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3" r:id="rId1"/>
    <p:sldMasterId id="2147483780" r:id="rId2"/>
    <p:sldMasterId id="2147483792" r:id="rId3"/>
  </p:sldMasterIdLst>
  <p:notesMasterIdLst>
    <p:notesMasterId r:id="rId74"/>
  </p:notesMasterIdLst>
  <p:handoutMasterIdLst>
    <p:handoutMasterId r:id="rId75"/>
  </p:handoutMasterIdLst>
  <p:sldIdLst>
    <p:sldId id="511" r:id="rId4"/>
    <p:sldId id="400" r:id="rId5"/>
    <p:sldId id="3870" r:id="rId6"/>
    <p:sldId id="4087" r:id="rId7"/>
    <p:sldId id="390" r:id="rId8"/>
    <p:sldId id="4098" r:id="rId9"/>
    <p:sldId id="522" r:id="rId10"/>
    <p:sldId id="3859" r:id="rId11"/>
    <p:sldId id="3860" r:id="rId12"/>
    <p:sldId id="4103" r:id="rId13"/>
    <p:sldId id="4110" r:id="rId14"/>
    <p:sldId id="302" r:id="rId15"/>
    <p:sldId id="392" r:id="rId16"/>
    <p:sldId id="3815" r:id="rId17"/>
    <p:sldId id="599" r:id="rId18"/>
    <p:sldId id="4107" r:id="rId19"/>
    <p:sldId id="4102" r:id="rId20"/>
    <p:sldId id="393" r:id="rId21"/>
    <p:sldId id="582" r:id="rId22"/>
    <p:sldId id="498" r:id="rId23"/>
    <p:sldId id="4094" r:id="rId24"/>
    <p:sldId id="301" r:id="rId25"/>
    <p:sldId id="4096" r:id="rId26"/>
    <p:sldId id="406" r:id="rId27"/>
    <p:sldId id="394" r:id="rId28"/>
    <p:sldId id="594" r:id="rId29"/>
    <p:sldId id="3856" r:id="rId30"/>
    <p:sldId id="596" r:id="rId31"/>
    <p:sldId id="3852" r:id="rId32"/>
    <p:sldId id="3854" r:id="rId33"/>
    <p:sldId id="3855" r:id="rId34"/>
    <p:sldId id="334" r:id="rId35"/>
    <p:sldId id="324" r:id="rId36"/>
    <p:sldId id="333" r:id="rId37"/>
    <p:sldId id="344" r:id="rId38"/>
    <p:sldId id="338" r:id="rId39"/>
    <p:sldId id="345" r:id="rId40"/>
    <p:sldId id="315" r:id="rId41"/>
    <p:sldId id="335" r:id="rId42"/>
    <p:sldId id="340" r:id="rId43"/>
    <p:sldId id="4113" r:id="rId44"/>
    <p:sldId id="4111" r:id="rId45"/>
    <p:sldId id="4112" r:id="rId46"/>
    <p:sldId id="495" r:id="rId47"/>
    <p:sldId id="493" r:id="rId48"/>
    <p:sldId id="303" r:id="rId49"/>
    <p:sldId id="4104" r:id="rId50"/>
    <p:sldId id="4105" r:id="rId51"/>
    <p:sldId id="395" r:id="rId52"/>
    <p:sldId id="4101" r:id="rId53"/>
    <p:sldId id="3853" r:id="rId54"/>
    <p:sldId id="3857" r:id="rId55"/>
    <p:sldId id="306" r:id="rId56"/>
    <p:sldId id="317" r:id="rId57"/>
    <p:sldId id="318" r:id="rId58"/>
    <p:sldId id="3858" r:id="rId59"/>
    <p:sldId id="396" r:id="rId60"/>
    <p:sldId id="4099" r:id="rId61"/>
    <p:sldId id="4097" r:id="rId62"/>
    <p:sldId id="309" r:id="rId63"/>
    <p:sldId id="305" r:id="rId64"/>
    <p:sldId id="535" r:id="rId65"/>
    <p:sldId id="4095" r:id="rId66"/>
    <p:sldId id="397" r:id="rId67"/>
    <p:sldId id="4108" r:id="rId68"/>
    <p:sldId id="4109" r:id="rId69"/>
    <p:sldId id="523" r:id="rId70"/>
    <p:sldId id="441" r:id="rId71"/>
    <p:sldId id="399" r:id="rId72"/>
    <p:sldId id="387" r:id="rId73"/>
  </p:sldIdLst>
  <p:sldSz cx="12192000" cy="6858000"/>
  <p:notesSz cx="7315200" cy="96012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28" userDrawn="1">
          <p15:clr>
            <a:srgbClr val="A4A3A4"/>
          </p15:clr>
        </p15:guide>
        <p15:guide id="2" pos="660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68194" autoAdjust="0"/>
  </p:normalViewPr>
  <p:slideViewPr>
    <p:cSldViewPr snapToGrid="0">
      <p:cViewPr varScale="1">
        <p:scale>
          <a:sx n="51" d="100"/>
          <a:sy n="51" d="100"/>
        </p:scale>
        <p:origin x="1164" y="42"/>
      </p:cViewPr>
      <p:guideLst>
        <p:guide orient="horz" pos="4128"/>
        <p:guide pos="660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5047"/>
    </p:cViewPr>
  </p:sorterViewPr>
  <p:notesViewPr>
    <p:cSldViewPr snapToGrid="0">
      <p:cViewPr varScale="1">
        <p:scale>
          <a:sx n="57" d="100"/>
          <a:sy n="57" d="100"/>
        </p:scale>
        <p:origin x="2472" y="3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image" Target="../media/image6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10" tIns="48306" rIns="96610" bIns="48306" rtlCol="0"/>
          <a:lstStyle>
            <a:lvl1pPr algn="l">
              <a:defRPr sz="1200"/>
            </a:lvl1pPr>
          </a:lstStyle>
          <a:p>
            <a:endParaRPr lang="en-US" dirty="0"/>
          </a:p>
        </p:txBody>
      </p:sp>
      <p:sp>
        <p:nvSpPr>
          <p:cNvPr id="3" name="Date Placeholder 2"/>
          <p:cNvSpPr>
            <a:spLocks noGrp="1"/>
          </p:cNvSpPr>
          <p:nvPr>
            <p:ph type="dt" sz="quarter" idx="1"/>
          </p:nvPr>
        </p:nvSpPr>
        <p:spPr>
          <a:xfrm>
            <a:off x="4143587" y="1"/>
            <a:ext cx="3169920" cy="481727"/>
          </a:xfrm>
          <a:prstGeom prst="rect">
            <a:avLst/>
          </a:prstGeom>
        </p:spPr>
        <p:txBody>
          <a:bodyPr vert="horz" lIns="96610" tIns="48306" rIns="96610" bIns="48306" rtlCol="0"/>
          <a:lstStyle>
            <a:lvl1pPr algn="r">
              <a:defRPr sz="1200"/>
            </a:lvl1pPr>
          </a:lstStyle>
          <a:p>
            <a:fld id="{43C9039C-FAAB-964A-8F3E-CCE540E90DCA}" type="datetimeFigureOut">
              <a:rPr lang="en-US" smtClean="0"/>
              <a:t>5/19/2019</a:t>
            </a:fld>
            <a:endParaRPr lang="en-US" dirty="0"/>
          </a:p>
        </p:txBody>
      </p:sp>
      <p:sp>
        <p:nvSpPr>
          <p:cNvPr id="4" name="Footer Placeholder 3"/>
          <p:cNvSpPr>
            <a:spLocks noGrp="1"/>
          </p:cNvSpPr>
          <p:nvPr>
            <p:ph type="ftr" sz="quarter" idx="2"/>
          </p:nvPr>
        </p:nvSpPr>
        <p:spPr>
          <a:xfrm>
            <a:off x="0" y="9119478"/>
            <a:ext cx="3169920" cy="481726"/>
          </a:xfrm>
          <a:prstGeom prst="rect">
            <a:avLst/>
          </a:prstGeom>
        </p:spPr>
        <p:txBody>
          <a:bodyPr vert="horz" lIns="96610" tIns="48306" rIns="96610" bIns="48306"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7" y="9119478"/>
            <a:ext cx="3169920" cy="481726"/>
          </a:xfrm>
          <a:prstGeom prst="rect">
            <a:avLst/>
          </a:prstGeom>
        </p:spPr>
        <p:txBody>
          <a:bodyPr vert="horz" lIns="96610" tIns="48306" rIns="96610" bIns="48306" rtlCol="0" anchor="b"/>
          <a:lstStyle>
            <a:lvl1pPr algn="r">
              <a:defRPr sz="1200"/>
            </a:lvl1pPr>
          </a:lstStyle>
          <a:p>
            <a:fld id="{B7259673-AA67-854A-A18B-D6B0120892BF}" type="slidenum">
              <a:rPr lang="en-US" smtClean="0"/>
              <a:t>‹#›</a:t>
            </a:fld>
            <a:endParaRPr lang="en-US" dirty="0"/>
          </a:p>
        </p:txBody>
      </p:sp>
    </p:spTree>
    <p:extLst>
      <p:ext uri="{BB962C8B-B14F-4D97-AF65-F5344CB8AC3E}">
        <p14:creationId xmlns:p14="http://schemas.microsoft.com/office/powerpoint/2010/main" val="1734462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10" tIns="48306" rIns="96610" bIns="48306" rtlCol="0"/>
          <a:lstStyle>
            <a:lvl1pPr algn="l">
              <a:defRPr sz="12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10" tIns="48306" rIns="96610" bIns="48306" rtlCol="0"/>
          <a:lstStyle>
            <a:lvl1pPr algn="r">
              <a:defRPr sz="1200"/>
            </a:lvl1pPr>
          </a:lstStyle>
          <a:p>
            <a:fld id="{8C401791-AF4A-434F-A100-3EAE938867AD}" type="datetimeFigureOut">
              <a:rPr lang="en-US" smtClean="0"/>
              <a:t>5/19/2019</a:t>
            </a:fld>
            <a:endParaRPr lang="en-US" dirty="0"/>
          </a:p>
        </p:txBody>
      </p:sp>
      <p:sp>
        <p:nvSpPr>
          <p:cNvPr id="4" name="Slide Image Placeholder 3"/>
          <p:cNvSpPr>
            <a:spLocks noGrp="1" noRot="1" noChangeAspect="1"/>
          </p:cNvSpPr>
          <p:nvPr>
            <p:ph type="sldImg" idx="2"/>
          </p:nvPr>
        </p:nvSpPr>
        <p:spPr>
          <a:xfrm>
            <a:off x="457200" y="719138"/>
            <a:ext cx="6403975" cy="3602037"/>
          </a:xfrm>
          <a:prstGeom prst="rect">
            <a:avLst/>
          </a:prstGeom>
          <a:noFill/>
          <a:ln w="12700">
            <a:solidFill>
              <a:prstClr val="black"/>
            </a:solidFill>
          </a:ln>
        </p:spPr>
        <p:txBody>
          <a:bodyPr vert="horz" lIns="96610" tIns="48306" rIns="96610" bIns="48306" rtlCol="0" anchor="ctr"/>
          <a:lstStyle/>
          <a:p>
            <a:endParaRPr lang="en-US" dirty="0"/>
          </a:p>
        </p:txBody>
      </p:sp>
      <p:sp>
        <p:nvSpPr>
          <p:cNvPr id="5" name="Notes Placeholder 4"/>
          <p:cNvSpPr>
            <a:spLocks noGrp="1"/>
          </p:cNvSpPr>
          <p:nvPr>
            <p:ph type="body" sz="quarter" idx="3"/>
          </p:nvPr>
        </p:nvSpPr>
        <p:spPr>
          <a:xfrm>
            <a:off x="916432" y="4560952"/>
            <a:ext cx="5486400" cy="4114800"/>
          </a:xfrm>
          <a:prstGeom prst="rect">
            <a:avLst/>
          </a:prstGeom>
        </p:spPr>
        <p:txBody>
          <a:bodyPr vert="horz" lIns="96610" tIns="48306" rIns="96610" bIns="48306"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10" tIns="48306" rIns="96610" bIns="48306"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10" tIns="48306" rIns="96610" bIns="48306" rtlCol="0" anchor="b"/>
          <a:lstStyle>
            <a:lvl1pPr algn="r">
              <a:defRPr sz="1200" b="1">
                <a:latin typeface="Arial" panose="020B0604020202020204" pitchFamily="34" charset="0"/>
                <a:cs typeface="Arial" panose="020B0604020202020204" pitchFamily="34" charset="0"/>
              </a:defRPr>
            </a:lvl1pPr>
          </a:lstStyle>
          <a:p>
            <a:fld id="{8278BAFF-ADEB-4744-BC7F-43E9D31D4077}" type="slidenum">
              <a:rPr lang="en-US" smtClean="0"/>
              <a:pPr/>
              <a:t>‹#›</a:t>
            </a:fld>
            <a:endParaRPr lang="en-US" dirty="0"/>
          </a:p>
        </p:txBody>
      </p:sp>
    </p:spTree>
    <p:extLst>
      <p:ext uri="{BB962C8B-B14F-4D97-AF65-F5344CB8AC3E}">
        <p14:creationId xmlns:p14="http://schemas.microsoft.com/office/powerpoint/2010/main" val="308064526"/>
      </p:ext>
    </p:extLst>
  </p:cSld>
  <p:clrMap bg1="lt1" tx1="dk1" bg2="lt2" tx2="dk2" accent1="accent1" accent2="accent2" accent3="accent3" accent4="accent4" accent5="accent5" accent6="accent6" hlink="hlink" folHlink="folHlink"/>
  <p:notesStyle>
    <a:lvl1pPr marL="0" algn="l" defTabSz="609585"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609585" algn="l" defTabSz="609585"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1219170" algn="l" defTabSz="609585"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828754" algn="l" defTabSz="609585"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2438339" algn="l" defTabSz="609585"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463550"/>
            <a:ext cx="6403975" cy="3602038"/>
          </a:xfrm>
        </p:spPr>
      </p:sp>
      <p:sp>
        <p:nvSpPr>
          <p:cNvPr id="3" name="Notes Placeholder 2"/>
          <p:cNvSpPr>
            <a:spLocks noGrp="1"/>
          </p:cNvSpPr>
          <p:nvPr>
            <p:ph type="body" idx="1"/>
          </p:nvPr>
        </p:nvSpPr>
        <p:spPr>
          <a:xfrm>
            <a:off x="914400" y="4066162"/>
            <a:ext cx="5724939" cy="4249711"/>
          </a:xfrm>
        </p:spPr>
        <p:txBody>
          <a:bodyPr/>
          <a:lstStyle/>
          <a:p>
            <a:pPr defTabSz="993000">
              <a:defRPr/>
            </a:pPr>
            <a:r>
              <a:rPr lang="en-US" dirty="0">
                <a:latin typeface="Arial" pitchFamily="34" charset="0"/>
                <a:cs typeface="Arial" pitchFamily="34" charset="0"/>
              </a:rPr>
              <a:t>Once again, I would like to welcome all of you to this Open Session of the National Advisory Council for Human Genome Research meeting, both those of you in the room and </a:t>
            </a:r>
            <a:r>
              <a:rPr lang="en-US" i="0" dirty="0">
                <a:latin typeface="Arial" pitchFamily="34" charset="0"/>
                <a:cs typeface="Arial" pitchFamily="34" charset="0"/>
              </a:rPr>
              <a:t>those</a:t>
            </a:r>
            <a:r>
              <a:rPr lang="en-US" dirty="0">
                <a:latin typeface="Arial" pitchFamily="34" charset="0"/>
                <a:cs typeface="Arial" pitchFamily="34" charset="0"/>
              </a:rPr>
              <a:t> of you joining us remotely by live webcast.</a:t>
            </a:r>
          </a:p>
          <a:p>
            <a:pPr defTabSz="993000">
              <a:defRPr/>
            </a:pPr>
            <a:endParaRPr lang="en-US" dirty="0">
              <a:latin typeface="Arial" pitchFamily="34" charset="0"/>
              <a:cs typeface="Arial" pitchFamily="34" charset="0"/>
            </a:endParaRPr>
          </a:p>
          <a:p>
            <a:pPr defTabSz="993000">
              <a:defRPr/>
            </a:pPr>
            <a:r>
              <a:rPr lang="en-US" dirty="0">
                <a:latin typeface="Arial" pitchFamily="34" charset="0"/>
                <a:cs typeface="Arial" pitchFamily="34" charset="0"/>
              </a:rPr>
              <a:t>As a reminder, my Director’s Report presentation </a:t>
            </a:r>
            <a:r>
              <a:rPr lang="en-US" baseline="0" dirty="0">
                <a:latin typeface="Arial" pitchFamily="34" charset="0"/>
                <a:cs typeface="Arial" pitchFamily="34" charset="0"/>
              </a:rPr>
              <a:t>is being v</a:t>
            </a:r>
            <a:r>
              <a:rPr lang="en-US" dirty="0">
                <a:latin typeface="Arial" pitchFamily="34" charset="0"/>
                <a:cs typeface="Arial" pitchFamily="34" charset="0"/>
              </a:rPr>
              <a:t>ideotaped, and that</a:t>
            </a:r>
            <a:r>
              <a:rPr lang="en-US" baseline="0" dirty="0">
                <a:latin typeface="Arial" pitchFamily="34" charset="0"/>
                <a:cs typeface="Arial" pitchFamily="34" charset="0"/>
              </a:rPr>
              <a:t> recording will be m</a:t>
            </a:r>
            <a:r>
              <a:rPr lang="en-US" dirty="0">
                <a:latin typeface="Arial" pitchFamily="34" charset="0"/>
                <a:cs typeface="Arial" pitchFamily="34" charset="0"/>
              </a:rPr>
              <a:t>ade available as a permanent archive on NHGRI’s website (genome.gov).</a:t>
            </a:r>
          </a:p>
          <a:p>
            <a:endParaRPr lang="en-US" dirty="0"/>
          </a:p>
          <a:p>
            <a:pPr defTabSz="644053">
              <a:defRPr/>
            </a:pPr>
            <a:endParaRPr lang="en-US" dirty="0"/>
          </a:p>
        </p:txBody>
      </p:sp>
      <p:sp>
        <p:nvSpPr>
          <p:cNvPr id="6" name="Slide Number Placeholder 3">
            <a:extLst>
              <a:ext uri="{FF2B5EF4-FFF2-40B4-BE49-F238E27FC236}">
                <a16:creationId xmlns:a16="http://schemas.microsoft.com/office/drawing/2014/main" id="{DAE85BCF-2929-4945-BF74-2BA6D3C41701}"/>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280328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47675" y="423863"/>
            <a:ext cx="6400800" cy="3600450"/>
          </a:xfrm>
          <a:prstGeom prst="rect">
            <a:avLst/>
          </a:prstGeom>
          <a:ln/>
        </p:spPr>
      </p:sp>
      <p:sp>
        <p:nvSpPr>
          <p:cNvPr id="119811" name="Notes Placeholder 2"/>
          <p:cNvSpPr>
            <a:spLocks noGrp="1"/>
          </p:cNvSpPr>
          <p:nvPr>
            <p:ph type="body" idx="1"/>
          </p:nvPr>
        </p:nvSpPr>
        <p:spPr>
          <a:xfrm>
            <a:off x="905667" y="4173614"/>
            <a:ext cx="5486400" cy="4114800"/>
          </a:xfrm>
          <a:noFill/>
          <a:ln w="9525">
            <a:noFill/>
            <a:miter lim="800000"/>
            <a:headEnd/>
            <a:tailEnd/>
          </a:ln>
          <a:effectLst/>
        </p:spPr>
        <p:txBody>
          <a:bodyPr vert="horz" wrap="square" lIns="94538" tIns="47269" rIns="94538" bIns="47269" numCol="1" anchor="t" anchorCtr="0" compatLnSpc="1">
            <a:prstTxWarp prst="textNoShape">
              <a:avLst/>
            </a:prstTxWarp>
            <a:noAutofit/>
          </a:bodyPr>
          <a:lstStyle/>
          <a:p>
            <a:pPr marL="0" lvl="1" defTabSz="609316">
              <a:defRPr/>
            </a:pPr>
            <a:r>
              <a:rPr lang="en-US" dirty="0"/>
              <a:t>NHGRI’s ‘Genomics2020’ strategic planning process continues to move forward. To date, the Institute has held 33 events to gather input from various groups </a:t>
            </a:r>
            <a:r>
              <a:rPr lang="en-US" dirty="0" err="1"/>
              <a:t>en</a:t>
            </a:r>
            <a:r>
              <a:rPr lang="en-US" dirty="0"/>
              <a:t> route to developing our new strategic plan, which will be published in October 2020. </a:t>
            </a:r>
          </a:p>
          <a:p>
            <a:pPr marL="0" lvl="1" defTabSz="609316">
              <a:defRPr/>
            </a:pPr>
            <a:endParaRPr lang="en-US" dirty="0"/>
          </a:p>
          <a:p>
            <a:pPr marL="0" lvl="1" defTabSz="609316">
              <a:defRPr/>
            </a:pPr>
            <a:r>
              <a:rPr lang="en-US" dirty="0"/>
              <a:t>* Recent events have included sessions at the NHGRI Research Training and Career Development Annual Meeting in St. Louis and * at the American Medical Informatics Association 2019 Informatics Summit Meeting in San Francisco. * In collaboration with our colleagues at the </a:t>
            </a:r>
            <a:r>
              <a:rPr lang="en-US" dirty="0" err="1"/>
              <a:t>Wellcome</a:t>
            </a:r>
            <a:r>
              <a:rPr lang="en-US" dirty="0"/>
              <a:t> Trust in the UK, we also held a joint strategic planning workshop in London entitled “Grand Challenges in Genomics: An NHGRI and Wellcome Trust Strategy Meeting.” * Earlier this month, NHGRI staff presented a poster at the Cold Spring Harbor Laboratory Biology of Genomes Meeting.</a:t>
            </a:r>
          </a:p>
          <a:p>
            <a:pPr marL="0" lvl="1" defTabSz="609316">
              <a:defRPr/>
            </a:pPr>
            <a:endParaRPr lang="en-US" dirty="0"/>
          </a:p>
          <a:p>
            <a:pPr marL="0" lvl="1" defTabSz="609316">
              <a:defRPr/>
            </a:pPr>
            <a:r>
              <a:rPr lang="en-US" dirty="0"/>
              <a:t>As we move past the half-way point of our strategic planning process, NHGRI has begun to pivot from gathering open input from the community to seeking feedback on the general themes and ideas that are emerging from the process. Later in 2019, we will be holding focused workshops and meetings to hone in on specific aspects of the emerging strategic ideas, including a Town Hall in the Boston area scheduled for July 17. </a:t>
            </a:r>
          </a:p>
          <a:p>
            <a:pPr marL="0" lvl="1" defTabSz="609316">
              <a:defRPr/>
            </a:pPr>
            <a:endParaRPr lang="en-US" kern="1200" dirty="0">
              <a:solidFill>
                <a:schemeClr val="tx1"/>
              </a:solidFill>
              <a:effectLst/>
            </a:endParaRPr>
          </a:p>
        </p:txBody>
      </p:sp>
      <p:sp>
        <p:nvSpPr>
          <p:cNvPr id="5" name="Slide Number Placeholder 3">
            <a:extLst>
              <a:ext uri="{FF2B5EF4-FFF2-40B4-BE49-F238E27FC236}">
                <a16:creationId xmlns:a16="http://schemas.microsoft.com/office/drawing/2014/main" id="{4BA9A783-106B-47D7-B832-DE58B05F47D0}"/>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10</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488693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47675" y="423863"/>
            <a:ext cx="6400800" cy="3600450"/>
          </a:xfrm>
          <a:prstGeom prst="rect">
            <a:avLst/>
          </a:prstGeom>
          <a:ln/>
        </p:spPr>
      </p:sp>
      <p:sp>
        <p:nvSpPr>
          <p:cNvPr id="119811" name="Notes Placeholder 2"/>
          <p:cNvSpPr>
            <a:spLocks noGrp="1"/>
          </p:cNvSpPr>
          <p:nvPr>
            <p:ph type="body" idx="1"/>
          </p:nvPr>
        </p:nvSpPr>
        <p:spPr>
          <a:xfrm>
            <a:off x="905667" y="4173614"/>
            <a:ext cx="5486400" cy="4114800"/>
          </a:xfrm>
          <a:noFill/>
          <a:ln w="9525">
            <a:noFill/>
            <a:miter lim="800000"/>
            <a:headEnd/>
            <a:tailEnd/>
          </a:ln>
          <a:effectLst/>
        </p:spPr>
        <p:txBody>
          <a:bodyPr vert="horz" wrap="square" lIns="94538" tIns="47269" rIns="94538" bIns="47269" numCol="1" anchor="t" anchorCtr="0" compatLnSpc="1">
            <a:prstTxWarp prst="textNoShape">
              <a:avLst/>
            </a:prstTxWarp>
            <a:noAutofit/>
          </a:bodyPr>
          <a:lstStyle/>
          <a:p>
            <a:pPr marL="0" lvl="1" defTabSz="609316">
              <a:defRPr/>
            </a:pPr>
            <a:r>
              <a:rPr lang="en-US" kern="1200" dirty="0">
                <a:solidFill>
                  <a:schemeClr val="tx1"/>
                </a:solidFill>
                <a:effectLst/>
              </a:rPr>
              <a:t>I discussed many of the key aspects of our </a:t>
            </a:r>
            <a:r>
              <a:rPr lang="en-US" dirty="0"/>
              <a:t>‘Genomics2020’ strategic planning process in an interview that was published this month in </a:t>
            </a:r>
            <a:r>
              <a:rPr lang="en-US" i="1" dirty="0"/>
              <a:t>Genetic Engineering &amp; Biotechnology News</a:t>
            </a:r>
            <a:r>
              <a:rPr lang="en-US" dirty="0"/>
              <a:t>. This interview captured some of my reflections on the differences between this round of NHGRI strategic planning and the previous processes that led to the Institute’s 2003 and 2011 strategic plans. </a:t>
            </a:r>
            <a:endParaRPr lang="en-US" kern="1200" dirty="0">
              <a:solidFill>
                <a:schemeClr val="tx1"/>
              </a:solidFill>
              <a:effectLst/>
            </a:endParaRPr>
          </a:p>
        </p:txBody>
      </p:sp>
      <p:sp>
        <p:nvSpPr>
          <p:cNvPr id="5" name="Slide Number Placeholder 3">
            <a:extLst>
              <a:ext uri="{FF2B5EF4-FFF2-40B4-BE49-F238E27FC236}">
                <a16:creationId xmlns:a16="http://schemas.microsoft.com/office/drawing/2014/main" id="{4BA9A783-106B-47D7-B832-DE58B05F47D0}"/>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11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765095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609600" y="552450"/>
            <a:ext cx="6096000" cy="3429000"/>
          </a:xfrm>
          <a:prstGeom prst="rect">
            <a:avLst/>
          </a:prstGeom>
          <a:ln/>
        </p:spPr>
      </p:sp>
      <p:sp>
        <p:nvSpPr>
          <p:cNvPr id="119811" name="Notes Placeholder 2"/>
          <p:cNvSpPr>
            <a:spLocks noGrp="1"/>
          </p:cNvSpPr>
          <p:nvPr>
            <p:ph type="body" idx="1"/>
          </p:nvPr>
        </p:nvSpPr>
        <p:spPr>
          <a:xfrm>
            <a:off x="1008374" y="4176232"/>
            <a:ext cx="5486401" cy="4114800"/>
          </a:xfrm>
          <a:noFill/>
          <a:ln w="9525">
            <a:noFill/>
            <a:miter lim="800000"/>
            <a:headEnd/>
            <a:tailEnd/>
          </a:ln>
          <a:effectLst/>
        </p:spPr>
        <p:txBody>
          <a:bodyPr vert="horz" wrap="square" lIns="94552" tIns="47276" rIns="94552" bIns="47276" numCol="1" anchor="t" anchorCtr="0" compatLnSpc="1">
            <a:prstTxWarp prst="textNoShape">
              <a:avLst/>
            </a:prstTxWarp>
            <a:noAutofit/>
          </a:bodyPr>
          <a:lstStyle/>
          <a:p>
            <a:r>
              <a:rPr lang="en-US" kern="1200" dirty="0">
                <a:solidFill>
                  <a:schemeClr val="tx1"/>
                </a:solidFill>
                <a:effectLst/>
              </a:rPr>
              <a:t>NHGRI is partnering with the American Society of Human Genetics (or ASHG) to create two new initiatives aimed at increasing diversity in the genomics workforce. </a:t>
            </a:r>
          </a:p>
          <a:p>
            <a:endParaRPr lang="en-US" kern="1200" dirty="0">
              <a:solidFill>
                <a:schemeClr val="tx1"/>
              </a:solidFill>
              <a:effectLst/>
            </a:endParaRPr>
          </a:p>
          <a:p>
            <a:r>
              <a:rPr lang="en-US" kern="1200" dirty="0">
                <a:solidFill>
                  <a:schemeClr val="tx1"/>
                </a:solidFill>
                <a:effectLst/>
              </a:rPr>
              <a:t>* The first initiative will add 25 awards to ASHG’s annual Developing Country Awards Program. The new awards will enable genetics and genomics trainees and/or early- to mid-career investigators from Africa to attend the ASHG 2019 Annual Meeting, which will take place this October in Houston, Texas. </a:t>
            </a:r>
          </a:p>
          <a:p>
            <a:endParaRPr lang="en-US" kern="1200" dirty="0">
              <a:solidFill>
                <a:schemeClr val="tx1"/>
              </a:solidFill>
              <a:effectLst/>
            </a:endParaRPr>
          </a:p>
          <a:p>
            <a:r>
              <a:rPr lang="en-US" kern="1200" dirty="0">
                <a:solidFill>
                  <a:schemeClr val="tx1"/>
                </a:solidFill>
                <a:effectLst/>
              </a:rPr>
              <a:t>* The second initiative is the Human Genetics Scholars Initiative, a multi-year program that will increase and support workforce diversity in the human genetics and genomics research community. The program will provide up to 40 U.S. trainees and early-career scientists from underrepresented backgrounds with mentoring programs, skill building, travel, and professional support during a two-year, intensive program. The initiative will also offer a broader community-building and learning program for up to an additional 200 diverse young researchers. </a:t>
            </a:r>
          </a:p>
          <a:p>
            <a:endParaRPr lang="en-US" kern="1200" dirty="0">
              <a:solidFill>
                <a:schemeClr val="tx1"/>
              </a:solidFill>
              <a:effectLst/>
            </a:endParaRPr>
          </a:p>
          <a:p>
            <a:r>
              <a:rPr lang="en-US" kern="1200" dirty="0">
                <a:solidFill>
                  <a:schemeClr val="tx1"/>
                </a:solidFill>
                <a:effectLst/>
              </a:rPr>
              <a:t>We look forward to working with our ASHG partners on these two programs. </a:t>
            </a:r>
          </a:p>
        </p:txBody>
      </p:sp>
      <p:sp>
        <p:nvSpPr>
          <p:cNvPr id="119812" name="Slide Number Placeholder 3"/>
          <p:cNvSpPr>
            <a:spLocks noGrp="1"/>
          </p:cNvSpPr>
          <p:nvPr>
            <p:ph type="sldNum" sz="quarter" idx="5"/>
          </p:nvPr>
        </p:nvSpPr>
        <p:spPr>
          <a:noFill/>
        </p:spPr>
        <p:txBody>
          <a:bodyPr/>
          <a:lstStyle/>
          <a:p>
            <a:pPr defTabSz="941192"/>
            <a:fld id="{3F3096A7-7907-4AE4-8BBC-4643BE8BB0EA}" type="slidenum">
              <a:rPr lang="en-US" smtClean="0">
                <a:solidFill>
                  <a:srgbClr val="000000"/>
                </a:solidFill>
              </a:rPr>
              <a:pPr defTabSz="941192"/>
              <a:t>12</a:t>
            </a:fld>
            <a:endParaRPr lang="en-US" dirty="0">
              <a:solidFill>
                <a:srgbClr val="000000"/>
              </a:solidFill>
            </a:endParaRPr>
          </a:p>
        </p:txBody>
      </p:sp>
    </p:spTree>
    <p:extLst>
      <p:ext uri="{BB962C8B-B14F-4D97-AF65-F5344CB8AC3E}">
        <p14:creationId xmlns:p14="http://schemas.microsoft.com/office/powerpoint/2010/main" val="80018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58788" y="476250"/>
            <a:ext cx="6402387" cy="3600450"/>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 Moving on to general NIH updates.</a:t>
            </a:r>
          </a:p>
        </p:txBody>
      </p:sp>
      <p:sp>
        <p:nvSpPr>
          <p:cNvPr id="7" name="Slide Number Placeholder 3">
            <a:extLst>
              <a:ext uri="{FF2B5EF4-FFF2-40B4-BE49-F238E27FC236}">
                <a16:creationId xmlns:a16="http://schemas.microsoft.com/office/drawing/2014/main" id="{69F112D5-6BFA-4264-A708-15488E212007}"/>
              </a:ext>
            </a:extLst>
          </p:cNvPr>
          <p:cNvSpPr txBox="1">
            <a:spLocks/>
          </p:cNvSpPr>
          <p:nvPr/>
        </p:nvSpPr>
        <p:spPr>
          <a:xfrm>
            <a:off x="4145280" y="9126408"/>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13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091405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58800" y="498475"/>
            <a:ext cx="6197600" cy="3486150"/>
          </a:xfrm>
          <a:prstGeom prst="rect">
            <a:avLst/>
          </a:prstGeom>
          <a:ln/>
        </p:spPr>
      </p:sp>
      <p:sp>
        <p:nvSpPr>
          <p:cNvPr id="119811" name="Notes Placeholder 2"/>
          <p:cNvSpPr>
            <a:spLocks noGrp="1"/>
          </p:cNvSpPr>
          <p:nvPr>
            <p:ph type="body" idx="1"/>
          </p:nvPr>
        </p:nvSpPr>
        <p:spPr>
          <a:xfrm>
            <a:off x="859346" y="4165886"/>
            <a:ext cx="5427407" cy="4086884"/>
          </a:xfrm>
          <a:noFill/>
          <a:ln w="9525">
            <a:noFill/>
            <a:miter lim="800000"/>
            <a:headEnd/>
            <a:tailEnd/>
          </a:ln>
          <a:effectLst/>
        </p:spPr>
        <p:txBody>
          <a:bodyPr vert="horz" wrap="square" lIns="93749" tIns="46875" rIns="93749" bIns="46875" numCol="1" anchor="t" anchorCtr="0" compatLnSpc="1">
            <a:prstTxWarp prst="textNoShape">
              <a:avLst/>
            </a:prstTxWarp>
            <a:noAutofit/>
          </a:bodyPr>
          <a:lstStyle/>
          <a:p>
            <a:pPr defTabSz="938269">
              <a:defRPr/>
            </a:pPr>
            <a:r>
              <a:rPr lang="en-US" i="0" dirty="0"/>
              <a:t>Scott Gottlieb recently resigned as the Commissioner of the U.S. Food and Drug Administration (or FDA). As a result, * Ned Sharpless, who was appointed by President Trump to be Director of the National Cancer Institute (or NCI), was asked to slide over and serve as Acting FDA Commissioner while the </a:t>
            </a:r>
            <a:r>
              <a:rPr lang="en-US" dirty="0"/>
              <a:t>administration works to identify a permanent FDA </a:t>
            </a:r>
            <a:r>
              <a:rPr lang="en-US" i="0" dirty="0"/>
              <a:t>Commissioner</a:t>
            </a:r>
            <a:r>
              <a:rPr lang="en-US" dirty="0"/>
              <a:t>. To address the void left by Ned’s shift over to FDA, </a:t>
            </a:r>
            <a:r>
              <a:rPr lang="en-US" i="0" dirty="0"/>
              <a:t>* Doug Lowy, NCI Deputy Director, has once again been asked to serve as NCI Acting Director.</a:t>
            </a:r>
          </a:p>
          <a:p>
            <a:pPr defTabSz="938269">
              <a:defRPr/>
            </a:pPr>
            <a:endParaRPr lang="en-US" dirty="0"/>
          </a:p>
        </p:txBody>
      </p:sp>
      <p:sp>
        <p:nvSpPr>
          <p:cNvPr id="119812" name="Slide Number Placeholder 3"/>
          <p:cNvSpPr>
            <a:spLocks noGrp="1"/>
          </p:cNvSpPr>
          <p:nvPr>
            <p:ph type="sldNum" sz="quarter" idx="5"/>
          </p:nvPr>
        </p:nvSpPr>
        <p:spPr>
          <a:noFill/>
        </p:spPr>
        <p:txBody>
          <a:bodyPr/>
          <a:lstStyle/>
          <a:p>
            <a:pPr defTabSz="933192"/>
            <a:fld id="{3F3096A7-7907-4AE4-8BBC-4643BE8BB0EA}" type="slidenum">
              <a:rPr lang="en-US" smtClean="0">
                <a:solidFill>
                  <a:srgbClr val="000000"/>
                </a:solidFill>
              </a:rPr>
              <a:pPr defTabSz="933192"/>
              <a:t>14</a:t>
            </a:fld>
            <a:endParaRPr lang="en-US" dirty="0">
              <a:solidFill>
                <a:srgbClr val="000000"/>
              </a:solidFill>
            </a:endParaRPr>
          </a:p>
        </p:txBody>
      </p:sp>
    </p:spTree>
    <p:extLst>
      <p:ext uri="{BB962C8B-B14F-4D97-AF65-F5344CB8AC3E}">
        <p14:creationId xmlns:p14="http://schemas.microsoft.com/office/powerpoint/2010/main" val="2743391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455613"/>
            <a:ext cx="6402387" cy="3602037"/>
          </a:xfrm>
        </p:spPr>
      </p:sp>
      <p:sp>
        <p:nvSpPr>
          <p:cNvPr id="3" name="Notes Placeholder 2"/>
          <p:cNvSpPr>
            <a:spLocks noGrp="1"/>
          </p:cNvSpPr>
          <p:nvPr>
            <p:ph type="body" idx="1"/>
          </p:nvPr>
        </p:nvSpPr>
        <p:spPr>
          <a:xfrm>
            <a:off x="916781" y="4235723"/>
            <a:ext cx="5724939" cy="4249711"/>
          </a:xfrm>
        </p:spPr>
        <p:txBody>
          <a:bodyPr/>
          <a:lstStyle/>
          <a:p>
            <a:pPr defTabSz="609406">
              <a:defRPr/>
            </a:pPr>
            <a:r>
              <a:rPr lang="en-US" dirty="0"/>
              <a:t>In February, Noni Byrnes was appointed Director of NIH’s Center for Scientific Review (or CSR), where she had served as Acting Director since May 2018. Noni, who started at CSR in 2000, will now oversee the Center’s annual budget of roughly $130 million and more than 500 scientific, support, and contract personnel. CSR handles the peer review of ~75% of grant applications received by NIH, in addition to managing the receipt and referral of all grant proposals for NIH and other parts of the U.S. Department of Health and Human Services, including the Centers for Disease Control and Prevention and the Food and Drug Administration.</a:t>
            </a:r>
          </a:p>
        </p:txBody>
      </p:sp>
      <p:sp>
        <p:nvSpPr>
          <p:cNvPr id="4" name="Slide Number Placeholder 3"/>
          <p:cNvSpPr>
            <a:spLocks noGrp="1"/>
          </p:cNvSpPr>
          <p:nvPr>
            <p:ph type="sldNum" sz="quarter" idx="10"/>
          </p:nvPr>
        </p:nvSpPr>
        <p:spPr/>
        <p:txBody>
          <a:bodyPr/>
          <a:lstStyle/>
          <a:p>
            <a:fld id="{8278BAFF-ADEB-4744-BC7F-43E9D31D4077}" type="slidenum">
              <a:rPr lang="en-US" smtClean="0"/>
              <a:t>15</a:t>
            </a:fld>
            <a:endParaRPr lang="en-US" dirty="0"/>
          </a:p>
        </p:txBody>
      </p:sp>
    </p:spTree>
    <p:extLst>
      <p:ext uri="{BB962C8B-B14F-4D97-AF65-F5344CB8AC3E}">
        <p14:creationId xmlns:p14="http://schemas.microsoft.com/office/powerpoint/2010/main" val="1196429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414338"/>
            <a:ext cx="6402387" cy="3602037"/>
          </a:xfrm>
        </p:spPr>
      </p:sp>
      <p:sp>
        <p:nvSpPr>
          <p:cNvPr id="3" name="Notes Placeholder 2"/>
          <p:cNvSpPr>
            <a:spLocks noGrp="1"/>
          </p:cNvSpPr>
          <p:nvPr>
            <p:ph type="body" idx="1"/>
          </p:nvPr>
        </p:nvSpPr>
        <p:spPr>
          <a:xfrm>
            <a:off x="916781" y="4116451"/>
            <a:ext cx="5724939" cy="4249711"/>
          </a:xfrm>
        </p:spPr>
        <p:txBody>
          <a:bodyPr/>
          <a:lstStyle/>
          <a:p>
            <a:pPr defTabSz="609406">
              <a:defRPr/>
            </a:pPr>
            <a:r>
              <a:rPr lang="en-US" dirty="0"/>
              <a:t>Earlier this month, </a:t>
            </a:r>
            <a:r>
              <a:rPr lang="en-US" dirty="0" err="1"/>
              <a:t>Debara</a:t>
            </a:r>
            <a:r>
              <a:rPr lang="en-US" dirty="0"/>
              <a:t> Tucci was named the new Director of the National Institute on Deafness and Other Communication Disorders (or NIDCD). </a:t>
            </a:r>
            <a:r>
              <a:rPr lang="en-US" dirty="0" err="1"/>
              <a:t>Debara</a:t>
            </a:r>
            <a:r>
              <a:rPr lang="en-US" dirty="0"/>
              <a:t> will be coming to NIH from Duke University, where she is a Professor of Surgery and Director of the Cochlear Implant Program in the Division of Head and Neck Surgery &amp; Communication Sciences. She will oversee NIDCD’s annual budget of approximately $459 million and lead the Institute’s research and training programs in hearing, balance, taste, smell, voice, speech, and language. She is expected to officially join NIDCD in September.</a:t>
            </a:r>
          </a:p>
          <a:p>
            <a:endParaRPr lang="en-US" dirty="0"/>
          </a:p>
        </p:txBody>
      </p:sp>
      <p:sp>
        <p:nvSpPr>
          <p:cNvPr id="4" name="Slide Number Placeholder 3"/>
          <p:cNvSpPr>
            <a:spLocks noGrp="1"/>
          </p:cNvSpPr>
          <p:nvPr>
            <p:ph type="sldNum" sz="quarter" idx="10"/>
          </p:nvPr>
        </p:nvSpPr>
        <p:spPr/>
        <p:txBody>
          <a:bodyPr/>
          <a:lstStyle/>
          <a:p>
            <a:fld id="{8278BAFF-ADEB-4744-BC7F-43E9D31D4077}" type="slidenum">
              <a:rPr lang="en-US" smtClean="0"/>
              <a:t>16</a:t>
            </a:fld>
            <a:endParaRPr lang="en-US" dirty="0"/>
          </a:p>
        </p:txBody>
      </p:sp>
    </p:spTree>
    <p:extLst>
      <p:ext uri="{BB962C8B-B14F-4D97-AF65-F5344CB8AC3E}">
        <p14:creationId xmlns:p14="http://schemas.microsoft.com/office/powerpoint/2010/main" val="4290307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587375"/>
            <a:ext cx="6402387" cy="3602038"/>
          </a:xfrm>
          <a:prstGeom prst="rect">
            <a:avLst/>
          </a:prstGeom>
        </p:spPr>
      </p:sp>
      <p:sp>
        <p:nvSpPr>
          <p:cNvPr id="3" name="Notes Placeholder 2"/>
          <p:cNvSpPr>
            <a:spLocks noGrp="1"/>
          </p:cNvSpPr>
          <p:nvPr>
            <p:ph type="body" idx="1"/>
          </p:nvPr>
        </p:nvSpPr>
        <p:spPr>
          <a:xfrm>
            <a:off x="799636" y="4354911"/>
            <a:ext cx="5486400" cy="4114800"/>
          </a:xfrm>
        </p:spPr>
        <p:txBody>
          <a:bodyPr/>
          <a:lstStyle/>
          <a:p>
            <a:pPr defTabSz="948229" fontAlgn="base">
              <a:defRPr/>
            </a:pPr>
            <a:r>
              <a:rPr lang="en-US" b="0" dirty="0"/>
              <a:t>It is May; that means it is appropriations season, as lawmakers on Capitol Hill draft bills in an attempt to have a budget in place prior to the beginning of the next fiscal year on October 1.</a:t>
            </a:r>
          </a:p>
          <a:p>
            <a:pPr defTabSz="948229" fontAlgn="base">
              <a:defRPr/>
            </a:pPr>
            <a:endParaRPr lang="en-US" b="0" dirty="0">
              <a:latin typeface="Arial" panose="020B0604020202020204" pitchFamily="34" charset="0"/>
              <a:cs typeface="Arial" panose="020B0604020202020204" pitchFamily="34" charset="0"/>
            </a:endParaRPr>
          </a:p>
          <a:p>
            <a:pPr defTabSz="948229" fontAlgn="base">
              <a:defRPr/>
            </a:pPr>
            <a:r>
              <a:rPr lang="en-US" b="0" dirty="0">
                <a:latin typeface="Arial" panose="020B0604020202020204" pitchFamily="34" charset="0"/>
                <a:cs typeface="Arial" panose="020B0604020202020204" pitchFamily="34" charset="0"/>
              </a:rPr>
              <a:t>As I reported to you in February (and as shown in the second column from the left), the final NIH appropriation for Fiscal Year 2019 was ~$39.1 billion, with NHGRI receiving ~$575 million. Last month, the House Labor-HHS Subcommittee approved a $41.1 billion Fiscal Year 2020 appropriation for NIH, with NHGRI proposed to receive $603 million (as shown in the third column from the left). As shown in the far-right two columns, such an increase would provide an additional ~$2.0 billion to NIH and ~$28 million to NHGRI compared to this fiscal year, corresponding to a 5.1% and 4.9% increase, respectively. </a:t>
            </a:r>
          </a:p>
          <a:p>
            <a:pPr defTabSz="948229" fontAlgn="base">
              <a:defRPr/>
            </a:pPr>
            <a:endParaRPr lang="en-US" b="0" dirty="0">
              <a:latin typeface="Arial" panose="020B0604020202020204" pitchFamily="34" charset="0"/>
              <a:cs typeface="Arial" panose="020B0604020202020204" pitchFamily="34" charset="0"/>
            </a:endParaRPr>
          </a:p>
          <a:p>
            <a:pPr defTabSz="948229" fontAlgn="base">
              <a:defRPr/>
            </a:pPr>
            <a:r>
              <a:rPr lang="en-US" b="0" dirty="0">
                <a:latin typeface="Arial" panose="020B0604020202020204" pitchFamily="34" charset="0"/>
                <a:cs typeface="Arial" panose="020B0604020202020204" pitchFamily="34" charset="0"/>
              </a:rPr>
              <a:t>Note that this bill needs to be sent to the full committee and then to the entire House for approval, all while the Senate works on their version of the Labor-HHS appropriations bill. As always, we will be following these budget developments very closely, so stay tuned.</a:t>
            </a:r>
          </a:p>
        </p:txBody>
      </p:sp>
      <p:sp>
        <p:nvSpPr>
          <p:cNvPr id="6" name="Slide Number Placeholder 3">
            <a:extLst>
              <a:ext uri="{FF2B5EF4-FFF2-40B4-BE49-F238E27FC236}">
                <a16:creationId xmlns:a16="http://schemas.microsoft.com/office/drawing/2014/main" id="{52AF3FBC-26F2-4447-9633-F745B31EE031}"/>
              </a:ext>
            </a:extLst>
          </p:cNvPr>
          <p:cNvSpPr txBox="1">
            <a:spLocks/>
          </p:cNvSpPr>
          <p:nvPr/>
        </p:nvSpPr>
        <p:spPr>
          <a:xfrm>
            <a:off x="4467868" y="9518489"/>
            <a:ext cx="3418001" cy="507506"/>
          </a:xfrm>
          <a:prstGeom prst="rect">
            <a:avLst/>
          </a:prstGeom>
        </p:spPr>
        <p:txBody>
          <a:bodyPr vert="horz" lIns="103004" tIns="51503" rIns="103004" bIns="51503"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029899" fontAlgn="base">
              <a:spcBef>
                <a:spcPct val="0"/>
              </a:spcBef>
              <a:spcAft>
                <a:spcPct val="0"/>
              </a:spcAft>
              <a:defRPr/>
            </a:pPr>
            <a:fld id="{5B6CE0F2-70EA-43E2-9B6A-D90CC32518E6}" type="slidenum">
              <a:rPr lang="en-US" b="1">
                <a:solidFill>
                  <a:srgbClr val="000000"/>
                </a:solidFill>
                <a:latin typeface="Arial" pitchFamily="34" charset="0"/>
              </a:rPr>
              <a:pPr defTabSz="1029899" fontAlgn="base">
                <a:spcBef>
                  <a:spcPct val="0"/>
                </a:spcBef>
                <a:spcAft>
                  <a:spcPct val="0"/>
                </a:spcAft>
                <a:defRPr/>
              </a:pPr>
              <a:t>17</a:t>
            </a:fld>
            <a:endParaRPr lang="en-US" b="1" dirty="0">
              <a:solidFill>
                <a:srgbClr val="000000"/>
              </a:solidFill>
              <a:latin typeface="Arial" pitchFamily="34" charset="0"/>
            </a:endParaRPr>
          </a:p>
        </p:txBody>
      </p:sp>
      <p:sp>
        <p:nvSpPr>
          <p:cNvPr id="5" name="Slide Number Placeholder 3">
            <a:extLst>
              <a:ext uri="{FF2B5EF4-FFF2-40B4-BE49-F238E27FC236}">
                <a16:creationId xmlns:a16="http://schemas.microsoft.com/office/drawing/2014/main" id="{75E3F7CD-763E-4EB6-AA9B-AA67EF2AA240}"/>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17</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936678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07988" y="438150"/>
            <a:ext cx="6400800" cy="3600450"/>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 Moving on to general genomics updates.</a:t>
            </a:r>
          </a:p>
        </p:txBody>
      </p:sp>
      <p:sp>
        <p:nvSpPr>
          <p:cNvPr id="7" name="Slide Number Placeholder 3">
            <a:extLst>
              <a:ext uri="{FF2B5EF4-FFF2-40B4-BE49-F238E27FC236}">
                <a16:creationId xmlns:a16="http://schemas.microsoft.com/office/drawing/2014/main" id="{A0A758B8-7DC2-4A46-914D-6D504FABEEB5}"/>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18</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352686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8638" y="544513"/>
            <a:ext cx="6256337" cy="3519487"/>
          </a:xfrm>
          <a:prstGeom prst="rect">
            <a:avLst/>
          </a:prstGeom>
        </p:spPr>
      </p:sp>
      <p:sp>
        <p:nvSpPr>
          <p:cNvPr id="3" name="Notes Placeholder 2"/>
          <p:cNvSpPr>
            <a:spLocks noGrp="1"/>
          </p:cNvSpPr>
          <p:nvPr>
            <p:ph type="body" idx="1"/>
          </p:nvPr>
        </p:nvSpPr>
        <p:spPr>
          <a:xfrm>
            <a:off x="932115" y="4222384"/>
            <a:ext cx="5257800" cy="3984171"/>
          </a:xfrm>
        </p:spPr>
        <p:txBody>
          <a:bodyPr/>
          <a:lstStyle/>
          <a:p>
            <a:pPr marL="0" lvl="1" defTabSz="620894">
              <a:defRPr/>
            </a:pPr>
            <a:r>
              <a:rPr lang="en-US" dirty="0"/>
              <a:t>Last month, the world lost a genetics pioneer, Sydney Brenner. Sydney’s contributions to molecular biology and genetics included the determination that DNA is read as a triplet code, the existence of messenger RNA, and the establishment of the roundworm, </a:t>
            </a:r>
            <a:r>
              <a:rPr lang="en-US" i="1" dirty="0"/>
              <a:t>C. elegans</a:t>
            </a:r>
            <a:r>
              <a:rPr lang="en-US" dirty="0"/>
              <a:t>, as a model system for genetics and development. </a:t>
            </a:r>
          </a:p>
          <a:p>
            <a:pPr marL="0" lvl="1" defTabSz="620894">
              <a:defRPr/>
            </a:pPr>
            <a:endParaRPr lang="en-US" dirty="0"/>
          </a:p>
          <a:p>
            <a:pPr marL="0" lvl="1" defTabSz="620894">
              <a:defRPr/>
            </a:pPr>
            <a:r>
              <a:rPr lang="en-US" dirty="0"/>
              <a:t>Sydney was awarded the Nobel Prize in Physiology or Medicine in 2002 along with Bob Horvitz and John Sulston "for their discoveries concerning genetic regulation of organ development and programmed cell death.” He is pictured here on the right with the late Francis Crick, a long-time collaborator, signing the blackboard that they used during the twenty years that they shared an office in the Cavendish Laboratory at the University of Cambridge. </a:t>
            </a:r>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19</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866359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447675" y="423863"/>
            <a:ext cx="6400800" cy="3600450"/>
          </a:xfrm>
          <a:prstGeom prst="rect">
            <a:avLst/>
          </a:prstGeom>
          <a:ln/>
        </p:spPr>
      </p:sp>
      <p:sp>
        <p:nvSpPr>
          <p:cNvPr id="132099" name="Notes Placeholder 2"/>
          <p:cNvSpPr>
            <a:spLocks noGrp="1"/>
          </p:cNvSpPr>
          <p:nvPr>
            <p:ph type="body" idx="1"/>
          </p:nvPr>
        </p:nvSpPr>
        <p:spPr>
          <a:xfrm>
            <a:off x="904875" y="4118983"/>
            <a:ext cx="5724939" cy="4249711"/>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3592" tIns="51794" rIns="103592" bIns="51794" numCol="1" anchor="t" anchorCtr="0" compatLnSpc="1">
            <a:prstTxWarp prst="textNoShape">
              <a:avLst/>
            </a:prstTxWarp>
          </a:bodyPr>
          <a:lstStyle/>
          <a:p>
            <a:r>
              <a:rPr lang="en-US" dirty="0">
                <a:latin typeface="Arial" pitchFamily="34" charset="0"/>
                <a:cs typeface="Arial" pitchFamily="34" charset="0"/>
              </a:rPr>
              <a:t>For those who are new to our Council meetings, I want</a:t>
            </a:r>
            <a:r>
              <a:rPr lang="en-US" baseline="0" dirty="0">
                <a:latin typeface="Arial" pitchFamily="34" charset="0"/>
                <a:cs typeface="Arial" pitchFamily="34" charset="0"/>
              </a:rPr>
              <a:t> to make you </a:t>
            </a:r>
            <a:r>
              <a:rPr lang="en-US" dirty="0">
                <a:latin typeface="Arial" pitchFamily="34" charset="0"/>
                <a:cs typeface="Arial" pitchFamily="34" charset="0"/>
              </a:rPr>
              <a:t>aware of the ‘electronic resource’ that is developed for my Director’s Report. Analogous to the supplemental materials of a published paper, this resource</a:t>
            </a:r>
            <a:r>
              <a:rPr lang="en-US" baseline="0" dirty="0">
                <a:latin typeface="Arial" pitchFamily="34" charset="0"/>
                <a:cs typeface="Arial" pitchFamily="34" charset="0"/>
              </a:rPr>
              <a:t> </a:t>
            </a:r>
            <a:r>
              <a:rPr lang="en-US" dirty="0">
                <a:latin typeface="Arial" pitchFamily="34" charset="0"/>
                <a:cs typeface="Arial" pitchFamily="34" charset="0"/>
              </a:rPr>
              <a:t>can be accessed at the URL shown here.</a:t>
            </a:r>
          </a:p>
          <a:p>
            <a:endParaRPr lang="en-US" dirty="0">
              <a:latin typeface="Arial" pitchFamily="34" charset="0"/>
              <a:cs typeface="Arial" pitchFamily="34" charset="0"/>
            </a:endParaRPr>
          </a:p>
          <a:p>
            <a:r>
              <a:rPr lang="en-US" dirty="0">
                <a:latin typeface="Arial" pitchFamily="34" charset="0"/>
                <a:cs typeface="Arial" pitchFamily="34" charset="0"/>
              </a:rPr>
              <a:t>The slides that I will show during my Director’s Report are also available electronically at this site – * both in PDF and PowerPoint formats.</a:t>
            </a:r>
          </a:p>
          <a:p>
            <a:endParaRPr lang="en-US" dirty="0">
              <a:latin typeface="Arial" pitchFamily="34" charset="0"/>
              <a:cs typeface="Arial" pitchFamily="34" charset="0"/>
            </a:endParaRPr>
          </a:p>
          <a:p>
            <a:r>
              <a:rPr lang="en-US" dirty="0">
                <a:latin typeface="Arial" pitchFamily="34" charset="0"/>
                <a:cs typeface="Arial" pitchFamily="34" charset="0"/>
              </a:rPr>
              <a:t>* When there are documents or relevant websites associated with a</a:t>
            </a:r>
            <a:r>
              <a:rPr lang="en-US" baseline="0" dirty="0">
                <a:latin typeface="Arial" pitchFamily="34" charset="0"/>
                <a:cs typeface="Arial" pitchFamily="34" charset="0"/>
              </a:rPr>
              <a:t> particular slide</a:t>
            </a:r>
            <a:r>
              <a:rPr lang="en-US" dirty="0">
                <a:latin typeface="Arial" pitchFamily="34" charset="0"/>
                <a:cs typeface="Arial" pitchFamily="34" charset="0"/>
              </a:rPr>
              <a:t>, you will find a ‘Document #’ indicated on the bottom right of that slide; that ‘Document #’ references materials that can be accessed and/or downloaded from the web page shown here. This dedicated web page and all linked documents will be archived on genome.gov as a historic record of this meeting.</a:t>
            </a:r>
          </a:p>
          <a:p>
            <a:endParaRPr lang="en-US" dirty="0"/>
          </a:p>
        </p:txBody>
      </p:sp>
      <p:sp>
        <p:nvSpPr>
          <p:cNvPr id="6" name="Slide Number Placeholder 3">
            <a:extLst>
              <a:ext uri="{FF2B5EF4-FFF2-40B4-BE49-F238E27FC236}">
                <a16:creationId xmlns:a16="http://schemas.microsoft.com/office/drawing/2014/main" id="{5F92FADE-11F2-4A0F-A2A3-26A9281DB64D}"/>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067400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403225" y="466725"/>
            <a:ext cx="6508750" cy="3660775"/>
          </a:xfrm>
          <a:prstGeom prst="rect">
            <a:avLst/>
          </a:prstGeom>
          <a:ln/>
        </p:spPr>
      </p:sp>
      <p:sp>
        <p:nvSpPr>
          <p:cNvPr id="123907" name="Notes Placeholder 2"/>
          <p:cNvSpPr>
            <a:spLocks noGrp="1"/>
          </p:cNvSpPr>
          <p:nvPr>
            <p:ph type="body" idx="1"/>
          </p:nvPr>
        </p:nvSpPr>
        <p:spPr>
          <a:xfrm>
            <a:off x="914400" y="4269406"/>
            <a:ext cx="5486400" cy="4114800"/>
          </a:xfrm>
          <a:noFill/>
          <a:ln/>
        </p:spPr>
        <p:txBody>
          <a:bodyPr/>
          <a:lstStyle/>
          <a:p>
            <a:pPr defTabSz="966105">
              <a:defRPr/>
            </a:pPr>
            <a:r>
              <a:rPr lang="en-US" dirty="0">
                <a:latin typeface="Arial" panose="020B0604020202020204" pitchFamily="34" charset="0"/>
                <a:cs typeface="Arial" pitchFamily="34" charset="0"/>
              </a:rPr>
              <a:t>The National Academy</a:t>
            </a:r>
            <a:r>
              <a:rPr lang="en-US" baseline="0" dirty="0">
                <a:latin typeface="Arial" pitchFamily="34" charset="0"/>
                <a:cs typeface="Arial" pitchFamily="34" charset="0"/>
              </a:rPr>
              <a:t> of Sciences recently announced their newly elected members. Of particular relevance to the genomics community and to NHGRI are the individuals listed here. We extend our heartfelt congratulations to these colleagues.</a:t>
            </a:r>
          </a:p>
          <a:p>
            <a:endParaRPr lang="en-US" baseline="0" dirty="0">
              <a:latin typeface="Arial" pitchFamily="34" charset="0"/>
              <a:cs typeface="Arial" pitchFamily="34" charset="0"/>
            </a:endParaRPr>
          </a:p>
        </p:txBody>
      </p:sp>
      <p:sp>
        <p:nvSpPr>
          <p:cNvPr id="5" name="Slide Number Placeholder 3">
            <a:extLst>
              <a:ext uri="{FF2B5EF4-FFF2-40B4-BE49-F238E27FC236}">
                <a16:creationId xmlns:a16="http://schemas.microsoft.com/office/drawing/2014/main" id="{0767C91E-D04A-44D0-B54E-FF714852480E}"/>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20</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4032030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403225" y="454025"/>
            <a:ext cx="6508750" cy="3660775"/>
          </a:xfrm>
          <a:prstGeom prst="rect">
            <a:avLst/>
          </a:prstGeom>
          <a:ln/>
        </p:spPr>
      </p:sp>
      <p:sp>
        <p:nvSpPr>
          <p:cNvPr id="123907" name="Notes Placeholder 2"/>
          <p:cNvSpPr>
            <a:spLocks noGrp="1"/>
          </p:cNvSpPr>
          <p:nvPr>
            <p:ph type="body" idx="1"/>
          </p:nvPr>
        </p:nvSpPr>
        <p:spPr>
          <a:xfrm>
            <a:off x="916432" y="4335665"/>
            <a:ext cx="5486400" cy="4114800"/>
          </a:xfrm>
          <a:noFill/>
          <a:ln/>
        </p:spPr>
        <p:txBody>
          <a:bodyPr/>
          <a:lstStyle/>
          <a:p>
            <a:pPr defTabSz="966105">
              <a:defRPr/>
            </a:pPr>
            <a:r>
              <a:rPr lang="en-US" dirty="0">
                <a:latin typeface="Arial" panose="020B0604020202020204" pitchFamily="34" charset="0"/>
                <a:cs typeface="Arial" pitchFamily="34" charset="0"/>
              </a:rPr>
              <a:t>Meanwhile, the National Academy of Sciences also honored 18 individuals with awards in recognition of their extraordinary scientific achievements in a wide range of fields spanning the physical, biological, and medical sciences. There are two that I would like to highlight. </a:t>
            </a:r>
          </a:p>
          <a:p>
            <a:pPr defTabSz="966105">
              <a:defRPr/>
            </a:pPr>
            <a:endParaRPr lang="en-US" dirty="0">
              <a:latin typeface="Arial" panose="020B0604020202020204" pitchFamily="34" charset="0"/>
              <a:cs typeface="Arial" pitchFamily="34" charset="0"/>
            </a:endParaRPr>
          </a:p>
          <a:p>
            <a:pPr defTabSz="966105">
              <a:defRPr/>
            </a:pPr>
            <a:r>
              <a:rPr lang="en-US" dirty="0">
                <a:latin typeface="Arial" panose="020B0604020202020204" pitchFamily="34" charset="0"/>
                <a:cs typeface="Arial" pitchFamily="34" charset="0"/>
              </a:rPr>
              <a:t>* David Reich of Harvard Medical School received the National Academy of Sciences Award in Molecular Biology for his studies of ancient DNA and human migration. </a:t>
            </a:r>
          </a:p>
          <a:p>
            <a:pPr defTabSz="966105">
              <a:defRPr/>
            </a:pPr>
            <a:endParaRPr lang="en-US" baseline="0" dirty="0">
              <a:latin typeface="Arial" pitchFamily="34" charset="0"/>
              <a:cs typeface="Arial" pitchFamily="34" charset="0"/>
            </a:endParaRPr>
          </a:p>
          <a:p>
            <a:pPr defTabSz="966105">
              <a:defRPr/>
            </a:pPr>
            <a:r>
              <a:rPr lang="en-US" baseline="0" dirty="0">
                <a:latin typeface="Arial" pitchFamily="34" charset="0"/>
                <a:cs typeface="Arial" pitchFamily="34" charset="0"/>
              </a:rPr>
              <a:t>* Former Council member Jay Shendure of the University of Washington </a:t>
            </a:r>
            <a:r>
              <a:rPr lang="en-US" dirty="0">
                <a:latin typeface="Arial" panose="020B0604020202020204" pitchFamily="34" charset="0"/>
                <a:cs typeface="Arial" pitchFamily="34" charset="0"/>
              </a:rPr>
              <a:t>received </a:t>
            </a:r>
            <a:r>
              <a:rPr lang="en-US" baseline="0" dirty="0">
                <a:latin typeface="Arial" pitchFamily="34" charset="0"/>
                <a:cs typeface="Arial" pitchFamily="34" charset="0"/>
              </a:rPr>
              <a:t>the Richard </a:t>
            </a:r>
            <a:r>
              <a:rPr lang="en-US" baseline="0" dirty="0" err="1">
                <a:latin typeface="Arial" pitchFamily="34" charset="0"/>
                <a:cs typeface="Arial" pitchFamily="34" charset="0"/>
              </a:rPr>
              <a:t>Lounsbery</a:t>
            </a:r>
            <a:r>
              <a:rPr lang="en-US" baseline="0" dirty="0">
                <a:latin typeface="Arial" pitchFamily="34" charset="0"/>
                <a:cs typeface="Arial" pitchFamily="34" charset="0"/>
              </a:rPr>
              <a:t> Award for his pioneering work in the second wave of genomics. </a:t>
            </a:r>
          </a:p>
          <a:p>
            <a:pPr defTabSz="966105">
              <a:defRPr/>
            </a:pPr>
            <a:endParaRPr lang="en-US" baseline="0" dirty="0">
              <a:latin typeface="Arial" pitchFamily="34" charset="0"/>
              <a:cs typeface="Arial" pitchFamily="34" charset="0"/>
            </a:endParaRPr>
          </a:p>
        </p:txBody>
      </p:sp>
      <p:sp>
        <p:nvSpPr>
          <p:cNvPr id="5" name="Slide Number Placeholder 3">
            <a:extLst>
              <a:ext uri="{FF2B5EF4-FFF2-40B4-BE49-F238E27FC236}">
                <a16:creationId xmlns:a16="http://schemas.microsoft.com/office/drawing/2014/main" id="{EF604E2A-C59B-41E3-84C8-CC30A0E3789F}"/>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21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481017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506413"/>
            <a:ext cx="6403975" cy="3602037"/>
          </a:xfrm>
        </p:spPr>
      </p:sp>
      <p:sp>
        <p:nvSpPr>
          <p:cNvPr id="3" name="Notes Placeholder 2"/>
          <p:cNvSpPr>
            <a:spLocks noGrp="1"/>
          </p:cNvSpPr>
          <p:nvPr>
            <p:ph type="body" idx="1"/>
          </p:nvPr>
        </p:nvSpPr>
        <p:spPr>
          <a:xfrm>
            <a:off x="914400" y="4277139"/>
            <a:ext cx="5486400" cy="4114800"/>
          </a:xfrm>
        </p:spPr>
        <p:txBody>
          <a:bodyPr/>
          <a:lstStyle/>
          <a:p>
            <a:r>
              <a:rPr lang="en-US" dirty="0"/>
              <a:t>Last month, the American Society of Human Genetics (or ASHG), along with several co-signing organizations, published a position statement about the responsibility to recontact research participants after reinterpretation of genetic and genomic research results.</a:t>
            </a:r>
          </a:p>
          <a:p>
            <a:endParaRPr lang="en-US" dirty="0"/>
          </a:p>
          <a:p>
            <a:r>
              <a:rPr lang="en-US" dirty="0"/>
              <a:t>* This position statement included 12 recommendations and a ‘pathway’ for considering the responsibility to recontact research participants. As is implied by the term ‘recontact,’ these recommendations are intended only for studies in which the return of research results has already occurred.</a:t>
            </a:r>
          </a:p>
          <a:p>
            <a:endParaRPr lang="en-US" dirty="0"/>
          </a:p>
          <a:p>
            <a:r>
              <a:rPr lang="en-US" dirty="0"/>
              <a:t>* These recommendations were developed in response to a gap in guidance for when and how to recontact research participants in light of updates about the knowledge associated with genomic variants, which often changes with genomic research advances.</a:t>
            </a:r>
          </a:p>
          <a:p>
            <a:pPr marL="171400" indent="-171400">
              <a:buFont typeface="Arial" panose="020B0604020202020204" pitchFamily="34" charset="0"/>
              <a:buChar char="•"/>
            </a:pPr>
            <a:endParaRPr lang="en-US" dirty="0"/>
          </a:p>
          <a:p>
            <a:r>
              <a:rPr lang="en-US" dirty="0"/>
              <a:t>* The ASHG position statement and recommendations provide a set of principles for use by Institutional Review Boards (or IRBs) and advisory boards when determining whether and how to recontact participants in genetic and genomic research settings.</a:t>
            </a:r>
          </a:p>
        </p:txBody>
      </p:sp>
      <p:sp>
        <p:nvSpPr>
          <p:cNvPr id="5" name="Slide Number Placeholder 3">
            <a:extLst>
              <a:ext uri="{FF2B5EF4-FFF2-40B4-BE49-F238E27FC236}">
                <a16:creationId xmlns:a16="http://schemas.microsoft.com/office/drawing/2014/main" id="{9C444739-98A7-4376-BD35-21400505EA0A}"/>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22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073849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457200" y="438150"/>
            <a:ext cx="6400800" cy="3600450"/>
          </a:xfrm>
          <a:prstGeom prst="rect">
            <a:avLst/>
          </a:prstGeom>
          <a:ln/>
        </p:spPr>
      </p:sp>
      <p:sp>
        <p:nvSpPr>
          <p:cNvPr id="135171" name="Notes Placeholder 2"/>
          <p:cNvSpPr>
            <a:spLocks noGrp="1"/>
          </p:cNvSpPr>
          <p:nvPr>
            <p:ph type="body" idx="1"/>
          </p:nvPr>
        </p:nvSpPr>
        <p:spPr>
          <a:xfrm>
            <a:off x="795133" y="4257598"/>
            <a:ext cx="5724939" cy="4249711"/>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3607" tIns="51804" rIns="103607" bIns="51804" numCol="1" anchor="t" anchorCtr="0" compatLnSpc="1">
            <a:prstTxWarp prst="textNoShape">
              <a:avLst/>
            </a:prstTxWarp>
          </a:bodyPr>
          <a:lstStyle/>
          <a:p>
            <a:r>
              <a:rPr lang="en-US" dirty="0"/>
              <a:t>In terms of ‘Genomics in the News’ – there were several recent publications of broad interest that I wanted to bring to your attention.</a:t>
            </a:r>
          </a:p>
          <a:p>
            <a:endParaRPr lang="en-US" dirty="0"/>
          </a:p>
          <a:p>
            <a:pPr defTabSz="609406">
              <a:defRPr/>
            </a:pPr>
            <a:r>
              <a:rPr lang="en-US" dirty="0"/>
              <a:t>* Some of the major initial results of the NASA Twins Study was recently published in </a:t>
            </a:r>
            <a:r>
              <a:rPr lang="en-US" i="1" dirty="0"/>
              <a:t>Science</a:t>
            </a:r>
            <a:r>
              <a:rPr lang="en-US" dirty="0"/>
              <a:t>. The NASA Twins Study followed astronaut Scott Kelly (who spent a year on the International Space Station) and his identical twin brother Mark Kelly (a retired astronaut, who remained on Earth). Researchers found that extended time in space leads to changes in gene expression, telomere length, and other physiological features. Most of these changes returned to normal upon Scott’s return to Earth.</a:t>
            </a:r>
          </a:p>
          <a:p>
            <a:endParaRPr lang="en-US" dirty="0"/>
          </a:p>
          <a:p>
            <a:r>
              <a:rPr lang="en-US" dirty="0"/>
              <a:t>In another area of interest, * an important Comment was published in </a:t>
            </a:r>
            <a:r>
              <a:rPr lang="en-US" i="1" dirty="0"/>
              <a:t>Nature</a:t>
            </a:r>
            <a:r>
              <a:rPr lang="en-US" dirty="0"/>
              <a:t> regarding genome editing. Specifically, Eric Lander and colleagues called for an international moratorium on clinical uses of human germline editing until guidance on its use is first developed. * This was followed by an accompanying piece from NIH Director Francis Collins and NIH Office of Science Policy Director Carrie Wolinetz, who gave strong support for the proposed moratorium.</a:t>
            </a:r>
          </a:p>
        </p:txBody>
      </p:sp>
      <p:sp>
        <p:nvSpPr>
          <p:cNvPr id="7" name="Slide Number Placeholder 3">
            <a:extLst>
              <a:ext uri="{FF2B5EF4-FFF2-40B4-BE49-F238E27FC236}">
                <a16:creationId xmlns:a16="http://schemas.microsoft.com/office/drawing/2014/main" id="{758A0FB1-92D2-4E8C-BF26-2D6EFAAD639A}"/>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23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4418274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457200" y="438150"/>
            <a:ext cx="6400800" cy="3600450"/>
          </a:xfrm>
          <a:prstGeom prst="rect">
            <a:avLst/>
          </a:prstGeom>
          <a:ln/>
        </p:spPr>
      </p:sp>
      <p:sp>
        <p:nvSpPr>
          <p:cNvPr id="135171" name="Notes Placeholder 2"/>
          <p:cNvSpPr>
            <a:spLocks noGrp="1"/>
          </p:cNvSpPr>
          <p:nvPr>
            <p:ph type="body" idx="1"/>
          </p:nvPr>
        </p:nvSpPr>
        <p:spPr>
          <a:xfrm>
            <a:off x="795133" y="4257598"/>
            <a:ext cx="5724939" cy="4249711"/>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3607" tIns="51804" rIns="103607" bIns="51804" numCol="1" anchor="t" anchorCtr="0" compatLnSpc="1">
            <a:prstTxWarp prst="textNoShape">
              <a:avLst/>
            </a:prstTxWarp>
          </a:bodyPr>
          <a:lstStyle/>
          <a:p>
            <a:r>
              <a:rPr lang="en-US" dirty="0">
                <a:latin typeface="Arial" panose="020B0604020202020204" pitchFamily="34" charset="0"/>
                <a:cs typeface="Arial" pitchFamily="34" charset="0"/>
              </a:rPr>
              <a:t>Moving then to ‘</a:t>
            </a:r>
            <a:r>
              <a:rPr lang="en-US" u="none" baseline="0" dirty="0">
                <a:latin typeface="Arial" pitchFamily="34" charset="0"/>
                <a:cs typeface="Arial" pitchFamily="34" charset="0"/>
              </a:rPr>
              <a:t>Genomes</a:t>
            </a:r>
            <a:r>
              <a:rPr lang="en-US" baseline="0" dirty="0">
                <a:latin typeface="Arial" pitchFamily="34" charset="0"/>
                <a:cs typeface="Arial" pitchFamily="34" charset="0"/>
              </a:rPr>
              <a:t> in </a:t>
            </a:r>
            <a:r>
              <a:rPr lang="en-US" dirty="0"/>
              <a:t>t</a:t>
            </a:r>
            <a:r>
              <a:rPr lang="en-US" baseline="0" dirty="0">
                <a:latin typeface="Arial" pitchFamily="34" charset="0"/>
                <a:cs typeface="Arial" pitchFamily="34" charset="0"/>
              </a:rPr>
              <a:t>he News’ – there have been a number of recently generated genome sequences reported since the last Council meeting, including: * Coast Redwood, * Giant Sequoia, * Walnut, * Peanut, * Strawberry, * two Cotton genomes, * Durum Wheat (for pasta), * a Superfood Seaweed, Ito-</a:t>
            </a:r>
            <a:r>
              <a:rPr lang="en-US" baseline="0" dirty="0" err="1">
                <a:latin typeface="Arial" pitchFamily="34" charset="0"/>
                <a:cs typeface="Arial" pitchFamily="34" charset="0"/>
              </a:rPr>
              <a:t>Mozuku</a:t>
            </a:r>
            <a:r>
              <a:rPr lang="en-US" baseline="0" dirty="0">
                <a:latin typeface="Arial" pitchFamily="34" charset="0"/>
                <a:cs typeface="Arial" pitchFamily="34" charset="0"/>
              </a:rPr>
              <a:t>, * Milkweed Bug, * Snailfish, * Antarctic Blackfin Icefish, * Narwhal, * Great White Shark, * Red Lionfish, and * the Internet-Famous Cat, </a:t>
            </a:r>
            <a:r>
              <a:rPr lang="en-US" baseline="0" dirty="0" err="1">
                <a:latin typeface="Arial" pitchFamily="34" charset="0"/>
                <a:cs typeface="Arial" pitchFamily="34" charset="0"/>
              </a:rPr>
              <a:t>LilBub</a:t>
            </a:r>
            <a:r>
              <a:rPr lang="en-US" baseline="0" dirty="0">
                <a:latin typeface="Arial" pitchFamily="34" charset="0"/>
                <a:cs typeface="Arial" pitchFamily="34" charset="0"/>
              </a:rPr>
              <a:t>.</a:t>
            </a:r>
          </a:p>
          <a:p>
            <a:endParaRPr lang="en-US" dirty="0"/>
          </a:p>
        </p:txBody>
      </p:sp>
      <p:sp>
        <p:nvSpPr>
          <p:cNvPr id="7" name="Slide Number Placeholder 3">
            <a:extLst>
              <a:ext uri="{FF2B5EF4-FFF2-40B4-BE49-F238E27FC236}">
                <a16:creationId xmlns:a16="http://schemas.microsoft.com/office/drawing/2014/main" id="{758A0FB1-92D2-4E8C-BF26-2D6EFAAD639A}"/>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24</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259274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57200" y="496888"/>
            <a:ext cx="6400800" cy="3600450"/>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 Moving on to the NHGRI Extramural Research Program.</a:t>
            </a:r>
          </a:p>
          <a:p>
            <a:endParaRPr lang="en-US" dirty="0">
              <a:latin typeface="Arial" pitchFamily="34" charset="0"/>
              <a:cs typeface="Arial" pitchFamily="34" charset="0"/>
            </a:endParaRPr>
          </a:p>
        </p:txBody>
      </p:sp>
      <p:sp>
        <p:nvSpPr>
          <p:cNvPr id="7" name="Slide Number Placeholder 3">
            <a:extLst>
              <a:ext uri="{FF2B5EF4-FFF2-40B4-BE49-F238E27FC236}">
                <a16:creationId xmlns:a16="http://schemas.microsoft.com/office/drawing/2014/main" id="{8FAF1A01-C86A-462D-991E-B71AE6040B91}"/>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25</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125988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15938"/>
            <a:ext cx="6403975" cy="3602037"/>
          </a:xfrm>
        </p:spPr>
      </p:sp>
      <p:sp>
        <p:nvSpPr>
          <p:cNvPr id="3" name="Notes Placeholder 2"/>
          <p:cNvSpPr>
            <a:spLocks noGrp="1"/>
          </p:cNvSpPr>
          <p:nvPr>
            <p:ph type="body" idx="1"/>
          </p:nvPr>
        </p:nvSpPr>
        <p:spPr>
          <a:xfrm>
            <a:off x="916432" y="4295909"/>
            <a:ext cx="5486400" cy="4114800"/>
          </a:xfrm>
        </p:spPr>
        <p:txBody>
          <a:bodyPr/>
          <a:lstStyle/>
          <a:p>
            <a:r>
              <a:rPr lang="en-US" dirty="0"/>
              <a:t>The Genome Sequencing Program consists of four components: a Coordinating Center, Centers for Common Disease Genomics, Centers for Mendelian Genomics, and Analysis Centers. The program is also supported by other organizations, including: the National Heart, Lung, and Blood Institute; the National Institute on Aging; the National Eye Institute; and the Simons Foundation. </a:t>
            </a:r>
          </a:p>
          <a:p>
            <a:endParaRPr lang="en-US" dirty="0"/>
          </a:p>
          <a:p>
            <a:pPr defTabSz="609406">
              <a:defRPr/>
            </a:pPr>
            <a:r>
              <a:rPr lang="en-US" dirty="0"/>
              <a:t>The Centers for Common Disease Genomics have sequenced roughly * 80,000 whole genomes and * 81,000 exomes across three disease areas: * cardiovascular, * immune-mediated, and * neuropsychiatric. The centers estimate that they will produce over * 140,000 whole-genome sequences and over * 250,000 exome sequences by the time the program concludes.</a:t>
            </a:r>
          </a:p>
          <a:p>
            <a:endParaRPr lang="en-US" dirty="0"/>
          </a:p>
        </p:txBody>
      </p:sp>
      <p:sp>
        <p:nvSpPr>
          <p:cNvPr id="5" name="Slide Number Placeholder 3">
            <a:extLst>
              <a:ext uri="{FF2B5EF4-FFF2-40B4-BE49-F238E27FC236}">
                <a16:creationId xmlns:a16="http://schemas.microsoft.com/office/drawing/2014/main" id="{1B6BFDB6-BAE6-4657-8E28-33E5E88D523D}"/>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26</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988776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515938"/>
            <a:ext cx="6403975" cy="3602037"/>
          </a:xfrm>
        </p:spPr>
      </p:sp>
      <p:sp>
        <p:nvSpPr>
          <p:cNvPr id="3" name="Notes Placeholder 2"/>
          <p:cNvSpPr>
            <a:spLocks noGrp="1"/>
          </p:cNvSpPr>
          <p:nvPr>
            <p:ph type="body" idx="1"/>
          </p:nvPr>
        </p:nvSpPr>
        <p:spPr>
          <a:xfrm>
            <a:off x="916432" y="4335665"/>
            <a:ext cx="5486400" cy="4114800"/>
          </a:xfrm>
        </p:spPr>
        <p:txBody>
          <a:bodyPr/>
          <a:lstStyle/>
          <a:p>
            <a:r>
              <a:rPr lang="en-US" dirty="0"/>
              <a:t>The Centers for Mendelian Genomics have obtained samples from over * 61,000 participants, and have made over * 1,700 novel disease gene discoveries, with just over 600 meeting conservative (or ‘Tier 1’) criteria and 1,100 meeting suggestive (or ‘Tier 2’) criteria. In addition to discovering new genes, * the centers have also made over 450 discoveries in which they expanded the phenotypes associated with known disease genes, using the same tiers for conservative and suggestive criteria. </a:t>
            </a:r>
          </a:p>
          <a:p>
            <a:endParaRPr lang="en-US" dirty="0"/>
          </a:p>
          <a:p>
            <a:r>
              <a:rPr lang="en-US" dirty="0"/>
              <a:t>The Centers for Mendelian Genomics are committed to sharing these discoveries with the broader community, and they do this through multiple means. * First, the centers have submitted over 125,000 entries to the Matchmaker Exchange Network – a federated platform that helps researchers, clinicians, families, and participants identify matches between rare disease patients with similar genotypes and phenotypes. * Second, the centers have contributed information about over 3,000 genomic variants to </a:t>
            </a:r>
            <a:r>
              <a:rPr lang="en-US" dirty="0" err="1"/>
              <a:t>ClinVar</a:t>
            </a:r>
            <a:r>
              <a:rPr lang="en-US" dirty="0"/>
              <a:t> (which is an aggregate database for genomic variants with clinical significance) and submitted additional data on rare genomic variants to Geno2MP (a node of Matchmaker Exchange). Finally, the CMGs have published 522 manuscripts since the program’s inception in 2012. </a:t>
            </a:r>
          </a:p>
          <a:p>
            <a:endParaRPr lang="en-US" dirty="0"/>
          </a:p>
        </p:txBody>
      </p:sp>
      <p:sp>
        <p:nvSpPr>
          <p:cNvPr id="5" name="Slide Number Placeholder 3">
            <a:extLst>
              <a:ext uri="{FF2B5EF4-FFF2-40B4-BE49-F238E27FC236}">
                <a16:creationId xmlns:a16="http://schemas.microsoft.com/office/drawing/2014/main" id="{0669F336-1B31-4A62-979E-09A5C77161CC}"/>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27</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111768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609600" y="552450"/>
            <a:ext cx="6096000" cy="3429000"/>
          </a:xfrm>
          <a:prstGeom prst="rect">
            <a:avLst/>
          </a:prstGeom>
          <a:ln/>
        </p:spPr>
      </p:sp>
      <p:sp>
        <p:nvSpPr>
          <p:cNvPr id="119811" name="Notes Placeholder 2"/>
          <p:cNvSpPr>
            <a:spLocks noGrp="1"/>
          </p:cNvSpPr>
          <p:nvPr>
            <p:ph type="body" idx="1"/>
          </p:nvPr>
        </p:nvSpPr>
        <p:spPr>
          <a:xfrm>
            <a:off x="914402" y="4136477"/>
            <a:ext cx="5486401" cy="4839468"/>
          </a:xfrm>
          <a:noFill/>
          <a:ln w="9525">
            <a:noFill/>
            <a:miter lim="800000"/>
            <a:headEnd/>
            <a:tailEnd/>
          </a:ln>
          <a:effectLst/>
        </p:spPr>
        <p:txBody>
          <a:bodyPr vert="horz" wrap="square" lIns="94552" tIns="47276" rIns="94552" bIns="47276" numCol="1" anchor="t" anchorCtr="0" compatLnSpc="1">
            <a:prstTxWarp prst="textNoShape">
              <a:avLst/>
            </a:prstTxWarp>
            <a:noAutofit/>
          </a:bodyPr>
          <a:lstStyle/>
          <a:p>
            <a:pPr defTabSz="946311">
              <a:defRPr/>
            </a:pPr>
            <a:r>
              <a:rPr lang="en-US" dirty="0"/>
              <a:t>As a whole, the Genome Sequencing Program has published over 650 papers to date. Notable publications since the February 2019 Council meeting include:</a:t>
            </a:r>
          </a:p>
          <a:p>
            <a:pPr lvl="1" defTabSz="946311">
              <a:defRPr/>
            </a:pPr>
            <a:endParaRPr lang="en-US" dirty="0"/>
          </a:p>
          <a:p>
            <a:pPr defTabSz="946311">
              <a:defRPr/>
            </a:pPr>
            <a:r>
              <a:rPr lang="en-US" dirty="0"/>
              <a:t>* The Liu et al. paper, which represents a collaboration between the Harvard Analysis Center and the Baylor Center for Common Disease Genomics, highlighted ACAT, an aggregated association test that can be used to boost power in rare-variant analyses from genome-sequencing studies. This paper also demonstrates use of the method in the Atherosclerosis Risk in Communities study.</a:t>
            </a:r>
          </a:p>
          <a:p>
            <a:pPr lvl="1" defTabSz="946311">
              <a:defRPr/>
            </a:pPr>
            <a:endParaRPr lang="en-US" dirty="0"/>
          </a:p>
          <a:p>
            <a:pPr defTabSz="946311">
              <a:defRPr/>
            </a:pPr>
            <a:r>
              <a:rPr lang="en-US" dirty="0"/>
              <a:t>* The Posey et al. paper represents the latest review of the Centers for Mendelian Genomics program, highlighting their collaborative discoveries to date. This paper also discusses opportunities for future work, including elucidating disease-causing genomic variants using phenotypic expansion; developing new methods, allelic series, and analysis tools; and exploring more complex modes of inheritance.</a:t>
            </a:r>
          </a:p>
          <a:p>
            <a:pPr defTabSz="946311">
              <a:defRPr/>
            </a:pPr>
            <a:endParaRPr lang="en-US" dirty="0"/>
          </a:p>
          <a:p>
            <a:pPr defTabSz="946311">
              <a:defRPr/>
            </a:pPr>
            <a:r>
              <a:rPr lang="en-US" dirty="0"/>
              <a:t>* The </a:t>
            </a:r>
            <a:r>
              <a:rPr lang="en-US" dirty="0" err="1"/>
              <a:t>Lappalainen</a:t>
            </a:r>
            <a:r>
              <a:rPr lang="en-US" dirty="0"/>
              <a:t> et al. paper, which represents a collaboration between the Centers for Common Disease Genomics at the New York Genome Center and Washington University, explores how DNA-sequencing technologies are changing the landscape for genomic variant discovery, genotyping, and functional analyses in studies of both common and rare diseases.</a:t>
            </a:r>
          </a:p>
          <a:p>
            <a:pPr defTabSz="946311">
              <a:defRPr/>
            </a:pPr>
            <a:endParaRPr lang="en-US" dirty="0"/>
          </a:p>
        </p:txBody>
      </p:sp>
      <p:sp>
        <p:nvSpPr>
          <p:cNvPr id="5" name="Slide Number Placeholder 3">
            <a:extLst>
              <a:ext uri="{FF2B5EF4-FFF2-40B4-BE49-F238E27FC236}">
                <a16:creationId xmlns:a16="http://schemas.microsoft.com/office/drawing/2014/main" id="{52984FE7-F36A-4ED8-988B-DB6420BD39E7}"/>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28</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312082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476250"/>
            <a:ext cx="6403975" cy="3602038"/>
          </a:xfrm>
        </p:spPr>
      </p:sp>
      <p:sp>
        <p:nvSpPr>
          <p:cNvPr id="3" name="Notes Placeholder 2"/>
          <p:cNvSpPr>
            <a:spLocks noGrp="1"/>
          </p:cNvSpPr>
          <p:nvPr>
            <p:ph type="body" idx="1"/>
          </p:nvPr>
        </p:nvSpPr>
        <p:spPr>
          <a:xfrm>
            <a:off x="914400" y="4215225"/>
            <a:ext cx="5486400" cy="4114800"/>
          </a:xfrm>
        </p:spPr>
        <p:txBody>
          <a:bodyPr/>
          <a:lstStyle/>
          <a:p>
            <a:r>
              <a:rPr lang="en-US" dirty="0"/>
              <a:t>NHGRI’s Technology Development Program continues to develop new and improved technologies to enable genomic discoveries and facilitate the adoption of genomics in medicine.</a:t>
            </a:r>
          </a:p>
          <a:p>
            <a:pPr defTabSz="907234">
              <a:defRPr/>
            </a:pPr>
            <a:endParaRPr lang="en-US" dirty="0">
              <a:highlight>
                <a:srgbClr val="FFFFFF"/>
              </a:highlight>
            </a:endParaRPr>
          </a:p>
          <a:p>
            <a:pPr defTabSz="907234">
              <a:defRPr/>
            </a:pPr>
            <a:r>
              <a:rPr lang="en-US" dirty="0">
                <a:highlight>
                  <a:srgbClr val="FFFFFF"/>
                </a:highlight>
              </a:rPr>
              <a:t>* Applications for the Novel Nucleic Acid Sequencing Technology Development Request for Applications are due on June 27. </a:t>
            </a:r>
          </a:p>
          <a:p>
            <a:endParaRPr lang="en-US" dirty="0"/>
          </a:p>
          <a:p>
            <a:r>
              <a:rPr lang="en-US" dirty="0"/>
              <a:t>* Meanwhile, this year’s Advanced Genomic Technology Development Meeting will be held next week at Northeastern University. * On May 29 and 30, novel nucleic acid sequencing and genomic technology development grantees will present their work, collaborate, and interact. * Then on May 31, there will be a public meeting, at which the broader community can hear selected presentations on topics such as spatial transcriptomics, genomic medicine, and protein engineering. The public meeting attendees will also have the opportunity to participate in a ‘Genomics2020’ strategic planning session.</a:t>
            </a:r>
          </a:p>
        </p:txBody>
      </p:sp>
      <p:sp>
        <p:nvSpPr>
          <p:cNvPr id="5" name="Slide Number Placeholder 3">
            <a:extLst>
              <a:ext uri="{FF2B5EF4-FFF2-40B4-BE49-F238E27FC236}">
                <a16:creationId xmlns:a16="http://schemas.microsoft.com/office/drawing/2014/main" id="{8737C380-8EBD-4E1C-98CB-DF1671686AE9}"/>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29</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928284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63550" y="468313"/>
            <a:ext cx="6402388" cy="3600450"/>
          </a:xfrm>
          <a:prstGeom prst="rect">
            <a:avLst/>
          </a:prstGeom>
          <a:ln/>
        </p:spPr>
      </p:sp>
      <p:sp>
        <p:nvSpPr>
          <p:cNvPr id="100355" name="Notes Placeholder 2"/>
          <p:cNvSpPr>
            <a:spLocks noGrp="1"/>
          </p:cNvSpPr>
          <p:nvPr>
            <p:ph type="body" idx="1"/>
          </p:nvPr>
        </p:nvSpPr>
        <p:spPr>
          <a:xfrm>
            <a:off x="914400" y="4161843"/>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cs typeface="Arial" pitchFamily="34" charset="0"/>
              </a:rPr>
              <a:t>There will be a number of other presentations during the Open Session of this Council meeting. My Director’s Report is tailored around those presentations, and I will </a:t>
            </a:r>
            <a:r>
              <a:rPr lang="en-US" u="sng" dirty="0">
                <a:latin typeface="Arial" pitchFamily="34" charset="0"/>
                <a:cs typeface="Arial" pitchFamily="34" charset="0"/>
              </a:rPr>
              <a:t>not</a:t>
            </a:r>
            <a:r>
              <a:rPr lang="en-US" dirty="0">
                <a:latin typeface="Arial" panose="020B0604020202020204" pitchFamily="34" charset="0"/>
                <a:cs typeface="Arial" pitchFamily="34" charset="0"/>
              </a:rPr>
              <a:t> discuss in detail the topics that others will cover. </a:t>
            </a:r>
          </a:p>
          <a:p>
            <a:pPr defTabSz="644053"/>
            <a:endParaRPr lang="en-US" kern="1200" dirty="0">
              <a:solidFill>
                <a:schemeClr val="tx1"/>
              </a:solidFill>
              <a:latin typeface="Arial" panose="020B0604020202020204" pitchFamily="34" charset="0"/>
              <a:ea typeface="+mn-ea"/>
              <a:cs typeface="Arial" pitchFamily="34" charset="0"/>
            </a:endParaRPr>
          </a:p>
          <a:p>
            <a:pPr defTabSz="609406">
              <a:defRPr/>
            </a:pPr>
            <a:r>
              <a:rPr lang="en-US" dirty="0"/>
              <a:t>* Immediately after my Director’s Report, Council member Brent </a:t>
            </a:r>
            <a:r>
              <a:rPr lang="en-US" dirty="0" err="1"/>
              <a:t>Graveley</a:t>
            </a:r>
            <a:r>
              <a:rPr lang="en-US" dirty="0"/>
              <a:t> will present a report that will serve as an ENCODE Project update. </a:t>
            </a:r>
          </a:p>
          <a:p>
            <a:pPr defTabSz="609406">
              <a:defRPr/>
            </a:pPr>
            <a:endParaRPr lang="en-US" dirty="0"/>
          </a:p>
          <a:p>
            <a:pPr defTabSz="609406">
              <a:defRPr/>
            </a:pPr>
            <a:r>
              <a:rPr lang="en-US" dirty="0"/>
              <a:t>* After lunch, NHGRI’s Tina Gatlin will present a concept clearance on the Diversity Action Plan renewal. </a:t>
            </a:r>
          </a:p>
          <a:p>
            <a:pPr defTabSz="609406">
              <a:defRPr/>
            </a:pPr>
            <a:endParaRPr lang="en-US" dirty="0"/>
          </a:p>
          <a:p>
            <a:pPr defTabSz="609406">
              <a:defRPr/>
            </a:pPr>
            <a:r>
              <a:rPr lang="en-US" dirty="0"/>
              <a:t>* And finally, Council member Sharon Plon will present a report about the recent NHGRI Strategic Planning Workshop entitled “From Genome to Phenotype – Genomic Variation Identification, Association, and Function in Human Health and Disease.” </a:t>
            </a:r>
          </a:p>
          <a:p>
            <a:pPr marL="171400" indent="-171400">
              <a:buFont typeface="Arial" panose="020B0604020202020204" pitchFamily="34" charset="0"/>
              <a:buChar char="•"/>
            </a:pPr>
            <a:endParaRPr lang="en-US" baseline="0" dirty="0"/>
          </a:p>
        </p:txBody>
      </p:sp>
      <p:sp>
        <p:nvSpPr>
          <p:cNvPr id="5" name="Slide Number Placeholder 3">
            <a:extLst>
              <a:ext uri="{FF2B5EF4-FFF2-40B4-BE49-F238E27FC236}">
                <a16:creationId xmlns:a16="http://schemas.microsoft.com/office/drawing/2014/main" id="{250E1701-063A-401E-BC47-6CAA5116D0E7}"/>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519270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609600" y="538163"/>
            <a:ext cx="6096000" cy="3429000"/>
          </a:xfrm>
          <a:prstGeom prst="rect">
            <a:avLst/>
          </a:prstGeom>
          <a:ln/>
        </p:spPr>
      </p:sp>
      <p:sp>
        <p:nvSpPr>
          <p:cNvPr id="119811" name="Notes Placeholder 2"/>
          <p:cNvSpPr>
            <a:spLocks noGrp="1"/>
          </p:cNvSpPr>
          <p:nvPr>
            <p:ph type="body" idx="1"/>
          </p:nvPr>
        </p:nvSpPr>
        <p:spPr>
          <a:xfrm>
            <a:off x="914402" y="4087606"/>
            <a:ext cx="5486401" cy="4743628"/>
          </a:xfrm>
          <a:noFill/>
          <a:ln w="9525">
            <a:noFill/>
            <a:miter lim="800000"/>
            <a:headEnd/>
            <a:tailEnd/>
          </a:ln>
          <a:effectLst/>
        </p:spPr>
        <p:txBody>
          <a:bodyPr vert="horz" wrap="square" lIns="94552" tIns="47276" rIns="94552" bIns="47276" numCol="1" anchor="t" anchorCtr="0" compatLnSpc="1">
            <a:prstTxWarp prst="textNoShape">
              <a:avLst/>
            </a:prstTxWarp>
            <a:noAutofit/>
          </a:bodyPr>
          <a:lstStyle/>
          <a:p>
            <a:pPr defTabSz="609406">
              <a:defRPr/>
            </a:pPr>
            <a:r>
              <a:rPr lang="en-US" dirty="0"/>
              <a:t>The goal of the Encyclopedia of DNA Elements (or ENCODE) project is to create catalogs of all functional elements in the human and mouse genomes and to make those catalogs available as a resource to the biomedical research community. </a:t>
            </a:r>
          </a:p>
          <a:p>
            <a:pPr defTabSz="609406">
              <a:defRPr/>
            </a:pPr>
            <a:endParaRPr lang="en-US" dirty="0"/>
          </a:p>
          <a:p>
            <a:pPr defTabSz="609406">
              <a:defRPr/>
            </a:pPr>
            <a:r>
              <a:rPr lang="en-US" dirty="0"/>
              <a:t>* The first ENCODE Imputation Challenge was launched this year by members of the ENCODE Consortium in an effort to challenge the scientific community to compare methods for imputing data produced by various types of genomic assays. There are multiple competitive rounds in this challenge that will allow the participants to initially compete as separate groups and then to come together to collaborate on lessons learned throughout the challenge. </a:t>
            </a:r>
          </a:p>
          <a:p>
            <a:pPr defTabSz="609406">
              <a:defRPr/>
            </a:pPr>
            <a:endParaRPr lang="en-US" dirty="0"/>
          </a:p>
          <a:p>
            <a:pPr defTabSz="609406">
              <a:defRPr/>
            </a:pPr>
            <a:r>
              <a:rPr lang="en-US" dirty="0"/>
              <a:t>* In another example of ENCODE community outreach, the ENCODE Consortium will hold its third Research and Applications Users Meeting this July in Seattle. The meeting will feature hands-on workshops demonstrating how to navigate, analyze, and integrate ENCODE data into research projects. An announcement for the meeting will be available on genome.gov soon.</a:t>
            </a:r>
          </a:p>
          <a:p>
            <a:pPr defTabSz="609406">
              <a:defRPr/>
            </a:pPr>
            <a:r>
              <a:rPr lang="en-US" dirty="0"/>
              <a:t> </a:t>
            </a:r>
          </a:p>
          <a:p>
            <a:pPr defTabSz="609406">
              <a:defRPr/>
            </a:pPr>
            <a:r>
              <a:rPr lang="en-US" dirty="0"/>
              <a:t>* Finally, ENCODE data are now available as an Amazon Web Services Public Data Set. This is an exciting development that allows researchers to directly access ENCODE data in the cloud.</a:t>
            </a:r>
          </a:p>
          <a:p>
            <a:endParaRPr lang="en-US" dirty="0"/>
          </a:p>
        </p:txBody>
      </p:sp>
      <p:sp>
        <p:nvSpPr>
          <p:cNvPr id="5" name="Slide Number Placeholder 3">
            <a:extLst>
              <a:ext uri="{FF2B5EF4-FFF2-40B4-BE49-F238E27FC236}">
                <a16:creationId xmlns:a16="http://schemas.microsoft.com/office/drawing/2014/main" id="{E1AB9EDF-4036-4E74-9304-4A518A01EE25}"/>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30</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7886917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609600" y="436563"/>
            <a:ext cx="6096000" cy="3429000"/>
          </a:xfrm>
          <a:prstGeom prst="rect">
            <a:avLst/>
          </a:prstGeom>
          <a:ln/>
        </p:spPr>
      </p:sp>
      <p:sp>
        <p:nvSpPr>
          <p:cNvPr id="119811" name="Notes Placeholder 2"/>
          <p:cNvSpPr>
            <a:spLocks noGrp="1"/>
          </p:cNvSpPr>
          <p:nvPr>
            <p:ph type="body" idx="1"/>
          </p:nvPr>
        </p:nvSpPr>
        <p:spPr>
          <a:xfrm>
            <a:off x="914402" y="4003956"/>
            <a:ext cx="5486401" cy="4114800"/>
          </a:xfrm>
          <a:noFill/>
          <a:ln w="9525">
            <a:noFill/>
            <a:miter lim="800000"/>
            <a:headEnd/>
            <a:tailEnd/>
          </a:ln>
          <a:effectLst/>
        </p:spPr>
        <p:txBody>
          <a:bodyPr vert="horz" wrap="square" lIns="94552" tIns="47276" rIns="94552" bIns="47276" numCol="1" anchor="t" anchorCtr="0" compatLnSpc="1">
            <a:prstTxWarp prst="textNoShape">
              <a:avLst/>
            </a:prstTxWarp>
            <a:noAutofit/>
          </a:bodyPr>
          <a:lstStyle/>
          <a:p>
            <a:r>
              <a:rPr lang="en-US" dirty="0"/>
              <a:t>A recent study published by a group of investigators at the University of Washington, funded in part by the ENCODE project and by an NHGRI T32 award, developed an improved approach to characterize candidate regulatory regions in a high-throughput fashion.</a:t>
            </a:r>
          </a:p>
          <a:p>
            <a:endParaRPr lang="en-US" dirty="0"/>
          </a:p>
          <a:p>
            <a:r>
              <a:rPr lang="en-US" dirty="0"/>
              <a:t>Specifically, this gene-editing approach utilized new methods to test multiple perturbations per cell, detect gene expression using single-cell RNA-seq, and use </a:t>
            </a:r>
            <a:r>
              <a:rPr lang="en-US" dirty="0" err="1"/>
              <a:t>eQTL</a:t>
            </a:r>
            <a:r>
              <a:rPr lang="en-US" dirty="0"/>
              <a:t>-like analyses to connect perturbations with changes in gene expression. Overall, this approach dramatically increased the number of regulatory elements and genes that could be tested in a single experiment; it also identified the target genes corresponding to the regulatory elements being studied.</a:t>
            </a:r>
          </a:p>
          <a:p>
            <a:endParaRPr lang="en-US" dirty="0"/>
          </a:p>
          <a:p>
            <a:endParaRPr lang="en-US" dirty="0"/>
          </a:p>
        </p:txBody>
      </p:sp>
      <p:sp>
        <p:nvSpPr>
          <p:cNvPr id="5" name="Slide Number Placeholder 3">
            <a:extLst>
              <a:ext uri="{FF2B5EF4-FFF2-40B4-BE49-F238E27FC236}">
                <a16:creationId xmlns:a16="http://schemas.microsoft.com/office/drawing/2014/main" id="{A541A269-33E8-4AF8-A23E-27CCC0E28F5E}"/>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31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1644056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608013" y="538163"/>
            <a:ext cx="6097587" cy="3429000"/>
          </a:xfrm>
          <a:prstGeom prst="rect">
            <a:avLst/>
          </a:prstGeom>
          <a:ln/>
        </p:spPr>
      </p:sp>
      <p:sp>
        <p:nvSpPr>
          <p:cNvPr id="119811" name="Notes Placeholder 2"/>
          <p:cNvSpPr>
            <a:spLocks noGrp="1"/>
          </p:cNvSpPr>
          <p:nvPr>
            <p:ph type="body" idx="1"/>
          </p:nvPr>
        </p:nvSpPr>
        <p:spPr>
          <a:xfrm>
            <a:off x="914402" y="4114110"/>
            <a:ext cx="5486401" cy="4114800"/>
          </a:xfrm>
          <a:noFill/>
          <a:ln w="9525">
            <a:noFill/>
            <a:miter lim="800000"/>
            <a:headEnd/>
            <a:tailEnd/>
          </a:ln>
          <a:effectLst/>
        </p:spPr>
        <p:txBody>
          <a:bodyPr vert="horz" wrap="square" lIns="94552" tIns="47276" rIns="94552" bIns="47276" numCol="1" anchor="t" anchorCtr="0" compatLnSpc="1">
            <a:prstTxWarp prst="textNoShape">
              <a:avLst/>
            </a:prstTxWarp>
            <a:noAutofit/>
          </a:bodyPr>
          <a:lstStyle/>
          <a:p>
            <a:pPr marL="0" lvl="1" defTabSz="609406">
              <a:defRPr/>
            </a:pPr>
            <a:r>
              <a:rPr lang="en-US" dirty="0"/>
              <a:t>The Phenotypes and Exposures Toolkit (or </a:t>
            </a:r>
            <a:r>
              <a:rPr lang="en-US" dirty="0" err="1"/>
              <a:t>PhenX</a:t>
            </a:r>
            <a:r>
              <a:rPr lang="en-US" dirty="0"/>
              <a:t>) is a catalogue of consensus protocols for measuring phenotypes and exposures in biomedical research.</a:t>
            </a:r>
          </a:p>
          <a:p>
            <a:pPr marL="0" lvl="1" defTabSz="609406">
              <a:defRPr/>
            </a:pPr>
            <a:endParaRPr lang="en-US" dirty="0"/>
          </a:p>
          <a:p>
            <a:pPr marL="0" lvl="1" defTabSz="609406">
              <a:defRPr/>
            </a:pPr>
            <a:r>
              <a:rPr lang="en-US" dirty="0"/>
              <a:t>The PhenX Steering Committee recently selected three additional areas of focus that are now in various stages of development, specifically: * pediatric development, * cancer outcomes and survivorship,* and genomic medicine implementation. We anticipate standard protocols for these areas will be available in the toolkit by the end of 2019. </a:t>
            </a:r>
          </a:p>
          <a:p>
            <a:pPr marL="0" lvl="1" defTabSz="609406">
              <a:defRPr/>
            </a:pPr>
            <a:endParaRPr lang="en-US" dirty="0"/>
          </a:p>
          <a:p>
            <a:pPr marL="0" lvl="1" defTabSz="609406">
              <a:defRPr/>
            </a:pPr>
            <a:r>
              <a:rPr lang="en-US" dirty="0"/>
              <a:t>* In addition, the National Institute on Minority Health and Health Disparities provided PhenX with supplemental funding to develop a social determinants of health working group. Examples of protocols being considered in this area address food insecurity, access to health services, and community resilience. These standard measures will be a valuable addition to the </a:t>
            </a:r>
            <a:r>
              <a:rPr lang="en-US" dirty="0" err="1"/>
              <a:t>PhenX</a:t>
            </a:r>
            <a:r>
              <a:rPr lang="en-US" dirty="0"/>
              <a:t> Toolkit, and the research community will be encouraged to use them for their minority health and health disparities-focused studies.</a:t>
            </a:r>
          </a:p>
          <a:p>
            <a:pPr marL="0" lvl="1" defTabSz="609406">
              <a:defRPr/>
            </a:pPr>
            <a:endParaRPr lang="en-US" dirty="0"/>
          </a:p>
        </p:txBody>
      </p:sp>
      <p:sp>
        <p:nvSpPr>
          <p:cNvPr id="5" name="Slide Number Placeholder 3">
            <a:extLst>
              <a:ext uri="{FF2B5EF4-FFF2-40B4-BE49-F238E27FC236}">
                <a16:creationId xmlns:a16="http://schemas.microsoft.com/office/drawing/2014/main" id="{73137ED3-169F-454E-B946-AE54AFBAF89A}"/>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32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171031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xfrm>
            <a:off x="558800" y="476250"/>
            <a:ext cx="6196013" cy="3484563"/>
          </a:xfrm>
          <a:prstGeom prst="rect">
            <a:avLst/>
          </a:prstGeom>
          <a:ln/>
        </p:spPr>
      </p:sp>
      <p:sp>
        <p:nvSpPr>
          <p:cNvPr id="154627" name="Notes Placeholder 2"/>
          <p:cNvSpPr>
            <a:spLocks noGrp="1"/>
          </p:cNvSpPr>
          <p:nvPr>
            <p:ph type="body" idx="1"/>
          </p:nvPr>
        </p:nvSpPr>
        <p:spPr>
          <a:xfrm>
            <a:off x="913606" y="4152792"/>
            <a:ext cx="5486400" cy="4114800"/>
          </a:xfrm>
          <a:noFill/>
          <a:ln/>
        </p:spPr>
        <p:txBody>
          <a:bodyPr lIns="93937" rIns="93937"/>
          <a:lstStyle/>
          <a:p>
            <a:pPr marL="0" lvl="1" defTabSz="981610">
              <a:defRPr/>
            </a:pPr>
            <a:r>
              <a:rPr lang="en-US" dirty="0"/>
              <a:t>The NHGRI-EBI Genome-Wide Association Studies (or GWAS) Catalog is an online resource providing curated results from GWAS papers and user-provided summary statistics. Launched 11 years ago, the Catalog now features curated GWAS results from over 3,800 peer-reviewed publications. </a:t>
            </a:r>
          </a:p>
          <a:p>
            <a:pPr marL="0" lvl="1" defTabSz="981610">
              <a:defRPr/>
            </a:pPr>
            <a:endParaRPr lang="en-US" dirty="0"/>
          </a:p>
          <a:p>
            <a:pPr marL="0" lvl="1" defTabSz="981610">
              <a:defRPr/>
            </a:pPr>
            <a:r>
              <a:rPr lang="en-US" dirty="0"/>
              <a:t>* This past quarter, GWAS Catalog curators reached the notable milestone of having curated &gt;100,000 SNP-trait associations. * Also, the Catalog is now accepting summary statistics for eligible GWAS publications; currently, summary statistics are available for 197 (5%) of the publications in the GWAS Catalog.</a:t>
            </a:r>
          </a:p>
          <a:p>
            <a:pPr marL="0" lvl="1" defTabSz="981610">
              <a:defRPr/>
            </a:pPr>
            <a:endParaRPr lang="en-US" dirty="0"/>
          </a:p>
          <a:p>
            <a:pPr marL="0" lvl="1" defTabSz="981610">
              <a:defRPr/>
            </a:pPr>
            <a:r>
              <a:rPr lang="en-US" dirty="0"/>
              <a:t>* GWAS Catalog data were also prominently featured in a recent commentary in </a:t>
            </a:r>
            <a:r>
              <a:rPr lang="en-US" i="1" dirty="0"/>
              <a:t>Cell</a:t>
            </a:r>
            <a:r>
              <a:rPr lang="en-US" dirty="0"/>
              <a:t> by Sarah Tishkoff and colleagues. * The commentary addressed the theoretical and empirical justification for studying diverse populations in human genetics research. * Using GWAS Catalog data available through January, the researchers reported that the majority (52%) of GWAS studies are still conducted using European populations. * Examples from other studies reinforce the need to include ancestrally diverse populations in human genetics studies.</a:t>
            </a:r>
          </a:p>
        </p:txBody>
      </p:sp>
      <p:sp>
        <p:nvSpPr>
          <p:cNvPr id="6" name="Slide Number Placeholder 3">
            <a:extLst>
              <a:ext uri="{FF2B5EF4-FFF2-40B4-BE49-F238E27FC236}">
                <a16:creationId xmlns:a16="http://schemas.microsoft.com/office/drawing/2014/main" id="{295C68F7-FBBA-496A-A4B1-C10804040CAF}"/>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33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315722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609600" y="631825"/>
            <a:ext cx="6096000" cy="3429000"/>
          </a:xfrm>
          <a:prstGeom prst="rect">
            <a:avLst/>
          </a:prstGeom>
          <a:ln/>
        </p:spPr>
      </p:sp>
      <p:sp>
        <p:nvSpPr>
          <p:cNvPr id="119811" name="Notes Placeholder 2"/>
          <p:cNvSpPr>
            <a:spLocks noGrp="1"/>
          </p:cNvSpPr>
          <p:nvPr>
            <p:ph type="body" idx="1"/>
          </p:nvPr>
        </p:nvSpPr>
        <p:spPr>
          <a:xfrm>
            <a:off x="914400" y="4185443"/>
            <a:ext cx="5486400" cy="5241344"/>
          </a:xfrm>
          <a:noFill/>
          <a:ln w="9525">
            <a:noFill/>
            <a:miter lim="800000"/>
            <a:headEnd/>
            <a:tailEnd/>
          </a:ln>
          <a:effectLst/>
        </p:spPr>
        <p:txBody>
          <a:bodyPr vert="horz" wrap="square" lIns="98079" tIns="49039" rIns="98079" bIns="49039" numCol="1" anchor="t" anchorCtr="0" compatLnSpc="1">
            <a:prstTxWarp prst="textNoShape">
              <a:avLst/>
            </a:prstTxWarp>
            <a:noAutofit/>
          </a:bodyPr>
          <a:lstStyle/>
          <a:p>
            <a:r>
              <a:rPr lang="en-US" dirty="0"/>
              <a:t>The Electronic Medical Records and Genomics (or </a:t>
            </a:r>
            <a:r>
              <a:rPr lang="en-US" dirty="0" err="1"/>
              <a:t>eMERGE</a:t>
            </a:r>
            <a:r>
              <a:rPr lang="en-US" dirty="0"/>
              <a:t>) network conducts genomic discovery and clinical implementation research by leveraging data from large biorepositories linked to electronic medical records. </a:t>
            </a:r>
          </a:p>
          <a:p>
            <a:endParaRPr lang="en-US" dirty="0"/>
          </a:p>
          <a:p>
            <a:r>
              <a:rPr lang="en-US" dirty="0"/>
              <a:t>* Recently, </a:t>
            </a:r>
            <a:r>
              <a:rPr lang="en-US" dirty="0" err="1"/>
              <a:t>eMERGE</a:t>
            </a:r>
            <a:r>
              <a:rPr lang="en-US" dirty="0"/>
              <a:t> investigators published a paper reporting an electronic health record-based phenome-wide association study (or </a:t>
            </a:r>
            <a:r>
              <a:rPr lang="en-US" dirty="0" err="1"/>
              <a:t>PheWAS</a:t>
            </a:r>
            <a:r>
              <a:rPr lang="en-US" dirty="0"/>
              <a:t>) that described the pleiotropic effects of genomic variants in three lipoprotein metabolism genes (</a:t>
            </a:r>
            <a:r>
              <a:rPr lang="en-US" i="1" dirty="0"/>
              <a:t>PCSK9, APOB</a:t>
            </a:r>
            <a:r>
              <a:rPr lang="en-US" dirty="0"/>
              <a:t>, and </a:t>
            </a:r>
            <a:r>
              <a:rPr lang="en-US" i="1" dirty="0"/>
              <a:t>LDLR</a:t>
            </a:r>
            <a:r>
              <a:rPr lang="en-US" dirty="0"/>
              <a:t>). Using high-density genotype data, these researchers tested the associations of variants in the three genes with 1,232 electronic health record-derived binary phecodes in 51,700 European-ancestry individuals and 585 phecodes in 10,276 African-ancestry individuals. </a:t>
            </a:r>
          </a:p>
          <a:p>
            <a:endParaRPr lang="en-US" dirty="0"/>
          </a:p>
          <a:p>
            <a:r>
              <a:rPr lang="en-US" dirty="0"/>
              <a:t>* The figure shows the process of selecting the genomic variants for the primary analyses. Collectively, individuals in the discovery cohort contained the number of variants shown for </a:t>
            </a:r>
            <a:r>
              <a:rPr lang="en-US" i="1" dirty="0"/>
              <a:t>PCSK9, APOB</a:t>
            </a:r>
            <a:r>
              <a:rPr lang="en-US" dirty="0"/>
              <a:t>, and </a:t>
            </a:r>
            <a:r>
              <a:rPr lang="en-US" i="1" dirty="0"/>
              <a:t>LDLR</a:t>
            </a:r>
            <a:r>
              <a:rPr lang="en-US" dirty="0"/>
              <a:t>. These variants were analyzed by various quality-control filters and other selection measures, including those based on * imputation quality, * minor allele frequency, * lipoprotein-cholesterol (LDL-C) association at the given thresholds for each ancestry groups, and * linkage disequilibrium. * The genomic variants passing these filters were used in the primary analysis. In this large-scale PheWAS, the investigators did not find LDL-C-related variants in </a:t>
            </a:r>
            <a:r>
              <a:rPr lang="en-US" i="1" dirty="0"/>
              <a:t>PCSK9, APOB</a:t>
            </a:r>
            <a:r>
              <a:rPr lang="en-US" dirty="0"/>
              <a:t>, and </a:t>
            </a:r>
            <a:r>
              <a:rPr lang="en-US" i="1" dirty="0"/>
              <a:t>LDLR</a:t>
            </a:r>
            <a:r>
              <a:rPr lang="en-US" dirty="0"/>
              <a:t> to be associated with non-lipid-related phenotypes, including diabetes, neurocognitive disorders, or cataracts. </a:t>
            </a:r>
          </a:p>
          <a:p>
            <a:endParaRPr lang="en-US" dirty="0"/>
          </a:p>
        </p:txBody>
      </p:sp>
      <p:sp>
        <p:nvSpPr>
          <p:cNvPr id="119812" name="Slide Number Placeholder 3"/>
          <p:cNvSpPr>
            <a:spLocks noGrp="1"/>
          </p:cNvSpPr>
          <p:nvPr>
            <p:ph type="sldNum" sz="quarter" idx="5"/>
          </p:nvPr>
        </p:nvSpPr>
        <p:spPr>
          <a:noFill/>
        </p:spPr>
        <p:txBody>
          <a:bodyPr/>
          <a:lstStyle/>
          <a:p>
            <a:pPr defTabSz="976298"/>
            <a:fld id="{3F3096A7-7907-4AE4-8BBC-4643BE8BB0EA}" type="slidenum">
              <a:rPr lang="en-US" smtClean="0">
                <a:solidFill>
                  <a:srgbClr val="000000"/>
                </a:solidFill>
              </a:rPr>
              <a:pPr defTabSz="976298"/>
              <a:t>34</a:t>
            </a:fld>
            <a:endParaRPr lang="en-US" dirty="0">
              <a:solidFill>
                <a:srgbClr val="000000"/>
              </a:solidFill>
            </a:endParaRPr>
          </a:p>
        </p:txBody>
      </p:sp>
    </p:spTree>
    <p:extLst>
      <p:ext uri="{BB962C8B-B14F-4D97-AF65-F5344CB8AC3E}">
        <p14:creationId xmlns:p14="http://schemas.microsoft.com/office/powerpoint/2010/main" val="3577679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609600" y="538163"/>
            <a:ext cx="6096000" cy="3429000"/>
          </a:xfrm>
          <a:prstGeom prst="rect">
            <a:avLst/>
          </a:prstGeom>
          <a:ln/>
        </p:spPr>
      </p:sp>
      <p:sp>
        <p:nvSpPr>
          <p:cNvPr id="119811" name="Notes Placeholder 2"/>
          <p:cNvSpPr>
            <a:spLocks noGrp="1"/>
          </p:cNvSpPr>
          <p:nvPr>
            <p:ph type="body" idx="1"/>
          </p:nvPr>
        </p:nvSpPr>
        <p:spPr>
          <a:xfrm>
            <a:off x="809041" y="4167119"/>
            <a:ext cx="5486401" cy="4570527"/>
          </a:xfrm>
          <a:noFill/>
          <a:ln w="9525">
            <a:noFill/>
            <a:miter lim="800000"/>
            <a:headEnd/>
            <a:tailEnd/>
          </a:ln>
          <a:effectLst/>
        </p:spPr>
        <p:txBody>
          <a:bodyPr vert="horz" wrap="square" lIns="94552" tIns="47276" rIns="94552" bIns="47276" numCol="1" anchor="t" anchorCtr="0" compatLnSpc="1">
            <a:prstTxWarp prst="textNoShape">
              <a:avLst/>
            </a:prstTxWarp>
            <a:noAutofit/>
          </a:bodyPr>
          <a:lstStyle/>
          <a:p>
            <a:pPr marL="0" lvl="1" defTabSz="609406">
              <a:defRPr/>
            </a:pPr>
            <a:r>
              <a:rPr lang="en-US" altLang="en-US" dirty="0"/>
              <a:t>The Clinical Genome Resource (or </a:t>
            </a:r>
            <a:r>
              <a:rPr lang="en-US" altLang="en-US" dirty="0" err="1"/>
              <a:t>ClinGen</a:t>
            </a:r>
            <a:r>
              <a:rPr lang="en-US" altLang="en-US" dirty="0"/>
              <a:t>) evaluates and disseminates the clinical relevance of genes and genomic variants for use in precision medicine and research. In my Director’s Report at the February Council meeting, I highlighted work of the Brugada Syndrome gene curation panel that showed only 1 of 21 genes commonly included in clinical testing panels had definitive evidence for clinical validity. That finding spurred some testing laboratories to remove the genes with insufficient evidence from their multi-gene panels.</a:t>
            </a:r>
          </a:p>
          <a:p>
            <a:pPr marL="0" lvl="1" defTabSz="609406">
              <a:defRPr/>
            </a:pPr>
            <a:endParaRPr lang="en-US" dirty="0"/>
          </a:p>
          <a:p>
            <a:pPr marL="0" lvl="1" defTabSz="609406">
              <a:defRPr/>
            </a:pPr>
            <a:r>
              <a:rPr lang="en-US" dirty="0"/>
              <a:t>Since then, four additional </a:t>
            </a:r>
            <a:r>
              <a:rPr lang="en-US" dirty="0" err="1"/>
              <a:t>ClinGen</a:t>
            </a:r>
            <a:r>
              <a:rPr lang="en-US" dirty="0"/>
              <a:t> gene curation panels published their findings. These panels focused on hereditary hearing loss, hypertrophic cardiomyopathy, colon cancer, and breast and ovarian cancer. Approximately 30-65% of the assessed gene-disease pairs evaluated across these panels had limited, disputed, or no evidence of association with the disease being evaluated. </a:t>
            </a:r>
          </a:p>
          <a:p>
            <a:pPr marL="0" lvl="1" defTabSz="609406">
              <a:defRPr/>
            </a:pPr>
            <a:endParaRPr lang="en-US" dirty="0"/>
          </a:p>
          <a:p>
            <a:pPr marL="0" lvl="1" defTabSz="609406">
              <a:defRPr/>
            </a:pPr>
            <a:r>
              <a:rPr lang="en-US" altLang="en-US" dirty="0"/>
              <a:t>* For example, the hearing loss panel reviewed 164 gene-disease pairs and found only 94 genes (57%) had strong or definitive evidence of clinical validity. Through these efforts, ClinGen is providing valuable information to the community as they decide which genes are relevant for clinical evaluation. </a:t>
            </a:r>
            <a:r>
              <a:rPr lang="en-US" dirty="0"/>
              <a:t>Results from all </a:t>
            </a:r>
            <a:r>
              <a:rPr lang="en-US" dirty="0" err="1"/>
              <a:t>ClinGen</a:t>
            </a:r>
            <a:r>
              <a:rPr lang="en-US" dirty="0"/>
              <a:t> panels are available on the </a:t>
            </a:r>
            <a:r>
              <a:rPr lang="en-US" dirty="0" err="1"/>
              <a:t>ClinGen</a:t>
            </a:r>
            <a:r>
              <a:rPr lang="en-US" dirty="0"/>
              <a:t> website.</a:t>
            </a:r>
          </a:p>
          <a:p>
            <a:pPr marL="0" lvl="1" defTabSz="609406">
              <a:defRPr/>
            </a:pPr>
            <a:endParaRPr lang="en-US" dirty="0"/>
          </a:p>
        </p:txBody>
      </p:sp>
      <p:sp>
        <p:nvSpPr>
          <p:cNvPr id="5" name="Slide Number Placeholder 3">
            <a:extLst>
              <a:ext uri="{FF2B5EF4-FFF2-40B4-BE49-F238E27FC236}">
                <a16:creationId xmlns:a16="http://schemas.microsoft.com/office/drawing/2014/main" id="{BEE7F2BC-DD3F-4E55-8F8F-2A13DE2832B3}"/>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35</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9563293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528638"/>
            <a:ext cx="6464300" cy="3635375"/>
          </a:xfrm>
          <a:prstGeom prst="rect">
            <a:avLst/>
          </a:prstGeom>
        </p:spPr>
      </p:sp>
      <p:sp>
        <p:nvSpPr>
          <p:cNvPr id="3" name="Notes Placeholder 2"/>
          <p:cNvSpPr>
            <a:spLocks noGrp="1"/>
          </p:cNvSpPr>
          <p:nvPr>
            <p:ph type="body" idx="1"/>
          </p:nvPr>
        </p:nvSpPr>
        <p:spPr>
          <a:xfrm>
            <a:off x="812773" y="4386633"/>
            <a:ext cx="5486400" cy="4287809"/>
          </a:xfrm>
        </p:spPr>
        <p:txBody>
          <a:bodyPr/>
          <a:lstStyle/>
          <a:p>
            <a:pPr defTabSz="609406">
              <a:defRPr/>
            </a:pPr>
            <a:r>
              <a:rPr lang="en-US" altLang="en-US" dirty="0"/>
              <a:t>The Clinical Sequencing Evidence-Generating Research (or CSER) program aims to generate evidence related to the clinical utility of genome sequencing, with a major emphasis on recruiting ancestrally diverse and medically underserved populations. </a:t>
            </a:r>
          </a:p>
          <a:p>
            <a:pPr defTabSz="609406">
              <a:defRPr/>
            </a:pPr>
            <a:endParaRPr lang="en-US" dirty="0">
              <a:ea typeface="Calibri" panose="020F0502020204030204" pitchFamily="34" charset="0"/>
            </a:endParaRPr>
          </a:p>
          <a:p>
            <a:pPr defTabSz="609406">
              <a:defRPr/>
            </a:pPr>
            <a:r>
              <a:rPr lang="en-US" dirty="0">
                <a:ea typeface="Calibri" panose="020F0502020204030204" pitchFamily="34" charset="0"/>
              </a:rPr>
              <a:t>CSER research was featured at the American College of Medical Genetics and Genomics (or ACMG) 2019 meeting in April. This included a featured workshop on “Addressing Literacy and Language to Equitably Deliver on the Promise of Precision Medicine,” which showcased work from both the CSER and the IGNITE consortia. CSER investigators also presented a one platform and fifteen poster presentations. </a:t>
            </a:r>
          </a:p>
          <a:p>
            <a:pPr defTabSz="609406">
              <a:defRPr/>
            </a:pPr>
            <a:endParaRPr lang="en-US" dirty="0">
              <a:ea typeface="Calibri" panose="020F0502020204030204" pitchFamily="34" charset="0"/>
            </a:endParaRPr>
          </a:p>
          <a:p>
            <a:r>
              <a:rPr lang="en-US" dirty="0">
                <a:ea typeface="Calibri" panose="020F0502020204030204" pitchFamily="34" charset="0"/>
              </a:rPr>
              <a:t>Among the CSER presentations was a study on optimizing genetics online resources for diverse readers. These CSER investigators determined that, compared to the 8</a:t>
            </a:r>
            <a:r>
              <a:rPr lang="en-US" baseline="30000" dirty="0">
                <a:ea typeface="Calibri" panose="020F0502020204030204" pitchFamily="34" charset="0"/>
              </a:rPr>
              <a:t>th</a:t>
            </a:r>
            <a:r>
              <a:rPr lang="en-US" dirty="0">
                <a:ea typeface="Calibri" panose="020F0502020204030204" pitchFamily="34" charset="0"/>
              </a:rPr>
              <a:t> grade reading level for the average American, the average Genetics Home Reference entry is at a 13</a:t>
            </a:r>
            <a:r>
              <a:rPr lang="en-US" baseline="30000" dirty="0">
                <a:ea typeface="Calibri" panose="020F0502020204030204" pitchFamily="34" charset="0"/>
              </a:rPr>
              <a:t>th</a:t>
            </a:r>
            <a:r>
              <a:rPr lang="en-US" dirty="0">
                <a:ea typeface="Calibri" panose="020F0502020204030204" pitchFamily="34" charset="0"/>
              </a:rPr>
              <a:t> grade reading level. They then applied several text processing steps, such as * removing medical jargon, * replacing repeated condition names, and * text curation into a common template to bring down the average reading level from 13</a:t>
            </a:r>
            <a:r>
              <a:rPr lang="en-US" baseline="30000" dirty="0">
                <a:ea typeface="Calibri" panose="020F0502020204030204" pitchFamily="34" charset="0"/>
              </a:rPr>
              <a:t>th</a:t>
            </a:r>
            <a:r>
              <a:rPr lang="en-US" dirty="0">
                <a:ea typeface="Calibri" panose="020F0502020204030204" pitchFamily="34" charset="0"/>
              </a:rPr>
              <a:t> grade to 9</a:t>
            </a:r>
            <a:r>
              <a:rPr lang="en-US" baseline="30000" dirty="0">
                <a:ea typeface="Calibri" panose="020F0502020204030204" pitchFamily="34" charset="0"/>
              </a:rPr>
              <a:t>th</a:t>
            </a:r>
            <a:r>
              <a:rPr lang="en-US" dirty="0">
                <a:ea typeface="Calibri" panose="020F0502020204030204" pitchFamily="34" charset="0"/>
              </a:rPr>
              <a:t> grade. Not shown here, but further reducing complexity, the authors are also developing standard infographic templates to visually communicate clinical information.</a:t>
            </a:r>
          </a:p>
          <a:p>
            <a:pPr defTabSz="945080">
              <a:defRPr/>
            </a:pPr>
            <a:endParaRPr lang="en-US" altLang="en-US" dirty="0">
              <a:solidFill>
                <a:prstClr val="black"/>
              </a:solidFill>
            </a:endParaRPr>
          </a:p>
        </p:txBody>
      </p:sp>
      <p:sp>
        <p:nvSpPr>
          <p:cNvPr id="5" name="Slide Number Placeholder 3">
            <a:extLst>
              <a:ext uri="{FF2B5EF4-FFF2-40B4-BE49-F238E27FC236}">
                <a16:creationId xmlns:a16="http://schemas.microsoft.com/office/drawing/2014/main" id="{903F2373-ED89-40ED-B9EA-F605FCEB7B5C}"/>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36</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1010450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609600" y="538163"/>
            <a:ext cx="6096000" cy="3429000"/>
          </a:xfrm>
          <a:prstGeom prst="rect">
            <a:avLst/>
          </a:prstGeom>
          <a:ln/>
        </p:spPr>
      </p:sp>
      <p:sp>
        <p:nvSpPr>
          <p:cNvPr id="119811" name="Notes Placeholder 2"/>
          <p:cNvSpPr>
            <a:spLocks noGrp="1"/>
          </p:cNvSpPr>
          <p:nvPr>
            <p:ph type="body" idx="1"/>
          </p:nvPr>
        </p:nvSpPr>
        <p:spPr>
          <a:xfrm>
            <a:off x="817949" y="4193622"/>
            <a:ext cx="5486401" cy="4629102"/>
          </a:xfrm>
          <a:noFill/>
          <a:ln w="9525">
            <a:noFill/>
            <a:miter lim="800000"/>
            <a:headEnd/>
            <a:tailEnd/>
          </a:ln>
          <a:effectLst/>
        </p:spPr>
        <p:txBody>
          <a:bodyPr vert="horz" wrap="square" lIns="94552" tIns="47276" rIns="94552" bIns="47276" numCol="1" anchor="t" anchorCtr="0" compatLnSpc="1">
            <a:prstTxWarp prst="textNoShape">
              <a:avLst/>
            </a:prstTxWarp>
            <a:noAutofit/>
          </a:bodyPr>
          <a:lstStyle/>
          <a:p>
            <a:pPr marL="0" lvl="1">
              <a:defRPr/>
            </a:pPr>
            <a:r>
              <a:rPr lang="en-US" altLang="en-US" dirty="0"/>
              <a:t>The Implementing </a:t>
            </a:r>
            <a:r>
              <a:rPr lang="en-US" altLang="en-US" dirty="0" err="1"/>
              <a:t>GeNomics</a:t>
            </a:r>
            <a:r>
              <a:rPr lang="en-US" altLang="en-US" dirty="0"/>
              <a:t> In practice (or IGNITE) Network is excited to launch their first pragmatic clinical trial. The Genetic Testing to Understand Renal Disease Disparities in the U.S. (or GUARDD-US) trial will begin recruiting over 5,400 African-American adults with hypertension this fall. </a:t>
            </a:r>
            <a:r>
              <a:rPr lang="en-US" dirty="0"/>
              <a:t>The investigators aim to determine the effect of knowing positive </a:t>
            </a:r>
            <a:r>
              <a:rPr lang="en-US" i="1" dirty="0"/>
              <a:t>APOL1</a:t>
            </a:r>
            <a:r>
              <a:rPr lang="en-US" dirty="0"/>
              <a:t> status in treating systolic blood pressure. They will also be studying the effect of a Pharmacogenetic-guided antihypertensive therapy on systolic blood pressure.</a:t>
            </a:r>
          </a:p>
          <a:p>
            <a:pPr marL="0" lvl="1">
              <a:defRPr/>
            </a:pPr>
            <a:endParaRPr lang="en-US" dirty="0"/>
          </a:p>
          <a:p>
            <a:pPr marL="0" lvl="1" defTabSz="609406">
              <a:defRPr/>
            </a:pPr>
            <a:r>
              <a:rPr lang="en-US" dirty="0"/>
              <a:t>* The trial participants will be randomized into a ‘delayed intervention’ group and an ‘immediate intervention’ group. * The delayed group will receive testing at the six-month follow-up appointment, while the immediate intervention group will receive testing at their first visit. * After determining each patients’ </a:t>
            </a:r>
            <a:r>
              <a:rPr lang="en-US" i="1" dirty="0"/>
              <a:t>APOL1</a:t>
            </a:r>
            <a:r>
              <a:rPr lang="en-US" dirty="0"/>
              <a:t> status, * those negative for </a:t>
            </a:r>
            <a:r>
              <a:rPr lang="en-US" i="1" dirty="0"/>
              <a:t>APOL1 </a:t>
            </a:r>
            <a:r>
              <a:rPr lang="en-US" dirty="0"/>
              <a:t>will be randomized again for a pharmacogenetics sub-study. * To assess the primary outcome, the investigators will be comparing the </a:t>
            </a:r>
            <a:r>
              <a:rPr lang="en-US" i="1" dirty="0"/>
              <a:t>APOL1-</a:t>
            </a:r>
            <a:r>
              <a:rPr lang="en-US" dirty="0"/>
              <a:t>positive individuals in the delayed and immediate intervention groups. </a:t>
            </a:r>
          </a:p>
          <a:p>
            <a:pPr marL="0" lvl="1" defTabSz="609406">
              <a:defRPr/>
            </a:pPr>
            <a:endParaRPr lang="en-US" dirty="0"/>
          </a:p>
          <a:p>
            <a:pPr marL="0" lvl="1" defTabSz="609406">
              <a:defRPr/>
            </a:pPr>
            <a:r>
              <a:rPr lang="en-US" altLang="en-US" dirty="0"/>
              <a:t>* Notably, this will be NHGRI’s largest clinical trial to be implemented in an entirely minority population and could lead to a greater understanding of a high-risk genomic variant in a historically understudied population. * IGNITE’s second trial, </a:t>
            </a:r>
            <a:r>
              <a:rPr lang="en-US" dirty="0"/>
              <a:t>A Depression and Opioid Pragmatic Trial of </a:t>
            </a:r>
            <a:r>
              <a:rPr lang="en-US" dirty="0" err="1"/>
              <a:t>PGx</a:t>
            </a:r>
            <a:r>
              <a:rPr lang="en-US" dirty="0"/>
              <a:t> </a:t>
            </a:r>
            <a:r>
              <a:rPr lang="en-US" altLang="en-US" dirty="0"/>
              <a:t>(or ADOPT </a:t>
            </a:r>
            <a:r>
              <a:rPr lang="en-US" altLang="en-US" dirty="0" err="1"/>
              <a:t>PGx</a:t>
            </a:r>
            <a:r>
              <a:rPr lang="en-US" altLang="en-US" dirty="0"/>
              <a:t>), will launch later in 2020.</a:t>
            </a:r>
          </a:p>
        </p:txBody>
      </p:sp>
      <p:sp>
        <p:nvSpPr>
          <p:cNvPr id="5" name="Slide Number Placeholder 3">
            <a:extLst>
              <a:ext uri="{FF2B5EF4-FFF2-40B4-BE49-F238E27FC236}">
                <a16:creationId xmlns:a16="http://schemas.microsoft.com/office/drawing/2014/main" id="{5204EF26-44D4-46FD-8B56-77CDB536C7B7}"/>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37</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3021051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7213" y="498475"/>
            <a:ext cx="6199187" cy="3486150"/>
          </a:xfrm>
          <a:prstGeom prst="rect">
            <a:avLst/>
          </a:prstGeom>
        </p:spPr>
      </p:sp>
      <p:sp>
        <p:nvSpPr>
          <p:cNvPr id="3" name="Notes Placeholder 2"/>
          <p:cNvSpPr>
            <a:spLocks noGrp="1"/>
          </p:cNvSpPr>
          <p:nvPr>
            <p:ph type="body" idx="1"/>
          </p:nvPr>
        </p:nvSpPr>
        <p:spPr>
          <a:xfrm>
            <a:off x="968693" y="4150747"/>
            <a:ext cx="5486400" cy="4114800"/>
          </a:xfrm>
          <a:noFill/>
          <a:ln w="9525">
            <a:noFill/>
            <a:miter lim="800000"/>
            <a:headEnd/>
            <a:tailEnd/>
          </a:ln>
          <a:effectLst/>
        </p:spPr>
        <p:txBody>
          <a:bodyPr vert="horz" wrap="square" lIns="92326" tIns="46162" rIns="92326" bIns="46162" numCol="1" anchor="t" anchorCtr="0" compatLnSpc="1">
            <a:prstTxWarp prst="textNoShape">
              <a:avLst/>
            </a:prstTxWarp>
          </a:bodyPr>
          <a:lstStyle/>
          <a:p>
            <a:pPr defTabSz="907847">
              <a:defRPr/>
            </a:pPr>
            <a:r>
              <a:rPr lang="en-US" dirty="0"/>
              <a:t>The Newborn Sequencing in Genomic Medicine and Public Health (or NSIGHT) program, funded jointly with the </a:t>
            </a:r>
            <a:r>
              <a:rPr lang="en-US" i="1" dirty="0"/>
              <a:t>Eunice Kennedy Shriver </a:t>
            </a:r>
            <a:r>
              <a:rPr lang="en-US" dirty="0"/>
              <a:t>National Institute of Child Health and Human Development, explores in a limited but deliberate manner the implications, challenges, and opportunities associated with the possible use of genomic sequence information for the care of newborns. As the program comes to an end, the NSIGHT investigators will be presenting their findings in a public webinar on June 24. The framework for the webinar will be providing answers to the three key research questions shown here. More information about the webinar can be found on the NSIGHT webpage.</a:t>
            </a:r>
          </a:p>
        </p:txBody>
      </p:sp>
      <p:sp>
        <p:nvSpPr>
          <p:cNvPr id="5" name="TextBox 4">
            <a:extLst>
              <a:ext uri="{FF2B5EF4-FFF2-40B4-BE49-F238E27FC236}">
                <a16:creationId xmlns:a16="http://schemas.microsoft.com/office/drawing/2014/main" id="{7F41B89C-9396-4E1B-B099-556D2B870683}"/>
              </a:ext>
            </a:extLst>
          </p:cNvPr>
          <p:cNvSpPr txBox="1"/>
          <p:nvPr/>
        </p:nvSpPr>
        <p:spPr>
          <a:xfrm>
            <a:off x="2400302" y="1463161"/>
            <a:ext cx="290464" cy="369332"/>
          </a:xfrm>
          <a:prstGeom prst="rect">
            <a:avLst/>
          </a:prstGeom>
          <a:noFill/>
        </p:spPr>
        <p:txBody>
          <a:bodyPr wrap="none" lIns="91413" tIns="45708" rIns="91413" bIns="45708" rtlCol="0">
            <a:spAutoFit/>
          </a:bodyPr>
          <a:lstStyle/>
          <a:p>
            <a:pPr defTabSz="1218812">
              <a:defRPr/>
            </a:pPr>
            <a:r>
              <a:rPr lang="en-US" sz="1800" dirty="0">
                <a:solidFill>
                  <a:prstClr val="black"/>
                </a:solidFill>
                <a:latin typeface="Calibri"/>
              </a:rPr>
              <a:t>S</a:t>
            </a:r>
          </a:p>
        </p:txBody>
      </p:sp>
      <p:sp>
        <p:nvSpPr>
          <p:cNvPr id="6" name="Slide Number Placeholder 3">
            <a:extLst>
              <a:ext uri="{FF2B5EF4-FFF2-40B4-BE49-F238E27FC236}">
                <a16:creationId xmlns:a16="http://schemas.microsoft.com/office/drawing/2014/main" id="{42CF743B-6C70-435E-8894-54F52C072E00}"/>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38</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435433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519113"/>
            <a:ext cx="6403975" cy="3602037"/>
          </a:xfrm>
        </p:spPr>
      </p:sp>
      <p:sp>
        <p:nvSpPr>
          <p:cNvPr id="3" name="Notes Placeholder 2"/>
          <p:cNvSpPr>
            <a:spLocks noGrp="1"/>
          </p:cNvSpPr>
          <p:nvPr>
            <p:ph type="body" idx="1"/>
          </p:nvPr>
        </p:nvSpPr>
        <p:spPr>
          <a:xfrm>
            <a:off x="780947" y="4150470"/>
            <a:ext cx="5486400" cy="4114800"/>
          </a:xfrm>
        </p:spPr>
        <p:txBody>
          <a:bodyPr/>
          <a:lstStyle/>
          <a:p>
            <a:r>
              <a:rPr lang="en-US" dirty="0"/>
              <a:t>The International 100K+ Cohort Consortium (or IHCC) was established in 2018 at the request of the Heads of International Research Organizations through a collaboration between the Global Genomic Medicine Collaborative (or G2MC) and the Global Alliance for Genomics and Health. The IHCC aims to create a global network for translational research that will utilize large cohorts to enhance the understanding of the biological and genetic basis of disease and improve clinical care and population health.</a:t>
            </a:r>
          </a:p>
          <a:p>
            <a:pPr defTabSz="609406">
              <a:defRPr/>
            </a:pPr>
            <a:endParaRPr lang="en-US" i="1" dirty="0"/>
          </a:p>
          <a:p>
            <a:pPr defTabSz="609406">
              <a:defRPr/>
            </a:pPr>
            <a:r>
              <a:rPr lang="en-US" dirty="0"/>
              <a:t>* This map shows the distribution of IHCC cohorts around the world. The dark red dots indicate cohorts with at least 25,000 individuals who had genotyping or genome-sequence data. The red dots indicate cohorts that are actively collecting samples. Lastly, the pink dots reflect countries that are currently planning national cohorts. </a:t>
            </a:r>
          </a:p>
          <a:p>
            <a:endParaRPr lang="en-US" dirty="0"/>
          </a:p>
          <a:p>
            <a:r>
              <a:rPr lang="en-US" dirty="0"/>
              <a:t>* Cohorts have been selected based on four criteria: having &gt;100,000 participants, being disease-agnostic, having available biospecimens, and having at least the potential for longitudinal follow-up of participants.</a:t>
            </a:r>
          </a:p>
        </p:txBody>
      </p:sp>
      <p:sp>
        <p:nvSpPr>
          <p:cNvPr id="4" name="Slide Number Placeholder 3"/>
          <p:cNvSpPr>
            <a:spLocks noGrp="1"/>
          </p:cNvSpPr>
          <p:nvPr>
            <p:ph type="sldNum" sz="quarter" idx="10"/>
          </p:nvPr>
        </p:nvSpPr>
        <p:spPr/>
        <p:txBody>
          <a:bodyPr/>
          <a:lstStyle/>
          <a:p>
            <a:fld id="{8278BAFF-ADEB-4744-BC7F-43E9D31D4077}" type="slidenum">
              <a:rPr lang="en-US" smtClean="0"/>
              <a:t>39</a:t>
            </a:fld>
            <a:endParaRPr lang="en-US" dirty="0"/>
          </a:p>
        </p:txBody>
      </p:sp>
    </p:spTree>
    <p:extLst>
      <p:ext uri="{BB962C8B-B14F-4D97-AF65-F5344CB8AC3E}">
        <p14:creationId xmlns:p14="http://schemas.microsoft.com/office/powerpoint/2010/main" val="578717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58788" y="476250"/>
            <a:ext cx="6402387" cy="3600450"/>
          </a:xfrm>
          <a:prstGeom prst="rect">
            <a:avLst/>
          </a:prstGeom>
          <a:ln/>
        </p:spPr>
      </p:sp>
      <p:sp>
        <p:nvSpPr>
          <p:cNvPr id="100355" name="Notes Placeholder 2"/>
          <p:cNvSpPr>
            <a:spLocks noGrp="1"/>
          </p:cNvSpPr>
          <p:nvPr>
            <p:ph type="body" idx="1"/>
          </p:nvPr>
        </p:nvSpPr>
        <p:spPr>
          <a:xfrm>
            <a:off x="916781" y="4171435"/>
            <a:ext cx="5724939" cy="42497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For the rest of my Director’s Report, I will cover the 7 areas listed here, which reliably provide a nice framework for reviewing the relevant topics.</a:t>
            </a:r>
          </a:p>
          <a:p>
            <a:endParaRPr lang="en-US" dirty="0">
              <a:latin typeface="Arial" pitchFamily="34" charset="0"/>
              <a:cs typeface="Arial" pitchFamily="34" charset="0"/>
            </a:endParaRPr>
          </a:p>
        </p:txBody>
      </p:sp>
      <p:sp>
        <p:nvSpPr>
          <p:cNvPr id="5" name="Slide Number Placeholder 3">
            <a:extLst>
              <a:ext uri="{FF2B5EF4-FFF2-40B4-BE49-F238E27FC236}">
                <a16:creationId xmlns:a16="http://schemas.microsoft.com/office/drawing/2014/main" id="{248146B5-6057-4D65-9C5E-060D9F334B70}"/>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4</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3866091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519113"/>
            <a:ext cx="6403975" cy="3602037"/>
          </a:xfrm>
        </p:spPr>
      </p:sp>
      <p:sp>
        <p:nvSpPr>
          <p:cNvPr id="3" name="Notes Placeholder 2"/>
          <p:cNvSpPr>
            <a:spLocks noGrp="1"/>
          </p:cNvSpPr>
          <p:nvPr>
            <p:ph type="body" idx="1"/>
          </p:nvPr>
        </p:nvSpPr>
        <p:spPr>
          <a:xfrm>
            <a:off x="914400" y="4283268"/>
            <a:ext cx="5486400" cy="4114800"/>
          </a:xfrm>
        </p:spPr>
        <p:txBody>
          <a:bodyPr/>
          <a:lstStyle/>
          <a:p>
            <a:r>
              <a:rPr lang="en-US" dirty="0"/>
              <a:t>IHCC hosted its 1</a:t>
            </a:r>
            <a:r>
              <a:rPr lang="en-US" baseline="30000" dirty="0"/>
              <a:t>st</a:t>
            </a:r>
            <a:r>
              <a:rPr lang="en-US" dirty="0"/>
              <a:t> International Cohorts Summit in 2018 at Duke University. That meeting brought together roughly 100 investigators from 24 countries that together represented 60 cohort studies with &gt;25 million participants at their current sizes (and &gt;36 million participants based on future recruitment targets). </a:t>
            </a:r>
          </a:p>
          <a:p>
            <a:endParaRPr lang="en-US" dirty="0"/>
          </a:p>
          <a:p>
            <a:r>
              <a:rPr lang="en-US" dirty="0">
                <a:solidFill>
                  <a:schemeClr val="tx2">
                    <a:lumMod val="50000"/>
                  </a:schemeClr>
                </a:solidFill>
              </a:rPr>
              <a:t>* Last month, IHCC hosted its 2</a:t>
            </a:r>
            <a:r>
              <a:rPr lang="en-US" baseline="30000" dirty="0">
                <a:solidFill>
                  <a:schemeClr val="tx2">
                    <a:lumMod val="50000"/>
                  </a:schemeClr>
                </a:solidFill>
              </a:rPr>
              <a:t>nd</a:t>
            </a:r>
            <a:r>
              <a:rPr lang="en-US" dirty="0">
                <a:solidFill>
                  <a:schemeClr val="tx2">
                    <a:lumMod val="50000"/>
                  </a:schemeClr>
                </a:solidFill>
              </a:rPr>
              <a:t> International Cohorts Summit in Iceland. * The objectives of this 2</a:t>
            </a:r>
            <a:r>
              <a:rPr lang="en-US" baseline="30000" dirty="0">
                <a:solidFill>
                  <a:schemeClr val="tx2">
                    <a:lumMod val="50000"/>
                  </a:schemeClr>
                </a:solidFill>
              </a:rPr>
              <a:t>nd</a:t>
            </a:r>
            <a:r>
              <a:rPr lang="en-US" dirty="0">
                <a:solidFill>
                  <a:schemeClr val="tx2">
                    <a:lumMod val="50000"/>
                  </a:schemeClr>
                </a:solidFill>
              </a:rPr>
              <a:t> summit were to identify scientifically meritorious cross-cohort research projects and identify international collaborators willing to organize and participate in them; and * to develop an IHCC scientific agenda to bring forward to research funders. 117 people from 29 countries representing 67 cohort studies attended last month’s summit. * That meeting began with a welcoming address from the President of Iceland and ended with plans for next steps. A meeting summary is currently in preparation. </a:t>
            </a:r>
          </a:p>
          <a:p>
            <a:endParaRPr lang="en-US" dirty="0"/>
          </a:p>
        </p:txBody>
      </p:sp>
      <p:sp>
        <p:nvSpPr>
          <p:cNvPr id="4" name="Slide Number Placeholder 3"/>
          <p:cNvSpPr>
            <a:spLocks noGrp="1"/>
          </p:cNvSpPr>
          <p:nvPr>
            <p:ph type="sldNum" sz="quarter" idx="10"/>
          </p:nvPr>
        </p:nvSpPr>
        <p:spPr/>
        <p:txBody>
          <a:bodyPr/>
          <a:lstStyle/>
          <a:p>
            <a:fld id="{8278BAFF-ADEB-4744-BC7F-43E9D31D4077}" type="slidenum">
              <a:rPr lang="en-US" smtClean="0"/>
              <a:t>40</a:t>
            </a:fld>
            <a:endParaRPr lang="en-US" dirty="0"/>
          </a:p>
        </p:txBody>
      </p:sp>
    </p:spTree>
    <p:extLst>
      <p:ext uri="{BB962C8B-B14F-4D97-AF65-F5344CB8AC3E}">
        <p14:creationId xmlns:p14="http://schemas.microsoft.com/office/powerpoint/2010/main" val="24309853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6263" y="409575"/>
            <a:ext cx="6162675" cy="3467100"/>
          </a:xfrm>
        </p:spPr>
      </p:sp>
      <p:sp>
        <p:nvSpPr>
          <p:cNvPr id="3" name="Notes Placeholder 2"/>
          <p:cNvSpPr>
            <a:spLocks noGrp="1"/>
          </p:cNvSpPr>
          <p:nvPr>
            <p:ph type="body" idx="1"/>
          </p:nvPr>
        </p:nvSpPr>
        <p:spPr>
          <a:xfrm>
            <a:off x="914400" y="4025889"/>
            <a:ext cx="5486400" cy="4856392"/>
          </a:xfrm>
        </p:spPr>
        <p:txBody>
          <a:bodyPr/>
          <a:lstStyle/>
          <a:p>
            <a:pPr marL="0" lvl="1" defTabSz="594161">
              <a:defRPr/>
            </a:pPr>
            <a:r>
              <a:rPr lang="en-US" dirty="0">
                <a:latin typeface="Arial" panose="020B0604020202020204" pitchFamily="34" charset="0"/>
                <a:cs typeface="Arial" panose="020B0604020202020204" pitchFamily="34" charset="0"/>
              </a:rPr>
              <a:t>The NHGRI Computational Genomics and Data Science Program supports research and development of data science methods, resources, and tools that maximize the integration of genomic data into biomedical research. In September 2018, the program established the Analysis, Visualization, and Informatics Lab-space (or </a:t>
            </a:r>
            <a:r>
              <a:rPr lang="en-US" dirty="0" err="1">
                <a:latin typeface="Arial" panose="020B0604020202020204" pitchFamily="34" charset="0"/>
                <a:cs typeface="Arial" panose="020B0604020202020204" pitchFamily="34" charset="0"/>
              </a:rPr>
              <a:t>AnVIL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AnVIL</a:t>
            </a:r>
            <a:r>
              <a:rPr lang="en-US" dirty="0">
                <a:latin typeface="Arial" panose="020B0604020202020204" pitchFamily="34" charset="0"/>
                <a:cs typeface="Arial" panose="020B0604020202020204" pitchFamily="34" charset="0"/>
              </a:rPr>
              <a:t> is a cloud-based infrastructure and software platform that will provide a shared analysis and computing environment as part of a federated genomic data commons ecosystem.</a:t>
            </a:r>
          </a:p>
          <a:p>
            <a:pPr marL="0" lvl="1" defTabSz="594161">
              <a:defRPr/>
            </a:pPr>
            <a:endParaRPr lang="en-US" dirty="0">
              <a:latin typeface="Arial" panose="020B0604020202020204" pitchFamily="34" charset="0"/>
              <a:cs typeface="Arial" panose="020B0604020202020204" pitchFamily="34" charset="0"/>
            </a:endParaRPr>
          </a:p>
          <a:p>
            <a:pPr marL="0" lvl="1" defTabSz="594161">
              <a:defRPr/>
            </a:pPr>
            <a:r>
              <a:rPr lang="en-US" dirty="0">
                <a:latin typeface="Arial" panose="020B0604020202020204" pitchFamily="34" charset="0"/>
                <a:cs typeface="Arial" panose="020B0604020202020204" pitchFamily="34" charset="0"/>
              </a:rPr>
              <a:t>* In March, I approved </a:t>
            </a:r>
            <a:r>
              <a:rPr lang="en-US" dirty="0" err="1">
                <a:latin typeface="Arial" panose="020B0604020202020204" pitchFamily="34" charset="0"/>
                <a:cs typeface="Arial" panose="020B0604020202020204" pitchFamily="34" charset="0"/>
              </a:rPr>
              <a:t>AnVIL</a:t>
            </a:r>
            <a:r>
              <a:rPr lang="en-US" dirty="0">
                <a:latin typeface="Arial" panose="020B0604020202020204" pitchFamily="34" charset="0"/>
                <a:cs typeface="Arial" panose="020B0604020202020204" pitchFamily="34" charset="0"/>
              </a:rPr>
              <a:t> to be an NIH Designated Data Repository. As a result, </a:t>
            </a:r>
            <a:r>
              <a:rPr lang="en-US" dirty="0" err="1">
                <a:latin typeface="Arial" panose="020B0604020202020204" pitchFamily="34" charset="0"/>
                <a:cs typeface="Arial" panose="020B0604020202020204" pitchFamily="34" charset="0"/>
              </a:rPr>
              <a:t>AnVIL</a:t>
            </a:r>
            <a:r>
              <a:rPr lang="en-US" dirty="0">
                <a:latin typeface="Arial" panose="020B0604020202020204" pitchFamily="34" charset="0"/>
                <a:cs typeface="Arial" panose="020B0604020202020204" pitchFamily="34" charset="0"/>
              </a:rPr>
              <a:t> is authorized to make </a:t>
            </a:r>
            <a:r>
              <a:rPr lang="en-US" dirty="0"/>
              <a:t>controlled-access genomic and associated phenotypic data available to the broader scientific community. </a:t>
            </a:r>
          </a:p>
          <a:p>
            <a:pPr marL="0" lvl="1" defTabSz="594161">
              <a:defRPr/>
            </a:pPr>
            <a:endParaRPr lang="en-US" dirty="0">
              <a:latin typeface="Arial" panose="020B0604020202020204" pitchFamily="34" charset="0"/>
              <a:cs typeface="Arial" panose="020B0604020202020204" pitchFamily="34" charset="0"/>
            </a:endParaRPr>
          </a:p>
          <a:p>
            <a:pPr marL="0" lvl="1" defTabSz="594161">
              <a:defRPr/>
            </a:pPr>
            <a:r>
              <a:rPr lang="en-US" dirty="0">
                <a:latin typeface="Arial" panose="020B0604020202020204" pitchFamily="34" charset="0"/>
                <a:cs typeface="Arial" panose="020B0604020202020204" pitchFamily="34" charset="0"/>
              </a:rPr>
              <a:t>* NHGRI has also recently established an </a:t>
            </a:r>
            <a:r>
              <a:rPr lang="en-US" dirty="0" err="1">
                <a:latin typeface="Arial" panose="020B0604020202020204" pitchFamily="34" charset="0"/>
                <a:cs typeface="Arial" panose="020B0604020202020204" pitchFamily="34" charset="0"/>
              </a:rPr>
              <a:t>AnVIL</a:t>
            </a:r>
            <a:r>
              <a:rPr lang="en-US" dirty="0">
                <a:latin typeface="Arial" panose="020B0604020202020204" pitchFamily="34" charset="0"/>
                <a:cs typeface="Arial" panose="020B0604020202020204" pitchFamily="34" charset="0"/>
              </a:rPr>
              <a:t> external consultant committee. This committee is a multidisciplinary group of experts who will assist NHGRI in assessing </a:t>
            </a:r>
            <a:r>
              <a:rPr lang="en-US" dirty="0" err="1">
                <a:latin typeface="Arial" panose="020B0604020202020204" pitchFamily="34" charset="0"/>
                <a:cs typeface="Arial" panose="020B0604020202020204" pitchFamily="34" charset="0"/>
              </a:rPr>
              <a:t>AnVIL’s</a:t>
            </a:r>
            <a:r>
              <a:rPr lang="en-US" dirty="0">
                <a:latin typeface="Arial" panose="020B0604020202020204" pitchFamily="34" charset="0"/>
                <a:cs typeface="Arial" panose="020B0604020202020204" pitchFamily="34" charset="0"/>
              </a:rPr>
              <a:t> operations, scientific progress, datasets, analysis tools for users, and management of ethics concerns and participant- protection practices.</a:t>
            </a:r>
          </a:p>
          <a:p>
            <a:pPr marL="0" lvl="1" defTabSz="594161">
              <a:defRPr/>
            </a:pPr>
            <a:endParaRPr lang="en-US" dirty="0">
              <a:latin typeface="Arial" panose="020B0604020202020204" pitchFamily="34" charset="0"/>
              <a:cs typeface="Arial" panose="020B0604020202020204" pitchFamily="34" charset="0"/>
            </a:endParaRPr>
          </a:p>
          <a:p>
            <a:pPr marL="0" lvl="1" defTabSz="594161">
              <a:defRPr/>
            </a:pP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AnVIL</a:t>
            </a:r>
            <a:r>
              <a:rPr lang="en-US" dirty="0">
                <a:latin typeface="Arial" panose="020B0604020202020204" pitchFamily="34" charset="0"/>
                <a:cs typeface="Arial" panose="020B0604020202020204" pitchFamily="34" charset="0"/>
              </a:rPr>
              <a:t> is gearing up for an initial public launch at the end of 2019. This launch will include access to datasets, such as those associated with the recently re-sequenced 1000 Genomes samples and the Genotype Tissue Expression (or </a:t>
            </a:r>
            <a:r>
              <a:rPr lang="en-US" dirty="0" err="1">
                <a:latin typeface="Arial" panose="020B0604020202020204" pitchFamily="34" charset="0"/>
                <a:cs typeface="Arial" panose="020B0604020202020204" pitchFamily="34" charset="0"/>
              </a:rPr>
              <a:t>GTEx</a:t>
            </a:r>
            <a:r>
              <a:rPr lang="en-US" dirty="0">
                <a:latin typeface="Arial" panose="020B0604020202020204" pitchFamily="34" charset="0"/>
                <a:cs typeface="Arial" panose="020B0604020202020204" pitchFamily="34" charset="0"/>
              </a:rPr>
              <a:t>) Project; this launch will also include access to common analysis tools and packages, such as Bioconductor and </a:t>
            </a:r>
            <a:r>
              <a:rPr lang="en-US" dirty="0" err="1">
                <a:latin typeface="Arial" panose="020B0604020202020204" pitchFamily="34" charset="0"/>
                <a:cs typeface="Arial" panose="020B0604020202020204" pitchFamily="34" charset="0"/>
              </a:rPr>
              <a:t>Jupyter</a:t>
            </a:r>
            <a:r>
              <a:rPr lang="en-US" dirty="0">
                <a:latin typeface="Arial" panose="020B0604020202020204" pitchFamily="34" charset="0"/>
                <a:cs typeface="Arial" panose="020B0604020202020204" pitchFamily="34" charset="0"/>
              </a:rPr>
              <a:t> Notebooks.</a:t>
            </a:r>
          </a:p>
          <a:p>
            <a:pPr marL="0" lvl="1" defTabSz="589764">
              <a:defRPr/>
            </a:pPr>
            <a:endParaRPr lang="en-US" dirty="0"/>
          </a:p>
        </p:txBody>
      </p:sp>
      <p:sp>
        <p:nvSpPr>
          <p:cNvPr id="4" name="Slide Number Placeholder 3"/>
          <p:cNvSpPr>
            <a:spLocks noGrp="1"/>
          </p:cNvSpPr>
          <p:nvPr>
            <p:ph type="sldNum" sz="quarter" idx="10"/>
          </p:nvPr>
        </p:nvSpPr>
        <p:spPr/>
        <p:txBody>
          <a:bodyPr/>
          <a:lstStyle/>
          <a:p>
            <a:pPr defTabSz="884671">
              <a:defRPr/>
            </a:pPr>
            <a:fld id="{66EF2A21-0A99-0042-B1D1-4B202D0B9230}" type="slidenum">
              <a:rPr lang="en-US">
                <a:solidFill>
                  <a:prstClr val="black"/>
                </a:solidFill>
              </a:rPr>
              <a:pPr defTabSz="884671">
                <a:defRPr/>
              </a:pPr>
              <a:t>41</a:t>
            </a:fld>
            <a:endParaRPr lang="en-US" dirty="0">
              <a:solidFill>
                <a:prstClr val="black"/>
              </a:solidFill>
            </a:endParaRPr>
          </a:p>
        </p:txBody>
      </p:sp>
    </p:spTree>
    <p:extLst>
      <p:ext uri="{BB962C8B-B14F-4D97-AF65-F5344CB8AC3E}">
        <p14:creationId xmlns:p14="http://schemas.microsoft.com/office/powerpoint/2010/main" val="758003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77850" y="469900"/>
            <a:ext cx="6157913" cy="3463925"/>
          </a:xfrm>
          <a:prstGeom prst="rect">
            <a:avLst/>
          </a:prstGeom>
          <a:ln/>
        </p:spPr>
      </p:sp>
      <p:sp>
        <p:nvSpPr>
          <p:cNvPr id="119811" name="Notes Placeholder 2"/>
          <p:cNvSpPr>
            <a:spLocks noGrp="1"/>
          </p:cNvSpPr>
          <p:nvPr>
            <p:ph type="body" idx="1"/>
          </p:nvPr>
        </p:nvSpPr>
        <p:spPr>
          <a:xfrm>
            <a:off x="818299" y="4117780"/>
            <a:ext cx="5486400" cy="4114800"/>
          </a:xfrm>
          <a:noFill/>
          <a:ln w="9525">
            <a:noFill/>
            <a:miter lim="800000"/>
            <a:headEnd/>
            <a:tailEnd/>
          </a:ln>
          <a:effectLst/>
        </p:spPr>
        <p:txBody>
          <a:bodyPr vert="horz" wrap="square" lIns="95640" tIns="47820" rIns="95640" bIns="47820" numCol="1" anchor="t" anchorCtr="0" compatLnSpc="1">
            <a:prstTxWarp prst="textNoShape">
              <a:avLst/>
            </a:prstTxWarp>
            <a:noAutofit/>
          </a:bodyPr>
          <a:lstStyle/>
          <a:p>
            <a:pPr defTabSz="609406">
              <a:defRPr/>
            </a:pPr>
            <a:r>
              <a:rPr lang="en-US" dirty="0"/>
              <a:t>NHGRI’s Ethical, Legal, and Social Implications (or ELSI) Research Program supports research that anticipates, explores, and addresses the implications of genomics for individuals, families, and communities.</a:t>
            </a:r>
          </a:p>
          <a:p>
            <a:pPr defTabSz="609406">
              <a:defRPr/>
            </a:pPr>
            <a:endParaRPr lang="en-US" dirty="0"/>
          </a:p>
          <a:p>
            <a:pPr defTabSz="609406">
              <a:defRPr/>
            </a:pPr>
            <a:r>
              <a:rPr lang="en-US" dirty="0"/>
              <a:t>The Centers for Excellence in ELSI Research (or CEERs) program had their annual meeting this past April in Salt Lake City. In addition to plenary presentations and panels, roundtable discussions featured topics such as precision medicine, return of genomic testing results, and privacy. This format emphasized transdisciplinary dialogue and trainee interactions. A ‘Genomics2020’ strategic planning session was also held. </a:t>
            </a:r>
          </a:p>
          <a:p>
            <a:pPr defTabSz="609406">
              <a:defRPr/>
            </a:pPr>
            <a:endParaRPr lang="en-US" dirty="0"/>
          </a:p>
          <a:p>
            <a:pPr defTabSz="609406">
              <a:defRPr/>
            </a:pPr>
            <a:r>
              <a:rPr lang="en-US" dirty="0"/>
              <a:t>* The Genomics and Society Working Group of Council provides guidance about the ELSI Research Program. Earlier this month, this working group held a two-day meeting that included presentations on ELSI research in Canada, the NHGRI History of Genomics Program, measuring the impact of ELSI research, and a discussion on ‘Genomics2020’ strategic planning. </a:t>
            </a:r>
          </a:p>
          <a:p>
            <a:endParaRPr lang="en-US" dirty="0"/>
          </a:p>
        </p:txBody>
      </p:sp>
      <p:sp>
        <p:nvSpPr>
          <p:cNvPr id="119812" name="Slide Number Placeholder 3"/>
          <p:cNvSpPr>
            <a:spLocks noGrp="1"/>
          </p:cNvSpPr>
          <p:nvPr>
            <p:ph type="sldNum" sz="quarter" idx="5"/>
          </p:nvPr>
        </p:nvSpPr>
        <p:spPr>
          <a:noFill/>
        </p:spPr>
        <p:txBody>
          <a:bodyPr/>
          <a:lstStyle/>
          <a:p>
            <a:pPr defTabSz="952015">
              <a:defRPr/>
            </a:pPr>
            <a:fld id="{3F3096A7-7907-4AE4-8BBC-4643BE8BB0EA}" type="slidenum">
              <a:rPr lang="en-US">
                <a:solidFill>
                  <a:srgbClr val="000000"/>
                </a:solidFill>
              </a:rPr>
              <a:pPr defTabSz="952015">
                <a:defRPr/>
              </a:pPr>
              <a:t>42</a:t>
            </a:fld>
            <a:endParaRPr lang="en-US" dirty="0">
              <a:solidFill>
                <a:srgbClr val="000000"/>
              </a:solidFill>
            </a:endParaRPr>
          </a:p>
        </p:txBody>
      </p:sp>
    </p:spTree>
    <p:extLst>
      <p:ext uri="{BB962C8B-B14F-4D97-AF65-F5344CB8AC3E}">
        <p14:creationId xmlns:p14="http://schemas.microsoft.com/office/powerpoint/2010/main" val="26245478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476250"/>
            <a:ext cx="6403975" cy="3602038"/>
          </a:xfrm>
        </p:spPr>
      </p:sp>
      <p:sp>
        <p:nvSpPr>
          <p:cNvPr id="3" name="Notes Placeholder 2"/>
          <p:cNvSpPr>
            <a:spLocks noGrp="1"/>
          </p:cNvSpPr>
          <p:nvPr>
            <p:ph type="body" idx="1"/>
          </p:nvPr>
        </p:nvSpPr>
        <p:spPr>
          <a:xfrm>
            <a:off x="914400" y="4241728"/>
            <a:ext cx="5486400" cy="4114800"/>
          </a:xfrm>
        </p:spPr>
        <p:txBody>
          <a:bodyPr/>
          <a:lstStyle/>
          <a:p>
            <a:r>
              <a:rPr lang="en-US" dirty="0"/>
              <a:t>NHGRI funds about $15 million each year in small business grants through Small Business Innovation Research (or SBIR) and Small Business Technology Transfer (or STTR) awards. Illumina received SBIR funding as a startup in 2009 and was named to the Small Business Innovation Research Hall of Fame in 2017.</a:t>
            </a:r>
          </a:p>
          <a:p>
            <a:endParaRPr lang="en-US" dirty="0"/>
          </a:p>
          <a:p>
            <a:r>
              <a:rPr lang="en-US" dirty="0"/>
              <a:t>* This year, two small-business grantees won awards in trade shows for products developed with NHGRI funding.</a:t>
            </a:r>
          </a:p>
          <a:p>
            <a:endParaRPr lang="en-US" dirty="0"/>
          </a:p>
          <a:p>
            <a:r>
              <a:rPr lang="en-US" dirty="0"/>
              <a:t>* </a:t>
            </a:r>
            <a:r>
              <a:rPr lang="en-US" dirty="0" err="1"/>
              <a:t>Genomenon</a:t>
            </a:r>
            <a:r>
              <a:rPr lang="en-US" dirty="0"/>
              <a:t> Inc., a genomic information search company funded by an NHGRI SBIR Fast Track grant, was awarded Best of Show for their Mastermind Genomic Search Engine at the Bio-IT World Conference and Expo. </a:t>
            </a:r>
            <a:r>
              <a:rPr lang="en-US" dirty="0" err="1"/>
              <a:t>Genomenon’s</a:t>
            </a:r>
            <a:r>
              <a:rPr lang="en-US" dirty="0"/>
              <a:t> Mastermind provides insight into published genomic research for all diseases, genes, and genomic variants.</a:t>
            </a:r>
          </a:p>
          <a:p>
            <a:endParaRPr lang="en-US" dirty="0"/>
          </a:p>
          <a:p>
            <a:r>
              <a:rPr lang="en-US" dirty="0"/>
              <a:t>* Duality Technologies, a cryptography and data science company funded by an NHGRI Phase 1 SBIR grant, was awarded 2</a:t>
            </a:r>
            <a:r>
              <a:rPr lang="en-US" baseline="30000" dirty="0"/>
              <a:t>nd</a:t>
            </a:r>
            <a:r>
              <a:rPr lang="en-US" dirty="0"/>
              <a:t> place in the Innovation Sandbox at the 2019 RSA Conference. The RSA Conference is the world’s leading information security venue. Duality’s </a:t>
            </a:r>
            <a:r>
              <a:rPr lang="en-US" dirty="0" err="1"/>
              <a:t>SecurePlus</a:t>
            </a:r>
            <a:r>
              <a:rPr lang="en-US" dirty="0"/>
              <a:t> encryption for GWAS enables secure and privacy-preserving calculations using homomorphic encryption. </a:t>
            </a:r>
          </a:p>
          <a:p>
            <a:endParaRPr lang="en-US" dirty="0"/>
          </a:p>
        </p:txBody>
      </p:sp>
      <p:sp>
        <p:nvSpPr>
          <p:cNvPr id="5" name="Slide Number Placeholder 3">
            <a:extLst>
              <a:ext uri="{FF2B5EF4-FFF2-40B4-BE49-F238E27FC236}">
                <a16:creationId xmlns:a16="http://schemas.microsoft.com/office/drawing/2014/main" id="{0282C91B-A236-442A-A72E-1DCE02F28AB2}"/>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43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5519223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515938"/>
            <a:ext cx="6403975" cy="3602037"/>
          </a:xfrm>
        </p:spPr>
      </p:sp>
      <p:sp>
        <p:nvSpPr>
          <p:cNvPr id="3" name="Notes Placeholder 2"/>
          <p:cNvSpPr>
            <a:spLocks noGrp="1"/>
          </p:cNvSpPr>
          <p:nvPr>
            <p:ph type="body" idx="1"/>
          </p:nvPr>
        </p:nvSpPr>
        <p:spPr>
          <a:xfrm>
            <a:off x="916432" y="4242900"/>
            <a:ext cx="5486400" cy="4876574"/>
          </a:xfrm>
        </p:spPr>
        <p:txBody>
          <a:bodyPr/>
          <a:lstStyle/>
          <a:p>
            <a:r>
              <a:rPr lang="en-US" dirty="0"/>
              <a:t>NHGRI offers training and career development support and opportunities through a variety of mechanisms, including individual fellowship and career development awards; institutional awards; and diversity and re-entry supplements. Our programs offer opportunities at the undergraduate, postbaccalaureate, graduate, postdoctoral, and faculty levels.</a:t>
            </a:r>
          </a:p>
          <a:p>
            <a:endParaRPr lang="en-US" kern="1200" dirty="0">
              <a:solidFill>
                <a:schemeClr val="tx1"/>
              </a:solidFill>
              <a:effectLst/>
            </a:endParaRPr>
          </a:p>
          <a:p>
            <a:r>
              <a:rPr lang="en-US" kern="1200" dirty="0">
                <a:solidFill>
                  <a:schemeClr val="tx1"/>
                </a:solidFill>
                <a:effectLst/>
              </a:rPr>
              <a:t>The Training and Career Development Program’s 4</a:t>
            </a:r>
            <a:r>
              <a:rPr lang="en-US" kern="1200" baseline="30000" dirty="0">
                <a:solidFill>
                  <a:schemeClr val="tx1"/>
                </a:solidFill>
                <a:effectLst/>
              </a:rPr>
              <a:t>rd</a:t>
            </a:r>
            <a:r>
              <a:rPr lang="en-US" kern="1200" dirty="0">
                <a:solidFill>
                  <a:schemeClr val="tx1"/>
                </a:solidFill>
                <a:effectLst/>
              </a:rPr>
              <a:t> Annual Meeting was held last month in St. Louis. Trainees included those from the Diversity Action Plan programs, the T32 training programs, Centers of Excellence in Ethical, Legal, and Social Implications Research program, and individual awardees of fellowship and career-development awards. Of the 289 attendees, over 150 trainees presented abstracts as either a poster, lightning talk, or oral-platform presentation. Other highlights of the meeting included a ‘Genomics2020’ strategic planning session, a mock review panel, and networking lunches.</a:t>
            </a:r>
          </a:p>
          <a:p>
            <a:endParaRPr lang="en-US" kern="1200" dirty="0">
              <a:solidFill>
                <a:schemeClr val="tx1"/>
              </a:solidFill>
              <a:effectLst/>
            </a:endParaRPr>
          </a:p>
          <a:p>
            <a:r>
              <a:rPr lang="en-US" kern="1200" dirty="0">
                <a:solidFill>
                  <a:schemeClr val="tx1"/>
                </a:solidFill>
                <a:effectLst/>
              </a:rPr>
              <a:t>* The 2020 meeting will be held from March 30 to April 1 at the University of Pennsylvania.</a:t>
            </a:r>
          </a:p>
          <a:p>
            <a:endParaRPr lang="en-US" kern="1200" dirty="0">
              <a:solidFill>
                <a:schemeClr val="tx1"/>
              </a:solidFill>
              <a:effectLst/>
            </a:endParaRPr>
          </a:p>
        </p:txBody>
      </p:sp>
      <p:sp>
        <p:nvSpPr>
          <p:cNvPr id="4" name="Slide Number Placeholder 3"/>
          <p:cNvSpPr>
            <a:spLocks noGrp="1"/>
          </p:cNvSpPr>
          <p:nvPr>
            <p:ph type="sldNum" sz="quarter" idx="10"/>
          </p:nvPr>
        </p:nvSpPr>
        <p:spPr/>
        <p:txBody>
          <a:bodyPr/>
          <a:lstStyle/>
          <a:p>
            <a:fld id="{6D3A449C-2333-4B4A-90DA-D41E67BE0E72}" type="slidenum">
              <a:rPr lang="en-US" smtClean="0"/>
              <a:t>44</a:t>
            </a:fld>
            <a:endParaRPr lang="en-US"/>
          </a:p>
        </p:txBody>
      </p:sp>
    </p:spTree>
    <p:extLst>
      <p:ext uri="{BB962C8B-B14F-4D97-AF65-F5344CB8AC3E}">
        <p14:creationId xmlns:p14="http://schemas.microsoft.com/office/powerpoint/2010/main" val="20541282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515938"/>
            <a:ext cx="6403975" cy="3602037"/>
          </a:xfrm>
        </p:spPr>
      </p:sp>
      <p:sp>
        <p:nvSpPr>
          <p:cNvPr id="3" name="Notes Placeholder 2"/>
          <p:cNvSpPr>
            <a:spLocks noGrp="1"/>
          </p:cNvSpPr>
          <p:nvPr>
            <p:ph type="body" idx="1"/>
          </p:nvPr>
        </p:nvSpPr>
        <p:spPr>
          <a:xfrm>
            <a:off x="914400" y="4375423"/>
            <a:ext cx="5486400" cy="4114800"/>
          </a:xfrm>
        </p:spPr>
        <p:txBody>
          <a:bodyPr/>
          <a:lstStyle/>
          <a:p>
            <a:r>
              <a:rPr lang="en-US" dirty="0"/>
              <a:t>The * Mentored Clinical Scientist Research Career Development Award (or K08 award) is an NIH funding opportunity that NHGRI has decided to now use. Like all K awards, the K08 award provides protected research support and time to aid in junior investigators transition to an independent research career.</a:t>
            </a:r>
          </a:p>
          <a:p>
            <a:endParaRPr lang="en-US" dirty="0"/>
          </a:p>
          <a:p>
            <a:r>
              <a:rPr lang="en-US" dirty="0"/>
              <a:t>* NHGRI’s focus with the K08 award program is genomic medicine research. * To date, NHGRI has funded four K08 awards, specifically to: Jennifer Posey, Amit Khera, </a:t>
            </a:r>
            <a:r>
              <a:rPr lang="en-US" dirty="0" err="1"/>
              <a:t>Anandi</a:t>
            </a:r>
            <a:r>
              <a:rPr lang="en-US" dirty="0"/>
              <a:t> Krishnan, and Dustin Baldridge. </a:t>
            </a:r>
          </a:p>
          <a:p>
            <a:endParaRPr lang="en-US" dirty="0"/>
          </a:p>
        </p:txBody>
      </p:sp>
      <p:sp>
        <p:nvSpPr>
          <p:cNvPr id="4" name="Slide Number Placeholder 3"/>
          <p:cNvSpPr>
            <a:spLocks noGrp="1"/>
          </p:cNvSpPr>
          <p:nvPr>
            <p:ph type="sldNum" sz="quarter" idx="10"/>
          </p:nvPr>
        </p:nvSpPr>
        <p:spPr/>
        <p:txBody>
          <a:bodyPr/>
          <a:lstStyle/>
          <a:p>
            <a:fld id="{6D3A449C-2333-4B4A-90DA-D41E67BE0E72}" type="slidenum">
              <a:rPr lang="en-US" smtClean="0"/>
              <a:t>45</a:t>
            </a:fld>
            <a:endParaRPr lang="en-US"/>
          </a:p>
        </p:txBody>
      </p:sp>
    </p:spTree>
    <p:extLst>
      <p:ext uri="{BB962C8B-B14F-4D97-AF65-F5344CB8AC3E}">
        <p14:creationId xmlns:p14="http://schemas.microsoft.com/office/powerpoint/2010/main" val="17541117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609600" y="538163"/>
            <a:ext cx="6096000" cy="3429000"/>
          </a:xfrm>
          <a:prstGeom prst="rect">
            <a:avLst/>
          </a:prstGeom>
          <a:ln/>
        </p:spPr>
      </p:sp>
      <p:sp>
        <p:nvSpPr>
          <p:cNvPr id="119811" name="Notes Placeholder 2"/>
          <p:cNvSpPr>
            <a:spLocks noGrp="1"/>
          </p:cNvSpPr>
          <p:nvPr>
            <p:ph type="body" idx="1"/>
          </p:nvPr>
        </p:nvSpPr>
        <p:spPr>
          <a:xfrm>
            <a:off x="914402" y="4167116"/>
            <a:ext cx="5486401" cy="4698148"/>
          </a:xfrm>
          <a:noFill/>
          <a:ln w="9525">
            <a:noFill/>
            <a:miter lim="800000"/>
            <a:headEnd/>
            <a:tailEnd/>
          </a:ln>
          <a:effectLst/>
        </p:spPr>
        <p:txBody>
          <a:bodyPr vert="horz" wrap="square" lIns="94552" tIns="47276" rIns="94552" bIns="47276" numCol="1" anchor="t" anchorCtr="0" compatLnSpc="1">
            <a:prstTxWarp prst="textNoShape">
              <a:avLst/>
            </a:prstTxWarp>
            <a:noAutofit/>
          </a:bodyPr>
          <a:lstStyle/>
          <a:p>
            <a:r>
              <a:rPr lang="en-US" dirty="0"/>
              <a:t>Finally, I would like to provide some highlights from NHGRI’s investigator-initiated grant portfolio. </a:t>
            </a:r>
          </a:p>
          <a:p>
            <a:endParaRPr lang="en-US" dirty="0"/>
          </a:p>
          <a:p>
            <a:r>
              <a:rPr lang="en-US" dirty="0"/>
              <a:t>* The first highlighted paper from Khera et al. describes a genome-wide polygenic risk score that quantifies inherited susceptibility to obesity. The score integrates information from 2.1 million common genomic variants to identify adults at risk for severe obesity. When the researchers compared those having an inherited risk for obesity and those who did not, they found there was a 30-pound weight difference and 25-fold difference in rates of severe obesity between those with high versus low scores. The paper also highlights the importance of developing healthy eating habits in young children to reduce inherited predisposition to obesity.</a:t>
            </a:r>
          </a:p>
          <a:p>
            <a:endParaRPr lang="en-US" dirty="0"/>
          </a:p>
          <a:p>
            <a:r>
              <a:rPr lang="en-US" dirty="0"/>
              <a:t>* The next highlighted paper from Verma et al. describes the use of phenome-wide association studies (or </a:t>
            </a:r>
            <a:r>
              <a:rPr lang="en-US" dirty="0" err="1"/>
              <a:t>PheWAS</a:t>
            </a:r>
            <a:r>
              <a:rPr lang="en-US" dirty="0"/>
              <a:t>) as a tool for testing associations between genomic variation and multiple complex traits or diagnoses. These investigators created a network of associations from a large </a:t>
            </a:r>
            <a:r>
              <a:rPr lang="en-US" dirty="0" err="1"/>
              <a:t>PheWAS</a:t>
            </a:r>
            <a:r>
              <a:rPr lang="en-US" dirty="0"/>
              <a:t> of electronic health record-derived phenotypes. By using a single source of electronic health record data, the authors were able to gain a bird’s-eye view of disease connections characterized by underlying genetic associations. This method allows for examination of co-morbidities and pleiotropy and identified multiple unexpected disease connections. </a:t>
            </a:r>
          </a:p>
          <a:p>
            <a:endParaRPr lang="en-US" dirty="0"/>
          </a:p>
        </p:txBody>
      </p:sp>
      <p:sp>
        <p:nvSpPr>
          <p:cNvPr id="119812" name="Slide Number Placeholder 3"/>
          <p:cNvSpPr>
            <a:spLocks noGrp="1"/>
          </p:cNvSpPr>
          <p:nvPr>
            <p:ph type="sldNum" sz="quarter" idx="5"/>
          </p:nvPr>
        </p:nvSpPr>
        <p:spPr>
          <a:noFill/>
        </p:spPr>
        <p:txBody>
          <a:bodyPr/>
          <a:lstStyle/>
          <a:p>
            <a:pPr defTabSz="941192"/>
            <a:fld id="{3F3096A7-7907-4AE4-8BBC-4643BE8BB0EA}" type="slidenum">
              <a:rPr lang="en-US" smtClean="0">
                <a:solidFill>
                  <a:srgbClr val="000000"/>
                </a:solidFill>
              </a:rPr>
              <a:pPr defTabSz="941192"/>
              <a:t>46</a:t>
            </a:fld>
            <a:endParaRPr lang="en-US" dirty="0">
              <a:solidFill>
                <a:srgbClr val="000000"/>
              </a:solidFill>
            </a:endParaRPr>
          </a:p>
        </p:txBody>
      </p:sp>
    </p:spTree>
    <p:extLst>
      <p:ext uri="{BB962C8B-B14F-4D97-AF65-F5344CB8AC3E}">
        <p14:creationId xmlns:p14="http://schemas.microsoft.com/office/powerpoint/2010/main" val="24245720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515938"/>
            <a:ext cx="6403975" cy="3602037"/>
          </a:xfrm>
        </p:spPr>
      </p:sp>
      <p:sp>
        <p:nvSpPr>
          <p:cNvPr id="3" name="Notes Placeholder 2"/>
          <p:cNvSpPr>
            <a:spLocks noGrp="1"/>
          </p:cNvSpPr>
          <p:nvPr>
            <p:ph type="body" idx="1"/>
          </p:nvPr>
        </p:nvSpPr>
        <p:spPr>
          <a:xfrm>
            <a:off x="914400" y="4295908"/>
            <a:ext cx="5486400" cy="4114800"/>
          </a:xfrm>
        </p:spPr>
        <p:txBody>
          <a:bodyPr/>
          <a:lstStyle/>
          <a:p>
            <a:r>
              <a:rPr lang="en-US" dirty="0"/>
              <a:t>This paper by * Gupta et al. highlights single-cell RNA sequencing as a powerful method for studying changes in small sub-populations of cells that would be missed using traditional bulk analysis methods, which average results across a large number of cells. This study focuses on a generalizable approach for studying transient cell states through single cell RNA-seq and uses this method to trace the developmental trajectory of hair follicles. NHGRI supported the development of the computational framework used to predict these cellular and molecular changes from extremely large RNA-</a:t>
            </a:r>
            <a:r>
              <a:rPr lang="en-US" dirty="0" err="1"/>
              <a:t>seq</a:t>
            </a:r>
            <a:r>
              <a:rPr lang="en-US" dirty="0"/>
              <a:t> datasets. </a:t>
            </a:r>
          </a:p>
          <a:p>
            <a:endParaRPr lang="en-US" dirty="0"/>
          </a:p>
          <a:p>
            <a:r>
              <a:rPr lang="en-US" dirty="0"/>
              <a:t>* The paper by Rubin et al. describes a recent study to develop an improved, generalizable approach to map the dynamics and epistatic relationships of regulatory networks in cell-fate decisions. This approach makes it possible to place the regulatory factors into a gene network using a high-throughput CRISPR-based perturbation screens and single-cell epigenomic profiles. Epistatic interactions of the regulators were also identified through the analysis of pairs of perturbations. Lastly, it was possible to identify the cell states affected by the perturbations when applied to the dynamic process of keratinocyte differentiation.</a:t>
            </a:r>
          </a:p>
          <a:p>
            <a:endParaRPr lang="en-US" dirty="0"/>
          </a:p>
        </p:txBody>
      </p:sp>
      <p:sp>
        <p:nvSpPr>
          <p:cNvPr id="4" name="Slide Number Placeholder 3"/>
          <p:cNvSpPr>
            <a:spLocks noGrp="1"/>
          </p:cNvSpPr>
          <p:nvPr>
            <p:ph type="sldNum" sz="quarter" idx="5"/>
          </p:nvPr>
        </p:nvSpPr>
        <p:spPr/>
        <p:txBody>
          <a:bodyPr/>
          <a:lstStyle/>
          <a:p>
            <a:fld id="{8278BAFF-ADEB-4744-BC7F-43E9D31D4077}" type="slidenum">
              <a:rPr lang="en-US" smtClean="0"/>
              <a:t>47</a:t>
            </a:fld>
            <a:endParaRPr lang="en-US"/>
          </a:p>
        </p:txBody>
      </p:sp>
    </p:spTree>
    <p:extLst>
      <p:ext uri="{BB962C8B-B14F-4D97-AF65-F5344CB8AC3E}">
        <p14:creationId xmlns:p14="http://schemas.microsoft.com/office/powerpoint/2010/main" val="16813019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515938"/>
            <a:ext cx="6403975" cy="3602037"/>
          </a:xfrm>
        </p:spPr>
      </p:sp>
      <p:sp>
        <p:nvSpPr>
          <p:cNvPr id="3" name="Notes Placeholder 2"/>
          <p:cNvSpPr>
            <a:spLocks noGrp="1"/>
          </p:cNvSpPr>
          <p:nvPr>
            <p:ph type="body" idx="1"/>
          </p:nvPr>
        </p:nvSpPr>
        <p:spPr>
          <a:xfrm>
            <a:off x="916432" y="4322415"/>
            <a:ext cx="5486400" cy="4114800"/>
          </a:xfrm>
        </p:spPr>
        <p:txBody>
          <a:bodyPr/>
          <a:lstStyle/>
          <a:p>
            <a:r>
              <a:rPr lang="en-US" kern="1200" dirty="0">
                <a:solidFill>
                  <a:schemeClr val="tx1"/>
                </a:solidFill>
                <a:effectLst/>
              </a:rPr>
              <a:t>Finally, * the paper by </a:t>
            </a:r>
            <a:r>
              <a:rPr lang="en-US" kern="1200" dirty="0" err="1">
                <a:solidFill>
                  <a:schemeClr val="tx1"/>
                </a:solidFill>
                <a:effectLst/>
              </a:rPr>
              <a:t>Sabatello</a:t>
            </a:r>
            <a:r>
              <a:rPr lang="en-US" kern="1200" dirty="0">
                <a:solidFill>
                  <a:schemeClr val="tx1"/>
                </a:solidFill>
                <a:effectLst/>
              </a:rPr>
              <a:t> et al. represents the first systematic survey of the attitudes of people with disabilities about participation in large-scale precision medicine research. Among the 1,294 respondents with at least one disability, 95% thought that precision medicine research should go forward, with 90% saying they would participate if asked. Nearly all respondents identified at least one major barrier to their participation, but the majority also felt that several specific strategies could help overcome these barriers.</a:t>
            </a:r>
          </a:p>
        </p:txBody>
      </p:sp>
      <p:sp>
        <p:nvSpPr>
          <p:cNvPr id="4" name="Slide Number Placeholder 3"/>
          <p:cNvSpPr>
            <a:spLocks noGrp="1"/>
          </p:cNvSpPr>
          <p:nvPr>
            <p:ph type="sldNum" sz="quarter" idx="5"/>
          </p:nvPr>
        </p:nvSpPr>
        <p:spPr/>
        <p:txBody>
          <a:bodyPr/>
          <a:lstStyle/>
          <a:p>
            <a:fld id="{8278BAFF-ADEB-4744-BC7F-43E9D31D4077}" type="slidenum">
              <a:rPr lang="en-US" smtClean="0"/>
              <a:t>48</a:t>
            </a:fld>
            <a:endParaRPr lang="en-US"/>
          </a:p>
        </p:txBody>
      </p:sp>
    </p:spTree>
    <p:extLst>
      <p:ext uri="{BB962C8B-B14F-4D97-AF65-F5344CB8AC3E}">
        <p14:creationId xmlns:p14="http://schemas.microsoft.com/office/powerpoint/2010/main" val="11556871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41325" y="376238"/>
            <a:ext cx="6400800" cy="3600450"/>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 Moving on the NIH Common Fund and other trans-NIH efforts.</a:t>
            </a:r>
          </a:p>
          <a:p>
            <a:endParaRPr lang="en-US" dirty="0">
              <a:latin typeface="Arial" pitchFamily="34" charset="0"/>
              <a:cs typeface="Arial" pitchFamily="34" charset="0"/>
            </a:endParaRPr>
          </a:p>
        </p:txBody>
      </p:sp>
      <p:sp>
        <p:nvSpPr>
          <p:cNvPr id="7" name="Slide Number Placeholder 3">
            <a:extLst>
              <a:ext uri="{FF2B5EF4-FFF2-40B4-BE49-F238E27FC236}">
                <a16:creationId xmlns:a16="http://schemas.microsoft.com/office/drawing/2014/main" id="{A6A7962E-4416-41CC-BEFD-2BA371BBFC95}"/>
              </a:ext>
            </a:extLst>
          </p:cNvPr>
          <p:cNvSpPr txBox="1">
            <a:spLocks/>
          </p:cNvSpPr>
          <p:nvPr/>
        </p:nvSpPr>
        <p:spPr>
          <a:xfrm>
            <a:off x="4145280"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49</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750840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57200" y="450850"/>
            <a:ext cx="6400800" cy="3600450"/>
          </a:xfrm>
          <a:prstGeom prst="rect">
            <a:avLst/>
          </a:prstGeom>
          <a:ln/>
        </p:spPr>
      </p:sp>
      <p:sp>
        <p:nvSpPr>
          <p:cNvPr id="5" name="Slide Number Placeholder 3">
            <a:extLst>
              <a:ext uri="{FF2B5EF4-FFF2-40B4-BE49-F238E27FC236}">
                <a16:creationId xmlns:a16="http://schemas.microsoft.com/office/drawing/2014/main" id="{952BD7F9-43D3-484D-8A76-74E82DDDCCFB}"/>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5</a:t>
            </a:fld>
            <a:endParaRPr lang="en-US" b="1" dirty="0">
              <a:solidFill>
                <a:srgbClr val="000000"/>
              </a:solidFill>
              <a:latin typeface="Arial" pitchFamily="34" charset="0"/>
            </a:endParaRPr>
          </a:p>
        </p:txBody>
      </p:sp>
      <p:sp>
        <p:nvSpPr>
          <p:cNvPr id="2" name="Notes Placeholder 1">
            <a:extLst>
              <a:ext uri="{FF2B5EF4-FFF2-40B4-BE49-F238E27FC236}">
                <a16:creationId xmlns:a16="http://schemas.microsoft.com/office/drawing/2014/main" id="{8B39FA36-2A76-44C2-AF7B-C7B0EE6FD5C3}"/>
              </a:ext>
            </a:extLst>
          </p:cNvPr>
          <p:cNvSpPr>
            <a:spLocks noGrp="1"/>
          </p:cNvSpPr>
          <p:nvPr>
            <p:ph type="body" idx="1"/>
          </p:nvPr>
        </p:nvSpPr>
        <p:spPr/>
        <p:txBody>
          <a:bodyPr/>
          <a:lstStyle/>
          <a:p>
            <a:r>
              <a:rPr lang="en-US" dirty="0"/>
              <a:t>And I will start with some general NHGRI updates.</a:t>
            </a:r>
          </a:p>
        </p:txBody>
      </p:sp>
    </p:spTree>
    <p:extLst>
      <p:ext uri="{BB962C8B-B14F-4D97-AF65-F5344CB8AC3E}">
        <p14:creationId xmlns:p14="http://schemas.microsoft.com/office/powerpoint/2010/main" val="32070987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60388" y="538163"/>
            <a:ext cx="6097587" cy="3429000"/>
          </a:xfrm>
          <a:prstGeom prst="rect">
            <a:avLst/>
          </a:prstGeom>
          <a:ln/>
        </p:spPr>
      </p:sp>
      <p:sp>
        <p:nvSpPr>
          <p:cNvPr id="119811" name="Notes Placeholder 2"/>
          <p:cNvSpPr>
            <a:spLocks noGrp="1"/>
          </p:cNvSpPr>
          <p:nvPr>
            <p:ph type="body" idx="1"/>
          </p:nvPr>
        </p:nvSpPr>
        <p:spPr>
          <a:xfrm>
            <a:off x="865982" y="4127362"/>
            <a:ext cx="5486401" cy="4114800"/>
          </a:xfrm>
          <a:noFill/>
          <a:ln w="9525">
            <a:noFill/>
            <a:miter lim="800000"/>
            <a:headEnd/>
            <a:tailEnd/>
          </a:ln>
          <a:effectLst/>
        </p:spPr>
        <p:txBody>
          <a:bodyPr vert="horz" wrap="square" lIns="94552" tIns="47276" rIns="94552" bIns="47276" numCol="1" anchor="t" anchorCtr="0" compatLnSpc="1">
            <a:prstTxWarp prst="textNoShape">
              <a:avLst/>
            </a:prstTxWarp>
            <a:noAutofit/>
          </a:bodyPr>
          <a:lstStyle/>
          <a:p>
            <a:pPr marL="0" lvl="1" defTabSz="609406">
              <a:defRPr/>
            </a:pPr>
            <a:r>
              <a:rPr lang="en-US" dirty="0"/>
              <a:t>The second phase of the ten-year Human Microbiome Project (or HMP), known as ‘integrative HMP,’ ended in 2016. This second phase was designed to collect and integrate molecular multi-</a:t>
            </a:r>
            <a:r>
              <a:rPr lang="en-US" dirty="0" err="1"/>
              <a:t>omic</a:t>
            </a:r>
            <a:r>
              <a:rPr lang="en-US" dirty="0"/>
              <a:t> properties from both the microbiome and host in three longitudinal cohort studies of typical microbiome-associated conditions: preterm birth, inflammatory bowel disease, and prediabetes. The project also developed the HMP ‘toolbox’ of research resources. </a:t>
            </a:r>
          </a:p>
          <a:p>
            <a:pPr marL="0" lvl="1" defTabSz="609406">
              <a:defRPr/>
            </a:pPr>
            <a:endParaRPr lang="en-US" sz="400" dirty="0"/>
          </a:p>
          <a:p>
            <a:pPr marL="0" lvl="1" defTabSz="609406">
              <a:defRPr/>
            </a:pPr>
            <a:r>
              <a:rPr lang="en-US" dirty="0"/>
              <a:t>* This past February, a ten-year NIH-wide extramural microbiome grant portfolio analysis and a 2017 NIH-wide workshop report were published in the journal </a:t>
            </a:r>
            <a:r>
              <a:rPr lang="en-US" i="1" dirty="0"/>
              <a:t>Microbiome</a:t>
            </a:r>
            <a:r>
              <a:rPr lang="en-US" dirty="0"/>
              <a:t> as a part of an overall assessment of HMP and of human microbiome research more generally. A key finding of the portfolio review is that extramural human microbiome research is currently supported by 21 of the 27 NIH institutes and centers. </a:t>
            </a:r>
          </a:p>
          <a:p>
            <a:pPr marL="0" lvl="1" defTabSz="609406">
              <a:defRPr/>
            </a:pPr>
            <a:endParaRPr lang="en-US" dirty="0"/>
          </a:p>
        </p:txBody>
      </p:sp>
      <p:sp>
        <p:nvSpPr>
          <p:cNvPr id="5" name="Slide Number Placeholder 3">
            <a:extLst>
              <a:ext uri="{FF2B5EF4-FFF2-40B4-BE49-F238E27FC236}">
                <a16:creationId xmlns:a16="http://schemas.microsoft.com/office/drawing/2014/main" id="{D0CA341F-9461-46B3-A00F-091953D49A2D}"/>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50</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4245720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609600" y="538163"/>
            <a:ext cx="6096000" cy="3429000"/>
          </a:xfrm>
          <a:prstGeom prst="rect">
            <a:avLst/>
          </a:prstGeom>
          <a:ln/>
        </p:spPr>
      </p:sp>
      <p:sp>
        <p:nvSpPr>
          <p:cNvPr id="119811" name="Notes Placeholder 2"/>
          <p:cNvSpPr>
            <a:spLocks noGrp="1"/>
          </p:cNvSpPr>
          <p:nvPr>
            <p:ph type="body" idx="1"/>
          </p:nvPr>
        </p:nvSpPr>
        <p:spPr>
          <a:xfrm>
            <a:off x="914402" y="4193622"/>
            <a:ext cx="5486401" cy="4114800"/>
          </a:xfrm>
          <a:noFill/>
          <a:ln w="9525">
            <a:noFill/>
            <a:miter lim="800000"/>
            <a:headEnd/>
            <a:tailEnd/>
          </a:ln>
          <a:effectLst/>
        </p:spPr>
        <p:txBody>
          <a:bodyPr vert="horz" wrap="square" lIns="94552" tIns="47276" rIns="94552" bIns="47276" numCol="1" anchor="t" anchorCtr="0" compatLnSpc="1">
            <a:prstTxWarp prst="textNoShape">
              <a:avLst/>
            </a:prstTxWarp>
            <a:noAutofit/>
          </a:bodyPr>
          <a:lstStyle/>
          <a:p>
            <a:pPr defTabSz="913015">
              <a:defRPr/>
            </a:pPr>
            <a:r>
              <a:rPr lang="en-US" dirty="0"/>
              <a:t>The Knockout Mouse Phenotyping Project (or KOMP2) will create and phenotype 3,000 strains of knockout mice using CRISPR technology between 2016 and 2021. The project is on track to meet its goals for the fall of 2019. This program is part of the larger International Mouse Phenotyping Consortium (or IMPC). </a:t>
            </a:r>
          </a:p>
          <a:p>
            <a:pPr defTabSz="913015">
              <a:defRPr/>
            </a:pPr>
            <a:endParaRPr lang="en-US" dirty="0"/>
          </a:p>
          <a:p>
            <a:pPr defTabSz="913015">
              <a:defRPr/>
            </a:pPr>
            <a:r>
              <a:rPr lang="en-US" dirty="0"/>
              <a:t>* In early June, there will be a joint meeting between IMPC and INFRAFRONTIER, which is the European research infrastructure for phenotyping and archiving model mammalian genomes. This meeting will be focused on understanding the role of human genomic variation and its functional analysis in the context of big data; it will also focus on understanding the aging process and diseases associated with aging using mouse models.</a:t>
            </a:r>
          </a:p>
          <a:p>
            <a:pPr defTabSz="913015">
              <a:defRPr/>
            </a:pPr>
            <a:endParaRPr lang="en-US" dirty="0"/>
          </a:p>
          <a:p>
            <a:pPr defTabSz="913015">
              <a:defRPr/>
            </a:pPr>
            <a:r>
              <a:rPr lang="en-US" dirty="0"/>
              <a:t>* Since KOMP is nearing the end of its 10 years of support by the Common Fund, NIH is organizing a community workshop in late June. This workshop will solicit input from a representative group of biomedical scientists, with a focus on critically evaluating goals and opportunities for mouse phenotyping given the current scientific landscape.</a:t>
            </a:r>
          </a:p>
          <a:p>
            <a:pPr defTabSz="913015">
              <a:defRPr/>
            </a:pPr>
            <a:endParaRPr lang="en-US" dirty="0"/>
          </a:p>
        </p:txBody>
      </p:sp>
      <p:sp>
        <p:nvSpPr>
          <p:cNvPr id="5" name="Slide Number Placeholder 3">
            <a:extLst>
              <a:ext uri="{FF2B5EF4-FFF2-40B4-BE49-F238E27FC236}">
                <a16:creationId xmlns:a16="http://schemas.microsoft.com/office/drawing/2014/main" id="{B795035C-199F-4698-AF2A-423C3B00CC1D}"/>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51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4631922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609600" y="449263"/>
            <a:ext cx="6096000" cy="3429000"/>
          </a:xfrm>
          <a:prstGeom prst="rect">
            <a:avLst/>
          </a:prstGeom>
          <a:ln/>
        </p:spPr>
      </p:sp>
      <p:sp>
        <p:nvSpPr>
          <p:cNvPr id="119811" name="Notes Placeholder 2"/>
          <p:cNvSpPr>
            <a:spLocks noGrp="1"/>
          </p:cNvSpPr>
          <p:nvPr>
            <p:ph type="body" idx="1"/>
          </p:nvPr>
        </p:nvSpPr>
        <p:spPr>
          <a:xfrm>
            <a:off x="914402" y="3990701"/>
            <a:ext cx="5486401" cy="4114800"/>
          </a:xfrm>
          <a:noFill/>
          <a:ln w="9525">
            <a:noFill/>
            <a:miter lim="800000"/>
            <a:headEnd/>
            <a:tailEnd/>
          </a:ln>
          <a:effectLst/>
        </p:spPr>
        <p:txBody>
          <a:bodyPr vert="horz" wrap="square" lIns="94552" tIns="47276" rIns="94552" bIns="47276" numCol="1" anchor="t" anchorCtr="0" compatLnSpc="1">
            <a:prstTxWarp prst="textNoShape">
              <a:avLst/>
            </a:prstTxWarp>
            <a:noAutofit/>
          </a:bodyPr>
          <a:lstStyle/>
          <a:p>
            <a:pPr marL="0" lvl="1" defTabSz="609406">
              <a:defRPr/>
            </a:pPr>
            <a:r>
              <a:rPr lang="en-US" dirty="0"/>
              <a:t>The central goal of the Human Heredity and Health in Africa (or H3Africa) program is to develop a sustainable and collaborative African genomics research enterprise. Currently in its seventh year, the H3Africa consortium now involves 48 projects across 34 African countries, with &gt;54,000 research participants enrolled to date. </a:t>
            </a:r>
          </a:p>
          <a:p>
            <a:pPr marL="0" lvl="1" defTabSz="609406">
              <a:defRPr/>
            </a:pPr>
            <a:endParaRPr lang="en-US" dirty="0"/>
          </a:p>
          <a:p>
            <a:pPr marL="0" lvl="1" defTabSz="609406">
              <a:defRPr/>
            </a:pPr>
            <a:r>
              <a:rPr lang="en-US" dirty="0"/>
              <a:t>* In early April, H3Africa held its 13</a:t>
            </a:r>
            <a:r>
              <a:rPr lang="en-US" baseline="30000" dirty="0"/>
              <a:t>th</a:t>
            </a:r>
            <a:r>
              <a:rPr lang="en-US" dirty="0"/>
              <a:t> Consortium Meeting in Tunisia. A grant writing workshop was led by staff from the NIH, </a:t>
            </a:r>
            <a:r>
              <a:rPr lang="en-US" dirty="0" err="1"/>
              <a:t>Wellcome</a:t>
            </a:r>
            <a:r>
              <a:rPr lang="en-US" dirty="0"/>
              <a:t> Trust, and African Academy of Sciences, and was attended by &gt;120 participants. There were also many discussions concerning genomic data sharing policies and sustainability efforts, which are key topics of consideration as the program nears the end of its NIH Common Fund support.</a:t>
            </a:r>
          </a:p>
          <a:p>
            <a:pPr lvl="1" defTabSz="946311">
              <a:defRPr/>
            </a:pPr>
            <a:endParaRPr lang="en-US" dirty="0"/>
          </a:p>
        </p:txBody>
      </p:sp>
      <p:sp>
        <p:nvSpPr>
          <p:cNvPr id="5" name="Slide Number Placeholder 3">
            <a:extLst>
              <a:ext uri="{FF2B5EF4-FFF2-40B4-BE49-F238E27FC236}">
                <a16:creationId xmlns:a16="http://schemas.microsoft.com/office/drawing/2014/main" id="{5B232B8B-8408-4D05-9EEB-9F78F8CB0A57}"/>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52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55643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609600" y="552450"/>
            <a:ext cx="6096000" cy="3429000"/>
          </a:xfrm>
          <a:prstGeom prst="rect">
            <a:avLst/>
          </a:prstGeom>
          <a:ln/>
        </p:spPr>
      </p:sp>
      <p:sp>
        <p:nvSpPr>
          <p:cNvPr id="119811" name="Notes Placeholder 2"/>
          <p:cNvSpPr>
            <a:spLocks noGrp="1"/>
          </p:cNvSpPr>
          <p:nvPr>
            <p:ph type="body" idx="1"/>
          </p:nvPr>
        </p:nvSpPr>
        <p:spPr>
          <a:xfrm>
            <a:off x="914402" y="4162979"/>
            <a:ext cx="5486401" cy="4114800"/>
          </a:xfrm>
          <a:noFill/>
          <a:ln w="9525">
            <a:noFill/>
            <a:miter lim="800000"/>
            <a:headEnd/>
            <a:tailEnd/>
          </a:ln>
          <a:effectLst/>
        </p:spPr>
        <p:txBody>
          <a:bodyPr vert="horz" wrap="square" lIns="94552" tIns="47276" rIns="94552" bIns="47276" numCol="1" anchor="t" anchorCtr="0" compatLnSpc="1">
            <a:prstTxWarp prst="textNoShape">
              <a:avLst/>
            </a:prstTxWarp>
            <a:noAutofit/>
          </a:bodyPr>
          <a:lstStyle/>
          <a:p>
            <a:pPr marL="0" lvl="1" defTabSz="609406">
              <a:defRPr/>
            </a:pPr>
            <a:r>
              <a:rPr lang="en-US" dirty="0"/>
              <a:t>This past February, H3Africa was announced as a driver project for the Global Alliance for Genomics and Health (or GA4GH). H3Africa will work to develop and pilot GA4GH standards for sharing genomic and health-related data in a Pan-African context.</a:t>
            </a:r>
          </a:p>
          <a:p>
            <a:pPr marL="0" lvl="1" defTabSz="609406">
              <a:defRPr/>
            </a:pPr>
            <a:endParaRPr lang="en-US" dirty="0"/>
          </a:p>
          <a:p>
            <a:pPr marL="0" lvl="1" defTabSz="609406">
              <a:defRPr/>
            </a:pPr>
            <a:r>
              <a:rPr lang="en-US" dirty="0"/>
              <a:t>* Several H3Africa investigators recently received international recognitions. Christian </a:t>
            </a:r>
            <a:r>
              <a:rPr lang="en-US" dirty="0" err="1"/>
              <a:t>Happi</a:t>
            </a:r>
            <a:r>
              <a:rPr lang="en-US" dirty="0"/>
              <a:t> received the 2019 HUGO Africa Prize Award and was a presenter at the Human Genome Organization meeting in South Korea; </a:t>
            </a:r>
            <a:r>
              <a:rPr lang="en-US" dirty="0" err="1"/>
              <a:t>Guida</a:t>
            </a:r>
            <a:r>
              <a:rPr lang="en-US" dirty="0"/>
              <a:t> Landoure was interviewed on the BBC about his H3Africa project; and </a:t>
            </a:r>
            <a:r>
              <a:rPr lang="en-US" dirty="0" err="1"/>
              <a:t>Jantina</a:t>
            </a:r>
            <a:r>
              <a:rPr lang="en-US" dirty="0"/>
              <a:t> De Vries developed a video that was broadcast by the national South African media. </a:t>
            </a:r>
          </a:p>
        </p:txBody>
      </p:sp>
      <p:sp>
        <p:nvSpPr>
          <p:cNvPr id="5" name="Slide Number Placeholder 3">
            <a:extLst>
              <a:ext uri="{FF2B5EF4-FFF2-40B4-BE49-F238E27FC236}">
                <a16:creationId xmlns:a16="http://schemas.microsoft.com/office/drawing/2014/main" id="{2FDC2626-A587-4299-82D3-2EB87FAB19BA}"/>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53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3356979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7213" y="484188"/>
            <a:ext cx="6199187" cy="3486150"/>
          </a:xfrm>
          <a:prstGeom prst="rect">
            <a:avLst/>
          </a:prstGeom>
        </p:spPr>
      </p:sp>
      <p:sp>
        <p:nvSpPr>
          <p:cNvPr id="3" name="Notes Placeholder 2"/>
          <p:cNvSpPr>
            <a:spLocks noGrp="1"/>
          </p:cNvSpPr>
          <p:nvPr>
            <p:ph type="body" idx="1"/>
          </p:nvPr>
        </p:nvSpPr>
        <p:spPr>
          <a:xfrm>
            <a:off x="913606" y="4150747"/>
            <a:ext cx="5486400" cy="4114800"/>
          </a:xfrm>
          <a:noFill/>
          <a:ln w="9525">
            <a:noFill/>
            <a:miter lim="800000"/>
            <a:headEnd/>
            <a:tailEnd/>
          </a:ln>
          <a:effectLst/>
        </p:spPr>
        <p:txBody>
          <a:bodyPr vert="horz" wrap="square" lIns="92326" tIns="46162" rIns="92326" bIns="46162" numCol="1" anchor="t" anchorCtr="0" compatLnSpc="1">
            <a:prstTxWarp prst="textNoShape">
              <a:avLst/>
            </a:prstTxWarp>
          </a:bodyPr>
          <a:lstStyle/>
          <a:p>
            <a:pPr defTabSz="955894">
              <a:defRPr/>
            </a:pPr>
            <a:r>
              <a:rPr lang="en-US" dirty="0"/>
              <a:t>The NIH Common Fund’s Undiagnosed Diseases Network (or UDN) aims to improve the level of diagnosis and care for patients with undiagnosed diseases, facilitate research into the etiology of these diseases, and promote an integrated and collaborative community to investigate these difficult-to-diagnose diseases. </a:t>
            </a:r>
          </a:p>
          <a:p>
            <a:pPr defTabSz="955894">
              <a:defRPr/>
            </a:pPr>
            <a:endParaRPr lang="en-US" dirty="0"/>
          </a:p>
          <a:p>
            <a:pPr defTabSz="955894">
              <a:defRPr/>
            </a:pPr>
            <a:r>
              <a:rPr lang="en-US" dirty="0"/>
              <a:t>Recently, the UDN added information in Spanish to the UDN website. </a:t>
            </a:r>
          </a:p>
        </p:txBody>
      </p:sp>
      <p:sp>
        <p:nvSpPr>
          <p:cNvPr id="5" name="Slide Number Placeholder 3">
            <a:extLst>
              <a:ext uri="{FF2B5EF4-FFF2-40B4-BE49-F238E27FC236}">
                <a16:creationId xmlns:a16="http://schemas.microsoft.com/office/drawing/2014/main" id="{0607FAFD-FC99-4E52-B510-FA303E3C44E3}"/>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54</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382646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538163"/>
            <a:ext cx="6199187" cy="3486150"/>
          </a:xfrm>
          <a:prstGeom prst="rect">
            <a:avLst/>
          </a:prstGeom>
        </p:spPr>
      </p:sp>
      <p:sp>
        <p:nvSpPr>
          <p:cNvPr id="3" name="Notes Placeholder 2"/>
          <p:cNvSpPr>
            <a:spLocks noGrp="1"/>
          </p:cNvSpPr>
          <p:nvPr>
            <p:ph type="body" idx="1"/>
          </p:nvPr>
        </p:nvSpPr>
        <p:spPr>
          <a:xfrm>
            <a:off x="914400" y="4093390"/>
            <a:ext cx="5486400" cy="4114800"/>
          </a:xfrm>
          <a:noFill/>
          <a:ln w="9525">
            <a:noFill/>
            <a:miter lim="800000"/>
            <a:headEnd/>
            <a:tailEnd/>
          </a:ln>
          <a:effectLst/>
        </p:spPr>
        <p:txBody>
          <a:bodyPr vert="horz" wrap="square" lIns="92326" tIns="46162" rIns="92326" bIns="46162" numCol="1" anchor="t" anchorCtr="0" compatLnSpc="1">
            <a:prstTxWarp prst="textNoShape">
              <a:avLst/>
            </a:prstTxWarp>
          </a:bodyPr>
          <a:lstStyle/>
          <a:p>
            <a:pPr defTabSz="955894">
              <a:defRPr/>
            </a:pPr>
            <a:r>
              <a:rPr lang="en-US" dirty="0"/>
              <a:t>The UDN website now has information on how to apply to the UDN and answers to frequently asked questions – all available in Spanish. Visitors can also watch an informational video and download a UDN application, again all in Spanish. </a:t>
            </a:r>
          </a:p>
          <a:p>
            <a:pPr defTabSz="955894">
              <a:defRPr/>
            </a:pPr>
            <a:endParaRPr lang="en-US" dirty="0"/>
          </a:p>
          <a:p>
            <a:pPr defTabSz="955894">
              <a:defRPr/>
            </a:pPr>
            <a:r>
              <a:rPr lang="en-US" dirty="0"/>
              <a:t>You can also call or email the helpdesk at the UDN Coordinating Center to find out more. </a:t>
            </a:r>
          </a:p>
          <a:p>
            <a:pPr defTabSz="955894">
              <a:defRPr/>
            </a:pPr>
            <a:endParaRPr lang="en-US" dirty="0"/>
          </a:p>
          <a:p>
            <a:pPr defTabSz="955894">
              <a:defRPr/>
            </a:pPr>
            <a:endParaRPr lang="en-US" dirty="0"/>
          </a:p>
        </p:txBody>
      </p:sp>
      <p:sp>
        <p:nvSpPr>
          <p:cNvPr id="5" name="Slide Number Placeholder 3">
            <a:extLst>
              <a:ext uri="{FF2B5EF4-FFF2-40B4-BE49-F238E27FC236}">
                <a16:creationId xmlns:a16="http://schemas.microsoft.com/office/drawing/2014/main" id="{02360E97-EF9A-4A8D-BE84-5D01BA83BE61}"/>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55</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8211519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515938"/>
            <a:ext cx="6403975" cy="3602037"/>
          </a:xfrm>
        </p:spPr>
      </p:sp>
      <p:sp>
        <p:nvSpPr>
          <p:cNvPr id="3" name="Notes Placeholder 2"/>
          <p:cNvSpPr>
            <a:spLocks noGrp="1"/>
          </p:cNvSpPr>
          <p:nvPr>
            <p:ph type="body" idx="1"/>
          </p:nvPr>
        </p:nvSpPr>
        <p:spPr>
          <a:xfrm>
            <a:off x="916432" y="4309162"/>
            <a:ext cx="5486400" cy="4775581"/>
          </a:xfrm>
        </p:spPr>
        <p:txBody>
          <a:bodyPr/>
          <a:lstStyle/>
          <a:p>
            <a:r>
              <a:rPr lang="en-US" dirty="0"/>
              <a:t>The </a:t>
            </a:r>
            <a:r>
              <a:rPr lang="en-US" i="1" dirty="0"/>
              <a:t>All of Us</a:t>
            </a:r>
            <a:r>
              <a:rPr lang="en-US" dirty="0"/>
              <a:t> Research Program is building a national biomedical resource of one million or more participants, reflecting the diversity of the United States. By gathering data on environment, lifestyle, genomics, and clinical outcomes, </a:t>
            </a:r>
            <a:r>
              <a:rPr lang="en-US" i="1" dirty="0"/>
              <a:t>All of Us </a:t>
            </a:r>
            <a:r>
              <a:rPr lang="en-US" dirty="0"/>
              <a:t>aims to accelerate research and improve the health of the U.S. population. </a:t>
            </a:r>
          </a:p>
          <a:p>
            <a:endParaRPr lang="en-US" dirty="0"/>
          </a:p>
          <a:p>
            <a:r>
              <a:rPr lang="en-US" dirty="0"/>
              <a:t>On May 6, the program hosted a symposium featuring NIH Director Francis Collins and </a:t>
            </a:r>
            <a:r>
              <a:rPr lang="en-US" i="1" dirty="0"/>
              <a:t>All of Us </a:t>
            </a:r>
            <a:r>
              <a:rPr lang="en-US" dirty="0"/>
              <a:t>Director Eric Dishman to commemorate the one-year anniversary of the program’s official launch. The live-videocast event chronicled the program’s progress as well as lessons and information that has been learned to date. </a:t>
            </a:r>
          </a:p>
          <a:p>
            <a:endParaRPr lang="en-US" dirty="0"/>
          </a:p>
          <a:p>
            <a:r>
              <a:rPr lang="en-US" dirty="0"/>
              <a:t>* During the symposium, there was an unveiling of the program’s Research Hub website. The goal of the Research Hub is to provide access to * information on </a:t>
            </a:r>
            <a:r>
              <a:rPr lang="en-US" i="1" dirty="0"/>
              <a:t>All of Us </a:t>
            </a:r>
            <a:r>
              <a:rPr lang="en-US" dirty="0"/>
              <a:t>program data and tools. Currently, </a:t>
            </a:r>
            <a:r>
              <a:rPr lang="en-US" i="1" dirty="0"/>
              <a:t>All of Us </a:t>
            </a:r>
            <a:r>
              <a:rPr lang="en-US" dirty="0"/>
              <a:t>data include physical measurements, survey data, and information from electronic health records. Key features now available through the Research Hub include: * data snapshots, which give a broad overview of the program’s enrollment and metrics; * the data browser, which is an interactive tool that allows researchers and members of the general public to delve into the available data; and * the survey explorer, which provides source information about the collection tools used for participant-provided information.</a:t>
            </a:r>
          </a:p>
        </p:txBody>
      </p:sp>
      <p:sp>
        <p:nvSpPr>
          <p:cNvPr id="5" name="Slide Number Placeholder 3">
            <a:extLst>
              <a:ext uri="{FF2B5EF4-FFF2-40B4-BE49-F238E27FC236}">
                <a16:creationId xmlns:a16="http://schemas.microsoft.com/office/drawing/2014/main" id="{4840C898-B65D-4BAD-A66B-B8F664CE7B40}"/>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56</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470215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50850" y="514350"/>
            <a:ext cx="6400800" cy="3600450"/>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 Moving on to NHGRI’s Division of Policy, Communications, and Education.</a:t>
            </a:r>
          </a:p>
          <a:p>
            <a:endParaRPr lang="en-US" dirty="0">
              <a:latin typeface="Arial" pitchFamily="34" charset="0"/>
              <a:cs typeface="Arial" pitchFamily="34" charset="0"/>
            </a:endParaRPr>
          </a:p>
        </p:txBody>
      </p:sp>
      <p:sp>
        <p:nvSpPr>
          <p:cNvPr id="7" name="Slide Number Placeholder 3">
            <a:extLst>
              <a:ext uri="{FF2B5EF4-FFF2-40B4-BE49-F238E27FC236}">
                <a16:creationId xmlns:a16="http://schemas.microsoft.com/office/drawing/2014/main" id="{ABA072A5-D362-45AA-8771-6467492F1E96}"/>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57</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41150468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515938"/>
            <a:ext cx="6403975" cy="3602037"/>
          </a:xfrm>
        </p:spPr>
      </p:sp>
      <p:sp>
        <p:nvSpPr>
          <p:cNvPr id="3" name="Notes Placeholder 2"/>
          <p:cNvSpPr>
            <a:spLocks noGrp="1"/>
          </p:cNvSpPr>
          <p:nvPr>
            <p:ph type="body" idx="1"/>
          </p:nvPr>
        </p:nvSpPr>
        <p:spPr>
          <a:xfrm>
            <a:off x="914400" y="4335666"/>
            <a:ext cx="5486400" cy="4114800"/>
          </a:xfrm>
        </p:spPr>
        <p:txBody>
          <a:bodyPr/>
          <a:lstStyle/>
          <a:p>
            <a:r>
              <a:rPr lang="en-US" dirty="0"/>
              <a:t>Last month, NHGRI launched a redesigned version of its public website, genome.gov.</a:t>
            </a:r>
          </a:p>
          <a:p>
            <a:endParaRPr lang="en-US" dirty="0"/>
          </a:p>
          <a:p>
            <a:r>
              <a:rPr lang="en-US" kern="1200" dirty="0">
                <a:solidFill>
                  <a:schemeClr val="tx1"/>
                </a:solidFill>
                <a:effectLst/>
              </a:rPr>
              <a:t>Whether using a desktop or mobile device, users will now experience an entirely new look and feel, and have more ways to find information about NHGRI’s research, funding opportunities, and public outreach initiatives. Beneath the surface, the site has a modernized technical environment supported by a cloud-hosting service and the open-source platform Drupal. Together, these elements both provide more flexibility for our web developers and content creators as well as improve the stability and security of the website. </a:t>
            </a:r>
          </a:p>
          <a:p>
            <a:endParaRPr lang="en-US" kern="1200" dirty="0">
              <a:solidFill>
                <a:schemeClr val="tx1"/>
              </a:solidFill>
              <a:effectLst/>
            </a:endParaRPr>
          </a:p>
          <a:p>
            <a:endParaRPr lang="en-US" dirty="0"/>
          </a:p>
        </p:txBody>
      </p:sp>
      <p:sp>
        <p:nvSpPr>
          <p:cNvPr id="4" name="Slide Number Placeholder 3"/>
          <p:cNvSpPr>
            <a:spLocks noGrp="1"/>
          </p:cNvSpPr>
          <p:nvPr>
            <p:ph type="sldNum" sz="quarter" idx="5"/>
          </p:nvPr>
        </p:nvSpPr>
        <p:spPr/>
        <p:txBody>
          <a:bodyPr/>
          <a:lstStyle/>
          <a:p>
            <a:fld id="{8278BAFF-ADEB-4744-BC7F-43E9D31D4077}" type="slidenum">
              <a:rPr lang="en-US" smtClean="0"/>
              <a:t>58</a:t>
            </a:fld>
            <a:endParaRPr lang="en-US"/>
          </a:p>
        </p:txBody>
      </p:sp>
    </p:spTree>
    <p:extLst>
      <p:ext uri="{BB962C8B-B14F-4D97-AF65-F5344CB8AC3E}">
        <p14:creationId xmlns:p14="http://schemas.microsoft.com/office/powerpoint/2010/main" val="34213359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609600" y="538163"/>
            <a:ext cx="6096000" cy="3429000"/>
          </a:xfrm>
          <a:prstGeom prst="rect">
            <a:avLst/>
          </a:prstGeom>
          <a:ln/>
        </p:spPr>
      </p:sp>
      <p:sp>
        <p:nvSpPr>
          <p:cNvPr id="119811" name="Notes Placeholder 2"/>
          <p:cNvSpPr>
            <a:spLocks noGrp="1"/>
          </p:cNvSpPr>
          <p:nvPr>
            <p:ph type="body" idx="1"/>
          </p:nvPr>
        </p:nvSpPr>
        <p:spPr>
          <a:xfrm>
            <a:off x="914402" y="4127361"/>
            <a:ext cx="5486401" cy="4843644"/>
          </a:xfrm>
          <a:noFill/>
          <a:ln w="9525">
            <a:noFill/>
            <a:miter lim="800000"/>
            <a:headEnd/>
            <a:tailEnd/>
          </a:ln>
          <a:effectLst/>
        </p:spPr>
        <p:txBody>
          <a:bodyPr vert="horz" wrap="square" lIns="94552" tIns="47276" rIns="94552" bIns="47276" numCol="1" anchor="t" anchorCtr="0" compatLnSpc="1">
            <a:prstTxWarp prst="textNoShape">
              <a:avLst/>
            </a:prstTxWarp>
            <a:noAutofit/>
          </a:bodyPr>
          <a:lstStyle/>
          <a:p>
            <a:r>
              <a:rPr lang="en-US" dirty="0"/>
              <a:t>NHGRI’s History of Genomics Program continues their efforts to capture the history of genomics and NHGRI. </a:t>
            </a:r>
          </a:p>
          <a:p>
            <a:pPr lvl="0"/>
            <a:endParaRPr lang="en-US" dirty="0"/>
          </a:p>
          <a:p>
            <a:r>
              <a:rPr lang="en-US" dirty="0"/>
              <a:t>* The </a:t>
            </a:r>
            <a:r>
              <a:rPr lang="en-US" i="1" dirty="0"/>
              <a:t>Journal of the History of Biology </a:t>
            </a:r>
            <a:r>
              <a:rPr lang="en-US" dirty="0"/>
              <a:t>(or </a:t>
            </a:r>
            <a:r>
              <a:rPr lang="en-US" i="0" dirty="0"/>
              <a:t>JHB</a:t>
            </a:r>
            <a:r>
              <a:rPr lang="en-US" dirty="0"/>
              <a:t>) recently released a special issue that includes six publications on the historical legacy of the Human Genome Project and genomics. This issue resulted from our History of Genomics Program’s workshop entitled “Capturing the History of Genomics” that was held in April 2015. </a:t>
            </a:r>
          </a:p>
          <a:p>
            <a:endParaRPr lang="en-US" dirty="0"/>
          </a:p>
          <a:p>
            <a:r>
              <a:rPr lang="en-US" dirty="0"/>
              <a:t>* The History of Genomics Program has also continued to conduct oral histories to capture the perspectives and experiences of NHGRI staff and leaders in genomics research. There are now 15 such oral histories available for public viewing, including the recently released edited oral history given by the late U.S. Representative Louise Slaughter.</a:t>
            </a:r>
          </a:p>
          <a:p>
            <a:endParaRPr lang="en-US" dirty="0"/>
          </a:p>
          <a:p>
            <a:r>
              <a:rPr lang="en-US" dirty="0"/>
              <a:t>* The History of Genomics Program has also continued its Speaker Series that brings historians, philosophers, and sociologists to NIH to give talks. Shown here is William </a:t>
            </a:r>
            <a:r>
              <a:rPr lang="en-US" dirty="0" err="1"/>
              <a:t>deJong</a:t>
            </a:r>
            <a:r>
              <a:rPr lang="en-US" dirty="0"/>
              <a:t>-Lambert, a recent speaker who discussed the history of </a:t>
            </a:r>
            <a:r>
              <a:rPr lang="en-US" i="1" dirty="0"/>
              <a:t>Drosophila</a:t>
            </a:r>
            <a:r>
              <a:rPr lang="en-US" dirty="0"/>
              <a:t> genetics in Thomas Hunt Morgan’s ‘Fly Room.’</a:t>
            </a:r>
          </a:p>
          <a:p>
            <a:endParaRPr lang="en-US" dirty="0"/>
          </a:p>
          <a:p>
            <a:pPr defTabSz="609406">
              <a:defRPr/>
            </a:pPr>
            <a:r>
              <a:rPr lang="en-US" dirty="0"/>
              <a:t>* Lastly, in November 2018, the History of Genomics Program held a workshop at NIH entitled ”Perspectives on the Human Genome Project and Genomics,” at which scholars of genomics met with NHGRI program staff to discuss the history of the Human Genome Project. </a:t>
            </a:r>
          </a:p>
          <a:p>
            <a:pPr marL="285666" indent="-285666">
              <a:buFont typeface="Arial" panose="020B0604020202020204" pitchFamily="34" charset="0"/>
              <a:buChar char="•"/>
            </a:pPr>
            <a:endParaRPr lang="en-US" dirty="0"/>
          </a:p>
        </p:txBody>
      </p:sp>
      <p:sp>
        <p:nvSpPr>
          <p:cNvPr id="119812" name="Slide Number Placeholder 3"/>
          <p:cNvSpPr>
            <a:spLocks noGrp="1"/>
          </p:cNvSpPr>
          <p:nvPr>
            <p:ph type="sldNum" sz="quarter" idx="5"/>
          </p:nvPr>
        </p:nvSpPr>
        <p:spPr>
          <a:noFill/>
        </p:spPr>
        <p:txBody>
          <a:bodyPr/>
          <a:lstStyle/>
          <a:p>
            <a:pPr defTabSz="941192"/>
            <a:fld id="{3F3096A7-7907-4AE4-8BBC-4643BE8BB0EA}" type="slidenum">
              <a:rPr lang="en-US" smtClean="0">
                <a:solidFill>
                  <a:srgbClr val="000000"/>
                </a:solidFill>
              </a:rPr>
              <a:pPr defTabSz="941192"/>
              <a:t>59</a:t>
            </a:fld>
            <a:endParaRPr lang="en-US" dirty="0">
              <a:solidFill>
                <a:srgbClr val="000000"/>
              </a:solidFill>
            </a:endParaRPr>
          </a:p>
        </p:txBody>
      </p:sp>
    </p:spTree>
    <p:extLst>
      <p:ext uri="{BB962C8B-B14F-4D97-AF65-F5344CB8AC3E}">
        <p14:creationId xmlns:p14="http://schemas.microsoft.com/office/powerpoint/2010/main" val="2424572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7213" y="512763"/>
            <a:ext cx="6199187" cy="3487737"/>
          </a:xfrm>
        </p:spPr>
      </p:sp>
      <p:sp>
        <p:nvSpPr>
          <p:cNvPr id="3" name="Notes Placeholder 2"/>
          <p:cNvSpPr>
            <a:spLocks noGrp="1"/>
          </p:cNvSpPr>
          <p:nvPr>
            <p:ph type="body" idx="1"/>
          </p:nvPr>
        </p:nvSpPr>
        <p:spPr>
          <a:xfrm>
            <a:off x="1027908" y="4173422"/>
            <a:ext cx="5257800" cy="3984171"/>
          </a:xfrm>
        </p:spPr>
        <p:txBody>
          <a:bodyPr/>
          <a:lstStyle/>
          <a:p>
            <a:r>
              <a:rPr lang="en-US" i="0" u="none" strike="noStrike" kern="1200" dirty="0">
                <a:solidFill>
                  <a:schemeClr val="tx1"/>
                </a:solidFill>
                <a:effectLst/>
              </a:rPr>
              <a:t>After almost four years as Chief of NHGRI’s Communications and Public Liaison Branch, John Ohab will be departing the Institute next month. During his time as NHGRI’s Communications Chief, John led efforts to modernize the Institute's communications program, including revamping NHGRI’s branding and visual identity and developing our new mantra, </a:t>
            </a:r>
            <a:r>
              <a:rPr lang="en-US" i="1" u="none" strike="noStrike" kern="1200" dirty="0">
                <a:solidFill>
                  <a:schemeClr val="tx1"/>
                </a:solidFill>
                <a:effectLst/>
              </a:rPr>
              <a:t>The Forefront of Genomics</a:t>
            </a:r>
            <a:r>
              <a:rPr lang="en-US" i="0" u="none" strike="noStrike" kern="1200" dirty="0">
                <a:solidFill>
                  <a:schemeClr val="tx1"/>
                </a:solidFill>
                <a:effectLst/>
              </a:rPr>
              <a:t>. In addition to streamlining many of the Institute’s communications products, he led the recent redesign and launch of NHGRI’s website, genome.gov. </a:t>
            </a:r>
          </a:p>
          <a:p>
            <a:endParaRPr lang="en-US" i="0" u="none" strike="noStrike" kern="1200" dirty="0">
              <a:solidFill>
                <a:schemeClr val="tx1"/>
              </a:solidFill>
              <a:effectLst/>
            </a:endParaRPr>
          </a:p>
          <a:p>
            <a:r>
              <a:rPr lang="en-US" i="0" u="none" strike="noStrike" kern="1200" dirty="0">
                <a:solidFill>
                  <a:schemeClr val="tx1"/>
                </a:solidFill>
                <a:effectLst/>
              </a:rPr>
              <a:t>I want to personally thank John for his many contributions to NHGRI. We wish him all the best in his future pursuits. </a:t>
            </a:r>
          </a:p>
          <a:p>
            <a:endParaRPr lang="en-US" dirty="0"/>
          </a:p>
          <a:p>
            <a:endParaRPr lang="en-US" dirty="0"/>
          </a:p>
        </p:txBody>
      </p:sp>
      <p:sp>
        <p:nvSpPr>
          <p:cNvPr id="4" name="Slide Number Placeholder 3"/>
          <p:cNvSpPr>
            <a:spLocks noGrp="1"/>
          </p:cNvSpPr>
          <p:nvPr>
            <p:ph type="sldNum" sz="quarter" idx="10"/>
          </p:nvPr>
        </p:nvSpPr>
        <p:spPr/>
        <p:txBody>
          <a:bodyPr/>
          <a:lstStyle/>
          <a:p>
            <a:fld id="{8278BAFF-ADEB-4744-BC7F-43E9D31D4077}" type="slidenum">
              <a:rPr lang="en-US" smtClean="0"/>
              <a:t>6</a:t>
            </a:fld>
            <a:endParaRPr lang="en-US" dirty="0"/>
          </a:p>
        </p:txBody>
      </p:sp>
    </p:spTree>
    <p:extLst>
      <p:ext uri="{BB962C8B-B14F-4D97-AF65-F5344CB8AC3E}">
        <p14:creationId xmlns:p14="http://schemas.microsoft.com/office/powerpoint/2010/main" val="27434837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515938"/>
            <a:ext cx="6403975" cy="3602037"/>
          </a:xfrm>
        </p:spPr>
      </p:sp>
      <p:sp>
        <p:nvSpPr>
          <p:cNvPr id="3" name="Notes Placeholder 2"/>
          <p:cNvSpPr>
            <a:spLocks noGrp="1"/>
          </p:cNvSpPr>
          <p:nvPr>
            <p:ph type="body" idx="1"/>
          </p:nvPr>
        </p:nvSpPr>
        <p:spPr>
          <a:xfrm>
            <a:off x="916432" y="4309161"/>
            <a:ext cx="5486400" cy="4114800"/>
          </a:xfrm>
        </p:spPr>
        <p:txBody>
          <a:bodyPr/>
          <a:lstStyle/>
          <a:p>
            <a:r>
              <a:rPr lang="en-US" dirty="0"/>
              <a:t>NHGRI partnered with students and researchers at Gallaudet University (in Washington, DC) to create a short educational film about genetic testing for breast cancer that was signed in American Sign Language. The purpose of this language-accessible film is to increase awareness about preventative genetic screenings and communicating with genetic counselors. Creating such accessible educational content will help to increase engagement among communities that are historically underserved. This new film is available on NHGRI’s </a:t>
            </a:r>
            <a:r>
              <a:rPr lang="en-US" dirty="0" err="1"/>
              <a:t>GenomeTV</a:t>
            </a:r>
            <a:r>
              <a:rPr lang="en-US" dirty="0"/>
              <a:t> channel of YouTube.</a:t>
            </a:r>
          </a:p>
          <a:p>
            <a:endParaRPr lang="en-US" dirty="0"/>
          </a:p>
        </p:txBody>
      </p:sp>
      <p:sp>
        <p:nvSpPr>
          <p:cNvPr id="4" name="Slide Number Placeholder 3"/>
          <p:cNvSpPr>
            <a:spLocks noGrp="1"/>
          </p:cNvSpPr>
          <p:nvPr>
            <p:ph type="sldNum" sz="quarter" idx="10"/>
          </p:nvPr>
        </p:nvSpPr>
        <p:spPr/>
        <p:txBody>
          <a:bodyPr/>
          <a:lstStyle/>
          <a:p>
            <a:fld id="{8278BAFF-ADEB-4744-BC7F-43E9D31D4077}" type="slidenum">
              <a:rPr lang="en-US" smtClean="0"/>
              <a:t>60</a:t>
            </a:fld>
            <a:endParaRPr lang="en-US"/>
          </a:p>
        </p:txBody>
      </p:sp>
    </p:spTree>
    <p:extLst>
      <p:ext uri="{BB962C8B-B14F-4D97-AF65-F5344CB8AC3E}">
        <p14:creationId xmlns:p14="http://schemas.microsoft.com/office/powerpoint/2010/main" val="14587683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609600" y="538163"/>
            <a:ext cx="6096000" cy="3429000"/>
          </a:xfrm>
          <a:prstGeom prst="rect">
            <a:avLst/>
          </a:prstGeom>
          <a:ln/>
        </p:spPr>
      </p:sp>
      <p:sp>
        <p:nvSpPr>
          <p:cNvPr id="119811" name="Notes Placeholder 2"/>
          <p:cNvSpPr>
            <a:spLocks noGrp="1"/>
          </p:cNvSpPr>
          <p:nvPr>
            <p:ph type="body" idx="1"/>
          </p:nvPr>
        </p:nvSpPr>
        <p:spPr>
          <a:xfrm>
            <a:off x="1007822" y="4127362"/>
            <a:ext cx="5486401" cy="4796599"/>
          </a:xfrm>
          <a:noFill/>
          <a:ln w="9525">
            <a:noFill/>
            <a:miter lim="800000"/>
            <a:headEnd/>
            <a:tailEnd/>
          </a:ln>
          <a:effectLst/>
        </p:spPr>
        <p:txBody>
          <a:bodyPr vert="horz" wrap="square" lIns="94552" tIns="47276" rIns="94552" bIns="47276" numCol="1" anchor="t" anchorCtr="0" compatLnSpc="1">
            <a:prstTxWarp prst="textNoShape">
              <a:avLst/>
            </a:prstTxWarp>
            <a:noAutofit/>
          </a:bodyPr>
          <a:lstStyle/>
          <a:p>
            <a:pPr defTabSz="914132" eaLnBrk="0" fontAlgn="base" hangingPunct="0">
              <a:spcAft>
                <a:spcPct val="0"/>
              </a:spcAft>
              <a:defRPr/>
            </a:pPr>
            <a:r>
              <a:rPr lang="en-US" dirty="0"/>
              <a:t>April 25 is National DNA Day, and every year, NHGRI hosts celebrations to mark the occasion. * To kick off this year’s National DNA Day events, David Kong, a synthetic biologist at MIT’s Lincoln Lab and co-creator of Biota Beats, gave the 2</a:t>
            </a:r>
            <a:r>
              <a:rPr lang="en-US" baseline="30000" dirty="0"/>
              <a:t>nd </a:t>
            </a:r>
            <a:r>
              <a:rPr lang="en-US" dirty="0"/>
              <a:t>annual Louise M. Slaughter National DNA Day Lecture. Biota Beats is a project that translates the human microbiome into music. David also spoke about connecting the life sciences with diverse communities; his talk was held on April 23 and broadcast through Facebook Live so that teachers, students, and members of the public could participate. </a:t>
            </a:r>
          </a:p>
          <a:p>
            <a:pPr defTabSz="914132" eaLnBrk="0" fontAlgn="base" hangingPunct="0">
              <a:spcAft>
                <a:spcPct val="0"/>
              </a:spcAft>
              <a:defRPr/>
            </a:pPr>
            <a:endParaRPr lang="en-US" dirty="0"/>
          </a:p>
          <a:p>
            <a:pPr defTabSz="914132" eaLnBrk="0" fontAlgn="base" hangingPunct="0">
              <a:spcAft>
                <a:spcPct val="0"/>
              </a:spcAft>
              <a:defRPr/>
            </a:pPr>
            <a:r>
              <a:rPr lang="en-US" dirty="0"/>
              <a:t>* Next, on April 24, NHGRI hosted an “Ask Me Anything” session on the popular online discussion forum Reddit. Prominent researchers from the NIH Intramural Research Program and the University College London answered questions posed by the public. </a:t>
            </a:r>
          </a:p>
          <a:p>
            <a:pPr defTabSz="914132" eaLnBrk="0" fontAlgn="base" hangingPunct="0">
              <a:spcAft>
                <a:spcPct val="0"/>
              </a:spcAft>
              <a:defRPr/>
            </a:pPr>
            <a:endParaRPr lang="en-US" dirty="0"/>
          </a:p>
          <a:p>
            <a:pPr defTabSz="914132" eaLnBrk="0" fontAlgn="base" hangingPunct="0">
              <a:spcAft>
                <a:spcPct val="0"/>
              </a:spcAft>
              <a:defRPr/>
            </a:pPr>
            <a:r>
              <a:rPr lang="en-US" dirty="0"/>
              <a:t>* To close out the National DNA Day celebrations, NHGRI partnered with the Smithsonian National Museum of Natural History in hosting NHGRI’s Erin Ramos for a Human Origins Today (or  HOT) Topic talk about human genetic variation for precision medicine. </a:t>
            </a:r>
          </a:p>
          <a:p>
            <a:pPr defTabSz="914132" eaLnBrk="0" fontAlgn="base" hangingPunct="0">
              <a:spcAft>
                <a:spcPct val="0"/>
              </a:spcAft>
              <a:defRPr/>
            </a:pPr>
            <a:endParaRPr lang="en-US" dirty="0"/>
          </a:p>
          <a:p>
            <a:pPr defTabSz="914132" eaLnBrk="0" fontAlgn="base" hangingPunct="0">
              <a:spcAft>
                <a:spcPct val="0"/>
              </a:spcAft>
              <a:defRPr/>
            </a:pPr>
            <a:r>
              <a:rPr lang="en-US" dirty="0"/>
              <a:t>* Lastly, NHGRI’s National DNA Day event map for this year highlighted over 77 National DNA Day events across the U.S. as well as at eight international sites. </a:t>
            </a:r>
          </a:p>
          <a:p>
            <a:pPr marL="0" lvl="1" defTabSz="609406">
              <a:defRPr/>
            </a:pPr>
            <a:endParaRPr lang="en-US" dirty="0"/>
          </a:p>
        </p:txBody>
      </p:sp>
      <p:sp>
        <p:nvSpPr>
          <p:cNvPr id="119812" name="Slide Number Placeholder 3"/>
          <p:cNvSpPr>
            <a:spLocks noGrp="1"/>
          </p:cNvSpPr>
          <p:nvPr>
            <p:ph type="sldNum" sz="quarter" idx="5"/>
          </p:nvPr>
        </p:nvSpPr>
        <p:spPr>
          <a:noFill/>
        </p:spPr>
        <p:txBody>
          <a:bodyPr/>
          <a:lstStyle/>
          <a:p>
            <a:pPr defTabSz="941192"/>
            <a:fld id="{3F3096A7-7907-4AE4-8BBC-4643BE8BB0EA}" type="slidenum">
              <a:rPr lang="en-US" smtClean="0">
                <a:solidFill>
                  <a:srgbClr val="000000"/>
                </a:solidFill>
              </a:rPr>
              <a:pPr defTabSz="941192"/>
              <a:t>61</a:t>
            </a:fld>
            <a:endParaRPr lang="en-US" dirty="0">
              <a:solidFill>
                <a:srgbClr val="000000"/>
              </a:solidFill>
            </a:endParaRPr>
          </a:p>
        </p:txBody>
      </p:sp>
    </p:spTree>
    <p:extLst>
      <p:ext uri="{BB962C8B-B14F-4D97-AF65-F5344CB8AC3E}">
        <p14:creationId xmlns:p14="http://schemas.microsoft.com/office/powerpoint/2010/main" val="4896980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09575" y="409575"/>
            <a:ext cx="6403975" cy="3602038"/>
          </a:xfrm>
          <a:prstGeom prst="rect">
            <a:avLst/>
          </a:prstGeom>
          <a:ln/>
        </p:spPr>
      </p:sp>
      <p:sp>
        <p:nvSpPr>
          <p:cNvPr id="119811" name="Notes Placeholder 2"/>
          <p:cNvSpPr>
            <a:spLocks noGrp="1"/>
          </p:cNvSpPr>
          <p:nvPr>
            <p:ph type="body" idx="1"/>
          </p:nvPr>
        </p:nvSpPr>
        <p:spPr>
          <a:xfrm>
            <a:off x="868682" y="4169094"/>
            <a:ext cx="5724939" cy="4249711"/>
          </a:xfrm>
          <a:noFill/>
          <a:ln w="9525">
            <a:noFill/>
            <a:miter lim="800000"/>
            <a:headEnd/>
            <a:tailEnd/>
          </a:ln>
          <a:effectLst/>
        </p:spPr>
        <p:txBody>
          <a:bodyPr vert="horz" wrap="square" lIns="94538" tIns="47269" rIns="94538" bIns="47269" numCol="1" anchor="t" anchorCtr="0" compatLnSpc="1">
            <a:prstTxWarp prst="textNoShape">
              <a:avLst/>
            </a:prstTxWarp>
            <a:noAutofit/>
          </a:bodyPr>
          <a:lstStyle/>
          <a:p>
            <a:pPr defTabSz="948229" eaLnBrk="0" fontAlgn="base" hangingPunct="0">
              <a:spcAft>
                <a:spcPct val="0"/>
              </a:spcAft>
              <a:defRPr/>
            </a:pPr>
            <a:r>
              <a:rPr lang="en-US" dirty="0"/>
              <a:t>The NHGRI-Smithsonian exhibition </a:t>
            </a:r>
            <a:r>
              <a:rPr lang="en-US" i="1" dirty="0"/>
              <a:t>Genome: Unlocking Life’s Code </a:t>
            </a:r>
            <a:r>
              <a:rPr lang="en-US" dirty="0"/>
              <a:t>will make several more stops across North America as it continues to travel in 2019 and into 2020. The exhibition completed its stay at the Orange County History Museum in Florida in early January. The exhibition was most recently at the </a:t>
            </a:r>
            <a:r>
              <a:rPr lang="en-US" dirty="0" err="1"/>
              <a:t>McWane</a:t>
            </a:r>
            <a:r>
              <a:rPr lang="en-US" dirty="0"/>
              <a:t> Science Center in Birmingham, Alabama, closing yesterday. * It will be opening this fall at Turtle Bay Exploration Park in Redding, California and remain there until the start of 2020. * Following that, the exhibition will make its way back to the east coast to Jacksonville, Florida. </a:t>
            </a:r>
          </a:p>
          <a:p>
            <a:pPr marL="171400" indent="-171400" defTabSz="948229" eaLnBrk="0" fontAlgn="base" hangingPunct="0">
              <a:spcAft>
                <a:spcPct val="0"/>
              </a:spcAft>
              <a:buFont typeface="Arial" panose="020B0604020202020204" pitchFamily="34" charset="0"/>
              <a:buChar char="•"/>
              <a:defRPr/>
            </a:pPr>
            <a:endParaRPr lang="en-US" dirty="0"/>
          </a:p>
          <a:p>
            <a:pPr defTabSz="913998" eaLnBrk="0" fontAlgn="base" hangingPunct="0">
              <a:spcAft>
                <a:spcPct val="0"/>
              </a:spcAft>
              <a:defRPr/>
            </a:pPr>
            <a:r>
              <a:rPr lang="en-US" dirty="0"/>
              <a:t>Please continue to check the exhibition’s website and follow it on social media for the most up-to-date program information.</a:t>
            </a:r>
          </a:p>
          <a:p>
            <a:pPr marL="0" lvl="1" defTabSz="609316">
              <a:defRPr/>
            </a:pPr>
            <a:endParaRPr lang="en-US" dirty="0"/>
          </a:p>
        </p:txBody>
      </p:sp>
      <p:sp>
        <p:nvSpPr>
          <p:cNvPr id="119812" name="Slide Number Placeholder 3"/>
          <p:cNvSpPr>
            <a:spLocks noGrp="1"/>
          </p:cNvSpPr>
          <p:nvPr>
            <p:ph type="sldNum" sz="quarter" idx="5"/>
          </p:nvPr>
        </p:nvSpPr>
        <p:spPr>
          <a:noFill/>
        </p:spPr>
        <p:txBody>
          <a:bodyPr/>
          <a:lstStyle/>
          <a:p>
            <a:pPr defTabSz="941054">
              <a:defRPr/>
            </a:pPr>
            <a:fld id="{3F3096A7-7907-4AE4-8BBC-4643BE8BB0EA}" type="slidenum">
              <a:rPr lang="en-US">
                <a:solidFill>
                  <a:srgbClr val="000000"/>
                </a:solidFill>
              </a:rPr>
              <a:pPr defTabSz="941054">
                <a:defRPr/>
              </a:pPr>
              <a:t>62</a:t>
            </a:fld>
            <a:endParaRPr lang="en-US" dirty="0">
              <a:solidFill>
                <a:srgbClr val="000000"/>
              </a:solidFill>
            </a:endParaRPr>
          </a:p>
        </p:txBody>
      </p:sp>
    </p:spTree>
    <p:extLst>
      <p:ext uri="{BB962C8B-B14F-4D97-AF65-F5344CB8AC3E}">
        <p14:creationId xmlns:p14="http://schemas.microsoft.com/office/powerpoint/2010/main" val="20733891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609600" y="538163"/>
            <a:ext cx="6096000" cy="3429000"/>
          </a:xfrm>
          <a:prstGeom prst="rect">
            <a:avLst/>
          </a:prstGeom>
          <a:ln/>
        </p:spPr>
      </p:sp>
      <p:sp>
        <p:nvSpPr>
          <p:cNvPr id="119811" name="Notes Placeholder 2"/>
          <p:cNvSpPr>
            <a:spLocks noGrp="1"/>
          </p:cNvSpPr>
          <p:nvPr>
            <p:ph type="body" idx="1"/>
          </p:nvPr>
        </p:nvSpPr>
        <p:spPr>
          <a:xfrm>
            <a:off x="914402" y="4100857"/>
            <a:ext cx="5486401" cy="4114800"/>
          </a:xfrm>
          <a:noFill/>
          <a:ln w="9525">
            <a:noFill/>
            <a:miter lim="800000"/>
            <a:headEnd/>
            <a:tailEnd/>
          </a:ln>
          <a:effectLst/>
        </p:spPr>
        <p:txBody>
          <a:bodyPr vert="horz" wrap="square" lIns="94552" tIns="47276" rIns="94552" bIns="47276" numCol="1" anchor="t" anchorCtr="0" compatLnSpc="1">
            <a:prstTxWarp prst="textNoShape">
              <a:avLst/>
            </a:prstTxWarp>
            <a:noAutofit/>
          </a:bodyPr>
          <a:lstStyle/>
          <a:p>
            <a:pPr defTabSz="914132" eaLnBrk="0" fontAlgn="base" hangingPunct="0">
              <a:spcAft>
                <a:spcPct val="0"/>
              </a:spcAft>
              <a:defRPr/>
            </a:pPr>
            <a:r>
              <a:rPr lang="en-US" dirty="0"/>
              <a:t>The Inter-Society Coordinating Committee for Practitioner Education (or ISCC) aims to improve practitioner genomic literacy and to enhance the practice of genomic medicine through the sharing of educational approaches and joint identification of educational needs. The ISCC is now led by Co-Chairs Richard Haspel (from the Beth Israel Deaconess Medical Center) and Carla Easter (Chief of NHGRI’s Education and Community Involvement Branch). Donna Messersmith serves as the ISCC Project Group Coordinator. </a:t>
            </a:r>
          </a:p>
          <a:p>
            <a:pPr defTabSz="914132" eaLnBrk="0" fontAlgn="base" hangingPunct="0">
              <a:spcAft>
                <a:spcPct val="0"/>
              </a:spcAft>
              <a:defRPr/>
            </a:pPr>
            <a:endParaRPr lang="en-US" dirty="0"/>
          </a:p>
          <a:p>
            <a:pPr defTabSz="914132" eaLnBrk="0" fontAlgn="base" hangingPunct="0">
              <a:spcAft>
                <a:spcPct val="0"/>
              </a:spcAft>
              <a:defRPr/>
            </a:pPr>
            <a:r>
              <a:rPr lang="en-US" dirty="0"/>
              <a:t>In February, the ISCC held its annual in-person meeting at NIH. Eliseo Pérez-Stable, Director of the National Institute on Minority Health and Health Disparities, gave the keynote address and discussed genomics education, minority health, and health disparities. In addition, five ISCC project groups met to discuss their work.</a:t>
            </a:r>
          </a:p>
          <a:p>
            <a:pPr defTabSz="914132" eaLnBrk="0" fontAlgn="base" hangingPunct="0">
              <a:spcAft>
                <a:spcPct val="0"/>
              </a:spcAft>
              <a:defRPr/>
            </a:pPr>
            <a:endParaRPr lang="en-US" dirty="0"/>
          </a:p>
          <a:p>
            <a:pPr defTabSz="914132" eaLnBrk="0" fontAlgn="base" hangingPunct="0">
              <a:spcAft>
                <a:spcPct val="0"/>
              </a:spcAft>
              <a:defRPr/>
            </a:pPr>
            <a:r>
              <a:rPr lang="en-US" dirty="0"/>
              <a:t>Since last year’s in-person meeting, 50 new members have joined the ISCC, and 2 new project groups were created. A compendium of genomics educational resources and activities can be found on the ISCC webpage.</a:t>
            </a:r>
          </a:p>
          <a:p>
            <a:pPr defTabSz="914132" eaLnBrk="0" fontAlgn="base" hangingPunct="0">
              <a:spcAft>
                <a:spcPct val="0"/>
              </a:spcAft>
              <a:defRPr/>
            </a:pPr>
            <a:endParaRPr lang="en-US" dirty="0"/>
          </a:p>
        </p:txBody>
      </p:sp>
      <p:sp>
        <p:nvSpPr>
          <p:cNvPr id="119812" name="Slide Number Placeholder 3"/>
          <p:cNvSpPr>
            <a:spLocks noGrp="1"/>
          </p:cNvSpPr>
          <p:nvPr>
            <p:ph type="sldNum" sz="quarter" idx="5"/>
          </p:nvPr>
        </p:nvSpPr>
        <p:spPr>
          <a:noFill/>
        </p:spPr>
        <p:txBody>
          <a:bodyPr/>
          <a:lstStyle/>
          <a:p>
            <a:pPr defTabSz="941192"/>
            <a:fld id="{3F3096A7-7907-4AE4-8BBC-4643BE8BB0EA}" type="slidenum">
              <a:rPr lang="en-US" smtClean="0">
                <a:solidFill>
                  <a:srgbClr val="000000"/>
                </a:solidFill>
              </a:rPr>
              <a:pPr defTabSz="941192"/>
              <a:t>63</a:t>
            </a:fld>
            <a:endParaRPr lang="en-US" dirty="0">
              <a:solidFill>
                <a:srgbClr val="000000"/>
              </a:solidFill>
            </a:endParaRPr>
          </a:p>
        </p:txBody>
      </p:sp>
    </p:spTree>
    <p:extLst>
      <p:ext uri="{BB962C8B-B14F-4D97-AF65-F5344CB8AC3E}">
        <p14:creationId xmlns:p14="http://schemas.microsoft.com/office/powerpoint/2010/main" val="7000946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57200" y="539750"/>
            <a:ext cx="6400800" cy="3600450"/>
          </a:xfrm>
          <a:prstGeom prst="rect">
            <a:avLst/>
          </a:prstGeom>
          <a:ln/>
        </p:spPr>
      </p:sp>
      <p:sp>
        <p:nvSpPr>
          <p:cNvPr id="7" name="Slide Number Placeholder 3">
            <a:extLst>
              <a:ext uri="{FF2B5EF4-FFF2-40B4-BE49-F238E27FC236}">
                <a16:creationId xmlns:a16="http://schemas.microsoft.com/office/drawing/2014/main" id="{8B03152F-8A18-4309-895A-8A610FF62D1B}"/>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64</a:t>
            </a:fld>
            <a:endParaRPr lang="en-US" b="1" dirty="0">
              <a:solidFill>
                <a:srgbClr val="000000"/>
              </a:solidFill>
              <a:latin typeface="Arial" pitchFamily="34" charset="0"/>
            </a:endParaRPr>
          </a:p>
        </p:txBody>
      </p:sp>
      <p:sp>
        <p:nvSpPr>
          <p:cNvPr id="2" name="Notes Placeholder 1">
            <a:extLst>
              <a:ext uri="{FF2B5EF4-FFF2-40B4-BE49-F238E27FC236}">
                <a16:creationId xmlns:a16="http://schemas.microsoft.com/office/drawing/2014/main" id="{AD8AD87B-E52A-4C87-88CA-C553F569D82D}"/>
              </a:ext>
            </a:extLst>
          </p:cNvPr>
          <p:cNvSpPr>
            <a:spLocks noGrp="1"/>
          </p:cNvSpPr>
          <p:nvPr>
            <p:ph type="body" idx="1"/>
          </p:nvPr>
        </p:nvSpPr>
        <p:spPr/>
        <p:txBody>
          <a:bodyPr/>
          <a:lstStyle/>
          <a:p>
            <a:r>
              <a:rPr lang="en-US" dirty="0"/>
              <a:t>And finally, moving on to NHGRI’s Intramural Research Program.</a:t>
            </a:r>
          </a:p>
          <a:p>
            <a:endParaRPr lang="en-US" dirty="0"/>
          </a:p>
        </p:txBody>
      </p:sp>
    </p:spTree>
    <p:extLst>
      <p:ext uri="{BB962C8B-B14F-4D97-AF65-F5344CB8AC3E}">
        <p14:creationId xmlns:p14="http://schemas.microsoft.com/office/powerpoint/2010/main" val="18767537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403225" y="571500"/>
            <a:ext cx="6508750" cy="3660775"/>
          </a:xfrm>
          <a:prstGeom prst="rect">
            <a:avLst/>
          </a:prstGeom>
          <a:ln/>
        </p:spPr>
      </p:sp>
      <p:sp>
        <p:nvSpPr>
          <p:cNvPr id="123907" name="Notes Placeholder 2"/>
          <p:cNvSpPr>
            <a:spLocks noGrp="1"/>
          </p:cNvSpPr>
          <p:nvPr>
            <p:ph type="body" idx="1"/>
          </p:nvPr>
        </p:nvSpPr>
        <p:spPr>
          <a:xfrm>
            <a:off x="914400" y="4415180"/>
            <a:ext cx="5486400" cy="4114800"/>
          </a:xfrm>
          <a:noFill/>
          <a:ln/>
        </p:spPr>
        <p:txBody>
          <a:bodyPr/>
          <a:lstStyle/>
          <a:p>
            <a:pPr defTabSz="966105">
              <a:defRPr/>
            </a:pPr>
            <a:r>
              <a:rPr lang="en-US" baseline="0" dirty="0">
                <a:latin typeface="Arial" pitchFamily="34" charset="0"/>
                <a:cs typeface="Arial" pitchFamily="34" charset="0"/>
              </a:rPr>
              <a:t>While I briefly touched on this earlier, let me embellish the news about a great honor for one of NHGRI’s outstanding intramural researchers. </a:t>
            </a:r>
          </a:p>
          <a:p>
            <a:pPr defTabSz="966105">
              <a:defRPr/>
            </a:pPr>
            <a:endParaRPr lang="en-US" baseline="0" dirty="0">
              <a:latin typeface="Arial" pitchFamily="34" charset="0"/>
              <a:cs typeface="Arial" pitchFamily="34" charset="0"/>
            </a:endParaRPr>
          </a:p>
          <a:p>
            <a:pPr defTabSz="966105">
              <a:defRPr/>
            </a:pPr>
            <a:r>
              <a:rPr lang="en-US" baseline="0" dirty="0">
                <a:latin typeface="Arial" pitchFamily="34" charset="0"/>
                <a:cs typeface="Arial" pitchFamily="34" charset="0"/>
              </a:rPr>
              <a:t>Elaine Ostrander, C</a:t>
            </a:r>
            <a:r>
              <a:rPr lang="en-US" dirty="0"/>
              <a:t>hief of NHGRI’s Cancer Genetics and Comparative Genomics Branch, </a:t>
            </a:r>
            <a:r>
              <a:rPr lang="en-US" baseline="0" dirty="0">
                <a:latin typeface="Arial" pitchFamily="34" charset="0"/>
                <a:cs typeface="Arial" pitchFamily="34" charset="0"/>
              </a:rPr>
              <a:t>was recently elected into the National Academy of Sciences. I recruited Elaine to NHGRI’s Intramural Research Program shortly after I became the Institute’s Scientific Director, and we have been incredibly proud of her ever since. At NHGRI, Elaine has continued her amazingly productive program in comparative genomics and cancer research. She is regarded as one of the top leaders in dog genomics, having initiated the Canine Genome Project in 1993. Her work is regularly featured on the covers of major scientific journals, such as the two examples shown here. She has published over 350 papers and won numerous awards, with election into the National Academy of Sciences being the most recent. Congratulations to Elaine. </a:t>
            </a:r>
          </a:p>
          <a:p>
            <a:pPr defTabSz="966105">
              <a:defRPr/>
            </a:pPr>
            <a:endParaRPr lang="en-US" baseline="0" dirty="0">
              <a:latin typeface="Arial" pitchFamily="34" charset="0"/>
              <a:cs typeface="Arial" pitchFamily="34" charset="0"/>
            </a:endParaRPr>
          </a:p>
        </p:txBody>
      </p:sp>
      <p:sp>
        <p:nvSpPr>
          <p:cNvPr id="5" name="Slide Number Placeholder 3">
            <a:extLst>
              <a:ext uri="{FF2B5EF4-FFF2-40B4-BE49-F238E27FC236}">
                <a16:creationId xmlns:a16="http://schemas.microsoft.com/office/drawing/2014/main" id="{E5B5CB4B-C503-4943-A682-92B8B1BE917B}"/>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65</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1613413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403225" y="571500"/>
            <a:ext cx="6508750" cy="3660775"/>
          </a:xfrm>
          <a:prstGeom prst="rect">
            <a:avLst/>
          </a:prstGeom>
          <a:ln/>
        </p:spPr>
      </p:sp>
      <p:sp>
        <p:nvSpPr>
          <p:cNvPr id="123907" name="Notes Placeholder 2"/>
          <p:cNvSpPr>
            <a:spLocks noGrp="1"/>
          </p:cNvSpPr>
          <p:nvPr>
            <p:ph type="body" idx="1"/>
          </p:nvPr>
        </p:nvSpPr>
        <p:spPr>
          <a:xfrm>
            <a:off x="916432" y="4388673"/>
            <a:ext cx="5486400" cy="4114800"/>
          </a:xfrm>
          <a:noFill/>
          <a:ln/>
        </p:spPr>
        <p:txBody>
          <a:bodyPr/>
          <a:lstStyle/>
          <a:p>
            <a:pPr defTabSz="966105">
              <a:defRPr/>
            </a:pPr>
            <a:r>
              <a:rPr lang="en-US" baseline="0" dirty="0">
                <a:latin typeface="Arial" pitchFamily="34" charset="0"/>
                <a:cs typeface="Arial" pitchFamily="34" charset="0"/>
              </a:rPr>
              <a:t>Earlier this month, Dan Kastner, NHGRI’s Scientific Director and Director of the Institute’s Intramural Research Program, received yet another honor, this time the prestigious Health and Human Services Career Achievement Award. This award reflects Dan’s remarkable and long-term career in government service, starting when he arrived at NIH in the 1980s. His pioneering work on the genetics of autoinflammatory diseases has brought him many well-deserved accolades over the years, including this one. Congratulations to Dan.</a:t>
            </a:r>
          </a:p>
        </p:txBody>
      </p:sp>
      <p:sp>
        <p:nvSpPr>
          <p:cNvPr id="5" name="Slide Number Placeholder 3">
            <a:extLst>
              <a:ext uri="{FF2B5EF4-FFF2-40B4-BE49-F238E27FC236}">
                <a16:creationId xmlns:a16="http://schemas.microsoft.com/office/drawing/2014/main" id="{30BE7317-3B11-4ED7-981F-CB0D941B7CAB}"/>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66</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3399466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74663" y="723900"/>
            <a:ext cx="6445250" cy="3625850"/>
          </a:xfrm>
          <a:prstGeom prst="rect">
            <a:avLst/>
          </a:prstGeom>
          <a:ln/>
        </p:spPr>
      </p:sp>
      <p:sp>
        <p:nvSpPr>
          <p:cNvPr id="119811" name="Notes Placeholder 2"/>
          <p:cNvSpPr>
            <a:spLocks noGrp="1"/>
          </p:cNvSpPr>
          <p:nvPr>
            <p:ph type="body" idx="1"/>
          </p:nvPr>
        </p:nvSpPr>
        <p:spPr>
          <a:xfrm>
            <a:off x="914400" y="4461691"/>
            <a:ext cx="5486400" cy="4573733"/>
          </a:xfrm>
          <a:noFill/>
          <a:ln w="9525">
            <a:noFill/>
            <a:miter lim="800000"/>
            <a:headEnd/>
            <a:tailEnd/>
          </a:ln>
          <a:effectLst/>
        </p:spPr>
        <p:txBody>
          <a:bodyPr vert="horz" wrap="square" lIns="98079" tIns="49039" rIns="98079" bIns="49039" numCol="1" anchor="t" anchorCtr="0" compatLnSpc="1">
            <a:prstTxWarp prst="textNoShape">
              <a:avLst/>
            </a:prstTxWarp>
            <a:noAutofit/>
          </a:bodyPr>
          <a:lstStyle/>
          <a:p>
            <a:r>
              <a:rPr lang="en-US" kern="1200" dirty="0">
                <a:solidFill>
                  <a:schemeClr val="tx1"/>
                </a:solidFill>
                <a:effectLst/>
              </a:rPr>
              <a:t>The NHGRI Intramural Research Program has once again been very productive since the last Council meeting. A few of their research highlights include:</a:t>
            </a:r>
          </a:p>
          <a:p>
            <a:r>
              <a:rPr lang="en-US" kern="1200" dirty="0">
                <a:solidFill>
                  <a:schemeClr val="tx1"/>
                </a:solidFill>
                <a:effectLst/>
              </a:rPr>
              <a:t> </a:t>
            </a:r>
            <a:endParaRPr lang="en-US" b="0" i="0" kern="1200" dirty="0">
              <a:solidFill>
                <a:schemeClr val="tx1"/>
              </a:solidFill>
              <a:effectLst/>
            </a:endParaRPr>
          </a:p>
          <a:p>
            <a:r>
              <a:rPr lang="en-US" b="0" i="0" kern="1200" dirty="0">
                <a:solidFill>
                  <a:schemeClr val="tx1"/>
                </a:solidFill>
                <a:effectLst/>
              </a:rPr>
              <a:t>* Elaine Ostrander and colleagues have generated the largest catalog of genomic variants associated with physical traits for domesticated dog breeds and wild canids, demonstrating and expanding the utility of companion animal systems for the study of mammalian growth and biology.</a:t>
            </a:r>
          </a:p>
          <a:p>
            <a:endParaRPr lang="en-US" kern="1200" dirty="0">
              <a:solidFill>
                <a:schemeClr val="tx1"/>
              </a:solidFill>
              <a:effectLst/>
            </a:endParaRPr>
          </a:p>
          <a:p>
            <a:pPr defTabSz="609406">
              <a:defRPr/>
            </a:pPr>
            <a:r>
              <a:rPr lang="en-US" kern="1200" dirty="0">
                <a:solidFill>
                  <a:schemeClr val="tx1"/>
                </a:solidFill>
                <a:effectLst/>
              </a:rPr>
              <a:t>* Amy Bentley and colleagues </a:t>
            </a:r>
            <a:r>
              <a:rPr lang="en-US" b="0" i="0" kern="1200" dirty="0">
                <a:solidFill>
                  <a:schemeClr val="tx1"/>
                </a:solidFill>
                <a:effectLst/>
              </a:rPr>
              <a:t>identified new gene regions that influence cholesterol levels, some of which affect people differently if they are smokers or former smokers. The study further demonstrates the importance of including diverse populations, stressing that careful consideration of ancestry could be of particular importance for gene-by-environment interactions, with ancestry playing a proxy role for both genomic and environmental contexts. </a:t>
            </a:r>
            <a:endParaRPr lang="en-US" kern="1200" dirty="0">
              <a:solidFill>
                <a:schemeClr val="tx1"/>
              </a:solidFill>
              <a:effectLst/>
            </a:endParaRPr>
          </a:p>
          <a:p>
            <a:endParaRPr lang="en-US" kern="1200" dirty="0">
              <a:solidFill>
                <a:schemeClr val="tx1"/>
              </a:solidFill>
              <a:effectLst/>
            </a:endParaRPr>
          </a:p>
          <a:p>
            <a:pPr defTabSz="609406">
              <a:defRPr/>
            </a:pPr>
            <a:r>
              <a:rPr lang="en-US" kern="1200" dirty="0">
                <a:solidFill>
                  <a:schemeClr val="tx1"/>
                </a:solidFill>
                <a:effectLst/>
              </a:rPr>
              <a:t>* Philip Shaw and colleagues </a:t>
            </a:r>
            <a:r>
              <a:rPr lang="en-US" b="0" i="0" kern="1200" dirty="0">
                <a:solidFill>
                  <a:schemeClr val="tx1"/>
                </a:solidFill>
                <a:effectLst/>
              </a:rPr>
              <a:t>found that polygenic risk for </a:t>
            </a:r>
            <a:r>
              <a:rPr lang="en-US" dirty="0"/>
              <a:t>attention-deficit/hyperactivity disorder (or ADHD),</a:t>
            </a:r>
            <a:r>
              <a:rPr lang="en-US" b="0" i="0" kern="1200" dirty="0">
                <a:solidFill>
                  <a:schemeClr val="tx1"/>
                </a:solidFill>
                <a:effectLst/>
              </a:rPr>
              <a:t> but not inattention, was associated with symptoms of hyperactivity-impulsivity and white-matter microstructure. This work begins to reveal the interconnection between genetic risk, brain structure, and ADHD symptoms. </a:t>
            </a:r>
          </a:p>
          <a:p>
            <a:endParaRPr lang="en-US" b="0" kern="1200" dirty="0">
              <a:solidFill>
                <a:schemeClr val="bg1"/>
              </a:solidFill>
              <a:effectLst/>
            </a:endParaRPr>
          </a:p>
        </p:txBody>
      </p:sp>
      <p:sp>
        <p:nvSpPr>
          <p:cNvPr id="119812" name="Slide Number Placeholder 3"/>
          <p:cNvSpPr>
            <a:spLocks noGrp="1"/>
          </p:cNvSpPr>
          <p:nvPr>
            <p:ph type="sldNum" sz="quarter" idx="5"/>
          </p:nvPr>
        </p:nvSpPr>
        <p:spPr>
          <a:noFill/>
        </p:spPr>
        <p:txBody>
          <a:bodyPr/>
          <a:lstStyle/>
          <a:p>
            <a:pPr defTabSz="976298">
              <a:defRPr/>
            </a:pPr>
            <a:fld id="{3F3096A7-7907-4AE4-8BBC-4643BE8BB0EA}" type="slidenum">
              <a:rPr lang="en-US">
                <a:solidFill>
                  <a:srgbClr val="000000"/>
                </a:solidFill>
              </a:rPr>
              <a:pPr defTabSz="976298">
                <a:defRPr/>
              </a:pPr>
              <a:t>67</a:t>
            </a:fld>
            <a:endParaRPr lang="en-US" dirty="0">
              <a:solidFill>
                <a:srgbClr val="000000"/>
              </a:solidFill>
            </a:endParaRPr>
          </a:p>
        </p:txBody>
      </p:sp>
    </p:spTree>
    <p:extLst>
      <p:ext uri="{BB962C8B-B14F-4D97-AF65-F5344CB8AC3E}">
        <p14:creationId xmlns:p14="http://schemas.microsoft.com/office/powerpoint/2010/main" val="17646214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441325" y="479425"/>
            <a:ext cx="6400800" cy="3600450"/>
          </a:xfrm>
          <a:prstGeom prst="rect">
            <a:avLst/>
          </a:prstGeom>
          <a:ln/>
        </p:spPr>
      </p:sp>
      <p:sp>
        <p:nvSpPr>
          <p:cNvPr id="132099" name="Notes Placeholder 2"/>
          <p:cNvSpPr>
            <a:spLocks noGrp="1"/>
          </p:cNvSpPr>
          <p:nvPr>
            <p:ph type="body" idx="1"/>
          </p:nvPr>
        </p:nvSpPr>
        <p:spPr>
          <a:xfrm>
            <a:off x="900113" y="4199873"/>
            <a:ext cx="5486400" cy="411480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3592" tIns="51794" rIns="103592" bIns="51794" numCol="1" anchor="t" anchorCtr="0" compatLnSpc="1">
            <a:prstTxWarp prst="textNoShape">
              <a:avLst/>
            </a:prstTxWarp>
          </a:bodyPr>
          <a:lstStyle/>
          <a:p>
            <a:r>
              <a:rPr lang="en-US" dirty="0">
                <a:latin typeface="Arial" pitchFamily="34" charset="0"/>
                <a:cs typeface="Arial" pitchFamily="34" charset="0"/>
              </a:rPr>
              <a:t>Before</a:t>
            </a:r>
            <a:r>
              <a:rPr lang="en-US" baseline="0" dirty="0">
                <a:latin typeface="Arial" pitchFamily="34" charset="0"/>
                <a:cs typeface="Arial" pitchFamily="34" charset="0"/>
              </a:rPr>
              <a:t> ending my Director’s Report, I would like to (as always) </a:t>
            </a:r>
            <a:r>
              <a:rPr lang="en-US" dirty="0">
                <a:latin typeface="Arial" pitchFamily="34" charset="0"/>
                <a:cs typeface="Arial" pitchFamily="34" charset="0"/>
              </a:rPr>
              <a:t>put in a plug and say that anyone wishing to </a:t>
            </a:r>
            <a:r>
              <a:rPr lang="en-US" baseline="0" dirty="0">
                <a:latin typeface="Arial" pitchFamily="34" charset="0"/>
                <a:cs typeface="Arial" pitchFamily="34" charset="0"/>
              </a:rPr>
              <a:t>receive my monthly email</a:t>
            </a:r>
            <a:r>
              <a:rPr lang="en-US" dirty="0">
                <a:latin typeface="Arial" pitchFamily="34" charset="0"/>
                <a:cs typeface="Arial" pitchFamily="34" charset="0"/>
              </a:rPr>
              <a:t> </a:t>
            </a:r>
            <a:r>
              <a:rPr lang="en-US" baseline="0" dirty="0">
                <a:latin typeface="Arial" pitchFamily="34" charset="0"/>
                <a:cs typeface="Arial" pitchFamily="34" charset="0"/>
              </a:rPr>
              <a:t>update (called </a:t>
            </a:r>
            <a:r>
              <a:rPr lang="en-US" i="1" baseline="0" dirty="0">
                <a:latin typeface="Arial" pitchFamily="34" charset="0"/>
                <a:cs typeface="Arial" pitchFamily="34" charset="0"/>
              </a:rPr>
              <a:t>The Genomics Landscape</a:t>
            </a:r>
            <a:r>
              <a:rPr lang="en-US" baseline="0" dirty="0">
                <a:latin typeface="Arial" pitchFamily="34" charset="0"/>
                <a:cs typeface="Arial" pitchFamily="34" charset="0"/>
              </a:rPr>
              <a:t>) can simply go to the NHGRI website (genome.gov) and subscribe under “Email Updates.” </a:t>
            </a:r>
          </a:p>
        </p:txBody>
      </p:sp>
      <p:sp>
        <p:nvSpPr>
          <p:cNvPr id="7" name="Slide Number Placeholder 3">
            <a:extLst>
              <a:ext uri="{FF2B5EF4-FFF2-40B4-BE49-F238E27FC236}">
                <a16:creationId xmlns:a16="http://schemas.microsoft.com/office/drawing/2014/main" id="{BCEBFC51-7098-42CE-B9E6-301B5C1D61FA}"/>
              </a:ext>
            </a:extLst>
          </p:cNvPr>
          <p:cNvSpPr txBox="1">
            <a:spLocks/>
          </p:cNvSpPr>
          <p:nvPr/>
        </p:nvSpPr>
        <p:spPr>
          <a:xfrm>
            <a:off x="4145280"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68</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8072773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441325" y="361950"/>
            <a:ext cx="6400800" cy="3600450"/>
          </a:xfrm>
          <a:prstGeom prst="rect">
            <a:avLst/>
          </a:prstGeom>
          <a:ln/>
        </p:spPr>
      </p:sp>
      <p:sp>
        <p:nvSpPr>
          <p:cNvPr id="181251" name="Notes Placeholder 2"/>
          <p:cNvSpPr>
            <a:spLocks noGrp="1"/>
          </p:cNvSpPr>
          <p:nvPr>
            <p:ph type="body" idx="1"/>
          </p:nvPr>
        </p:nvSpPr>
        <p:spPr>
          <a:xfrm>
            <a:off x="780843" y="4221517"/>
            <a:ext cx="5724939" cy="42497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Finally, a personal thanks to the 50-60</a:t>
            </a:r>
            <a:r>
              <a:rPr lang="en-US" baseline="0" dirty="0">
                <a:latin typeface="Arial" pitchFamily="34" charset="0"/>
                <a:cs typeface="Arial" pitchFamily="34" charset="0"/>
              </a:rPr>
              <a:t> </a:t>
            </a:r>
            <a:r>
              <a:rPr lang="en-US" dirty="0">
                <a:latin typeface="Arial" pitchFamily="34" charset="0"/>
                <a:cs typeface="Arial" pitchFamily="34" charset="0"/>
              </a:rPr>
              <a:t>NHGRI staff </a:t>
            </a:r>
            <a:r>
              <a:rPr lang="en-US" baseline="0" dirty="0">
                <a:latin typeface="Arial" pitchFamily="34" charset="0"/>
                <a:cs typeface="Arial" pitchFamily="34" charset="0"/>
              </a:rPr>
              <a:t>members </a:t>
            </a:r>
            <a:r>
              <a:rPr lang="en-US" dirty="0">
                <a:latin typeface="Arial" pitchFamily="34" charset="0"/>
                <a:cs typeface="Arial" pitchFamily="34" charset="0"/>
              </a:rPr>
              <a:t>who contributed the slides and associated materials that I just reviewed in my Director’s Report. As always, such a group effort is essential for getting</a:t>
            </a:r>
            <a:r>
              <a:rPr lang="en-US" baseline="0" dirty="0">
                <a:latin typeface="Arial" pitchFamily="34" charset="0"/>
                <a:cs typeface="Arial" pitchFamily="34" charset="0"/>
              </a:rPr>
              <a:t> this large amount of information conveyed efficiently </a:t>
            </a:r>
            <a:r>
              <a:rPr lang="en-US" dirty="0">
                <a:latin typeface="Arial" pitchFamily="34" charset="0"/>
                <a:cs typeface="Arial" pitchFamily="34" charset="0"/>
              </a:rPr>
              <a:t>at each Council meeting.</a:t>
            </a:r>
          </a:p>
          <a:p>
            <a:pPr defTabSz="1000808">
              <a:defRPr/>
            </a:pPr>
            <a:br>
              <a:rPr lang="en-US" dirty="0">
                <a:latin typeface="Arial" pitchFamily="34" charset="0"/>
                <a:cs typeface="Arial" pitchFamily="34" charset="0"/>
              </a:rPr>
            </a:br>
            <a:r>
              <a:rPr lang="en-US" dirty="0">
                <a:latin typeface="Arial" pitchFamily="34" charset="0"/>
                <a:cs typeface="Arial" pitchFamily="34" charset="0"/>
              </a:rPr>
              <a:t>An additional thanks to the NHGRI communications group and web team for making my Director’s Report into an electronic resource.</a:t>
            </a:r>
          </a:p>
          <a:p>
            <a:endParaRPr lang="en-US" dirty="0">
              <a:latin typeface="Arial" pitchFamily="34" charset="0"/>
              <a:cs typeface="Arial" pitchFamily="34" charset="0"/>
            </a:endParaRPr>
          </a:p>
          <a:p>
            <a:r>
              <a:rPr lang="en-US" dirty="0">
                <a:latin typeface="Arial" pitchFamily="34" charset="0"/>
                <a:cs typeface="Arial" pitchFamily="34" charset="0"/>
              </a:rPr>
              <a:t>And * a special thanks to the</a:t>
            </a:r>
            <a:r>
              <a:rPr lang="en-US" baseline="0" dirty="0">
                <a:latin typeface="Arial" pitchFamily="34" charset="0"/>
                <a:cs typeface="Arial" pitchFamily="34" charset="0"/>
              </a:rPr>
              <a:t> usual ‘ring leader’ for helping to prepare my Director’s Report each time, </a:t>
            </a:r>
            <a:r>
              <a:rPr lang="en-US" dirty="0">
                <a:latin typeface="Arial" pitchFamily="34" charset="0"/>
                <a:cs typeface="Arial" pitchFamily="34" charset="0"/>
              </a:rPr>
              <a:t>Kris Wetterstrand. Here, Kris is spearing one of the horribly invasive-in-the-</a:t>
            </a:r>
            <a:r>
              <a:rPr lang="en-US" dirty="0"/>
              <a:t>Caribbean</a:t>
            </a:r>
            <a:r>
              <a:rPr lang="en-US" dirty="0">
                <a:latin typeface="Arial" pitchFamily="34" charset="0"/>
                <a:cs typeface="Arial" pitchFamily="34" charset="0"/>
              </a:rPr>
              <a:t> lionfish, whose genome was recently sequenced (as I mentioned earlier). </a:t>
            </a:r>
          </a:p>
        </p:txBody>
      </p:sp>
      <p:sp>
        <p:nvSpPr>
          <p:cNvPr id="7" name="Slide Number Placeholder 3">
            <a:extLst>
              <a:ext uri="{FF2B5EF4-FFF2-40B4-BE49-F238E27FC236}">
                <a16:creationId xmlns:a16="http://schemas.microsoft.com/office/drawing/2014/main" id="{FF67D346-DFBE-4422-8DE6-A440F767B5AD}"/>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69</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267268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7213" y="512763"/>
            <a:ext cx="6199187" cy="3487737"/>
          </a:xfrm>
        </p:spPr>
      </p:sp>
      <p:sp>
        <p:nvSpPr>
          <p:cNvPr id="3" name="Notes Placeholder 2"/>
          <p:cNvSpPr>
            <a:spLocks noGrp="1"/>
          </p:cNvSpPr>
          <p:nvPr>
            <p:ph type="body" idx="1"/>
          </p:nvPr>
        </p:nvSpPr>
        <p:spPr>
          <a:xfrm>
            <a:off x="952084" y="4160167"/>
            <a:ext cx="5486400" cy="4114800"/>
          </a:xfrm>
        </p:spPr>
        <p:txBody>
          <a:bodyPr/>
          <a:lstStyle/>
          <a:p>
            <a:r>
              <a:rPr lang="en-US" kern="1200" dirty="0">
                <a:solidFill>
                  <a:schemeClr val="tx1"/>
                </a:solidFill>
                <a:effectLst/>
              </a:rPr>
              <a:t>With John’s upcoming departure, NHGRI recently completed a search for a new Communications Chief, and I am pleased to report that we have recruited Sarah Bates to this important position. </a:t>
            </a:r>
            <a:r>
              <a:rPr lang="en-US" b="0" i="0" kern="1200" dirty="0">
                <a:solidFill>
                  <a:schemeClr val="tx1"/>
                </a:solidFill>
                <a:effectLst/>
              </a:rPr>
              <a:t>Sarah comes to NHGRI from the National Science Foundation (or NSF). At NSF, she was the communications lead for the Engineering Directorate and NSF’s portion of the BRAIN Initiative</a:t>
            </a:r>
            <a:r>
              <a:rPr lang="en-US" kern="1200" dirty="0">
                <a:solidFill>
                  <a:schemeClr val="tx1"/>
                </a:solidFill>
                <a:effectLst/>
              </a:rPr>
              <a:t>. In addition, Sarah covered a number of high-profile areas for NSF, including gravitational waves, disaster relief, and sexual harassment. </a:t>
            </a:r>
          </a:p>
          <a:p>
            <a:endParaRPr lang="en-US" kern="1200" dirty="0">
              <a:solidFill>
                <a:schemeClr val="tx1"/>
              </a:solidFill>
              <a:effectLst/>
            </a:endParaRPr>
          </a:p>
          <a:p>
            <a:pPr defTabSz="609406">
              <a:defRPr/>
            </a:pPr>
            <a:r>
              <a:rPr lang="en-US" kern="1200" dirty="0">
                <a:solidFill>
                  <a:schemeClr val="tx1"/>
                </a:solidFill>
                <a:effectLst/>
              </a:rPr>
              <a:t>Previously, Sarah worked at the Society for Neuroscience, where she led the planning and launch of BrainFacts.org, a collaborative effort among several global nonprofit organizations dedicated to advancing brain research. She has a Master of Arts in Journalism, a Master of Science in Astronomy, and a Bachelor of Arts in Physics and English. </a:t>
            </a:r>
          </a:p>
          <a:p>
            <a:endParaRPr lang="en-US" kern="1200" dirty="0">
              <a:solidFill>
                <a:schemeClr val="tx1"/>
              </a:solidFill>
              <a:effectLst/>
            </a:endParaRPr>
          </a:p>
          <a:p>
            <a:r>
              <a:rPr lang="en-US" b="0" i="0" kern="1200" dirty="0">
                <a:solidFill>
                  <a:schemeClr val="tx1"/>
                </a:solidFill>
                <a:effectLst/>
              </a:rPr>
              <a:t>I am very excited to have Sarah join NHGRI as our new Communications Chief. </a:t>
            </a:r>
            <a:endParaRPr lang="en-US" kern="1200" dirty="0">
              <a:solidFill>
                <a:schemeClr val="tx1"/>
              </a:solidFill>
              <a:effectLst/>
            </a:endParaRPr>
          </a:p>
          <a:p>
            <a:endParaRPr lang="en-US" dirty="0"/>
          </a:p>
        </p:txBody>
      </p:sp>
      <p:sp>
        <p:nvSpPr>
          <p:cNvPr id="4" name="Slide Number Placeholder 3"/>
          <p:cNvSpPr>
            <a:spLocks noGrp="1"/>
          </p:cNvSpPr>
          <p:nvPr>
            <p:ph type="sldNum" sz="quarter" idx="10"/>
          </p:nvPr>
        </p:nvSpPr>
        <p:spPr/>
        <p:txBody>
          <a:bodyPr/>
          <a:lstStyle/>
          <a:p>
            <a:fld id="{8278BAFF-ADEB-4744-BC7F-43E9D31D4077}" type="slidenum">
              <a:rPr lang="en-US" smtClean="0"/>
              <a:t>7</a:t>
            </a:fld>
            <a:endParaRPr lang="en-US" dirty="0"/>
          </a:p>
        </p:txBody>
      </p:sp>
    </p:spTree>
    <p:extLst>
      <p:ext uri="{BB962C8B-B14F-4D97-AF65-F5344CB8AC3E}">
        <p14:creationId xmlns:p14="http://schemas.microsoft.com/office/powerpoint/2010/main" val="39755769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338138"/>
            <a:ext cx="6402387" cy="3602037"/>
          </a:xfrm>
        </p:spPr>
      </p:sp>
      <p:sp>
        <p:nvSpPr>
          <p:cNvPr id="3" name="Notes Placeholder 2"/>
          <p:cNvSpPr>
            <a:spLocks noGrp="1"/>
          </p:cNvSpPr>
          <p:nvPr>
            <p:ph type="body" idx="1"/>
          </p:nvPr>
        </p:nvSpPr>
        <p:spPr/>
        <p:txBody>
          <a:bodyPr/>
          <a:lstStyle/>
          <a:p>
            <a:r>
              <a:rPr lang="en-US" dirty="0"/>
              <a:t> </a:t>
            </a:r>
          </a:p>
        </p:txBody>
      </p:sp>
      <p:sp>
        <p:nvSpPr>
          <p:cNvPr id="6" name="Slide Number Placeholder 3">
            <a:extLst>
              <a:ext uri="{FF2B5EF4-FFF2-40B4-BE49-F238E27FC236}">
                <a16:creationId xmlns:a16="http://schemas.microsoft.com/office/drawing/2014/main" id="{5D8041CE-3B4D-4C75-8CD4-0DCD61591056}"/>
              </a:ext>
            </a:extLst>
          </p:cNvPr>
          <p:cNvSpPr txBox="1">
            <a:spLocks/>
          </p:cNvSpPr>
          <p:nvPr/>
        </p:nvSpPr>
        <p:spPr>
          <a:xfrm>
            <a:off x="4143587" y="9118024"/>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70</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992616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515938"/>
            <a:ext cx="6403975" cy="3602037"/>
          </a:xfrm>
        </p:spPr>
      </p:sp>
      <p:sp>
        <p:nvSpPr>
          <p:cNvPr id="3" name="Notes Placeholder 2"/>
          <p:cNvSpPr>
            <a:spLocks noGrp="1"/>
          </p:cNvSpPr>
          <p:nvPr>
            <p:ph type="body" idx="1"/>
          </p:nvPr>
        </p:nvSpPr>
        <p:spPr>
          <a:xfrm>
            <a:off x="914400" y="4335665"/>
            <a:ext cx="5486400" cy="4114800"/>
          </a:xfrm>
        </p:spPr>
        <p:txBody>
          <a:bodyPr/>
          <a:lstStyle/>
          <a:p>
            <a:r>
              <a:rPr lang="en-US" dirty="0"/>
              <a:t>Long-time NHGRI extramural program director, Lisa Brooks, will retire at the end of June. Lisa came to the Institute in 1997, initially to manage the Informatics Program and the Genetic Variation Program. Since then, she has played an integral role in the leadership of multiple initiatives, including the HapMap Project, the 1000 Genomes Project, the Genomic Resources Program, the Centers of Excellence in Genome Sciences (or CEGS) Program, and the Genomic Innovator Award Program. Along with these named programs, Lisa has managed numerous investigator-initiated grants related to genomic variation, population genetics, and statistical analysis of genome variation, function, and disease. </a:t>
            </a:r>
          </a:p>
          <a:p>
            <a:endParaRPr lang="en-US" dirty="0"/>
          </a:p>
          <a:p>
            <a:r>
              <a:rPr lang="en-US" dirty="0"/>
              <a:t>On behalf of NHGRI, I want to thank Lisa for her 22 years of service to the Institute and wish her well in retirement. For the near term, Lisa will remain affiliated with NHGRI as a volunteer, so people can still reach out to her with questions. </a:t>
            </a:r>
          </a:p>
        </p:txBody>
      </p:sp>
      <p:sp>
        <p:nvSpPr>
          <p:cNvPr id="5" name="Slide Number Placeholder 3">
            <a:extLst>
              <a:ext uri="{FF2B5EF4-FFF2-40B4-BE49-F238E27FC236}">
                <a16:creationId xmlns:a16="http://schemas.microsoft.com/office/drawing/2014/main" id="{8F9F7752-7E4C-4C7F-B725-3AE06DEF8155}"/>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8</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815327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7050" y="528638"/>
            <a:ext cx="6259513" cy="3521075"/>
          </a:xfrm>
          <a:prstGeom prst="rect">
            <a:avLst/>
          </a:prstGeom>
        </p:spPr>
      </p:sp>
      <p:sp>
        <p:nvSpPr>
          <p:cNvPr id="3" name="Notes Placeholder 2"/>
          <p:cNvSpPr>
            <a:spLocks noGrp="1"/>
          </p:cNvSpPr>
          <p:nvPr>
            <p:ph type="body" idx="1"/>
          </p:nvPr>
        </p:nvSpPr>
        <p:spPr>
          <a:xfrm>
            <a:off x="913606" y="4195193"/>
            <a:ext cx="5486400" cy="4114800"/>
          </a:xfrm>
        </p:spPr>
        <p:txBody>
          <a:bodyPr/>
          <a:lstStyle/>
          <a:p>
            <a:r>
              <a:rPr lang="en-US" dirty="0"/>
              <a:t>Shurjo Sen recently joined NHGRI’s Extramural Research Program as a program director in the Division of Genome Sciences. In addition to managing an investigator-initiated grant portfolio and training programs in genome sciences, he will be working on initiatives related to genome informatics and cloud-based platforms for genomic data. </a:t>
            </a:r>
          </a:p>
          <a:p>
            <a:endParaRPr lang="en-US" dirty="0"/>
          </a:p>
          <a:p>
            <a:r>
              <a:rPr lang="en-US" dirty="0"/>
              <a:t>Prior to coming to NHGRI’s Extramural Research Program, Shurjo worked in our Institute’s Intramural Research Program (in part for yours truly) as a postdoctoral fellow and then a research fellow. His scientific background combines experimental genomics and bioinformatics with applications to cardiovascular disease. After finishing his research fellowship, Shurjo joined the National Cancer Institute, where he led the development of microbiome sequencing and informatics platforms.</a:t>
            </a:r>
          </a:p>
          <a:p>
            <a:endParaRPr lang="en-US" dirty="0"/>
          </a:p>
          <a:p>
            <a:r>
              <a:rPr lang="en-US" dirty="0"/>
              <a:t>We are pleased to welcome Shurjo back at NHGRI, now as a program director. </a:t>
            </a:r>
          </a:p>
        </p:txBody>
      </p:sp>
      <p:sp>
        <p:nvSpPr>
          <p:cNvPr id="5" name="Slide Number Placeholder 3">
            <a:extLst>
              <a:ext uri="{FF2B5EF4-FFF2-40B4-BE49-F238E27FC236}">
                <a16:creationId xmlns:a16="http://schemas.microsoft.com/office/drawing/2014/main" id="{E39A54FD-63CF-45B4-B6E2-5BED31027315}"/>
              </a:ext>
            </a:extLst>
          </p:cNvPr>
          <p:cNvSpPr txBox="1">
            <a:spLocks/>
          </p:cNvSpPr>
          <p:nvPr/>
        </p:nvSpPr>
        <p:spPr>
          <a:xfrm>
            <a:off x="4143587" y="9121140"/>
            <a:ext cx="3169920" cy="480060"/>
          </a:xfrm>
          <a:prstGeom prst="rect">
            <a:avLst/>
          </a:prstGeom>
        </p:spPr>
        <p:txBody>
          <a:bodyPr vert="horz" lIns="96610" tIns="48306" rIns="96610" bIns="4830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963" fontAlgn="base">
              <a:spcBef>
                <a:spcPct val="0"/>
              </a:spcBef>
              <a:spcAft>
                <a:spcPct val="0"/>
              </a:spcAft>
              <a:defRPr/>
            </a:pPr>
            <a:fld id="{5B6CE0F2-70EA-43E2-9B6A-D90CC32518E6}" type="slidenum">
              <a:rPr lang="en-US" b="1">
                <a:solidFill>
                  <a:srgbClr val="000000"/>
                </a:solidFill>
                <a:latin typeface="Arial" pitchFamily="34" charset="0"/>
              </a:rPr>
              <a:pPr defTabSz="965963" fontAlgn="base">
                <a:spcBef>
                  <a:spcPct val="0"/>
                </a:spcBef>
                <a:spcAft>
                  <a:spcPct val="0"/>
                </a:spcAft>
                <a:defRPr/>
              </a:pPr>
              <a:t>9</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8357841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1" name="Picture 10" descr="../Image%20examples/DNA_reportFULLnew.jpg">
            <a:extLst>
              <a:ext uri="{FF2B5EF4-FFF2-40B4-BE49-F238E27FC236}">
                <a16:creationId xmlns:a16="http://schemas.microsoft.com/office/drawing/2014/main" id="{D5CFBAC3-08B4-482F-AB48-5796845A64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6354"/>
          <a:stretch/>
        </p:blipFill>
        <p:spPr bwMode="auto">
          <a:xfrm>
            <a:off x="-7684" y="15400"/>
            <a:ext cx="12192000" cy="6880700"/>
          </a:xfrm>
          <a:prstGeom prst="rect">
            <a:avLst/>
          </a:prstGeom>
          <a:noFill/>
          <a:ln>
            <a:noFill/>
          </a:ln>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815" y="15400"/>
            <a:ext cx="12213244" cy="68807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31310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385" cy="6858000"/>
          </a:xfrm>
          <a:prstGeom prst="rect">
            <a:avLst/>
          </a:prstGeom>
        </p:spPr>
      </p:pic>
    </p:spTree>
    <p:extLst>
      <p:ext uri="{BB962C8B-B14F-4D97-AF65-F5344CB8AC3E}">
        <p14:creationId xmlns:p14="http://schemas.microsoft.com/office/powerpoint/2010/main" val="3299054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1" name="Picture 10" descr="../Image%20examples/DNA_reportFULLnew.jpg">
            <a:extLst>
              <a:ext uri="{FF2B5EF4-FFF2-40B4-BE49-F238E27FC236}">
                <a16:creationId xmlns:a16="http://schemas.microsoft.com/office/drawing/2014/main" id="{D5CFBAC3-08B4-482F-AB48-5796845A64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6354"/>
          <a:stretch/>
        </p:blipFill>
        <p:spPr bwMode="auto">
          <a:xfrm>
            <a:off x="-7684" y="15400"/>
            <a:ext cx="12192000" cy="6880700"/>
          </a:xfrm>
          <a:prstGeom prst="rect">
            <a:avLst/>
          </a:prstGeom>
          <a:noFill/>
          <a:ln>
            <a:noFill/>
          </a:ln>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815" y="15400"/>
            <a:ext cx="12213244" cy="68807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1090757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407140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873189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852774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endParaRPr lang="en-US" dirty="0"/>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362687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endParaRPr lang="en-US" dirty="0"/>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8533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3944139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326934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760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016145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2703833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610409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2987622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42942542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41800189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2415358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2772166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3725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72786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2388787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9"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9471580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42320858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28486175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319752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629369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endParaRPr lang="en-US" dirty="0"/>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455435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endParaRPr lang="en-US" dirty="0"/>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8919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673830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505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0.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150739"/>
      </p:ext>
    </p:extLst>
  </p:cSld>
  <p:clrMap bg1="lt1" tx1="dk1" bg2="lt2" tx2="dk2" accent1="accent1" accent2="accent2" accent3="accent3" accent4="accent4" accent5="accent5" accent6="accent6" hlink="hlink" folHlink="folHlink"/>
  <p:sldLayoutIdLst>
    <p:sldLayoutId id="2147483771" r:id="rId1"/>
    <p:sldLayoutId id="2147483704" r:id="rId2"/>
    <p:sldLayoutId id="2147483705" r:id="rId3"/>
    <p:sldLayoutId id="2147483706" r:id="rId4"/>
    <p:sldLayoutId id="2147483707" r:id="rId5"/>
    <p:sldLayoutId id="2147483708" r:id="rId6"/>
    <p:sldLayoutId id="2147483709" r:id="rId7"/>
    <p:sldLayoutId id="2147483710" r:id="rId8"/>
    <p:sldLayoutId id="2147483764" r:id="rId9"/>
    <p:sldLayoutId id="2147483694" r:id="rId10"/>
    <p:sldLayoutId id="2147483776" r:id="rId11"/>
    <p:sldLayoutId id="2147483804" r:id="rId12"/>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459294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72949" cy="6858000"/>
          </a:xfrm>
          <a:prstGeom prst="rect">
            <a:avLst/>
          </a:prstGeom>
        </p:spPr>
      </p:pic>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pic>
        <p:nvPicPr>
          <p:cNvPr id="11" name="Picture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50650765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5.jpeg"/><Relationship Id="rId4" Type="http://schemas.openxmlformats.org/officeDocument/2006/relationships/image" Target="../media/image4.png"/><Relationship Id="rId9"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1.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24.xml"/><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8.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42.png"/><Relationship Id="rId9" Type="http://schemas.openxmlformats.org/officeDocument/2006/relationships/image" Target="../media/image52.jpeg"/><Relationship Id="rId14" Type="http://schemas.openxmlformats.org/officeDocument/2006/relationships/image" Target="../media/image5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64.emf"/><Relationship Id="rId4" Type="http://schemas.openxmlformats.org/officeDocument/2006/relationships/package" Target="../embeddings/Microsoft_Excel_Worksheet.xlsx"/></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27.xml"/><Relationship Id="rId7" Type="http://schemas.openxmlformats.org/officeDocument/2006/relationships/image" Target="../media/image66.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package" Target="../embeddings/Microsoft_Excel_Worksheet2.xlsx"/><Relationship Id="rId5" Type="http://schemas.openxmlformats.org/officeDocument/2006/relationships/image" Target="../media/image65.emf"/><Relationship Id="rId10" Type="http://schemas.openxmlformats.org/officeDocument/2006/relationships/image" Target="../media/image69.png"/><Relationship Id="rId4" Type="http://schemas.openxmlformats.org/officeDocument/2006/relationships/package" Target="../embeddings/Microsoft_Excel_Worksheet1.xlsx"/><Relationship Id="rId9"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81.tiff"/></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tiff"/><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101.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103.png"/><Relationship Id="rId4" Type="http://schemas.openxmlformats.org/officeDocument/2006/relationships/image" Target="../media/image100.png"/></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tiff"/><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07.tiff"/><Relationship Id="rId5" Type="http://schemas.openxmlformats.org/officeDocument/2006/relationships/image" Target="../media/image106.tiff"/><Relationship Id="rId4" Type="http://schemas.openxmlformats.org/officeDocument/2006/relationships/image" Target="../media/image105.tiff"/></Relationships>
</file>

<file path=ppt/slides/_rels/slide4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4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12.tiff"/></Relationships>
</file>

<file path=ppt/slides/_rels/slide4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7.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16.png"/><Relationship Id="rId5" Type="http://schemas.microsoft.com/office/2007/relationships/hdphoto" Target="../media/hdphoto1.wdp"/><Relationship Id="rId4" Type="http://schemas.openxmlformats.org/officeDocument/2006/relationships/image" Target="../media/image115.png"/></Relationships>
</file>

<file path=ppt/slides/_rels/slide4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gif"/></Relationships>
</file>

<file path=ppt/slides/_rels/slide4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image" Target="../media/image124.png"/></Relationships>
</file>

<file path=ppt/slides/_rels/slide5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52.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53.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6.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28.png"/></Relationships>
</file>

<file path=ppt/slides/_rels/slide5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139.png"/><Relationship Id="rId4" Type="http://schemas.openxmlformats.org/officeDocument/2006/relationships/image" Target="../media/image138.png"/></Relationships>
</file>

<file path=ppt/slides/_rels/slide5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139.png"/><Relationship Id="rId4" Type="http://schemas.openxmlformats.org/officeDocument/2006/relationships/image" Target="../media/image138.png"/></Relationships>
</file>

<file path=ppt/slides/_rels/slide5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6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154.png"/><Relationship Id="rId4" Type="http://schemas.openxmlformats.org/officeDocument/2006/relationships/image" Target="../media/image153.png"/></Relationships>
</file>

<file path=ppt/slides/_rels/slide6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5.xml"/><Relationship Id="rId1" Type="http://schemas.openxmlformats.org/officeDocument/2006/relationships/slideLayout" Target="../slideLayouts/slideLayout8.xml"/><Relationship Id="rId5" Type="http://schemas.openxmlformats.org/officeDocument/2006/relationships/image" Target="../media/image158.jpeg"/><Relationship Id="rId4" Type="http://schemas.openxmlformats.org/officeDocument/2006/relationships/image" Target="../media/image157.png"/></Relationships>
</file>

<file path=ppt/slides/_rels/slide6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6.xml"/><Relationship Id="rId1" Type="http://schemas.openxmlformats.org/officeDocument/2006/relationships/slideLayout" Target="../slideLayouts/slideLayout8.xml"/><Relationship Id="rId4" Type="http://schemas.openxmlformats.org/officeDocument/2006/relationships/image" Target="../media/image160.png"/></Relationships>
</file>

<file path=ppt/slides/_rels/slide67.xml.rels><?xml version="1.0" encoding="UTF-8" standalone="yes"?>
<Relationships xmlns="http://schemas.openxmlformats.org/package/2006/relationships"><Relationship Id="rId8" Type="http://schemas.openxmlformats.org/officeDocument/2006/relationships/image" Target="../media/image166.jpg"/><Relationship Id="rId3" Type="http://schemas.openxmlformats.org/officeDocument/2006/relationships/image" Target="../media/image161.tiff"/><Relationship Id="rId7" Type="http://schemas.openxmlformats.org/officeDocument/2006/relationships/image" Target="../media/image165.tiff"/><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64.tiff"/><Relationship Id="rId5" Type="http://schemas.openxmlformats.org/officeDocument/2006/relationships/image" Target="../media/image163.tiff"/><Relationship Id="rId4" Type="http://schemas.openxmlformats.org/officeDocument/2006/relationships/image" Target="../media/image162.tiff"/></Relationships>
</file>

<file path=ppt/slides/_rels/slide6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68.xml"/><Relationship Id="rId1" Type="http://schemas.openxmlformats.org/officeDocument/2006/relationships/slideLayout" Target="../slideLayouts/slideLayout8.xml"/><Relationship Id="rId4" Type="http://schemas.openxmlformats.org/officeDocument/2006/relationships/image" Target="../media/image168.png"/></Relationships>
</file>

<file path=ppt/slides/_rels/slide6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70.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E1263EB-3FA6-4E3E-977C-E76AE785CF46}"/>
              </a:ext>
            </a:extLst>
          </p:cNvPr>
          <p:cNvSpPr txBox="1"/>
          <p:nvPr/>
        </p:nvSpPr>
        <p:spPr>
          <a:xfrm>
            <a:off x="10396316" y="6466114"/>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FE0D4"/>
                </a:solidFill>
                <a:effectLst/>
                <a:uLnTx/>
                <a:uFillTx/>
                <a:latin typeface="Arial" charset="0"/>
                <a:ea typeface="+mn-ea"/>
                <a:cs typeface="+mn-cs"/>
              </a:rPr>
              <a:t>Document #</a:t>
            </a:r>
          </a:p>
        </p:txBody>
      </p:sp>
      <p:pic>
        <p:nvPicPr>
          <p:cNvPr id="10" name="Picture 9">
            <a:extLst>
              <a:ext uri="{FF2B5EF4-FFF2-40B4-BE49-F238E27FC236}">
                <a16:creationId xmlns:a16="http://schemas.microsoft.com/office/drawing/2014/main" id="{44066827-DB40-4A01-863B-F5FC66CCF0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3872" y="306418"/>
            <a:ext cx="1530350" cy="711277"/>
          </a:xfrm>
          <a:prstGeom prst="rect">
            <a:avLst/>
          </a:prstGeom>
        </p:spPr>
      </p:pic>
      <p:pic>
        <p:nvPicPr>
          <p:cNvPr id="14" name="Picture 13">
            <a:extLst>
              <a:ext uri="{FF2B5EF4-FFF2-40B4-BE49-F238E27FC236}">
                <a16:creationId xmlns:a16="http://schemas.microsoft.com/office/drawing/2014/main" id="{03012699-757E-45D0-B0A5-80FF51CDD0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660" y="232455"/>
            <a:ext cx="895942" cy="900128"/>
          </a:xfrm>
          <a:prstGeom prst="rect">
            <a:avLst/>
          </a:prstGeom>
        </p:spPr>
      </p:pic>
      <p:pic>
        <p:nvPicPr>
          <p:cNvPr id="15" name="Picture 14">
            <a:extLst>
              <a:ext uri="{FF2B5EF4-FFF2-40B4-BE49-F238E27FC236}">
                <a16:creationId xmlns:a16="http://schemas.microsoft.com/office/drawing/2014/main" id="{20AF3983-E09C-4127-8B00-A06368E0BE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2195" y="437338"/>
            <a:ext cx="2157818" cy="450687"/>
          </a:xfrm>
          <a:prstGeom prst="rect">
            <a:avLst/>
          </a:prstGeom>
        </p:spPr>
      </p:pic>
      <p:grpSp>
        <p:nvGrpSpPr>
          <p:cNvPr id="16" name="Group 15">
            <a:extLst>
              <a:ext uri="{FF2B5EF4-FFF2-40B4-BE49-F238E27FC236}">
                <a16:creationId xmlns:a16="http://schemas.microsoft.com/office/drawing/2014/main" id="{D16DE35B-E316-4168-94B6-8D44CCEDDA2E}"/>
              </a:ext>
            </a:extLst>
          </p:cNvPr>
          <p:cNvGrpSpPr/>
          <p:nvPr/>
        </p:nvGrpSpPr>
        <p:grpSpPr>
          <a:xfrm>
            <a:off x="-7684" y="4915960"/>
            <a:ext cx="12192000" cy="1942040"/>
            <a:chOff x="576071" y="2473943"/>
            <a:chExt cx="9144000" cy="1455162"/>
          </a:xfrm>
        </p:grpSpPr>
        <p:pic>
          <p:nvPicPr>
            <p:cNvPr id="17" name="Picture 16" descr="NHGRI_Brochure_2015-35.jpg">
              <a:extLst>
                <a:ext uri="{FF2B5EF4-FFF2-40B4-BE49-F238E27FC236}">
                  <a16:creationId xmlns:a16="http://schemas.microsoft.com/office/drawing/2014/main" id="{BBDDAAF5-ED44-4625-9F0C-7C2CA3D772B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4219"/>
            <a:stretch/>
          </p:blipFill>
          <p:spPr>
            <a:xfrm>
              <a:off x="6149942" y="2473943"/>
              <a:ext cx="1804341" cy="1455162"/>
            </a:xfrm>
            <a:prstGeom prst="rect">
              <a:avLst/>
            </a:prstGeom>
          </p:spPr>
        </p:pic>
        <p:pic>
          <p:nvPicPr>
            <p:cNvPr id="18" name="Picture 17" descr="NHGRI_Brochure_2015-19.jpg">
              <a:extLst>
                <a:ext uri="{FF2B5EF4-FFF2-40B4-BE49-F238E27FC236}">
                  <a16:creationId xmlns:a16="http://schemas.microsoft.com/office/drawing/2014/main" id="{6AF17429-007E-43DE-AF41-05B6D4C66E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4220"/>
            <a:stretch/>
          </p:blipFill>
          <p:spPr>
            <a:xfrm>
              <a:off x="576071" y="2473943"/>
              <a:ext cx="1833594" cy="1455162"/>
            </a:xfrm>
            <a:prstGeom prst="rect">
              <a:avLst/>
            </a:prstGeom>
          </p:spPr>
        </p:pic>
        <p:pic>
          <p:nvPicPr>
            <p:cNvPr id="19" name="Picture 18" descr="NHGRI_Brochure_2015-20.jpg">
              <a:extLst>
                <a:ext uri="{FF2B5EF4-FFF2-40B4-BE49-F238E27FC236}">
                  <a16:creationId xmlns:a16="http://schemas.microsoft.com/office/drawing/2014/main" id="{35032977-4F16-49B6-A55E-108A5AE07B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4220"/>
            <a:stretch/>
          </p:blipFill>
          <p:spPr>
            <a:xfrm>
              <a:off x="3796112" y="2473943"/>
              <a:ext cx="2392383" cy="1455162"/>
            </a:xfrm>
            <a:prstGeom prst="rect">
              <a:avLst/>
            </a:prstGeom>
          </p:spPr>
        </p:pic>
        <p:pic>
          <p:nvPicPr>
            <p:cNvPr id="20" name="Picture 19" descr="DISEASE TREE FINAL4-01.jpg">
              <a:extLst>
                <a:ext uri="{FF2B5EF4-FFF2-40B4-BE49-F238E27FC236}">
                  <a16:creationId xmlns:a16="http://schemas.microsoft.com/office/drawing/2014/main" id="{5E4A3353-4E23-4A4D-8906-DC4DDF70BAD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3057" t="20055" r="13057" b="23953"/>
            <a:stretch/>
          </p:blipFill>
          <p:spPr>
            <a:xfrm>
              <a:off x="2371112" y="2473943"/>
              <a:ext cx="1463553" cy="1455162"/>
            </a:xfrm>
            <a:prstGeom prst="rect">
              <a:avLst/>
            </a:prstGeom>
          </p:spPr>
        </p:pic>
        <p:pic>
          <p:nvPicPr>
            <p:cNvPr id="21" name="Picture 20" descr="NHGRI_Brochure_2015-45.jpg">
              <a:extLst>
                <a:ext uri="{FF2B5EF4-FFF2-40B4-BE49-F238E27FC236}">
                  <a16:creationId xmlns:a16="http://schemas.microsoft.com/office/drawing/2014/main" id="{C1DD2EB6-518B-4BE4-A26A-2FCF6E1BE01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37" t="9979" r="2137" b="14240"/>
            <a:stretch/>
          </p:blipFill>
          <p:spPr>
            <a:xfrm>
              <a:off x="7915730" y="2473943"/>
              <a:ext cx="1804341" cy="1455162"/>
            </a:xfrm>
            <a:prstGeom prst="rect">
              <a:avLst/>
            </a:prstGeom>
          </p:spPr>
        </p:pic>
      </p:grpSp>
      <p:sp>
        <p:nvSpPr>
          <p:cNvPr id="22" name="Text Placeholder 30">
            <a:extLst>
              <a:ext uri="{FF2B5EF4-FFF2-40B4-BE49-F238E27FC236}">
                <a16:creationId xmlns:a16="http://schemas.microsoft.com/office/drawing/2014/main" id="{D327F2A1-EF3E-483A-A7F2-D05860664093}"/>
              </a:ext>
            </a:extLst>
          </p:cNvPr>
          <p:cNvSpPr txBox="1">
            <a:spLocks/>
          </p:cNvSpPr>
          <p:nvPr/>
        </p:nvSpPr>
        <p:spPr>
          <a:xfrm>
            <a:off x="576232" y="4030662"/>
            <a:ext cx="11023600" cy="640739"/>
          </a:xfrm>
          <a:prstGeom prst="rect">
            <a:avLst/>
          </a:prstGeom>
        </p:spPr>
        <p:txBody>
          <a:bodyPr vert="horz" lIns="0" tIns="45720" rIns="91440" bIns="45720" rtlCol="0">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Arial"/>
              <a:buNone/>
              <a:tabLst/>
              <a:defRPr/>
            </a:pPr>
            <a:r>
              <a:rPr lang="en-US" sz="2800" b="1" dirty="0">
                <a:solidFill>
                  <a:srgbClr val="5FE0D3"/>
                </a:solidFill>
                <a:latin typeface="Arial" pitchFamily="34" charset="0"/>
                <a:cs typeface="Arial" pitchFamily="34" charset="0"/>
              </a:rPr>
              <a:t>May </a:t>
            </a:r>
            <a:r>
              <a:rPr kumimoji="0" lang="en-US" sz="2800" b="1" i="0" u="none" strike="noStrike" kern="1200" cap="none" spc="0" normalizeH="0" baseline="0" noProof="0" dirty="0">
                <a:ln>
                  <a:noFill/>
                </a:ln>
                <a:solidFill>
                  <a:srgbClr val="5FE0D3"/>
                </a:solidFill>
                <a:effectLst/>
                <a:uLnTx/>
                <a:uFillTx/>
                <a:latin typeface="Arial" pitchFamily="34" charset="0"/>
                <a:ea typeface="+mn-ea"/>
                <a:cs typeface="Arial" pitchFamily="34" charset="0"/>
              </a:rPr>
              <a:t>2019</a:t>
            </a:r>
            <a:endParaRPr kumimoji="0" lang="en-US" sz="2800" b="1" i="0" u="none" strike="noStrike" kern="1200" cap="none" spc="0" normalizeH="0" baseline="0" noProof="0" dirty="0">
              <a:ln>
                <a:noFill/>
              </a:ln>
              <a:solidFill>
                <a:srgbClr val="5FE0D3"/>
              </a:solidFill>
              <a:effectLst/>
              <a:uLnTx/>
              <a:uFillTx/>
              <a:latin typeface="Arial" panose="020B0604020202020204"/>
              <a:ea typeface="+mn-ea"/>
              <a:cs typeface="+mn-cs"/>
            </a:endParaRPr>
          </a:p>
        </p:txBody>
      </p:sp>
      <p:sp>
        <p:nvSpPr>
          <p:cNvPr id="23" name="Text Placeholder 29">
            <a:extLst>
              <a:ext uri="{FF2B5EF4-FFF2-40B4-BE49-F238E27FC236}">
                <a16:creationId xmlns:a16="http://schemas.microsoft.com/office/drawing/2014/main" id="{9D487A1B-4AB5-44B6-9A79-8DE74514BA92}"/>
              </a:ext>
            </a:extLst>
          </p:cNvPr>
          <p:cNvSpPr txBox="1">
            <a:spLocks/>
          </p:cNvSpPr>
          <p:nvPr/>
        </p:nvSpPr>
        <p:spPr>
          <a:xfrm>
            <a:off x="576232" y="3281130"/>
            <a:ext cx="11023600" cy="333243"/>
          </a:xfrm>
          <a:prstGeom prst="rect">
            <a:avLst/>
          </a:prstGeom>
        </p:spPr>
        <p:txBody>
          <a:bodyPr vert="horz" lIns="0" tIns="45720" rIns="91440" bIns="45720" rtlCol="0">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Arial"/>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Director, NHGRI</a:t>
            </a:r>
            <a:endPar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4" name="Text Placeholder 28">
            <a:extLst>
              <a:ext uri="{FF2B5EF4-FFF2-40B4-BE49-F238E27FC236}">
                <a16:creationId xmlns:a16="http://schemas.microsoft.com/office/drawing/2014/main" id="{C515F584-7839-45F5-B46E-F39E73310CC2}"/>
              </a:ext>
            </a:extLst>
          </p:cNvPr>
          <p:cNvSpPr txBox="1">
            <a:spLocks/>
          </p:cNvSpPr>
          <p:nvPr/>
        </p:nvSpPr>
        <p:spPr>
          <a:xfrm>
            <a:off x="576232" y="2725738"/>
            <a:ext cx="11023600" cy="688975"/>
          </a:xfrm>
          <a:prstGeom prst="rect">
            <a:avLst/>
          </a:prstGeom>
        </p:spPr>
        <p:txBody>
          <a:bodyPr vert="horz" lIns="0" tIns="45720" rIns="91440" bIns="45720" rtlCol="0">
            <a:norm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Arial"/>
              <a:buNone/>
              <a:tabLst/>
              <a:defRPr/>
            </a:pPr>
            <a:r>
              <a:rPr kumimoji="0" lang="en-US" sz="40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Eric Green, M.D., Ph.D.</a:t>
            </a:r>
            <a:endParaRPr kumimoji="0" lang="en-US" sz="4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5" name="Title 27">
            <a:extLst>
              <a:ext uri="{FF2B5EF4-FFF2-40B4-BE49-F238E27FC236}">
                <a16:creationId xmlns:a16="http://schemas.microsoft.com/office/drawing/2014/main" id="{FBE1D2A2-C736-4852-ACE1-3ADD6E97A871}"/>
              </a:ext>
            </a:extLst>
          </p:cNvPr>
          <p:cNvSpPr txBox="1">
            <a:spLocks/>
          </p:cNvSpPr>
          <p:nvPr/>
        </p:nvSpPr>
        <p:spPr>
          <a:xfrm>
            <a:off x="576232" y="1611968"/>
            <a:ext cx="11039475" cy="1030288"/>
          </a:xfrm>
          <a:prstGeom prst="rect">
            <a:avLst/>
          </a:prstGeom>
        </p:spPr>
        <p:txBody>
          <a:bodyPr vert="horz" lIns="0" tIns="45720" rIns="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5FE0D3"/>
                </a:solidFill>
                <a:effectLst/>
                <a:uLnTx/>
                <a:uFillTx/>
                <a:latin typeface="Arial" panose="020B0604020202020204"/>
                <a:ea typeface="+mj-ea"/>
                <a:cs typeface="Arial" pitchFamily="34" charset="0"/>
              </a:rPr>
              <a:t>DIRECTOR’S REPORT</a:t>
            </a:r>
            <a:endParaRPr kumimoji="0" lang="en-US" sz="4400" b="1" i="0" u="none" strike="noStrike" kern="1200" cap="none" spc="0" normalizeH="0" baseline="0" noProof="0" dirty="0">
              <a:ln>
                <a:noFill/>
              </a:ln>
              <a:solidFill>
                <a:srgbClr val="5FE0D3"/>
              </a:solidFill>
              <a:effectLst/>
              <a:uLnTx/>
              <a:uFillTx/>
              <a:latin typeface="Arial" panose="020B0604020202020204"/>
              <a:ea typeface="+mj-ea"/>
              <a:cs typeface="+mj-cs"/>
            </a:endParaRPr>
          </a:p>
        </p:txBody>
      </p:sp>
    </p:spTree>
    <p:extLst>
      <p:ext uri="{BB962C8B-B14F-4D97-AF65-F5344CB8AC3E}">
        <p14:creationId xmlns:p14="http://schemas.microsoft.com/office/powerpoint/2010/main" val="1995711770"/>
      </p:ext>
    </p:extLst>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6544"/>
            <a:ext cx="12192000" cy="639763"/>
          </a:xfrm>
        </p:spPr>
        <p:txBody>
          <a:bodyPr/>
          <a:lstStyle/>
          <a:p>
            <a:pPr algn="ctr">
              <a:defRPr/>
            </a:pPr>
            <a:r>
              <a:rPr lang="en-US" sz="3600" dirty="0">
                <a:solidFill>
                  <a:srgbClr val="5FE0D4"/>
                </a:solidFill>
                <a:latin typeface="Arial" charset="0"/>
                <a:cs typeface="Arial" charset="0"/>
              </a:rPr>
              <a:t>‘Genomics2020’ Strategic Planning Process</a:t>
            </a:r>
            <a:endParaRPr lang="en-US" sz="3600" dirty="0">
              <a:solidFill>
                <a:srgbClr val="5FE0D4"/>
              </a:solidFill>
              <a:latin typeface="Arial" pitchFamily="34" charset="0"/>
              <a:cs typeface="Arial" pitchFamily="34" charset="0"/>
            </a:endParaRPr>
          </a:p>
        </p:txBody>
      </p:sp>
      <p:sp>
        <p:nvSpPr>
          <p:cNvPr id="42" name="Rectangle 41"/>
          <p:cNvSpPr/>
          <p:nvPr/>
        </p:nvSpPr>
        <p:spPr>
          <a:xfrm>
            <a:off x="307910" y="827958"/>
            <a:ext cx="11576180" cy="3585597"/>
          </a:xfrm>
          <a:prstGeom prst="rect">
            <a:avLst/>
          </a:prstGeom>
        </p:spPr>
        <p:txBody>
          <a:bodyPr wrap="square" numCol="1">
            <a:spAutoFit/>
          </a:bodyPr>
          <a:lstStyle/>
          <a:p>
            <a:pPr marL="342900" lvl="3" indent="-230188" defTabSz="627063" eaLnBrk="0" hangingPunct="0">
              <a:spcBef>
                <a:spcPts val="1800"/>
              </a:spcBef>
              <a:buClr>
                <a:schemeClr val="tx1"/>
              </a:buClr>
              <a:buSzPct val="95000"/>
              <a:buFont typeface="Wingdings" panose="05000000000000000000" pitchFamily="2" charset="2"/>
              <a:buChar char="§"/>
              <a:defRPr/>
            </a:pPr>
            <a:r>
              <a:rPr lang="en-US" sz="2600" b="1" dirty="0">
                <a:latin typeface="Arial" charset="0"/>
                <a:ea typeface="+mj-ea"/>
                <a:cs typeface="Arial" charset="0"/>
              </a:rPr>
              <a:t>NHGRI Research Training and Career Development Annual Meeting 	(St. Louis, MO)</a:t>
            </a:r>
          </a:p>
          <a:p>
            <a:pPr marL="342900" lvl="3" indent="-230188" defTabSz="627063" eaLnBrk="0" hangingPunct="0">
              <a:spcBef>
                <a:spcPts val="1800"/>
              </a:spcBef>
              <a:buClr>
                <a:schemeClr val="tx1"/>
              </a:buClr>
              <a:buSzPct val="95000"/>
              <a:buFont typeface="Wingdings" panose="05000000000000000000" pitchFamily="2" charset="2"/>
              <a:buChar char="§"/>
              <a:defRPr/>
            </a:pPr>
            <a:r>
              <a:rPr lang="en-US" sz="2600" b="1" dirty="0">
                <a:latin typeface="Arial" charset="0"/>
                <a:ea typeface="+mj-ea"/>
                <a:cs typeface="Arial" charset="0"/>
              </a:rPr>
              <a:t>American Medical Informatics Association 2019 Informatics Summit 		Meeting (San Francisco, CA)</a:t>
            </a:r>
          </a:p>
          <a:p>
            <a:pPr marL="342900" lvl="3" indent="-230188" defTabSz="627063" eaLnBrk="0" hangingPunct="0">
              <a:spcBef>
                <a:spcPts val="1800"/>
              </a:spcBef>
              <a:buClr>
                <a:schemeClr val="tx1"/>
              </a:buClr>
              <a:buSzPct val="95000"/>
              <a:buFont typeface="Wingdings" panose="05000000000000000000" pitchFamily="2" charset="2"/>
              <a:buChar char="§"/>
              <a:defRPr/>
            </a:pPr>
            <a:r>
              <a:rPr lang="en-US" sz="2600" b="1" dirty="0">
                <a:latin typeface="Arial" charset="0"/>
                <a:ea typeface="+mj-ea"/>
                <a:cs typeface="Arial" charset="0"/>
              </a:rPr>
              <a:t>Grand Challenges in Genomics: An NHGRI and </a:t>
            </a:r>
            <a:r>
              <a:rPr lang="en-US" sz="2600" b="1" dirty="0" err="1">
                <a:latin typeface="Arial" charset="0"/>
                <a:ea typeface="+mj-ea"/>
                <a:cs typeface="Arial" charset="0"/>
              </a:rPr>
              <a:t>Wellcome</a:t>
            </a:r>
            <a:r>
              <a:rPr lang="en-US" sz="2600" b="1" dirty="0">
                <a:latin typeface="Arial" charset="0"/>
                <a:ea typeface="+mj-ea"/>
                <a:cs typeface="Arial" charset="0"/>
              </a:rPr>
              <a:t> Trust 			Strategy Meeting (London, England)</a:t>
            </a:r>
          </a:p>
          <a:p>
            <a:pPr marL="342900" lvl="3" indent="-230188" defTabSz="627063" eaLnBrk="0" hangingPunct="0">
              <a:spcBef>
                <a:spcPts val="1800"/>
              </a:spcBef>
              <a:buClr>
                <a:schemeClr val="tx1"/>
              </a:buClr>
              <a:buSzPct val="95000"/>
              <a:buFont typeface="Wingdings" panose="05000000000000000000" pitchFamily="2" charset="2"/>
              <a:buChar char="§"/>
              <a:defRPr/>
            </a:pPr>
            <a:r>
              <a:rPr lang="en-US" sz="2600" b="1" dirty="0">
                <a:latin typeface="Arial" charset="0"/>
                <a:ea typeface="+mj-ea"/>
                <a:cs typeface="Arial" charset="0"/>
              </a:rPr>
              <a:t>Cold Spring Harbor Laboratory Biology of Genomes Meeting</a:t>
            </a:r>
          </a:p>
        </p:txBody>
      </p:sp>
      <p:sp>
        <p:nvSpPr>
          <p:cNvPr id="8" name="TextBox 7">
            <a:extLst>
              <a:ext uri="{FF2B5EF4-FFF2-40B4-BE49-F238E27FC236}">
                <a16:creationId xmlns:a16="http://schemas.microsoft.com/office/drawing/2014/main" id="{ED70F4FC-80A7-406E-86E7-490ECD2F7B19}"/>
              </a:ext>
            </a:extLst>
          </p:cNvPr>
          <p:cNvSpPr txBox="1"/>
          <p:nvPr/>
        </p:nvSpPr>
        <p:spPr>
          <a:xfrm>
            <a:off x="10379998" y="6457890"/>
            <a:ext cx="1653017" cy="400110"/>
          </a:xfrm>
          <a:prstGeom prst="rect">
            <a:avLst/>
          </a:prstGeom>
          <a:noFill/>
        </p:spPr>
        <p:txBody>
          <a:bodyPr wrap="none">
            <a:spAutoFit/>
          </a:bodyPr>
          <a:lstStyle/>
          <a:p>
            <a:pPr>
              <a:defRPr/>
            </a:pPr>
            <a:r>
              <a:rPr lang="en-US" sz="2000" b="1" dirty="0">
                <a:solidFill>
                  <a:srgbClr val="00B0F0"/>
                </a:solidFill>
                <a:latin typeface="Arial" charset="0"/>
              </a:rPr>
              <a:t>Document 2</a:t>
            </a:r>
          </a:p>
        </p:txBody>
      </p:sp>
      <p:pic>
        <p:nvPicPr>
          <p:cNvPr id="5" name="Picture 4">
            <a:extLst>
              <a:ext uri="{FF2B5EF4-FFF2-40B4-BE49-F238E27FC236}">
                <a16:creationId xmlns:a16="http://schemas.microsoft.com/office/drawing/2014/main" id="{4979DC29-8231-4A51-8293-3283112D4B8A}"/>
              </a:ext>
            </a:extLst>
          </p:cNvPr>
          <p:cNvPicPr>
            <a:picLocks noChangeAspect="1"/>
          </p:cNvPicPr>
          <p:nvPr/>
        </p:nvPicPr>
        <p:blipFill rotWithShape="1">
          <a:blip r:embed="rId3"/>
          <a:srcRect l="18877" t="24943" r="8430" b="51474"/>
          <a:stretch/>
        </p:blipFill>
        <p:spPr>
          <a:xfrm>
            <a:off x="317498" y="5154968"/>
            <a:ext cx="6722449" cy="1226722"/>
          </a:xfrm>
          <a:prstGeom prst="rect">
            <a:avLst/>
          </a:prstGeom>
        </p:spPr>
      </p:pic>
      <p:pic>
        <p:nvPicPr>
          <p:cNvPr id="3" name="Picture 2">
            <a:extLst>
              <a:ext uri="{FF2B5EF4-FFF2-40B4-BE49-F238E27FC236}">
                <a16:creationId xmlns:a16="http://schemas.microsoft.com/office/drawing/2014/main" id="{8A4F1D3B-3A5E-4322-8012-E1825F75C1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00" t="16964" b="33748"/>
          <a:stretch/>
        </p:blipFill>
        <p:spPr>
          <a:xfrm>
            <a:off x="7339095" y="4632960"/>
            <a:ext cx="4456665" cy="1752600"/>
          </a:xfrm>
          <a:prstGeom prst="rect">
            <a:avLst/>
          </a:prstGeom>
        </p:spPr>
      </p:pic>
    </p:spTree>
    <p:extLst>
      <p:ext uri="{BB962C8B-B14F-4D97-AF65-F5344CB8AC3E}">
        <p14:creationId xmlns:p14="http://schemas.microsoft.com/office/powerpoint/2010/main" val="173725253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6544"/>
            <a:ext cx="12192000" cy="639763"/>
          </a:xfrm>
        </p:spPr>
        <p:txBody>
          <a:bodyPr/>
          <a:lstStyle/>
          <a:p>
            <a:pPr algn="ctr">
              <a:defRPr/>
            </a:pPr>
            <a:r>
              <a:rPr lang="en-US" sz="3600" dirty="0">
                <a:solidFill>
                  <a:srgbClr val="5FE0D4"/>
                </a:solidFill>
                <a:latin typeface="Arial" charset="0"/>
                <a:cs typeface="Arial" charset="0"/>
              </a:rPr>
              <a:t>‘Genomics2020’ Strategic Planning Process</a:t>
            </a:r>
            <a:endParaRPr lang="en-US" sz="3600" dirty="0">
              <a:solidFill>
                <a:srgbClr val="5FE0D4"/>
              </a:solidFill>
              <a:latin typeface="Arial" pitchFamily="34" charset="0"/>
              <a:cs typeface="Arial" pitchFamily="34" charset="0"/>
            </a:endParaRPr>
          </a:p>
        </p:txBody>
      </p:sp>
      <p:sp>
        <p:nvSpPr>
          <p:cNvPr id="8" name="TextBox 7">
            <a:extLst>
              <a:ext uri="{FF2B5EF4-FFF2-40B4-BE49-F238E27FC236}">
                <a16:creationId xmlns:a16="http://schemas.microsoft.com/office/drawing/2014/main" id="{ED70F4FC-80A7-406E-86E7-490ECD2F7B19}"/>
              </a:ext>
            </a:extLst>
          </p:cNvPr>
          <p:cNvSpPr txBox="1"/>
          <p:nvPr/>
        </p:nvSpPr>
        <p:spPr>
          <a:xfrm>
            <a:off x="10379998" y="6457890"/>
            <a:ext cx="1653017" cy="400110"/>
          </a:xfrm>
          <a:prstGeom prst="rect">
            <a:avLst/>
          </a:prstGeom>
          <a:noFill/>
        </p:spPr>
        <p:txBody>
          <a:bodyPr wrap="none">
            <a:spAutoFit/>
          </a:bodyPr>
          <a:lstStyle/>
          <a:p>
            <a:pPr>
              <a:defRPr/>
            </a:pPr>
            <a:r>
              <a:rPr lang="en-US" sz="2000" b="1" dirty="0">
                <a:solidFill>
                  <a:srgbClr val="00B0F0"/>
                </a:solidFill>
                <a:latin typeface="Arial" charset="0"/>
              </a:rPr>
              <a:t>Document 2</a:t>
            </a:r>
          </a:p>
        </p:txBody>
      </p:sp>
      <p:pic>
        <p:nvPicPr>
          <p:cNvPr id="4" name="Picture 2" descr="Genetic Engineering &amp; Biotechnology News">
            <a:extLst>
              <a:ext uri="{FF2B5EF4-FFF2-40B4-BE49-F238E27FC236}">
                <a16:creationId xmlns:a16="http://schemas.microsoft.com/office/drawing/2014/main" id="{41394630-554E-41AC-841E-D31F06EFFA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306"/>
          <a:stretch/>
        </p:blipFill>
        <p:spPr bwMode="auto">
          <a:xfrm>
            <a:off x="5701748" y="1892224"/>
            <a:ext cx="5973753" cy="130403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365DF5A6-FE2B-4E60-9677-C8704ACBDC19}"/>
              </a:ext>
            </a:extLst>
          </p:cNvPr>
          <p:cNvSpPr txBox="1">
            <a:spLocks/>
          </p:cNvSpPr>
          <p:nvPr/>
        </p:nvSpPr>
        <p:spPr>
          <a:xfrm>
            <a:off x="5811419" y="3322020"/>
            <a:ext cx="5754409" cy="754671"/>
          </a:xfrm>
          <a:prstGeom prst="rect">
            <a:avLst/>
          </a:prstGeom>
        </p:spPr>
        <p:txBody>
          <a:bodyPr/>
          <a:lstStyle/>
          <a:p>
            <a:pPr algn="ctr" eaLnBrk="0" hangingPunct="0">
              <a:defRPr/>
            </a:pPr>
            <a:r>
              <a:rPr lang="en-US" sz="3200" b="1" i="1" spc="-100" dirty="0">
                <a:ea typeface="+mj-ea"/>
                <a:cs typeface="Arial" charset="0"/>
              </a:rPr>
              <a:t>GEN 39: 15-16, 2019</a:t>
            </a:r>
          </a:p>
        </p:txBody>
      </p:sp>
      <p:pic>
        <p:nvPicPr>
          <p:cNvPr id="7" name="Picture 6">
            <a:extLst>
              <a:ext uri="{FF2B5EF4-FFF2-40B4-BE49-F238E27FC236}">
                <a16:creationId xmlns:a16="http://schemas.microsoft.com/office/drawing/2014/main" id="{D00BFE05-2732-46CB-90A7-EC630F4256DF}"/>
              </a:ext>
            </a:extLst>
          </p:cNvPr>
          <p:cNvPicPr>
            <a:picLocks noChangeAspect="1"/>
          </p:cNvPicPr>
          <p:nvPr/>
        </p:nvPicPr>
        <p:blipFill>
          <a:blip r:embed="rId4"/>
          <a:stretch>
            <a:fillRect/>
          </a:stretch>
        </p:blipFill>
        <p:spPr>
          <a:xfrm>
            <a:off x="602208" y="997182"/>
            <a:ext cx="4411503" cy="5449765"/>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1181082781"/>
      </p:ext>
    </p:extLst>
  </p:cSld>
  <p:clrMapOvr>
    <a:masterClrMapping/>
  </p:clrMapOvr>
  <p:transition spd="slow">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65310"/>
            <a:ext cx="12192000" cy="804025"/>
          </a:xfrm>
        </p:spPr>
        <p:txBody>
          <a:bodyPr/>
          <a:lstStyle/>
          <a:p>
            <a:pPr algn="ctr">
              <a:defRPr/>
            </a:pPr>
            <a:r>
              <a:rPr lang="en-US" sz="3600" dirty="0">
                <a:solidFill>
                  <a:srgbClr val="5FE0D4"/>
                </a:solidFill>
                <a:latin typeface="Arial" charset="0"/>
                <a:cs typeface="Arial" charset="0"/>
              </a:rPr>
              <a:t>New ASHG-NHGRI Diversity Partnerships</a:t>
            </a:r>
            <a:endParaRPr lang="en-US" sz="3600" dirty="0">
              <a:solidFill>
                <a:srgbClr val="5FE0D4"/>
              </a:solidFill>
              <a:latin typeface="Arial" pitchFamily="34" charset="0"/>
              <a:cs typeface="Arial" pitchFamily="34" charset="0"/>
            </a:endParaRPr>
          </a:p>
        </p:txBody>
      </p:sp>
      <p:sp>
        <p:nvSpPr>
          <p:cNvPr id="42" name="Rectangle 41"/>
          <p:cNvSpPr/>
          <p:nvPr/>
        </p:nvSpPr>
        <p:spPr>
          <a:xfrm>
            <a:off x="435429" y="2216300"/>
            <a:ext cx="4252966" cy="2708434"/>
          </a:xfrm>
          <a:prstGeom prst="rect">
            <a:avLst/>
          </a:prstGeom>
        </p:spPr>
        <p:txBody>
          <a:bodyPr wrap="square">
            <a:spAutoFit/>
          </a:bodyPr>
          <a:lstStyle/>
          <a:p>
            <a:pPr marL="158750" lvl="2" algn="ctr" defTabSz="738188" eaLnBrk="0" hangingPunct="0">
              <a:spcBef>
                <a:spcPts val="1800"/>
              </a:spcBef>
              <a:buClr>
                <a:schemeClr val="tx1"/>
              </a:buClr>
              <a:buSzPct val="95000"/>
              <a:defRPr/>
            </a:pPr>
            <a:r>
              <a:rPr lang="en-US" sz="2800" b="1" dirty="0">
                <a:solidFill>
                  <a:prstClr val="white"/>
                </a:solidFill>
                <a:latin typeface="Arial" charset="0"/>
              </a:rPr>
              <a:t>Developing Country Awards Program </a:t>
            </a:r>
          </a:p>
          <a:p>
            <a:pPr marL="158750" lvl="2" algn="ctr" defTabSz="738188" eaLnBrk="0" hangingPunct="0">
              <a:spcBef>
                <a:spcPts val="1800"/>
              </a:spcBef>
              <a:buClr>
                <a:schemeClr val="tx1"/>
              </a:buClr>
              <a:buSzPct val="95000"/>
              <a:defRPr/>
            </a:pPr>
            <a:endParaRPr lang="en-US" sz="2800" b="1" dirty="0">
              <a:solidFill>
                <a:prstClr val="white"/>
              </a:solidFill>
              <a:latin typeface="Arial" charset="0"/>
            </a:endParaRPr>
          </a:p>
          <a:p>
            <a:pPr marL="158750" lvl="2" algn="ctr" defTabSz="738188" eaLnBrk="0" hangingPunct="0">
              <a:spcBef>
                <a:spcPts val="1800"/>
              </a:spcBef>
              <a:buClr>
                <a:schemeClr val="tx1"/>
              </a:buClr>
              <a:buSzPct val="95000"/>
              <a:defRPr/>
            </a:pPr>
            <a:r>
              <a:rPr lang="en-US" sz="2800" b="1" dirty="0">
                <a:solidFill>
                  <a:prstClr val="white"/>
                </a:solidFill>
                <a:latin typeface="Arial" charset="0"/>
              </a:rPr>
              <a:t>Human Genetics Scholars Initiative</a:t>
            </a:r>
          </a:p>
        </p:txBody>
      </p:sp>
      <p:pic>
        <p:nvPicPr>
          <p:cNvPr id="4" name="Picture 3">
            <a:extLst>
              <a:ext uri="{FF2B5EF4-FFF2-40B4-BE49-F238E27FC236}">
                <a16:creationId xmlns:a16="http://schemas.microsoft.com/office/drawing/2014/main" id="{02015141-7F8D-8943-B4E6-6AC9DE3E4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4364" y="1517363"/>
            <a:ext cx="6159463" cy="4106309"/>
          </a:xfrm>
          <a:prstGeom prst="rect">
            <a:avLst/>
          </a:prstGeom>
          <a:effectLst>
            <a:glow rad="228600">
              <a:schemeClr val="accent5">
                <a:satMod val="175000"/>
                <a:alpha val="40000"/>
              </a:schemeClr>
            </a:glow>
          </a:effectLst>
        </p:spPr>
      </p:pic>
      <p:sp>
        <p:nvSpPr>
          <p:cNvPr id="5" name="TextBox 4">
            <a:extLst>
              <a:ext uri="{FF2B5EF4-FFF2-40B4-BE49-F238E27FC236}">
                <a16:creationId xmlns:a16="http://schemas.microsoft.com/office/drawing/2014/main" id="{64A35AEE-9988-4361-A7E1-02D382710891}"/>
              </a:ext>
            </a:extLst>
          </p:cNvPr>
          <p:cNvSpPr txBox="1"/>
          <p:nvPr/>
        </p:nvSpPr>
        <p:spPr>
          <a:xfrm>
            <a:off x="10379998" y="6457890"/>
            <a:ext cx="1653017" cy="400110"/>
          </a:xfrm>
          <a:prstGeom prst="rect">
            <a:avLst/>
          </a:prstGeom>
          <a:noFill/>
        </p:spPr>
        <p:txBody>
          <a:bodyPr wrap="none">
            <a:spAutoFit/>
          </a:bodyPr>
          <a:lstStyle/>
          <a:p>
            <a:pPr>
              <a:defRPr/>
            </a:pPr>
            <a:r>
              <a:rPr lang="en-US" sz="2000" b="1" dirty="0">
                <a:solidFill>
                  <a:srgbClr val="00B0F0"/>
                </a:solidFill>
                <a:latin typeface="Arial" charset="0"/>
              </a:rPr>
              <a:t>Document 3</a:t>
            </a:r>
          </a:p>
        </p:txBody>
      </p:sp>
    </p:spTree>
    <p:extLst>
      <p:ext uri="{BB962C8B-B14F-4D97-AF65-F5344CB8AC3E}">
        <p14:creationId xmlns:p14="http://schemas.microsoft.com/office/powerpoint/2010/main" val="201954052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75184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b="1" dirty="0">
                <a:solidFill>
                  <a:schemeClr val="accent1">
                    <a:lumMod val="75000"/>
                  </a:schemeClr>
                </a:solidFill>
              </a:rPr>
              <a:t>General NHGRI Updates</a:t>
            </a:r>
          </a:p>
          <a:p>
            <a:pPr marL="1016000" indent="-787400">
              <a:spcBef>
                <a:spcPts val="1800"/>
              </a:spcBef>
              <a:buFontTx/>
              <a:buAutoNum type="romanUcPeriod"/>
            </a:pPr>
            <a:r>
              <a:rPr lang="en-US" sz="3400" b="1" dirty="0">
                <a:solidFill>
                  <a:srgbClr val="E57200"/>
                </a:solidFill>
              </a:rPr>
              <a:t>General NIH Updates</a:t>
            </a:r>
          </a:p>
          <a:p>
            <a:pPr marL="1016000" indent="-787400">
              <a:spcBef>
                <a:spcPts val="1800"/>
              </a:spcBef>
              <a:buFontTx/>
              <a:buAutoNum type="romanUcPeriod"/>
            </a:pPr>
            <a:r>
              <a:rPr lang="en-US" sz="3400" b="1" dirty="0">
                <a:solidFill>
                  <a:schemeClr val="accent1">
                    <a:lumMod val="75000"/>
                  </a:schemeClr>
                </a:solidFill>
              </a:rPr>
              <a:t>General Genomics Updates</a:t>
            </a:r>
          </a:p>
          <a:p>
            <a:pPr marL="1016000" indent="-787400">
              <a:spcBef>
                <a:spcPts val="1800"/>
              </a:spcBef>
              <a:buFontTx/>
              <a:buAutoNum type="romanUcPeriod"/>
            </a:pPr>
            <a:r>
              <a:rPr lang="en-US" sz="3400" b="1" dirty="0">
                <a:solidFill>
                  <a:schemeClr val="accent1">
                    <a:lumMod val="75000"/>
                  </a:schemeClr>
                </a:solidFill>
              </a:rPr>
              <a:t>NHGRI Extramural Research Program</a:t>
            </a:r>
          </a:p>
          <a:p>
            <a:pPr marL="1016000" indent="-787400">
              <a:spcBef>
                <a:spcPts val="1800"/>
              </a:spcBef>
              <a:buFontTx/>
              <a:buAutoNum type="romanUcPeriod"/>
            </a:pPr>
            <a:r>
              <a:rPr lang="en-US" sz="3400" b="1" dirty="0">
                <a:solidFill>
                  <a:schemeClr val="accent1">
                    <a:lumMod val="75000"/>
                  </a:schemeClr>
                </a:solidFill>
              </a:rPr>
              <a:t>NIH Common Fund/Trans-NIH </a:t>
            </a:r>
          </a:p>
          <a:p>
            <a:pPr marL="1016000" indent="-787400">
              <a:spcBef>
                <a:spcPts val="1800"/>
              </a:spcBef>
              <a:buFontTx/>
              <a:buAutoNum type="romanUcPeriod"/>
              <a:tabLst>
                <a:tab pos="1371600" algn="l"/>
              </a:tabLst>
            </a:pPr>
            <a:r>
              <a:rPr lang="en-US" sz="3400" b="1" dirty="0">
                <a:solidFill>
                  <a:schemeClr val="accent1">
                    <a:lumMod val="75000"/>
                  </a:schemeClr>
                </a:solidFill>
              </a:rPr>
              <a:t>NHGRI Division of Policy, Communications, and 		Education</a:t>
            </a:r>
          </a:p>
          <a:p>
            <a:pPr marL="1016000" indent="-787400">
              <a:spcBef>
                <a:spcPts val="1800"/>
              </a:spcBef>
              <a:buFontTx/>
              <a:buAutoNum type="romanUcPeriod"/>
            </a:pPr>
            <a:r>
              <a:rPr lang="en-US" sz="3400" b="1" dirty="0">
                <a:solidFill>
                  <a:schemeClr val="accent1">
                    <a:lumMod val="75000"/>
                  </a:schemeClr>
                </a:solidFill>
              </a:rPr>
              <a:t>NHGRI Intramural Research Program</a:t>
            </a:r>
          </a:p>
        </p:txBody>
      </p:sp>
    </p:spTree>
    <p:extLst>
      <p:ext uri="{BB962C8B-B14F-4D97-AF65-F5344CB8AC3E}">
        <p14:creationId xmlns:p14="http://schemas.microsoft.com/office/powerpoint/2010/main" val="2920826727"/>
      </p:ext>
    </p:extLst>
  </p:cSld>
  <p:clrMapOvr>
    <a:masterClrMapping/>
  </p:clrMapOvr>
  <p:transition spd="slow">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5989" y="3112601"/>
            <a:ext cx="2460019" cy="1156209"/>
          </a:xfrm>
          <a:prstGeom prst="rect">
            <a:avLst/>
          </a:prstGeom>
          <a:effectLst>
            <a:glow rad="228600">
              <a:schemeClr val="accent3">
                <a:satMod val="175000"/>
                <a:alpha val="40000"/>
              </a:schemeClr>
            </a:glow>
          </a:effectLst>
        </p:spPr>
      </p:pic>
      <p:grpSp>
        <p:nvGrpSpPr>
          <p:cNvPr id="5" name="Group 4">
            <a:extLst>
              <a:ext uri="{FF2B5EF4-FFF2-40B4-BE49-F238E27FC236}">
                <a16:creationId xmlns:a16="http://schemas.microsoft.com/office/drawing/2014/main" id="{3440B809-8571-4D42-8928-27ECB7503B0E}"/>
              </a:ext>
            </a:extLst>
          </p:cNvPr>
          <p:cNvGrpSpPr/>
          <p:nvPr/>
        </p:nvGrpSpPr>
        <p:grpSpPr>
          <a:xfrm>
            <a:off x="725125" y="1593239"/>
            <a:ext cx="2817820" cy="4249643"/>
            <a:chOff x="725125" y="1593239"/>
            <a:chExt cx="2817820" cy="4249643"/>
          </a:xfrm>
        </p:grpSpPr>
        <p:sp>
          <p:nvSpPr>
            <p:cNvPr id="9" name="Title 1"/>
            <p:cNvSpPr txBox="1">
              <a:spLocks/>
            </p:cNvSpPr>
            <p:nvPr/>
          </p:nvSpPr>
          <p:spPr>
            <a:xfrm>
              <a:off x="725125" y="5340169"/>
              <a:ext cx="2817819" cy="502713"/>
            </a:xfrm>
            <a:prstGeom prst="rect">
              <a:avLst/>
            </a:prstGeom>
          </p:spPr>
          <p:txBody>
            <a:bodyPr/>
            <a:lstStyle/>
            <a:p>
              <a:pPr algn="ctr" eaLnBrk="0" hangingPunct="0">
                <a:defRPr/>
              </a:pPr>
              <a:r>
                <a:rPr lang="en-US" sz="3200" b="1" spc="-100" dirty="0">
                  <a:latin typeface="Arial" panose="020B0604020202020204" pitchFamily="34" charset="0"/>
                  <a:ea typeface="+mj-ea"/>
                  <a:cs typeface="Arial" panose="020B0604020202020204" pitchFamily="34" charset="0"/>
                </a:rPr>
                <a:t>Scott Gottlieb, M.D.</a:t>
              </a:r>
            </a:p>
          </p:txBody>
        </p:sp>
        <p:pic>
          <p:nvPicPr>
            <p:cNvPr id="1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931"/>
            <a:stretch/>
          </p:blipFill>
          <p:spPr bwMode="auto">
            <a:xfrm>
              <a:off x="725126" y="1593239"/>
              <a:ext cx="2817819" cy="3671524"/>
            </a:xfrm>
            <a:prstGeom prst="round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80B33204-7487-499D-9D5D-8D98536758EA}"/>
              </a:ext>
            </a:extLst>
          </p:cNvPr>
          <p:cNvSpPr/>
          <p:nvPr/>
        </p:nvSpPr>
        <p:spPr>
          <a:xfrm>
            <a:off x="39326" y="-6219"/>
            <a:ext cx="12152674" cy="1754326"/>
          </a:xfrm>
          <a:prstGeom prst="rect">
            <a:avLst/>
          </a:prstGeom>
        </p:spPr>
        <p:txBody>
          <a:bodyPr wrap="square">
            <a:spAutoFit/>
          </a:bodyPr>
          <a:lstStyle/>
          <a:p>
            <a:pPr algn="ctr"/>
            <a:r>
              <a:rPr lang="en-US" sz="3600" b="1" dirty="0">
                <a:solidFill>
                  <a:srgbClr val="5FE0D4"/>
                </a:solidFill>
              </a:rPr>
              <a:t>Leadership Shuffles at the Food and Drug Administration and National Cancer Institute</a:t>
            </a:r>
          </a:p>
          <a:p>
            <a:pPr algn="ctr"/>
            <a:endParaRPr lang="en-US" sz="3600" b="1" dirty="0">
              <a:solidFill>
                <a:srgbClr val="5FE0D4"/>
              </a:solidFill>
            </a:endParaRPr>
          </a:p>
        </p:txBody>
      </p:sp>
      <p:sp>
        <p:nvSpPr>
          <p:cNvPr id="12" name="TextBox 11">
            <a:extLst>
              <a:ext uri="{FF2B5EF4-FFF2-40B4-BE49-F238E27FC236}">
                <a16:creationId xmlns:a16="http://schemas.microsoft.com/office/drawing/2014/main" id="{D70DF231-5432-4D0B-9FA2-648FDCA254FC}"/>
              </a:ext>
            </a:extLst>
          </p:cNvPr>
          <p:cNvSpPr txBox="1"/>
          <p:nvPr/>
        </p:nvSpPr>
        <p:spPr>
          <a:xfrm>
            <a:off x="10379998" y="6457890"/>
            <a:ext cx="1653017" cy="400110"/>
          </a:xfrm>
          <a:prstGeom prst="rect">
            <a:avLst/>
          </a:prstGeom>
          <a:noFill/>
        </p:spPr>
        <p:txBody>
          <a:bodyPr wrap="none">
            <a:spAutoFit/>
          </a:bodyPr>
          <a:lstStyle/>
          <a:p>
            <a:pPr>
              <a:defRPr/>
            </a:pPr>
            <a:r>
              <a:rPr lang="en-US" sz="2000" b="1" dirty="0">
                <a:solidFill>
                  <a:srgbClr val="00B0F0"/>
                </a:solidFill>
                <a:latin typeface="Arial" charset="0"/>
              </a:rPr>
              <a:t>Document 4</a:t>
            </a:r>
          </a:p>
        </p:txBody>
      </p:sp>
      <p:grpSp>
        <p:nvGrpSpPr>
          <p:cNvPr id="7" name="Group 6">
            <a:extLst>
              <a:ext uri="{FF2B5EF4-FFF2-40B4-BE49-F238E27FC236}">
                <a16:creationId xmlns:a16="http://schemas.microsoft.com/office/drawing/2014/main" id="{8FA18FCA-E939-49E5-A7E8-A4C8891F9F9E}"/>
              </a:ext>
            </a:extLst>
          </p:cNvPr>
          <p:cNvGrpSpPr/>
          <p:nvPr/>
        </p:nvGrpSpPr>
        <p:grpSpPr>
          <a:xfrm>
            <a:off x="4546598" y="1603515"/>
            <a:ext cx="3098800" cy="4239367"/>
            <a:chOff x="4572000" y="1603515"/>
            <a:chExt cx="3098800" cy="4239367"/>
          </a:xfrm>
        </p:grpSpPr>
        <p:pic>
          <p:nvPicPr>
            <p:cNvPr id="7172" name="Picture 4" descr="Image result for ned sharpless">
              <a:extLst>
                <a:ext uri="{FF2B5EF4-FFF2-40B4-BE49-F238E27FC236}">
                  <a16:creationId xmlns:a16="http://schemas.microsoft.com/office/drawing/2014/main" id="{6DC4C78F-E5E3-4EE0-B906-63ED518F872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478" r="18110" b="3044"/>
            <a:stretch/>
          </p:blipFill>
          <p:spPr bwMode="auto">
            <a:xfrm>
              <a:off x="4687088" y="1603515"/>
              <a:ext cx="2817819" cy="3661248"/>
            </a:xfrm>
            <a:prstGeom prst="round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0333A784-F527-46E9-A50D-25A8943FE7CA}"/>
                </a:ext>
              </a:extLst>
            </p:cNvPr>
            <p:cNvSpPr txBox="1">
              <a:spLocks/>
            </p:cNvSpPr>
            <p:nvPr/>
          </p:nvSpPr>
          <p:spPr>
            <a:xfrm>
              <a:off x="4572000" y="5340169"/>
              <a:ext cx="3098800" cy="502713"/>
            </a:xfrm>
            <a:prstGeom prst="rect">
              <a:avLst/>
            </a:prstGeom>
          </p:spPr>
          <p:txBody>
            <a:bodyPr/>
            <a:lstStyle/>
            <a:p>
              <a:pPr algn="ctr" eaLnBrk="0" hangingPunct="0">
                <a:defRPr/>
              </a:pPr>
              <a:r>
                <a:rPr lang="en-US" sz="3200" b="1" spc="-100" dirty="0">
                  <a:latin typeface="Arial" panose="020B0604020202020204" pitchFamily="34" charset="0"/>
                  <a:ea typeface="+mj-ea"/>
                  <a:cs typeface="Arial" panose="020B0604020202020204" pitchFamily="34" charset="0"/>
                </a:rPr>
                <a:t>Ned Sharpless, M.D.</a:t>
              </a:r>
            </a:p>
          </p:txBody>
        </p:sp>
      </p:grpSp>
      <p:pic>
        <p:nvPicPr>
          <p:cNvPr id="7178" name="Picture 10" descr="Image result for nci logo nih">
            <a:extLst>
              <a:ext uri="{FF2B5EF4-FFF2-40B4-BE49-F238E27FC236}">
                <a16:creationId xmlns:a16="http://schemas.microsoft.com/office/drawing/2014/main" id="{96B6719A-94CA-4997-90EE-F6DBAB7D8B9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436" r="24170"/>
          <a:stretch/>
        </p:blipFill>
        <p:spPr bwMode="auto">
          <a:xfrm>
            <a:off x="8933263" y="2455875"/>
            <a:ext cx="1752600" cy="2269286"/>
          </a:xfrm>
          <a:prstGeom prst="rect">
            <a:avLst/>
          </a:prstGeom>
          <a:noFill/>
          <a:effectLst>
            <a:glow rad="228600">
              <a:srgbClr val="FF0000">
                <a:alpha val="40000"/>
              </a:srgbClr>
            </a:glo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9ECE328-4D7A-4CD8-A4DB-67EBE7872028}"/>
              </a:ext>
            </a:extLst>
          </p:cNvPr>
          <p:cNvGrpSpPr/>
          <p:nvPr/>
        </p:nvGrpSpPr>
        <p:grpSpPr>
          <a:xfrm>
            <a:off x="8484903" y="1603515"/>
            <a:ext cx="3098800" cy="4261452"/>
            <a:chOff x="8377348" y="1678921"/>
            <a:chExt cx="3098800" cy="4261452"/>
          </a:xfrm>
        </p:grpSpPr>
        <p:sp>
          <p:nvSpPr>
            <p:cNvPr id="17" name="Title 1">
              <a:extLst>
                <a:ext uri="{FF2B5EF4-FFF2-40B4-BE49-F238E27FC236}">
                  <a16:creationId xmlns:a16="http://schemas.microsoft.com/office/drawing/2014/main" id="{750E8084-43BA-4629-A9F0-38E5DEBBF0EE}"/>
                </a:ext>
              </a:extLst>
            </p:cNvPr>
            <p:cNvSpPr txBox="1">
              <a:spLocks/>
            </p:cNvSpPr>
            <p:nvPr/>
          </p:nvSpPr>
          <p:spPr>
            <a:xfrm>
              <a:off x="8377348" y="5437660"/>
              <a:ext cx="3098800" cy="502713"/>
            </a:xfrm>
            <a:prstGeom prst="rect">
              <a:avLst/>
            </a:prstGeom>
          </p:spPr>
          <p:txBody>
            <a:bodyPr/>
            <a:lstStyle/>
            <a:p>
              <a:pPr algn="ctr" eaLnBrk="0" hangingPunct="0">
                <a:defRPr/>
              </a:pPr>
              <a:r>
                <a:rPr lang="en-US" sz="3200" b="1" spc="-100" dirty="0">
                  <a:latin typeface="Arial" panose="020B0604020202020204" pitchFamily="34" charset="0"/>
                  <a:ea typeface="+mj-ea"/>
                  <a:cs typeface="Arial" panose="020B0604020202020204" pitchFamily="34" charset="0"/>
                </a:rPr>
                <a:t>Doug Lowy, M.D.</a:t>
              </a:r>
            </a:p>
          </p:txBody>
        </p:sp>
        <p:pic>
          <p:nvPicPr>
            <p:cNvPr id="7182" name="Picture 14" descr="Image result for nih doug lowy">
              <a:extLst>
                <a:ext uri="{FF2B5EF4-FFF2-40B4-BE49-F238E27FC236}">
                  <a16:creationId xmlns:a16="http://schemas.microsoft.com/office/drawing/2014/main" id="{8981BF96-F6F5-446B-8E25-C665561EA10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860" r="21746"/>
            <a:stretch/>
          </p:blipFill>
          <p:spPr bwMode="auto">
            <a:xfrm>
              <a:off x="8517838" y="1678921"/>
              <a:ext cx="2817820" cy="3661248"/>
            </a:xfrm>
            <a:prstGeom prst="round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1696158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8"/>
                                        </p:tgtEl>
                                        <p:attrNameLst>
                                          <p:attrName>style.visibility</p:attrName>
                                        </p:attrNameLst>
                                      </p:cBhvr>
                                      <p:to>
                                        <p:strVal val="visible"/>
                                      </p:to>
                                    </p:set>
                                    <p:anim calcmode="lin" valueType="num">
                                      <p:cBhvr additive="base">
                                        <p:cTn id="7" dur="500" fill="hold"/>
                                        <p:tgtEl>
                                          <p:spTgt spid="7178"/>
                                        </p:tgtEl>
                                        <p:attrNameLst>
                                          <p:attrName>ppt_x</p:attrName>
                                        </p:attrNameLst>
                                      </p:cBhvr>
                                      <p:tavLst>
                                        <p:tav tm="0">
                                          <p:val>
                                            <p:strVal val="#ppt_x"/>
                                          </p:val>
                                        </p:tav>
                                        <p:tav tm="100000">
                                          <p:val>
                                            <p:strVal val="#ppt_x"/>
                                          </p:val>
                                        </p:tav>
                                      </p:tavLst>
                                    </p:anim>
                                    <p:anim calcmode="lin" valueType="num">
                                      <p:cBhvr additive="base">
                                        <p:cTn id="8" dur="500" fill="hold"/>
                                        <p:tgtEl>
                                          <p:spTgt spid="717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EF6E2FAA-ACDA-4036-94C3-E4B8FE8F3E08}"/>
              </a:ext>
            </a:extLst>
          </p:cNvPr>
          <p:cNvSpPr txBox="1">
            <a:spLocks/>
          </p:cNvSpPr>
          <p:nvPr/>
        </p:nvSpPr>
        <p:spPr>
          <a:xfrm>
            <a:off x="0" y="-38897"/>
            <a:ext cx="12192000" cy="754671"/>
          </a:xfrm>
          <a:prstGeom prst="rect">
            <a:avLst/>
          </a:prstGeom>
        </p:spPr>
        <p:txBody>
          <a:bodyPr vert="horz" lIns="0" tIns="45720" rIns="91440" bIns="45720" rtlCol="0" anchor="ctr" anchorCtr="0">
            <a:no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defRPr/>
            </a:pPr>
            <a:r>
              <a:rPr lang="en-US" sz="3600" dirty="0">
                <a:solidFill>
                  <a:srgbClr val="5FE0D4"/>
                </a:solidFill>
                <a:latin typeface="Arial" charset="0"/>
                <a:cs typeface="Arial" charset="0"/>
              </a:rPr>
              <a:t>New Director, NIH Center for Scientific Review</a:t>
            </a:r>
            <a:endParaRPr lang="en-US" sz="3600" dirty="0">
              <a:solidFill>
                <a:srgbClr val="5FE0D4"/>
              </a:solidFill>
              <a:latin typeface="Arial" pitchFamily="34" charset="0"/>
              <a:cs typeface="Arial" pitchFamily="34" charset="0"/>
            </a:endParaRPr>
          </a:p>
        </p:txBody>
      </p:sp>
      <p:sp>
        <p:nvSpPr>
          <p:cNvPr id="8" name="TextBox 7">
            <a:extLst>
              <a:ext uri="{FF2B5EF4-FFF2-40B4-BE49-F238E27FC236}">
                <a16:creationId xmlns:a16="http://schemas.microsoft.com/office/drawing/2014/main" id="{16B8BAC7-E1E2-4A5B-8E2E-A195706EE57C}"/>
              </a:ext>
            </a:extLst>
          </p:cNvPr>
          <p:cNvSpPr txBox="1"/>
          <p:nvPr/>
        </p:nvSpPr>
        <p:spPr>
          <a:xfrm>
            <a:off x="10379998" y="6457890"/>
            <a:ext cx="1653017" cy="400110"/>
          </a:xfrm>
          <a:prstGeom prst="rect">
            <a:avLst/>
          </a:prstGeom>
          <a:noFill/>
        </p:spPr>
        <p:txBody>
          <a:bodyPr wrap="none">
            <a:spAutoFit/>
          </a:bodyPr>
          <a:lstStyle/>
          <a:p>
            <a:pPr>
              <a:defRPr/>
            </a:pPr>
            <a:r>
              <a:rPr lang="en-US" sz="2000" b="1" dirty="0">
                <a:solidFill>
                  <a:srgbClr val="00B0F0"/>
                </a:solidFill>
                <a:latin typeface="Arial" charset="0"/>
              </a:rPr>
              <a:t>Document 5</a:t>
            </a:r>
          </a:p>
        </p:txBody>
      </p:sp>
      <p:grpSp>
        <p:nvGrpSpPr>
          <p:cNvPr id="6" name="Group 5">
            <a:extLst>
              <a:ext uri="{FF2B5EF4-FFF2-40B4-BE49-F238E27FC236}">
                <a16:creationId xmlns:a16="http://schemas.microsoft.com/office/drawing/2014/main" id="{8D447B1E-901B-4EA0-B654-D86F1C879344}"/>
              </a:ext>
            </a:extLst>
          </p:cNvPr>
          <p:cNvGrpSpPr/>
          <p:nvPr/>
        </p:nvGrpSpPr>
        <p:grpSpPr>
          <a:xfrm>
            <a:off x="1443531" y="1518550"/>
            <a:ext cx="5754409" cy="4939340"/>
            <a:chOff x="1443531" y="1348026"/>
            <a:chExt cx="5754409" cy="4939340"/>
          </a:xfrm>
        </p:grpSpPr>
        <p:sp>
          <p:nvSpPr>
            <p:cNvPr id="7" name="Title 1">
              <a:extLst>
                <a:ext uri="{FF2B5EF4-FFF2-40B4-BE49-F238E27FC236}">
                  <a16:creationId xmlns:a16="http://schemas.microsoft.com/office/drawing/2014/main" id="{9D03CFFF-0B1E-4431-A3EA-99D80DE34F2E}"/>
                </a:ext>
              </a:extLst>
            </p:cNvPr>
            <p:cNvSpPr txBox="1">
              <a:spLocks/>
            </p:cNvSpPr>
            <p:nvPr/>
          </p:nvSpPr>
          <p:spPr>
            <a:xfrm>
              <a:off x="1443531" y="5532695"/>
              <a:ext cx="5754409" cy="754671"/>
            </a:xfrm>
            <a:prstGeom prst="rect">
              <a:avLst/>
            </a:prstGeom>
          </p:spPr>
          <p:txBody>
            <a:bodyPr/>
            <a:lstStyle/>
            <a:p>
              <a:pPr algn="ctr" eaLnBrk="0" hangingPunct="0">
                <a:defRPr/>
              </a:pPr>
              <a:r>
                <a:rPr lang="en-US" sz="3200" b="1" spc="-100" dirty="0">
                  <a:ea typeface="+mj-ea"/>
                  <a:cs typeface="Arial" charset="0"/>
                </a:rPr>
                <a:t>Noni Byrnes, Ph.D.</a:t>
              </a:r>
            </a:p>
          </p:txBody>
        </p:sp>
        <p:pic>
          <p:nvPicPr>
            <p:cNvPr id="3" name="Picture 2">
              <a:extLst>
                <a:ext uri="{FF2B5EF4-FFF2-40B4-BE49-F238E27FC236}">
                  <a16:creationId xmlns:a16="http://schemas.microsoft.com/office/drawing/2014/main" id="{62537094-FB18-4EA7-A3E2-C19EEA4E6DF4}"/>
                </a:ext>
              </a:extLst>
            </p:cNvPr>
            <p:cNvPicPr>
              <a:picLocks noChangeAspect="1"/>
            </p:cNvPicPr>
            <p:nvPr/>
          </p:nvPicPr>
          <p:blipFill rotWithShape="1">
            <a:blip r:embed="rId3"/>
            <a:srcRect l="10112" t="15168" r="10112" b="30592"/>
            <a:stretch/>
          </p:blipFill>
          <p:spPr>
            <a:xfrm>
              <a:off x="2282385" y="1348026"/>
              <a:ext cx="4076700" cy="4161948"/>
            </a:xfrm>
            <a:prstGeom prst="roundRect">
              <a:avLst/>
            </a:prstGeom>
          </p:spPr>
        </p:pic>
      </p:grpSp>
      <p:pic>
        <p:nvPicPr>
          <p:cNvPr id="1028" name="Picture 4" descr="Image result for nih logo">
            <a:extLst>
              <a:ext uri="{FF2B5EF4-FFF2-40B4-BE49-F238E27FC236}">
                <a16:creationId xmlns:a16="http://schemas.microsoft.com/office/drawing/2014/main" id="{4625800B-AE6F-4624-B5F4-DB4982DCCAE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6667"/>
          <a:stretch/>
        </p:blipFill>
        <p:spPr bwMode="auto">
          <a:xfrm>
            <a:off x="7658755" y="2711405"/>
            <a:ext cx="2027159" cy="1776238"/>
          </a:xfrm>
          <a:prstGeom prst="rect">
            <a:avLst/>
          </a:prstGeom>
          <a:noFill/>
          <a:ln w="76200">
            <a:solidFill>
              <a:schemeClr val="tx1"/>
            </a:solidFill>
          </a:ln>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69744"/>
      </p:ext>
    </p:extLst>
  </p:cSld>
  <p:clrMapOvr>
    <a:masterClrMapping/>
  </p:clrMapOvr>
  <p:transition spd="slow">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EF6E2FAA-ACDA-4036-94C3-E4B8FE8F3E08}"/>
              </a:ext>
            </a:extLst>
          </p:cNvPr>
          <p:cNvSpPr txBox="1">
            <a:spLocks/>
          </p:cNvSpPr>
          <p:nvPr/>
        </p:nvSpPr>
        <p:spPr>
          <a:xfrm>
            <a:off x="0" y="51435"/>
            <a:ext cx="12192000" cy="1064302"/>
          </a:xfrm>
          <a:prstGeom prst="rect">
            <a:avLst/>
          </a:prstGeom>
        </p:spPr>
        <p:txBody>
          <a:bodyPr vert="horz" lIns="0" tIns="45720" rIns="91440" bIns="45720" rtlCol="0" anchor="ctr" anchorCtr="0">
            <a:no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defRPr/>
            </a:pPr>
            <a:r>
              <a:rPr lang="en-US" sz="3600" dirty="0">
                <a:solidFill>
                  <a:srgbClr val="5FE0D4"/>
                </a:solidFill>
                <a:latin typeface="Arial" charset="0"/>
                <a:cs typeface="Arial" charset="0"/>
              </a:rPr>
              <a:t>New Director, National Institute on Deafness </a:t>
            </a:r>
          </a:p>
          <a:p>
            <a:pPr algn="ctr">
              <a:defRPr/>
            </a:pPr>
            <a:r>
              <a:rPr lang="en-US" sz="3600" dirty="0">
                <a:solidFill>
                  <a:srgbClr val="5FE0D4"/>
                </a:solidFill>
                <a:latin typeface="Arial" charset="0"/>
                <a:cs typeface="Arial" charset="0"/>
              </a:rPr>
              <a:t>and Other Communication Disorders</a:t>
            </a:r>
            <a:endParaRPr lang="en-US" sz="3600" dirty="0">
              <a:solidFill>
                <a:srgbClr val="5FE0D4"/>
              </a:solidFill>
              <a:latin typeface="Arial" pitchFamily="34" charset="0"/>
              <a:cs typeface="Arial" pitchFamily="34" charset="0"/>
            </a:endParaRPr>
          </a:p>
        </p:txBody>
      </p:sp>
      <p:sp>
        <p:nvSpPr>
          <p:cNvPr id="8" name="TextBox 7">
            <a:extLst>
              <a:ext uri="{FF2B5EF4-FFF2-40B4-BE49-F238E27FC236}">
                <a16:creationId xmlns:a16="http://schemas.microsoft.com/office/drawing/2014/main" id="{16B8BAC7-E1E2-4A5B-8E2E-A195706EE57C}"/>
              </a:ext>
            </a:extLst>
          </p:cNvPr>
          <p:cNvSpPr txBox="1"/>
          <p:nvPr/>
        </p:nvSpPr>
        <p:spPr>
          <a:xfrm>
            <a:off x="10379998" y="6457890"/>
            <a:ext cx="1653017" cy="400110"/>
          </a:xfrm>
          <a:prstGeom prst="rect">
            <a:avLst/>
          </a:prstGeom>
          <a:noFill/>
        </p:spPr>
        <p:txBody>
          <a:bodyPr wrap="none">
            <a:spAutoFit/>
          </a:bodyPr>
          <a:lstStyle/>
          <a:p>
            <a:pPr>
              <a:defRPr/>
            </a:pPr>
            <a:r>
              <a:rPr lang="en-US" sz="2000" b="1" dirty="0">
                <a:solidFill>
                  <a:srgbClr val="00B0F0"/>
                </a:solidFill>
                <a:latin typeface="Arial" charset="0"/>
              </a:rPr>
              <a:t>Document 6</a:t>
            </a:r>
          </a:p>
        </p:txBody>
      </p:sp>
      <p:grpSp>
        <p:nvGrpSpPr>
          <p:cNvPr id="4" name="Group 3">
            <a:extLst>
              <a:ext uri="{FF2B5EF4-FFF2-40B4-BE49-F238E27FC236}">
                <a16:creationId xmlns:a16="http://schemas.microsoft.com/office/drawing/2014/main" id="{4E9C0657-09AC-4D5C-8D33-A5590E5AF046}"/>
              </a:ext>
            </a:extLst>
          </p:cNvPr>
          <p:cNvGrpSpPr/>
          <p:nvPr/>
        </p:nvGrpSpPr>
        <p:grpSpPr>
          <a:xfrm>
            <a:off x="1443531" y="1521067"/>
            <a:ext cx="5754409" cy="4936823"/>
            <a:chOff x="1443531" y="1348027"/>
            <a:chExt cx="5754409" cy="4936823"/>
          </a:xfrm>
        </p:grpSpPr>
        <p:pic>
          <p:nvPicPr>
            <p:cNvPr id="2" name="Picture 1">
              <a:extLst>
                <a:ext uri="{FF2B5EF4-FFF2-40B4-BE49-F238E27FC236}">
                  <a16:creationId xmlns:a16="http://schemas.microsoft.com/office/drawing/2014/main" id="{83D3E60A-7E24-423B-AB46-FE217D55D6B2}"/>
                </a:ext>
              </a:extLst>
            </p:cNvPr>
            <p:cNvPicPr>
              <a:picLocks noChangeAspect="1"/>
            </p:cNvPicPr>
            <p:nvPr/>
          </p:nvPicPr>
          <p:blipFill rotWithShape="1">
            <a:blip r:embed="rId3"/>
            <a:srcRect b="31959"/>
            <a:stretch/>
          </p:blipFill>
          <p:spPr>
            <a:xfrm>
              <a:off x="2282385" y="1348027"/>
              <a:ext cx="4076700" cy="4161948"/>
            </a:xfrm>
            <a:prstGeom prst="roundRect">
              <a:avLst/>
            </a:prstGeom>
          </p:spPr>
        </p:pic>
        <p:sp>
          <p:nvSpPr>
            <p:cNvPr id="7" name="Title 1">
              <a:extLst>
                <a:ext uri="{FF2B5EF4-FFF2-40B4-BE49-F238E27FC236}">
                  <a16:creationId xmlns:a16="http://schemas.microsoft.com/office/drawing/2014/main" id="{9D03CFFF-0B1E-4431-A3EA-99D80DE34F2E}"/>
                </a:ext>
              </a:extLst>
            </p:cNvPr>
            <p:cNvSpPr txBox="1">
              <a:spLocks/>
            </p:cNvSpPr>
            <p:nvPr/>
          </p:nvSpPr>
          <p:spPr>
            <a:xfrm>
              <a:off x="1443531" y="5530179"/>
              <a:ext cx="5754409" cy="754671"/>
            </a:xfrm>
            <a:prstGeom prst="rect">
              <a:avLst/>
            </a:prstGeom>
          </p:spPr>
          <p:txBody>
            <a:bodyPr/>
            <a:lstStyle/>
            <a:p>
              <a:pPr algn="ctr" eaLnBrk="0" hangingPunct="0">
                <a:defRPr/>
              </a:pPr>
              <a:r>
                <a:rPr lang="en-US" sz="3200" b="1" spc="-100" dirty="0" err="1">
                  <a:ea typeface="+mj-ea"/>
                  <a:cs typeface="Arial" charset="0"/>
                </a:rPr>
                <a:t>Debara</a:t>
              </a:r>
              <a:r>
                <a:rPr lang="en-US" sz="3200" b="1" spc="-100" dirty="0">
                  <a:ea typeface="+mj-ea"/>
                  <a:cs typeface="Arial" charset="0"/>
                </a:rPr>
                <a:t> L. Tucci, M.D.</a:t>
              </a:r>
            </a:p>
          </p:txBody>
        </p:sp>
      </p:grpSp>
      <p:pic>
        <p:nvPicPr>
          <p:cNvPr id="3074" name="Picture 2" descr="Image result for nidcd">
            <a:extLst>
              <a:ext uri="{FF2B5EF4-FFF2-40B4-BE49-F238E27FC236}">
                <a16:creationId xmlns:a16="http://schemas.microsoft.com/office/drawing/2014/main" id="{F7B2AACB-340D-4BAC-AD8E-592B7C60C9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2365" y="2530477"/>
            <a:ext cx="2143125" cy="2143125"/>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764575"/>
      </p:ext>
    </p:extLst>
  </p:cSld>
  <p:clrMapOvr>
    <a:masterClrMapping/>
  </p:clrMapOvr>
  <p:transition spd="slow">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689"/>
            <a:ext cx="12192000" cy="772160"/>
          </a:xfrm>
        </p:spPr>
        <p:txBody>
          <a:bodyPr/>
          <a:lstStyle/>
          <a:p>
            <a:pPr algn="ctr"/>
            <a:r>
              <a:rPr lang="en-US" sz="3600" b="1" dirty="0">
                <a:solidFill>
                  <a:srgbClr val="5FE0D4"/>
                </a:solidFill>
                <a:latin typeface="Arial" charset="0"/>
                <a:cs typeface="Arial" charset="0"/>
              </a:rPr>
              <a:t>Fiscal Year 2020 Appropriations Process</a:t>
            </a:r>
            <a:endParaRPr lang="en-US" sz="3600" b="1" dirty="0"/>
          </a:p>
        </p:txBody>
      </p:sp>
      <p:sp>
        <p:nvSpPr>
          <p:cNvPr id="8" name="TextBox 7"/>
          <p:cNvSpPr txBox="1"/>
          <p:nvPr/>
        </p:nvSpPr>
        <p:spPr>
          <a:xfrm>
            <a:off x="2667000" y="1761332"/>
            <a:ext cx="685800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pitchFamily="34" charset="0"/>
              <a:ea typeface="+mn-ea"/>
              <a:cs typeface="+mn-cs"/>
            </a:endParaRPr>
          </a:p>
        </p:txBody>
      </p:sp>
      <p:graphicFrame>
        <p:nvGraphicFramePr>
          <p:cNvPr id="11" name="Table 10"/>
          <p:cNvGraphicFramePr>
            <a:graphicFrameLocks noGrp="1"/>
          </p:cNvGraphicFramePr>
          <p:nvPr>
            <p:extLst>
              <p:ext uri="{D42A27DB-BD31-4B8C-83A1-F6EECF244321}">
                <p14:modId xmlns:p14="http://schemas.microsoft.com/office/powerpoint/2010/main" val="4023657124"/>
              </p:ext>
            </p:extLst>
          </p:nvPr>
        </p:nvGraphicFramePr>
        <p:xfrm>
          <a:off x="880607" y="861671"/>
          <a:ext cx="10430786" cy="5447888"/>
        </p:xfrm>
        <a:graphic>
          <a:graphicData uri="http://schemas.openxmlformats.org/drawingml/2006/table">
            <a:tbl>
              <a:tblPr firstRow="1" firstCol="1" bandRow="1">
                <a:tableStyleId>{F5AB1C69-6EDB-4FF4-983F-18BD219EF322}</a:tableStyleId>
              </a:tblPr>
              <a:tblGrid>
                <a:gridCol w="164592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2"/>
                    </a:ext>
                  </a:extLst>
                </a:gridCol>
                <a:gridCol w="2651760">
                  <a:extLst>
                    <a:ext uri="{9D8B030D-6E8A-4147-A177-3AD203B41FA5}">
                      <a16:colId xmlns:a16="http://schemas.microsoft.com/office/drawing/2014/main" val="20003"/>
                    </a:ext>
                  </a:extLst>
                </a:gridCol>
                <a:gridCol w="1767840">
                  <a:extLst>
                    <a:ext uri="{9D8B030D-6E8A-4147-A177-3AD203B41FA5}">
                      <a16:colId xmlns:a16="http://schemas.microsoft.com/office/drawing/2014/main" val="2599717032"/>
                    </a:ext>
                  </a:extLst>
                </a:gridCol>
                <a:gridCol w="1698266">
                  <a:extLst>
                    <a:ext uri="{9D8B030D-6E8A-4147-A177-3AD203B41FA5}">
                      <a16:colId xmlns:a16="http://schemas.microsoft.com/office/drawing/2014/main" val="2591348643"/>
                    </a:ext>
                  </a:extLst>
                </a:gridCol>
              </a:tblGrid>
              <a:tr h="3789794">
                <a:tc>
                  <a:txBody>
                    <a:bodyPr/>
                    <a:lstStyle/>
                    <a:p>
                      <a:pPr algn="ct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dirty="0">
                          <a:solidFill>
                            <a:schemeClr val="bg1"/>
                          </a:solidFill>
                        </a:rPr>
                        <a:t>Fiscal Year 2019 </a:t>
                      </a:r>
                    </a:p>
                    <a:p>
                      <a:pPr algn="ctr"/>
                      <a:r>
                        <a:rPr lang="en-US" sz="2800" dirty="0">
                          <a:solidFill>
                            <a:schemeClr val="bg1"/>
                          </a:solidFill>
                        </a:rPr>
                        <a:t>Labor-HHS Appropriation</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endParaRPr lang="en-US" sz="2800" b="1" i="0" dirty="0">
                        <a:latin typeface="Arial" panose="020B0604020202020204" pitchFamily="34" charset="0"/>
                        <a:cs typeface="Arial" panose="020B0604020202020204" pitchFamily="34" charset="0"/>
                      </a:endParaRPr>
                    </a:p>
                    <a:p>
                      <a:pPr algn="ctr"/>
                      <a:r>
                        <a:rPr lang="en-US" sz="2800" b="1" i="0" dirty="0">
                          <a:latin typeface="Arial" panose="020B0604020202020204" pitchFamily="34" charset="0"/>
                          <a:cs typeface="Arial" panose="020B0604020202020204" pitchFamily="34" charset="0"/>
                        </a:rPr>
                        <a:t>Fiscal Year</a:t>
                      </a:r>
                    </a:p>
                    <a:p>
                      <a:pPr algn="ctr"/>
                      <a:r>
                        <a:rPr lang="en-US" sz="2800" b="1" i="0" dirty="0">
                          <a:latin typeface="Arial" panose="020B0604020202020204" pitchFamily="34" charset="0"/>
                          <a:cs typeface="Arial" panose="020B0604020202020204" pitchFamily="34" charset="0"/>
                        </a:rPr>
                        <a:t>2020 </a:t>
                      </a:r>
                    </a:p>
                    <a:p>
                      <a:pPr algn="ctr"/>
                      <a:r>
                        <a:rPr lang="en-US" sz="2800" b="1" i="0" dirty="0">
                          <a:latin typeface="Arial" panose="020B0604020202020204" pitchFamily="34" charset="0"/>
                          <a:cs typeface="Arial" panose="020B0604020202020204" pitchFamily="34" charset="0"/>
                        </a:rPr>
                        <a:t>House Labor-HHS Subcommittee </a:t>
                      </a:r>
                      <a:r>
                        <a:rPr lang="en-US" sz="2800" dirty="0">
                          <a:solidFill>
                            <a:schemeClr val="bg1"/>
                          </a:solidFill>
                        </a:rPr>
                        <a:t>Appropriation</a:t>
                      </a:r>
                      <a:endParaRPr lang="en-US" sz="2800" b="1" i="0" dirty="0">
                        <a:latin typeface="Arial" panose="020B0604020202020204" pitchFamily="34" charset="0"/>
                        <a:cs typeface="Arial" panose="020B0604020202020204" pitchFamily="34" charset="0"/>
                      </a:endParaRPr>
                    </a:p>
                    <a:p>
                      <a:pPr algn="ctr"/>
                      <a:endParaRPr lang="en-US" sz="2800" b="1" i="0"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b="1" i="0" dirty="0">
                          <a:solidFill>
                            <a:schemeClr val="bg1"/>
                          </a:solidFill>
                          <a:latin typeface="Arial" panose="020B0604020202020204" pitchFamily="34" charset="0"/>
                          <a:cs typeface="Arial" panose="020B0604020202020204" pitchFamily="34" charset="0"/>
                        </a:rPr>
                        <a:t>$</a:t>
                      </a:r>
                    </a:p>
                    <a:p>
                      <a:pPr algn="ctr"/>
                      <a:r>
                        <a:rPr lang="en-US" sz="2800" b="1" i="0" dirty="0">
                          <a:solidFill>
                            <a:schemeClr val="bg1"/>
                          </a:solidFill>
                          <a:latin typeface="Arial" panose="020B0604020202020204" pitchFamily="34" charset="0"/>
                          <a:cs typeface="Arial" panose="020B0604020202020204" pitchFamily="34" charset="0"/>
                        </a:rPr>
                        <a:t>Increase</a:t>
                      </a:r>
                    </a:p>
                  </a:txBody>
                  <a:tcPr marL="68580" marR="68580" marT="34290" marB="34290" anchor="ctr"/>
                </a:tc>
                <a:tc>
                  <a:txBody>
                    <a:bodyPr/>
                    <a:lstStyle/>
                    <a:p>
                      <a:pPr algn="ctr"/>
                      <a:r>
                        <a:rPr lang="en-US" sz="2800" b="1" i="0" dirty="0">
                          <a:solidFill>
                            <a:schemeClr val="bg1"/>
                          </a:solidFill>
                          <a:latin typeface="Arial" panose="020B0604020202020204" pitchFamily="34" charset="0"/>
                          <a:cs typeface="Arial" panose="020B0604020202020204" pitchFamily="34" charset="0"/>
                        </a:rPr>
                        <a:t>% </a:t>
                      </a:r>
                    </a:p>
                    <a:p>
                      <a:pPr algn="ctr"/>
                      <a:r>
                        <a:rPr lang="en-US" sz="2800" b="1" i="0" dirty="0">
                          <a:solidFill>
                            <a:schemeClr val="bg1"/>
                          </a:solidFill>
                          <a:latin typeface="Arial" panose="020B0604020202020204" pitchFamily="34" charset="0"/>
                          <a:cs typeface="Arial" panose="020B0604020202020204" pitchFamily="34" charset="0"/>
                        </a:rPr>
                        <a:t>Increase</a:t>
                      </a:r>
                    </a:p>
                  </a:txBody>
                  <a:tcPr marL="68580" marR="68580" marT="34290" marB="34290" anchor="ctr"/>
                </a:tc>
                <a:extLst>
                  <a:ext uri="{0D108BD9-81ED-4DB2-BD59-A6C34878D82A}">
                    <a16:rowId xmlns:a16="http://schemas.microsoft.com/office/drawing/2014/main" val="10000"/>
                  </a:ext>
                </a:extLst>
              </a:tr>
              <a:tr h="845343">
                <a:tc>
                  <a:txBody>
                    <a:bodyPr/>
                    <a:lstStyle/>
                    <a:p>
                      <a:pPr algn="ctr"/>
                      <a:r>
                        <a:rPr lang="en-US" sz="2800" dirty="0">
                          <a:solidFill>
                            <a:schemeClr val="bg1"/>
                          </a:solidFill>
                        </a:rPr>
                        <a:t>NIH</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dirty="0">
                          <a:solidFill>
                            <a:schemeClr val="bg1"/>
                          </a:solidFill>
                        </a:rPr>
                        <a:t>$39.1 B</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dirty="0">
                          <a:solidFill>
                            <a:schemeClr val="bg1"/>
                          </a:solidFill>
                        </a:rPr>
                        <a:t>$41.1 B</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b="1" dirty="0">
                          <a:solidFill>
                            <a:schemeClr val="bg1"/>
                          </a:solidFill>
                          <a:latin typeface="Arial" panose="020B0604020202020204" pitchFamily="34" charset="0"/>
                          <a:cs typeface="Arial" panose="020B0604020202020204" pitchFamily="34" charset="0"/>
                        </a:rPr>
                        <a:t>~$2.0 B</a:t>
                      </a:r>
                    </a:p>
                  </a:txBody>
                  <a:tcPr marL="68580" marR="68580" marT="34290" marB="34290" anchor="ctr"/>
                </a:tc>
                <a:tc>
                  <a:txBody>
                    <a:bodyPr/>
                    <a:lstStyle/>
                    <a:p>
                      <a:pPr algn="ctr"/>
                      <a:r>
                        <a:rPr lang="en-US" sz="2800" b="1" dirty="0">
                          <a:solidFill>
                            <a:schemeClr val="bg1"/>
                          </a:solidFill>
                          <a:latin typeface="Arial" panose="020B0604020202020204" pitchFamily="34" charset="0"/>
                          <a:cs typeface="Arial" panose="020B0604020202020204" pitchFamily="34" charset="0"/>
                        </a:rPr>
                        <a:t>~5.1%</a:t>
                      </a:r>
                    </a:p>
                  </a:txBody>
                  <a:tcPr marL="68580" marR="68580" marT="34290" marB="34290" anchor="ctr"/>
                </a:tc>
                <a:extLst>
                  <a:ext uri="{0D108BD9-81ED-4DB2-BD59-A6C34878D82A}">
                    <a16:rowId xmlns:a16="http://schemas.microsoft.com/office/drawing/2014/main" val="10001"/>
                  </a:ext>
                </a:extLst>
              </a:tr>
              <a:tr h="812751">
                <a:tc>
                  <a:txBody>
                    <a:bodyPr/>
                    <a:lstStyle/>
                    <a:p>
                      <a:pPr algn="ctr"/>
                      <a:r>
                        <a:rPr lang="en-US" sz="2800" dirty="0">
                          <a:solidFill>
                            <a:schemeClr val="bg1"/>
                          </a:solidFill>
                        </a:rPr>
                        <a:t>NHGRI</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dirty="0">
                          <a:solidFill>
                            <a:schemeClr val="bg1"/>
                          </a:solidFill>
                        </a:rPr>
                        <a:t>$575 M</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dirty="0">
                          <a:solidFill>
                            <a:schemeClr val="bg1"/>
                          </a:solidFill>
                        </a:rPr>
                        <a:t>$603 M</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b="1" dirty="0">
                          <a:solidFill>
                            <a:schemeClr val="bg1"/>
                          </a:solidFill>
                          <a:latin typeface="Arial" panose="020B0604020202020204" pitchFamily="34" charset="0"/>
                          <a:cs typeface="Arial" panose="020B0604020202020204" pitchFamily="34" charset="0"/>
                        </a:rPr>
                        <a:t>~$28 M</a:t>
                      </a:r>
                    </a:p>
                  </a:txBody>
                  <a:tcPr marL="68580" marR="68580" marT="34290" marB="34290" anchor="ctr"/>
                </a:tc>
                <a:tc>
                  <a:txBody>
                    <a:bodyPr/>
                    <a:lstStyle/>
                    <a:p>
                      <a:pPr algn="ctr"/>
                      <a:r>
                        <a:rPr lang="en-US" sz="2800" b="1" dirty="0">
                          <a:solidFill>
                            <a:schemeClr val="bg1"/>
                          </a:solidFill>
                          <a:latin typeface="Arial" panose="020B0604020202020204" pitchFamily="34" charset="0"/>
                          <a:cs typeface="Arial" panose="020B0604020202020204" pitchFamily="34" charset="0"/>
                        </a:rPr>
                        <a:t>~4.9%</a:t>
                      </a:r>
                    </a:p>
                  </a:txBody>
                  <a:tcPr marL="68580" marR="68580" marT="34290" marB="34290" anchor="ctr"/>
                </a:tc>
                <a:extLst>
                  <a:ext uri="{0D108BD9-81ED-4DB2-BD59-A6C34878D82A}">
                    <a16:rowId xmlns:a16="http://schemas.microsoft.com/office/drawing/2014/main" val="3935094876"/>
                  </a:ext>
                </a:extLst>
              </a:tr>
            </a:tbl>
          </a:graphicData>
        </a:graphic>
      </p:graphicFrame>
      <p:sp>
        <p:nvSpPr>
          <p:cNvPr id="5" name="TextBox 4">
            <a:extLst>
              <a:ext uri="{FF2B5EF4-FFF2-40B4-BE49-F238E27FC236}">
                <a16:creationId xmlns:a16="http://schemas.microsoft.com/office/drawing/2014/main" id="{613D3710-2159-4321-A2E7-C8016B49B97B}"/>
              </a:ext>
            </a:extLst>
          </p:cNvPr>
          <p:cNvSpPr txBox="1"/>
          <p:nvPr/>
        </p:nvSpPr>
        <p:spPr>
          <a:xfrm>
            <a:off x="10379998" y="6457890"/>
            <a:ext cx="1653017" cy="400110"/>
          </a:xfrm>
          <a:prstGeom prst="rect">
            <a:avLst/>
          </a:prstGeom>
          <a:noFill/>
        </p:spPr>
        <p:txBody>
          <a:bodyPr wrap="none">
            <a:spAutoFit/>
          </a:bodyPr>
          <a:lstStyle/>
          <a:p>
            <a:pPr>
              <a:defRPr/>
            </a:pPr>
            <a:r>
              <a:rPr lang="en-US" sz="2000" b="1" dirty="0">
                <a:solidFill>
                  <a:srgbClr val="00B0F0"/>
                </a:solidFill>
                <a:latin typeface="Arial" charset="0"/>
              </a:rPr>
              <a:t>Document 7</a:t>
            </a:r>
          </a:p>
        </p:txBody>
      </p:sp>
    </p:spTree>
    <p:extLst>
      <p:ext uri="{BB962C8B-B14F-4D97-AF65-F5344CB8AC3E}">
        <p14:creationId xmlns:p14="http://schemas.microsoft.com/office/powerpoint/2010/main" val="3825448593"/>
      </p:ext>
    </p:extLst>
  </p:cSld>
  <p:clrMapOvr>
    <a:masterClrMapping/>
  </p:clrMapOvr>
  <p:transition spd="slow">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75184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b="1" dirty="0">
                <a:solidFill>
                  <a:schemeClr val="accent1">
                    <a:lumMod val="75000"/>
                  </a:schemeClr>
                </a:solidFill>
              </a:rPr>
              <a:t>General NHGRI Updates</a:t>
            </a:r>
          </a:p>
          <a:p>
            <a:pPr marL="1016000" indent="-787400">
              <a:spcBef>
                <a:spcPts val="1800"/>
              </a:spcBef>
              <a:buFontTx/>
              <a:buAutoNum type="romanUcPeriod"/>
            </a:pPr>
            <a:r>
              <a:rPr lang="en-US" sz="3400" b="1" dirty="0">
                <a:solidFill>
                  <a:schemeClr val="accent1">
                    <a:lumMod val="75000"/>
                  </a:schemeClr>
                </a:solidFill>
              </a:rPr>
              <a:t>General NIH Updates</a:t>
            </a:r>
          </a:p>
          <a:p>
            <a:pPr marL="1016000" indent="-787400">
              <a:spcBef>
                <a:spcPts val="1800"/>
              </a:spcBef>
              <a:buFontTx/>
              <a:buAutoNum type="romanUcPeriod"/>
            </a:pPr>
            <a:r>
              <a:rPr lang="en-US" sz="3400" b="1" dirty="0">
                <a:solidFill>
                  <a:srgbClr val="E57200"/>
                </a:solidFill>
              </a:rPr>
              <a:t>General Genomics Updates</a:t>
            </a:r>
          </a:p>
          <a:p>
            <a:pPr marL="1016000" indent="-787400">
              <a:spcBef>
                <a:spcPts val="1800"/>
              </a:spcBef>
              <a:buFontTx/>
              <a:buAutoNum type="romanUcPeriod"/>
            </a:pPr>
            <a:r>
              <a:rPr lang="en-US" sz="3400" b="1" dirty="0">
                <a:solidFill>
                  <a:schemeClr val="accent1">
                    <a:lumMod val="75000"/>
                  </a:schemeClr>
                </a:solidFill>
              </a:rPr>
              <a:t>NHGRI Extramural Research Program</a:t>
            </a:r>
          </a:p>
          <a:p>
            <a:pPr marL="1016000" indent="-787400">
              <a:spcBef>
                <a:spcPts val="1800"/>
              </a:spcBef>
              <a:buFontTx/>
              <a:buAutoNum type="romanUcPeriod"/>
            </a:pPr>
            <a:r>
              <a:rPr lang="en-US" sz="3400" b="1" dirty="0">
                <a:solidFill>
                  <a:schemeClr val="accent1">
                    <a:lumMod val="75000"/>
                  </a:schemeClr>
                </a:solidFill>
              </a:rPr>
              <a:t>NIH Common Fund/Trans-NIH </a:t>
            </a:r>
          </a:p>
          <a:p>
            <a:pPr marL="1016000" indent="-787400">
              <a:spcBef>
                <a:spcPts val="1800"/>
              </a:spcBef>
              <a:buFontTx/>
              <a:buAutoNum type="romanUcPeriod"/>
              <a:tabLst>
                <a:tab pos="1371600" algn="l"/>
              </a:tabLst>
            </a:pPr>
            <a:r>
              <a:rPr lang="en-US" sz="3400" b="1" dirty="0">
                <a:solidFill>
                  <a:schemeClr val="accent1">
                    <a:lumMod val="75000"/>
                  </a:schemeClr>
                </a:solidFill>
              </a:rPr>
              <a:t>NHGRI Division of Policy, Communications, and 		Education</a:t>
            </a:r>
          </a:p>
          <a:p>
            <a:pPr marL="1016000" indent="-787400">
              <a:spcBef>
                <a:spcPts val="1800"/>
              </a:spcBef>
              <a:buFontTx/>
              <a:buAutoNum type="romanUcPeriod"/>
            </a:pPr>
            <a:r>
              <a:rPr lang="en-US" sz="3400" b="1" dirty="0">
                <a:solidFill>
                  <a:schemeClr val="accent1">
                    <a:lumMod val="75000"/>
                  </a:schemeClr>
                </a:solidFill>
              </a:rPr>
              <a:t>NHGRI Intramural Research Program</a:t>
            </a:r>
          </a:p>
        </p:txBody>
      </p:sp>
    </p:spTree>
    <p:extLst>
      <p:ext uri="{BB962C8B-B14F-4D97-AF65-F5344CB8AC3E}">
        <p14:creationId xmlns:p14="http://schemas.microsoft.com/office/powerpoint/2010/main" val="1044394458"/>
      </p:ext>
    </p:extLst>
  </p:cSld>
  <p:clrMapOvr>
    <a:masterClrMapping/>
  </p:clrMapOvr>
  <p:transition spd="slow">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625"/>
            <a:ext cx="12192000" cy="772160"/>
          </a:xfrm>
        </p:spPr>
        <p:txBody>
          <a:bodyPr/>
          <a:lstStyle/>
          <a:p>
            <a:pPr algn="ctr"/>
            <a:r>
              <a:rPr lang="en-US" sz="3600" dirty="0">
                <a:solidFill>
                  <a:srgbClr val="5FE0D4"/>
                </a:solidFill>
                <a:latin typeface="Arial" charset="0"/>
                <a:cs typeface="Arial" charset="0"/>
              </a:rPr>
              <a:t>Mourning the Loss of Sydney Brenner</a:t>
            </a:r>
            <a:endParaRPr lang="en-US" sz="3600" b="1" dirty="0"/>
          </a:p>
        </p:txBody>
      </p:sp>
      <p:sp>
        <p:nvSpPr>
          <p:cNvPr id="9" name="TextBox 8">
            <a:extLst>
              <a:ext uri="{FF2B5EF4-FFF2-40B4-BE49-F238E27FC236}">
                <a16:creationId xmlns:a16="http://schemas.microsoft.com/office/drawing/2014/main" id="{174DC3E3-E162-41E5-B0F9-62974E1E233A}"/>
              </a:ext>
            </a:extLst>
          </p:cNvPr>
          <p:cNvSpPr txBox="1"/>
          <p:nvPr/>
        </p:nvSpPr>
        <p:spPr>
          <a:xfrm>
            <a:off x="10379998" y="6457890"/>
            <a:ext cx="1653017" cy="400110"/>
          </a:xfrm>
          <a:prstGeom prst="rect">
            <a:avLst/>
          </a:prstGeom>
          <a:noFill/>
        </p:spPr>
        <p:txBody>
          <a:bodyPr wrap="none">
            <a:spAutoFit/>
          </a:bodyPr>
          <a:lstStyle/>
          <a:p>
            <a:pPr>
              <a:defRPr/>
            </a:pPr>
            <a:r>
              <a:rPr lang="en-US" sz="2000" b="1" dirty="0">
                <a:solidFill>
                  <a:srgbClr val="00B0F0"/>
                </a:solidFill>
                <a:latin typeface="Arial" charset="0"/>
              </a:rPr>
              <a:t>Document 8</a:t>
            </a:r>
          </a:p>
        </p:txBody>
      </p:sp>
      <p:pic>
        <p:nvPicPr>
          <p:cNvPr id="6" name="Picture 5">
            <a:extLst>
              <a:ext uri="{FF2B5EF4-FFF2-40B4-BE49-F238E27FC236}">
                <a16:creationId xmlns:a16="http://schemas.microsoft.com/office/drawing/2014/main" id="{CD1A6540-BC70-4131-BB8B-6897C8B39DEB}"/>
              </a:ext>
            </a:extLst>
          </p:cNvPr>
          <p:cNvPicPr>
            <a:picLocks noChangeAspect="1"/>
          </p:cNvPicPr>
          <p:nvPr/>
        </p:nvPicPr>
        <p:blipFill rotWithShape="1">
          <a:blip r:embed="rId3"/>
          <a:srcRect t="3737" r="27951" b="20732"/>
          <a:stretch/>
        </p:blipFill>
        <p:spPr>
          <a:xfrm>
            <a:off x="6593788" y="1710459"/>
            <a:ext cx="4203744" cy="4208610"/>
          </a:xfrm>
          <a:prstGeom prst="roundRect">
            <a:avLst/>
          </a:prstGeom>
        </p:spPr>
      </p:pic>
      <p:pic>
        <p:nvPicPr>
          <p:cNvPr id="7" name="Picture 6">
            <a:extLst>
              <a:ext uri="{FF2B5EF4-FFF2-40B4-BE49-F238E27FC236}">
                <a16:creationId xmlns:a16="http://schemas.microsoft.com/office/drawing/2014/main" id="{A5632C7B-674C-4D08-9A36-E3204F5D85B9}"/>
              </a:ext>
            </a:extLst>
          </p:cNvPr>
          <p:cNvPicPr>
            <a:picLocks noChangeAspect="1"/>
          </p:cNvPicPr>
          <p:nvPr/>
        </p:nvPicPr>
        <p:blipFill rotWithShape="1">
          <a:blip r:embed="rId4"/>
          <a:srcRect t="8851" b="7274"/>
          <a:stretch/>
        </p:blipFill>
        <p:spPr>
          <a:xfrm>
            <a:off x="1460458" y="1171638"/>
            <a:ext cx="4203744" cy="5286252"/>
          </a:xfrm>
          <a:prstGeom prst="roundRect">
            <a:avLst/>
          </a:prstGeom>
        </p:spPr>
      </p:pic>
    </p:spTree>
    <p:extLst>
      <p:ext uri="{BB962C8B-B14F-4D97-AF65-F5344CB8AC3E}">
        <p14:creationId xmlns:p14="http://schemas.microsoft.com/office/powerpoint/2010/main" val="923169167"/>
      </p:ext>
    </p:extLst>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9237" y="2668787"/>
            <a:ext cx="184731" cy="830997"/>
          </a:xfrm>
          <a:prstGeom prst="rect">
            <a:avLst/>
          </a:prstGeom>
          <a:noFill/>
        </p:spPr>
        <p:txBody>
          <a:bodyPr wrap="none" rtlCol="0">
            <a:spAutoFit/>
          </a:bodyPr>
          <a:lstStyle/>
          <a:p>
            <a:endParaRPr lang="en-US" dirty="0">
              <a:solidFill>
                <a:prstClr val="white"/>
              </a:solidFill>
            </a:endParaRPr>
          </a:p>
          <a:p>
            <a:endParaRPr lang="en-US" dirty="0">
              <a:solidFill>
                <a:prstClr val="white"/>
              </a:solidFill>
            </a:endParaRPr>
          </a:p>
        </p:txBody>
      </p:sp>
      <p:sp>
        <p:nvSpPr>
          <p:cNvPr id="4" name="TextBox 3">
            <a:extLst>
              <a:ext uri="{FF2B5EF4-FFF2-40B4-BE49-F238E27FC236}">
                <a16:creationId xmlns:a16="http://schemas.microsoft.com/office/drawing/2014/main" id="{98038E73-79DF-4C0E-84F0-FFB48DD2C495}"/>
              </a:ext>
            </a:extLst>
          </p:cNvPr>
          <p:cNvSpPr txBox="1"/>
          <p:nvPr/>
        </p:nvSpPr>
        <p:spPr>
          <a:xfrm>
            <a:off x="10379998" y="6457890"/>
            <a:ext cx="1653017" cy="400110"/>
          </a:xfrm>
          <a:prstGeom prst="rect">
            <a:avLst/>
          </a:prstGeom>
          <a:noFill/>
        </p:spPr>
        <p:txBody>
          <a:bodyPr wrap="none">
            <a:spAutoFit/>
          </a:bodyPr>
          <a:lstStyle/>
          <a:p>
            <a:pPr>
              <a:defRPr/>
            </a:pPr>
            <a:r>
              <a:rPr lang="en-US" sz="2000" b="1" dirty="0">
                <a:solidFill>
                  <a:srgbClr val="00B0F0"/>
                </a:solidFill>
                <a:latin typeface="Arial" charset="0"/>
              </a:rPr>
              <a:t>Document #</a:t>
            </a:r>
          </a:p>
        </p:txBody>
      </p:sp>
      <p:sp>
        <p:nvSpPr>
          <p:cNvPr id="5" name="Title 1">
            <a:extLst>
              <a:ext uri="{FF2B5EF4-FFF2-40B4-BE49-F238E27FC236}">
                <a16:creationId xmlns:a16="http://schemas.microsoft.com/office/drawing/2014/main" id="{8ADDB2EA-3F43-4362-9AA0-8927F815BB72}"/>
              </a:ext>
            </a:extLst>
          </p:cNvPr>
          <p:cNvSpPr txBox="1">
            <a:spLocks/>
          </p:cNvSpPr>
          <p:nvPr/>
        </p:nvSpPr>
        <p:spPr bwMode="auto">
          <a:xfrm>
            <a:off x="0" y="5981221"/>
            <a:ext cx="12192000" cy="736600"/>
          </a:xfrm>
          <a:prstGeom prst="rect">
            <a:avLst/>
          </a:prstGeom>
          <a:noFill/>
        </p:spPr>
        <p:txBody>
          <a:bodyPr vert="horz" wrap="square" lIns="91440" tIns="45720" rIns="91440" bIns="45720" numCol="1" rtlCol="0" anchor="ctr" anchorCtr="0" compatLnSpc="1">
            <a:prstTxWarp prst="textNoShape">
              <a:avLst/>
            </a:prstTxWarp>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defRPr/>
            </a:pPr>
            <a:r>
              <a:rPr lang="en-US" sz="3600" dirty="0">
                <a:solidFill>
                  <a:schemeClr val="tx1"/>
                </a:solidFill>
                <a:latin typeface="Arial" charset="0"/>
                <a:cs typeface="Arial" charset="0"/>
              </a:rPr>
              <a:t>genome.gov/DirectorsReport </a:t>
            </a:r>
          </a:p>
        </p:txBody>
      </p:sp>
      <p:sp>
        <p:nvSpPr>
          <p:cNvPr id="7" name="Down Arrow 6">
            <a:extLst>
              <a:ext uri="{FF2B5EF4-FFF2-40B4-BE49-F238E27FC236}">
                <a16:creationId xmlns:a16="http://schemas.microsoft.com/office/drawing/2014/main" id="{B35B734B-E625-466E-98D2-4062587739E5}"/>
              </a:ext>
            </a:extLst>
          </p:cNvPr>
          <p:cNvSpPr/>
          <p:nvPr/>
        </p:nvSpPr>
        <p:spPr>
          <a:xfrm>
            <a:off x="11667033" y="5669046"/>
            <a:ext cx="365982" cy="784272"/>
          </a:xfrm>
          <a:prstGeom prst="downArrow">
            <a:avLst/>
          </a:prstGeom>
          <a:solidFill>
            <a:srgbClr val="5FE0D4"/>
          </a:solidFill>
          <a:ln>
            <a:solidFill>
              <a:srgbClr val="5FE0D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9" name="Group 8">
            <a:extLst>
              <a:ext uri="{FF2B5EF4-FFF2-40B4-BE49-F238E27FC236}">
                <a16:creationId xmlns:a16="http://schemas.microsoft.com/office/drawing/2014/main" id="{4FD9D59E-BFC2-48CD-B377-D29D45BF5EE7}"/>
              </a:ext>
            </a:extLst>
          </p:cNvPr>
          <p:cNvGrpSpPr/>
          <p:nvPr/>
        </p:nvGrpSpPr>
        <p:grpSpPr>
          <a:xfrm>
            <a:off x="2643277" y="324779"/>
            <a:ext cx="6905445" cy="5514764"/>
            <a:chOff x="2643277" y="324779"/>
            <a:chExt cx="6905445" cy="5514764"/>
          </a:xfrm>
        </p:grpSpPr>
        <p:pic>
          <p:nvPicPr>
            <p:cNvPr id="2" name="Picture 1">
              <a:extLst>
                <a:ext uri="{FF2B5EF4-FFF2-40B4-BE49-F238E27FC236}">
                  <a16:creationId xmlns:a16="http://schemas.microsoft.com/office/drawing/2014/main" id="{697EA5DB-D736-4CC6-A850-8BE00DBB6DFC}"/>
                </a:ext>
              </a:extLst>
            </p:cNvPr>
            <p:cNvPicPr>
              <a:picLocks noChangeAspect="1"/>
            </p:cNvPicPr>
            <p:nvPr/>
          </p:nvPicPr>
          <p:blipFill>
            <a:blip r:embed="rId3"/>
            <a:stretch>
              <a:fillRect/>
            </a:stretch>
          </p:blipFill>
          <p:spPr>
            <a:xfrm>
              <a:off x="2643277" y="324779"/>
              <a:ext cx="6905445" cy="5514764"/>
            </a:xfrm>
            <a:prstGeom prst="rect">
              <a:avLst/>
            </a:prstGeom>
            <a:effectLst>
              <a:glow rad="228600">
                <a:schemeClr val="accent3">
                  <a:satMod val="175000"/>
                  <a:alpha val="40000"/>
                </a:schemeClr>
              </a:glow>
            </a:effectLst>
          </p:spPr>
        </p:pic>
        <p:sp>
          <p:nvSpPr>
            <p:cNvPr id="8" name="Rectangle 7">
              <a:extLst>
                <a:ext uri="{FF2B5EF4-FFF2-40B4-BE49-F238E27FC236}">
                  <a16:creationId xmlns:a16="http://schemas.microsoft.com/office/drawing/2014/main" id="{0D602504-2487-4958-B4F7-76095038A357}"/>
                </a:ext>
              </a:extLst>
            </p:cNvPr>
            <p:cNvSpPr/>
            <p:nvPr/>
          </p:nvSpPr>
          <p:spPr>
            <a:xfrm>
              <a:off x="6016122" y="2762118"/>
              <a:ext cx="334229" cy="4288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10">
            <a:extLst>
              <a:ext uri="{FF2B5EF4-FFF2-40B4-BE49-F238E27FC236}">
                <a16:creationId xmlns:a16="http://schemas.microsoft.com/office/drawing/2014/main" id="{E752E829-C1F1-48D4-A48B-BA8DD016FB2B}"/>
              </a:ext>
            </a:extLst>
          </p:cNvPr>
          <p:cNvSpPr/>
          <p:nvPr/>
        </p:nvSpPr>
        <p:spPr>
          <a:xfrm>
            <a:off x="4471469" y="2629712"/>
            <a:ext cx="2132531" cy="69182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62060497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359"/>
            <a:ext cx="12191999" cy="794978"/>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FFFF00"/>
                </a:solidFill>
                <a:latin typeface="Arial" charset="0"/>
                <a:cs typeface="Arial" charset="0"/>
              </a:rPr>
              <a:t> </a:t>
            </a:r>
            <a:r>
              <a:rPr lang="en-US" sz="3600" dirty="0">
                <a:solidFill>
                  <a:srgbClr val="5FE0D4"/>
                </a:solidFill>
                <a:latin typeface="Arial" charset="0"/>
                <a:cs typeface="Arial" charset="0"/>
              </a:rPr>
              <a:t>Elected to National Academy of Sciences</a:t>
            </a:r>
          </a:p>
        </p:txBody>
      </p:sp>
      <p:sp>
        <p:nvSpPr>
          <p:cNvPr id="9" name="Title 1"/>
          <p:cNvSpPr txBox="1">
            <a:spLocks/>
          </p:cNvSpPr>
          <p:nvPr/>
        </p:nvSpPr>
        <p:spPr bwMode="auto">
          <a:xfrm>
            <a:off x="1431401" y="1345790"/>
            <a:ext cx="4664598" cy="457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numCol="1"/>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84163" indent="0" defTabSz="914400">
              <a:spcBef>
                <a:spcPts val="1200"/>
              </a:spcBef>
              <a:buClr>
                <a:srgbClr val="D6ECFF"/>
              </a:buClr>
              <a:buSzPct val="95000"/>
              <a:defRPr/>
            </a:pPr>
            <a:r>
              <a:rPr lang="en-US" sz="3200" kern="0" dirty="0">
                <a:solidFill>
                  <a:prstClr val="white"/>
                </a:solidFill>
              </a:rPr>
              <a:t>Jennifer Graves</a:t>
            </a:r>
          </a:p>
          <a:p>
            <a:pPr marL="284163" indent="0" defTabSz="914400">
              <a:spcBef>
                <a:spcPts val="1200"/>
              </a:spcBef>
              <a:buClr>
                <a:srgbClr val="D6ECFF"/>
              </a:buClr>
              <a:buSzPct val="95000"/>
              <a:defRPr/>
            </a:pPr>
            <a:r>
              <a:rPr lang="en-US" sz="3200" kern="0" dirty="0">
                <a:solidFill>
                  <a:prstClr val="white"/>
                </a:solidFill>
              </a:rPr>
              <a:t>Mike </a:t>
            </a:r>
            <a:r>
              <a:rPr lang="en-US" sz="3200" kern="0" dirty="0" err="1">
                <a:solidFill>
                  <a:prstClr val="white"/>
                </a:solidFill>
              </a:rPr>
              <a:t>Lenardo</a:t>
            </a:r>
            <a:endParaRPr lang="en-US" sz="3200" kern="0" dirty="0">
              <a:solidFill>
                <a:prstClr val="white"/>
              </a:solidFill>
            </a:endParaRPr>
          </a:p>
          <a:p>
            <a:pPr marL="284163" indent="0" defTabSz="914400">
              <a:spcBef>
                <a:spcPts val="1200"/>
              </a:spcBef>
              <a:buClr>
                <a:srgbClr val="D6ECFF"/>
              </a:buClr>
              <a:buSzPct val="95000"/>
              <a:defRPr/>
            </a:pPr>
            <a:r>
              <a:rPr lang="en-US" sz="3200" kern="0" dirty="0">
                <a:solidFill>
                  <a:prstClr val="white"/>
                </a:solidFill>
              </a:rPr>
              <a:t>Timothy Ley</a:t>
            </a:r>
          </a:p>
          <a:p>
            <a:pPr marL="284163" indent="0" defTabSz="914400">
              <a:spcBef>
                <a:spcPts val="1200"/>
              </a:spcBef>
              <a:buClr>
                <a:srgbClr val="D6ECFF"/>
              </a:buClr>
              <a:buSzPct val="95000"/>
              <a:defRPr/>
            </a:pPr>
            <a:r>
              <a:rPr lang="en-US" sz="3200" kern="0" dirty="0">
                <a:solidFill>
                  <a:prstClr val="white"/>
                </a:solidFill>
              </a:rPr>
              <a:t>Elaine Ostrander</a:t>
            </a:r>
          </a:p>
          <a:p>
            <a:pPr marL="284163" indent="0" defTabSz="914400">
              <a:spcBef>
                <a:spcPts val="1200"/>
              </a:spcBef>
              <a:buClr>
                <a:srgbClr val="D6ECFF"/>
              </a:buClr>
              <a:buSzPct val="95000"/>
              <a:defRPr/>
            </a:pPr>
            <a:r>
              <a:rPr lang="en-US" sz="3200" kern="0" dirty="0">
                <a:solidFill>
                  <a:prstClr val="white"/>
                </a:solidFill>
              </a:rPr>
              <a:t>Aviv Regev</a:t>
            </a:r>
          </a:p>
          <a:p>
            <a:pPr marL="284163" indent="0" defTabSz="914400">
              <a:spcBef>
                <a:spcPts val="1200"/>
              </a:spcBef>
              <a:buClr>
                <a:srgbClr val="D6ECFF"/>
              </a:buClr>
              <a:buSzPct val="95000"/>
              <a:defRPr/>
            </a:pPr>
            <a:r>
              <a:rPr lang="en-US" sz="3200" kern="0" dirty="0" err="1">
                <a:solidFill>
                  <a:prstClr val="white"/>
                </a:solidFill>
              </a:rPr>
              <a:t>Kári</a:t>
            </a:r>
            <a:r>
              <a:rPr lang="en-US" sz="3200" kern="0" dirty="0">
                <a:solidFill>
                  <a:prstClr val="white"/>
                </a:solidFill>
              </a:rPr>
              <a:t> </a:t>
            </a:r>
            <a:r>
              <a:rPr lang="en-US" sz="3200" kern="0" dirty="0" err="1">
                <a:solidFill>
                  <a:prstClr val="white"/>
                </a:solidFill>
              </a:rPr>
              <a:t>Stefánsson</a:t>
            </a:r>
            <a:endParaRPr lang="en-US" sz="3200" kern="0" dirty="0">
              <a:solidFill>
                <a:prstClr val="white"/>
              </a:solidFill>
            </a:endParaRPr>
          </a:p>
          <a:p>
            <a:pPr marL="284163" indent="0" defTabSz="914400">
              <a:spcBef>
                <a:spcPts val="1200"/>
              </a:spcBef>
              <a:buClr>
                <a:srgbClr val="D6ECFF"/>
              </a:buClr>
              <a:buSzPct val="95000"/>
              <a:defRPr/>
            </a:pPr>
            <a:r>
              <a:rPr lang="en-US" sz="3200" kern="0" dirty="0">
                <a:solidFill>
                  <a:prstClr val="white"/>
                </a:solidFill>
              </a:rPr>
              <a:t>David Williams</a:t>
            </a:r>
          </a:p>
        </p:txBody>
      </p:sp>
      <p:sp>
        <p:nvSpPr>
          <p:cNvPr id="4" name="AutoShape 2" descr="Image result for National Academy of Scienc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5" name="AutoShape 4" descr="Image result for National Academy of Scienc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6" name="AutoShape 6" descr="Image result for National Academy of Science"/>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grpSp>
        <p:nvGrpSpPr>
          <p:cNvPr id="3" name="Group 2"/>
          <p:cNvGrpSpPr/>
          <p:nvPr/>
        </p:nvGrpSpPr>
        <p:grpSpPr>
          <a:xfrm>
            <a:off x="7170140" y="1851775"/>
            <a:ext cx="2857500" cy="3356997"/>
            <a:chOff x="5286502" y="1961775"/>
            <a:chExt cx="2857500" cy="3356997"/>
          </a:xfrm>
        </p:grpSpPr>
        <p:pic>
          <p:nvPicPr>
            <p:cNvPr id="1031"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23563" t="4568" r="24713" b="4075"/>
            <a:stretch/>
          </p:blipFill>
          <p:spPr bwMode="auto">
            <a:xfrm>
              <a:off x="5572252" y="1961775"/>
              <a:ext cx="2286000" cy="2349501"/>
            </a:xfrm>
            <a:prstGeom prst="ellipse">
              <a:avLst/>
            </a:prstGeom>
            <a:noFill/>
            <a:ln>
              <a:noFill/>
            </a:ln>
            <a:effectLst>
              <a:glow rad="2286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286502" y="4610886"/>
              <a:ext cx="2857500" cy="707886"/>
            </a:xfrm>
            <a:prstGeom prst="rect">
              <a:avLst/>
            </a:prstGeom>
            <a:noFill/>
          </p:spPr>
          <p:txBody>
            <a:bodyPr wrap="square" rtlCol="0">
              <a:spAutoFit/>
            </a:bodyPr>
            <a:lstStyle/>
            <a:p>
              <a:pPr algn="ctr" defTabSz="914400">
                <a:defRPr/>
              </a:pPr>
              <a:r>
                <a:rPr lang="en-US" sz="2000" b="1" kern="0" dirty="0">
                  <a:solidFill>
                    <a:srgbClr val="CC9900"/>
                  </a:solidFill>
                </a:rPr>
                <a:t>NATIONAL ACADEMY OF SCIENCES</a:t>
              </a:r>
            </a:p>
          </p:txBody>
        </p:sp>
      </p:grpSp>
      <p:sp>
        <p:nvSpPr>
          <p:cNvPr id="13" name="TextBox 12">
            <a:extLst>
              <a:ext uri="{FF2B5EF4-FFF2-40B4-BE49-F238E27FC236}">
                <a16:creationId xmlns:a16="http://schemas.microsoft.com/office/drawing/2014/main" id="{C4BAB894-44EB-47F9-BB00-F8340B9B67D8}"/>
              </a:ext>
            </a:extLst>
          </p:cNvPr>
          <p:cNvSpPr txBox="1"/>
          <p:nvPr/>
        </p:nvSpPr>
        <p:spPr>
          <a:xfrm>
            <a:off x="10379998" y="6457890"/>
            <a:ext cx="1653017" cy="400110"/>
          </a:xfrm>
          <a:prstGeom prst="rect">
            <a:avLst/>
          </a:prstGeom>
          <a:noFill/>
        </p:spPr>
        <p:txBody>
          <a:bodyPr wrap="none">
            <a:spAutoFit/>
          </a:bodyPr>
          <a:lstStyle/>
          <a:p>
            <a:pPr>
              <a:defRPr/>
            </a:pPr>
            <a:r>
              <a:rPr lang="en-US" sz="2000" b="1" dirty="0">
                <a:solidFill>
                  <a:srgbClr val="00B0F0"/>
                </a:solidFill>
                <a:latin typeface="Arial" charset="0"/>
              </a:rPr>
              <a:t>Document 9</a:t>
            </a:r>
          </a:p>
        </p:txBody>
      </p:sp>
    </p:spTree>
    <p:extLst>
      <p:ext uri="{BB962C8B-B14F-4D97-AF65-F5344CB8AC3E}">
        <p14:creationId xmlns:p14="http://schemas.microsoft.com/office/powerpoint/2010/main" val="1535364830"/>
      </p:ext>
    </p:extLst>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359"/>
            <a:ext cx="12191999" cy="794978"/>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charset="0"/>
                <a:cs typeface="Arial" charset="0"/>
              </a:rPr>
              <a:t>National Academy of Sciences Awards</a:t>
            </a:r>
          </a:p>
        </p:txBody>
      </p:sp>
      <p:sp>
        <p:nvSpPr>
          <p:cNvPr id="4" name="AutoShape 2" descr="Image result for National Academy of Scienc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5" name="AutoShape 4" descr="Image result for National Academy of Scienc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6" name="AutoShape 6" descr="Image result for National Academy of Science"/>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13" name="TextBox 12">
            <a:extLst>
              <a:ext uri="{FF2B5EF4-FFF2-40B4-BE49-F238E27FC236}">
                <a16:creationId xmlns:a16="http://schemas.microsoft.com/office/drawing/2014/main" id="{C4BAB894-44EB-47F9-BB00-F8340B9B67D8}"/>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10</a:t>
            </a:r>
          </a:p>
        </p:txBody>
      </p:sp>
      <p:pic>
        <p:nvPicPr>
          <p:cNvPr id="8" name="Picture 7">
            <a:extLst>
              <a:ext uri="{FF2B5EF4-FFF2-40B4-BE49-F238E27FC236}">
                <a16:creationId xmlns:a16="http://schemas.microsoft.com/office/drawing/2014/main" id="{C41E2D4D-29A1-4468-B1C1-CCE17AC2EA33}"/>
              </a:ext>
            </a:extLst>
          </p:cNvPr>
          <p:cNvPicPr>
            <a:picLocks noChangeAspect="1"/>
          </p:cNvPicPr>
          <p:nvPr/>
        </p:nvPicPr>
        <p:blipFill>
          <a:blip r:embed="rId3"/>
          <a:stretch>
            <a:fillRect/>
          </a:stretch>
        </p:blipFill>
        <p:spPr>
          <a:xfrm>
            <a:off x="6600710" y="1235327"/>
            <a:ext cx="4846320" cy="4846320"/>
          </a:xfrm>
          <a:prstGeom prst="rect">
            <a:avLst/>
          </a:prstGeom>
          <a:effectLst>
            <a:glow rad="228600">
              <a:schemeClr val="accent3">
                <a:satMod val="175000"/>
                <a:alpha val="40000"/>
              </a:schemeClr>
            </a:glow>
          </a:effectLst>
        </p:spPr>
      </p:pic>
      <p:pic>
        <p:nvPicPr>
          <p:cNvPr id="3074" name="Picture 2" descr="http://www.nasonline.org/programs/awards/2019-nas-awards/social-media-graphics/reich-molecularbio-sm.jpg">
            <a:extLst>
              <a:ext uri="{FF2B5EF4-FFF2-40B4-BE49-F238E27FC236}">
                <a16:creationId xmlns:a16="http://schemas.microsoft.com/office/drawing/2014/main" id="{4B4FD69C-C6A2-43B1-8636-62B6B1514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200" y="1235327"/>
            <a:ext cx="4846320" cy="4846320"/>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64957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2117" y="3833850"/>
            <a:ext cx="11645207" cy="2915871"/>
          </a:xfrm>
        </p:spPr>
        <p:txBody>
          <a:bodyPr>
            <a:norm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12 recommendations and a pathway for considering the 	responsibility to recontact research participants</a:t>
            </a:r>
          </a:p>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Recommendations fill a gap in guidance for when and how to 	recontact research participants with updated variant knowledge</a:t>
            </a:r>
          </a:p>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Provide principles for use by IRBs when determining whether 	and how to recontact research participants</a:t>
            </a:r>
          </a:p>
          <a:p>
            <a:pPr marL="158750" lvl="2" indent="0" defTabSz="627063" eaLnBrk="0" hangingPunct="0">
              <a:spcBef>
                <a:spcPts val="1800"/>
              </a:spcBef>
              <a:buClr>
                <a:schemeClr val="tx1"/>
              </a:buClr>
              <a:buSzPct val="95000"/>
              <a:buNone/>
              <a:defRPr/>
            </a:pPr>
            <a:endParaRPr lang="en-US" sz="2800" b="1" dirty="0">
              <a:solidFill>
                <a:prstClr val="white"/>
              </a:solidFill>
              <a:latin typeface="Arial" charset="0"/>
            </a:endParaRPr>
          </a:p>
          <a:p>
            <a:pPr marL="0" indent="0">
              <a:buNone/>
            </a:pPr>
            <a:endParaRPr lang="en-US" dirty="0"/>
          </a:p>
        </p:txBody>
      </p:sp>
      <p:sp>
        <p:nvSpPr>
          <p:cNvPr id="3" name="Title 2"/>
          <p:cNvSpPr>
            <a:spLocks noGrp="1"/>
          </p:cNvSpPr>
          <p:nvPr>
            <p:ph type="title"/>
          </p:nvPr>
        </p:nvSpPr>
        <p:spPr>
          <a:xfrm>
            <a:off x="10886" y="7620"/>
            <a:ext cx="12191999" cy="647308"/>
          </a:xfrm>
        </p:spPr>
        <p:txBody>
          <a:bodyPr>
            <a:normAutofit/>
          </a:bodyPr>
          <a:lstStyle/>
          <a:p>
            <a:pPr algn="ctr"/>
            <a:r>
              <a:rPr lang="en-US" sz="3500" dirty="0"/>
              <a:t>ASHG Position Statement: Responsibility to Recontact</a:t>
            </a:r>
          </a:p>
        </p:txBody>
      </p:sp>
      <p:sp>
        <p:nvSpPr>
          <p:cNvPr id="6" name="TextBox 5">
            <a:extLst>
              <a:ext uri="{FF2B5EF4-FFF2-40B4-BE49-F238E27FC236}">
                <a16:creationId xmlns:a16="http://schemas.microsoft.com/office/drawing/2014/main" id="{8BC0F1D8-8892-4123-A208-74AD6C6CD8BB}"/>
              </a:ext>
            </a:extLst>
          </p:cNvPr>
          <p:cNvSpPr txBox="1"/>
          <p:nvPr/>
        </p:nvSpPr>
        <p:spPr>
          <a:xfrm>
            <a:off x="10379998" y="6457890"/>
            <a:ext cx="1781513"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11</a:t>
            </a:r>
          </a:p>
        </p:txBody>
      </p:sp>
      <p:pic>
        <p:nvPicPr>
          <p:cNvPr id="5" name="Picture 4">
            <a:extLst>
              <a:ext uri="{FF2B5EF4-FFF2-40B4-BE49-F238E27FC236}">
                <a16:creationId xmlns:a16="http://schemas.microsoft.com/office/drawing/2014/main" id="{4CAAB9FA-59A7-4413-9815-00C686A0D84C}"/>
              </a:ext>
            </a:extLst>
          </p:cNvPr>
          <p:cNvPicPr>
            <a:picLocks noChangeAspect="1"/>
          </p:cNvPicPr>
          <p:nvPr/>
        </p:nvPicPr>
        <p:blipFill rotWithShape="1">
          <a:blip r:embed="rId3"/>
          <a:srcRect l="224" t="10329" r="1"/>
          <a:stretch/>
        </p:blipFill>
        <p:spPr>
          <a:xfrm>
            <a:off x="1590074" y="986842"/>
            <a:ext cx="9011851" cy="2442158"/>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275577073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3200" r="3000"/>
          <a:stretch>
            <a:fillRect/>
          </a:stretch>
        </p:blipFill>
        <p:spPr bwMode="auto">
          <a:xfrm>
            <a:off x="3368" y="7937"/>
            <a:ext cx="16002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03408" y="0"/>
            <a:ext cx="1600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BC7EB53-2CDF-4EF6-88A6-7717FD8C5A40}"/>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12</a:t>
            </a:r>
          </a:p>
        </p:txBody>
      </p:sp>
      <p:sp>
        <p:nvSpPr>
          <p:cNvPr id="6" name="Title 1">
            <a:extLst>
              <a:ext uri="{FF2B5EF4-FFF2-40B4-BE49-F238E27FC236}">
                <a16:creationId xmlns:a16="http://schemas.microsoft.com/office/drawing/2014/main" id="{CBDB846F-A88B-40C3-83FA-A69199144BFE}"/>
              </a:ext>
            </a:extLst>
          </p:cNvPr>
          <p:cNvSpPr txBox="1">
            <a:spLocks/>
          </p:cNvSpPr>
          <p:nvPr/>
        </p:nvSpPr>
        <p:spPr>
          <a:xfrm>
            <a:off x="12724" y="-1023"/>
            <a:ext cx="12192000" cy="670325"/>
          </a:xfrm>
          <a:prstGeom prst="rect">
            <a:avLst/>
          </a:prstGeom>
        </p:spPr>
        <p:txBody>
          <a:bodyPr vert="horz" wrap="square" lIns="91440" tIns="45720" rIns="91440" bIns="45720" numCol="1" rtlCol="0" anchor="ctr" anchorCtr="0" compatLnSpc="1">
            <a:prstTxWarp prst="textNoShape">
              <a:avLst/>
            </a:prstTxWarp>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defRPr/>
            </a:pPr>
            <a:r>
              <a:rPr lang="en-US" sz="3600" i="1" dirty="0">
                <a:solidFill>
                  <a:srgbClr val="5FE0D4"/>
                </a:solidFill>
                <a:latin typeface="Arial" pitchFamily="34" charset="0"/>
                <a:cs typeface="Arial" pitchFamily="34" charset="0"/>
              </a:rPr>
              <a:t>Genomics In The News…</a:t>
            </a:r>
          </a:p>
        </p:txBody>
      </p:sp>
      <p:grpSp>
        <p:nvGrpSpPr>
          <p:cNvPr id="3" name="Group 2">
            <a:extLst>
              <a:ext uri="{FF2B5EF4-FFF2-40B4-BE49-F238E27FC236}">
                <a16:creationId xmlns:a16="http://schemas.microsoft.com/office/drawing/2014/main" id="{99C6EDD1-E06D-4E63-825B-352FA3694441}"/>
              </a:ext>
            </a:extLst>
          </p:cNvPr>
          <p:cNvGrpSpPr>
            <a:grpSpLocks noChangeAspect="1"/>
          </p:cNvGrpSpPr>
          <p:nvPr/>
        </p:nvGrpSpPr>
        <p:grpSpPr>
          <a:xfrm>
            <a:off x="440672" y="4261552"/>
            <a:ext cx="11310656" cy="1983921"/>
            <a:chOff x="122228" y="2843043"/>
            <a:chExt cx="10257770" cy="1799242"/>
          </a:xfrm>
          <a:effectLst>
            <a:glow rad="228600">
              <a:srgbClr val="FF66FF">
                <a:alpha val="40000"/>
              </a:srgbClr>
            </a:glow>
          </a:effectLst>
        </p:grpSpPr>
        <p:pic>
          <p:nvPicPr>
            <p:cNvPr id="2" name="Picture 1">
              <a:extLst>
                <a:ext uri="{FF2B5EF4-FFF2-40B4-BE49-F238E27FC236}">
                  <a16:creationId xmlns:a16="http://schemas.microsoft.com/office/drawing/2014/main" id="{3B144B9B-84E7-47BF-9A2B-CB6BBF37081E}"/>
                </a:ext>
              </a:extLst>
            </p:cNvPr>
            <p:cNvPicPr>
              <a:picLocks noChangeAspect="1"/>
            </p:cNvPicPr>
            <p:nvPr/>
          </p:nvPicPr>
          <p:blipFill rotWithShape="1">
            <a:blip r:embed="rId5"/>
            <a:srcRect l="10547" t="43890" r="16093" b="19722"/>
            <a:stretch/>
          </p:blipFill>
          <p:spPr>
            <a:xfrm>
              <a:off x="3931572" y="2843043"/>
              <a:ext cx="6448426" cy="1799242"/>
            </a:xfrm>
            <a:prstGeom prst="rect">
              <a:avLst/>
            </a:prstGeom>
          </p:spPr>
        </p:pic>
        <p:pic>
          <p:nvPicPr>
            <p:cNvPr id="6146" name="Picture 2" descr="Related image">
              <a:extLst>
                <a:ext uri="{FF2B5EF4-FFF2-40B4-BE49-F238E27FC236}">
                  <a16:creationId xmlns:a16="http://schemas.microsoft.com/office/drawing/2014/main" id="{C686E183-3A38-4515-AA40-08494A202E8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902"/>
            <a:stretch/>
          </p:blipFill>
          <p:spPr bwMode="auto">
            <a:xfrm>
              <a:off x="122228" y="2843044"/>
              <a:ext cx="3809344" cy="17992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2A144078-09E1-46D2-A606-49ABA2990B17}"/>
              </a:ext>
            </a:extLst>
          </p:cNvPr>
          <p:cNvGrpSpPr>
            <a:grpSpLocks noChangeAspect="1"/>
          </p:cNvGrpSpPr>
          <p:nvPr/>
        </p:nvGrpSpPr>
        <p:grpSpPr>
          <a:xfrm>
            <a:off x="2081427" y="1750948"/>
            <a:ext cx="8054593" cy="1965052"/>
            <a:chOff x="2175681" y="1888584"/>
            <a:chExt cx="8054593" cy="1965052"/>
          </a:xfrm>
          <a:effectLst>
            <a:glow rad="228600">
              <a:schemeClr val="accent3">
                <a:satMod val="175000"/>
                <a:alpha val="40000"/>
              </a:schemeClr>
            </a:glow>
          </a:effectLst>
        </p:grpSpPr>
        <p:pic>
          <p:nvPicPr>
            <p:cNvPr id="4" name="Picture 3">
              <a:extLst>
                <a:ext uri="{FF2B5EF4-FFF2-40B4-BE49-F238E27FC236}">
                  <a16:creationId xmlns:a16="http://schemas.microsoft.com/office/drawing/2014/main" id="{4CCDBA66-F6D0-4FBE-943A-5B1AD7A5E2B5}"/>
                </a:ext>
              </a:extLst>
            </p:cNvPr>
            <p:cNvPicPr>
              <a:picLocks noChangeAspect="1"/>
            </p:cNvPicPr>
            <p:nvPr/>
          </p:nvPicPr>
          <p:blipFill rotWithShape="1">
            <a:blip r:embed="rId7"/>
            <a:srcRect l="14166" t="34815" r="38984" b="40278"/>
            <a:stretch/>
          </p:blipFill>
          <p:spPr>
            <a:xfrm>
              <a:off x="3722359" y="1907453"/>
              <a:ext cx="6507915" cy="1946183"/>
            </a:xfrm>
            <a:prstGeom prst="rect">
              <a:avLst/>
            </a:prstGeom>
          </p:spPr>
        </p:pic>
        <p:pic>
          <p:nvPicPr>
            <p:cNvPr id="6148" name="Picture 4" descr="Science: 364 (6436)">
              <a:extLst>
                <a:ext uri="{FF2B5EF4-FFF2-40B4-BE49-F238E27FC236}">
                  <a16:creationId xmlns:a16="http://schemas.microsoft.com/office/drawing/2014/main" id="{F4A5E4FA-A86B-4BE9-A872-D02FA9E1A2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75681" y="1888584"/>
              <a:ext cx="1546678" cy="1965042"/>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809B3AEA-906D-47EC-81DD-CBC1B678E9FE}"/>
              </a:ext>
            </a:extLst>
          </p:cNvPr>
          <p:cNvPicPr>
            <a:picLocks noChangeAspect="1"/>
          </p:cNvPicPr>
          <p:nvPr/>
        </p:nvPicPr>
        <p:blipFill rotWithShape="1">
          <a:blip r:embed="rId9"/>
          <a:srcRect l="10294" t="32540" r="25661" b="36212"/>
          <a:stretch/>
        </p:blipFill>
        <p:spPr>
          <a:xfrm>
            <a:off x="4658028" y="4281566"/>
            <a:ext cx="7076290" cy="1942135"/>
          </a:xfrm>
          <a:prstGeom prst="rect">
            <a:avLst/>
          </a:prstGeom>
        </p:spPr>
      </p:pic>
    </p:spTree>
    <p:extLst>
      <p:ext uri="{BB962C8B-B14F-4D97-AF65-F5344CB8AC3E}">
        <p14:creationId xmlns:p14="http://schemas.microsoft.com/office/powerpoint/2010/main" val="101372627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3200" r="3000"/>
          <a:stretch>
            <a:fillRect/>
          </a:stretch>
        </p:blipFill>
        <p:spPr bwMode="auto">
          <a:xfrm>
            <a:off x="3368" y="7937"/>
            <a:ext cx="16002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03408" y="0"/>
            <a:ext cx="1600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BC7EB53-2CDF-4EF6-88A6-7717FD8C5A40}"/>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13</a:t>
            </a:r>
          </a:p>
        </p:txBody>
      </p:sp>
      <p:sp>
        <p:nvSpPr>
          <p:cNvPr id="6" name="Title 1">
            <a:extLst>
              <a:ext uri="{FF2B5EF4-FFF2-40B4-BE49-F238E27FC236}">
                <a16:creationId xmlns:a16="http://schemas.microsoft.com/office/drawing/2014/main" id="{CBDB846F-A88B-40C3-83FA-A69199144BFE}"/>
              </a:ext>
            </a:extLst>
          </p:cNvPr>
          <p:cNvSpPr txBox="1">
            <a:spLocks/>
          </p:cNvSpPr>
          <p:nvPr/>
        </p:nvSpPr>
        <p:spPr>
          <a:xfrm>
            <a:off x="12724" y="-1023"/>
            <a:ext cx="12192000" cy="670325"/>
          </a:xfrm>
          <a:prstGeom prst="rect">
            <a:avLst/>
          </a:prstGeom>
        </p:spPr>
        <p:txBody>
          <a:bodyPr vert="horz" wrap="square" lIns="91440" tIns="45720" rIns="91440" bIns="45720" numCol="1" rtlCol="0" anchor="ctr" anchorCtr="0" compatLnSpc="1">
            <a:prstTxWarp prst="textNoShape">
              <a:avLst/>
            </a:prstTxWarp>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defRPr/>
            </a:pPr>
            <a:r>
              <a:rPr lang="en-US" sz="3600" i="1" dirty="0">
                <a:solidFill>
                  <a:srgbClr val="5FE0D4"/>
                </a:solidFill>
                <a:latin typeface="Arial" pitchFamily="34" charset="0"/>
                <a:cs typeface="Arial" pitchFamily="34" charset="0"/>
              </a:rPr>
              <a:t>Genomes In The News…</a:t>
            </a:r>
          </a:p>
        </p:txBody>
      </p:sp>
      <p:pic>
        <p:nvPicPr>
          <p:cNvPr id="2" name="Picture 1">
            <a:extLst>
              <a:ext uri="{FF2B5EF4-FFF2-40B4-BE49-F238E27FC236}">
                <a16:creationId xmlns:a16="http://schemas.microsoft.com/office/drawing/2014/main" id="{6EAE2B1B-CB0B-420A-A537-B45FD6BEEFCB}"/>
              </a:ext>
            </a:extLst>
          </p:cNvPr>
          <p:cNvPicPr>
            <a:picLocks noChangeAspect="1"/>
          </p:cNvPicPr>
          <p:nvPr/>
        </p:nvPicPr>
        <p:blipFill rotWithShape="1">
          <a:blip r:embed="rId5"/>
          <a:srcRect t="14623"/>
          <a:stretch/>
        </p:blipFill>
        <p:spPr>
          <a:xfrm>
            <a:off x="1004583" y="3963300"/>
            <a:ext cx="2664434" cy="2274821"/>
          </a:xfrm>
          <a:prstGeom prst="rect">
            <a:avLst/>
          </a:prstGeom>
        </p:spPr>
      </p:pic>
      <p:pic>
        <p:nvPicPr>
          <p:cNvPr id="3" name="Picture 2">
            <a:extLst>
              <a:ext uri="{FF2B5EF4-FFF2-40B4-BE49-F238E27FC236}">
                <a16:creationId xmlns:a16="http://schemas.microsoft.com/office/drawing/2014/main" id="{9280BA47-360F-426B-B4C6-8B302AAA87A3}"/>
              </a:ext>
            </a:extLst>
          </p:cNvPr>
          <p:cNvPicPr>
            <a:picLocks noChangeAspect="1"/>
          </p:cNvPicPr>
          <p:nvPr/>
        </p:nvPicPr>
        <p:blipFill rotWithShape="1">
          <a:blip r:embed="rId6"/>
          <a:srcRect l="6825" r="32476"/>
          <a:stretch/>
        </p:blipFill>
        <p:spPr>
          <a:xfrm>
            <a:off x="2336800" y="996550"/>
            <a:ext cx="3031068" cy="2639502"/>
          </a:xfrm>
          <a:prstGeom prst="rect">
            <a:avLst/>
          </a:prstGeom>
        </p:spPr>
      </p:pic>
      <p:pic>
        <p:nvPicPr>
          <p:cNvPr id="4" name="Picture 3">
            <a:extLst>
              <a:ext uri="{FF2B5EF4-FFF2-40B4-BE49-F238E27FC236}">
                <a16:creationId xmlns:a16="http://schemas.microsoft.com/office/drawing/2014/main" id="{C7D03BC3-E384-436C-A4DC-146E70DDD90B}"/>
              </a:ext>
            </a:extLst>
          </p:cNvPr>
          <p:cNvPicPr>
            <a:picLocks noChangeAspect="1"/>
          </p:cNvPicPr>
          <p:nvPr/>
        </p:nvPicPr>
        <p:blipFill rotWithShape="1">
          <a:blip r:embed="rId7"/>
          <a:srcRect r="15370"/>
          <a:stretch/>
        </p:blipFill>
        <p:spPr>
          <a:xfrm>
            <a:off x="5807155" y="801506"/>
            <a:ext cx="3571875" cy="2376045"/>
          </a:xfrm>
          <a:prstGeom prst="rect">
            <a:avLst/>
          </a:prstGeom>
        </p:spPr>
      </p:pic>
      <p:pic>
        <p:nvPicPr>
          <p:cNvPr id="7" name="Picture 6">
            <a:extLst>
              <a:ext uri="{FF2B5EF4-FFF2-40B4-BE49-F238E27FC236}">
                <a16:creationId xmlns:a16="http://schemas.microsoft.com/office/drawing/2014/main" id="{5EE26DC6-89D5-4C26-A4E6-6A6F65474C1C}"/>
              </a:ext>
            </a:extLst>
          </p:cNvPr>
          <p:cNvPicPr>
            <a:picLocks noChangeAspect="1"/>
          </p:cNvPicPr>
          <p:nvPr/>
        </p:nvPicPr>
        <p:blipFill rotWithShape="1">
          <a:blip r:embed="rId8"/>
          <a:srcRect r="21197"/>
          <a:stretch/>
        </p:blipFill>
        <p:spPr>
          <a:xfrm>
            <a:off x="8069262" y="3429000"/>
            <a:ext cx="3118155" cy="2226411"/>
          </a:xfrm>
          <a:prstGeom prst="rect">
            <a:avLst/>
          </a:prstGeom>
        </p:spPr>
      </p:pic>
      <p:pic>
        <p:nvPicPr>
          <p:cNvPr id="3074" name="Picture 2" descr="Image result for peanut genome">
            <a:extLst>
              <a:ext uri="{FF2B5EF4-FFF2-40B4-BE49-F238E27FC236}">
                <a16:creationId xmlns:a16="http://schemas.microsoft.com/office/drawing/2014/main" id="{58B52275-E37C-400A-99F1-49AA55AEDD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9330" y="4334933"/>
            <a:ext cx="3419571" cy="222641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91D7BB6C-1BC6-45CC-B4F7-00824D2F57CD}"/>
              </a:ext>
            </a:extLst>
          </p:cNvPr>
          <p:cNvGrpSpPr/>
          <p:nvPr/>
        </p:nvGrpSpPr>
        <p:grpSpPr>
          <a:xfrm>
            <a:off x="2887683" y="976953"/>
            <a:ext cx="5962914" cy="2721296"/>
            <a:chOff x="-4072952" y="1638138"/>
            <a:chExt cx="5359885" cy="2395004"/>
          </a:xfrm>
        </p:grpSpPr>
        <p:pic>
          <p:nvPicPr>
            <p:cNvPr id="8" name="Picture 7">
              <a:extLst>
                <a:ext uri="{FF2B5EF4-FFF2-40B4-BE49-F238E27FC236}">
                  <a16:creationId xmlns:a16="http://schemas.microsoft.com/office/drawing/2014/main" id="{AA0FB2C4-F2AE-4520-8F48-0CA21F99F4D5}"/>
                </a:ext>
              </a:extLst>
            </p:cNvPr>
            <p:cNvPicPr>
              <a:picLocks noChangeAspect="1"/>
            </p:cNvPicPr>
            <p:nvPr/>
          </p:nvPicPr>
          <p:blipFill>
            <a:blip r:embed="rId10"/>
            <a:stretch>
              <a:fillRect/>
            </a:stretch>
          </p:blipFill>
          <p:spPr>
            <a:xfrm>
              <a:off x="-4072952" y="1645620"/>
              <a:ext cx="3343088" cy="2387522"/>
            </a:xfrm>
            <a:prstGeom prst="rect">
              <a:avLst/>
            </a:prstGeom>
          </p:spPr>
        </p:pic>
        <p:pic>
          <p:nvPicPr>
            <p:cNvPr id="9" name="Picture 8">
              <a:extLst>
                <a:ext uri="{FF2B5EF4-FFF2-40B4-BE49-F238E27FC236}">
                  <a16:creationId xmlns:a16="http://schemas.microsoft.com/office/drawing/2014/main" id="{48553DAD-09E4-4AF4-B0C6-21F1C3C5DF38}"/>
                </a:ext>
              </a:extLst>
            </p:cNvPr>
            <p:cNvPicPr>
              <a:picLocks noChangeAspect="1"/>
            </p:cNvPicPr>
            <p:nvPr/>
          </p:nvPicPr>
          <p:blipFill>
            <a:blip r:embed="rId11"/>
            <a:stretch>
              <a:fillRect/>
            </a:stretch>
          </p:blipFill>
          <p:spPr>
            <a:xfrm>
              <a:off x="-509320" y="1638138"/>
              <a:ext cx="1796253" cy="2395004"/>
            </a:xfrm>
            <a:prstGeom prst="rect">
              <a:avLst/>
            </a:prstGeom>
          </p:spPr>
        </p:pic>
      </p:grpSp>
      <p:pic>
        <p:nvPicPr>
          <p:cNvPr id="11" name="Picture 10">
            <a:extLst>
              <a:ext uri="{FF2B5EF4-FFF2-40B4-BE49-F238E27FC236}">
                <a16:creationId xmlns:a16="http://schemas.microsoft.com/office/drawing/2014/main" id="{28FDEF33-C095-436F-8ED2-2E29BD02876E}"/>
              </a:ext>
            </a:extLst>
          </p:cNvPr>
          <p:cNvPicPr>
            <a:picLocks noChangeAspect="1"/>
          </p:cNvPicPr>
          <p:nvPr/>
        </p:nvPicPr>
        <p:blipFill>
          <a:blip r:embed="rId12"/>
          <a:stretch>
            <a:fillRect/>
          </a:stretch>
        </p:blipFill>
        <p:spPr>
          <a:xfrm>
            <a:off x="8062786" y="3861873"/>
            <a:ext cx="3561652" cy="2376248"/>
          </a:xfrm>
          <a:prstGeom prst="rect">
            <a:avLst/>
          </a:prstGeom>
        </p:spPr>
      </p:pic>
      <p:pic>
        <p:nvPicPr>
          <p:cNvPr id="12" name="Picture 11">
            <a:extLst>
              <a:ext uri="{FF2B5EF4-FFF2-40B4-BE49-F238E27FC236}">
                <a16:creationId xmlns:a16="http://schemas.microsoft.com/office/drawing/2014/main" id="{B365A944-DDA4-4745-9EFC-D001940CD783}"/>
              </a:ext>
            </a:extLst>
          </p:cNvPr>
          <p:cNvPicPr>
            <a:picLocks noChangeAspect="1"/>
          </p:cNvPicPr>
          <p:nvPr/>
        </p:nvPicPr>
        <p:blipFill rotWithShape="1">
          <a:blip r:embed="rId13"/>
          <a:srcRect l="19684" r="12463"/>
          <a:stretch/>
        </p:blipFill>
        <p:spPr>
          <a:xfrm>
            <a:off x="4503625" y="4025497"/>
            <a:ext cx="2957132" cy="2614932"/>
          </a:xfrm>
          <a:prstGeom prst="rect">
            <a:avLst/>
          </a:prstGeom>
        </p:spPr>
      </p:pic>
      <p:pic>
        <p:nvPicPr>
          <p:cNvPr id="13" name="Picture 12">
            <a:extLst>
              <a:ext uri="{FF2B5EF4-FFF2-40B4-BE49-F238E27FC236}">
                <a16:creationId xmlns:a16="http://schemas.microsoft.com/office/drawing/2014/main" id="{9460ABB4-AD8D-404B-90E3-EE70A81D83D9}"/>
              </a:ext>
            </a:extLst>
          </p:cNvPr>
          <p:cNvPicPr>
            <a:picLocks noChangeAspect="1"/>
          </p:cNvPicPr>
          <p:nvPr/>
        </p:nvPicPr>
        <p:blipFill>
          <a:blip r:embed="rId14"/>
          <a:stretch>
            <a:fillRect/>
          </a:stretch>
        </p:blipFill>
        <p:spPr>
          <a:xfrm>
            <a:off x="698309" y="3550764"/>
            <a:ext cx="3214000" cy="2407398"/>
          </a:xfrm>
          <a:prstGeom prst="rect">
            <a:avLst/>
          </a:prstGeom>
        </p:spPr>
      </p:pic>
      <p:pic>
        <p:nvPicPr>
          <p:cNvPr id="14" name="Picture 13">
            <a:extLst>
              <a:ext uri="{FF2B5EF4-FFF2-40B4-BE49-F238E27FC236}">
                <a16:creationId xmlns:a16="http://schemas.microsoft.com/office/drawing/2014/main" id="{0EA9284E-A6FB-4E5C-BCA6-E719CD5D3596}"/>
              </a:ext>
            </a:extLst>
          </p:cNvPr>
          <p:cNvPicPr>
            <a:picLocks noChangeAspect="1"/>
          </p:cNvPicPr>
          <p:nvPr/>
        </p:nvPicPr>
        <p:blipFill>
          <a:blip r:embed="rId15"/>
          <a:stretch>
            <a:fillRect/>
          </a:stretch>
        </p:blipFill>
        <p:spPr>
          <a:xfrm>
            <a:off x="1915284" y="894240"/>
            <a:ext cx="3322265" cy="2492883"/>
          </a:xfrm>
          <a:prstGeom prst="rect">
            <a:avLst/>
          </a:prstGeom>
        </p:spPr>
      </p:pic>
      <p:pic>
        <p:nvPicPr>
          <p:cNvPr id="15" name="Picture 14">
            <a:extLst>
              <a:ext uri="{FF2B5EF4-FFF2-40B4-BE49-F238E27FC236}">
                <a16:creationId xmlns:a16="http://schemas.microsoft.com/office/drawing/2014/main" id="{F0162DFD-2817-47C6-A4F0-08EB5F54B37B}"/>
              </a:ext>
            </a:extLst>
          </p:cNvPr>
          <p:cNvPicPr>
            <a:picLocks noChangeAspect="1"/>
          </p:cNvPicPr>
          <p:nvPr/>
        </p:nvPicPr>
        <p:blipFill rotWithShape="1">
          <a:blip r:embed="rId16"/>
          <a:srcRect l="5146" t="9475" r="12413" b="9942"/>
          <a:stretch/>
        </p:blipFill>
        <p:spPr>
          <a:xfrm>
            <a:off x="5634187" y="637882"/>
            <a:ext cx="4591729" cy="2351004"/>
          </a:xfrm>
          <a:prstGeom prst="rect">
            <a:avLst/>
          </a:prstGeom>
        </p:spPr>
      </p:pic>
      <p:pic>
        <p:nvPicPr>
          <p:cNvPr id="16" name="Picture 15">
            <a:extLst>
              <a:ext uri="{FF2B5EF4-FFF2-40B4-BE49-F238E27FC236}">
                <a16:creationId xmlns:a16="http://schemas.microsoft.com/office/drawing/2014/main" id="{83EED9A1-8950-45DD-8EFA-FEB5B21E10E1}"/>
              </a:ext>
            </a:extLst>
          </p:cNvPr>
          <p:cNvPicPr>
            <a:picLocks noChangeAspect="1"/>
          </p:cNvPicPr>
          <p:nvPr/>
        </p:nvPicPr>
        <p:blipFill>
          <a:blip r:embed="rId17"/>
          <a:stretch>
            <a:fillRect/>
          </a:stretch>
        </p:blipFill>
        <p:spPr>
          <a:xfrm>
            <a:off x="4655431" y="3948618"/>
            <a:ext cx="5823067" cy="2456606"/>
          </a:xfrm>
          <a:prstGeom prst="rect">
            <a:avLst/>
          </a:prstGeom>
        </p:spPr>
      </p:pic>
      <p:pic>
        <p:nvPicPr>
          <p:cNvPr id="17" name="Picture 16">
            <a:extLst>
              <a:ext uri="{FF2B5EF4-FFF2-40B4-BE49-F238E27FC236}">
                <a16:creationId xmlns:a16="http://schemas.microsoft.com/office/drawing/2014/main" id="{675073FA-B8C0-4B5A-9127-5B8241416ACC}"/>
              </a:ext>
            </a:extLst>
          </p:cNvPr>
          <p:cNvPicPr>
            <a:picLocks noChangeAspect="1"/>
          </p:cNvPicPr>
          <p:nvPr/>
        </p:nvPicPr>
        <p:blipFill>
          <a:blip r:embed="rId18"/>
          <a:stretch>
            <a:fillRect/>
          </a:stretch>
        </p:blipFill>
        <p:spPr>
          <a:xfrm>
            <a:off x="461481" y="3668373"/>
            <a:ext cx="3765171" cy="2831862"/>
          </a:xfrm>
          <a:prstGeom prst="rect">
            <a:avLst/>
          </a:prstGeom>
        </p:spPr>
      </p:pic>
      <p:pic>
        <p:nvPicPr>
          <p:cNvPr id="18" name="Picture 17">
            <a:extLst>
              <a:ext uri="{FF2B5EF4-FFF2-40B4-BE49-F238E27FC236}">
                <a16:creationId xmlns:a16="http://schemas.microsoft.com/office/drawing/2014/main" id="{E011BEEC-E812-45A1-9C27-3A0AE09694DE}"/>
              </a:ext>
            </a:extLst>
          </p:cNvPr>
          <p:cNvPicPr>
            <a:picLocks noChangeAspect="1"/>
          </p:cNvPicPr>
          <p:nvPr/>
        </p:nvPicPr>
        <p:blipFill>
          <a:blip r:embed="rId19"/>
          <a:stretch>
            <a:fillRect/>
          </a:stretch>
        </p:blipFill>
        <p:spPr>
          <a:xfrm>
            <a:off x="2008594" y="1039610"/>
            <a:ext cx="4124183" cy="2319853"/>
          </a:xfrm>
          <a:prstGeom prst="rect">
            <a:avLst/>
          </a:prstGeom>
        </p:spPr>
      </p:pic>
      <p:pic>
        <p:nvPicPr>
          <p:cNvPr id="19" name="Picture 18">
            <a:extLst>
              <a:ext uri="{FF2B5EF4-FFF2-40B4-BE49-F238E27FC236}">
                <a16:creationId xmlns:a16="http://schemas.microsoft.com/office/drawing/2014/main" id="{270ED0CA-49A6-4AB8-94D8-18D5E507F275}"/>
              </a:ext>
            </a:extLst>
          </p:cNvPr>
          <p:cNvPicPr>
            <a:picLocks noChangeAspect="1"/>
          </p:cNvPicPr>
          <p:nvPr/>
        </p:nvPicPr>
        <p:blipFill>
          <a:blip r:embed="rId20"/>
          <a:stretch>
            <a:fillRect/>
          </a:stretch>
        </p:blipFill>
        <p:spPr>
          <a:xfrm>
            <a:off x="6454560" y="900370"/>
            <a:ext cx="3764234" cy="2831862"/>
          </a:xfrm>
          <a:prstGeom prst="rect">
            <a:avLst/>
          </a:prstGeom>
        </p:spPr>
      </p:pic>
    </p:spTree>
    <p:extLst>
      <p:ext uri="{BB962C8B-B14F-4D97-AF65-F5344CB8AC3E}">
        <p14:creationId xmlns:p14="http://schemas.microsoft.com/office/powerpoint/2010/main" val="120568680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4"/>
                                        </p:tgtEl>
                                        <p:attrNameLst>
                                          <p:attrName>style.visibility</p:attrName>
                                        </p:attrNameLst>
                                      </p:cBhvr>
                                      <p:to>
                                        <p:strVal val="visible"/>
                                      </p:to>
                                    </p:set>
                                    <p:anim calcmode="lin" valueType="num">
                                      <p:cBhvr additive="base">
                                        <p:cTn id="25" dur="500" fill="hold"/>
                                        <p:tgtEl>
                                          <p:spTgt spid="3074"/>
                                        </p:tgtEl>
                                        <p:attrNameLst>
                                          <p:attrName>ppt_x</p:attrName>
                                        </p:attrNameLst>
                                      </p:cBhvr>
                                      <p:tavLst>
                                        <p:tav tm="0">
                                          <p:val>
                                            <p:strVal val="#ppt_x"/>
                                          </p:val>
                                        </p:tav>
                                        <p:tav tm="100000">
                                          <p:val>
                                            <p:strVal val="#ppt_x"/>
                                          </p:val>
                                        </p:tav>
                                      </p:tavLst>
                                    </p:anim>
                                    <p:anim calcmode="lin" valueType="num">
                                      <p:cBhvr additive="base">
                                        <p:cTn id="26"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9"/>
                                        </p:tgtEl>
                                        <p:attrNameLst>
                                          <p:attrName>style.visibility</p:attrName>
                                        </p:attrNameLst>
                                      </p:cBhvr>
                                      <p:to>
                                        <p:strVal val="visible"/>
                                      </p:to>
                                    </p:set>
                                    <p:anim calcmode="lin" valueType="num">
                                      <p:cBhvr additive="base">
                                        <p:cTn id="91" dur="500" fill="hold"/>
                                        <p:tgtEl>
                                          <p:spTgt spid="19"/>
                                        </p:tgtEl>
                                        <p:attrNameLst>
                                          <p:attrName>ppt_x</p:attrName>
                                        </p:attrNameLst>
                                      </p:cBhvr>
                                      <p:tavLst>
                                        <p:tav tm="0">
                                          <p:val>
                                            <p:strVal val="#ppt_x"/>
                                          </p:val>
                                        </p:tav>
                                        <p:tav tm="100000">
                                          <p:val>
                                            <p:strVal val="#ppt_x"/>
                                          </p:val>
                                        </p:tav>
                                      </p:tavLst>
                                    </p:anim>
                                    <p:anim calcmode="lin" valueType="num">
                                      <p:cBhvr additive="base">
                                        <p:cTn id="9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75184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b="1" dirty="0">
                <a:solidFill>
                  <a:schemeClr val="accent1">
                    <a:lumMod val="75000"/>
                  </a:schemeClr>
                </a:solidFill>
              </a:rPr>
              <a:t>General NHGRI Updates</a:t>
            </a:r>
          </a:p>
          <a:p>
            <a:pPr marL="1016000" indent="-787400">
              <a:spcBef>
                <a:spcPts val="1800"/>
              </a:spcBef>
              <a:buFontTx/>
              <a:buAutoNum type="romanUcPeriod"/>
            </a:pPr>
            <a:r>
              <a:rPr lang="en-US" sz="3400" b="1" dirty="0">
                <a:solidFill>
                  <a:schemeClr val="accent1">
                    <a:lumMod val="75000"/>
                  </a:schemeClr>
                </a:solidFill>
              </a:rPr>
              <a:t>General NIH Updates</a:t>
            </a:r>
          </a:p>
          <a:p>
            <a:pPr marL="1016000" indent="-787400">
              <a:spcBef>
                <a:spcPts val="1800"/>
              </a:spcBef>
              <a:buFontTx/>
              <a:buAutoNum type="romanUcPeriod"/>
            </a:pPr>
            <a:r>
              <a:rPr lang="en-US" sz="3400" b="1" dirty="0">
                <a:solidFill>
                  <a:schemeClr val="accent1">
                    <a:lumMod val="75000"/>
                  </a:schemeClr>
                </a:solidFill>
              </a:rPr>
              <a:t>General Genomics Updates</a:t>
            </a:r>
          </a:p>
          <a:p>
            <a:pPr marL="1016000" indent="-787400">
              <a:spcBef>
                <a:spcPts val="1800"/>
              </a:spcBef>
              <a:buFontTx/>
              <a:buAutoNum type="romanUcPeriod"/>
            </a:pPr>
            <a:r>
              <a:rPr lang="en-US" sz="3400" b="1" dirty="0">
                <a:solidFill>
                  <a:srgbClr val="E57200"/>
                </a:solidFill>
              </a:rPr>
              <a:t>NHGRI Extramural Research Program</a:t>
            </a:r>
          </a:p>
          <a:p>
            <a:pPr marL="1016000" indent="-787400">
              <a:spcBef>
                <a:spcPts val="1800"/>
              </a:spcBef>
              <a:buFontTx/>
              <a:buAutoNum type="romanUcPeriod"/>
            </a:pPr>
            <a:r>
              <a:rPr lang="en-US" sz="3400" b="1" dirty="0">
                <a:solidFill>
                  <a:schemeClr val="accent1">
                    <a:lumMod val="75000"/>
                  </a:schemeClr>
                </a:solidFill>
              </a:rPr>
              <a:t>NIH Common Fund/Trans-NIH </a:t>
            </a:r>
          </a:p>
          <a:p>
            <a:pPr marL="1016000" indent="-787400">
              <a:spcBef>
                <a:spcPts val="1800"/>
              </a:spcBef>
              <a:buFontTx/>
              <a:buAutoNum type="romanUcPeriod"/>
              <a:tabLst>
                <a:tab pos="1371600" algn="l"/>
              </a:tabLst>
            </a:pPr>
            <a:r>
              <a:rPr lang="en-US" sz="3400" b="1" dirty="0">
                <a:solidFill>
                  <a:schemeClr val="accent1">
                    <a:lumMod val="75000"/>
                  </a:schemeClr>
                </a:solidFill>
              </a:rPr>
              <a:t>NHGRI Division of Policy, Communications, and 		Education</a:t>
            </a:r>
          </a:p>
          <a:p>
            <a:pPr marL="1016000" indent="-787400">
              <a:spcBef>
                <a:spcPts val="1800"/>
              </a:spcBef>
              <a:buFontTx/>
              <a:buAutoNum type="romanUcPeriod"/>
            </a:pPr>
            <a:r>
              <a:rPr lang="en-US" sz="3400" b="1" dirty="0">
                <a:solidFill>
                  <a:schemeClr val="accent1">
                    <a:lumMod val="75000"/>
                  </a:schemeClr>
                </a:solidFill>
              </a:rPr>
              <a:t>NHGRI Intramural Research Program</a:t>
            </a:r>
          </a:p>
        </p:txBody>
      </p:sp>
    </p:spTree>
    <p:extLst>
      <p:ext uri="{BB962C8B-B14F-4D97-AF65-F5344CB8AC3E}">
        <p14:creationId xmlns:p14="http://schemas.microsoft.com/office/powerpoint/2010/main" val="1036671145"/>
      </p:ext>
    </p:extLst>
  </p:cSld>
  <p:clrMapOvr>
    <a:masterClrMapping/>
  </p:clrMapOvr>
  <p:transition spd="slow">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39A491FC-8BE5-4D4F-9D47-3DE15F929A2F}"/>
              </a:ext>
            </a:extLst>
          </p:cNvPr>
          <p:cNvSpPr txBox="1">
            <a:spLocks/>
          </p:cNvSpPr>
          <p:nvPr/>
        </p:nvSpPr>
        <p:spPr>
          <a:xfrm>
            <a:off x="0" y="22281"/>
            <a:ext cx="12192000" cy="63976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rPr>
              <a:t>Genome Sequencing Program</a:t>
            </a:r>
            <a:endParaRPr kumimoji="0" lang="en-US" sz="3600" b="1" i="0" u="none" strike="noStrike" kern="1200" cap="none" spc="0" normalizeH="0" baseline="0" noProof="0" dirty="0">
              <a:ln>
                <a:noFill/>
              </a:ln>
              <a:solidFill>
                <a:srgbClr val="5FE0D4"/>
              </a:solidFill>
              <a:effectLst/>
              <a:uLnTx/>
              <a:uFillTx/>
              <a:latin typeface="Arial" pitchFamily="34" charset="0"/>
              <a:ea typeface="+mj-ea"/>
              <a:cs typeface="Arial" pitchFamily="34" charset="0"/>
            </a:endParaRPr>
          </a:p>
        </p:txBody>
      </p:sp>
      <p:sp>
        <p:nvSpPr>
          <p:cNvPr id="6" name="Title 4">
            <a:extLst>
              <a:ext uri="{FF2B5EF4-FFF2-40B4-BE49-F238E27FC236}">
                <a16:creationId xmlns:a16="http://schemas.microsoft.com/office/drawing/2014/main" id="{D658CF10-A8AA-40F9-A612-0DF26FBAD162}"/>
              </a:ext>
            </a:extLst>
          </p:cNvPr>
          <p:cNvSpPr>
            <a:spLocks noGrp="1"/>
          </p:cNvSpPr>
          <p:nvPr>
            <p:ph type="title"/>
          </p:nvPr>
        </p:nvSpPr>
        <p:spPr>
          <a:xfrm>
            <a:off x="423746" y="578892"/>
            <a:ext cx="11576137" cy="581369"/>
          </a:xfrm>
        </p:spPr>
        <p:txBody>
          <a:bodyPr>
            <a:normAutofit/>
          </a:bodyPr>
          <a:lstStyle/>
          <a:p>
            <a:pPr algn="ctr"/>
            <a:r>
              <a:rPr lang="en-US" sz="3200" dirty="0">
                <a:solidFill>
                  <a:schemeClr val="tx1"/>
                </a:solidFill>
              </a:rPr>
              <a:t>Centers for Common Disease Genomics</a:t>
            </a:r>
          </a:p>
        </p:txBody>
      </p:sp>
      <p:graphicFrame>
        <p:nvGraphicFramePr>
          <p:cNvPr id="15" name="Object 14">
            <a:extLst>
              <a:ext uri="{FF2B5EF4-FFF2-40B4-BE49-F238E27FC236}">
                <a16:creationId xmlns:a16="http://schemas.microsoft.com/office/drawing/2014/main" id="{34E116B5-4A92-4682-B839-A65215F30F94}"/>
              </a:ext>
            </a:extLst>
          </p:cNvPr>
          <p:cNvGraphicFramePr>
            <a:graphicFrameLocks noChangeAspect="1"/>
          </p:cNvGraphicFramePr>
          <p:nvPr>
            <p:extLst>
              <p:ext uri="{D42A27DB-BD31-4B8C-83A1-F6EECF244321}">
                <p14:modId xmlns:p14="http://schemas.microsoft.com/office/powerpoint/2010/main" val="1149026345"/>
              </p:ext>
            </p:extLst>
          </p:nvPr>
        </p:nvGraphicFramePr>
        <p:xfrm>
          <a:off x="1458913" y="1495425"/>
          <a:ext cx="9899650" cy="4773613"/>
        </p:xfrm>
        <a:graphic>
          <a:graphicData uri="http://schemas.openxmlformats.org/presentationml/2006/ole">
            <mc:AlternateContent xmlns:mc="http://schemas.openxmlformats.org/markup-compatibility/2006">
              <mc:Choice xmlns:v="urn:schemas-microsoft-com:vml" Requires="v">
                <p:oleObj spid="_x0000_s1284" name="Worksheet" r:id="rId4" imgW="4157643" imgH="2004953" progId="Excel.Sheet.12">
                  <p:embed/>
                </p:oleObj>
              </mc:Choice>
              <mc:Fallback>
                <p:oleObj name="Worksheet" r:id="rId4" imgW="4157643" imgH="2004953" progId="Excel.Sheet.12">
                  <p:embed/>
                  <p:pic>
                    <p:nvPicPr>
                      <p:cNvPr id="15" name="Object 14">
                        <a:extLst>
                          <a:ext uri="{FF2B5EF4-FFF2-40B4-BE49-F238E27FC236}">
                            <a16:creationId xmlns:a16="http://schemas.microsoft.com/office/drawing/2014/main" id="{34E116B5-4A92-4682-B839-A65215F30F94}"/>
                          </a:ext>
                        </a:extLst>
                      </p:cNvPr>
                      <p:cNvPicPr/>
                      <p:nvPr/>
                    </p:nvPicPr>
                    <p:blipFill>
                      <a:blip r:embed="rId5"/>
                      <a:stretch>
                        <a:fillRect/>
                      </a:stretch>
                    </p:blipFill>
                    <p:spPr>
                      <a:xfrm>
                        <a:off x="1458913" y="1495425"/>
                        <a:ext cx="9899650" cy="4773613"/>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38ED1508-57D6-42E7-B321-6548EEF26481}"/>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14</a:t>
            </a:r>
          </a:p>
        </p:txBody>
      </p:sp>
      <p:sp>
        <p:nvSpPr>
          <p:cNvPr id="8" name="Oval 7">
            <a:extLst>
              <a:ext uri="{FF2B5EF4-FFF2-40B4-BE49-F238E27FC236}">
                <a16:creationId xmlns:a16="http://schemas.microsoft.com/office/drawing/2014/main" id="{91A6BB6B-8A8A-4614-A2E3-CA26727D2540}"/>
              </a:ext>
            </a:extLst>
          </p:cNvPr>
          <p:cNvSpPr/>
          <p:nvPr/>
        </p:nvSpPr>
        <p:spPr>
          <a:xfrm>
            <a:off x="7411143" y="5251979"/>
            <a:ext cx="1612668" cy="58136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EDF8A3-1144-4A98-B179-6B5EE630A3E8}"/>
              </a:ext>
            </a:extLst>
          </p:cNvPr>
          <p:cNvSpPr/>
          <p:nvPr/>
        </p:nvSpPr>
        <p:spPr>
          <a:xfrm>
            <a:off x="7411143" y="5742482"/>
            <a:ext cx="1612668" cy="58136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E182155-FA3A-4A13-A7C1-D807FC67F65D}"/>
              </a:ext>
            </a:extLst>
          </p:cNvPr>
          <p:cNvSpPr/>
          <p:nvPr/>
        </p:nvSpPr>
        <p:spPr>
          <a:xfrm>
            <a:off x="1469997" y="2531737"/>
            <a:ext cx="2719618" cy="79375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4509B0A-C013-4022-BC04-C5561E8F8919}"/>
              </a:ext>
            </a:extLst>
          </p:cNvPr>
          <p:cNvSpPr/>
          <p:nvPr/>
        </p:nvSpPr>
        <p:spPr>
          <a:xfrm>
            <a:off x="1695796" y="3383798"/>
            <a:ext cx="2211186" cy="110547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1E508F7-1321-4BD1-ADE4-FC2730E389BC}"/>
              </a:ext>
            </a:extLst>
          </p:cNvPr>
          <p:cNvSpPr/>
          <p:nvPr/>
        </p:nvSpPr>
        <p:spPr>
          <a:xfrm>
            <a:off x="1227137" y="4505902"/>
            <a:ext cx="3161983" cy="702534"/>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CFE185E-3288-4B76-B69B-4FAE568DEDA4}"/>
              </a:ext>
            </a:extLst>
          </p:cNvPr>
          <p:cNvSpPr/>
          <p:nvPr/>
        </p:nvSpPr>
        <p:spPr>
          <a:xfrm>
            <a:off x="9534087" y="5237242"/>
            <a:ext cx="2076220" cy="58136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64C0AAC-9332-49AA-AF9B-38140AF34437}"/>
              </a:ext>
            </a:extLst>
          </p:cNvPr>
          <p:cNvSpPr/>
          <p:nvPr/>
        </p:nvSpPr>
        <p:spPr>
          <a:xfrm>
            <a:off x="9534087" y="5742482"/>
            <a:ext cx="2076220" cy="58136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770642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B1F7E985-AB80-4A1D-A847-B82523EC87E6}"/>
              </a:ext>
            </a:extLst>
          </p:cNvPr>
          <p:cNvSpPr txBox="1">
            <a:spLocks/>
          </p:cNvSpPr>
          <p:nvPr/>
        </p:nvSpPr>
        <p:spPr>
          <a:xfrm>
            <a:off x="345365" y="578892"/>
            <a:ext cx="11576137" cy="581369"/>
          </a:xfrm>
          <a:prstGeom prst="rect">
            <a:avLst/>
          </a:prstGeom>
        </p:spPr>
        <p:txBody>
          <a:bodyPr vert="horz" lIns="0" tIns="45720" rIns="91440" bIns="45720" rtlCol="0" anchor="ctr" anchorCtr="0">
            <a:normAutofit fontScale="97500"/>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ea typeface="+mj-ea"/>
                <a:cs typeface="+mj-cs"/>
              </a:rPr>
              <a:t>Centers for Mendelian Genomics</a:t>
            </a:r>
          </a:p>
        </p:txBody>
      </p:sp>
      <p:sp>
        <p:nvSpPr>
          <p:cNvPr id="5" name="Title 3">
            <a:extLst>
              <a:ext uri="{FF2B5EF4-FFF2-40B4-BE49-F238E27FC236}">
                <a16:creationId xmlns:a16="http://schemas.microsoft.com/office/drawing/2014/main" id="{A7049383-A166-438D-AA7F-563BCDE13BE5}"/>
              </a:ext>
            </a:extLst>
          </p:cNvPr>
          <p:cNvSpPr txBox="1">
            <a:spLocks/>
          </p:cNvSpPr>
          <p:nvPr/>
        </p:nvSpPr>
        <p:spPr>
          <a:xfrm>
            <a:off x="0" y="18471"/>
            <a:ext cx="12192000" cy="63976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rPr>
              <a:t>Genome Sequencing Program</a:t>
            </a:r>
            <a:endParaRPr kumimoji="0" lang="en-US" sz="3600" b="1" i="0" u="none" strike="noStrike" kern="1200" cap="none" spc="0" normalizeH="0" baseline="0" noProof="0" dirty="0">
              <a:ln>
                <a:noFill/>
              </a:ln>
              <a:solidFill>
                <a:srgbClr val="5FE0D4"/>
              </a:solidFill>
              <a:effectLst/>
              <a:uLnTx/>
              <a:uFillTx/>
              <a:latin typeface="Arial" pitchFamily="34" charset="0"/>
              <a:ea typeface="+mj-ea"/>
              <a:cs typeface="Arial" pitchFamily="34" charset="0"/>
            </a:endParaRPr>
          </a:p>
        </p:txBody>
      </p:sp>
      <p:graphicFrame>
        <p:nvGraphicFramePr>
          <p:cNvPr id="42" name="Object 41">
            <a:extLst>
              <a:ext uri="{FF2B5EF4-FFF2-40B4-BE49-F238E27FC236}">
                <a16:creationId xmlns:a16="http://schemas.microsoft.com/office/drawing/2014/main" id="{DDFFE2A6-9168-4FA2-915C-8176FE6E6207}"/>
              </a:ext>
            </a:extLst>
          </p:cNvPr>
          <p:cNvGraphicFramePr>
            <a:graphicFrameLocks noChangeAspect="1"/>
          </p:cNvGraphicFramePr>
          <p:nvPr>
            <p:extLst>
              <p:ext uri="{D42A27DB-BD31-4B8C-83A1-F6EECF244321}">
                <p14:modId xmlns:p14="http://schemas.microsoft.com/office/powerpoint/2010/main" val="19375737"/>
              </p:ext>
            </p:extLst>
          </p:nvPr>
        </p:nvGraphicFramePr>
        <p:xfrm>
          <a:off x="423863" y="1564143"/>
          <a:ext cx="6143625" cy="2112962"/>
        </p:xfrm>
        <a:graphic>
          <a:graphicData uri="http://schemas.openxmlformats.org/presentationml/2006/ole">
            <mc:AlternateContent xmlns:mc="http://schemas.openxmlformats.org/markup-compatibility/2006">
              <mc:Choice xmlns:v="urn:schemas-microsoft-com:vml" Requires="v">
                <p:oleObj spid="_x0000_s2568" name="Worksheet" r:id="rId4" imgW="2919423" imgH="1004852" progId="Excel.Sheet.12">
                  <p:embed/>
                </p:oleObj>
              </mc:Choice>
              <mc:Fallback>
                <p:oleObj name="Worksheet" r:id="rId4" imgW="2919423" imgH="1004852" progId="Excel.Sheet.12">
                  <p:embed/>
                  <p:pic>
                    <p:nvPicPr>
                      <p:cNvPr id="42" name="Object 41">
                        <a:extLst>
                          <a:ext uri="{FF2B5EF4-FFF2-40B4-BE49-F238E27FC236}">
                            <a16:creationId xmlns:a16="http://schemas.microsoft.com/office/drawing/2014/main" id="{DDFFE2A6-9168-4FA2-915C-8176FE6E6207}"/>
                          </a:ext>
                        </a:extLst>
                      </p:cNvPr>
                      <p:cNvPicPr/>
                      <p:nvPr/>
                    </p:nvPicPr>
                    <p:blipFill>
                      <a:blip r:embed="rId5"/>
                      <a:stretch>
                        <a:fillRect/>
                      </a:stretch>
                    </p:blipFill>
                    <p:spPr>
                      <a:xfrm>
                        <a:off x="423863" y="1564143"/>
                        <a:ext cx="6143625" cy="2112962"/>
                      </a:xfrm>
                      <a:prstGeom prst="rect">
                        <a:avLst/>
                      </a:prstGeom>
                    </p:spPr>
                  </p:pic>
                </p:oleObj>
              </mc:Fallback>
            </mc:AlternateContent>
          </a:graphicData>
        </a:graphic>
      </p:graphicFrame>
      <p:graphicFrame>
        <p:nvGraphicFramePr>
          <p:cNvPr id="43" name="Object 42">
            <a:extLst>
              <a:ext uri="{FF2B5EF4-FFF2-40B4-BE49-F238E27FC236}">
                <a16:creationId xmlns:a16="http://schemas.microsoft.com/office/drawing/2014/main" id="{C9D5A03C-2207-4BE8-BDA1-CE61A8B36F4B}"/>
              </a:ext>
            </a:extLst>
          </p:cNvPr>
          <p:cNvGraphicFramePr>
            <a:graphicFrameLocks noChangeAspect="1"/>
          </p:cNvGraphicFramePr>
          <p:nvPr>
            <p:extLst>
              <p:ext uri="{D42A27DB-BD31-4B8C-83A1-F6EECF244321}">
                <p14:modId xmlns:p14="http://schemas.microsoft.com/office/powerpoint/2010/main" val="2801262228"/>
              </p:ext>
            </p:extLst>
          </p:nvPr>
        </p:nvGraphicFramePr>
        <p:xfrm>
          <a:off x="423863" y="4099380"/>
          <a:ext cx="6143625" cy="2214563"/>
        </p:xfrm>
        <a:graphic>
          <a:graphicData uri="http://schemas.openxmlformats.org/presentationml/2006/ole">
            <mc:AlternateContent xmlns:mc="http://schemas.openxmlformats.org/markup-compatibility/2006">
              <mc:Choice xmlns:v="urn:schemas-microsoft-com:vml" Requires="v">
                <p:oleObj spid="_x0000_s2569" name="Worksheet" r:id="rId6" imgW="2919423" imgH="1052548" progId="Excel.Sheet.12">
                  <p:embed/>
                </p:oleObj>
              </mc:Choice>
              <mc:Fallback>
                <p:oleObj name="Worksheet" r:id="rId6" imgW="2919423" imgH="1052548" progId="Excel.Sheet.12">
                  <p:embed/>
                  <p:pic>
                    <p:nvPicPr>
                      <p:cNvPr id="43" name="Object 42">
                        <a:extLst>
                          <a:ext uri="{FF2B5EF4-FFF2-40B4-BE49-F238E27FC236}">
                            <a16:creationId xmlns:a16="http://schemas.microsoft.com/office/drawing/2014/main" id="{C9D5A03C-2207-4BE8-BDA1-CE61A8B36F4B}"/>
                          </a:ext>
                        </a:extLst>
                      </p:cNvPr>
                      <p:cNvPicPr/>
                      <p:nvPr/>
                    </p:nvPicPr>
                    <p:blipFill>
                      <a:blip r:embed="rId7"/>
                      <a:stretch>
                        <a:fillRect/>
                      </a:stretch>
                    </p:blipFill>
                    <p:spPr>
                      <a:xfrm>
                        <a:off x="423863" y="4099380"/>
                        <a:ext cx="6143625" cy="2214563"/>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1CA0380B-0117-43EC-A1BD-B7CEACF34B7F}"/>
              </a:ext>
            </a:extLst>
          </p:cNvPr>
          <p:cNvPicPr>
            <a:picLocks noChangeAspect="1"/>
          </p:cNvPicPr>
          <p:nvPr/>
        </p:nvPicPr>
        <p:blipFill rotWithShape="1">
          <a:blip r:embed="rId8"/>
          <a:srcRect t="32051" b="33326"/>
          <a:stretch/>
        </p:blipFill>
        <p:spPr>
          <a:xfrm>
            <a:off x="8851352" y="5411612"/>
            <a:ext cx="2857500" cy="989351"/>
          </a:xfrm>
          <a:prstGeom prst="rect">
            <a:avLst/>
          </a:prstGeom>
        </p:spPr>
      </p:pic>
      <p:pic>
        <p:nvPicPr>
          <p:cNvPr id="3" name="Picture 2">
            <a:extLst>
              <a:ext uri="{FF2B5EF4-FFF2-40B4-BE49-F238E27FC236}">
                <a16:creationId xmlns:a16="http://schemas.microsoft.com/office/drawing/2014/main" id="{E279CF85-957D-40A6-8EF4-0EA2C0500543}"/>
              </a:ext>
            </a:extLst>
          </p:cNvPr>
          <p:cNvPicPr>
            <a:picLocks noChangeAspect="1"/>
          </p:cNvPicPr>
          <p:nvPr/>
        </p:nvPicPr>
        <p:blipFill rotWithShape="1">
          <a:blip r:embed="rId9"/>
          <a:srcRect l="7299" r="41331"/>
          <a:stretch/>
        </p:blipFill>
        <p:spPr>
          <a:xfrm>
            <a:off x="7095496" y="5436217"/>
            <a:ext cx="1602512" cy="964746"/>
          </a:xfrm>
          <a:prstGeom prst="rect">
            <a:avLst/>
          </a:prstGeom>
        </p:spPr>
      </p:pic>
      <p:pic>
        <p:nvPicPr>
          <p:cNvPr id="2119" name="Picture 71" descr="Image result for matchmaker exchange">
            <a:extLst>
              <a:ext uri="{FF2B5EF4-FFF2-40B4-BE49-F238E27FC236}">
                <a16:creationId xmlns:a16="http://schemas.microsoft.com/office/drawing/2014/main" id="{7CCA94DD-BD5D-4903-89DD-80B2F80492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44855" y="1267370"/>
            <a:ext cx="4207426" cy="39567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43C8F45-6D93-4359-93C0-13625E9EAC7D}"/>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14</a:t>
            </a:r>
          </a:p>
        </p:txBody>
      </p:sp>
      <p:sp>
        <p:nvSpPr>
          <p:cNvPr id="6" name="Oval 5">
            <a:extLst>
              <a:ext uri="{FF2B5EF4-FFF2-40B4-BE49-F238E27FC236}">
                <a16:creationId xmlns:a16="http://schemas.microsoft.com/office/drawing/2014/main" id="{E8095BF1-1DDC-4DBD-A6CF-7B0B86269A80}"/>
              </a:ext>
            </a:extLst>
          </p:cNvPr>
          <p:cNvSpPr/>
          <p:nvPr/>
        </p:nvSpPr>
        <p:spPr>
          <a:xfrm>
            <a:off x="5443401" y="1908373"/>
            <a:ext cx="1313411" cy="581369"/>
          </a:xfrm>
          <a:prstGeom prst="ellipse">
            <a:avLst/>
          </a:prstGeom>
          <a:noFill/>
          <a:ln w="7620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1CE2CFE-721D-40BD-8C81-5CF382E69253}"/>
              </a:ext>
            </a:extLst>
          </p:cNvPr>
          <p:cNvSpPr/>
          <p:nvPr/>
        </p:nvSpPr>
        <p:spPr>
          <a:xfrm>
            <a:off x="5444622" y="4542435"/>
            <a:ext cx="1519023" cy="846095"/>
          </a:xfrm>
          <a:prstGeom prst="ellipse">
            <a:avLst/>
          </a:prstGeom>
          <a:noFill/>
          <a:ln w="7620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AF26BBB-DD2C-4FFD-9D79-604412F2CFFC}"/>
              </a:ext>
            </a:extLst>
          </p:cNvPr>
          <p:cNvSpPr/>
          <p:nvPr/>
        </p:nvSpPr>
        <p:spPr>
          <a:xfrm>
            <a:off x="5444622" y="5382189"/>
            <a:ext cx="1519023" cy="928066"/>
          </a:xfrm>
          <a:prstGeom prst="ellipse">
            <a:avLst/>
          </a:prstGeom>
          <a:noFill/>
          <a:ln w="7620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588115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8669"/>
            <a:ext cx="12192000" cy="639763"/>
          </a:xfrm>
        </p:spPr>
        <p:txBody>
          <a:bodyPr/>
          <a:lstStyle/>
          <a:p>
            <a:pPr algn="ctr">
              <a:defRPr/>
            </a:pPr>
            <a:r>
              <a:rPr lang="en-US" sz="3600" dirty="0">
                <a:solidFill>
                  <a:srgbClr val="5FE0D4"/>
                </a:solidFill>
                <a:latin typeface="Arial" charset="0"/>
                <a:cs typeface="Arial" charset="0"/>
              </a:rPr>
              <a:t>Genome Sequencing Program Publications</a:t>
            </a:r>
            <a:endParaRPr lang="en-US" sz="3600" dirty="0">
              <a:solidFill>
                <a:srgbClr val="5FE0D4"/>
              </a:solidFill>
              <a:latin typeface="Arial" pitchFamily="34" charset="0"/>
              <a:cs typeface="Arial" pitchFamily="34" charset="0"/>
            </a:endParaRPr>
          </a:p>
        </p:txBody>
      </p:sp>
      <p:pic>
        <p:nvPicPr>
          <p:cNvPr id="13" name="Picture 12">
            <a:extLst>
              <a:ext uri="{FF2B5EF4-FFF2-40B4-BE49-F238E27FC236}">
                <a16:creationId xmlns:a16="http://schemas.microsoft.com/office/drawing/2014/main" id="{0553A41C-630C-4E6E-B774-D172F32A805D}"/>
              </a:ext>
            </a:extLst>
          </p:cNvPr>
          <p:cNvPicPr>
            <a:picLocks noChangeAspect="1"/>
          </p:cNvPicPr>
          <p:nvPr/>
        </p:nvPicPr>
        <p:blipFill>
          <a:blip r:embed="rId3"/>
          <a:stretch>
            <a:fillRect/>
          </a:stretch>
        </p:blipFill>
        <p:spPr>
          <a:xfrm>
            <a:off x="1496292" y="919188"/>
            <a:ext cx="10372068" cy="1764808"/>
          </a:xfrm>
          <a:prstGeom prst="rect">
            <a:avLst/>
          </a:prstGeom>
          <a:ln w="38100">
            <a:solidFill>
              <a:srgbClr val="5FE0D4"/>
            </a:solidFill>
          </a:ln>
        </p:spPr>
      </p:pic>
      <p:pic>
        <p:nvPicPr>
          <p:cNvPr id="2" name="Picture 1">
            <a:extLst>
              <a:ext uri="{FF2B5EF4-FFF2-40B4-BE49-F238E27FC236}">
                <a16:creationId xmlns:a16="http://schemas.microsoft.com/office/drawing/2014/main" id="{C7F40C83-C21B-49F4-8671-2C285DDB3D82}"/>
              </a:ext>
            </a:extLst>
          </p:cNvPr>
          <p:cNvPicPr>
            <a:picLocks noChangeAspect="1"/>
          </p:cNvPicPr>
          <p:nvPr/>
        </p:nvPicPr>
        <p:blipFill rotWithShape="1">
          <a:blip r:embed="rId4"/>
          <a:srcRect l="1474" t="1542"/>
          <a:stretch/>
        </p:blipFill>
        <p:spPr>
          <a:xfrm>
            <a:off x="323641" y="2014145"/>
            <a:ext cx="6725661" cy="3782118"/>
          </a:xfrm>
          <a:prstGeom prst="rect">
            <a:avLst/>
          </a:prstGeom>
          <a:ln w="38100">
            <a:solidFill>
              <a:srgbClr val="5FE0D4"/>
            </a:solidFill>
          </a:ln>
        </p:spPr>
      </p:pic>
      <p:pic>
        <p:nvPicPr>
          <p:cNvPr id="5" name="Picture 4">
            <a:extLst>
              <a:ext uri="{FF2B5EF4-FFF2-40B4-BE49-F238E27FC236}">
                <a16:creationId xmlns:a16="http://schemas.microsoft.com/office/drawing/2014/main" id="{1AC849BE-F43B-4C26-9908-B7AABB47FCAC}"/>
              </a:ext>
            </a:extLst>
          </p:cNvPr>
          <p:cNvPicPr>
            <a:picLocks noChangeAspect="1"/>
          </p:cNvPicPr>
          <p:nvPr/>
        </p:nvPicPr>
        <p:blipFill rotWithShape="1">
          <a:blip r:embed="rId5"/>
          <a:srcRect l="1834" t="7032" r="2171" b="5785"/>
          <a:stretch/>
        </p:blipFill>
        <p:spPr>
          <a:xfrm>
            <a:off x="4388196" y="4428835"/>
            <a:ext cx="7480164" cy="1875257"/>
          </a:xfrm>
          <a:prstGeom prst="rect">
            <a:avLst/>
          </a:prstGeom>
          <a:ln w="28575">
            <a:solidFill>
              <a:schemeClr val="bg2"/>
            </a:solidFill>
          </a:ln>
        </p:spPr>
      </p:pic>
      <p:sp>
        <p:nvSpPr>
          <p:cNvPr id="7" name="TextBox 6">
            <a:extLst>
              <a:ext uri="{FF2B5EF4-FFF2-40B4-BE49-F238E27FC236}">
                <a16:creationId xmlns:a16="http://schemas.microsoft.com/office/drawing/2014/main" id="{1AF741C1-8050-4B07-9010-3338DDBE50FA}"/>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14</a:t>
            </a:r>
          </a:p>
        </p:txBody>
      </p:sp>
    </p:spTree>
    <p:extLst>
      <p:ext uri="{BB962C8B-B14F-4D97-AF65-F5344CB8AC3E}">
        <p14:creationId xmlns:p14="http://schemas.microsoft.com/office/powerpoint/2010/main" val="392740490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5751528-F14A-4911-9A2D-866F495FC553}"/>
              </a:ext>
            </a:extLst>
          </p:cNvPr>
          <p:cNvSpPr txBox="1">
            <a:spLocks noGrp="1"/>
          </p:cNvSpPr>
          <p:nvPr>
            <p:ph idx="1"/>
          </p:nvPr>
        </p:nvSpPr>
        <p:spPr bwMode="auto">
          <a:xfrm>
            <a:off x="246185" y="2974938"/>
            <a:ext cx="11786830" cy="3976207"/>
          </a:xfrm>
          <a:prstGeom prst="rect">
            <a:avLst/>
          </a:prstGeom>
          <a:noFill/>
          <a:ln w="9525" algn="ctr">
            <a:noFill/>
            <a:miter lim="800000"/>
            <a:headEnd/>
            <a:tailEnd/>
          </a:ln>
        </p:spPr>
        <p:txBody>
          <a:bodyPr>
            <a:noAutofit/>
          </a:bodyPr>
          <a:lstStyle/>
          <a:p>
            <a:pPr marL="304792" lvl="2" defTabSz="627063">
              <a:spcBef>
                <a:spcPts val="1800"/>
              </a:spcBef>
              <a:buClr>
                <a:schemeClr val="tx1"/>
              </a:buClr>
              <a:buSzPct val="95000"/>
              <a:buFont typeface="Wingdings" panose="05000000000000000000" pitchFamily="2" charset="2"/>
              <a:buChar char="§"/>
              <a:defRPr/>
            </a:pPr>
            <a:r>
              <a:rPr lang="en-US" sz="3200" b="1" dirty="0"/>
              <a:t>Novel Nucleic Acid Sequencing Technology Development</a:t>
            </a:r>
          </a:p>
          <a:p>
            <a:pPr marL="609585" lvl="3" indent="0" defTabSz="574675">
              <a:spcBef>
                <a:spcPts val="600"/>
              </a:spcBef>
              <a:buClr>
                <a:schemeClr val="tx1"/>
              </a:buClr>
              <a:buSzPct val="95000"/>
              <a:buNone/>
              <a:defRPr/>
            </a:pPr>
            <a:r>
              <a:rPr lang="en-US" sz="2800" b="1" dirty="0">
                <a:solidFill>
                  <a:srgbClr val="5FE0D4"/>
                </a:solidFill>
                <a:latin typeface="Arial" charset="0"/>
                <a:ea typeface="+mj-ea"/>
                <a:cs typeface="Arial" charset="0"/>
              </a:rPr>
              <a:t>	RFA-HG-18-001 (R01, also linked R21 and R43/44)</a:t>
            </a:r>
          </a:p>
          <a:p>
            <a:pPr marL="609585" lvl="3" indent="0" defTabSz="574675">
              <a:spcBef>
                <a:spcPts val="600"/>
              </a:spcBef>
              <a:buClr>
                <a:schemeClr val="tx1"/>
              </a:buClr>
              <a:buSzPct val="95000"/>
              <a:buNone/>
              <a:defRPr/>
            </a:pPr>
            <a:r>
              <a:rPr lang="en-US" sz="2800" b="1" dirty="0">
                <a:solidFill>
                  <a:srgbClr val="5FE0D4"/>
                </a:solidFill>
                <a:latin typeface="Arial" charset="0"/>
                <a:ea typeface="+mj-ea"/>
                <a:cs typeface="Arial" charset="0"/>
              </a:rPr>
              <a:t>	Next due date: June 27, 2019</a:t>
            </a:r>
          </a:p>
          <a:p>
            <a:pPr marL="304792" lvl="2" defTabSz="574675">
              <a:spcBef>
                <a:spcPts val="1800"/>
              </a:spcBef>
              <a:buClr>
                <a:schemeClr val="tx1"/>
              </a:buClr>
              <a:buSzPct val="95000"/>
              <a:buFont typeface="Wingdings" panose="05000000000000000000" pitchFamily="2" charset="2"/>
              <a:buChar char="§"/>
              <a:defRPr/>
            </a:pPr>
            <a:r>
              <a:rPr lang="en-US" sz="3200" b="1" dirty="0"/>
              <a:t>Advanced Genomic Technology Development Meeting at 	Northeastern University</a:t>
            </a:r>
          </a:p>
          <a:p>
            <a:pPr marL="609585" lvl="3" indent="0" defTabSz="574675">
              <a:spcBef>
                <a:spcPts val="600"/>
              </a:spcBef>
              <a:buClr>
                <a:schemeClr val="tx1"/>
              </a:buClr>
              <a:buSzPct val="95000"/>
              <a:buNone/>
              <a:defRPr/>
            </a:pPr>
            <a:r>
              <a:rPr lang="en-US" sz="2800" b="1" dirty="0">
                <a:solidFill>
                  <a:srgbClr val="5FE0D4"/>
                </a:solidFill>
                <a:latin typeface="Arial" charset="0"/>
                <a:ea typeface="+mj-ea"/>
                <a:cs typeface="Arial" charset="0"/>
              </a:rPr>
              <a:t>	Grantee meeting: May 29-30, 2019</a:t>
            </a:r>
          </a:p>
          <a:p>
            <a:pPr marL="609585" lvl="3" indent="0" defTabSz="574675">
              <a:spcBef>
                <a:spcPts val="600"/>
              </a:spcBef>
              <a:buClr>
                <a:schemeClr val="tx1"/>
              </a:buClr>
              <a:buSzPct val="95000"/>
              <a:buNone/>
              <a:defRPr/>
            </a:pPr>
            <a:r>
              <a:rPr lang="en-US" sz="2800" b="1" dirty="0">
                <a:solidFill>
                  <a:srgbClr val="5FE0D4"/>
                </a:solidFill>
                <a:latin typeface="Arial" charset="0"/>
                <a:ea typeface="+mj-ea"/>
                <a:cs typeface="Arial" charset="0"/>
              </a:rPr>
              <a:t>	Public meeting: May 31, 2019</a:t>
            </a:r>
          </a:p>
        </p:txBody>
      </p:sp>
      <p:sp>
        <p:nvSpPr>
          <p:cNvPr id="10" name="Title 3">
            <a:extLst>
              <a:ext uri="{FF2B5EF4-FFF2-40B4-BE49-F238E27FC236}">
                <a16:creationId xmlns:a16="http://schemas.microsoft.com/office/drawing/2014/main" id="{F1636FEC-75CC-4E2B-B65D-5097196F448F}"/>
              </a:ext>
            </a:extLst>
          </p:cNvPr>
          <p:cNvSpPr txBox="1">
            <a:spLocks/>
          </p:cNvSpPr>
          <p:nvPr/>
        </p:nvSpPr>
        <p:spPr>
          <a:xfrm>
            <a:off x="0" y="8700"/>
            <a:ext cx="12192000" cy="655320"/>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rPr>
              <a:t>Technology Development Program</a:t>
            </a:r>
            <a:endParaRPr kumimoji="0" lang="en-US" sz="3600" b="1" i="0" u="none" strike="noStrike" kern="1200" cap="none" spc="0" normalizeH="0" baseline="0" noProof="0" dirty="0">
              <a:ln>
                <a:noFill/>
              </a:ln>
              <a:solidFill>
                <a:srgbClr val="5FE0D4"/>
              </a:solidFill>
              <a:effectLst/>
              <a:uLnTx/>
              <a:uFillTx/>
              <a:latin typeface="Arial" pitchFamily="34" charset="0"/>
              <a:ea typeface="+mj-ea"/>
              <a:cs typeface="Arial" pitchFamily="34" charset="0"/>
            </a:endParaRPr>
          </a:p>
        </p:txBody>
      </p:sp>
      <p:pic>
        <p:nvPicPr>
          <p:cNvPr id="3" name="Picture 2">
            <a:extLst>
              <a:ext uri="{FF2B5EF4-FFF2-40B4-BE49-F238E27FC236}">
                <a16:creationId xmlns:a16="http://schemas.microsoft.com/office/drawing/2014/main" id="{2E08A388-A67B-4BB5-B1CC-BF394608E3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994" r="21071"/>
          <a:stretch/>
        </p:blipFill>
        <p:spPr>
          <a:xfrm rot="16200000">
            <a:off x="5028700" y="-463861"/>
            <a:ext cx="1858931" cy="4243618"/>
          </a:xfrm>
          <a:prstGeom prst="rect">
            <a:avLst/>
          </a:prstGeom>
        </p:spPr>
      </p:pic>
      <p:sp>
        <p:nvSpPr>
          <p:cNvPr id="6" name="TextBox 5">
            <a:extLst>
              <a:ext uri="{FF2B5EF4-FFF2-40B4-BE49-F238E27FC236}">
                <a16:creationId xmlns:a16="http://schemas.microsoft.com/office/drawing/2014/main" id="{AA3F556B-E2B9-4B8F-9198-CF2B1AB1EF06}"/>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15</a:t>
            </a:r>
          </a:p>
        </p:txBody>
      </p:sp>
    </p:spTree>
    <p:extLst>
      <p:ext uri="{BB962C8B-B14F-4D97-AF65-F5344CB8AC3E}">
        <p14:creationId xmlns:p14="http://schemas.microsoft.com/office/powerpoint/2010/main" val="163092301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8"/>
            <a:ext cx="12195175" cy="661987"/>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Open Session Presentations</a:t>
            </a:r>
          </a:p>
        </p:txBody>
      </p:sp>
      <p:sp>
        <p:nvSpPr>
          <p:cNvPr id="5" name="Title 1"/>
          <p:cNvSpPr txBox="1">
            <a:spLocks/>
          </p:cNvSpPr>
          <p:nvPr/>
        </p:nvSpPr>
        <p:spPr bwMode="auto">
          <a:xfrm>
            <a:off x="663110" y="1139507"/>
            <a:ext cx="10865780" cy="5308185"/>
          </a:xfrm>
          <a:prstGeom prst="rect">
            <a:avLst/>
          </a:prstGeom>
          <a:noFill/>
          <a:ln w="9525" algn="ctr">
            <a:noFill/>
            <a:miter lim="800000"/>
            <a:headEnd/>
            <a:tailEnd/>
          </a:ln>
        </p:spPr>
        <p:txBody>
          <a:bodyPr/>
          <a:lstStyle/>
          <a:p>
            <a:pPr marL="463550" lvl="1" indent="-231775" defTabSz="685800" eaLnBrk="0" hangingPunct="0">
              <a:spcAft>
                <a:spcPts val="600"/>
              </a:spcAft>
              <a:buClr>
                <a:prstClr val="white"/>
              </a:buClr>
              <a:buSzPct val="95000"/>
              <a:buFont typeface="Wingdings" pitchFamily="2" charset="2"/>
              <a:buChar char=""/>
              <a:defRPr/>
            </a:pPr>
            <a:r>
              <a:rPr lang="en-US" sz="2800" b="1" dirty="0">
                <a:solidFill>
                  <a:prstClr val="white"/>
                </a:solidFill>
              </a:rPr>
              <a:t>Report: ENCODE Project Update</a:t>
            </a:r>
          </a:p>
          <a:p>
            <a:pPr marL="231775" lvl="1" defTabSz="685800" eaLnBrk="0" hangingPunct="0">
              <a:spcAft>
                <a:spcPts val="600"/>
              </a:spcAft>
              <a:buClr>
                <a:prstClr val="white"/>
              </a:buClr>
              <a:buSzPct val="95000"/>
              <a:defRPr/>
            </a:pPr>
            <a:r>
              <a:rPr lang="en-US" sz="2800" b="1" dirty="0">
                <a:solidFill>
                  <a:srgbClr val="E57200"/>
                </a:solidFill>
              </a:rPr>
              <a:t>		Brenton </a:t>
            </a:r>
            <a:r>
              <a:rPr lang="en-US" sz="2800" b="1" dirty="0" err="1">
                <a:solidFill>
                  <a:srgbClr val="E57200"/>
                </a:solidFill>
              </a:rPr>
              <a:t>Graveley</a:t>
            </a:r>
            <a:endParaRPr lang="en-US" sz="2800" b="1" dirty="0">
              <a:solidFill>
                <a:srgbClr val="E57200"/>
              </a:solidFill>
            </a:endParaRPr>
          </a:p>
          <a:p>
            <a:pPr marL="463550" lvl="1" indent="-231775" defTabSz="685800" eaLnBrk="0" hangingPunct="0">
              <a:spcAft>
                <a:spcPts val="600"/>
              </a:spcAft>
              <a:buClr>
                <a:prstClr val="white"/>
              </a:buClr>
              <a:buSzPct val="95000"/>
              <a:buFont typeface="Wingdings" pitchFamily="2" charset="2"/>
              <a:buChar char=""/>
              <a:defRPr/>
            </a:pPr>
            <a:endParaRPr lang="en-US" sz="1200" b="1" dirty="0">
              <a:solidFill>
                <a:prstClr val="white"/>
              </a:solidFill>
            </a:endParaRPr>
          </a:p>
          <a:p>
            <a:pPr marL="463550" lvl="1" indent="-231775" defTabSz="685800" eaLnBrk="0" hangingPunct="0">
              <a:spcAft>
                <a:spcPts val="600"/>
              </a:spcAft>
              <a:buClr>
                <a:prstClr val="white"/>
              </a:buClr>
              <a:buSzPct val="95000"/>
              <a:buFont typeface="Wingdings" pitchFamily="2" charset="2"/>
              <a:buChar char=""/>
              <a:defRPr/>
            </a:pPr>
            <a:endParaRPr lang="en-US" sz="1200" b="1" dirty="0">
              <a:solidFill>
                <a:prstClr val="white"/>
              </a:solidFill>
            </a:endParaRPr>
          </a:p>
          <a:p>
            <a:pPr marL="463550" lvl="1" indent="-231775" defTabSz="685800" eaLnBrk="0" hangingPunct="0">
              <a:spcAft>
                <a:spcPts val="600"/>
              </a:spcAft>
              <a:buClr>
                <a:prstClr val="white"/>
              </a:buClr>
              <a:buSzPct val="95000"/>
              <a:buFont typeface="Wingdings" pitchFamily="2" charset="2"/>
              <a:buChar char=""/>
              <a:defRPr/>
            </a:pPr>
            <a:r>
              <a:rPr lang="en-US" sz="2800" b="1" dirty="0">
                <a:solidFill>
                  <a:prstClr val="white"/>
                </a:solidFill>
              </a:rPr>
              <a:t>Concept Clearance: Diversity Action Plan Renewal</a:t>
            </a:r>
          </a:p>
          <a:p>
            <a:pPr marL="841360" lvl="2" defTabSz="685800" eaLnBrk="0" hangingPunct="0">
              <a:spcAft>
                <a:spcPts val="600"/>
              </a:spcAft>
              <a:buClr>
                <a:prstClr val="white"/>
              </a:buClr>
              <a:buSzPct val="95000"/>
              <a:defRPr/>
            </a:pPr>
            <a:r>
              <a:rPr lang="en-US" sz="2800" b="1" dirty="0">
                <a:solidFill>
                  <a:srgbClr val="E57200"/>
                </a:solidFill>
              </a:rPr>
              <a:t>	Tina Gatlin</a:t>
            </a:r>
          </a:p>
          <a:p>
            <a:pPr marL="463550" lvl="1" indent="-231775" defTabSz="685800" eaLnBrk="0" hangingPunct="0">
              <a:spcAft>
                <a:spcPts val="600"/>
              </a:spcAft>
              <a:buClr>
                <a:prstClr val="white"/>
              </a:buClr>
              <a:buSzPct val="95000"/>
              <a:buFont typeface="Wingdings" pitchFamily="2" charset="2"/>
              <a:buChar char=""/>
              <a:defRPr/>
            </a:pPr>
            <a:endParaRPr lang="en-US" sz="1200" b="1" dirty="0">
              <a:solidFill>
                <a:prstClr val="white"/>
              </a:solidFill>
            </a:endParaRPr>
          </a:p>
          <a:p>
            <a:pPr marL="463550" lvl="1" indent="-231775" defTabSz="685800" eaLnBrk="0" hangingPunct="0">
              <a:spcAft>
                <a:spcPts val="600"/>
              </a:spcAft>
              <a:buClr>
                <a:prstClr val="white"/>
              </a:buClr>
              <a:buSzPct val="95000"/>
              <a:buFont typeface="Wingdings" pitchFamily="2" charset="2"/>
              <a:buChar char=""/>
              <a:defRPr/>
            </a:pPr>
            <a:endParaRPr lang="en-US" sz="1200" b="1" dirty="0">
              <a:solidFill>
                <a:prstClr val="white"/>
              </a:solidFill>
            </a:endParaRPr>
          </a:p>
          <a:p>
            <a:pPr marL="463550" lvl="1" indent="-231775" defTabSz="685800" eaLnBrk="0" hangingPunct="0">
              <a:spcAft>
                <a:spcPts val="600"/>
              </a:spcAft>
              <a:buClr>
                <a:prstClr val="white"/>
              </a:buClr>
              <a:buSzPct val="95000"/>
              <a:buFont typeface="Wingdings" pitchFamily="2" charset="2"/>
              <a:buChar char=""/>
              <a:defRPr/>
            </a:pPr>
            <a:r>
              <a:rPr lang="en-US" sz="2800" b="1" dirty="0">
                <a:solidFill>
                  <a:prstClr val="white"/>
                </a:solidFill>
              </a:rPr>
              <a:t>Report: NHGRI Strategic Planning Workshop “From 	Genome to Phenotype – Genomic Variation Identification, 	Association, and Function in Human Health and Disease”</a:t>
            </a:r>
          </a:p>
          <a:p>
            <a:pPr marL="231775" lvl="1" defTabSz="685800" eaLnBrk="0" hangingPunct="0">
              <a:spcAft>
                <a:spcPts val="600"/>
              </a:spcAft>
              <a:buClr>
                <a:prstClr val="white"/>
              </a:buClr>
              <a:buSzPct val="95000"/>
              <a:defRPr/>
            </a:pPr>
            <a:r>
              <a:rPr lang="en-US" sz="2800" b="1" dirty="0">
                <a:solidFill>
                  <a:srgbClr val="E57200"/>
                </a:solidFill>
              </a:rPr>
              <a:t>		Sharon Plon</a:t>
            </a:r>
            <a:endParaRPr lang="en-US" sz="2800" b="1" dirty="0">
              <a:solidFill>
                <a:srgbClr val="66FF33"/>
              </a:solidFill>
              <a:latin typeface="Arial" charset="0"/>
            </a:endParaRPr>
          </a:p>
          <a:p>
            <a:pPr marL="463550" lvl="1" indent="-231775" defTabSz="685800" eaLnBrk="0" hangingPunct="0">
              <a:spcAft>
                <a:spcPts val="600"/>
              </a:spcAft>
              <a:buClr>
                <a:prstClr val="white"/>
              </a:buClr>
              <a:buSzPct val="95000"/>
              <a:buFont typeface="Wingdings" pitchFamily="2" charset="2"/>
              <a:buChar char=""/>
              <a:defRPr/>
            </a:pPr>
            <a:endParaRPr lang="en-US" sz="1400" b="1" dirty="0">
              <a:solidFill>
                <a:prstClr val="white"/>
              </a:solidFill>
            </a:endParaRPr>
          </a:p>
          <a:p>
            <a:pPr marL="231775" lvl="1" defTabSz="685800" eaLnBrk="0" hangingPunct="0">
              <a:spcAft>
                <a:spcPts val="600"/>
              </a:spcAft>
              <a:buClr>
                <a:prstClr val="white"/>
              </a:buClr>
              <a:buSzPct val="95000"/>
              <a:tabLst>
                <a:tab pos="914400" algn="l"/>
              </a:tabLst>
              <a:defRPr/>
            </a:pPr>
            <a:endParaRPr lang="en-US" sz="1400" b="1" dirty="0">
              <a:solidFill>
                <a:srgbClr val="66FF33"/>
              </a:solidFill>
              <a:latin typeface="Arial" charset="0"/>
            </a:endParaRPr>
          </a:p>
        </p:txBody>
      </p:sp>
    </p:spTree>
    <p:extLst>
      <p:ext uri="{BB962C8B-B14F-4D97-AF65-F5344CB8AC3E}">
        <p14:creationId xmlns:p14="http://schemas.microsoft.com/office/powerpoint/2010/main" val="71124235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a:extLst>
              <a:ext uri="{FF2B5EF4-FFF2-40B4-BE49-F238E27FC236}">
                <a16:creationId xmlns:a16="http://schemas.microsoft.com/office/drawing/2014/main" id="{AE3C9B21-A31B-423C-A953-2DEBC0D734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14"/>
            <a:ext cx="15668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4">
            <a:extLst>
              <a:ext uri="{FF2B5EF4-FFF2-40B4-BE49-F238E27FC236}">
                <a16:creationId xmlns:a16="http://schemas.microsoft.com/office/drawing/2014/main" id="{12B5137D-569D-48C6-B3E1-09E3ABB71CD9}"/>
              </a:ext>
            </a:extLst>
          </p:cNvPr>
          <p:cNvSpPr>
            <a:spLocks noChangeArrowheads="1"/>
          </p:cNvSpPr>
          <p:nvPr/>
        </p:nvSpPr>
        <p:spPr bwMode="auto">
          <a:xfrm>
            <a:off x="1566862" y="-9574"/>
            <a:ext cx="10625137" cy="1066800"/>
          </a:xfrm>
          <a:prstGeom prst="rect">
            <a:avLst/>
          </a:prstGeom>
          <a:noFill/>
          <a:ln w="9525">
            <a:noFill/>
            <a:miter lim="800000"/>
            <a:headEnd/>
            <a:tailEnd/>
          </a:ln>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FE0D4"/>
                </a:solidFill>
                <a:effectLst/>
                <a:uLnTx/>
                <a:uFillTx/>
                <a:latin typeface="Arial" pitchFamily="34" charset="0"/>
                <a:ea typeface="+mn-ea"/>
                <a:cs typeface="Arial" pitchFamily="34" charset="0"/>
              </a:rPr>
              <a:t>ENCyclopedia</a:t>
            </a:r>
            <a:r>
              <a:rPr kumimoji="0" lang="en-US" sz="3600" b="1" i="0" u="none" strike="noStrike" kern="1200" cap="none" spc="0" normalizeH="0" baseline="0" noProof="0" dirty="0">
                <a:ln>
                  <a:noFill/>
                </a:ln>
                <a:solidFill>
                  <a:srgbClr val="5FE0D4"/>
                </a:solidFill>
                <a:effectLst/>
                <a:uLnTx/>
                <a:uFillTx/>
                <a:latin typeface="Arial" pitchFamily="34" charset="0"/>
                <a:ea typeface="+mn-ea"/>
                <a:cs typeface="Arial" pitchFamily="34" charset="0"/>
              </a:rPr>
              <a:t> Of DNA Elements (ENCODE)</a:t>
            </a:r>
          </a:p>
        </p:txBody>
      </p:sp>
      <p:sp>
        <p:nvSpPr>
          <p:cNvPr id="12" name="TextBox 11">
            <a:extLst>
              <a:ext uri="{FF2B5EF4-FFF2-40B4-BE49-F238E27FC236}">
                <a16:creationId xmlns:a16="http://schemas.microsoft.com/office/drawing/2014/main" id="{7B85867D-ADB1-469E-BF9C-63C605C7B6E5}"/>
              </a:ext>
            </a:extLst>
          </p:cNvPr>
          <p:cNvSpPr txBox="1"/>
          <p:nvPr/>
        </p:nvSpPr>
        <p:spPr>
          <a:xfrm>
            <a:off x="663027" y="3682315"/>
            <a:ext cx="7918111" cy="954107"/>
          </a:xfrm>
          <a:prstGeom prst="rect">
            <a:avLst/>
          </a:prstGeom>
          <a:noFill/>
        </p:spPr>
        <p:txBody>
          <a:bodyPr wrap="square" rtlCol="0">
            <a:spAutoFit/>
          </a:bodyPr>
          <a:lstStyle/>
          <a:p>
            <a:pPr marL="282575" marR="0" lvl="0" indent="-282575" algn="l" defTabSz="69215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rPr>
              <a:t>Research and Applications Users Meeting 	(July 8-11, 2019 in Seattle)</a:t>
            </a:r>
          </a:p>
        </p:txBody>
      </p:sp>
      <p:pic>
        <p:nvPicPr>
          <p:cNvPr id="13" name="Picture 12" descr="A picture containing sky, outdoor, tree, building&#10;&#10;Description generated with very high confidence">
            <a:extLst>
              <a:ext uri="{FF2B5EF4-FFF2-40B4-BE49-F238E27FC236}">
                <a16:creationId xmlns:a16="http://schemas.microsoft.com/office/drawing/2014/main" id="{26D378FF-DE30-4D31-8923-F9FB527EB8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0540" y="1297565"/>
            <a:ext cx="2805186" cy="3025053"/>
          </a:xfrm>
          <a:prstGeom prst="rect">
            <a:avLst/>
          </a:prstGeom>
        </p:spPr>
      </p:pic>
      <p:sp>
        <p:nvSpPr>
          <p:cNvPr id="14" name="TextBox 13">
            <a:extLst>
              <a:ext uri="{FF2B5EF4-FFF2-40B4-BE49-F238E27FC236}">
                <a16:creationId xmlns:a16="http://schemas.microsoft.com/office/drawing/2014/main" id="{F25A7EAC-9261-4D00-A51C-55487D062198}"/>
              </a:ext>
            </a:extLst>
          </p:cNvPr>
          <p:cNvSpPr txBox="1"/>
          <p:nvPr/>
        </p:nvSpPr>
        <p:spPr>
          <a:xfrm>
            <a:off x="687961" y="2721747"/>
            <a:ext cx="7893177" cy="523220"/>
          </a:xfrm>
          <a:prstGeom prst="rect">
            <a:avLst/>
          </a:prstGeom>
          <a:noFill/>
        </p:spPr>
        <p:txBody>
          <a:bodyPr wrap="square" rtlCol="0">
            <a:spAutoFit/>
          </a:bodyPr>
          <a:lstStyle/>
          <a:p>
            <a:pPr marL="282575" marR="0" lvl="0" indent="-282575" algn="l" defTabSz="121917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rPr>
              <a:t>Multiple competitive rounds</a:t>
            </a:r>
            <a:endParaRPr kumimoji="0" lang="en-US" sz="24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endParaRPr>
          </a:p>
        </p:txBody>
      </p:sp>
      <p:pic>
        <p:nvPicPr>
          <p:cNvPr id="15" name="Picture 14" descr="A close up of a sign&#10;&#10;Description generated with high confidence">
            <a:extLst>
              <a:ext uri="{FF2B5EF4-FFF2-40B4-BE49-F238E27FC236}">
                <a16:creationId xmlns:a16="http://schemas.microsoft.com/office/drawing/2014/main" id="{3E77C9E7-0470-4474-8EF8-6FD11AB56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432" y="1250292"/>
            <a:ext cx="7462794" cy="1041376"/>
          </a:xfrm>
          <a:prstGeom prst="rect">
            <a:avLst/>
          </a:prstGeom>
        </p:spPr>
      </p:pic>
      <p:pic>
        <p:nvPicPr>
          <p:cNvPr id="2" name="Picture 1">
            <a:extLst>
              <a:ext uri="{FF2B5EF4-FFF2-40B4-BE49-F238E27FC236}">
                <a16:creationId xmlns:a16="http://schemas.microsoft.com/office/drawing/2014/main" id="{B0BFACE3-ED03-448E-B336-4B17A22E6902}"/>
              </a:ext>
            </a:extLst>
          </p:cNvPr>
          <p:cNvPicPr>
            <a:picLocks noChangeAspect="1"/>
          </p:cNvPicPr>
          <p:nvPr/>
        </p:nvPicPr>
        <p:blipFill>
          <a:blip r:embed="rId6"/>
          <a:stretch>
            <a:fillRect/>
          </a:stretch>
        </p:blipFill>
        <p:spPr>
          <a:xfrm>
            <a:off x="9258374" y="4636422"/>
            <a:ext cx="2270599" cy="1503183"/>
          </a:xfrm>
          <a:prstGeom prst="rect">
            <a:avLst/>
          </a:prstGeom>
        </p:spPr>
      </p:pic>
      <p:sp>
        <p:nvSpPr>
          <p:cNvPr id="3" name="TextBox 2">
            <a:extLst>
              <a:ext uri="{FF2B5EF4-FFF2-40B4-BE49-F238E27FC236}">
                <a16:creationId xmlns:a16="http://schemas.microsoft.com/office/drawing/2014/main" id="{51AC8797-83CF-4808-9E98-A987E5779E9A}"/>
              </a:ext>
            </a:extLst>
          </p:cNvPr>
          <p:cNvSpPr txBox="1"/>
          <p:nvPr/>
        </p:nvSpPr>
        <p:spPr>
          <a:xfrm>
            <a:off x="663027" y="5034427"/>
            <a:ext cx="8314718" cy="954107"/>
          </a:xfrm>
          <a:prstGeom prst="rect">
            <a:avLst/>
          </a:prstGeom>
          <a:noFill/>
        </p:spPr>
        <p:txBody>
          <a:bodyPr wrap="square" rtlCol="0">
            <a:spAutoFit/>
          </a:bodyPr>
          <a:lstStyle/>
          <a:p>
            <a:pPr marL="285750" indent="-285750" defTabSz="692150">
              <a:buFont typeface="Wingdings" panose="05000000000000000000" pitchFamily="2" charset="2"/>
              <a:buChar char="§"/>
            </a:pPr>
            <a:r>
              <a:rPr lang="en-US" sz="2800" b="1" dirty="0">
                <a:solidFill>
                  <a:srgbClr val="FFFFFF"/>
                </a:solidFill>
                <a:ea typeface="Helvetica Neue" charset="0"/>
                <a:cs typeface="Helvetica Neue" charset="0"/>
              </a:rPr>
              <a:t>ENCODE data are now as an Amazon Web 	Services Public Data Set</a:t>
            </a:r>
            <a:endParaRPr lang="en-US" sz="2800" b="0" i="0" kern="1200" baseline="0" dirty="0">
              <a:solidFill>
                <a:schemeClr val="bg1"/>
              </a:solidFill>
              <a:effectLst/>
              <a:latin typeface="+mj-lt"/>
              <a:ea typeface="Helvetica Neue" charset="0"/>
              <a:cs typeface="Helvetica Neue" charset="0"/>
            </a:endParaRPr>
          </a:p>
        </p:txBody>
      </p:sp>
      <p:sp>
        <p:nvSpPr>
          <p:cNvPr id="16" name="TextBox 15">
            <a:extLst>
              <a:ext uri="{FF2B5EF4-FFF2-40B4-BE49-F238E27FC236}">
                <a16:creationId xmlns:a16="http://schemas.microsoft.com/office/drawing/2014/main" id="{D7B912B7-0CFA-4B0B-B915-09D85FE5AB1E}"/>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16</a:t>
            </a:r>
          </a:p>
        </p:txBody>
      </p:sp>
    </p:spTree>
    <p:extLst>
      <p:ext uri="{BB962C8B-B14F-4D97-AF65-F5344CB8AC3E}">
        <p14:creationId xmlns:p14="http://schemas.microsoft.com/office/powerpoint/2010/main" val="178093259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0FBF01B2-1ED4-4369-8099-786705F06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14"/>
            <a:ext cx="15668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a:extLst>
              <a:ext uri="{FF2B5EF4-FFF2-40B4-BE49-F238E27FC236}">
                <a16:creationId xmlns:a16="http://schemas.microsoft.com/office/drawing/2014/main" id="{CCFBEFF2-97AD-4320-BD38-767776EFE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7311" y="1274264"/>
            <a:ext cx="9477375" cy="1672861"/>
          </a:xfrm>
          <a:prstGeom prst="rect">
            <a:avLst/>
          </a:prstGeom>
          <a:effectLst>
            <a:glow rad="228600">
              <a:schemeClr val="accent5">
                <a:satMod val="175000"/>
                <a:alpha val="40000"/>
              </a:schemeClr>
            </a:glow>
          </a:effectLst>
        </p:spPr>
      </p:pic>
      <p:pic>
        <p:nvPicPr>
          <p:cNvPr id="18" name="Picture 17">
            <a:extLst>
              <a:ext uri="{FF2B5EF4-FFF2-40B4-BE49-F238E27FC236}">
                <a16:creationId xmlns:a16="http://schemas.microsoft.com/office/drawing/2014/main" id="{07510649-3444-4E19-A109-DDDAE6A63A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6314" y="3175593"/>
            <a:ext cx="7359370" cy="3482352"/>
          </a:xfrm>
          <a:prstGeom prst="rect">
            <a:avLst/>
          </a:prstGeom>
          <a:effectLst>
            <a:glow rad="228600">
              <a:schemeClr val="accent5">
                <a:satMod val="175000"/>
                <a:alpha val="40000"/>
              </a:schemeClr>
            </a:glow>
          </a:effectLst>
        </p:spPr>
      </p:pic>
      <p:sp>
        <p:nvSpPr>
          <p:cNvPr id="8" name="TextBox 7">
            <a:extLst>
              <a:ext uri="{FF2B5EF4-FFF2-40B4-BE49-F238E27FC236}">
                <a16:creationId xmlns:a16="http://schemas.microsoft.com/office/drawing/2014/main" id="{5EA6F647-6DFC-4C82-85F2-FF6A6DD8FCD7}"/>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16</a:t>
            </a:r>
          </a:p>
        </p:txBody>
      </p:sp>
      <p:sp>
        <p:nvSpPr>
          <p:cNvPr id="9" name="Rectangle 4">
            <a:extLst>
              <a:ext uri="{FF2B5EF4-FFF2-40B4-BE49-F238E27FC236}">
                <a16:creationId xmlns:a16="http://schemas.microsoft.com/office/drawing/2014/main" id="{FB6AF0E7-89BC-4643-BE78-7D6895687F63}"/>
              </a:ext>
            </a:extLst>
          </p:cNvPr>
          <p:cNvSpPr>
            <a:spLocks noChangeArrowheads="1"/>
          </p:cNvSpPr>
          <p:nvPr/>
        </p:nvSpPr>
        <p:spPr bwMode="auto">
          <a:xfrm>
            <a:off x="1566862" y="-7669"/>
            <a:ext cx="10625137" cy="1066800"/>
          </a:xfrm>
          <a:prstGeom prst="rect">
            <a:avLst/>
          </a:prstGeom>
          <a:noFill/>
          <a:ln w="9525">
            <a:noFill/>
            <a:miter lim="800000"/>
            <a:headEnd/>
            <a:tailEnd/>
          </a:ln>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FE0D4"/>
                </a:solidFill>
                <a:effectLst/>
                <a:uLnTx/>
                <a:uFillTx/>
                <a:latin typeface="Arial" pitchFamily="34" charset="0"/>
                <a:ea typeface="+mn-ea"/>
                <a:cs typeface="Arial" pitchFamily="34" charset="0"/>
              </a:rPr>
              <a:t>ENCyclopedia</a:t>
            </a:r>
            <a:r>
              <a:rPr kumimoji="0" lang="en-US" sz="3600" b="1" i="0" u="none" strike="noStrike" kern="1200" cap="none" spc="0" normalizeH="0" baseline="0" noProof="0" dirty="0">
                <a:ln>
                  <a:noFill/>
                </a:ln>
                <a:solidFill>
                  <a:srgbClr val="5FE0D4"/>
                </a:solidFill>
                <a:effectLst/>
                <a:uLnTx/>
                <a:uFillTx/>
                <a:latin typeface="Arial" pitchFamily="34" charset="0"/>
                <a:ea typeface="+mn-ea"/>
                <a:cs typeface="Arial" pitchFamily="34" charset="0"/>
              </a:rPr>
              <a:t> Of DNA Elements (ENCODE)</a:t>
            </a:r>
          </a:p>
        </p:txBody>
      </p:sp>
    </p:spTree>
    <p:extLst>
      <p:ext uri="{BB962C8B-B14F-4D97-AF65-F5344CB8AC3E}">
        <p14:creationId xmlns:p14="http://schemas.microsoft.com/office/powerpoint/2010/main" val="2236435863"/>
      </p:ext>
    </p:extLst>
  </p:cSld>
  <p:clrMapOvr>
    <a:masterClrMapping/>
  </p:clrMapOvr>
  <p:transition spd="slow">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1" y="43816"/>
            <a:ext cx="12192000" cy="648212"/>
          </a:xfrm>
        </p:spPr>
        <p:txBody>
          <a:bodyPr anchor="t" anchorCtr="0">
            <a:normAutofit/>
          </a:bodyPr>
          <a:lstStyle/>
          <a:p>
            <a:pPr algn="ctr">
              <a:defRPr/>
            </a:pPr>
            <a:r>
              <a:rPr lang="en-US" sz="3600" b="1" dirty="0">
                <a:solidFill>
                  <a:srgbClr val="5FE0D4"/>
                </a:solidFill>
                <a:latin typeface="Arial" charset="0"/>
                <a:cs typeface="Arial" charset="0"/>
              </a:rPr>
              <a:t>Phenotypes and Exposures (</a:t>
            </a:r>
            <a:r>
              <a:rPr lang="en-US" sz="3600" b="1" dirty="0" err="1">
                <a:solidFill>
                  <a:srgbClr val="5FE0D4"/>
                </a:solidFill>
                <a:latin typeface="Arial" charset="0"/>
                <a:cs typeface="Arial" charset="0"/>
              </a:rPr>
              <a:t>PhenX</a:t>
            </a:r>
            <a:r>
              <a:rPr lang="en-US" sz="3600" b="1" dirty="0">
                <a:solidFill>
                  <a:srgbClr val="5FE0D4"/>
                </a:solidFill>
                <a:latin typeface="Arial" charset="0"/>
                <a:cs typeface="Arial" charset="0"/>
              </a:rPr>
              <a:t>) Toolkit</a:t>
            </a:r>
            <a:endParaRPr lang="en-US" sz="3600" b="1" dirty="0">
              <a:solidFill>
                <a:srgbClr val="5FE0D4"/>
              </a:solidFill>
              <a:latin typeface="Arial" pitchFamily="34" charset="0"/>
              <a:cs typeface="Arial" pitchFamily="34" charset="0"/>
            </a:endParaRPr>
          </a:p>
        </p:txBody>
      </p:sp>
      <p:sp>
        <p:nvSpPr>
          <p:cNvPr id="9" name="Rectangle 8">
            <a:extLst>
              <a:ext uri="{FF2B5EF4-FFF2-40B4-BE49-F238E27FC236}">
                <a16:creationId xmlns:a16="http://schemas.microsoft.com/office/drawing/2014/main" id="{47CB7B9C-54EB-0541-BE74-BAD77D4D26AA}"/>
              </a:ext>
            </a:extLst>
          </p:cNvPr>
          <p:cNvSpPr/>
          <p:nvPr/>
        </p:nvSpPr>
        <p:spPr>
          <a:xfrm>
            <a:off x="7017656" y="1330997"/>
            <a:ext cx="5031678" cy="2708434"/>
          </a:xfrm>
          <a:prstGeom prst="rect">
            <a:avLst/>
          </a:prstGeom>
        </p:spPr>
        <p:txBody>
          <a:bodyPr wrap="square">
            <a:spAutoFit/>
          </a:bodyPr>
          <a:lstStyle/>
          <a:p>
            <a:pPr marL="387350" marR="0" lvl="2" indent="-228600" algn="l" defTabSz="627063" rtl="0" eaLnBrk="0" fontAlgn="auto" latinLnBrk="0" hangingPunct="0">
              <a:lnSpc>
                <a:spcPct val="100000"/>
              </a:lnSpc>
              <a:spcBef>
                <a:spcPts val="1800"/>
              </a:spcBef>
              <a:spcAft>
                <a:spcPts val="0"/>
              </a:spcAft>
              <a:buClr>
                <a:prstClr val="white"/>
              </a:buClr>
              <a:buSzPct val="95000"/>
              <a:buFont typeface="Wingdings"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Pediatric Development</a:t>
            </a:r>
          </a:p>
          <a:p>
            <a:pPr marL="387350" marR="0" lvl="2" indent="-228600" algn="l" defTabSz="627063" rtl="0" eaLnBrk="0" fontAlgn="auto" latinLnBrk="0" hangingPunct="0">
              <a:lnSpc>
                <a:spcPct val="100000"/>
              </a:lnSpc>
              <a:spcBef>
                <a:spcPts val="1800"/>
              </a:spcBef>
              <a:spcAft>
                <a:spcPts val="0"/>
              </a:spcAft>
              <a:buClr>
                <a:prstClr val="white"/>
              </a:buClr>
              <a:buSzPct val="95000"/>
              <a:buFont typeface="Wingdings"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Cancer Outcomes and 	Survivorship</a:t>
            </a:r>
          </a:p>
          <a:p>
            <a:pPr marL="387350" marR="0" lvl="2" indent="-228600" algn="l" defTabSz="627063" rtl="0" eaLnBrk="0" fontAlgn="auto" latinLnBrk="0" hangingPunct="0">
              <a:lnSpc>
                <a:spcPct val="100000"/>
              </a:lnSpc>
              <a:spcBef>
                <a:spcPts val="1800"/>
              </a:spcBef>
              <a:spcAft>
                <a:spcPts val="0"/>
              </a:spcAft>
              <a:buClr>
                <a:prstClr val="white"/>
              </a:buClr>
              <a:buSzPct val="95000"/>
              <a:buFont typeface="Wingdings"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Genomic Medicine 	Implementation</a:t>
            </a:r>
          </a:p>
        </p:txBody>
      </p:sp>
      <p:grpSp>
        <p:nvGrpSpPr>
          <p:cNvPr id="10" name="Group 9">
            <a:extLst>
              <a:ext uri="{FF2B5EF4-FFF2-40B4-BE49-F238E27FC236}">
                <a16:creationId xmlns:a16="http://schemas.microsoft.com/office/drawing/2014/main" id="{A3AFB231-838F-0D4D-AE36-BC7A04B469C1}"/>
              </a:ext>
            </a:extLst>
          </p:cNvPr>
          <p:cNvGrpSpPr/>
          <p:nvPr/>
        </p:nvGrpSpPr>
        <p:grpSpPr>
          <a:xfrm>
            <a:off x="317241" y="1176235"/>
            <a:ext cx="6606592" cy="5028206"/>
            <a:chOff x="1632522" y="0"/>
            <a:chExt cx="8926954" cy="6296349"/>
          </a:xfrm>
        </p:grpSpPr>
        <p:pic>
          <p:nvPicPr>
            <p:cNvPr id="8" name="Picture 7">
              <a:extLst>
                <a:ext uri="{FF2B5EF4-FFF2-40B4-BE49-F238E27FC236}">
                  <a16:creationId xmlns:a16="http://schemas.microsoft.com/office/drawing/2014/main" id="{5A5A1803-99BC-7D4C-B9A2-E3B6E41C88A9}"/>
                </a:ext>
              </a:extLst>
            </p:cNvPr>
            <p:cNvPicPr>
              <a:picLocks noChangeAspect="1"/>
            </p:cNvPicPr>
            <p:nvPr/>
          </p:nvPicPr>
          <p:blipFill rotWithShape="1">
            <a:blip r:embed="rId3"/>
            <a:srcRect b="79793"/>
            <a:stretch/>
          </p:blipFill>
          <p:spPr>
            <a:xfrm>
              <a:off x="1632523" y="0"/>
              <a:ext cx="8926953" cy="1385785"/>
            </a:xfrm>
            <a:prstGeom prst="rect">
              <a:avLst/>
            </a:prstGeom>
          </p:spPr>
        </p:pic>
        <p:pic>
          <p:nvPicPr>
            <p:cNvPr id="11" name="Picture 10">
              <a:extLst>
                <a:ext uri="{FF2B5EF4-FFF2-40B4-BE49-F238E27FC236}">
                  <a16:creationId xmlns:a16="http://schemas.microsoft.com/office/drawing/2014/main" id="{FA79E36C-AA9E-3547-9C72-32E44778E304}"/>
                </a:ext>
              </a:extLst>
            </p:cNvPr>
            <p:cNvPicPr>
              <a:picLocks noChangeAspect="1"/>
            </p:cNvPicPr>
            <p:nvPr/>
          </p:nvPicPr>
          <p:blipFill rotWithShape="1">
            <a:blip r:embed="rId3"/>
            <a:srcRect t="26065" b="2222"/>
            <a:stretch/>
          </p:blipFill>
          <p:spPr>
            <a:xfrm>
              <a:off x="1632522" y="1378296"/>
              <a:ext cx="8926953" cy="4918053"/>
            </a:xfrm>
            <a:prstGeom prst="rect">
              <a:avLst/>
            </a:prstGeom>
          </p:spPr>
        </p:pic>
      </p:grpSp>
      <p:grpSp>
        <p:nvGrpSpPr>
          <p:cNvPr id="13" name="Group 12">
            <a:extLst>
              <a:ext uri="{FF2B5EF4-FFF2-40B4-BE49-F238E27FC236}">
                <a16:creationId xmlns:a16="http://schemas.microsoft.com/office/drawing/2014/main" id="{07D9161C-B3C6-564A-8143-4BF916E304DA}"/>
              </a:ext>
            </a:extLst>
          </p:cNvPr>
          <p:cNvGrpSpPr/>
          <p:nvPr/>
        </p:nvGrpSpPr>
        <p:grpSpPr>
          <a:xfrm>
            <a:off x="7170572" y="4147872"/>
            <a:ext cx="4317140" cy="1912437"/>
            <a:chOff x="7185086" y="4348115"/>
            <a:chExt cx="4317140" cy="1912437"/>
          </a:xfrm>
        </p:grpSpPr>
        <p:pic>
          <p:nvPicPr>
            <p:cNvPr id="2" name="Picture 1">
              <a:extLst>
                <a:ext uri="{FF2B5EF4-FFF2-40B4-BE49-F238E27FC236}">
                  <a16:creationId xmlns:a16="http://schemas.microsoft.com/office/drawing/2014/main" id="{1ABEFEBC-E1DD-8143-AE45-D6DE81274CF1}"/>
                </a:ext>
              </a:extLst>
            </p:cNvPr>
            <p:cNvPicPr>
              <a:picLocks noChangeAspect="1"/>
            </p:cNvPicPr>
            <p:nvPr/>
          </p:nvPicPr>
          <p:blipFill>
            <a:blip r:embed="rId4"/>
            <a:stretch>
              <a:fillRect/>
            </a:stretch>
          </p:blipFill>
          <p:spPr>
            <a:xfrm>
              <a:off x="7716669" y="5464921"/>
              <a:ext cx="3435680" cy="795631"/>
            </a:xfrm>
            <a:prstGeom prst="rect">
              <a:avLst/>
            </a:prstGeom>
            <a:solidFill>
              <a:srgbClr val="FFFFFF"/>
            </a:solidFill>
            <a:ln w="76200">
              <a:solidFill>
                <a:srgbClr val="FFFFFF"/>
              </a:solidFill>
            </a:ln>
          </p:spPr>
        </p:pic>
        <p:sp>
          <p:nvSpPr>
            <p:cNvPr id="12" name="TextBox 11">
              <a:extLst>
                <a:ext uri="{FF2B5EF4-FFF2-40B4-BE49-F238E27FC236}">
                  <a16:creationId xmlns:a16="http://schemas.microsoft.com/office/drawing/2014/main" id="{6B175383-1C38-C840-93DE-2D420DD56EFC}"/>
                </a:ext>
              </a:extLst>
            </p:cNvPr>
            <p:cNvSpPr txBox="1"/>
            <p:nvPr/>
          </p:nvSpPr>
          <p:spPr>
            <a:xfrm>
              <a:off x="7185086" y="4348115"/>
              <a:ext cx="4317140" cy="1231106"/>
            </a:xfrm>
            <a:prstGeom prst="rect">
              <a:avLst/>
            </a:prstGeom>
            <a:noFill/>
          </p:spPr>
          <p:txBody>
            <a:bodyPr wrap="square" rtlCol="0">
              <a:spAutoFit/>
            </a:bodyPr>
            <a:lstStyle/>
            <a:p>
              <a:pPr marL="231775" marR="0" lvl="0" indent="-231775" algn="l" defTabSz="457200" rtl="0" eaLnBrk="1" fontAlgn="auto" latinLnBrk="0" hangingPunct="1">
                <a:lnSpc>
                  <a:spcPct val="100000"/>
                </a:lnSpc>
                <a:spcBef>
                  <a:spcPts val="0"/>
                </a:spcBef>
                <a:spcAft>
                  <a:spcPts val="0"/>
                </a:spcAft>
                <a:buClrTx/>
                <a:buSzTx/>
                <a:buFont typeface="Wingdings"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Social Determinants of 	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5" name="TextBox 14">
            <a:extLst>
              <a:ext uri="{FF2B5EF4-FFF2-40B4-BE49-F238E27FC236}">
                <a16:creationId xmlns:a16="http://schemas.microsoft.com/office/drawing/2014/main" id="{D9EBB270-2CB1-4999-9378-3491588C9C6F}"/>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17</a:t>
            </a:r>
          </a:p>
        </p:txBody>
      </p:sp>
    </p:spTree>
    <p:extLst>
      <p:ext uri="{BB962C8B-B14F-4D97-AF65-F5344CB8AC3E}">
        <p14:creationId xmlns:p14="http://schemas.microsoft.com/office/powerpoint/2010/main" val="315760594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0" y="43815"/>
            <a:ext cx="12192000" cy="617953"/>
          </a:xfrm>
          <a:prstGeom prst="rect">
            <a:avLst/>
          </a:prstGeom>
        </p:spPr>
        <p:txBody>
          <a:bodyPr wrap="square" lIns="91440" tIns="45720" rIns="91440" bIns="45720" numCol="1"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121917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rPr>
              <a:t>NHGRI-EBI GWAS Catalog</a:t>
            </a:r>
          </a:p>
        </p:txBody>
      </p:sp>
      <p:sp>
        <p:nvSpPr>
          <p:cNvPr id="21" name="TextBox 20"/>
          <p:cNvSpPr txBox="1"/>
          <p:nvPr/>
        </p:nvSpPr>
        <p:spPr>
          <a:xfrm>
            <a:off x="0" y="4481784"/>
            <a:ext cx="5059877" cy="1892826"/>
          </a:xfrm>
          <a:prstGeom prst="rect">
            <a:avLst/>
          </a:prstGeom>
          <a:noFill/>
        </p:spPr>
        <p:txBody>
          <a:bodyPr wrap="square" rtlCol="0">
            <a:spAutoFit/>
          </a:bodyPr>
          <a:lstStyle/>
          <a:p>
            <a:pPr marL="457200" marR="0" lvl="0" indent="-280988" algn="l" defTabSz="796925"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&gt;100,000 curated SNP-	trait associations</a:t>
            </a:r>
          </a:p>
          <a:p>
            <a:pPr marL="457200" marR="0" lvl="0" indent="-280988" algn="l" defTabSz="796925"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Now accepting summary 	statistics</a:t>
            </a:r>
          </a:p>
        </p:txBody>
      </p:sp>
      <p:pic>
        <p:nvPicPr>
          <p:cNvPr id="4" name="Picture 3">
            <a:extLst>
              <a:ext uri="{FF2B5EF4-FFF2-40B4-BE49-F238E27FC236}">
                <a16:creationId xmlns:a16="http://schemas.microsoft.com/office/drawing/2014/main" id="{37E12170-F7E2-4E69-85DC-7D911220B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553" y="792734"/>
            <a:ext cx="4217122" cy="3514269"/>
          </a:xfrm>
          <a:prstGeom prst="rect">
            <a:avLst/>
          </a:prstGeom>
          <a:solidFill>
            <a:schemeClr val="accent1"/>
          </a:solidFill>
        </p:spPr>
      </p:pic>
      <p:pic>
        <p:nvPicPr>
          <p:cNvPr id="6" name="Picture 5">
            <a:extLst>
              <a:ext uri="{FF2B5EF4-FFF2-40B4-BE49-F238E27FC236}">
                <a16:creationId xmlns:a16="http://schemas.microsoft.com/office/drawing/2014/main" id="{7DC2EDD3-3E46-4DB3-871F-48B694DB0F05}"/>
              </a:ext>
            </a:extLst>
          </p:cNvPr>
          <p:cNvPicPr>
            <a:picLocks noChangeAspect="1"/>
          </p:cNvPicPr>
          <p:nvPr/>
        </p:nvPicPr>
        <p:blipFill rotWithShape="1">
          <a:blip r:embed="rId4"/>
          <a:srcRect l="23757" t="37941" r="24435" b="36685"/>
          <a:stretch/>
        </p:blipFill>
        <p:spPr>
          <a:xfrm>
            <a:off x="5186392" y="771932"/>
            <a:ext cx="6721559" cy="1748883"/>
          </a:xfrm>
          <a:prstGeom prst="rect">
            <a:avLst/>
          </a:prstGeom>
        </p:spPr>
      </p:pic>
      <p:sp>
        <p:nvSpPr>
          <p:cNvPr id="13" name="TextBox 12">
            <a:extLst>
              <a:ext uri="{FF2B5EF4-FFF2-40B4-BE49-F238E27FC236}">
                <a16:creationId xmlns:a16="http://schemas.microsoft.com/office/drawing/2014/main" id="{B82E095A-44DF-4566-BB2C-64A96C52AA20}"/>
              </a:ext>
            </a:extLst>
          </p:cNvPr>
          <p:cNvSpPr txBox="1"/>
          <p:nvPr/>
        </p:nvSpPr>
        <p:spPr>
          <a:xfrm>
            <a:off x="5028002" y="2695596"/>
            <a:ext cx="7163998" cy="2831544"/>
          </a:xfrm>
          <a:prstGeom prst="rect">
            <a:avLst/>
          </a:prstGeom>
          <a:noFill/>
        </p:spPr>
        <p:txBody>
          <a:bodyPr wrap="square" rtlCol="0">
            <a:spAutoFit/>
          </a:bodyPr>
          <a:lstStyle/>
          <a:p>
            <a:pPr marL="457200" marR="0" lvl="0" indent="-280988" algn="l" defTabSz="738188"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Justification for diverse</a:t>
            </a:r>
            <a:r>
              <a:rPr kumimoji="0" lang="en-US" sz="2800" b="1" i="0" u="none" strike="noStrike" kern="1200" cap="none" spc="0" normalizeH="0" noProof="0" dirty="0">
                <a:ln>
                  <a:noFill/>
                </a:ln>
                <a:solidFill>
                  <a:prstClr val="white"/>
                </a:solidFill>
                <a:effectLst/>
                <a:uLnTx/>
                <a:uFillTx/>
                <a:latin typeface="Arial" panose="020B0604020202020204"/>
                <a:ea typeface="+mn-ea"/>
                <a:cs typeface="Arial" panose="020B060402020202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populations 	in human genetics research</a:t>
            </a:r>
          </a:p>
          <a:p>
            <a:pPr marL="457200" marR="0" lvl="0" indent="-280988" algn="l" defTabSz="738188"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Majority (52%) of GWAS studies 	conducted in European populations</a:t>
            </a:r>
          </a:p>
          <a:p>
            <a:pPr marL="457200" marR="0" lvl="0" indent="-280988" algn="l" defTabSz="738188"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Need to include ancestrally diverse 	populations</a:t>
            </a:r>
          </a:p>
        </p:txBody>
      </p:sp>
      <p:sp>
        <p:nvSpPr>
          <p:cNvPr id="9" name="TextBox 8">
            <a:extLst>
              <a:ext uri="{FF2B5EF4-FFF2-40B4-BE49-F238E27FC236}">
                <a16:creationId xmlns:a16="http://schemas.microsoft.com/office/drawing/2014/main" id="{1DF4A5F6-BFA9-4763-B886-EC6227EA2959}"/>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18</a:t>
            </a:r>
          </a:p>
        </p:txBody>
      </p:sp>
    </p:spTree>
    <p:extLst>
      <p:ext uri="{BB962C8B-B14F-4D97-AF65-F5344CB8AC3E}">
        <p14:creationId xmlns:p14="http://schemas.microsoft.com/office/powerpoint/2010/main" val="367599063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fade">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fade">
                                      <p:cBhvr>
                                        <p:cTn id="27" dur="500"/>
                                        <p:tgtEl>
                                          <p:spTgt spid="1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2" end="2"/>
                                            </p:txEl>
                                          </p:spTgt>
                                        </p:tgtEl>
                                        <p:attrNameLst>
                                          <p:attrName>style.visibility</p:attrName>
                                        </p:attrNameLst>
                                      </p:cBhvr>
                                      <p:to>
                                        <p:strVal val="visible"/>
                                      </p:to>
                                    </p:set>
                                    <p:animEffect transition="in" filter="fade">
                                      <p:cBhvr>
                                        <p:cTn id="3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https://emerge.mc.vanderbilt.edu/images/logo_emerge6_03.png">
            <a:extLst>
              <a:ext uri="{FF2B5EF4-FFF2-40B4-BE49-F238E27FC236}">
                <a16:creationId xmlns:a16="http://schemas.microsoft.com/office/drawing/2014/main" id="{B13C00B9-7914-495C-A072-5B57D34095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958" t="30071" r="-40674" b="24071"/>
          <a:stretch/>
        </p:blipFill>
        <p:spPr bwMode="auto">
          <a:xfrm>
            <a:off x="0" y="0"/>
            <a:ext cx="12192000" cy="1079063"/>
          </a:xfrm>
          <a:prstGeom prst="rect">
            <a:avLst/>
          </a:prstGeom>
          <a:solidFill>
            <a:srgbClr val="FFFFFF">
              <a:shade val="85000"/>
            </a:srgbClr>
          </a:solidFill>
          <a:ln>
            <a:noFill/>
          </a:ln>
          <a:effectLst/>
          <a:extLst/>
        </p:spPr>
      </p:pic>
      <p:pic>
        <p:nvPicPr>
          <p:cNvPr id="4" name="Picture 3">
            <a:extLst>
              <a:ext uri="{FF2B5EF4-FFF2-40B4-BE49-F238E27FC236}">
                <a16:creationId xmlns:a16="http://schemas.microsoft.com/office/drawing/2014/main" id="{703B5E80-A497-489A-B709-93346DD53153}"/>
              </a:ext>
            </a:extLst>
          </p:cNvPr>
          <p:cNvPicPr>
            <a:picLocks noChangeAspect="1"/>
          </p:cNvPicPr>
          <p:nvPr/>
        </p:nvPicPr>
        <p:blipFill rotWithShape="1">
          <a:blip r:embed="rId4"/>
          <a:srcRect l="22427" t="28348" r="24636" b="14431"/>
          <a:stretch/>
        </p:blipFill>
        <p:spPr>
          <a:xfrm>
            <a:off x="219720" y="1826191"/>
            <a:ext cx="6643790" cy="4039540"/>
          </a:xfrm>
          <a:prstGeom prst="rect">
            <a:avLst/>
          </a:prstGeom>
          <a:ln>
            <a:solidFill>
              <a:schemeClr val="bg1">
                <a:lumMod val="50000"/>
                <a:lumOff val="50000"/>
              </a:schemeClr>
            </a:solidFill>
          </a:ln>
        </p:spPr>
      </p:pic>
      <p:pic>
        <p:nvPicPr>
          <p:cNvPr id="29" name="Picture 28">
            <a:extLst>
              <a:ext uri="{FF2B5EF4-FFF2-40B4-BE49-F238E27FC236}">
                <a16:creationId xmlns:a16="http://schemas.microsoft.com/office/drawing/2014/main" id="{6F136480-372D-4734-85A0-8A650E2B896E}"/>
              </a:ext>
            </a:extLst>
          </p:cNvPr>
          <p:cNvPicPr>
            <a:picLocks noChangeAspect="1"/>
          </p:cNvPicPr>
          <p:nvPr/>
        </p:nvPicPr>
        <p:blipFill rotWithShape="1">
          <a:blip r:embed="rId5"/>
          <a:srcRect l="23592" r="24126" b="83630"/>
          <a:stretch/>
        </p:blipFill>
        <p:spPr>
          <a:xfrm>
            <a:off x="7095703" y="1268288"/>
            <a:ext cx="4869182" cy="858379"/>
          </a:xfrm>
          <a:prstGeom prst="rect">
            <a:avLst/>
          </a:prstGeom>
          <a:ln>
            <a:noFill/>
          </a:ln>
        </p:spPr>
      </p:pic>
      <p:pic>
        <p:nvPicPr>
          <p:cNvPr id="30" name="Picture 29">
            <a:extLst>
              <a:ext uri="{FF2B5EF4-FFF2-40B4-BE49-F238E27FC236}">
                <a16:creationId xmlns:a16="http://schemas.microsoft.com/office/drawing/2014/main" id="{AD90EB75-C100-474F-8B9D-CE2A51DF1FED}"/>
              </a:ext>
            </a:extLst>
          </p:cNvPr>
          <p:cNvPicPr>
            <a:picLocks noChangeAspect="1"/>
          </p:cNvPicPr>
          <p:nvPr/>
        </p:nvPicPr>
        <p:blipFill rotWithShape="1">
          <a:blip r:embed="rId5"/>
          <a:srcRect l="23592" t="16370" r="24126" b="68510"/>
          <a:stretch/>
        </p:blipFill>
        <p:spPr>
          <a:xfrm>
            <a:off x="7091043" y="2126667"/>
            <a:ext cx="4873841" cy="792836"/>
          </a:xfrm>
          <a:prstGeom prst="rect">
            <a:avLst/>
          </a:prstGeom>
          <a:ln>
            <a:noFill/>
          </a:ln>
        </p:spPr>
      </p:pic>
      <p:pic>
        <p:nvPicPr>
          <p:cNvPr id="31" name="Picture 30">
            <a:extLst>
              <a:ext uri="{FF2B5EF4-FFF2-40B4-BE49-F238E27FC236}">
                <a16:creationId xmlns:a16="http://schemas.microsoft.com/office/drawing/2014/main" id="{4824ADD4-05F1-4A9E-8EDD-640FB0D7809F}"/>
              </a:ext>
            </a:extLst>
          </p:cNvPr>
          <p:cNvPicPr>
            <a:picLocks noChangeAspect="1"/>
          </p:cNvPicPr>
          <p:nvPr/>
        </p:nvPicPr>
        <p:blipFill rotWithShape="1">
          <a:blip r:embed="rId5"/>
          <a:srcRect l="23592" t="31489" r="24126" b="53391"/>
          <a:stretch/>
        </p:blipFill>
        <p:spPr>
          <a:xfrm>
            <a:off x="7091043" y="2919503"/>
            <a:ext cx="4873841" cy="792836"/>
          </a:xfrm>
          <a:prstGeom prst="rect">
            <a:avLst/>
          </a:prstGeom>
          <a:ln>
            <a:noFill/>
          </a:ln>
        </p:spPr>
      </p:pic>
      <p:pic>
        <p:nvPicPr>
          <p:cNvPr id="32" name="Picture 31">
            <a:extLst>
              <a:ext uri="{FF2B5EF4-FFF2-40B4-BE49-F238E27FC236}">
                <a16:creationId xmlns:a16="http://schemas.microsoft.com/office/drawing/2014/main" id="{80174793-D4A1-47E3-B93E-C2695C4223A2}"/>
              </a:ext>
            </a:extLst>
          </p:cNvPr>
          <p:cNvPicPr>
            <a:picLocks noChangeAspect="1"/>
          </p:cNvPicPr>
          <p:nvPr/>
        </p:nvPicPr>
        <p:blipFill rotWithShape="1">
          <a:blip r:embed="rId5"/>
          <a:srcRect l="23592" t="46609" r="24126" b="41861"/>
          <a:stretch/>
        </p:blipFill>
        <p:spPr>
          <a:xfrm>
            <a:off x="7094893" y="3712339"/>
            <a:ext cx="4870460" cy="604609"/>
          </a:xfrm>
          <a:prstGeom prst="rect">
            <a:avLst/>
          </a:prstGeom>
          <a:ln>
            <a:noFill/>
          </a:ln>
        </p:spPr>
      </p:pic>
      <p:pic>
        <p:nvPicPr>
          <p:cNvPr id="33" name="Picture 32">
            <a:extLst>
              <a:ext uri="{FF2B5EF4-FFF2-40B4-BE49-F238E27FC236}">
                <a16:creationId xmlns:a16="http://schemas.microsoft.com/office/drawing/2014/main" id="{5DD6B059-397D-485E-88AD-259BE2AEA6D4}"/>
              </a:ext>
            </a:extLst>
          </p:cNvPr>
          <p:cNvPicPr>
            <a:picLocks noChangeAspect="1"/>
          </p:cNvPicPr>
          <p:nvPr/>
        </p:nvPicPr>
        <p:blipFill rotWithShape="1">
          <a:blip r:embed="rId5"/>
          <a:srcRect l="23592" t="58138" r="24126" b="19797"/>
          <a:stretch/>
        </p:blipFill>
        <p:spPr>
          <a:xfrm>
            <a:off x="7091043" y="4304248"/>
            <a:ext cx="4873841" cy="1157051"/>
          </a:xfrm>
          <a:prstGeom prst="rect">
            <a:avLst/>
          </a:prstGeom>
          <a:ln>
            <a:noFill/>
          </a:ln>
        </p:spPr>
      </p:pic>
      <p:pic>
        <p:nvPicPr>
          <p:cNvPr id="34" name="Picture 33">
            <a:extLst>
              <a:ext uri="{FF2B5EF4-FFF2-40B4-BE49-F238E27FC236}">
                <a16:creationId xmlns:a16="http://schemas.microsoft.com/office/drawing/2014/main" id="{344D8E55-AA66-4141-A6DB-CC3C2DB964C6}"/>
              </a:ext>
            </a:extLst>
          </p:cNvPr>
          <p:cNvPicPr>
            <a:picLocks noChangeAspect="1"/>
          </p:cNvPicPr>
          <p:nvPr/>
        </p:nvPicPr>
        <p:blipFill rotWithShape="1">
          <a:blip r:embed="rId5"/>
          <a:srcRect l="23592" t="80510" r="24126"/>
          <a:stretch/>
        </p:blipFill>
        <p:spPr>
          <a:xfrm>
            <a:off x="7095703" y="5435875"/>
            <a:ext cx="4869182" cy="1022015"/>
          </a:xfrm>
          <a:prstGeom prst="rect">
            <a:avLst/>
          </a:prstGeom>
          <a:ln>
            <a:noFill/>
          </a:ln>
        </p:spPr>
      </p:pic>
      <p:sp>
        <p:nvSpPr>
          <p:cNvPr id="3" name="Rectangle 2">
            <a:extLst>
              <a:ext uri="{FF2B5EF4-FFF2-40B4-BE49-F238E27FC236}">
                <a16:creationId xmlns:a16="http://schemas.microsoft.com/office/drawing/2014/main" id="{FB756CB2-86FE-49C5-AC3C-A3AFD11220D0}"/>
              </a:ext>
            </a:extLst>
          </p:cNvPr>
          <p:cNvSpPr/>
          <p:nvPr/>
        </p:nvSpPr>
        <p:spPr>
          <a:xfrm>
            <a:off x="7091043" y="3445094"/>
            <a:ext cx="653411" cy="2672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507D43A5-C049-480B-BE82-48574A5482CC}"/>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19</a:t>
            </a:r>
          </a:p>
        </p:txBody>
      </p:sp>
    </p:spTree>
    <p:extLst>
      <p:ext uri="{BB962C8B-B14F-4D97-AF65-F5344CB8AC3E}">
        <p14:creationId xmlns:p14="http://schemas.microsoft.com/office/powerpoint/2010/main" val="131347230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up)">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up)">
                                      <p:cBhvr>
                                        <p:cTn id="22" dur="500"/>
                                        <p:tgtEl>
                                          <p:spTgt spid="3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up)">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3"/>
                                        </p:tgtEl>
                                        <p:attrNameLst>
                                          <p:attrName>style.visibility</p:attrName>
                                        </p:attrNameLst>
                                      </p:cBhvr>
                                      <p:to>
                                        <p:strVal val="hidden"/>
                                      </p:to>
                                    </p:set>
                                  </p:childTnLst>
                                </p:cTn>
                              </p:par>
                              <p:par>
                                <p:cTn id="30" presetID="22" presetClass="entr" presetSubtype="1"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up)">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up)">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up)">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F1B0FA1-C098-2747-9FCE-B0A081D6B348}"/>
              </a:ext>
            </a:extLst>
          </p:cNvPr>
          <p:cNvPicPr>
            <a:picLocks noChangeAspect="1"/>
          </p:cNvPicPr>
          <p:nvPr/>
        </p:nvPicPr>
        <p:blipFill rotWithShape="1">
          <a:blip r:embed="rId3"/>
          <a:srcRect b="38371"/>
          <a:stretch/>
        </p:blipFill>
        <p:spPr>
          <a:xfrm>
            <a:off x="6237336" y="3961851"/>
            <a:ext cx="5678647" cy="2513664"/>
          </a:xfrm>
          <a:prstGeom prst="rect">
            <a:avLst/>
          </a:prstGeom>
          <a:ln>
            <a:solidFill>
              <a:srgbClr val="002060"/>
            </a:solidFill>
          </a:ln>
        </p:spPr>
      </p:pic>
      <p:pic>
        <p:nvPicPr>
          <p:cNvPr id="17" name="Picture 16">
            <a:extLst>
              <a:ext uri="{FF2B5EF4-FFF2-40B4-BE49-F238E27FC236}">
                <a16:creationId xmlns:a16="http://schemas.microsoft.com/office/drawing/2014/main" id="{0F57F398-47DC-334D-917C-20D9AD870599}"/>
              </a:ext>
            </a:extLst>
          </p:cNvPr>
          <p:cNvPicPr>
            <a:picLocks noChangeAspect="1"/>
          </p:cNvPicPr>
          <p:nvPr/>
        </p:nvPicPr>
        <p:blipFill rotWithShape="1">
          <a:blip r:embed="rId4"/>
          <a:srcRect b="44734"/>
          <a:stretch/>
        </p:blipFill>
        <p:spPr>
          <a:xfrm>
            <a:off x="6237336" y="1213380"/>
            <a:ext cx="5678647" cy="2517317"/>
          </a:xfrm>
          <a:prstGeom prst="rect">
            <a:avLst/>
          </a:prstGeom>
          <a:ln>
            <a:solidFill>
              <a:srgbClr val="002060"/>
            </a:solidFill>
          </a:ln>
        </p:spPr>
      </p:pic>
      <p:pic>
        <p:nvPicPr>
          <p:cNvPr id="4" name="Picture 3">
            <a:extLst>
              <a:ext uri="{FF2B5EF4-FFF2-40B4-BE49-F238E27FC236}">
                <a16:creationId xmlns:a16="http://schemas.microsoft.com/office/drawing/2014/main" id="{4CDEAA95-DDCE-3F4F-8AC0-A18C8E20C95D}"/>
              </a:ext>
            </a:extLst>
          </p:cNvPr>
          <p:cNvPicPr>
            <a:picLocks noChangeAspect="1"/>
          </p:cNvPicPr>
          <p:nvPr/>
        </p:nvPicPr>
        <p:blipFill rotWithShape="1">
          <a:blip r:embed="rId5"/>
          <a:srcRect l="3020" t="6142" r="2387" b="36126"/>
          <a:stretch/>
        </p:blipFill>
        <p:spPr>
          <a:xfrm>
            <a:off x="396434" y="3927625"/>
            <a:ext cx="5296457" cy="2538489"/>
          </a:xfrm>
          <a:prstGeom prst="rect">
            <a:avLst/>
          </a:prstGeom>
          <a:ln>
            <a:solidFill>
              <a:srgbClr val="002060"/>
            </a:solidFill>
          </a:ln>
        </p:spPr>
      </p:pic>
      <p:pic>
        <p:nvPicPr>
          <p:cNvPr id="3" name="Picture 2">
            <a:extLst>
              <a:ext uri="{FF2B5EF4-FFF2-40B4-BE49-F238E27FC236}">
                <a16:creationId xmlns:a16="http://schemas.microsoft.com/office/drawing/2014/main" id="{73846814-B9A6-5D47-A933-3140BA955E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766" y="1213380"/>
            <a:ext cx="5246200" cy="2517317"/>
          </a:xfrm>
          <a:prstGeom prst="rect">
            <a:avLst/>
          </a:prstGeom>
        </p:spPr>
      </p:pic>
      <p:pic>
        <p:nvPicPr>
          <p:cNvPr id="2" name="Picture 1">
            <a:extLst>
              <a:ext uri="{FF2B5EF4-FFF2-40B4-BE49-F238E27FC236}">
                <a16:creationId xmlns:a16="http://schemas.microsoft.com/office/drawing/2014/main" id="{BF25516D-EDE0-2441-9915-70FD136DF8FB}"/>
              </a:ext>
            </a:extLst>
          </p:cNvPr>
          <p:cNvPicPr>
            <a:picLocks noChangeAspect="1"/>
          </p:cNvPicPr>
          <p:nvPr/>
        </p:nvPicPr>
        <p:blipFill rotWithShape="1">
          <a:blip r:embed="rId7"/>
          <a:srcRect r="57140" b="53630"/>
          <a:stretch/>
        </p:blipFill>
        <p:spPr>
          <a:xfrm>
            <a:off x="6499111" y="1729510"/>
            <a:ext cx="5251606" cy="4002373"/>
          </a:xfrm>
          <a:prstGeom prst="rect">
            <a:avLst/>
          </a:prstGeom>
        </p:spPr>
      </p:pic>
      <p:sp>
        <p:nvSpPr>
          <p:cNvPr id="12" name="Title 3">
            <a:extLst>
              <a:ext uri="{FF2B5EF4-FFF2-40B4-BE49-F238E27FC236}">
                <a16:creationId xmlns:a16="http://schemas.microsoft.com/office/drawing/2014/main" id="{F24C12F8-7E56-4126-9B2A-1D5F424CFF61}"/>
              </a:ext>
            </a:extLst>
          </p:cNvPr>
          <p:cNvSpPr>
            <a:spLocks noGrp="1"/>
          </p:cNvSpPr>
          <p:nvPr>
            <p:ph type="title"/>
          </p:nvPr>
        </p:nvSpPr>
        <p:spPr>
          <a:xfrm>
            <a:off x="1847461" y="11430"/>
            <a:ext cx="10344539" cy="653143"/>
          </a:xfrm>
        </p:spPr>
        <p:txBody>
          <a:bodyPr>
            <a:normAutofit/>
          </a:bodyPr>
          <a:lstStyle/>
          <a:p>
            <a:pPr algn="ctr">
              <a:defRPr/>
            </a:pPr>
            <a:r>
              <a:rPr lang="en-US" sz="3600" dirty="0">
                <a:solidFill>
                  <a:srgbClr val="5FE0D4"/>
                </a:solidFill>
                <a:latin typeface="Arial" charset="0"/>
                <a:cs typeface="Arial" charset="0"/>
              </a:rPr>
              <a:t>Clinical Genome Resource</a:t>
            </a:r>
            <a:r>
              <a:rPr lang="en-US" sz="3600" dirty="0">
                <a:solidFill>
                  <a:srgbClr val="5FE0D4"/>
                </a:solidFill>
                <a:latin typeface="Arial" charset="0"/>
                <a:cs typeface="Arial" charset="0"/>
                <a:sym typeface="Wingdings" pitchFamily="2" charset="2"/>
              </a:rPr>
              <a:t> (ClinGen)</a:t>
            </a:r>
            <a:endParaRPr lang="en-US" sz="3600" dirty="0">
              <a:solidFill>
                <a:srgbClr val="5FE0D4"/>
              </a:solidFill>
              <a:latin typeface="Arial" pitchFamily="34" charset="0"/>
              <a:cs typeface="Arial" pitchFamily="34" charset="0"/>
            </a:endParaRPr>
          </a:p>
        </p:txBody>
      </p:sp>
      <p:pic>
        <p:nvPicPr>
          <p:cNvPr id="15" name="Picture 14">
            <a:extLst>
              <a:ext uri="{FF2B5EF4-FFF2-40B4-BE49-F238E27FC236}">
                <a16:creationId xmlns:a16="http://schemas.microsoft.com/office/drawing/2014/main" id="{98779B24-D9BA-4AB7-A846-29EA799142B5}"/>
              </a:ext>
            </a:extLst>
          </p:cNvPr>
          <p:cNvPicPr>
            <a:picLocks noChangeAspect="1"/>
          </p:cNvPicPr>
          <p:nvPr/>
        </p:nvPicPr>
        <p:blipFill>
          <a:blip r:embed="rId8">
            <a:biLevel thresh="25000"/>
            <a:extLst>
              <a:ext uri="{BEBA8EAE-BF5A-486C-A8C5-ECC9F3942E4B}">
                <a14:imgProps xmlns:a14="http://schemas.microsoft.com/office/drawing/2010/main">
                  <a14:imgLayer>
                    <a14:imgEffect>
                      <a14:colorTemperature colorTemp="1500"/>
                    </a14:imgEffect>
                  </a14:imgLayer>
                </a14:imgProps>
              </a:ext>
            </a:extLst>
          </a:blip>
          <a:stretch>
            <a:fillRect/>
          </a:stretch>
        </p:blipFill>
        <p:spPr>
          <a:xfrm>
            <a:off x="227829" y="183615"/>
            <a:ext cx="1209085" cy="939056"/>
          </a:xfrm>
          <a:prstGeom prst="rect">
            <a:avLst/>
          </a:prstGeom>
        </p:spPr>
      </p:pic>
      <p:sp>
        <p:nvSpPr>
          <p:cNvPr id="10" name="TextBox 9">
            <a:extLst>
              <a:ext uri="{FF2B5EF4-FFF2-40B4-BE49-F238E27FC236}">
                <a16:creationId xmlns:a16="http://schemas.microsoft.com/office/drawing/2014/main" id="{4492BB60-CC32-4CE4-90F2-649F691FC8FC}"/>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20</a:t>
            </a:r>
          </a:p>
        </p:txBody>
      </p:sp>
    </p:spTree>
    <p:extLst>
      <p:ext uri="{BB962C8B-B14F-4D97-AF65-F5344CB8AC3E}">
        <p14:creationId xmlns:p14="http://schemas.microsoft.com/office/powerpoint/2010/main" val="424754356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xit" presetSubtype="0" fill="hold" nodeType="withEffect">
                                  <p:stCondLst>
                                    <p:cond delay="0"/>
                                  </p:stCondLst>
                                  <p:childTnLst>
                                    <p:set>
                                      <p:cBhvr>
                                        <p:cTn id="9" dur="1" fill="hold">
                                          <p:stCondLst>
                                            <p:cond delay="0"/>
                                          </p:stCondLst>
                                        </p:cTn>
                                        <p:tgtEl>
                                          <p:spTgt spid="13"/>
                                        </p:tgtEl>
                                        <p:attrNameLst>
                                          <p:attrName>style.visibility</p:attrName>
                                        </p:attrNameLst>
                                      </p:cBhvr>
                                      <p:to>
                                        <p:strVal val="hidden"/>
                                      </p:to>
                                    </p:set>
                                  </p:childTnLst>
                                </p:cTn>
                              </p:par>
                              <p:par>
                                <p:cTn id="10" presetID="1" presetClass="exit" presetSubtype="0" fill="hold" nodeType="withEffect">
                                  <p:stCondLst>
                                    <p:cond delay="0"/>
                                  </p:stCondLst>
                                  <p:childTnLst>
                                    <p:set>
                                      <p:cBhvr>
                                        <p:cTn id="11" dur="1" fill="hold">
                                          <p:stCondLst>
                                            <p:cond delay="0"/>
                                          </p:stCondLst>
                                        </p:cTn>
                                        <p:tgtEl>
                                          <p:spTgt spid="17"/>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308" y="43815"/>
            <a:ext cx="10068691" cy="1097280"/>
          </a:xfrm>
        </p:spPr>
        <p:txBody>
          <a:bodyPr anchor="t">
            <a:noAutofit/>
          </a:bodyPr>
          <a:lstStyle/>
          <a:p>
            <a:pPr algn="ctr"/>
            <a:r>
              <a:rPr lang="en-US" altLang="en-US" sz="3600" dirty="0">
                <a:solidFill>
                  <a:srgbClr val="5FE0D4"/>
                </a:solidFill>
                <a:latin typeface="Arial" panose="020B0604020202020204" pitchFamily="34" charset="0"/>
                <a:cs typeface="Arial" panose="020B0604020202020204" pitchFamily="34" charset="0"/>
              </a:rPr>
              <a:t>Clinical Sequencing Evidence- </a:t>
            </a:r>
            <a:br>
              <a:rPr lang="en-US" altLang="en-US" sz="3600" dirty="0">
                <a:solidFill>
                  <a:srgbClr val="5FE0D4"/>
                </a:solidFill>
                <a:latin typeface="Arial" panose="020B0604020202020204" pitchFamily="34" charset="0"/>
                <a:cs typeface="Arial" panose="020B0604020202020204" pitchFamily="34" charset="0"/>
              </a:rPr>
            </a:br>
            <a:r>
              <a:rPr lang="en-US" altLang="en-US" sz="3600" dirty="0">
                <a:solidFill>
                  <a:srgbClr val="5FE0D4"/>
                </a:solidFill>
                <a:latin typeface="Arial" panose="020B0604020202020204" pitchFamily="34" charset="0"/>
                <a:cs typeface="Arial" panose="020B0604020202020204" pitchFamily="34" charset="0"/>
              </a:rPr>
              <a:t>Generating Research Program</a:t>
            </a:r>
            <a:endParaRPr lang="en-US" sz="3600" b="1" dirty="0"/>
          </a:p>
        </p:txBody>
      </p:sp>
      <p:pic>
        <p:nvPicPr>
          <p:cNvPr id="6" name="Picture 5">
            <a:extLst>
              <a:ext uri="{FF2B5EF4-FFF2-40B4-BE49-F238E27FC236}">
                <a16:creationId xmlns:a16="http://schemas.microsoft.com/office/drawing/2014/main" id="{8E6A036E-5973-4432-8D35-759120CBD136}"/>
              </a:ext>
            </a:extLst>
          </p:cNvPr>
          <p:cNvPicPr>
            <a:picLocks noChangeAspect="1"/>
          </p:cNvPicPr>
          <p:nvPr/>
        </p:nvPicPr>
        <p:blipFill>
          <a:blip r:embed="rId3"/>
          <a:stretch>
            <a:fillRect/>
          </a:stretch>
        </p:blipFill>
        <p:spPr>
          <a:xfrm>
            <a:off x="0" y="0"/>
            <a:ext cx="2123308" cy="1097280"/>
          </a:xfrm>
          <a:prstGeom prst="rect">
            <a:avLst/>
          </a:prstGeom>
        </p:spPr>
      </p:pic>
      <p:pic>
        <p:nvPicPr>
          <p:cNvPr id="15" name="Picture 14">
            <a:extLst>
              <a:ext uri="{FF2B5EF4-FFF2-40B4-BE49-F238E27FC236}">
                <a16:creationId xmlns:a16="http://schemas.microsoft.com/office/drawing/2014/main" id="{1E8674B4-02B4-478C-88EE-5ED41A5BA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9023" y="2328844"/>
            <a:ext cx="4325112" cy="4027275"/>
          </a:xfrm>
          <a:prstGeom prst="rect">
            <a:avLst/>
          </a:prstGeom>
        </p:spPr>
      </p:pic>
      <p:sp>
        <p:nvSpPr>
          <p:cNvPr id="22" name="TextBox 21">
            <a:extLst>
              <a:ext uri="{FF2B5EF4-FFF2-40B4-BE49-F238E27FC236}">
                <a16:creationId xmlns:a16="http://schemas.microsoft.com/office/drawing/2014/main" id="{9ED229E4-185F-4080-BE90-E114DD559EE5}"/>
              </a:ext>
            </a:extLst>
          </p:cNvPr>
          <p:cNvSpPr txBox="1"/>
          <p:nvPr/>
        </p:nvSpPr>
        <p:spPr>
          <a:xfrm>
            <a:off x="6312474" y="1400313"/>
            <a:ext cx="5311037" cy="954107"/>
          </a:xfrm>
          <a:prstGeom prst="rect">
            <a:avLst/>
          </a:prstGeom>
          <a:noFill/>
        </p:spPr>
        <p:txBody>
          <a:bodyPr wrap="square" rtlCol="0">
            <a:spAutoFit/>
          </a:bodyPr>
          <a:lstStyle/>
          <a:p>
            <a:pPr lvl="0" algn="ctr"/>
            <a:r>
              <a:rPr lang="en-US" sz="2800" b="1" dirty="0">
                <a:solidFill>
                  <a:srgbClr val="FFFFFF"/>
                </a:solidFill>
                <a:ea typeface="Helvetica Neue" charset="0"/>
                <a:cs typeface="Helvetica Neue" charset="0"/>
              </a:rPr>
              <a:t>Simplifying Readibility for the Genetics Home Reference:</a:t>
            </a:r>
          </a:p>
        </p:txBody>
      </p:sp>
      <p:sp>
        <p:nvSpPr>
          <p:cNvPr id="23" name="TextBox 22">
            <a:extLst>
              <a:ext uri="{FF2B5EF4-FFF2-40B4-BE49-F238E27FC236}">
                <a16:creationId xmlns:a16="http://schemas.microsoft.com/office/drawing/2014/main" id="{495DCEA9-004D-435A-9E02-875FF16FDCDA}"/>
              </a:ext>
            </a:extLst>
          </p:cNvPr>
          <p:cNvSpPr txBox="1"/>
          <p:nvPr/>
        </p:nvSpPr>
        <p:spPr>
          <a:xfrm>
            <a:off x="6773379" y="6356115"/>
            <a:ext cx="3074881" cy="297454"/>
          </a:xfrm>
          <a:prstGeom prst="rect">
            <a:avLst/>
          </a:prstGeom>
          <a:noFill/>
        </p:spPr>
        <p:txBody>
          <a:bodyPr wrap="none" rtlCol="0">
            <a:spAutoFit/>
          </a:bodyPr>
          <a:lstStyle/>
          <a:p>
            <a:r>
              <a:rPr lang="en-US" sz="1333" b="1" i="0" kern="1200" baseline="0" dirty="0">
                <a:solidFill>
                  <a:srgbClr val="FFFFFF"/>
                </a:solidFill>
                <a:effectLst/>
                <a:latin typeface="+mj-lt"/>
                <a:ea typeface="Helvetica Neue" charset="0"/>
                <a:cs typeface="Helvetica Neue" charset="0"/>
              </a:rPr>
              <a:t>Figures courtesy of the J. Shieh lab</a:t>
            </a:r>
          </a:p>
        </p:txBody>
      </p:sp>
      <p:pic>
        <p:nvPicPr>
          <p:cNvPr id="27" name="Picture 26">
            <a:extLst>
              <a:ext uri="{FF2B5EF4-FFF2-40B4-BE49-F238E27FC236}">
                <a16:creationId xmlns:a16="http://schemas.microsoft.com/office/drawing/2014/main" id="{7119F429-5173-4D85-959E-A085260FE7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6845" y="2328843"/>
            <a:ext cx="4325112" cy="4027275"/>
          </a:xfrm>
          <a:prstGeom prst="rect">
            <a:avLst/>
          </a:prstGeom>
        </p:spPr>
      </p:pic>
      <p:pic>
        <p:nvPicPr>
          <p:cNvPr id="29" name="Picture 28">
            <a:extLst>
              <a:ext uri="{FF2B5EF4-FFF2-40B4-BE49-F238E27FC236}">
                <a16:creationId xmlns:a16="http://schemas.microsoft.com/office/drawing/2014/main" id="{6C54E75D-AD98-4A3B-823D-BD57BD22AF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6205" y="2328842"/>
            <a:ext cx="4323574" cy="4027275"/>
          </a:xfrm>
          <a:prstGeom prst="rect">
            <a:avLst/>
          </a:prstGeom>
        </p:spPr>
      </p:pic>
      <p:pic>
        <p:nvPicPr>
          <p:cNvPr id="31" name="Picture 30">
            <a:extLst>
              <a:ext uri="{FF2B5EF4-FFF2-40B4-BE49-F238E27FC236}">
                <a16:creationId xmlns:a16="http://schemas.microsoft.com/office/drawing/2014/main" id="{735475B6-CE99-4FBC-93F0-6A3E8E4D4A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6205" y="2328840"/>
            <a:ext cx="4323574" cy="4027275"/>
          </a:xfrm>
          <a:prstGeom prst="rect">
            <a:avLst/>
          </a:prstGeom>
        </p:spPr>
      </p:pic>
      <p:sp>
        <p:nvSpPr>
          <p:cNvPr id="12" name="Rectangle 11">
            <a:extLst>
              <a:ext uri="{FF2B5EF4-FFF2-40B4-BE49-F238E27FC236}">
                <a16:creationId xmlns:a16="http://schemas.microsoft.com/office/drawing/2014/main" id="{380C4798-9CBD-4ADD-832E-B64383DDBF32}"/>
              </a:ext>
            </a:extLst>
          </p:cNvPr>
          <p:cNvSpPr/>
          <p:nvPr/>
        </p:nvSpPr>
        <p:spPr>
          <a:xfrm>
            <a:off x="82062" y="1847619"/>
            <a:ext cx="6183521" cy="4231928"/>
          </a:xfrm>
          <a:prstGeom prst="rect">
            <a:avLst/>
          </a:prstGeom>
        </p:spPr>
        <p:txBody>
          <a:bodyPr vert="horz" wrap="square" lIns="91440" tIns="45720" rIns="91440" bIns="45720" rtlCol="0">
            <a:spAutoFit/>
          </a:bodyPr>
          <a:lstStyle/>
          <a:p>
            <a:pPr marL="158750" lvl="2" defTabSz="627063" eaLnBrk="0" fontAlgn="base" hangingPunct="0">
              <a:spcBef>
                <a:spcPts val="1800"/>
              </a:spcBef>
              <a:spcAft>
                <a:spcPct val="0"/>
              </a:spcAft>
              <a:buClr>
                <a:prstClr val="white"/>
              </a:buClr>
              <a:buSzPct val="95000"/>
              <a:defRPr/>
            </a:pPr>
            <a:r>
              <a:rPr lang="en-US" sz="2800" b="1" dirty="0">
                <a:solidFill>
                  <a:prstClr val="white"/>
                </a:solidFill>
                <a:latin typeface="Arial" pitchFamily="34" charset="0"/>
              </a:rPr>
              <a:t>ACMG 2019 Meeting:</a:t>
            </a:r>
          </a:p>
          <a:p>
            <a:pPr marL="158750" lvl="2" defTabSz="627063" eaLnBrk="0" fontAlgn="base" hangingPunct="0">
              <a:spcBef>
                <a:spcPts val="1800"/>
              </a:spcBef>
              <a:spcAft>
                <a:spcPct val="0"/>
              </a:spcAft>
              <a:buClr>
                <a:prstClr val="white"/>
              </a:buClr>
              <a:buSzPct val="95000"/>
              <a:defRPr/>
            </a:pPr>
            <a:endParaRPr lang="en-US" sz="2800" b="1" dirty="0">
              <a:solidFill>
                <a:prstClr val="white"/>
              </a:solidFill>
              <a:latin typeface="Arial" pitchFamily="34" charset="0"/>
            </a:endParaRPr>
          </a:p>
          <a:p>
            <a:pPr marL="158750" lvl="2" defTabSz="627063" eaLnBrk="0" fontAlgn="base" hangingPunct="0">
              <a:spcBef>
                <a:spcPts val="1800"/>
              </a:spcBef>
              <a:spcAft>
                <a:spcPct val="0"/>
              </a:spcAft>
              <a:buClr>
                <a:prstClr val="white"/>
              </a:buClr>
              <a:buSzPct val="95000"/>
              <a:defRPr/>
            </a:pPr>
            <a:r>
              <a:rPr lang="en-US" sz="2800" b="1" dirty="0">
                <a:solidFill>
                  <a:srgbClr val="5FE0D4"/>
                </a:solidFill>
                <a:latin typeface="Arial" pitchFamily="34" charset="0"/>
              </a:rPr>
              <a:t>Featured Workshop: Addressing 	Literacy and Language to 	Equitably Deliver on the 	Promise of Precision Medicine</a:t>
            </a:r>
          </a:p>
          <a:p>
            <a:pPr marL="158750" lvl="2" defTabSz="627063" eaLnBrk="0" fontAlgn="base" hangingPunct="0">
              <a:spcBef>
                <a:spcPts val="1800"/>
              </a:spcBef>
              <a:spcAft>
                <a:spcPct val="0"/>
              </a:spcAft>
              <a:buClr>
                <a:prstClr val="white"/>
              </a:buClr>
              <a:buSzPct val="95000"/>
              <a:defRPr/>
            </a:pPr>
            <a:r>
              <a:rPr lang="en-US" sz="2800" b="1" dirty="0">
                <a:solidFill>
                  <a:srgbClr val="5FE0D4"/>
                </a:solidFill>
                <a:latin typeface="Arial" pitchFamily="34" charset="0"/>
              </a:rPr>
              <a:t>1 platform &amp; 15 poster 	presentations</a:t>
            </a:r>
          </a:p>
        </p:txBody>
      </p:sp>
      <p:sp>
        <p:nvSpPr>
          <p:cNvPr id="14" name="TextBox 13">
            <a:extLst>
              <a:ext uri="{FF2B5EF4-FFF2-40B4-BE49-F238E27FC236}">
                <a16:creationId xmlns:a16="http://schemas.microsoft.com/office/drawing/2014/main" id="{5C6C8E86-31CD-4974-BFE9-3C02F1726B43}"/>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21</a:t>
            </a:r>
          </a:p>
        </p:txBody>
      </p:sp>
    </p:spTree>
    <p:extLst>
      <p:ext uri="{BB962C8B-B14F-4D97-AF65-F5344CB8AC3E}">
        <p14:creationId xmlns:p14="http://schemas.microsoft.com/office/powerpoint/2010/main" val="329127530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3">
            <a:extLst>
              <a:ext uri="{FF2B5EF4-FFF2-40B4-BE49-F238E27FC236}">
                <a16:creationId xmlns:a16="http://schemas.microsoft.com/office/drawing/2014/main" id="{E2F6B0DC-C8E7-475E-A0D5-339D3207676C}"/>
              </a:ext>
            </a:extLst>
          </p:cNvPr>
          <p:cNvSpPr/>
          <p:nvPr/>
        </p:nvSpPr>
        <p:spPr>
          <a:xfrm>
            <a:off x="8848893" y="2900360"/>
            <a:ext cx="962355" cy="514574"/>
          </a:xfrm>
          <a:prstGeom prst="roundRect">
            <a:avLst/>
          </a:prstGeom>
          <a:solidFill>
            <a:srgbClr val="799AD5"/>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00"/>
                </a:solidFill>
                <a:effectLst/>
                <a:uLnTx/>
                <a:uFillTx/>
                <a:latin typeface="Calibri" panose="020F0502020204030204"/>
                <a:ea typeface="+mn-ea"/>
                <a:cs typeface="+mn-cs"/>
              </a:rPr>
              <a:t>APOL1 </a:t>
            </a:r>
            <a:r>
              <a:rPr kumimoji="0" lang="en-US" sz="1300" b="0" i="0" u="none" strike="noStrike" kern="1200" cap="none" spc="0" normalizeH="0" baseline="0" noProof="0" dirty="0" err="1">
                <a:ln>
                  <a:noFill/>
                </a:ln>
                <a:solidFill>
                  <a:srgbClr val="FFFF00"/>
                </a:solidFill>
                <a:effectLst/>
                <a:uLnTx/>
                <a:uFillTx/>
                <a:latin typeface="Calibri" panose="020F0502020204030204"/>
                <a:ea typeface="+mn-ea"/>
                <a:cs typeface="+mn-cs"/>
              </a:rPr>
              <a:t>pos</a:t>
            </a:r>
            <a:r>
              <a:rPr kumimoji="0" lang="en-US" sz="1300" b="0" i="0" u="none" strike="noStrike" kern="1200" cap="none" spc="0" normalizeH="0" baseline="0" noProof="0" dirty="0">
                <a:ln>
                  <a:noFill/>
                </a:ln>
                <a:solidFill>
                  <a:srgbClr val="FFFF00"/>
                </a:solidFill>
                <a:effectLst/>
                <a:uLnTx/>
                <a:uFillTx/>
                <a:latin typeface="Calibri" panose="020F0502020204030204"/>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N=462</a:t>
            </a:r>
          </a:p>
        </p:txBody>
      </p:sp>
      <p:sp>
        <p:nvSpPr>
          <p:cNvPr id="16" name="Rounded Rectangle 5">
            <a:extLst>
              <a:ext uri="{FF2B5EF4-FFF2-40B4-BE49-F238E27FC236}">
                <a16:creationId xmlns:a16="http://schemas.microsoft.com/office/drawing/2014/main" id="{F06F61F9-E777-43C5-B163-4B796CC8C504}"/>
              </a:ext>
            </a:extLst>
          </p:cNvPr>
          <p:cNvSpPr/>
          <p:nvPr/>
        </p:nvSpPr>
        <p:spPr>
          <a:xfrm>
            <a:off x="10081071" y="1979647"/>
            <a:ext cx="1065499" cy="518508"/>
          </a:xfrm>
          <a:prstGeom prst="roundRect">
            <a:avLst/>
          </a:prstGeom>
          <a:solidFill>
            <a:srgbClr val="799A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Intervention</a:t>
            </a:r>
          </a:p>
        </p:txBody>
      </p:sp>
      <p:sp>
        <p:nvSpPr>
          <p:cNvPr id="17" name="Rounded Rectangle 6">
            <a:extLst>
              <a:ext uri="{FF2B5EF4-FFF2-40B4-BE49-F238E27FC236}">
                <a16:creationId xmlns:a16="http://schemas.microsoft.com/office/drawing/2014/main" id="{EB87FF24-52EA-4F3B-AE05-1DE6AEFB8FBE}"/>
              </a:ext>
            </a:extLst>
          </p:cNvPr>
          <p:cNvSpPr/>
          <p:nvPr/>
        </p:nvSpPr>
        <p:spPr>
          <a:xfrm>
            <a:off x="7200535" y="1984814"/>
            <a:ext cx="1126521" cy="609240"/>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Delayed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Intervention</a:t>
            </a:r>
          </a:p>
        </p:txBody>
      </p:sp>
      <p:cxnSp>
        <p:nvCxnSpPr>
          <p:cNvPr id="18" name="Straight Connector 17">
            <a:extLst>
              <a:ext uri="{FF2B5EF4-FFF2-40B4-BE49-F238E27FC236}">
                <a16:creationId xmlns:a16="http://schemas.microsoft.com/office/drawing/2014/main" id="{815C5CAE-FEEA-41D3-984D-01BB80972A81}"/>
              </a:ext>
            </a:extLst>
          </p:cNvPr>
          <p:cNvCxnSpPr>
            <a:cxnSpLocks/>
          </p:cNvCxnSpPr>
          <p:nvPr/>
        </p:nvCxnSpPr>
        <p:spPr>
          <a:xfrm>
            <a:off x="7748219" y="1815233"/>
            <a:ext cx="290529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BB2A49B-4FFE-4DFA-B69D-41C15AD32211}"/>
              </a:ext>
            </a:extLst>
          </p:cNvPr>
          <p:cNvCxnSpPr>
            <a:cxnSpLocks/>
          </p:cNvCxnSpPr>
          <p:nvPr/>
        </p:nvCxnSpPr>
        <p:spPr>
          <a:xfrm>
            <a:off x="10629857" y="1811743"/>
            <a:ext cx="0" cy="174591"/>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20" name="Rounded Rectangle 11">
            <a:extLst>
              <a:ext uri="{FF2B5EF4-FFF2-40B4-BE49-F238E27FC236}">
                <a16:creationId xmlns:a16="http://schemas.microsoft.com/office/drawing/2014/main" id="{A1A98E62-A40A-418B-A8AC-729C97B37F51}"/>
              </a:ext>
            </a:extLst>
          </p:cNvPr>
          <p:cNvSpPr/>
          <p:nvPr/>
        </p:nvSpPr>
        <p:spPr>
          <a:xfrm>
            <a:off x="8250313" y="1078785"/>
            <a:ext cx="1949619" cy="601328"/>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5435 AA adults with hypertension</a:t>
            </a:r>
          </a:p>
        </p:txBody>
      </p:sp>
      <p:cxnSp>
        <p:nvCxnSpPr>
          <p:cNvPr id="21" name="Straight Connector 20">
            <a:extLst>
              <a:ext uri="{FF2B5EF4-FFF2-40B4-BE49-F238E27FC236}">
                <a16:creationId xmlns:a16="http://schemas.microsoft.com/office/drawing/2014/main" id="{98CA642C-2E58-4C43-B501-369BE2240BAF}"/>
              </a:ext>
            </a:extLst>
          </p:cNvPr>
          <p:cNvCxnSpPr>
            <a:cxnSpLocks/>
          </p:cNvCxnSpPr>
          <p:nvPr/>
        </p:nvCxnSpPr>
        <p:spPr>
          <a:xfrm flipV="1">
            <a:off x="9210685" y="2744987"/>
            <a:ext cx="1903743" cy="534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8747D93-7834-4113-9C5F-FB49AE882A56}"/>
              </a:ext>
            </a:extLst>
          </p:cNvPr>
          <p:cNvCxnSpPr>
            <a:cxnSpLocks/>
          </p:cNvCxnSpPr>
          <p:nvPr/>
        </p:nvCxnSpPr>
        <p:spPr>
          <a:xfrm>
            <a:off x="11114428" y="2744987"/>
            <a:ext cx="0" cy="190602"/>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A79FB5E-41EA-4AFF-BA56-9E91AC12C376}"/>
              </a:ext>
            </a:extLst>
          </p:cNvPr>
          <p:cNvCxnSpPr>
            <a:cxnSpLocks/>
          </p:cNvCxnSpPr>
          <p:nvPr/>
        </p:nvCxnSpPr>
        <p:spPr>
          <a:xfrm>
            <a:off x="7748219" y="1811743"/>
            <a:ext cx="2" cy="166675"/>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667EA24-EB90-407E-B3BD-8CF59C35DFCF}"/>
              </a:ext>
            </a:extLst>
          </p:cNvPr>
          <p:cNvCxnSpPr>
            <a:cxnSpLocks/>
          </p:cNvCxnSpPr>
          <p:nvPr/>
        </p:nvCxnSpPr>
        <p:spPr>
          <a:xfrm>
            <a:off x="10359192" y="2511776"/>
            <a:ext cx="0" cy="241286"/>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26" name="Rounded Rectangle 49">
            <a:extLst>
              <a:ext uri="{FF2B5EF4-FFF2-40B4-BE49-F238E27FC236}">
                <a16:creationId xmlns:a16="http://schemas.microsoft.com/office/drawing/2014/main" id="{3388898A-D296-4E90-AE84-34F4EBF034FF}"/>
              </a:ext>
            </a:extLst>
          </p:cNvPr>
          <p:cNvSpPr/>
          <p:nvPr/>
        </p:nvSpPr>
        <p:spPr>
          <a:xfrm>
            <a:off x="8591680" y="3680434"/>
            <a:ext cx="932413" cy="534631"/>
          </a:xfrm>
          <a:prstGeom prst="roundRect">
            <a:avLst/>
          </a:prstGeom>
          <a:solidFill>
            <a:srgbClr val="799A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FFFF00"/>
                </a:solidFill>
                <a:effectLst/>
                <a:uLnTx/>
                <a:uFillTx/>
                <a:latin typeface="Calibri" panose="020F0502020204030204"/>
                <a:ea typeface="+mn-ea"/>
                <a:cs typeface="+mn-cs"/>
              </a:rPr>
              <a:t>APOL1</a:t>
            </a: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ROR only</a:t>
            </a:r>
          </a:p>
        </p:txBody>
      </p:sp>
      <p:cxnSp>
        <p:nvCxnSpPr>
          <p:cNvPr id="27" name="Straight Arrow Connector 26">
            <a:extLst>
              <a:ext uri="{FF2B5EF4-FFF2-40B4-BE49-F238E27FC236}">
                <a16:creationId xmlns:a16="http://schemas.microsoft.com/office/drawing/2014/main" id="{33DBC758-C96B-4BEB-9029-80007FC1999F}"/>
              </a:ext>
            </a:extLst>
          </p:cNvPr>
          <p:cNvCxnSpPr>
            <a:cxnSpLocks/>
          </p:cNvCxnSpPr>
          <p:nvPr/>
        </p:nvCxnSpPr>
        <p:spPr>
          <a:xfrm>
            <a:off x="9222457" y="2752009"/>
            <a:ext cx="0" cy="152400"/>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29" name="Rounded Rectangle 64">
            <a:extLst>
              <a:ext uri="{FF2B5EF4-FFF2-40B4-BE49-F238E27FC236}">
                <a16:creationId xmlns:a16="http://schemas.microsoft.com/office/drawing/2014/main" id="{A981245F-2B11-4FBF-B142-F30352AAF7CD}"/>
              </a:ext>
            </a:extLst>
          </p:cNvPr>
          <p:cNvSpPr/>
          <p:nvPr/>
        </p:nvSpPr>
        <p:spPr>
          <a:xfrm>
            <a:off x="6662079" y="5326247"/>
            <a:ext cx="2172281" cy="474347"/>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6 </a:t>
            </a:r>
            <a:r>
              <a:rPr kumimoji="0" 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mo</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Study Visit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No ROR</a:t>
            </a:r>
          </a:p>
        </p:txBody>
      </p:sp>
      <p:sp>
        <p:nvSpPr>
          <p:cNvPr id="32" name="Rounded Rectangle 69">
            <a:extLst>
              <a:ext uri="{FF2B5EF4-FFF2-40B4-BE49-F238E27FC236}">
                <a16:creationId xmlns:a16="http://schemas.microsoft.com/office/drawing/2014/main" id="{817C35EF-61A9-4E59-AD05-7E83283C265C}"/>
              </a:ext>
            </a:extLst>
          </p:cNvPr>
          <p:cNvSpPr/>
          <p:nvPr/>
        </p:nvSpPr>
        <p:spPr>
          <a:xfrm>
            <a:off x="6561849" y="6206199"/>
            <a:ext cx="1099609" cy="594139"/>
          </a:xfrm>
          <a:prstGeom prst="roundRect">
            <a:avLst/>
          </a:prstGeom>
          <a:solidFill>
            <a:schemeClr val="bg2">
              <a:lumMod val="7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00"/>
                </a:solidFill>
                <a:effectLst/>
                <a:uLnTx/>
                <a:uFillTx/>
                <a:latin typeface="Calibri" panose="020F0502020204030204"/>
                <a:ea typeface="+mn-ea"/>
                <a:cs typeface="+mn-cs"/>
              </a:rPr>
              <a:t>APOL1 </a:t>
            </a:r>
            <a:r>
              <a:rPr kumimoji="0" lang="en-US" sz="1300" b="0" i="0" u="none" strike="noStrike" kern="1200" cap="none" spc="0" normalizeH="0" baseline="0" noProof="0" dirty="0" err="1">
                <a:ln>
                  <a:noFill/>
                </a:ln>
                <a:solidFill>
                  <a:srgbClr val="FFFF00"/>
                </a:solidFill>
                <a:effectLst/>
                <a:uLnTx/>
                <a:uFillTx/>
                <a:latin typeface="Calibri" panose="020F0502020204030204"/>
                <a:ea typeface="+mn-ea"/>
                <a:cs typeface="+mn-cs"/>
              </a:rPr>
              <a:t>pos</a:t>
            </a:r>
            <a:r>
              <a:rPr kumimoji="0" lang="en-US" sz="13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&amp;</a:t>
            </a: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300" b="0" i="0" u="none" strike="noStrike" kern="1200" cap="none" spc="0" normalizeH="0" baseline="0" noProof="0" dirty="0" err="1">
                <a:ln>
                  <a:noFill/>
                </a:ln>
                <a:solidFill>
                  <a:srgbClr val="7030A0"/>
                </a:solidFill>
                <a:effectLst/>
                <a:uLnTx/>
                <a:uFillTx/>
                <a:latin typeface="Calibri" panose="020F0502020204030204"/>
                <a:ea typeface="+mn-ea"/>
                <a:cs typeface="+mn-cs"/>
              </a:rPr>
              <a:t>PGx</a:t>
            </a:r>
            <a:r>
              <a:rPr kumimoji="0" lang="en-US" sz="13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ROR</a:t>
            </a:r>
            <a:r>
              <a:rPr kumimoji="0" lang="en-US" sz="1300" b="0"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N=462</a:t>
            </a:r>
          </a:p>
        </p:txBody>
      </p:sp>
      <p:sp>
        <p:nvSpPr>
          <p:cNvPr id="33" name="Rounded Rectangle 71">
            <a:extLst>
              <a:ext uri="{FF2B5EF4-FFF2-40B4-BE49-F238E27FC236}">
                <a16:creationId xmlns:a16="http://schemas.microsoft.com/office/drawing/2014/main" id="{73C58453-FE44-4F0B-9CDA-24320AC2D570}"/>
              </a:ext>
            </a:extLst>
          </p:cNvPr>
          <p:cNvSpPr/>
          <p:nvPr/>
        </p:nvSpPr>
        <p:spPr>
          <a:xfrm>
            <a:off x="7927636" y="6214847"/>
            <a:ext cx="1111888" cy="589557"/>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FF0000"/>
                </a:solidFill>
                <a:effectLst/>
                <a:uLnTx/>
                <a:uFillTx/>
                <a:latin typeface="Calibri" panose="020F0502020204030204"/>
                <a:ea typeface="+mn-ea"/>
                <a:cs typeface="+mn-cs"/>
              </a:rPr>
              <a:t>APOL1</a:t>
            </a:r>
            <a:r>
              <a:rPr kumimoji="0" lang="en-US" sz="1300" b="0" i="0" u="none" strike="noStrike" kern="1200" cap="none" spc="0" normalizeH="0" baseline="0" noProof="0" dirty="0">
                <a:ln>
                  <a:noFill/>
                </a:ln>
                <a:solidFill>
                  <a:srgbClr val="FF0000"/>
                </a:solidFill>
                <a:effectLst/>
                <a:uLnTx/>
                <a:uFillTx/>
                <a:latin typeface="Calibri" panose="020F0502020204030204"/>
                <a:ea typeface="+mn-ea"/>
                <a:cs typeface="+mn-cs"/>
              </a:rPr>
              <a:t> Neg </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&amp;</a:t>
            </a: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300" b="1" i="0" u="none" strike="noStrike" kern="1200" cap="none" spc="0" normalizeH="0" baseline="0" noProof="0" dirty="0" err="1">
                <a:ln>
                  <a:noFill/>
                </a:ln>
                <a:solidFill>
                  <a:srgbClr val="7030A0"/>
                </a:solidFill>
                <a:effectLst/>
                <a:uLnTx/>
                <a:uFillTx/>
                <a:latin typeface="Calibri" panose="020F0502020204030204"/>
                <a:ea typeface="+mn-ea"/>
                <a:cs typeface="+mn-cs"/>
              </a:rPr>
              <a:t>PGx</a:t>
            </a:r>
            <a:r>
              <a:rPr kumimoji="0" lang="en-US" sz="13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ROR</a:t>
            </a:r>
          </a:p>
        </p:txBody>
      </p:sp>
      <p:sp>
        <p:nvSpPr>
          <p:cNvPr id="34" name="TextBox 33">
            <a:extLst>
              <a:ext uri="{FF2B5EF4-FFF2-40B4-BE49-F238E27FC236}">
                <a16:creationId xmlns:a16="http://schemas.microsoft.com/office/drawing/2014/main" id="{3A0834D5-51A3-4C71-AFD8-F9DFB95D8FFE}"/>
              </a:ext>
            </a:extLst>
          </p:cNvPr>
          <p:cNvSpPr txBox="1"/>
          <p:nvPr/>
        </p:nvSpPr>
        <p:spPr>
          <a:xfrm>
            <a:off x="9113486" y="1825758"/>
            <a:ext cx="607199" cy="307777"/>
          </a:xfrm>
          <a:prstGeom prst="rect">
            <a:avLst/>
          </a:prstGeom>
          <a:noFill/>
          <a:ln>
            <a:no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1:1</a:t>
            </a:r>
            <a:endParaRPr kumimoji="0" lang="es-ES_tradnl"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3" name="Straight Arrow Connector 72">
            <a:extLst>
              <a:ext uri="{FF2B5EF4-FFF2-40B4-BE49-F238E27FC236}">
                <a16:creationId xmlns:a16="http://schemas.microsoft.com/office/drawing/2014/main" id="{4FBF5110-DF27-4D87-AB4C-F34A887931FA}"/>
              </a:ext>
            </a:extLst>
          </p:cNvPr>
          <p:cNvCxnSpPr>
            <a:cxnSpLocks/>
          </p:cNvCxnSpPr>
          <p:nvPr/>
        </p:nvCxnSpPr>
        <p:spPr>
          <a:xfrm>
            <a:off x="7748219" y="5079892"/>
            <a:ext cx="8724" cy="256826"/>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122B469-FDFE-4022-9412-25523EF314E0}"/>
              </a:ext>
            </a:extLst>
          </p:cNvPr>
          <p:cNvCxnSpPr>
            <a:cxnSpLocks/>
          </p:cNvCxnSpPr>
          <p:nvPr/>
        </p:nvCxnSpPr>
        <p:spPr>
          <a:xfrm>
            <a:off x="6851929" y="6010422"/>
            <a:ext cx="186838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808D4753-8FB6-4E08-9097-91C19C495772}"/>
              </a:ext>
            </a:extLst>
          </p:cNvPr>
          <p:cNvCxnSpPr>
            <a:cxnSpLocks/>
          </p:cNvCxnSpPr>
          <p:nvPr/>
        </p:nvCxnSpPr>
        <p:spPr>
          <a:xfrm>
            <a:off x="8720314" y="6010422"/>
            <a:ext cx="3746" cy="19642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B1D2F06-9178-4013-9CC2-E22E604EE986}"/>
              </a:ext>
            </a:extLst>
          </p:cNvPr>
          <p:cNvCxnSpPr>
            <a:cxnSpLocks/>
          </p:cNvCxnSpPr>
          <p:nvPr/>
        </p:nvCxnSpPr>
        <p:spPr>
          <a:xfrm>
            <a:off x="7799627" y="5874359"/>
            <a:ext cx="0" cy="13606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955BBCE1-2A1E-41BA-89CC-91A78E09569C}"/>
              </a:ext>
            </a:extLst>
          </p:cNvPr>
          <p:cNvCxnSpPr>
            <a:cxnSpLocks/>
          </p:cNvCxnSpPr>
          <p:nvPr/>
        </p:nvCxnSpPr>
        <p:spPr>
          <a:xfrm>
            <a:off x="6878572" y="6016002"/>
            <a:ext cx="6165" cy="20269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F022938A-E630-4297-96AF-C4A9B014F88E}"/>
              </a:ext>
            </a:extLst>
          </p:cNvPr>
          <p:cNvCxnSpPr>
            <a:cxnSpLocks/>
            <a:stCxn id="17" idx="2"/>
          </p:cNvCxnSpPr>
          <p:nvPr/>
        </p:nvCxnSpPr>
        <p:spPr>
          <a:xfrm flipH="1">
            <a:off x="7755792" y="2594054"/>
            <a:ext cx="8004" cy="1973127"/>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0B58863F-789D-4896-9F11-22DAC539682C}"/>
              </a:ext>
            </a:extLst>
          </p:cNvPr>
          <p:cNvCxnSpPr>
            <a:cxnSpLocks/>
          </p:cNvCxnSpPr>
          <p:nvPr/>
        </p:nvCxnSpPr>
        <p:spPr>
          <a:xfrm flipV="1">
            <a:off x="9849701" y="3507462"/>
            <a:ext cx="1903743" cy="5346"/>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82547841-0AEA-4398-83D2-E4E8862E7A03}"/>
              </a:ext>
            </a:extLst>
          </p:cNvPr>
          <p:cNvCxnSpPr>
            <a:cxnSpLocks/>
          </p:cNvCxnSpPr>
          <p:nvPr/>
        </p:nvCxnSpPr>
        <p:spPr>
          <a:xfrm>
            <a:off x="11753444" y="3507462"/>
            <a:ext cx="0" cy="148672"/>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9B2B8E90-7354-4E35-8352-E5323E47F3A3}"/>
              </a:ext>
            </a:extLst>
          </p:cNvPr>
          <p:cNvCxnSpPr>
            <a:cxnSpLocks/>
          </p:cNvCxnSpPr>
          <p:nvPr/>
        </p:nvCxnSpPr>
        <p:spPr>
          <a:xfrm>
            <a:off x="9861473" y="3514484"/>
            <a:ext cx="0" cy="152400"/>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5C6A793F-1171-4276-A6DB-48BCB70963C2}"/>
              </a:ext>
            </a:extLst>
          </p:cNvPr>
          <p:cNvSpPr txBox="1"/>
          <p:nvPr/>
        </p:nvSpPr>
        <p:spPr>
          <a:xfrm>
            <a:off x="10555470" y="3534597"/>
            <a:ext cx="607199" cy="307777"/>
          </a:xfrm>
          <a:prstGeom prst="rect">
            <a:avLst/>
          </a:prstGeom>
          <a:noFill/>
          <a:ln>
            <a:no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1:1</a:t>
            </a:r>
            <a:endParaRPr kumimoji="0" lang="es-ES_tradnl"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23" name="Straight Arrow Connector 122">
            <a:extLst>
              <a:ext uri="{FF2B5EF4-FFF2-40B4-BE49-F238E27FC236}">
                <a16:creationId xmlns:a16="http://schemas.microsoft.com/office/drawing/2014/main" id="{4A0D4769-E71C-4C7B-92B6-1674D1C26A93}"/>
              </a:ext>
            </a:extLst>
          </p:cNvPr>
          <p:cNvCxnSpPr>
            <a:cxnSpLocks/>
          </p:cNvCxnSpPr>
          <p:nvPr/>
        </p:nvCxnSpPr>
        <p:spPr>
          <a:xfrm>
            <a:off x="9221549" y="3430773"/>
            <a:ext cx="908" cy="249312"/>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A4D9AFAB-5E35-41FB-AC20-D0759158D6BC}"/>
              </a:ext>
            </a:extLst>
          </p:cNvPr>
          <p:cNvCxnSpPr>
            <a:cxnSpLocks/>
          </p:cNvCxnSpPr>
          <p:nvPr/>
        </p:nvCxnSpPr>
        <p:spPr>
          <a:xfrm>
            <a:off x="11753444" y="4207691"/>
            <a:ext cx="0" cy="317387"/>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641E4466-BE4A-4CEB-A7D4-3D8436BAE0BC}"/>
              </a:ext>
            </a:extLst>
          </p:cNvPr>
          <p:cNvCxnSpPr>
            <a:cxnSpLocks/>
          </p:cNvCxnSpPr>
          <p:nvPr/>
        </p:nvCxnSpPr>
        <p:spPr>
          <a:xfrm>
            <a:off x="9857463" y="4213055"/>
            <a:ext cx="4010" cy="312023"/>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13D6584D-DD68-4A66-AA13-9ED73604C2C0}"/>
              </a:ext>
            </a:extLst>
          </p:cNvPr>
          <p:cNvCxnSpPr>
            <a:cxnSpLocks/>
          </p:cNvCxnSpPr>
          <p:nvPr/>
        </p:nvCxnSpPr>
        <p:spPr>
          <a:xfrm flipH="1">
            <a:off x="9217638" y="4231253"/>
            <a:ext cx="884" cy="296713"/>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160" name="Rounded Rectangle 49">
            <a:extLst>
              <a:ext uri="{FF2B5EF4-FFF2-40B4-BE49-F238E27FC236}">
                <a16:creationId xmlns:a16="http://schemas.microsoft.com/office/drawing/2014/main" id="{35EEDF37-494E-4BA5-BFA3-0F7B0F77971D}"/>
              </a:ext>
            </a:extLst>
          </p:cNvPr>
          <p:cNvSpPr/>
          <p:nvPr/>
        </p:nvSpPr>
        <p:spPr>
          <a:xfrm>
            <a:off x="9590776" y="3674958"/>
            <a:ext cx="932413" cy="534631"/>
          </a:xfrm>
          <a:prstGeom prst="roundRect">
            <a:avLst/>
          </a:prstGeom>
          <a:solidFill>
            <a:srgbClr val="799A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FF0000"/>
                </a:solidFill>
                <a:effectLst/>
                <a:uLnTx/>
                <a:uFillTx/>
                <a:latin typeface="Calibri" panose="020F0502020204030204"/>
                <a:ea typeface="+mn-ea"/>
                <a:cs typeface="+mn-cs"/>
              </a:rPr>
              <a:t>APOL1</a:t>
            </a:r>
            <a:r>
              <a:rPr kumimoji="0" lang="en-US" sz="13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ROR only</a:t>
            </a:r>
          </a:p>
        </p:txBody>
      </p:sp>
      <p:cxnSp>
        <p:nvCxnSpPr>
          <p:cNvPr id="163" name="Straight Arrow Connector 162">
            <a:extLst>
              <a:ext uri="{FF2B5EF4-FFF2-40B4-BE49-F238E27FC236}">
                <a16:creationId xmlns:a16="http://schemas.microsoft.com/office/drawing/2014/main" id="{9F6BE7F1-696E-4BC3-99C9-2FF493FF8732}"/>
              </a:ext>
            </a:extLst>
          </p:cNvPr>
          <p:cNvCxnSpPr>
            <a:cxnSpLocks/>
          </p:cNvCxnSpPr>
          <p:nvPr/>
        </p:nvCxnSpPr>
        <p:spPr>
          <a:xfrm>
            <a:off x="11761822" y="5035643"/>
            <a:ext cx="908" cy="249312"/>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728FED59-F3D9-4041-82D7-D23FE705415D}"/>
              </a:ext>
            </a:extLst>
          </p:cNvPr>
          <p:cNvCxnSpPr>
            <a:cxnSpLocks/>
          </p:cNvCxnSpPr>
          <p:nvPr/>
        </p:nvCxnSpPr>
        <p:spPr>
          <a:xfrm>
            <a:off x="9864594" y="5093925"/>
            <a:ext cx="908" cy="249312"/>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168" name="Rounded Rectangle 49">
            <a:extLst>
              <a:ext uri="{FF2B5EF4-FFF2-40B4-BE49-F238E27FC236}">
                <a16:creationId xmlns:a16="http://schemas.microsoft.com/office/drawing/2014/main" id="{3E96189D-55E8-475B-9DAA-AB7030E8CB9B}"/>
              </a:ext>
            </a:extLst>
          </p:cNvPr>
          <p:cNvSpPr/>
          <p:nvPr/>
        </p:nvSpPr>
        <p:spPr>
          <a:xfrm>
            <a:off x="11162205" y="3674959"/>
            <a:ext cx="932413" cy="534631"/>
          </a:xfrm>
          <a:prstGeom prst="roundRect">
            <a:avLst/>
          </a:prstGeom>
          <a:solidFill>
            <a:srgbClr val="799A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FF0000"/>
                </a:solidFill>
                <a:effectLst/>
                <a:uLnTx/>
                <a:uFillTx/>
                <a:latin typeface="Calibri" panose="020F0502020204030204"/>
                <a:ea typeface="+mn-ea"/>
                <a:cs typeface="+mn-cs"/>
              </a:rPr>
              <a:t>APOL1 </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&amp;</a:t>
            </a: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300" b="1" i="0" u="none" strike="noStrike" kern="1200" cap="none" spc="0" normalizeH="0" baseline="0" noProof="0" dirty="0" err="1">
                <a:ln>
                  <a:noFill/>
                </a:ln>
                <a:solidFill>
                  <a:srgbClr val="7030A0"/>
                </a:solidFill>
                <a:effectLst/>
                <a:uLnTx/>
                <a:uFillTx/>
                <a:latin typeface="Calibri" panose="020F0502020204030204"/>
                <a:ea typeface="+mn-ea"/>
                <a:cs typeface="+mn-cs"/>
              </a:rPr>
              <a:t>PGx</a:t>
            </a:r>
            <a:r>
              <a:rPr kumimoji="0" lang="en-US" sz="1300" b="0"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ROR</a:t>
            </a:r>
          </a:p>
        </p:txBody>
      </p:sp>
      <p:cxnSp>
        <p:nvCxnSpPr>
          <p:cNvPr id="171" name="Straight Arrow Connector 170">
            <a:extLst>
              <a:ext uri="{FF2B5EF4-FFF2-40B4-BE49-F238E27FC236}">
                <a16:creationId xmlns:a16="http://schemas.microsoft.com/office/drawing/2014/main" id="{8389D1AD-45C7-44B8-BCC1-AB9E45B17CA2}"/>
              </a:ext>
            </a:extLst>
          </p:cNvPr>
          <p:cNvCxnSpPr>
            <a:cxnSpLocks/>
          </p:cNvCxnSpPr>
          <p:nvPr/>
        </p:nvCxnSpPr>
        <p:spPr>
          <a:xfrm>
            <a:off x="9225123" y="5087406"/>
            <a:ext cx="908" cy="249312"/>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10D20865-C31A-402C-A0BF-CCBE7A01A4D4}"/>
              </a:ext>
            </a:extLst>
          </p:cNvPr>
          <p:cNvCxnSpPr>
            <a:cxnSpLocks/>
          </p:cNvCxnSpPr>
          <p:nvPr/>
        </p:nvCxnSpPr>
        <p:spPr>
          <a:xfrm>
            <a:off x="10773239" y="3368957"/>
            <a:ext cx="0" cy="13606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4" name="Rounded Rectangle 59">
            <a:extLst>
              <a:ext uri="{FF2B5EF4-FFF2-40B4-BE49-F238E27FC236}">
                <a16:creationId xmlns:a16="http://schemas.microsoft.com/office/drawing/2014/main" id="{C6FC8C34-2647-46E7-B8D7-CA4EBB48B2AD}"/>
              </a:ext>
            </a:extLst>
          </p:cNvPr>
          <p:cNvSpPr/>
          <p:nvPr/>
        </p:nvSpPr>
        <p:spPr>
          <a:xfrm>
            <a:off x="8907375" y="5343237"/>
            <a:ext cx="1802453" cy="474347"/>
          </a:xfrm>
          <a:prstGeom prst="roundRect">
            <a:avLst/>
          </a:prstGeom>
          <a:solidFill>
            <a:srgbClr val="799A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6 </a:t>
            </a:r>
            <a:r>
              <a:rPr kumimoji="0" 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mo</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Study Visit &amp;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err="1">
                <a:ln>
                  <a:noFill/>
                </a:ln>
                <a:solidFill>
                  <a:srgbClr val="7030A0"/>
                </a:solidFill>
                <a:effectLst/>
                <a:uLnTx/>
                <a:uFillTx/>
                <a:latin typeface="Calibri" panose="020F0502020204030204"/>
                <a:ea typeface="+mn-ea"/>
                <a:cs typeface="+mn-cs"/>
              </a:rPr>
              <a:t>PGx</a:t>
            </a:r>
            <a:r>
              <a:rPr kumimoji="0" lang="en-US" sz="1300" b="0"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ROR</a:t>
            </a:r>
          </a:p>
        </p:txBody>
      </p:sp>
      <p:sp>
        <p:nvSpPr>
          <p:cNvPr id="195" name="Rounded Rectangle 94">
            <a:extLst>
              <a:ext uri="{FF2B5EF4-FFF2-40B4-BE49-F238E27FC236}">
                <a16:creationId xmlns:a16="http://schemas.microsoft.com/office/drawing/2014/main" id="{D7146C65-26DB-4D93-9A94-DF447A624EC8}"/>
              </a:ext>
            </a:extLst>
          </p:cNvPr>
          <p:cNvSpPr/>
          <p:nvPr/>
        </p:nvSpPr>
        <p:spPr>
          <a:xfrm>
            <a:off x="10722987" y="5336718"/>
            <a:ext cx="1371631" cy="474348"/>
          </a:xfrm>
          <a:prstGeom prst="roundRect">
            <a:avLst/>
          </a:prstGeom>
          <a:solidFill>
            <a:srgbClr val="799A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6 </a:t>
            </a:r>
            <a:r>
              <a:rPr kumimoji="0" 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mo</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Study Visit</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No ROR</a:t>
            </a:r>
          </a:p>
        </p:txBody>
      </p:sp>
      <p:sp>
        <p:nvSpPr>
          <p:cNvPr id="120" name="TextBox 119">
            <a:extLst>
              <a:ext uri="{FF2B5EF4-FFF2-40B4-BE49-F238E27FC236}">
                <a16:creationId xmlns:a16="http://schemas.microsoft.com/office/drawing/2014/main" id="{CFC2B66A-05BB-4807-B39B-9B258BC926D5}"/>
              </a:ext>
            </a:extLst>
          </p:cNvPr>
          <p:cNvSpPr txBox="1"/>
          <p:nvPr/>
        </p:nvSpPr>
        <p:spPr>
          <a:xfrm>
            <a:off x="51132" y="1548006"/>
            <a:ext cx="6821416" cy="4985980"/>
          </a:xfrm>
          <a:prstGeom prst="rect">
            <a:avLst/>
          </a:prstGeom>
          <a:noFill/>
        </p:spPr>
        <p:txBody>
          <a:bodyPr wrap="square" rtlCol="0">
            <a:spAutoFit/>
          </a:bodyPr>
          <a:lstStyle/>
          <a:p>
            <a:pPr marL="342900" lvl="0" indent="-225425">
              <a:buFont typeface="Wingdings" panose="05000000000000000000" pitchFamily="2" charset="2"/>
              <a:buChar char="§"/>
              <a:defRPr/>
            </a:pPr>
            <a:r>
              <a:rPr lang="en-US" b="1" dirty="0">
                <a:solidFill>
                  <a:prstClr val="white"/>
                </a:solidFill>
                <a:latin typeface="Arial" panose="020B0604020202020204" pitchFamily="34" charset="0"/>
                <a:cs typeface="Arial" panose="020B0604020202020204" pitchFamily="34" charset="0"/>
              </a:rPr>
              <a:t>First IGNITE trial to launch: </a:t>
            </a:r>
          </a:p>
          <a:p>
            <a:pPr lvl="1">
              <a:defRPr/>
            </a:pPr>
            <a:r>
              <a:rPr kumimoji="0" lang="en-US" altLang="en-US"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Genetic Testing to Understand Renal Disease Disparities in the U.S.</a:t>
            </a:r>
          </a:p>
          <a:p>
            <a:pPr lvl="1">
              <a:defRPr/>
            </a:pPr>
            <a:endParaRPr kumimoji="0" lang="en-US" altLang="en-US" sz="1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960422" lvl="2" defTabSz="1195388">
              <a:defRPr/>
            </a:pPr>
            <a:r>
              <a:rPr lang="en-US" b="1" dirty="0">
                <a:solidFill>
                  <a:srgbClr val="5FE0D4"/>
                </a:solidFill>
                <a:latin typeface="Arial" panose="020B0604020202020204" pitchFamily="34" charset="0"/>
                <a:cs typeface="Arial" panose="020B0604020202020204" pitchFamily="34" charset="0"/>
              </a:rPr>
              <a:t>Aim: Effect </a:t>
            </a:r>
            <a:r>
              <a:rPr kumimoji="0" lang="en-US" b="1" i="0" u="none" strike="noStrike" kern="1200" cap="none" spc="0" normalizeH="0" baseline="0" noProof="0" dirty="0">
                <a:ln>
                  <a:noFill/>
                </a:ln>
                <a:solidFill>
                  <a:srgbClr val="5FE0D4"/>
                </a:solidFill>
                <a:effectLst/>
                <a:uLnTx/>
                <a:uFillTx/>
                <a:latin typeface="Arial" panose="020B0604020202020204" pitchFamily="34" charset="0"/>
                <a:cs typeface="Arial" panose="020B0604020202020204" pitchFamily="34" charset="0"/>
              </a:rPr>
              <a:t>of knowing positive </a:t>
            </a:r>
            <a:r>
              <a:rPr kumimoji="0" lang="en-US" b="1" i="1" u="none" strike="noStrike" kern="1200" cap="none" spc="0" normalizeH="0" baseline="0" noProof="0" dirty="0">
                <a:ln>
                  <a:noFill/>
                </a:ln>
                <a:solidFill>
                  <a:srgbClr val="5FE0D4"/>
                </a:solidFill>
                <a:effectLst/>
                <a:uLnTx/>
                <a:uFillTx/>
                <a:latin typeface="Arial" panose="020B0604020202020204" pitchFamily="34" charset="0"/>
                <a:cs typeface="Arial" panose="020B0604020202020204" pitchFamily="34" charset="0"/>
              </a:rPr>
              <a:t>APOL1</a:t>
            </a:r>
            <a:r>
              <a:rPr kumimoji="0" lang="en-US" b="1" i="0" u="none" strike="noStrike" kern="1200" cap="none" spc="0" normalizeH="0" baseline="0" noProof="0" dirty="0">
                <a:ln>
                  <a:noFill/>
                </a:ln>
                <a:solidFill>
                  <a:srgbClr val="5FE0D4"/>
                </a:solidFill>
                <a:effectLst/>
                <a:uLnTx/>
                <a:uFillTx/>
                <a:latin typeface="Arial" panose="020B0604020202020204" pitchFamily="34" charset="0"/>
                <a:cs typeface="Arial" panose="020B0604020202020204" pitchFamily="34" charset="0"/>
              </a:rPr>
              <a:t> 	status in treating systolic blood 	pressure (SBP)</a:t>
            </a:r>
          </a:p>
          <a:p>
            <a:pPr marL="960422" lvl="2" defTabSz="1195388">
              <a:defRPr/>
            </a:pPr>
            <a:r>
              <a:rPr kumimoji="0" lang="en-US" b="1" i="0" u="none" strike="noStrike" kern="1200" cap="none" spc="0" normalizeH="0" baseline="0" noProof="0" dirty="0">
                <a:ln>
                  <a:noFill/>
                </a:ln>
                <a:solidFill>
                  <a:srgbClr val="5FE0D4"/>
                </a:solidFill>
                <a:effectLst/>
                <a:uLnTx/>
                <a:uFillTx/>
                <a:latin typeface="Arial" panose="020B0604020202020204" pitchFamily="34" charset="0"/>
                <a:cs typeface="Arial" panose="020B0604020202020204" pitchFamily="34" charset="0"/>
              </a:rPr>
              <a:t>Sub-Study: Effect of </a:t>
            </a:r>
            <a:r>
              <a:rPr lang="en-US" b="1" dirty="0">
                <a:solidFill>
                  <a:srgbClr val="5FE0D4"/>
                </a:solidFill>
                <a:latin typeface="Arial" panose="020B0604020202020204" pitchFamily="34" charset="0"/>
                <a:cs typeface="Arial" panose="020B0604020202020204" pitchFamily="34" charset="0"/>
              </a:rPr>
              <a:t>Pharmacogenetic</a:t>
            </a:r>
            <a:r>
              <a:rPr kumimoji="0" lang="en-US" b="1" i="0" u="none" strike="noStrike" kern="1200" cap="none" spc="0" normalizeH="0" baseline="0" noProof="0" dirty="0">
                <a:ln>
                  <a:noFill/>
                </a:ln>
                <a:solidFill>
                  <a:srgbClr val="5FE0D4"/>
                </a:solidFill>
                <a:effectLst/>
                <a:uLnTx/>
                <a:uFillTx/>
                <a:latin typeface="Arial" panose="020B0604020202020204" pitchFamily="34" charset="0"/>
                <a:cs typeface="Arial" panose="020B0604020202020204" pitchFamily="34" charset="0"/>
              </a:rPr>
              <a:t>- 	guided therapy on SBP</a:t>
            </a:r>
          </a:p>
          <a:p>
            <a:pPr marL="960422" lvl="2" defTabSz="1195388">
              <a:defRPr/>
            </a:pPr>
            <a:r>
              <a:rPr kumimoji="0" lang="en-US" b="1" i="0" u="none" strike="noStrike" kern="1200" cap="none" spc="0" normalizeH="0" baseline="0" noProof="0" dirty="0">
                <a:ln>
                  <a:noFill/>
                </a:ln>
                <a:solidFill>
                  <a:srgbClr val="5FE0D4"/>
                </a:solidFill>
                <a:effectLst/>
                <a:uLnTx/>
                <a:uFillTx/>
                <a:latin typeface="Arial" panose="020B0604020202020204" pitchFamily="34" charset="0"/>
                <a:cs typeface="Arial" panose="020B0604020202020204" pitchFamily="34" charset="0"/>
              </a:rPr>
              <a:t>Primary Outcome: SBP at 3 months</a:t>
            </a:r>
          </a:p>
          <a:p>
            <a:pPr marL="609585" marR="0" lvl="1" indent="0" algn="l" defTabSz="121917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225425" algn="l" defTabSz="633413"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Largest NHGRI PCT in an entirely</a:t>
            </a:r>
            <a:r>
              <a:rPr lang="en-US" b="1" dirty="0">
                <a:solidFill>
                  <a:prstClr val="white"/>
                </a:solidFill>
                <a:latin typeface="Arial" panose="020B0604020202020204" pitchFamily="34" charset="0"/>
                <a:cs typeface="Arial" panose="020B0604020202020204" pitchFamily="34" charset="0"/>
              </a:rPr>
              <a:t> 	</a:t>
            </a:r>
            <a:r>
              <a:rPr kumimoji="0" lang="en-US"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minority population</a:t>
            </a:r>
          </a:p>
          <a:p>
            <a:pPr marL="342900" indent="-342900">
              <a:buFont typeface="Wingdings" panose="05000000000000000000" pitchFamily="2" charset="2"/>
              <a:buChar char="§"/>
              <a:defRPr/>
            </a:pPr>
            <a:endParaRPr lang="en-US" sz="1000" b="1" dirty="0">
              <a:solidFill>
                <a:srgbClr val="5FE0D4"/>
              </a:solidFill>
              <a:latin typeface="Arial" panose="020B0604020202020204" pitchFamily="34" charset="0"/>
              <a:cs typeface="Arial" panose="020B0604020202020204" pitchFamily="34" charset="0"/>
            </a:endParaRPr>
          </a:p>
          <a:p>
            <a:pPr>
              <a:defRPr/>
            </a:pPr>
            <a:r>
              <a:rPr lang="en-US" b="1" dirty="0">
                <a:solidFill>
                  <a:srgbClr val="5FE0D4"/>
                </a:solidFill>
                <a:latin typeface="Arial" panose="020B0604020202020204" pitchFamily="34" charset="0"/>
                <a:cs typeface="Arial" panose="020B0604020202020204" pitchFamily="34" charset="0"/>
              </a:rPr>
              <a:t>	ADOPT </a:t>
            </a:r>
            <a:r>
              <a:rPr lang="en-US" b="1" dirty="0" err="1">
                <a:solidFill>
                  <a:srgbClr val="5FE0D4"/>
                </a:solidFill>
                <a:latin typeface="Arial" panose="020B0604020202020204" pitchFamily="34" charset="0"/>
                <a:cs typeface="Arial" panose="020B0604020202020204" pitchFamily="34" charset="0"/>
              </a:rPr>
              <a:t>PGx</a:t>
            </a:r>
            <a:r>
              <a:rPr lang="en-US" b="1" dirty="0">
                <a:solidFill>
                  <a:srgbClr val="5FE0D4"/>
                </a:solidFill>
                <a:latin typeface="Arial" panose="020B0604020202020204" pitchFamily="34" charset="0"/>
                <a:cs typeface="Arial" panose="020B0604020202020204" pitchFamily="34" charset="0"/>
              </a:rPr>
              <a:t> trial coming soon</a:t>
            </a:r>
            <a:endParaRPr kumimoji="0" lang="en-US" b="1" i="0" u="none" strike="noStrike" kern="1200" cap="none" spc="0" normalizeH="0" baseline="0" noProof="0" dirty="0">
              <a:ln>
                <a:noFill/>
              </a:ln>
              <a:solidFill>
                <a:srgbClr val="5FE0D4"/>
              </a:solidFill>
              <a:effectLst/>
              <a:uLnTx/>
              <a:uFillTx/>
              <a:latin typeface="Calibri" panose="020F0502020204030204"/>
            </a:endParaRPr>
          </a:p>
        </p:txBody>
      </p:sp>
      <p:sp>
        <p:nvSpPr>
          <p:cNvPr id="209" name="Rounded Rectangle 64">
            <a:extLst>
              <a:ext uri="{FF2B5EF4-FFF2-40B4-BE49-F238E27FC236}">
                <a16:creationId xmlns:a16="http://schemas.microsoft.com/office/drawing/2014/main" id="{BBC279DD-7080-4CB4-962A-D17ED364AC0B}"/>
              </a:ext>
            </a:extLst>
          </p:cNvPr>
          <p:cNvSpPr/>
          <p:nvPr/>
        </p:nvSpPr>
        <p:spPr>
          <a:xfrm>
            <a:off x="6522958" y="4536264"/>
            <a:ext cx="2172281" cy="51899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mo</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Study Visit</a:t>
            </a:r>
          </a:p>
        </p:txBody>
      </p:sp>
      <p:sp>
        <p:nvSpPr>
          <p:cNvPr id="211" name="Rounded Rectangle 59">
            <a:extLst>
              <a:ext uri="{FF2B5EF4-FFF2-40B4-BE49-F238E27FC236}">
                <a16:creationId xmlns:a16="http://schemas.microsoft.com/office/drawing/2014/main" id="{2CF4556C-7810-4F3B-A8B9-8329FEEE17F2}"/>
              </a:ext>
            </a:extLst>
          </p:cNvPr>
          <p:cNvSpPr/>
          <p:nvPr/>
        </p:nvSpPr>
        <p:spPr>
          <a:xfrm>
            <a:off x="8865928" y="4514043"/>
            <a:ext cx="3228690" cy="536461"/>
          </a:xfrm>
          <a:prstGeom prst="roundRect">
            <a:avLst/>
          </a:prstGeom>
          <a:solidFill>
            <a:srgbClr val="799A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mo</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Study Visit</a:t>
            </a:r>
          </a:p>
        </p:txBody>
      </p:sp>
      <p:sp>
        <p:nvSpPr>
          <p:cNvPr id="215" name="Rounded Rectangle 64">
            <a:extLst>
              <a:ext uri="{FF2B5EF4-FFF2-40B4-BE49-F238E27FC236}">
                <a16:creationId xmlns:a16="http://schemas.microsoft.com/office/drawing/2014/main" id="{72C323AC-B4DE-42A9-AE94-35E38967BC54}"/>
              </a:ext>
            </a:extLst>
          </p:cNvPr>
          <p:cNvSpPr/>
          <p:nvPr/>
        </p:nvSpPr>
        <p:spPr>
          <a:xfrm>
            <a:off x="7045809" y="5741417"/>
            <a:ext cx="1480623" cy="141701"/>
          </a:xfrm>
          <a:prstGeom prst="roundRect">
            <a:avLst>
              <a:gd name="adj" fmla="val 0"/>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APOL1</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PGx</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Testing</a:t>
            </a:r>
          </a:p>
        </p:txBody>
      </p:sp>
      <p:sp>
        <p:nvSpPr>
          <p:cNvPr id="222" name="Rounded Rectangle 64">
            <a:extLst>
              <a:ext uri="{FF2B5EF4-FFF2-40B4-BE49-F238E27FC236}">
                <a16:creationId xmlns:a16="http://schemas.microsoft.com/office/drawing/2014/main" id="{027A99F4-3BC5-43AB-B471-6F117819413B}"/>
              </a:ext>
            </a:extLst>
          </p:cNvPr>
          <p:cNvSpPr/>
          <p:nvPr/>
        </p:nvSpPr>
        <p:spPr>
          <a:xfrm>
            <a:off x="9903903" y="2448524"/>
            <a:ext cx="1421317" cy="137728"/>
          </a:xfrm>
          <a:prstGeom prst="roundRect">
            <a:avLst>
              <a:gd name="adj" fmla="val 0"/>
            </a:avLst>
          </a:prstGeom>
          <a:solidFill>
            <a:srgbClr val="799A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APOL1</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PGx</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Testing</a:t>
            </a:r>
          </a:p>
        </p:txBody>
      </p:sp>
      <p:cxnSp>
        <p:nvCxnSpPr>
          <p:cNvPr id="223" name="Straight Connector 222">
            <a:extLst>
              <a:ext uri="{FF2B5EF4-FFF2-40B4-BE49-F238E27FC236}">
                <a16:creationId xmlns:a16="http://schemas.microsoft.com/office/drawing/2014/main" id="{3880FCA1-9923-465E-B010-5A875F0E7896}"/>
              </a:ext>
            </a:extLst>
          </p:cNvPr>
          <p:cNvCxnSpPr>
            <a:cxnSpLocks/>
          </p:cNvCxnSpPr>
          <p:nvPr/>
        </p:nvCxnSpPr>
        <p:spPr>
          <a:xfrm>
            <a:off x="9301865" y="1689776"/>
            <a:ext cx="0" cy="13606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6" name="Rounded Rectangle 3">
            <a:extLst>
              <a:ext uri="{FF2B5EF4-FFF2-40B4-BE49-F238E27FC236}">
                <a16:creationId xmlns:a16="http://schemas.microsoft.com/office/drawing/2014/main" id="{78B38134-22D9-4BD0-8688-8C408ABF0CC6}"/>
              </a:ext>
            </a:extLst>
          </p:cNvPr>
          <p:cNvSpPr/>
          <p:nvPr/>
        </p:nvSpPr>
        <p:spPr>
          <a:xfrm>
            <a:off x="8853716" y="2910962"/>
            <a:ext cx="962355" cy="514574"/>
          </a:xfrm>
          <a:prstGeom prst="roundRect">
            <a:avLst/>
          </a:prstGeom>
          <a:solidFill>
            <a:srgbClr val="799AD5"/>
          </a:solidFill>
          <a:ln>
            <a:solidFill>
              <a:schemeClr val="tx1"/>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FFFF00"/>
                </a:solidFill>
                <a:effectLst/>
                <a:uLnTx/>
                <a:uFillTx/>
                <a:latin typeface="Calibri" panose="020F0502020204030204"/>
                <a:ea typeface="+mn-ea"/>
                <a:cs typeface="+mn-cs"/>
              </a:rPr>
              <a:t>APOL1</a:t>
            </a:r>
            <a:r>
              <a:rPr kumimoji="0" lang="en-US" sz="13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1300" b="0" i="0" u="none" strike="noStrike" kern="1200" cap="none" spc="0" normalizeH="0" baseline="0" noProof="0" dirty="0" err="1">
                <a:ln>
                  <a:noFill/>
                </a:ln>
                <a:solidFill>
                  <a:srgbClr val="FFFF00"/>
                </a:solidFill>
                <a:effectLst/>
                <a:uLnTx/>
                <a:uFillTx/>
                <a:latin typeface="Calibri" panose="020F0502020204030204"/>
                <a:ea typeface="+mn-ea"/>
                <a:cs typeface="+mn-cs"/>
              </a:rPr>
              <a:t>Pos</a:t>
            </a:r>
            <a:r>
              <a:rPr kumimoji="0" lang="en-US" sz="1300" b="0" i="0" u="none" strike="noStrike" kern="1200" cap="none" spc="0" normalizeH="0" baseline="0" noProof="0" dirty="0">
                <a:ln>
                  <a:noFill/>
                </a:ln>
                <a:solidFill>
                  <a:srgbClr val="FFFF00"/>
                </a:solidFill>
                <a:effectLst/>
                <a:uLnTx/>
                <a:uFillTx/>
                <a:latin typeface="Calibri" panose="020F0502020204030204"/>
                <a:ea typeface="+mn-ea"/>
                <a:cs typeface="+mn-cs"/>
              </a:rPr>
              <a:t> </a:t>
            </a:r>
          </a:p>
        </p:txBody>
      </p:sp>
      <p:sp>
        <p:nvSpPr>
          <p:cNvPr id="227" name="Rounded Rectangle 69">
            <a:extLst>
              <a:ext uri="{FF2B5EF4-FFF2-40B4-BE49-F238E27FC236}">
                <a16:creationId xmlns:a16="http://schemas.microsoft.com/office/drawing/2014/main" id="{493DC62F-8E83-4513-B1BC-49478401708A}"/>
              </a:ext>
            </a:extLst>
          </p:cNvPr>
          <p:cNvSpPr/>
          <p:nvPr/>
        </p:nvSpPr>
        <p:spPr>
          <a:xfrm>
            <a:off x="6564013" y="6206199"/>
            <a:ext cx="1099609" cy="594139"/>
          </a:xfrm>
          <a:prstGeom prst="roundRect">
            <a:avLst/>
          </a:prstGeom>
          <a:solidFill>
            <a:schemeClr val="bg2">
              <a:lumMod val="75000"/>
            </a:schemeClr>
          </a:solidFill>
          <a:ln>
            <a:solidFill>
              <a:schemeClr val="tx1"/>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FFFF00"/>
                </a:solidFill>
                <a:effectLst/>
                <a:uLnTx/>
                <a:uFillTx/>
                <a:latin typeface="Calibri" panose="020F0502020204030204"/>
                <a:ea typeface="+mn-ea"/>
                <a:cs typeface="+mn-cs"/>
              </a:rPr>
              <a:t>APOL1</a:t>
            </a:r>
            <a:r>
              <a:rPr kumimoji="0" lang="en-US" sz="13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1300" b="0" i="0" u="none" strike="noStrike" kern="1200" cap="none" spc="0" normalizeH="0" baseline="0" noProof="0" dirty="0" err="1">
                <a:ln>
                  <a:noFill/>
                </a:ln>
                <a:solidFill>
                  <a:srgbClr val="FFFF00"/>
                </a:solidFill>
                <a:effectLst/>
                <a:uLnTx/>
                <a:uFillTx/>
                <a:latin typeface="Calibri" panose="020F0502020204030204"/>
                <a:ea typeface="+mn-ea"/>
                <a:cs typeface="+mn-cs"/>
              </a:rPr>
              <a:t>Pos</a:t>
            </a:r>
            <a:r>
              <a:rPr kumimoji="0" lang="en-US" sz="13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&amp;</a:t>
            </a:r>
            <a:r>
              <a:rPr kumimoji="0" lang="en-US" sz="13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300" b="1" i="0" u="none" strike="noStrike" kern="1200" cap="none" spc="0" normalizeH="0" baseline="0" noProof="0" dirty="0" err="1">
                <a:ln>
                  <a:noFill/>
                </a:ln>
                <a:solidFill>
                  <a:srgbClr val="7030A0"/>
                </a:solidFill>
                <a:effectLst/>
                <a:uLnTx/>
                <a:uFillTx/>
                <a:latin typeface="Calibri" panose="020F0502020204030204"/>
                <a:ea typeface="+mn-ea"/>
                <a:cs typeface="+mn-cs"/>
              </a:rPr>
              <a:t>PGx</a:t>
            </a:r>
            <a:r>
              <a:rPr kumimoji="0" lang="en-US" sz="1300" b="1"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ROR</a:t>
            </a:r>
          </a:p>
        </p:txBody>
      </p:sp>
      <p:sp>
        <p:nvSpPr>
          <p:cNvPr id="15" name="Rounded Rectangle 4">
            <a:extLst>
              <a:ext uri="{FF2B5EF4-FFF2-40B4-BE49-F238E27FC236}">
                <a16:creationId xmlns:a16="http://schemas.microsoft.com/office/drawing/2014/main" id="{18944F48-DECB-4F8A-9DD0-EB4FF234BFB0}"/>
              </a:ext>
            </a:extLst>
          </p:cNvPr>
          <p:cNvSpPr/>
          <p:nvPr/>
        </p:nvSpPr>
        <p:spPr>
          <a:xfrm>
            <a:off x="10294336" y="2918513"/>
            <a:ext cx="1022870" cy="503488"/>
          </a:xfrm>
          <a:prstGeom prst="roundRect">
            <a:avLst/>
          </a:prstGeom>
          <a:solidFill>
            <a:srgbClr val="799A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FF0000"/>
                </a:solidFill>
                <a:effectLst/>
                <a:uLnTx/>
                <a:uFillTx/>
                <a:latin typeface="Calibri" panose="020F0502020204030204"/>
                <a:ea typeface="+mn-ea"/>
                <a:cs typeface="+mn-cs"/>
              </a:rPr>
              <a:t>APOL1 </a:t>
            </a:r>
            <a:r>
              <a:rPr kumimoji="0" lang="en-US" sz="1300" b="0" i="0" u="none" strike="noStrike" kern="1200" cap="none" spc="0" normalizeH="0" baseline="0" noProof="0" dirty="0">
                <a:ln>
                  <a:noFill/>
                </a:ln>
                <a:solidFill>
                  <a:srgbClr val="FF0000"/>
                </a:solidFill>
                <a:effectLst/>
                <a:uLnTx/>
                <a:uFillTx/>
                <a:latin typeface="Calibri" panose="020F0502020204030204"/>
                <a:ea typeface="+mn-ea"/>
                <a:cs typeface="+mn-cs"/>
              </a:rPr>
              <a:t>Neg</a:t>
            </a:r>
          </a:p>
        </p:txBody>
      </p:sp>
      <p:sp>
        <p:nvSpPr>
          <p:cNvPr id="56" name="Title 3">
            <a:extLst>
              <a:ext uri="{FF2B5EF4-FFF2-40B4-BE49-F238E27FC236}">
                <a16:creationId xmlns:a16="http://schemas.microsoft.com/office/drawing/2014/main" id="{1C240B12-BF0D-4A63-A154-A304028A661A}"/>
              </a:ext>
            </a:extLst>
          </p:cNvPr>
          <p:cNvSpPr>
            <a:spLocks noGrp="1"/>
          </p:cNvSpPr>
          <p:nvPr>
            <p:ph type="title"/>
          </p:nvPr>
        </p:nvSpPr>
        <p:spPr>
          <a:xfrm>
            <a:off x="2359899" y="-95659"/>
            <a:ext cx="9832101" cy="1356360"/>
          </a:xfrm>
        </p:spPr>
        <p:txBody>
          <a:bodyPr/>
          <a:lstStyle/>
          <a:p>
            <a:pPr algn="ctr">
              <a:defRPr/>
            </a:pPr>
            <a:r>
              <a:rPr lang="en-US" sz="3600" dirty="0">
                <a:solidFill>
                  <a:srgbClr val="5FE0D4"/>
                </a:solidFill>
                <a:latin typeface="Arial" charset="0"/>
                <a:cs typeface="Arial" charset="0"/>
              </a:rPr>
              <a:t>Implementing </a:t>
            </a:r>
            <a:r>
              <a:rPr lang="en-US" sz="3600" dirty="0" err="1">
                <a:solidFill>
                  <a:srgbClr val="5FE0D4"/>
                </a:solidFill>
                <a:latin typeface="Arial" charset="0"/>
                <a:cs typeface="Arial" charset="0"/>
              </a:rPr>
              <a:t>GeNomics</a:t>
            </a:r>
            <a:r>
              <a:rPr lang="en-US" sz="3600" dirty="0">
                <a:solidFill>
                  <a:srgbClr val="5FE0D4"/>
                </a:solidFill>
                <a:latin typeface="Arial" charset="0"/>
                <a:cs typeface="Arial" charset="0"/>
              </a:rPr>
              <a:t> In </a:t>
            </a:r>
            <a:r>
              <a:rPr lang="en-US" sz="3600" dirty="0" err="1">
                <a:solidFill>
                  <a:srgbClr val="5FE0D4"/>
                </a:solidFill>
                <a:latin typeface="Arial" charset="0"/>
                <a:cs typeface="Arial" charset="0"/>
              </a:rPr>
              <a:t>pracTicE</a:t>
            </a:r>
            <a:r>
              <a:rPr lang="en-US" sz="3600" dirty="0">
                <a:solidFill>
                  <a:srgbClr val="5FE0D4"/>
                </a:solidFill>
                <a:latin typeface="Arial" charset="0"/>
                <a:cs typeface="Arial" charset="0"/>
              </a:rPr>
              <a:t> (IGNITE) II: Pragmatic Clinical Trials</a:t>
            </a:r>
            <a:endParaRPr lang="en-US" sz="3600" dirty="0">
              <a:solidFill>
                <a:srgbClr val="5FE0D4"/>
              </a:solidFill>
              <a:latin typeface="Arial" pitchFamily="34" charset="0"/>
              <a:cs typeface="Arial" pitchFamily="34" charset="0"/>
            </a:endParaRPr>
          </a:p>
        </p:txBody>
      </p:sp>
      <p:grpSp>
        <p:nvGrpSpPr>
          <p:cNvPr id="57" name="Group 56">
            <a:extLst>
              <a:ext uri="{FF2B5EF4-FFF2-40B4-BE49-F238E27FC236}">
                <a16:creationId xmlns:a16="http://schemas.microsoft.com/office/drawing/2014/main" id="{FEB85D3B-DD30-4A7F-86F6-5F7C26273CE3}"/>
              </a:ext>
            </a:extLst>
          </p:cNvPr>
          <p:cNvGrpSpPr/>
          <p:nvPr/>
        </p:nvGrpSpPr>
        <p:grpSpPr>
          <a:xfrm>
            <a:off x="48120" y="18373"/>
            <a:ext cx="2294308" cy="1239332"/>
            <a:chOff x="269630" y="94978"/>
            <a:chExt cx="2294308" cy="1239332"/>
          </a:xfrm>
        </p:grpSpPr>
        <p:sp>
          <p:nvSpPr>
            <p:cNvPr id="58" name="Rectangle 57">
              <a:extLst>
                <a:ext uri="{FF2B5EF4-FFF2-40B4-BE49-F238E27FC236}">
                  <a16:creationId xmlns:a16="http://schemas.microsoft.com/office/drawing/2014/main" id="{E1778343-F921-4F14-B71E-9C402B2C61E7}"/>
                </a:ext>
              </a:extLst>
            </p:cNvPr>
            <p:cNvSpPr/>
            <p:nvPr/>
          </p:nvSpPr>
          <p:spPr>
            <a:xfrm>
              <a:off x="269630" y="94978"/>
              <a:ext cx="2294308" cy="1239332"/>
            </a:xfrm>
            <a:prstGeom prst="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1956"/>
                </a:solidFill>
                <a:effectLst/>
                <a:uLnTx/>
                <a:uFillTx/>
                <a:latin typeface="Arial" panose="020B0604020202020204"/>
                <a:ea typeface="+mn-ea"/>
                <a:cs typeface="+mn-cs"/>
              </a:endParaRPr>
            </a:p>
          </p:txBody>
        </p:sp>
        <p:pic>
          <p:nvPicPr>
            <p:cNvPr id="59" name="Picture 58">
              <a:extLst>
                <a:ext uri="{FF2B5EF4-FFF2-40B4-BE49-F238E27FC236}">
                  <a16:creationId xmlns:a16="http://schemas.microsoft.com/office/drawing/2014/main" id="{915AA159-2193-4B2F-A837-F3549549F9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101" y="144451"/>
              <a:ext cx="2244389" cy="1161506"/>
            </a:xfrm>
            <a:prstGeom prst="rect">
              <a:avLst/>
            </a:prstGeom>
            <a:ln w="76200">
              <a:solidFill>
                <a:schemeClr val="tx1"/>
              </a:solidFill>
            </a:ln>
          </p:spPr>
        </p:pic>
      </p:grpSp>
      <p:sp>
        <p:nvSpPr>
          <p:cNvPr id="54" name="TextBox 53">
            <a:extLst>
              <a:ext uri="{FF2B5EF4-FFF2-40B4-BE49-F238E27FC236}">
                <a16:creationId xmlns:a16="http://schemas.microsoft.com/office/drawing/2014/main" id="{7FE10FF5-BD89-4699-A0CA-35FE8A19625D}"/>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22</a:t>
            </a:r>
          </a:p>
        </p:txBody>
      </p:sp>
    </p:spTree>
    <p:extLst>
      <p:ext uri="{BB962C8B-B14F-4D97-AF65-F5344CB8AC3E}">
        <p14:creationId xmlns:p14="http://schemas.microsoft.com/office/powerpoint/2010/main" val="278597060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2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8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1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6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2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6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5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5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5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1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9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7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6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95"/>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6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2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2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20">
                                            <p:txEl>
                                              <p:pRg st="7" end="7"/>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12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20" grpId="0" animBg="1"/>
      <p:bldP spid="26" grpId="0" animBg="1"/>
      <p:bldP spid="29" grpId="0" animBg="1"/>
      <p:bldP spid="32" grpId="0" animBg="1"/>
      <p:bldP spid="33" grpId="0" animBg="1"/>
      <p:bldP spid="34" grpId="0"/>
      <p:bldP spid="122" grpId="0"/>
      <p:bldP spid="160" grpId="0" animBg="1"/>
      <p:bldP spid="168" grpId="0" animBg="1"/>
      <p:bldP spid="194" grpId="0" animBg="1"/>
      <p:bldP spid="195" grpId="0" animBg="1"/>
      <p:bldP spid="209" grpId="0" animBg="1"/>
      <p:bldP spid="211" grpId="0" animBg="1"/>
      <p:bldP spid="215" grpId="0" animBg="1"/>
      <p:bldP spid="222" grpId="0" animBg="1"/>
      <p:bldP spid="226" grpId="0" animBg="1"/>
      <p:bldP spid="227"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1" y="45379"/>
            <a:ext cx="12190413" cy="1239951"/>
          </a:xfrm>
          <a:prstGeom prst="rect">
            <a:avLst/>
          </a:prstGeom>
          <a:noFill/>
          <a:ln w="9525">
            <a:noFill/>
            <a:miter lim="800000"/>
            <a:headEnd/>
            <a:tailEnd/>
          </a:ln>
        </p:spPr>
        <p:txBody>
          <a:bodyPr/>
          <a:lstStyle/>
          <a:p>
            <a:pPr marL="0" marR="0" lvl="0" indent="0" algn="ctr" defTabSz="121917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n-ea"/>
                <a:cs typeface="Arial" charset="0"/>
              </a:rPr>
              <a:t>Newborn Sequencing In Genomic medicine </a:t>
            </a:r>
          </a:p>
          <a:p>
            <a:pPr marL="0" marR="0" lvl="0" indent="0" algn="ctr" defTabSz="121917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n-ea"/>
                <a:cs typeface="Arial" charset="0"/>
              </a:rPr>
              <a:t>and public HealTh (NSIGHT)</a:t>
            </a:r>
          </a:p>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100" normalizeH="0" baseline="0" noProof="0" dirty="0">
              <a:ln>
                <a:noFill/>
              </a:ln>
              <a:solidFill>
                <a:srgbClr val="FFFF00"/>
              </a:solidFill>
              <a:effectLst/>
              <a:uLnTx/>
              <a:uFillTx/>
              <a:latin typeface="Arial" charset="0"/>
              <a:ea typeface="+mn-ea"/>
              <a:cs typeface="+mn-cs"/>
            </a:endParaRPr>
          </a:p>
        </p:txBody>
      </p:sp>
      <p:pic>
        <p:nvPicPr>
          <p:cNvPr id="4" name="Picture 3">
            <a:extLst>
              <a:ext uri="{FF2B5EF4-FFF2-40B4-BE49-F238E27FC236}">
                <a16:creationId xmlns:a16="http://schemas.microsoft.com/office/drawing/2014/main" id="{C733B1FB-FAF7-43FC-AB6A-4E2B3CC29046}"/>
              </a:ext>
            </a:extLst>
          </p:cNvPr>
          <p:cNvPicPr>
            <a:picLocks noChangeAspect="1"/>
          </p:cNvPicPr>
          <p:nvPr/>
        </p:nvPicPr>
        <p:blipFill>
          <a:blip r:embed="rId3"/>
          <a:stretch>
            <a:fillRect/>
          </a:stretch>
        </p:blipFill>
        <p:spPr>
          <a:xfrm>
            <a:off x="320040" y="2158163"/>
            <a:ext cx="4663440" cy="4134917"/>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2C28B661-0AF6-44C9-AE0C-CD85DD5E280D}"/>
              </a:ext>
            </a:extLst>
          </p:cNvPr>
          <p:cNvSpPr/>
          <p:nvPr/>
        </p:nvSpPr>
        <p:spPr>
          <a:xfrm>
            <a:off x="4953000" y="2158163"/>
            <a:ext cx="6886892" cy="4247317"/>
          </a:xfrm>
          <a:prstGeom prst="rect">
            <a:avLst/>
          </a:prstGeom>
        </p:spPr>
        <p:txBody>
          <a:bodyPr vert="horz" wrap="square" lIns="91440" tIns="45720" rIns="91440" bIns="45720" rtlCol="0">
            <a:spAutoFit/>
          </a:bodyPr>
          <a:lstStyle/>
          <a:p>
            <a:pPr marL="387350" lvl="2" indent="-228600" defTabSz="627063" eaLnBrk="0" fontAlgn="base" hangingPunct="0">
              <a:spcBef>
                <a:spcPts val="1800"/>
              </a:spcBef>
              <a:spcAft>
                <a:spcPct val="0"/>
              </a:spcAft>
              <a:buClr>
                <a:prstClr val="white"/>
              </a:buClr>
              <a:buSzPct val="95000"/>
              <a:buFont typeface="Wingdings" pitchFamily="2" charset="2"/>
              <a:buChar char=""/>
              <a:defRPr/>
            </a:pPr>
            <a:r>
              <a:rPr lang="en-US" b="1" dirty="0">
                <a:latin typeface="Arial" pitchFamily="34" charset="0"/>
              </a:rPr>
              <a:t>For disorders currently screened for in 	newborns, how can genomic 	sequencing replicate or augment known 	newborn screening results? </a:t>
            </a:r>
          </a:p>
          <a:p>
            <a:pPr marL="387350" lvl="2" indent="-228600" defTabSz="627063" eaLnBrk="0" fontAlgn="base" hangingPunct="0">
              <a:spcBef>
                <a:spcPts val="1800"/>
              </a:spcBef>
              <a:spcAft>
                <a:spcPct val="0"/>
              </a:spcAft>
              <a:buClr>
                <a:prstClr val="white"/>
              </a:buClr>
              <a:buSzPct val="95000"/>
              <a:buFont typeface="Wingdings" pitchFamily="2" charset="2"/>
              <a:buChar char=""/>
              <a:defRPr/>
            </a:pPr>
            <a:r>
              <a:rPr lang="en-US" b="1" dirty="0">
                <a:latin typeface="Arial" pitchFamily="34" charset="0"/>
              </a:rPr>
              <a:t>What knowledge could genomic 	sequencing provide about conditions 	not currently screened for in newborns?</a:t>
            </a:r>
          </a:p>
          <a:p>
            <a:pPr marL="387350" lvl="2" indent="-228600" defTabSz="627063" eaLnBrk="0" fontAlgn="base" hangingPunct="0">
              <a:spcBef>
                <a:spcPts val="1800"/>
              </a:spcBef>
              <a:spcAft>
                <a:spcPct val="0"/>
              </a:spcAft>
              <a:buClr>
                <a:prstClr val="white"/>
              </a:buClr>
              <a:buSzPct val="95000"/>
              <a:buFont typeface="Wingdings" pitchFamily="2" charset="2"/>
              <a:buChar char=""/>
              <a:defRPr/>
            </a:pPr>
            <a:r>
              <a:rPr lang="en-US" b="1" dirty="0">
                <a:latin typeface="Arial" pitchFamily="34" charset="0"/>
              </a:rPr>
              <a:t>What additional clinical information could 	be learned from genomic sequencing 	relevant to the clinical care of newborns?</a:t>
            </a:r>
          </a:p>
        </p:txBody>
      </p:sp>
      <p:sp>
        <p:nvSpPr>
          <p:cNvPr id="11" name="Rectangle 10">
            <a:extLst>
              <a:ext uri="{FF2B5EF4-FFF2-40B4-BE49-F238E27FC236}">
                <a16:creationId xmlns:a16="http://schemas.microsoft.com/office/drawing/2014/main" id="{BBE0A0F5-2F07-4A8F-9FD3-C5AB39DDC812}"/>
              </a:ext>
            </a:extLst>
          </p:cNvPr>
          <p:cNvSpPr/>
          <p:nvPr/>
        </p:nvSpPr>
        <p:spPr>
          <a:xfrm>
            <a:off x="2142312" y="1242583"/>
            <a:ext cx="8043748" cy="486287"/>
          </a:xfrm>
          <a:prstGeom prst="rect">
            <a:avLst/>
          </a:prstGeom>
        </p:spPr>
        <p:txBody>
          <a:bodyPr vert="horz" wrap="square" lIns="91440" tIns="45720" rIns="91440" bIns="45720" rtlCol="0">
            <a:spAutoFit/>
          </a:bodyPr>
          <a:lstStyle/>
          <a:p>
            <a:pPr lvl="0" algn="ctr">
              <a:lnSpc>
                <a:spcPct val="80000"/>
              </a:lnSpc>
              <a:spcAft>
                <a:spcPts val="600"/>
              </a:spcAft>
              <a:defRPr/>
            </a:pPr>
            <a:r>
              <a:rPr lang="en-US" sz="3200" b="1" dirty="0">
                <a:solidFill>
                  <a:srgbClr val="FFFFFF"/>
                </a:solidFill>
              </a:rPr>
              <a:t>NSIGHT Public Webinar – June 24, 2019</a:t>
            </a:r>
            <a:endParaRPr lang="en-US" sz="3200" b="1" dirty="0">
              <a:solidFill>
                <a:srgbClr val="5FE0D4"/>
              </a:solidFill>
              <a:latin typeface="Arial" pitchFamily="34" charset="0"/>
            </a:endParaRPr>
          </a:p>
        </p:txBody>
      </p:sp>
      <p:sp>
        <p:nvSpPr>
          <p:cNvPr id="8" name="TextBox 7">
            <a:extLst>
              <a:ext uri="{FF2B5EF4-FFF2-40B4-BE49-F238E27FC236}">
                <a16:creationId xmlns:a16="http://schemas.microsoft.com/office/drawing/2014/main" id="{7DDCA8E7-7CE7-404A-A992-23E47E5546B3}"/>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23</a:t>
            </a:r>
          </a:p>
        </p:txBody>
      </p:sp>
    </p:spTree>
    <p:extLst>
      <p:ext uri="{BB962C8B-B14F-4D97-AF65-F5344CB8AC3E}">
        <p14:creationId xmlns:p14="http://schemas.microsoft.com/office/powerpoint/2010/main" val="1610394701"/>
      </p:ext>
    </p:extLst>
  </p:cSld>
  <p:clrMapOvr>
    <a:masterClrMapping/>
  </p:clrMapOvr>
  <p:transition spd="slow">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49E50B-DA34-4BFE-A429-4D54A07CD118}"/>
              </a:ext>
            </a:extLst>
          </p:cNvPr>
          <p:cNvSpPr>
            <a:spLocks noGrp="1"/>
          </p:cNvSpPr>
          <p:nvPr>
            <p:ph type="title"/>
          </p:nvPr>
        </p:nvSpPr>
        <p:spPr>
          <a:xfrm>
            <a:off x="1904083" y="64488"/>
            <a:ext cx="10287917" cy="545538"/>
          </a:xfrm>
        </p:spPr>
        <p:txBody>
          <a:bodyPr>
            <a:noAutofit/>
          </a:bodyPr>
          <a:lstStyle/>
          <a:p>
            <a:pPr algn="ctr"/>
            <a:r>
              <a:rPr lang="en-US" sz="3600" dirty="0"/>
              <a:t>International 100K+ Cohort Consortium (IHCC)</a:t>
            </a:r>
          </a:p>
        </p:txBody>
      </p:sp>
      <p:pic>
        <p:nvPicPr>
          <p:cNvPr id="7" name="Picture 6">
            <a:extLst>
              <a:ext uri="{FF2B5EF4-FFF2-40B4-BE49-F238E27FC236}">
                <a16:creationId xmlns:a16="http://schemas.microsoft.com/office/drawing/2014/main" id="{48A7CD3E-EB67-4BC8-B666-403CC065B1AD}"/>
              </a:ext>
            </a:extLst>
          </p:cNvPr>
          <p:cNvPicPr>
            <a:picLocks noChangeAspect="1"/>
          </p:cNvPicPr>
          <p:nvPr/>
        </p:nvPicPr>
        <p:blipFill>
          <a:blip r:embed="rId3"/>
          <a:stretch>
            <a:fillRect/>
          </a:stretch>
        </p:blipFill>
        <p:spPr>
          <a:xfrm>
            <a:off x="113149" y="54963"/>
            <a:ext cx="1688355" cy="657487"/>
          </a:xfrm>
          <a:prstGeom prst="rect">
            <a:avLst/>
          </a:prstGeom>
        </p:spPr>
      </p:pic>
      <p:sp>
        <p:nvSpPr>
          <p:cNvPr id="15" name="Text Placeholder 11">
            <a:extLst>
              <a:ext uri="{FF2B5EF4-FFF2-40B4-BE49-F238E27FC236}">
                <a16:creationId xmlns:a16="http://schemas.microsoft.com/office/drawing/2014/main" id="{9542F6C2-F86A-4ED0-8BD8-7A17E6EABC99}"/>
              </a:ext>
            </a:extLst>
          </p:cNvPr>
          <p:cNvSpPr>
            <a:spLocks noGrp="1"/>
          </p:cNvSpPr>
          <p:nvPr>
            <p:ph sz="half" idx="1"/>
          </p:nvPr>
        </p:nvSpPr>
        <p:spPr>
          <a:xfrm>
            <a:off x="1904083" y="1876461"/>
            <a:ext cx="8534400" cy="2722339"/>
          </a:xfrm>
        </p:spPr>
        <p:txBody>
          <a:bodyPr>
            <a:normAutofit/>
          </a:bodyPr>
          <a:lstStyle/>
          <a:p>
            <a:pPr marL="0" indent="0">
              <a:buNone/>
            </a:pPr>
            <a:r>
              <a:rPr lang="en-US" b="1" dirty="0"/>
              <a:t>To create a global network for translational research that will utilize large cohorts to enhance the understanding of the biological and genetic basis of disease and improve clinical care and population health.</a:t>
            </a:r>
          </a:p>
          <a:p>
            <a:endParaRPr lang="en-US" b="1" dirty="0"/>
          </a:p>
        </p:txBody>
      </p:sp>
      <p:grpSp>
        <p:nvGrpSpPr>
          <p:cNvPr id="18" name="Group 17">
            <a:extLst>
              <a:ext uri="{FF2B5EF4-FFF2-40B4-BE49-F238E27FC236}">
                <a16:creationId xmlns:a16="http://schemas.microsoft.com/office/drawing/2014/main" id="{3D23DF90-2847-4B79-9283-1E1D3731B632}"/>
              </a:ext>
            </a:extLst>
          </p:cNvPr>
          <p:cNvGrpSpPr/>
          <p:nvPr/>
        </p:nvGrpSpPr>
        <p:grpSpPr>
          <a:xfrm>
            <a:off x="1562696" y="843084"/>
            <a:ext cx="9066607" cy="3924071"/>
            <a:chOff x="1379571" y="1338440"/>
            <a:chExt cx="9294290" cy="4221809"/>
          </a:xfrm>
        </p:grpSpPr>
        <p:grpSp>
          <p:nvGrpSpPr>
            <p:cNvPr id="12" name="Group 11">
              <a:extLst>
                <a:ext uri="{FF2B5EF4-FFF2-40B4-BE49-F238E27FC236}">
                  <a16:creationId xmlns:a16="http://schemas.microsoft.com/office/drawing/2014/main" id="{6DA891FB-34D6-4EB6-B4B7-D41784B82E17}"/>
                </a:ext>
              </a:extLst>
            </p:cNvPr>
            <p:cNvGrpSpPr/>
            <p:nvPr/>
          </p:nvGrpSpPr>
          <p:grpSpPr>
            <a:xfrm>
              <a:off x="1379571" y="1338440"/>
              <a:ext cx="9206367" cy="4181200"/>
              <a:chOff x="1379571" y="1338440"/>
              <a:chExt cx="9206367" cy="4181200"/>
            </a:xfrm>
          </p:grpSpPr>
          <p:pic>
            <p:nvPicPr>
              <p:cNvPr id="17" name="Content Placeholder 6" descr="A close up of a map&#10;&#10;Description generated with very high confidence">
                <a:extLst>
                  <a:ext uri="{FF2B5EF4-FFF2-40B4-BE49-F238E27FC236}">
                    <a16:creationId xmlns:a16="http://schemas.microsoft.com/office/drawing/2014/main" id="{B464D6C8-659B-40DF-BFF0-E53A949C08CD}"/>
                  </a:ext>
                </a:extLst>
              </p:cNvPr>
              <p:cNvPicPr>
                <a:picLocks noChangeAspect="1"/>
              </p:cNvPicPr>
              <p:nvPr/>
            </p:nvPicPr>
            <p:blipFill rotWithShape="1">
              <a:blip r:embed="rId4">
                <a:extLst>
                  <a:ext uri="{28A0092B-C50C-407E-A947-70E740481C1C}">
                    <a14:useLocalDpi xmlns:a14="http://schemas.microsoft.com/office/drawing/2010/main" val="0"/>
                  </a:ext>
                </a:extLst>
              </a:blip>
              <a:srcRect l="984" t="14705" r="32554" b="18663"/>
              <a:stretch/>
            </p:blipFill>
            <p:spPr>
              <a:xfrm>
                <a:off x="1379571" y="1338440"/>
                <a:ext cx="9206367" cy="4181200"/>
              </a:xfrm>
              <a:prstGeom prst="rect">
                <a:avLst/>
              </a:prstGeom>
            </p:spPr>
          </p:pic>
          <p:pic>
            <p:nvPicPr>
              <p:cNvPr id="19" name="Content Placeholder 6" descr="A close up of a map&#10;&#10;Description generated with very high confidence">
                <a:extLst>
                  <a:ext uri="{FF2B5EF4-FFF2-40B4-BE49-F238E27FC236}">
                    <a16:creationId xmlns:a16="http://schemas.microsoft.com/office/drawing/2014/main" id="{734DC1D7-2FCC-4635-9E0B-B2FB952B91DE}"/>
                  </a:ext>
                </a:extLst>
              </p:cNvPr>
              <p:cNvPicPr>
                <a:picLocks noChangeAspect="1"/>
              </p:cNvPicPr>
              <p:nvPr/>
            </p:nvPicPr>
            <p:blipFill rotWithShape="1">
              <a:blip r:embed="rId4">
                <a:extLst>
                  <a:ext uri="{28A0092B-C50C-407E-A947-70E740481C1C}">
                    <a14:useLocalDpi xmlns:a14="http://schemas.microsoft.com/office/drawing/2010/main" val="0"/>
                  </a:ext>
                </a:extLst>
              </a:blip>
              <a:srcRect l="67291" t="54080" r="3267" b="35136"/>
              <a:stretch/>
            </p:blipFill>
            <p:spPr>
              <a:xfrm>
                <a:off x="7623546" y="1390084"/>
                <a:ext cx="2910273" cy="482871"/>
              </a:xfrm>
              <a:prstGeom prst="rect">
                <a:avLst/>
              </a:prstGeom>
            </p:spPr>
          </p:pic>
        </p:grpSp>
        <p:sp>
          <p:nvSpPr>
            <p:cNvPr id="13" name="TextBox 12">
              <a:extLst>
                <a:ext uri="{FF2B5EF4-FFF2-40B4-BE49-F238E27FC236}">
                  <a16:creationId xmlns:a16="http://schemas.microsoft.com/office/drawing/2014/main" id="{1EFE76BD-38C4-4D15-B7AF-AFF17CABCFD9}"/>
                </a:ext>
              </a:extLst>
            </p:cNvPr>
            <p:cNvSpPr txBox="1"/>
            <p:nvPr/>
          </p:nvSpPr>
          <p:spPr>
            <a:xfrm>
              <a:off x="8254520" y="5375583"/>
              <a:ext cx="2419341" cy="184666"/>
            </a:xfrm>
            <a:prstGeom prst="rect">
              <a:avLst/>
            </a:prstGeom>
            <a:noFill/>
          </p:spPr>
          <p:txBody>
            <a:bodyPr wrap="square" rtlCol="0">
              <a:spAutoFit/>
            </a:bodyPr>
            <a:lstStyle/>
            <a:p>
              <a:r>
                <a:rPr lang="en-US" sz="600" b="1" dirty="0">
                  <a:solidFill>
                    <a:schemeClr val="bg1"/>
                  </a:solidFill>
                  <a:latin typeface="+mj-lt"/>
                  <a:ea typeface="Helvetica Neue" charset="0"/>
                  <a:cs typeface="Helvetica Neue" charset="0"/>
                </a:rPr>
                <a:t>Created by Global Alliance for Genomics and Health (GA4GH)</a:t>
              </a:r>
              <a:endParaRPr lang="en-US" sz="600" b="1" i="0" kern="1200" baseline="0" dirty="0">
                <a:solidFill>
                  <a:schemeClr val="bg1"/>
                </a:solidFill>
                <a:effectLst/>
                <a:latin typeface="+mj-lt"/>
                <a:ea typeface="Helvetica Neue" charset="0"/>
                <a:cs typeface="Helvetica Neue" charset="0"/>
              </a:endParaRPr>
            </a:p>
          </p:txBody>
        </p:sp>
      </p:grpSp>
      <p:grpSp>
        <p:nvGrpSpPr>
          <p:cNvPr id="2" name="Group 1">
            <a:extLst>
              <a:ext uri="{FF2B5EF4-FFF2-40B4-BE49-F238E27FC236}">
                <a16:creationId xmlns:a16="http://schemas.microsoft.com/office/drawing/2014/main" id="{F2D8FDF7-59D6-4973-B66C-B7180A00EB1D}"/>
              </a:ext>
            </a:extLst>
          </p:cNvPr>
          <p:cNvGrpSpPr/>
          <p:nvPr/>
        </p:nvGrpSpPr>
        <p:grpSpPr>
          <a:xfrm>
            <a:off x="866775" y="4828269"/>
            <a:ext cx="10458450" cy="2367987"/>
            <a:chOff x="866775" y="4828269"/>
            <a:chExt cx="10458450" cy="2367987"/>
          </a:xfrm>
        </p:grpSpPr>
        <p:sp>
          <p:nvSpPr>
            <p:cNvPr id="22" name="TextBox 21">
              <a:extLst>
                <a:ext uri="{FF2B5EF4-FFF2-40B4-BE49-F238E27FC236}">
                  <a16:creationId xmlns:a16="http://schemas.microsoft.com/office/drawing/2014/main" id="{B5E3E0D7-BF16-4D15-A9CB-E2295286FB19}"/>
                </a:ext>
              </a:extLst>
            </p:cNvPr>
            <p:cNvSpPr txBox="1"/>
            <p:nvPr/>
          </p:nvSpPr>
          <p:spPr>
            <a:xfrm>
              <a:off x="1283136" y="4828269"/>
              <a:ext cx="5442107" cy="523220"/>
            </a:xfrm>
            <a:prstGeom prst="rect">
              <a:avLst/>
            </a:prstGeom>
            <a:noFill/>
          </p:spPr>
          <p:txBody>
            <a:bodyPr wrap="square" rtlCol="0">
              <a:spAutoFit/>
            </a:bodyPr>
            <a:lstStyle/>
            <a:p>
              <a:r>
                <a:rPr lang="en-US" sz="2800" b="1" dirty="0">
                  <a:latin typeface="+mj-lt"/>
                  <a:ea typeface="+mj-ea"/>
                  <a:cs typeface="+mj-cs"/>
                </a:rPr>
                <a:t>Selection</a:t>
              </a:r>
              <a:r>
                <a:rPr lang="en-US" sz="2800" b="1" i="0" kern="1200" baseline="0" dirty="0">
                  <a:effectLst/>
                  <a:latin typeface="+mj-lt"/>
                  <a:ea typeface="Helvetica Neue" charset="0"/>
                  <a:cs typeface="Helvetica Neue" charset="0"/>
                </a:rPr>
                <a:t> </a:t>
              </a:r>
              <a:r>
                <a:rPr lang="en-US" sz="2800" b="1" dirty="0">
                  <a:latin typeface="+mj-lt"/>
                  <a:ea typeface="+mj-ea"/>
                  <a:cs typeface="+mj-cs"/>
                </a:rPr>
                <a:t>of Cohorts:</a:t>
              </a:r>
            </a:p>
          </p:txBody>
        </p:sp>
        <p:sp>
          <p:nvSpPr>
            <p:cNvPr id="20" name="Rectangle 19">
              <a:extLst>
                <a:ext uri="{FF2B5EF4-FFF2-40B4-BE49-F238E27FC236}">
                  <a16:creationId xmlns:a16="http://schemas.microsoft.com/office/drawing/2014/main" id="{8306BC4C-6C56-463B-AF08-D590348D454C}"/>
                </a:ext>
              </a:extLst>
            </p:cNvPr>
            <p:cNvSpPr/>
            <p:nvPr/>
          </p:nvSpPr>
          <p:spPr>
            <a:xfrm>
              <a:off x="866775" y="5349597"/>
              <a:ext cx="10458450" cy="1846659"/>
            </a:xfrm>
            <a:prstGeom prst="rect">
              <a:avLst/>
            </a:prstGeom>
          </p:spPr>
          <p:txBody>
            <a:bodyPr wrap="square" numCol="2">
              <a:spAutoFit/>
            </a:bodyPr>
            <a:lstStyle/>
            <a:p>
              <a:pPr marL="403225" lvl="2" defTabSz="457200" eaLnBrk="0" hangingPunct="0">
                <a:spcBef>
                  <a:spcPts val="1800"/>
                </a:spcBef>
                <a:buClr>
                  <a:srgbClr val="FFFFFF"/>
                </a:buClr>
                <a:buSzPct val="95000"/>
                <a:defRPr/>
              </a:pPr>
              <a:r>
                <a:rPr lang="en-US" sz="2800" b="1" dirty="0">
                  <a:solidFill>
                    <a:srgbClr val="FFFFFF"/>
                  </a:solidFill>
                </a:rPr>
                <a:t>		</a:t>
              </a:r>
              <a:r>
                <a:rPr lang="en-US" sz="2800" b="1" dirty="0">
                  <a:solidFill>
                    <a:srgbClr val="5FE0D4"/>
                  </a:solidFill>
                </a:rPr>
                <a:t>	100K+ participants </a:t>
              </a:r>
            </a:p>
            <a:p>
              <a:pPr marL="403225" lvl="2" defTabSz="457200" eaLnBrk="0" hangingPunct="0">
                <a:spcBef>
                  <a:spcPts val="1800"/>
                </a:spcBef>
                <a:buClr>
                  <a:srgbClr val="FFFFFF"/>
                </a:buClr>
                <a:buSzPct val="95000"/>
                <a:defRPr/>
              </a:pPr>
              <a:r>
                <a:rPr lang="en-US" sz="2800" b="1" dirty="0">
                  <a:solidFill>
                    <a:srgbClr val="5FE0D4"/>
                  </a:solidFill>
                </a:rPr>
                <a:t>			Disease-agnostic</a:t>
              </a:r>
            </a:p>
            <a:p>
              <a:pPr marL="403225" lvl="2" defTabSz="457200" eaLnBrk="0" hangingPunct="0">
                <a:spcBef>
                  <a:spcPts val="1800"/>
                </a:spcBef>
                <a:buClr>
                  <a:srgbClr val="FFFFFF"/>
                </a:buClr>
                <a:buSzPct val="95000"/>
                <a:defRPr/>
              </a:pPr>
              <a:endParaRPr lang="en-US" sz="2800" b="1" dirty="0">
                <a:solidFill>
                  <a:srgbClr val="5FE0D4"/>
                </a:solidFill>
              </a:endParaRPr>
            </a:p>
            <a:p>
              <a:pPr marL="403225" lvl="2" defTabSz="457200" eaLnBrk="0" hangingPunct="0">
                <a:spcBef>
                  <a:spcPts val="1800"/>
                </a:spcBef>
                <a:buClr>
                  <a:srgbClr val="FFFFFF"/>
                </a:buClr>
                <a:buSzPct val="95000"/>
                <a:defRPr/>
              </a:pPr>
              <a:r>
                <a:rPr lang="en-US" sz="2800" b="1" dirty="0">
                  <a:solidFill>
                    <a:srgbClr val="5FE0D4"/>
                  </a:solidFill>
                </a:rPr>
                <a:t>Available biospecimens</a:t>
              </a:r>
            </a:p>
            <a:p>
              <a:pPr marL="403225" lvl="2" defTabSz="457200" eaLnBrk="0" hangingPunct="0">
                <a:spcBef>
                  <a:spcPts val="1800"/>
                </a:spcBef>
                <a:buClr>
                  <a:srgbClr val="FFFFFF"/>
                </a:buClr>
                <a:buSzPct val="95000"/>
                <a:defRPr/>
              </a:pPr>
              <a:r>
                <a:rPr lang="en-US" sz="2800" b="1" dirty="0">
                  <a:solidFill>
                    <a:srgbClr val="5FE0D4"/>
                  </a:solidFill>
                </a:rPr>
                <a:t>Longitudinal follow-up</a:t>
              </a:r>
            </a:p>
          </p:txBody>
        </p:sp>
      </p:grpSp>
      <p:sp>
        <p:nvSpPr>
          <p:cNvPr id="14" name="TextBox 13">
            <a:extLst>
              <a:ext uri="{FF2B5EF4-FFF2-40B4-BE49-F238E27FC236}">
                <a16:creationId xmlns:a16="http://schemas.microsoft.com/office/drawing/2014/main" id="{414B8208-5E96-4D3D-923C-4AC813EF147A}"/>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24</a:t>
            </a:r>
          </a:p>
        </p:txBody>
      </p:sp>
    </p:spTree>
    <p:extLst>
      <p:ext uri="{BB962C8B-B14F-4D97-AF65-F5344CB8AC3E}">
        <p14:creationId xmlns:p14="http://schemas.microsoft.com/office/powerpoint/2010/main" val="86964797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75184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b="1" dirty="0">
                <a:solidFill>
                  <a:schemeClr val="accent1">
                    <a:lumMod val="75000"/>
                  </a:schemeClr>
                </a:solidFill>
              </a:rPr>
              <a:t>General NHGRI Updates</a:t>
            </a:r>
          </a:p>
          <a:p>
            <a:pPr marL="1016000" indent="-787400">
              <a:spcBef>
                <a:spcPts val="1800"/>
              </a:spcBef>
              <a:buFontTx/>
              <a:buAutoNum type="romanUcPeriod"/>
            </a:pPr>
            <a:r>
              <a:rPr lang="en-US" sz="3400" b="1" dirty="0">
                <a:solidFill>
                  <a:schemeClr val="accent1">
                    <a:lumMod val="75000"/>
                  </a:schemeClr>
                </a:solidFill>
              </a:rPr>
              <a:t>General NIH Updates</a:t>
            </a:r>
          </a:p>
          <a:p>
            <a:pPr marL="1016000" indent="-787400">
              <a:spcBef>
                <a:spcPts val="1800"/>
              </a:spcBef>
              <a:buFontTx/>
              <a:buAutoNum type="romanUcPeriod"/>
            </a:pPr>
            <a:r>
              <a:rPr lang="en-US" sz="3400" b="1" dirty="0">
                <a:solidFill>
                  <a:schemeClr val="accent1">
                    <a:lumMod val="75000"/>
                  </a:schemeClr>
                </a:solidFill>
              </a:rPr>
              <a:t>General Genomics Updates</a:t>
            </a:r>
          </a:p>
          <a:p>
            <a:pPr marL="1016000" indent="-787400">
              <a:spcBef>
                <a:spcPts val="1800"/>
              </a:spcBef>
              <a:buFontTx/>
              <a:buAutoNum type="romanUcPeriod"/>
            </a:pPr>
            <a:r>
              <a:rPr lang="en-US" sz="3400" b="1" dirty="0">
                <a:solidFill>
                  <a:schemeClr val="accent1">
                    <a:lumMod val="75000"/>
                  </a:schemeClr>
                </a:solidFill>
              </a:rPr>
              <a:t>NHGRI Extramural Research Program</a:t>
            </a:r>
          </a:p>
          <a:p>
            <a:pPr marL="1016000" indent="-787400">
              <a:spcBef>
                <a:spcPts val="1800"/>
              </a:spcBef>
              <a:buFontTx/>
              <a:buAutoNum type="romanUcPeriod"/>
            </a:pPr>
            <a:r>
              <a:rPr lang="en-US" sz="3400" b="1" dirty="0">
                <a:solidFill>
                  <a:schemeClr val="accent1">
                    <a:lumMod val="75000"/>
                  </a:schemeClr>
                </a:solidFill>
              </a:rPr>
              <a:t>NIH Common Fund/Trans-NIH </a:t>
            </a:r>
          </a:p>
          <a:p>
            <a:pPr marL="1016000" indent="-787400">
              <a:spcBef>
                <a:spcPts val="1800"/>
              </a:spcBef>
              <a:buFontTx/>
              <a:buAutoNum type="romanUcPeriod"/>
              <a:tabLst>
                <a:tab pos="1371600" algn="l"/>
              </a:tabLst>
            </a:pPr>
            <a:r>
              <a:rPr lang="en-US" sz="3400" b="1" dirty="0">
                <a:solidFill>
                  <a:schemeClr val="accent1">
                    <a:lumMod val="75000"/>
                  </a:schemeClr>
                </a:solidFill>
              </a:rPr>
              <a:t>NHGRI Division of Policy, Communications, and 		Education</a:t>
            </a:r>
          </a:p>
          <a:p>
            <a:pPr marL="1016000" indent="-787400">
              <a:spcBef>
                <a:spcPts val="1800"/>
              </a:spcBef>
              <a:buFontTx/>
              <a:buAutoNum type="romanUcPeriod"/>
            </a:pPr>
            <a:r>
              <a:rPr lang="en-US" sz="3400" b="1" dirty="0">
                <a:solidFill>
                  <a:schemeClr val="accent1">
                    <a:lumMod val="75000"/>
                  </a:schemeClr>
                </a:solidFill>
              </a:rPr>
              <a:t>NHGRI Intramural Research Program</a:t>
            </a:r>
          </a:p>
        </p:txBody>
      </p:sp>
    </p:spTree>
    <p:extLst>
      <p:ext uri="{BB962C8B-B14F-4D97-AF65-F5344CB8AC3E}">
        <p14:creationId xmlns:p14="http://schemas.microsoft.com/office/powerpoint/2010/main" val="252958189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4">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a:extLst>
              <a:ext uri="{FF2B5EF4-FFF2-40B4-BE49-F238E27FC236}">
                <a16:creationId xmlns:a16="http://schemas.microsoft.com/office/drawing/2014/main" id="{9C162019-B0D0-4A1D-AD85-CE434A746E60}"/>
              </a:ext>
            </a:extLst>
          </p:cNvPr>
          <p:cNvSpPr txBox="1">
            <a:spLocks/>
          </p:cNvSpPr>
          <p:nvPr/>
        </p:nvSpPr>
        <p:spPr>
          <a:xfrm>
            <a:off x="202173" y="3697059"/>
            <a:ext cx="8453780" cy="2773680"/>
          </a:xfrm>
          <a:prstGeom prst="rect">
            <a:avLst/>
          </a:prstGeom>
        </p:spPr>
        <p:txBody>
          <a:bodyPr tIns="27432">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indent="0">
              <a:spcBef>
                <a:spcPts val="600"/>
              </a:spcBef>
              <a:buNone/>
            </a:pPr>
            <a:r>
              <a:rPr lang="en-US" sz="2800" b="1" dirty="0">
                <a:solidFill>
                  <a:srgbClr val="5FE0D4"/>
                </a:solidFill>
                <a:latin typeface="+mj-lt"/>
                <a:ea typeface="+mj-ea"/>
                <a:cs typeface="+mj-cs"/>
              </a:rPr>
              <a:t>IHCC’s 2</a:t>
            </a:r>
            <a:r>
              <a:rPr lang="en-US" sz="2800" b="1" baseline="30000" dirty="0">
                <a:solidFill>
                  <a:srgbClr val="5FE0D4"/>
                </a:solidFill>
                <a:latin typeface="+mj-lt"/>
                <a:ea typeface="+mj-ea"/>
                <a:cs typeface="+mj-cs"/>
              </a:rPr>
              <a:t>nd</a:t>
            </a:r>
            <a:r>
              <a:rPr lang="en-US" sz="2800" b="1" dirty="0">
                <a:solidFill>
                  <a:srgbClr val="5FE0D4"/>
                </a:solidFill>
                <a:latin typeface="+mj-lt"/>
                <a:ea typeface="+mj-ea"/>
                <a:cs typeface="+mj-cs"/>
              </a:rPr>
              <a:t> International Cohorts Summit (2019) </a:t>
            </a:r>
          </a:p>
          <a:p>
            <a:pPr defTabSz="457200">
              <a:lnSpc>
                <a:spcPct val="95000"/>
              </a:lnSpc>
              <a:spcBef>
                <a:spcPts val="600"/>
              </a:spcBef>
              <a:buFont typeface="Wingdings" panose="05000000000000000000" pitchFamily="2" charset="2"/>
              <a:buChar char="§"/>
            </a:pPr>
            <a:r>
              <a:rPr lang="en-US" sz="2400" b="1" dirty="0">
                <a:cs typeface="Arial" panose="020B0604020202020204" pitchFamily="34" charset="0"/>
              </a:rPr>
              <a:t>Identify cross-cohort research projects and identify 	international collaborators to organize and participate 	in them</a:t>
            </a:r>
          </a:p>
          <a:p>
            <a:pPr defTabSz="457200">
              <a:lnSpc>
                <a:spcPct val="95000"/>
              </a:lnSpc>
              <a:spcBef>
                <a:spcPts val="600"/>
              </a:spcBef>
              <a:buFont typeface="Wingdings" panose="05000000000000000000" pitchFamily="2" charset="2"/>
              <a:buChar char="§"/>
            </a:pPr>
            <a:r>
              <a:rPr lang="en-US" sz="2400" b="1" dirty="0">
                <a:cs typeface="Arial" panose="020B0604020202020204" pitchFamily="34" charset="0"/>
              </a:rPr>
              <a:t>Develop an IHCC scientific agenda to bring forward to 	research funders</a:t>
            </a:r>
          </a:p>
        </p:txBody>
      </p:sp>
      <p:grpSp>
        <p:nvGrpSpPr>
          <p:cNvPr id="4" name="Group 3">
            <a:extLst>
              <a:ext uri="{FF2B5EF4-FFF2-40B4-BE49-F238E27FC236}">
                <a16:creationId xmlns:a16="http://schemas.microsoft.com/office/drawing/2014/main" id="{B3445EDF-5535-406C-B473-42A677768AA2}"/>
              </a:ext>
            </a:extLst>
          </p:cNvPr>
          <p:cNvGrpSpPr>
            <a:grpSpLocks noChangeAspect="1"/>
          </p:cNvGrpSpPr>
          <p:nvPr/>
        </p:nvGrpSpPr>
        <p:grpSpPr>
          <a:xfrm>
            <a:off x="8629744" y="3519531"/>
            <a:ext cx="3406631" cy="2773680"/>
            <a:chOff x="6901162" y="2235264"/>
            <a:chExt cx="4922659" cy="4057447"/>
          </a:xfrm>
        </p:grpSpPr>
        <p:pic>
          <p:nvPicPr>
            <p:cNvPr id="12" name="Picture 11" descr="President of Iceland, Guðni Thorlacius Jóhannesson">
              <a:extLst>
                <a:ext uri="{FF2B5EF4-FFF2-40B4-BE49-F238E27FC236}">
                  <a16:creationId xmlns:a16="http://schemas.microsoft.com/office/drawing/2014/main" id="{2FD4EDA3-1FC0-48D9-8955-20D17B21DD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9035" y="2235264"/>
              <a:ext cx="4884786" cy="4057447"/>
            </a:xfrm>
            <a:prstGeom prst="rect">
              <a:avLst/>
            </a:prstGeom>
          </p:spPr>
        </p:pic>
        <p:sp>
          <p:nvSpPr>
            <p:cNvPr id="2" name="TextBox 1">
              <a:extLst>
                <a:ext uri="{FF2B5EF4-FFF2-40B4-BE49-F238E27FC236}">
                  <a16:creationId xmlns:a16="http://schemas.microsoft.com/office/drawing/2014/main" id="{212B5EB0-5B40-4733-9113-4A5401129B0F}"/>
                </a:ext>
              </a:extLst>
            </p:cNvPr>
            <p:cNvSpPr txBox="1"/>
            <p:nvPr/>
          </p:nvSpPr>
          <p:spPr>
            <a:xfrm>
              <a:off x="6901162" y="5789437"/>
              <a:ext cx="3888738" cy="461665"/>
            </a:xfrm>
            <a:prstGeom prst="rect">
              <a:avLst/>
            </a:prstGeom>
            <a:noFill/>
          </p:spPr>
          <p:txBody>
            <a:bodyPr wrap="square" rtlCol="0">
              <a:spAutoFit/>
            </a:bodyPr>
            <a:lstStyle/>
            <a:p>
              <a:r>
                <a:rPr lang="en-US" sz="1200" b="1" dirty="0">
                  <a:latin typeface="+mj-lt"/>
                  <a:ea typeface="Helvetica Neue" charset="0"/>
                  <a:cs typeface="Helvetica Neue" charset="0"/>
                </a:rPr>
                <a:t>President of Iceland </a:t>
              </a:r>
            </a:p>
            <a:p>
              <a:r>
                <a:rPr lang="en-US" sz="1200" b="1" dirty="0" err="1">
                  <a:latin typeface="+mj-lt"/>
                  <a:ea typeface="Helvetica Neue" charset="0"/>
                  <a:cs typeface="Helvetica Neue" charset="0"/>
                </a:rPr>
                <a:t>Guðni</a:t>
              </a:r>
              <a:r>
                <a:rPr lang="en-US" sz="1200" b="1" dirty="0">
                  <a:latin typeface="+mj-lt"/>
                  <a:ea typeface="Helvetica Neue" charset="0"/>
                  <a:cs typeface="Helvetica Neue" charset="0"/>
                </a:rPr>
                <a:t> </a:t>
              </a:r>
              <a:r>
                <a:rPr lang="en-US" sz="1200" b="1" dirty="0" err="1">
                  <a:latin typeface="+mj-lt"/>
                  <a:ea typeface="Helvetica Neue" charset="0"/>
                  <a:cs typeface="Helvetica Neue" charset="0"/>
                </a:rPr>
                <a:t>Thorlacius</a:t>
              </a:r>
              <a:r>
                <a:rPr lang="en-US" sz="1200" b="1" dirty="0">
                  <a:latin typeface="+mj-lt"/>
                  <a:ea typeface="Helvetica Neue" charset="0"/>
                  <a:cs typeface="Helvetica Neue" charset="0"/>
                </a:rPr>
                <a:t> </a:t>
              </a:r>
              <a:r>
                <a:rPr lang="en-US" sz="1200" b="1" dirty="0" err="1">
                  <a:latin typeface="+mj-lt"/>
                  <a:ea typeface="Helvetica Neue" charset="0"/>
                  <a:cs typeface="Helvetica Neue" charset="0"/>
                </a:rPr>
                <a:t>Jóhannesson</a:t>
              </a:r>
              <a:endParaRPr lang="en-US" sz="1200" b="1" i="0" kern="1200" baseline="0" dirty="0">
                <a:effectLst/>
                <a:latin typeface="+mj-lt"/>
                <a:ea typeface="Helvetica Neue" charset="0"/>
                <a:cs typeface="Helvetica Neue" charset="0"/>
              </a:endParaRPr>
            </a:p>
          </p:txBody>
        </p:sp>
      </p:grpSp>
      <p:sp>
        <p:nvSpPr>
          <p:cNvPr id="14" name="TextBox 13">
            <a:extLst>
              <a:ext uri="{FF2B5EF4-FFF2-40B4-BE49-F238E27FC236}">
                <a16:creationId xmlns:a16="http://schemas.microsoft.com/office/drawing/2014/main" id="{50E43FE0-DFC5-40F0-9D57-92F1AC8FF611}"/>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24</a:t>
            </a:r>
          </a:p>
        </p:txBody>
      </p:sp>
      <p:sp>
        <p:nvSpPr>
          <p:cNvPr id="18" name="Title 2">
            <a:extLst>
              <a:ext uri="{FF2B5EF4-FFF2-40B4-BE49-F238E27FC236}">
                <a16:creationId xmlns:a16="http://schemas.microsoft.com/office/drawing/2014/main" id="{5C2175D5-9CDA-4A29-B109-254FAF65A06D}"/>
              </a:ext>
            </a:extLst>
          </p:cNvPr>
          <p:cNvSpPr>
            <a:spLocks noGrp="1"/>
          </p:cNvSpPr>
          <p:nvPr>
            <p:ph type="title"/>
          </p:nvPr>
        </p:nvSpPr>
        <p:spPr>
          <a:xfrm>
            <a:off x="1904083" y="66393"/>
            <a:ext cx="10287917" cy="545538"/>
          </a:xfrm>
        </p:spPr>
        <p:txBody>
          <a:bodyPr>
            <a:noAutofit/>
          </a:bodyPr>
          <a:lstStyle/>
          <a:p>
            <a:pPr algn="ctr"/>
            <a:r>
              <a:rPr lang="en-US" sz="3600" dirty="0"/>
              <a:t>International 100K+ Cohort Consortium (IHCC)</a:t>
            </a:r>
          </a:p>
        </p:txBody>
      </p:sp>
      <p:pic>
        <p:nvPicPr>
          <p:cNvPr id="19" name="Picture 18">
            <a:extLst>
              <a:ext uri="{FF2B5EF4-FFF2-40B4-BE49-F238E27FC236}">
                <a16:creationId xmlns:a16="http://schemas.microsoft.com/office/drawing/2014/main" id="{2B2CB8DD-74DF-4636-8BBF-A64E02FA3F13}"/>
              </a:ext>
            </a:extLst>
          </p:cNvPr>
          <p:cNvPicPr>
            <a:picLocks noChangeAspect="1"/>
          </p:cNvPicPr>
          <p:nvPr/>
        </p:nvPicPr>
        <p:blipFill>
          <a:blip r:embed="rId4"/>
          <a:stretch>
            <a:fillRect/>
          </a:stretch>
        </p:blipFill>
        <p:spPr>
          <a:xfrm>
            <a:off x="113149" y="54963"/>
            <a:ext cx="1688355" cy="657487"/>
          </a:xfrm>
          <a:prstGeom prst="rect">
            <a:avLst/>
          </a:prstGeom>
        </p:spPr>
      </p:pic>
      <p:pic>
        <p:nvPicPr>
          <p:cNvPr id="8" name="Picture 7">
            <a:extLst>
              <a:ext uri="{FF2B5EF4-FFF2-40B4-BE49-F238E27FC236}">
                <a16:creationId xmlns:a16="http://schemas.microsoft.com/office/drawing/2014/main" id="{8731C7A1-50B5-45FE-8048-32189E359530}"/>
              </a:ext>
            </a:extLst>
          </p:cNvPr>
          <p:cNvPicPr>
            <a:picLocks noChangeAspect="1"/>
          </p:cNvPicPr>
          <p:nvPr/>
        </p:nvPicPr>
        <p:blipFill>
          <a:blip r:embed="rId5"/>
          <a:stretch>
            <a:fillRect/>
          </a:stretch>
        </p:blipFill>
        <p:spPr>
          <a:xfrm>
            <a:off x="954598" y="1537532"/>
            <a:ext cx="7690582" cy="1656813"/>
          </a:xfrm>
          <a:prstGeom prst="rect">
            <a:avLst/>
          </a:prstGeom>
        </p:spPr>
      </p:pic>
      <p:sp>
        <p:nvSpPr>
          <p:cNvPr id="21" name="Content Placeholder 8">
            <a:extLst>
              <a:ext uri="{FF2B5EF4-FFF2-40B4-BE49-F238E27FC236}">
                <a16:creationId xmlns:a16="http://schemas.microsoft.com/office/drawing/2014/main" id="{8EB73467-8664-4EF5-8515-2D074866E5D8}"/>
              </a:ext>
            </a:extLst>
          </p:cNvPr>
          <p:cNvSpPr txBox="1">
            <a:spLocks/>
          </p:cNvSpPr>
          <p:nvPr/>
        </p:nvSpPr>
        <p:spPr>
          <a:xfrm>
            <a:off x="188891" y="1067296"/>
            <a:ext cx="8345510" cy="572937"/>
          </a:xfrm>
          <a:prstGeom prst="rect">
            <a:avLst/>
          </a:prstGeom>
        </p:spPr>
        <p:txBody>
          <a:bodyPr tIns="27432">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indent="0">
              <a:spcBef>
                <a:spcPts val="600"/>
              </a:spcBef>
              <a:buNone/>
            </a:pPr>
            <a:r>
              <a:rPr lang="en-US" sz="2800" b="1" dirty="0">
                <a:solidFill>
                  <a:srgbClr val="5FE0D4"/>
                </a:solidFill>
                <a:latin typeface="+mj-lt"/>
                <a:ea typeface="+mj-ea"/>
                <a:cs typeface="+mj-cs"/>
              </a:rPr>
              <a:t>IHCC’s 1</a:t>
            </a:r>
            <a:r>
              <a:rPr lang="en-US" sz="2800" b="1" baseline="30000" dirty="0">
                <a:solidFill>
                  <a:srgbClr val="5FE0D4"/>
                </a:solidFill>
                <a:latin typeface="+mj-lt"/>
                <a:ea typeface="+mj-ea"/>
                <a:cs typeface="+mj-cs"/>
              </a:rPr>
              <a:t>st</a:t>
            </a:r>
            <a:r>
              <a:rPr lang="en-US" sz="2800" b="1" dirty="0">
                <a:solidFill>
                  <a:srgbClr val="5FE0D4"/>
                </a:solidFill>
                <a:latin typeface="+mj-lt"/>
                <a:ea typeface="+mj-ea"/>
                <a:cs typeface="+mj-cs"/>
              </a:rPr>
              <a:t> International Cohorts Summit (2018) </a:t>
            </a:r>
          </a:p>
        </p:txBody>
      </p:sp>
    </p:spTree>
    <p:extLst>
      <p:ext uri="{BB962C8B-B14F-4D97-AF65-F5344CB8AC3E}">
        <p14:creationId xmlns:p14="http://schemas.microsoft.com/office/powerpoint/2010/main" val="242779516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F07C10D-F9B4-47FA-B9AB-62950D3C228C}"/>
              </a:ext>
            </a:extLst>
          </p:cNvPr>
          <p:cNvSpPr/>
          <p:nvPr/>
        </p:nvSpPr>
        <p:spPr>
          <a:xfrm>
            <a:off x="-218638" y="3297942"/>
            <a:ext cx="6692321" cy="954107"/>
          </a:xfrm>
          <a:prstGeom prst="rect">
            <a:avLst/>
          </a:prstGeom>
        </p:spPr>
        <p:txBody>
          <a:bodyPr wrap="square">
            <a:spAutoFit/>
          </a:bodyPr>
          <a:lstStyle/>
          <a:p>
            <a:pPr marL="615950" marR="0" lvl="2" indent="-212725" algn="l" defTabSz="457200" rtl="0" eaLnBrk="0" fontAlgn="auto" latinLnBrk="0" hangingPunct="0">
              <a:lnSpc>
                <a:spcPct val="100000"/>
              </a:lnSpc>
              <a:spcBef>
                <a:spcPts val="1800"/>
              </a:spcBef>
              <a:spcAft>
                <a:spcPts val="0"/>
              </a:spcAft>
              <a:buClr>
                <a:srgbClr val="FFFFFF"/>
              </a:buClr>
              <a:buSzPct val="95000"/>
              <a:buFont typeface="Wingdings" panose="05000000000000000000" pitchFamily="2" charset="2"/>
              <a:buChar char="§"/>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Approved NIH-Designated Data 	Repository</a:t>
            </a:r>
          </a:p>
        </p:txBody>
      </p:sp>
      <p:pic>
        <p:nvPicPr>
          <p:cNvPr id="5" name="Picture 4">
            <a:extLst>
              <a:ext uri="{FF2B5EF4-FFF2-40B4-BE49-F238E27FC236}">
                <a16:creationId xmlns:a16="http://schemas.microsoft.com/office/drawing/2014/main" id="{830038EB-3CE9-4DA7-9A8A-68C08BC985C1}"/>
              </a:ext>
            </a:extLst>
          </p:cNvPr>
          <p:cNvPicPr>
            <a:picLocks noChangeAspect="1"/>
          </p:cNvPicPr>
          <p:nvPr/>
        </p:nvPicPr>
        <p:blipFill>
          <a:blip r:embed="rId3"/>
          <a:stretch>
            <a:fillRect/>
          </a:stretch>
        </p:blipFill>
        <p:spPr>
          <a:xfrm>
            <a:off x="835832" y="639840"/>
            <a:ext cx="2311130" cy="1922860"/>
          </a:xfrm>
          <a:prstGeom prst="rect">
            <a:avLst/>
          </a:prstGeom>
        </p:spPr>
      </p:pic>
      <p:sp>
        <p:nvSpPr>
          <p:cNvPr id="10" name="Title 1">
            <a:extLst>
              <a:ext uri="{FF2B5EF4-FFF2-40B4-BE49-F238E27FC236}">
                <a16:creationId xmlns:a16="http://schemas.microsoft.com/office/drawing/2014/main" id="{FAEB217F-1877-4D01-9ACE-117A6AA4AFED}"/>
              </a:ext>
            </a:extLst>
          </p:cNvPr>
          <p:cNvSpPr txBox="1">
            <a:spLocks/>
          </p:cNvSpPr>
          <p:nvPr/>
        </p:nvSpPr>
        <p:spPr bwMode="auto">
          <a:xfrm>
            <a:off x="2321906" y="937340"/>
            <a:ext cx="9965094" cy="1112319"/>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0" marR="0" lvl="1" indent="0" algn="ctr" defTabSz="457200" rtl="0" eaLnBrk="0" fontAlgn="auto" latinLnBrk="0" hangingPunct="0">
              <a:lnSpc>
                <a:spcPct val="100000"/>
              </a:lnSpc>
              <a:spcBef>
                <a:spcPts val="0"/>
              </a:spcBef>
              <a:spcAft>
                <a:spcPts val="0"/>
              </a:spcAft>
              <a:buClr>
                <a:prstClr val="white"/>
              </a:buClr>
              <a:buSzPct val="95000"/>
              <a:buFontTx/>
              <a:buNone/>
              <a:tabLst>
                <a:tab pos="914400" algn="l"/>
              </a:tabLst>
              <a:defRPr/>
            </a:pPr>
            <a:r>
              <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rPr>
              <a:t>Analysis, Visualization, and </a:t>
            </a:r>
          </a:p>
          <a:p>
            <a:pPr marL="0" marR="0" lvl="1" indent="0" algn="ctr" defTabSz="457200" rtl="0" eaLnBrk="0" fontAlgn="auto" latinLnBrk="0" hangingPunct="0">
              <a:lnSpc>
                <a:spcPct val="100000"/>
              </a:lnSpc>
              <a:spcBef>
                <a:spcPts val="0"/>
              </a:spcBef>
              <a:spcAft>
                <a:spcPts val="0"/>
              </a:spcAft>
              <a:buClr>
                <a:prstClr val="white"/>
              </a:buClr>
              <a:buSzPct val="95000"/>
              <a:buFontTx/>
              <a:buNone/>
              <a:tabLst>
                <a:tab pos="914400" algn="l"/>
              </a:tabLst>
              <a:defRPr/>
            </a:pPr>
            <a:r>
              <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rPr>
              <a:t>Informatics Lab-space (AnVIL)</a:t>
            </a:r>
          </a:p>
        </p:txBody>
      </p:sp>
      <p:sp>
        <p:nvSpPr>
          <p:cNvPr id="13" name="TextBox 12">
            <a:extLst>
              <a:ext uri="{FF2B5EF4-FFF2-40B4-BE49-F238E27FC236}">
                <a16:creationId xmlns:a16="http://schemas.microsoft.com/office/drawing/2014/main" id="{273D4846-4B54-4D44-9B4B-8D1ADDF25072}"/>
              </a:ext>
            </a:extLst>
          </p:cNvPr>
          <p:cNvSpPr txBox="1"/>
          <p:nvPr/>
        </p:nvSpPr>
        <p:spPr>
          <a:xfrm>
            <a:off x="7596554" y="5317588"/>
            <a:ext cx="184731"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endParaRPr>
          </a:p>
        </p:txBody>
      </p:sp>
      <p:sp>
        <p:nvSpPr>
          <p:cNvPr id="16" name="Title 3">
            <a:extLst>
              <a:ext uri="{FF2B5EF4-FFF2-40B4-BE49-F238E27FC236}">
                <a16:creationId xmlns:a16="http://schemas.microsoft.com/office/drawing/2014/main" id="{3BAA0B22-D648-4EF6-9293-A03BC1A96654}"/>
              </a:ext>
            </a:extLst>
          </p:cNvPr>
          <p:cNvSpPr txBox="1">
            <a:spLocks/>
          </p:cNvSpPr>
          <p:nvPr/>
        </p:nvSpPr>
        <p:spPr>
          <a:xfrm>
            <a:off x="0" y="35814"/>
            <a:ext cx="12192000" cy="604026"/>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rPr>
              <a:t>Computational Genomics and Data Science Program</a:t>
            </a:r>
            <a:endParaRPr kumimoji="0" lang="en-US" sz="3600" b="1" i="0" u="none" strike="noStrike" kern="1200" cap="none" spc="0" normalizeH="0" baseline="0" noProof="0" dirty="0">
              <a:ln>
                <a:noFill/>
              </a:ln>
              <a:solidFill>
                <a:srgbClr val="5FE0D4"/>
              </a:solidFill>
              <a:effectLst/>
              <a:uLnTx/>
              <a:uFillTx/>
              <a:latin typeface="Arial" pitchFamily="34" charset="0"/>
              <a:ea typeface="+mj-ea"/>
              <a:cs typeface="Arial" pitchFamily="34" charset="0"/>
            </a:endParaRPr>
          </a:p>
        </p:txBody>
      </p:sp>
      <p:pic>
        <p:nvPicPr>
          <p:cNvPr id="3" name="Picture 2">
            <a:extLst>
              <a:ext uri="{FF2B5EF4-FFF2-40B4-BE49-F238E27FC236}">
                <a16:creationId xmlns:a16="http://schemas.microsoft.com/office/drawing/2014/main" id="{8387BDB2-04F4-7144-90B7-FA12423FA4A3}"/>
              </a:ext>
            </a:extLst>
          </p:cNvPr>
          <p:cNvPicPr>
            <a:picLocks noChangeAspect="1"/>
          </p:cNvPicPr>
          <p:nvPr/>
        </p:nvPicPr>
        <p:blipFill rotWithShape="1">
          <a:blip r:embed="rId4"/>
          <a:srcRect t="7051" r="34540" b="7051"/>
          <a:stretch/>
        </p:blipFill>
        <p:spPr>
          <a:xfrm>
            <a:off x="10572724" y="3105776"/>
            <a:ext cx="1365081" cy="1333787"/>
          </a:xfrm>
          <a:prstGeom prst="roundRect">
            <a:avLst/>
          </a:prstGeom>
        </p:spPr>
      </p:pic>
      <p:sp>
        <p:nvSpPr>
          <p:cNvPr id="20" name="Rectangle 19">
            <a:extLst>
              <a:ext uri="{FF2B5EF4-FFF2-40B4-BE49-F238E27FC236}">
                <a16:creationId xmlns:a16="http://schemas.microsoft.com/office/drawing/2014/main" id="{B1AA4FC9-1D1E-924E-9C09-FF29D0129019}"/>
              </a:ext>
            </a:extLst>
          </p:cNvPr>
          <p:cNvSpPr/>
          <p:nvPr/>
        </p:nvSpPr>
        <p:spPr>
          <a:xfrm>
            <a:off x="-223932" y="5469656"/>
            <a:ext cx="6692321" cy="523220"/>
          </a:xfrm>
          <a:prstGeom prst="rect">
            <a:avLst/>
          </a:prstGeom>
        </p:spPr>
        <p:txBody>
          <a:bodyPr wrap="square">
            <a:spAutoFit/>
          </a:bodyPr>
          <a:lstStyle/>
          <a:p>
            <a:pPr marL="615950" marR="0" lvl="2" indent="-212725" algn="l" defTabSz="457200" rtl="0" eaLnBrk="0" fontAlgn="auto" latinLnBrk="0" hangingPunct="0">
              <a:lnSpc>
                <a:spcPct val="100000"/>
              </a:lnSpc>
              <a:spcBef>
                <a:spcPts val="1800"/>
              </a:spcBef>
              <a:spcAft>
                <a:spcPts val="0"/>
              </a:spcAft>
              <a:buClr>
                <a:srgbClr val="FFFFFF"/>
              </a:buClr>
              <a:buSzPct val="95000"/>
              <a:buFont typeface="Wingdings" panose="05000000000000000000" pitchFamily="2" charset="2"/>
              <a:buChar char="§"/>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Public launch at the end of 2019 </a:t>
            </a:r>
          </a:p>
        </p:txBody>
      </p:sp>
      <p:sp>
        <p:nvSpPr>
          <p:cNvPr id="21" name="Rectangle 20">
            <a:extLst>
              <a:ext uri="{FF2B5EF4-FFF2-40B4-BE49-F238E27FC236}">
                <a16:creationId xmlns:a16="http://schemas.microsoft.com/office/drawing/2014/main" id="{66E3E7D0-8D34-854D-916F-BBD8C6069CF5}"/>
              </a:ext>
            </a:extLst>
          </p:cNvPr>
          <p:cNvSpPr/>
          <p:nvPr/>
        </p:nvSpPr>
        <p:spPr>
          <a:xfrm>
            <a:off x="-223932" y="4378163"/>
            <a:ext cx="6692321" cy="954107"/>
          </a:xfrm>
          <a:prstGeom prst="rect">
            <a:avLst/>
          </a:prstGeom>
        </p:spPr>
        <p:txBody>
          <a:bodyPr wrap="square">
            <a:spAutoFit/>
          </a:bodyPr>
          <a:lstStyle/>
          <a:p>
            <a:pPr marL="615950" marR="0" lvl="2" indent="-212725" algn="l" defTabSz="457200" rtl="0" eaLnBrk="0" fontAlgn="auto" latinLnBrk="0" hangingPunct="0">
              <a:lnSpc>
                <a:spcPct val="100000"/>
              </a:lnSpc>
              <a:spcBef>
                <a:spcPts val="1800"/>
              </a:spcBef>
              <a:spcAft>
                <a:spcPts val="0"/>
              </a:spcAft>
              <a:buClr>
                <a:srgbClr val="FFFFFF"/>
              </a:buClr>
              <a:buSzPct val="95000"/>
              <a:buFont typeface="Wingdings" panose="05000000000000000000" pitchFamily="2" charset="2"/>
              <a:buChar char="§"/>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Established External Consultant 	Committee</a:t>
            </a:r>
          </a:p>
        </p:txBody>
      </p:sp>
      <p:pic>
        <p:nvPicPr>
          <p:cNvPr id="4" name="Picture 3">
            <a:extLst>
              <a:ext uri="{FF2B5EF4-FFF2-40B4-BE49-F238E27FC236}">
                <a16:creationId xmlns:a16="http://schemas.microsoft.com/office/drawing/2014/main" id="{73EAC151-CBD0-CA4E-A3FD-8671C1927FCA}"/>
              </a:ext>
            </a:extLst>
          </p:cNvPr>
          <p:cNvPicPr>
            <a:picLocks noChangeAspect="1"/>
          </p:cNvPicPr>
          <p:nvPr/>
        </p:nvPicPr>
        <p:blipFill rotWithShape="1">
          <a:blip r:embed="rId5"/>
          <a:srcRect l="5572" t="16681" r="3745" b="25649"/>
          <a:stretch/>
        </p:blipFill>
        <p:spPr>
          <a:xfrm>
            <a:off x="6251036" y="4708306"/>
            <a:ext cx="4059860" cy="1381715"/>
          </a:xfrm>
          <a:prstGeom prst="roundRect">
            <a:avLst/>
          </a:prstGeom>
        </p:spPr>
      </p:pic>
      <p:pic>
        <p:nvPicPr>
          <p:cNvPr id="7" name="Picture 6">
            <a:extLst>
              <a:ext uri="{FF2B5EF4-FFF2-40B4-BE49-F238E27FC236}">
                <a16:creationId xmlns:a16="http://schemas.microsoft.com/office/drawing/2014/main" id="{D0D32A69-2A9A-1F40-92B3-A434777AD340}"/>
              </a:ext>
            </a:extLst>
          </p:cNvPr>
          <p:cNvPicPr>
            <a:picLocks noChangeAspect="1"/>
          </p:cNvPicPr>
          <p:nvPr/>
        </p:nvPicPr>
        <p:blipFill>
          <a:blip r:embed="rId6"/>
          <a:stretch>
            <a:fillRect/>
          </a:stretch>
        </p:blipFill>
        <p:spPr>
          <a:xfrm>
            <a:off x="10533771" y="4705270"/>
            <a:ext cx="1362715" cy="1381715"/>
          </a:xfrm>
          <a:prstGeom prst="roundRect">
            <a:avLst/>
          </a:prstGeom>
        </p:spPr>
      </p:pic>
      <p:pic>
        <p:nvPicPr>
          <p:cNvPr id="8" name="Picture 7">
            <a:extLst>
              <a:ext uri="{FF2B5EF4-FFF2-40B4-BE49-F238E27FC236}">
                <a16:creationId xmlns:a16="http://schemas.microsoft.com/office/drawing/2014/main" id="{9ED3C14D-210C-8945-B461-46EE842608BD}"/>
              </a:ext>
            </a:extLst>
          </p:cNvPr>
          <p:cNvPicPr>
            <a:picLocks noChangeAspect="1"/>
          </p:cNvPicPr>
          <p:nvPr/>
        </p:nvPicPr>
        <p:blipFill rotWithShape="1">
          <a:blip r:embed="rId7"/>
          <a:srcRect t="13581" b="17114"/>
          <a:stretch/>
        </p:blipFill>
        <p:spPr>
          <a:xfrm>
            <a:off x="6251036" y="3128048"/>
            <a:ext cx="4059860" cy="1295987"/>
          </a:xfrm>
          <a:prstGeom prst="roundRect">
            <a:avLst/>
          </a:prstGeom>
        </p:spPr>
      </p:pic>
      <p:sp>
        <p:nvSpPr>
          <p:cNvPr id="14" name="TextBox 13">
            <a:extLst>
              <a:ext uri="{FF2B5EF4-FFF2-40B4-BE49-F238E27FC236}">
                <a16:creationId xmlns:a16="http://schemas.microsoft.com/office/drawing/2014/main" id="{B09B0382-236C-4EF7-8FD1-B0823D57434A}"/>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25</a:t>
            </a:r>
          </a:p>
        </p:txBody>
      </p:sp>
    </p:spTree>
    <p:extLst>
      <p:ext uri="{BB962C8B-B14F-4D97-AF65-F5344CB8AC3E}">
        <p14:creationId xmlns:p14="http://schemas.microsoft.com/office/powerpoint/2010/main" val="379933309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6566"/>
            <a:ext cx="12192000" cy="639763"/>
          </a:xfrm>
        </p:spPr>
        <p:txBody>
          <a:bodyPr/>
          <a:lstStyle/>
          <a:p>
            <a:pPr algn="ctr">
              <a:defRPr/>
            </a:pPr>
            <a:r>
              <a:rPr lang="en-US" sz="3600" dirty="0">
                <a:solidFill>
                  <a:srgbClr val="5FE0D4"/>
                </a:solidFill>
                <a:latin typeface="Arial" charset="0"/>
                <a:cs typeface="Arial" charset="0"/>
              </a:rPr>
              <a:t>ELSI Research Program</a:t>
            </a:r>
            <a:endParaRPr lang="en-US" sz="3600" dirty="0">
              <a:solidFill>
                <a:srgbClr val="5FE0D4"/>
              </a:solidFill>
              <a:latin typeface="Arial" pitchFamily="34" charset="0"/>
              <a:cs typeface="Arial" pitchFamily="34" charset="0"/>
            </a:endParaRPr>
          </a:p>
        </p:txBody>
      </p:sp>
      <p:sp>
        <p:nvSpPr>
          <p:cNvPr id="5" name="AutoShape 2" descr="Abstract human figures surrounded by DNA helix and ACTGs">
            <a:extLst>
              <a:ext uri="{FF2B5EF4-FFF2-40B4-BE49-F238E27FC236}">
                <a16:creationId xmlns:a16="http://schemas.microsoft.com/office/drawing/2014/main" id="{B6B91F3F-D67C-4105-AFDF-D582900F92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09821744-FD82-4FCB-B849-7454FB75736E}"/>
              </a:ext>
            </a:extLst>
          </p:cNvPr>
          <p:cNvGrpSpPr/>
          <p:nvPr/>
        </p:nvGrpSpPr>
        <p:grpSpPr>
          <a:xfrm>
            <a:off x="7075088" y="997509"/>
            <a:ext cx="4696351" cy="5167781"/>
            <a:chOff x="5970325" y="1542547"/>
            <a:chExt cx="4696351" cy="5167781"/>
          </a:xfrm>
        </p:grpSpPr>
        <p:sp>
          <p:nvSpPr>
            <p:cNvPr id="22" name="Rectangle 21">
              <a:extLst>
                <a:ext uri="{FF2B5EF4-FFF2-40B4-BE49-F238E27FC236}">
                  <a16:creationId xmlns:a16="http://schemas.microsoft.com/office/drawing/2014/main" id="{DCB3DCB6-C18E-4492-95BE-133ACA67A58A}"/>
                </a:ext>
              </a:extLst>
            </p:cNvPr>
            <p:cNvSpPr/>
            <p:nvPr/>
          </p:nvSpPr>
          <p:spPr>
            <a:xfrm>
              <a:off x="5970326" y="1542547"/>
              <a:ext cx="4696350" cy="523220"/>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GSWG Annual Meeting</a:t>
              </a:r>
            </a:p>
          </p:txBody>
        </p:sp>
        <p:pic>
          <p:nvPicPr>
            <p:cNvPr id="3" name="Picture 2" descr="A group of people posing for the camera&#10;&#10;Description generated with very high confidence">
              <a:extLst>
                <a:ext uri="{FF2B5EF4-FFF2-40B4-BE49-F238E27FC236}">
                  <a16:creationId xmlns:a16="http://schemas.microsoft.com/office/drawing/2014/main" id="{DAE1163A-DE18-4FDB-B5C2-6F413FE63D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31" t="4102" r="18099" b="1647"/>
            <a:stretch/>
          </p:blipFill>
          <p:spPr>
            <a:xfrm>
              <a:off x="5970325" y="2147310"/>
              <a:ext cx="4696350" cy="456301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2" name="Group 1">
            <a:extLst>
              <a:ext uri="{FF2B5EF4-FFF2-40B4-BE49-F238E27FC236}">
                <a16:creationId xmlns:a16="http://schemas.microsoft.com/office/drawing/2014/main" id="{FA526C1A-5E36-4494-A331-4AF0ED3165F5}"/>
              </a:ext>
            </a:extLst>
          </p:cNvPr>
          <p:cNvGrpSpPr/>
          <p:nvPr/>
        </p:nvGrpSpPr>
        <p:grpSpPr>
          <a:xfrm>
            <a:off x="418756" y="993668"/>
            <a:ext cx="6155898" cy="4487487"/>
            <a:chOff x="347016" y="1469176"/>
            <a:chExt cx="6155898" cy="4487487"/>
          </a:xfrm>
        </p:grpSpPr>
        <p:sp>
          <p:nvSpPr>
            <p:cNvPr id="13" name="Rectangle 12">
              <a:extLst>
                <a:ext uri="{FF2B5EF4-FFF2-40B4-BE49-F238E27FC236}">
                  <a16:creationId xmlns:a16="http://schemas.microsoft.com/office/drawing/2014/main" id="{2F4F4F8A-20D9-49CB-AA20-14031E3EB4E7}"/>
                </a:ext>
              </a:extLst>
            </p:cNvPr>
            <p:cNvSpPr/>
            <p:nvPr/>
          </p:nvSpPr>
          <p:spPr>
            <a:xfrm>
              <a:off x="347016" y="1469176"/>
              <a:ext cx="6155898" cy="523220"/>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CEER Annual Meeting</a:t>
              </a:r>
            </a:p>
          </p:txBody>
        </p:sp>
        <p:pic>
          <p:nvPicPr>
            <p:cNvPr id="4" name="Picture 3" descr="A group of people sitting at a table in a room&#10;&#10;Description generated with very high confidence">
              <a:extLst>
                <a:ext uri="{FF2B5EF4-FFF2-40B4-BE49-F238E27FC236}">
                  <a16:creationId xmlns:a16="http://schemas.microsoft.com/office/drawing/2014/main" id="{B06DA69E-203B-4C09-99A0-12E7214345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524" r="10952"/>
            <a:stretch/>
          </p:blipFill>
          <p:spPr>
            <a:xfrm>
              <a:off x="347016" y="2095236"/>
              <a:ext cx="6155898" cy="3861427"/>
            </a:xfrm>
            <a:prstGeom prst="rect">
              <a:avLst/>
            </a:prstGeom>
            <a:ln>
              <a:solidFill>
                <a:schemeClr val="accent1"/>
              </a:solidFill>
            </a:ln>
          </p:spPr>
        </p:pic>
      </p:grpSp>
      <p:sp>
        <p:nvSpPr>
          <p:cNvPr id="10" name="TextBox 9">
            <a:extLst>
              <a:ext uri="{FF2B5EF4-FFF2-40B4-BE49-F238E27FC236}">
                <a16:creationId xmlns:a16="http://schemas.microsoft.com/office/drawing/2014/main" id="{8CD9400A-905B-478A-9B40-F7EA8D9FD382}"/>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26</a:t>
            </a:r>
          </a:p>
        </p:txBody>
      </p:sp>
    </p:spTree>
    <p:extLst>
      <p:ext uri="{BB962C8B-B14F-4D97-AF65-F5344CB8AC3E}">
        <p14:creationId xmlns:p14="http://schemas.microsoft.com/office/powerpoint/2010/main" val="58293769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F1636FEC-75CC-4E2B-B65D-5097196F448F}"/>
              </a:ext>
            </a:extLst>
          </p:cNvPr>
          <p:cNvSpPr txBox="1">
            <a:spLocks/>
          </p:cNvSpPr>
          <p:nvPr/>
        </p:nvSpPr>
        <p:spPr>
          <a:xfrm>
            <a:off x="0" y="577845"/>
            <a:ext cx="12192000" cy="655320"/>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j-ea"/>
                <a:cs typeface="Arial" charset="0"/>
              </a:rPr>
              <a:t>SBIR Grantees Win Product Awards</a:t>
            </a:r>
            <a:endParaRPr kumimoji="0" lang="en-US" sz="3200" b="1" i="0" u="none" strike="noStrike" kern="1200" cap="none" spc="0" normalizeH="0" baseline="0" noProof="0" dirty="0">
              <a:ln>
                <a:noFill/>
              </a:ln>
              <a:solidFill>
                <a:srgbClr val="FFFFFF"/>
              </a:solidFill>
              <a:effectLst/>
              <a:uLnTx/>
              <a:uFillTx/>
              <a:latin typeface="Arial" pitchFamily="34" charset="0"/>
              <a:ea typeface="+mj-ea"/>
              <a:cs typeface="Arial" pitchFamily="34" charset="0"/>
            </a:endParaRPr>
          </a:p>
        </p:txBody>
      </p:sp>
      <p:pic>
        <p:nvPicPr>
          <p:cNvPr id="14" name="&lt;f_jusifavp1&gt;" descr="BIT_BoS_Winner_6x6.jpg">
            <a:extLst>
              <a:ext uri="{FF2B5EF4-FFF2-40B4-BE49-F238E27FC236}">
                <a16:creationId xmlns:a16="http://schemas.microsoft.com/office/drawing/2014/main" id="{5F18FCFA-51C7-4C6B-9F93-98A7F649E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847" y="1680893"/>
            <a:ext cx="2517143" cy="236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F918DE1-1A87-49F5-9B10-C5A3967F1FF9}"/>
              </a:ext>
            </a:extLst>
          </p:cNvPr>
          <p:cNvSpPr/>
          <p:nvPr/>
        </p:nvSpPr>
        <p:spPr>
          <a:xfrm>
            <a:off x="4052219" y="1745379"/>
            <a:ext cx="7980796" cy="1815882"/>
          </a:xfrm>
          <a:prstGeom prst="rect">
            <a:avLst/>
          </a:prstGeom>
        </p:spPr>
        <p:txBody>
          <a:bodyPr wrap="square">
            <a:spAutoFit/>
          </a:bodyPr>
          <a:lstStyle/>
          <a:p>
            <a:pPr marL="158750" marR="0" lvl="2" indent="0" algn="l" defTabSz="627063" rtl="0" eaLnBrk="0" fontAlgn="auto" latinLnBrk="0" hangingPunct="0">
              <a:lnSpc>
                <a:spcPct val="100000"/>
              </a:lnSpc>
              <a:spcBef>
                <a:spcPts val="1800"/>
              </a:spcBef>
              <a:spcAft>
                <a:spcPts val="0"/>
              </a:spcAft>
              <a:buClr>
                <a:srgbClr val="FFFFFF"/>
              </a:buClr>
              <a:buSzPct val="95000"/>
              <a:buFontTx/>
              <a:buNone/>
              <a:tabLst/>
              <a:defRPr/>
            </a:pPr>
            <a:r>
              <a:rPr kumimoji="0" lang="en-US" sz="2800" b="1" i="0" u="none" strike="noStrike" kern="1200" cap="none" spc="0" normalizeH="0" baseline="0" noProof="0" dirty="0" err="1">
                <a:ln>
                  <a:noFill/>
                </a:ln>
                <a:solidFill>
                  <a:srgbClr val="5FE0D4"/>
                </a:solidFill>
                <a:effectLst/>
                <a:uLnTx/>
                <a:uFillTx/>
                <a:latin typeface="Arial" panose="020B0604020202020204"/>
                <a:ea typeface="Helvetica Neue" charset="0"/>
                <a:cs typeface="Helvetica Neue" charset="0"/>
              </a:rPr>
              <a:t>Genomenon</a:t>
            </a:r>
            <a:r>
              <a:rPr kumimoji="0" lang="en-US" sz="2800" b="1" i="0" u="none" strike="noStrike" kern="1200" cap="none" spc="0" normalizeH="0" baseline="0" noProof="0" dirty="0">
                <a:ln>
                  <a:noFill/>
                </a:ln>
                <a:solidFill>
                  <a:srgbClr val="5FE0D3"/>
                </a:solidFill>
                <a:effectLst/>
                <a:uLnTx/>
                <a:uFillTx/>
                <a:latin typeface="Arial" panose="020B0604020202020204"/>
                <a:ea typeface="Helvetica Neue" charset="0"/>
                <a:cs typeface="Helvetica Neue" charset="0"/>
              </a:rPr>
              <a:t> </a:t>
            </a:r>
            <a:r>
              <a:rPr kumimoji="0" lang="en-US" sz="2800" b="1" i="0" u="none" strike="noStrike" kern="1200" cap="none" spc="0" normalizeH="0" baseline="0" noProof="0" dirty="0">
                <a:ln>
                  <a:noFill/>
                </a:ln>
                <a:solidFill>
                  <a:prstClr val="white"/>
                </a:solidFill>
                <a:effectLst/>
                <a:uLnTx/>
                <a:uFillTx/>
                <a:latin typeface="Arial" charset="0"/>
                <a:ea typeface="+mn-ea"/>
                <a:cs typeface="+mn-cs"/>
              </a:rPr>
              <a:t>“Mastermind” Genomic Search 	Engine wins Best in Show at Bio-IT World 	for insight into diseases, genes, and 	genomic variants</a:t>
            </a:r>
          </a:p>
        </p:txBody>
      </p:sp>
      <p:sp>
        <p:nvSpPr>
          <p:cNvPr id="2" name="Rectangle 1">
            <a:extLst>
              <a:ext uri="{FF2B5EF4-FFF2-40B4-BE49-F238E27FC236}">
                <a16:creationId xmlns:a16="http://schemas.microsoft.com/office/drawing/2014/main" id="{A34C4995-7F12-3042-AF46-1583243394D5}"/>
              </a:ext>
            </a:extLst>
          </p:cNvPr>
          <p:cNvSpPr/>
          <p:nvPr/>
        </p:nvSpPr>
        <p:spPr>
          <a:xfrm>
            <a:off x="4052219" y="4603974"/>
            <a:ext cx="8180327" cy="1384995"/>
          </a:xfrm>
          <a:prstGeom prst="rect">
            <a:avLst/>
          </a:prstGeom>
        </p:spPr>
        <p:txBody>
          <a:bodyPr wrap="square">
            <a:spAutoFit/>
          </a:bodyPr>
          <a:lstStyle/>
          <a:p>
            <a:pPr marL="158750" marR="0" lvl="2" indent="0" algn="l" defTabSz="627063" rtl="0" eaLnBrk="0" fontAlgn="auto" latinLnBrk="0" hangingPunct="0">
              <a:lnSpc>
                <a:spcPct val="100000"/>
              </a:lnSpc>
              <a:spcBef>
                <a:spcPts val="1800"/>
              </a:spcBef>
              <a:spcAft>
                <a:spcPts val="0"/>
              </a:spcAft>
              <a:buClr>
                <a:srgbClr val="FFFFFF"/>
              </a:buClr>
              <a:buSzPct val="95000"/>
              <a:buFontTx/>
              <a:buNone/>
              <a:tabLst/>
              <a:defRPr/>
            </a:pPr>
            <a:r>
              <a:rPr kumimoji="0" lang="en-US" sz="2800" b="1" i="0" u="none" strike="noStrike" kern="1200" cap="none" spc="0" normalizeH="0" baseline="0" noProof="0" dirty="0">
                <a:ln>
                  <a:noFill/>
                </a:ln>
                <a:solidFill>
                  <a:srgbClr val="5FE0D4"/>
                </a:solidFill>
                <a:effectLst/>
                <a:uLnTx/>
                <a:uFillTx/>
                <a:latin typeface="Arial" panose="020B0604020202020204"/>
                <a:ea typeface="Helvetica Neue" charset="0"/>
                <a:cs typeface="Helvetica Neue" charset="0"/>
              </a:rPr>
              <a:t>Duality Technologies </a:t>
            </a:r>
            <a:r>
              <a:rPr kumimoji="0" lang="en-US" sz="2800" b="1" i="0" u="none" strike="noStrike" kern="1200" cap="none" spc="0" normalizeH="0" baseline="0" noProof="0" dirty="0">
                <a:ln>
                  <a:noFill/>
                </a:ln>
                <a:solidFill>
                  <a:prstClr val="white"/>
                </a:solidFill>
                <a:effectLst/>
                <a:uLnTx/>
                <a:uFillTx/>
                <a:latin typeface="Arial" charset="0"/>
                <a:ea typeface="+mn-ea"/>
                <a:cs typeface="+mn-cs"/>
              </a:rPr>
              <a:t>wins 2</a:t>
            </a:r>
            <a:r>
              <a:rPr kumimoji="0" lang="en-US" sz="2800" b="1" i="0" u="none" strike="noStrike" kern="1200" cap="none" spc="0" normalizeH="0" baseline="30000" noProof="0" dirty="0">
                <a:ln>
                  <a:noFill/>
                </a:ln>
                <a:solidFill>
                  <a:prstClr val="white"/>
                </a:solidFill>
                <a:effectLst/>
                <a:uLnTx/>
                <a:uFillTx/>
                <a:latin typeface="Arial" charset="0"/>
                <a:ea typeface="+mn-ea"/>
                <a:cs typeface="+mn-cs"/>
              </a:rPr>
              <a:t>nd</a:t>
            </a:r>
            <a:r>
              <a:rPr kumimoji="0" lang="en-US" sz="2800" b="1" i="0" u="none" strike="noStrike" kern="1200" cap="none" spc="0" normalizeH="0" baseline="0" noProof="0" dirty="0">
                <a:ln>
                  <a:noFill/>
                </a:ln>
                <a:solidFill>
                  <a:prstClr val="white"/>
                </a:solidFill>
                <a:effectLst/>
                <a:uLnTx/>
                <a:uFillTx/>
                <a:latin typeface="Arial" charset="0"/>
                <a:ea typeface="+mn-ea"/>
                <a:cs typeface="+mn-cs"/>
              </a:rPr>
              <a:t> place in 	Innovation Sandbox at RSAC 2019 for 	</a:t>
            </a:r>
            <a:r>
              <a:rPr kumimoji="0" lang="en-US" sz="2800" b="1" i="0" u="none" strike="noStrike" kern="1200" cap="none" spc="0" normalizeH="0" baseline="0" noProof="0" dirty="0" err="1">
                <a:ln>
                  <a:noFill/>
                </a:ln>
                <a:solidFill>
                  <a:prstClr val="white"/>
                </a:solidFill>
                <a:effectLst/>
                <a:uLnTx/>
                <a:uFillTx/>
                <a:latin typeface="Arial" charset="0"/>
                <a:ea typeface="+mn-ea"/>
                <a:cs typeface="+mn-cs"/>
              </a:rPr>
              <a:t>SecurePlus</a:t>
            </a:r>
            <a:r>
              <a:rPr kumimoji="0" lang="en-US" sz="2800" b="1" i="0" u="none" strike="noStrike" kern="1200" cap="none" spc="0" normalizeH="0" baseline="0" noProof="0" dirty="0">
                <a:ln>
                  <a:noFill/>
                </a:ln>
                <a:solidFill>
                  <a:prstClr val="white"/>
                </a:solidFill>
                <a:effectLst/>
                <a:uLnTx/>
                <a:uFillTx/>
                <a:latin typeface="Arial" charset="0"/>
                <a:ea typeface="+mn-ea"/>
                <a:cs typeface="+mn-cs"/>
              </a:rPr>
              <a:t> encryption for GWAS</a:t>
            </a:r>
          </a:p>
        </p:txBody>
      </p:sp>
      <p:pic>
        <p:nvPicPr>
          <p:cNvPr id="6" name="Picture 5">
            <a:extLst>
              <a:ext uri="{FF2B5EF4-FFF2-40B4-BE49-F238E27FC236}">
                <a16:creationId xmlns:a16="http://schemas.microsoft.com/office/drawing/2014/main" id="{C84DB11C-7A9E-B548-B880-9680CDEBF65F}"/>
              </a:ext>
            </a:extLst>
          </p:cNvPr>
          <p:cNvPicPr>
            <a:picLocks noChangeAspect="1"/>
          </p:cNvPicPr>
          <p:nvPr/>
        </p:nvPicPr>
        <p:blipFill rotWithShape="1">
          <a:blip r:embed="rId4"/>
          <a:srcRect l="31262" r="14732" b="6861"/>
          <a:stretch/>
        </p:blipFill>
        <p:spPr>
          <a:xfrm>
            <a:off x="879847" y="4389101"/>
            <a:ext cx="2517143" cy="2365742"/>
          </a:xfrm>
          <a:prstGeom prst="rect">
            <a:avLst/>
          </a:prstGeom>
        </p:spPr>
      </p:pic>
      <p:sp>
        <p:nvSpPr>
          <p:cNvPr id="4" name="TextBox 3">
            <a:extLst>
              <a:ext uri="{FF2B5EF4-FFF2-40B4-BE49-F238E27FC236}">
                <a16:creationId xmlns:a16="http://schemas.microsoft.com/office/drawing/2014/main" id="{B8B186FA-77EF-4085-8920-493C34EF25F3}"/>
              </a:ext>
            </a:extLst>
          </p:cNvPr>
          <p:cNvSpPr txBox="1"/>
          <p:nvPr/>
        </p:nvSpPr>
        <p:spPr>
          <a:xfrm>
            <a:off x="0" y="-9906"/>
            <a:ext cx="12191999"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FE0D3"/>
                </a:solidFill>
                <a:effectLst/>
                <a:uLnTx/>
                <a:uFillTx/>
                <a:latin typeface="Arial" panose="020B0604020202020204"/>
                <a:ea typeface="Helvetica Neue" charset="0"/>
                <a:cs typeface="Helvetica Neue" charset="0"/>
              </a:rPr>
              <a:t>SBIR/STTR Programs</a:t>
            </a:r>
          </a:p>
        </p:txBody>
      </p:sp>
      <p:sp>
        <p:nvSpPr>
          <p:cNvPr id="11" name="TextBox 10">
            <a:extLst>
              <a:ext uri="{FF2B5EF4-FFF2-40B4-BE49-F238E27FC236}">
                <a16:creationId xmlns:a16="http://schemas.microsoft.com/office/drawing/2014/main" id="{E09D735A-86AE-44DE-B745-880D16D9FB3C}"/>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27</a:t>
            </a:r>
          </a:p>
        </p:txBody>
      </p:sp>
    </p:spTree>
    <p:extLst>
      <p:ext uri="{BB962C8B-B14F-4D97-AF65-F5344CB8AC3E}">
        <p14:creationId xmlns:p14="http://schemas.microsoft.com/office/powerpoint/2010/main" val="220160608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1000"/>
                                        <p:tgtEl>
                                          <p:spTgt spid="14"/>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1000"/>
                                        <p:tgtEl>
                                          <p:spTgt spid="6"/>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heel(1)">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E6F9C33-8C0A-4F4D-9084-D2B43C5DB43D}"/>
              </a:ext>
            </a:extLst>
          </p:cNvPr>
          <p:cNvSpPr txBox="1">
            <a:spLocks/>
          </p:cNvSpPr>
          <p:nvPr/>
        </p:nvSpPr>
        <p:spPr>
          <a:xfrm>
            <a:off x="0" y="17044"/>
            <a:ext cx="12192000" cy="63976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defRPr/>
            </a:pPr>
            <a:r>
              <a:rPr lang="en-US" sz="3600" dirty="0">
                <a:solidFill>
                  <a:srgbClr val="5BD8CF"/>
                </a:solidFill>
                <a:latin typeface="Arial" charset="0"/>
                <a:cs typeface="Arial" charset="0"/>
              </a:rPr>
              <a:t>Training</a:t>
            </a:r>
            <a:r>
              <a:rPr lang="en-US" sz="3600" dirty="0">
                <a:solidFill>
                  <a:srgbClr val="5FE0D4"/>
                </a:solidFill>
                <a:latin typeface="Arial" charset="0"/>
                <a:cs typeface="Arial" charset="0"/>
              </a:rPr>
              <a:t> and Career Development</a:t>
            </a:r>
            <a:endParaRPr lang="en-US" sz="3600" dirty="0">
              <a:solidFill>
                <a:srgbClr val="5FE0D4"/>
              </a:solidFill>
              <a:latin typeface="Arial" pitchFamily="34" charset="0"/>
              <a:cs typeface="Arial" pitchFamily="34" charset="0"/>
            </a:endParaRPr>
          </a:p>
        </p:txBody>
      </p:sp>
      <p:pic>
        <p:nvPicPr>
          <p:cNvPr id="3" name="Picture 2" descr="A group of people standing in front of a crowd posing for the camera&#10;&#10;Description generated with very high confidence">
            <a:extLst>
              <a:ext uri="{FF2B5EF4-FFF2-40B4-BE49-F238E27FC236}">
                <a16:creationId xmlns:a16="http://schemas.microsoft.com/office/drawing/2014/main" id="{77F43FF5-4092-4CFE-9774-AB6F94CB23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18590" r="-731" b="21387"/>
          <a:stretch/>
        </p:blipFill>
        <p:spPr>
          <a:xfrm>
            <a:off x="1839686" y="1516863"/>
            <a:ext cx="8176804" cy="3897848"/>
          </a:xfrm>
          <a:prstGeom prst="rect">
            <a:avLst/>
          </a:prstGeom>
          <a:ln w="76200" cap="sq" cmpd="thickThin">
            <a:solidFill>
              <a:schemeClr val="tx1"/>
            </a:solidFill>
            <a:prstDash val="solid"/>
            <a:miter lim="800000"/>
          </a:ln>
          <a:effectLst>
            <a:innerShdw blurRad="76200">
              <a:srgbClr val="000000"/>
            </a:innerShdw>
          </a:effectLst>
        </p:spPr>
      </p:pic>
      <p:sp>
        <p:nvSpPr>
          <p:cNvPr id="6" name="Rectangle 5">
            <a:extLst>
              <a:ext uri="{FF2B5EF4-FFF2-40B4-BE49-F238E27FC236}">
                <a16:creationId xmlns:a16="http://schemas.microsoft.com/office/drawing/2014/main" id="{C92AD15C-14CA-4A79-B04F-9408E449C61D}"/>
              </a:ext>
            </a:extLst>
          </p:cNvPr>
          <p:cNvSpPr/>
          <p:nvPr/>
        </p:nvSpPr>
        <p:spPr>
          <a:xfrm>
            <a:off x="87086" y="607326"/>
            <a:ext cx="11962247" cy="1231106"/>
          </a:xfrm>
          <a:prstGeom prst="rect">
            <a:avLst/>
          </a:prstGeom>
        </p:spPr>
        <p:txBody>
          <a:bodyPr wrap="square">
            <a:spAutoFit/>
          </a:bodyPr>
          <a:lstStyle/>
          <a:p>
            <a:pPr marL="158750" lvl="2" algn="ctr" defTabSz="627063" eaLnBrk="0" hangingPunct="0">
              <a:spcBef>
                <a:spcPts val="600"/>
              </a:spcBef>
              <a:spcAft>
                <a:spcPts val="600"/>
              </a:spcAft>
              <a:buClr>
                <a:srgbClr val="FFFFFF"/>
              </a:buClr>
              <a:buSzPct val="95000"/>
              <a:defRPr/>
            </a:pPr>
            <a:r>
              <a:rPr lang="en-US" sz="3200" b="1" dirty="0"/>
              <a:t>2019 Meeting (St. Louis)</a:t>
            </a:r>
          </a:p>
          <a:p>
            <a:pPr marL="158750" lvl="2" algn="ctr" defTabSz="627063" eaLnBrk="0" hangingPunct="0">
              <a:spcBef>
                <a:spcPts val="600"/>
              </a:spcBef>
              <a:spcAft>
                <a:spcPts val="600"/>
              </a:spcAft>
              <a:buClr>
                <a:srgbClr val="FFFFFF"/>
              </a:buClr>
              <a:buSzPct val="95000"/>
              <a:defRPr/>
            </a:pPr>
            <a:endParaRPr lang="en-US" sz="3200" b="1" dirty="0"/>
          </a:p>
        </p:txBody>
      </p:sp>
      <p:sp>
        <p:nvSpPr>
          <p:cNvPr id="8" name="Rectangle 7">
            <a:extLst>
              <a:ext uri="{FF2B5EF4-FFF2-40B4-BE49-F238E27FC236}">
                <a16:creationId xmlns:a16="http://schemas.microsoft.com/office/drawing/2014/main" id="{BE81F899-511C-4E44-ACA2-DC29E6B2CF5F}"/>
              </a:ext>
            </a:extLst>
          </p:cNvPr>
          <p:cNvSpPr/>
          <p:nvPr/>
        </p:nvSpPr>
        <p:spPr>
          <a:xfrm>
            <a:off x="-53036" y="6035572"/>
            <a:ext cx="11962247" cy="523220"/>
          </a:xfrm>
          <a:prstGeom prst="rect">
            <a:avLst/>
          </a:prstGeom>
        </p:spPr>
        <p:txBody>
          <a:bodyPr wrap="square">
            <a:spAutoFit/>
          </a:bodyPr>
          <a:lstStyle/>
          <a:p>
            <a:pPr marL="158750" lvl="2" algn="ctr" defTabSz="627063" eaLnBrk="0" hangingPunct="0">
              <a:spcBef>
                <a:spcPts val="600"/>
              </a:spcBef>
              <a:spcAft>
                <a:spcPts val="600"/>
              </a:spcAft>
              <a:buClr>
                <a:srgbClr val="FFFFFF"/>
              </a:buClr>
              <a:buSzPct val="95000"/>
              <a:defRPr/>
            </a:pPr>
            <a:r>
              <a:rPr lang="en-US" sz="2800" b="1" dirty="0"/>
              <a:t>2020 Meeting: March 30-April 1 @ UPenn</a:t>
            </a:r>
          </a:p>
        </p:txBody>
      </p:sp>
      <p:sp>
        <p:nvSpPr>
          <p:cNvPr id="9" name="TextBox 8">
            <a:extLst>
              <a:ext uri="{FF2B5EF4-FFF2-40B4-BE49-F238E27FC236}">
                <a16:creationId xmlns:a16="http://schemas.microsoft.com/office/drawing/2014/main" id="{192A52FB-C27F-4CBA-B265-96FF36CD925B}"/>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28</a:t>
            </a:r>
          </a:p>
        </p:txBody>
      </p:sp>
    </p:spTree>
    <p:extLst>
      <p:ext uri="{BB962C8B-B14F-4D97-AF65-F5344CB8AC3E}">
        <p14:creationId xmlns:p14="http://schemas.microsoft.com/office/powerpoint/2010/main" val="11377732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E6F9C33-8C0A-4F4D-9084-D2B43C5DB43D}"/>
              </a:ext>
            </a:extLst>
          </p:cNvPr>
          <p:cNvSpPr txBox="1">
            <a:spLocks/>
          </p:cNvSpPr>
          <p:nvPr/>
        </p:nvSpPr>
        <p:spPr>
          <a:xfrm>
            <a:off x="0" y="17044"/>
            <a:ext cx="12192000" cy="63976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defRPr/>
            </a:pPr>
            <a:r>
              <a:rPr lang="en-US" sz="3600" dirty="0">
                <a:solidFill>
                  <a:srgbClr val="5BD8CF"/>
                </a:solidFill>
                <a:latin typeface="Arial" charset="0"/>
                <a:cs typeface="Arial" charset="0"/>
              </a:rPr>
              <a:t>Training</a:t>
            </a:r>
            <a:r>
              <a:rPr lang="en-US" sz="3600" dirty="0">
                <a:solidFill>
                  <a:srgbClr val="5FE0D4"/>
                </a:solidFill>
                <a:latin typeface="Arial" charset="0"/>
                <a:cs typeface="Arial" charset="0"/>
              </a:rPr>
              <a:t> and Career Development</a:t>
            </a:r>
            <a:endParaRPr lang="en-US" sz="3600" dirty="0">
              <a:solidFill>
                <a:srgbClr val="5FE0D4"/>
              </a:solidFill>
              <a:latin typeface="Arial" pitchFamily="34" charset="0"/>
              <a:cs typeface="Arial" pitchFamily="34" charset="0"/>
            </a:endParaRPr>
          </a:p>
        </p:txBody>
      </p:sp>
      <p:sp>
        <p:nvSpPr>
          <p:cNvPr id="6" name="Rectangle 5">
            <a:extLst>
              <a:ext uri="{FF2B5EF4-FFF2-40B4-BE49-F238E27FC236}">
                <a16:creationId xmlns:a16="http://schemas.microsoft.com/office/drawing/2014/main" id="{3862FAD5-1530-499B-B8D4-9AF332A8D971}"/>
              </a:ext>
            </a:extLst>
          </p:cNvPr>
          <p:cNvSpPr/>
          <p:nvPr/>
        </p:nvSpPr>
        <p:spPr>
          <a:xfrm>
            <a:off x="142667" y="737366"/>
            <a:ext cx="11627461" cy="6017032"/>
          </a:xfrm>
          <a:prstGeom prst="rect">
            <a:avLst/>
          </a:prstGeom>
        </p:spPr>
        <p:txBody>
          <a:bodyPr wrap="square">
            <a:spAutoFit/>
          </a:bodyPr>
          <a:lstStyle/>
          <a:p>
            <a:pPr marL="615950" lvl="2" indent="-328613" defTabSz="457200" eaLnBrk="0" hangingPunct="0">
              <a:spcBef>
                <a:spcPts val="600"/>
              </a:spcBef>
              <a:spcAft>
                <a:spcPts val="600"/>
              </a:spcAft>
              <a:buClr>
                <a:srgbClr val="FFFFFF"/>
              </a:buClr>
              <a:buSzPct val="95000"/>
              <a:buFont typeface="Wingdings" panose="05000000000000000000" pitchFamily="2" charset="2"/>
              <a:buChar char="§"/>
              <a:defRPr/>
            </a:pPr>
            <a:r>
              <a:rPr lang="en-US" sz="2800" b="1" dirty="0">
                <a:solidFill>
                  <a:srgbClr val="FFFFFF"/>
                </a:solidFill>
                <a:latin typeface="Arial" charset="0"/>
              </a:rPr>
              <a:t>Mentored Clinical Scientist Research Career Development 			Awards (K08)</a:t>
            </a:r>
          </a:p>
          <a:p>
            <a:pPr marL="615950" lvl="2" indent="-328613" defTabSz="627063" eaLnBrk="0" hangingPunct="0">
              <a:spcBef>
                <a:spcPts val="600"/>
              </a:spcBef>
              <a:spcAft>
                <a:spcPts val="600"/>
              </a:spcAft>
              <a:buClr>
                <a:srgbClr val="FFFFFF"/>
              </a:buClr>
              <a:buSzPct val="95000"/>
              <a:buFont typeface="Wingdings" panose="05000000000000000000" pitchFamily="2" charset="2"/>
              <a:buChar char="§"/>
              <a:defRPr/>
            </a:pPr>
            <a:r>
              <a:rPr lang="en-US" sz="2800" b="1" dirty="0">
                <a:solidFill>
                  <a:srgbClr val="FFFFFF"/>
                </a:solidFill>
                <a:latin typeface="Arial" charset="0"/>
              </a:rPr>
              <a:t>NHGRI focus: Genomic Medicine</a:t>
            </a:r>
          </a:p>
          <a:p>
            <a:pPr marL="615950" lvl="2" indent="-328613" defTabSz="627063" eaLnBrk="0" hangingPunct="0">
              <a:spcBef>
                <a:spcPts val="600"/>
              </a:spcBef>
              <a:spcAft>
                <a:spcPts val="600"/>
              </a:spcAft>
              <a:buClr>
                <a:srgbClr val="FFFFFF"/>
              </a:buClr>
              <a:buSzPct val="95000"/>
              <a:buFont typeface="Wingdings" panose="05000000000000000000" pitchFamily="2" charset="2"/>
              <a:buChar char="§"/>
              <a:defRPr/>
            </a:pPr>
            <a:r>
              <a:rPr lang="en-US" sz="2800" b="1" dirty="0">
                <a:solidFill>
                  <a:srgbClr val="FFFFFF"/>
                </a:solidFill>
                <a:latin typeface="Arial" charset="0"/>
              </a:rPr>
              <a:t>Awardees to date: </a:t>
            </a:r>
          </a:p>
          <a:p>
            <a:pPr marL="158750" lvl="2" defTabSz="627063" eaLnBrk="0" hangingPunct="0">
              <a:spcBef>
                <a:spcPts val="600"/>
              </a:spcBef>
              <a:spcAft>
                <a:spcPts val="600"/>
              </a:spcAft>
              <a:buClr>
                <a:srgbClr val="FFFFFF"/>
              </a:buClr>
              <a:buSzPct val="95000"/>
              <a:defRPr/>
            </a:pPr>
            <a:endParaRPr lang="en-US" sz="400" b="1" dirty="0">
              <a:solidFill>
                <a:srgbClr val="FFFFFF"/>
              </a:solidFill>
              <a:latin typeface="Arial" charset="0"/>
            </a:endParaRPr>
          </a:p>
          <a:p>
            <a:pPr marL="1371555" lvl="6" defTabSz="627063" eaLnBrk="0" hangingPunct="0">
              <a:buClr>
                <a:srgbClr val="FFFFFF"/>
              </a:buClr>
              <a:buSzPct val="95000"/>
              <a:defRPr/>
            </a:pPr>
            <a:r>
              <a:rPr lang="en-US" b="1" dirty="0">
                <a:solidFill>
                  <a:srgbClr val="5FE0D4"/>
                </a:solidFill>
              </a:rPr>
              <a:t>Jennifer Posey, MD, PhD</a:t>
            </a:r>
          </a:p>
          <a:p>
            <a:pPr marL="1828754" lvl="8" defTabSz="627063" eaLnBrk="0" hangingPunct="0">
              <a:buClr>
                <a:srgbClr val="FFFFFF"/>
              </a:buClr>
              <a:buSzPct val="95000"/>
              <a:defRPr/>
            </a:pPr>
            <a:r>
              <a:rPr lang="en-US" b="1" dirty="0"/>
              <a:t>		Baylor College of Medicine</a:t>
            </a:r>
          </a:p>
          <a:p>
            <a:pPr marL="158750" lvl="2" defTabSz="627063" eaLnBrk="0" hangingPunct="0">
              <a:spcBef>
                <a:spcPts val="600"/>
              </a:spcBef>
              <a:spcAft>
                <a:spcPts val="600"/>
              </a:spcAft>
              <a:buClr>
                <a:srgbClr val="FFFFFF"/>
              </a:buClr>
              <a:buSzPct val="95000"/>
              <a:defRPr/>
            </a:pPr>
            <a:endParaRPr lang="en-US" sz="400" b="1" dirty="0">
              <a:solidFill>
                <a:srgbClr val="5FE0D4"/>
              </a:solidFill>
              <a:latin typeface="Arial" charset="0"/>
            </a:endParaRPr>
          </a:p>
          <a:p>
            <a:pPr marL="1371555" lvl="6" defTabSz="627063" eaLnBrk="0" hangingPunct="0">
              <a:buClr>
                <a:srgbClr val="FFFFFF"/>
              </a:buClr>
              <a:buSzPct val="95000"/>
              <a:defRPr/>
            </a:pPr>
            <a:r>
              <a:rPr lang="en-US" b="1" dirty="0">
                <a:solidFill>
                  <a:srgbClr val="5FE0D4"/>
                </a:solidFill>
              </a:rPr>
              <a:t>Amit Khera, MD</a:t>
            </a:r>
          </a:p>
          <a:p>
            <a:pPr marL="1828754" lvl="7" defTabSz="627063" eaLnBrk="0" hangingPunct="0">
              <a:buClr>
                <a:srgbClr val="FFFFFF"/>
              </a:buClr>
              <a:buSzPct val="95000"/>
              <a:defRPr/>
            </a:pPr>
            <a:r>
              <a:rPr lang="en-US" b="1" dirty="0"/>
              <a:t>		Massachusetts General Hospital</a:t>
            </a:r>
          </a:p>
          <a:p>
            <a:pPr marL="158750" lvl="2" defTabSz="627063" eaLnBrk="0" hangingPunct="0">
              <a:spcBef>
                <a:spcPts val="600"/>
              </a:spcBef>
              <a:spcAft>
                <a:spcPts val="600"/>
              </a:spcAft>
              <a:buClr>
                <a:srgbClr val="FFFFFF"/>
              </a:buClr>
              <a:buSzPct val="95000"/>
              <a:defRPr/>
            </a:pPr>
            <a:endParaRPr lang="en-US" sz="400" b="1" dirty="0">
              <a:solidFill>
                <a:srgbClr val="FFFFFF"/>
              </a:solidFill>
              <a:latin typeface="Arial" charset="0"/>
            </a:endParaRPr>
          </a:p>
          <a:p>
            <a:pPr marL="1371555" lvl="6" defTabSz="627063" eaLnBrk="0" hangingPunct="0">
              <a:buClr>
                <a:srgbClr val="FFFFFF"/>
              </a:buClr>
              <a:buSzPct val="95000"/>
              <a:defRPr/>
            </a:pPr>
            <a:r>
              <a:rPr lang="en-US" b="1" dirty="0" err="1">
                <a:solidFill>
                  <a:srgbClr val="5FE0D4"/>
                </a:solidFill>
              </a:rPr>
              <a:t>Anandi</a:t>
            </a:r>
            <a:r>
              <a:rPr lang="en-US" b="1" dirty="0">
                <a:solidFill>
                  <a:srgbClr val="5FE0D4"/>
                </a:solidFill>
              </a:rPr>
              <a:t> Krishnan, PhD</a:t>
            </a:r>
          </a:p>
          <a:p>
            <a:pPr marL="1828754" lvl="7" defTabSz="627063" eaLnBrk="0" hangingPunct="0">
              <a:buClr>
                <a:srgbClr val="FFFFFF"/>
              </a:buClr>
              <a:buSzPct val="95000"/>
              <a:defRPr/>
            </a:pPr>
            <a:r>
              <a:rPr lang="en-US" b="1" dirty="0"/>
              <a:t>		Stanford University</a:t>
            </a:r>
          </a:p>
          <a:p>
            <a:pPr marL="158750" lvl="2" defTabSz="627063" eaLnBrk="0" hangingPunct="0">
              <a:spcBef>
                <a:spcPts val="600"/>
              </a:spcBef>
              <a:spcAft>
                <a:spcPts val="600"/>
              </a:spcAft>
              <a:buClr>
                <a:srgbClr val="FFFFFF"/>
              </a:buClr>
              <a:buSzPct val="95000"/>
              <a:defRPr/>
            </a:pPr>
            <a:endParaRPr lang="en-US" sz="400" b="1" dirty="0">
              <a:solidFill>
                <a:srgbClr val="FFFFFF"/>
              </a:solidFill>
              <a:latin typeface="Arial" charset="0"/>
            </a:endParaRPr>
          </a:p>
          <a:p>
            <a:pPr marL="1371555" lvl="6" defTabSz="627063" eaLnBrk="0" hangingPunct="0">
              <a:buClr>
                <a:srgbClr val="FFFFFF"/>
              </a:buClr>
              <a:buSzPct val="95000"/>
              <a:defRPr/>
            </a:pPr>
            <a:r>
              <a:rPr lang="en-US" b="1" dirty="0">
                <a:solidFill>
                  <a:srgbClr val="5FE0D4"/>
                </a:solidFill>
              </a:rPr>
              <a:t>Dustin Baldridge, MD, PhD</a:t>
            </a:r>
          </a:p>
          <a:p>
            <a:pPr marL="0" lvl="4" defTabSz="627063" eaLnBrk="0" hangingPunct="0">
              <a:buClr>
                <a:srgbClr val="FFFFFF"/>
              </a:buClr>
              <a:buSzPct val="95000"/>
              <a:defRPr/>
            </a:pPr>
            <a:r>
              <a:rPr lang="en-US" sz="2400" b="1" dirty="0"/>
              <a:t>				Washington University, St. Louis</a:t>
            </a:r>
            <a:endParaRPr lang="en-US" sz="3200" b="1" dirty="0"/>
          </a:p>
        </p:txBody>
      </p:sp>
      <p:sp>
        <p:nvSpPr>
          <p:cNvPr id="8" name="TextBox 7">
            <a:extLst>
              <a:ext uri="{FF2B5EF4-FFF2-40B4-BE49-F238E27FC236}">
                <a16:creationId xmlns:a16="http://schemas.microsoft.com/office/drawing/2014/main" id="{D0556446-9734-4414-A862-6049EEC271B6}"/>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28</a:t>
            </a:r>
          </a:p>
        </p:txBody>
      </p:sp>
    </p:spTree>
    <p:extLst>
      <p:ext uri="{BB962C8B-B14F-4D97-AF65-F5344CB8AC3E}">
        <p14:creationId xmlns:p14="http://schemas.microsoft.com/office/powerpoint/2010/main" val="20656291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6566"/>
            <a:ext cx="12192000" cy="639763"/>
          </a:xfrm>
        </p:spPr>
        <p:txBody>
          <a:bodyPr/>
          <a:lstStyle/>
          <a:p>
            <a:pPr algn="ctr">
              <a:defRPr/>
            </a:pPr>
            <a:r>
              <a:rPr lang="en-US" sz="3600" dirty="0">
                <a:solidFill>
                  <a:srgbClr val="5FE0D4"/>
                </a:solidFill>
                <a:latin typeface="Arial" charset="0"/>
                <a:cs typeface="Arial" charset="0"/>
              </a:rPr>
              <a:t>Extramural Investigator-Initiated Highlights </a:t>
            </a:r>
            <a:endParaRPr lang="en-US" sz="3600" dirty="0">
              <a:solidFill>
                <a:srgbClr val="5FE0D4"/>
              </a:solidFill>
              <a:latin typeface="Arial" pitchFamily="34" charset="0"/>
              <a:cs typeface="Arial" pitchFamily="34" charset="0"/>
            </a:endParaRPr>
          </a:p>
        </p:txBody>
      </p:sp>
      <p:grpSp>
        <p:nvGrpSpPr>
          <p:cNvPr id="10" name="Group 9">
            <a:extLst>
              <a:ext uri="{FF2B5EF4-FFF2-40B4-BE49-F238E27FC236}">
                <a16:creationId xmlns:a16="http://schemas.microsoft.com/office/drawing/2014/main" id="{0EFDCB04-DB52-4B28-9BF0-65B9646BA8B8}"/>
              </a:ext>
            </a:extLst>
          </p:cNvPr>
          <p:cNvGrpSpPr/>
          <p:nvPr/>
        </p:nvGrpSpPr>
        <p:grpSpPr>
          <a:xfrm>
            <a:off x="352148" y="853396"/>
            <a:ext cx="6707871" cy="5377526"/>
            <a:chOff x="330881" y="781581"/>
            <a:chExt cx="6707871" cy="5389820"/>
          </a:xfrm>
          <a:effectLst>
            <a:glow rad="228600">
              <a:schemeClr val="accent3">
                <a:satMod val="175000"/>
                <a:alpha val="40000"/>
              </a:schemeClr>
            </a:glow>
          </a:effectLst>
        </p:grpSpPr>
        <p:pic>
          <p:nvPicPr>
            <p:cNvPr id="13" name="Picture 12">
              <a:extLst>
                <a:ext uri="{FF2B5EF4-FFF2-40B4-BE49-F238E27FC236}">
                  <a16:creationId xmlns:a16="http://schemas.microsoft.com/office/drawing/2014/main" id="{4F23E3EC-2E13-4850-863D-9B48E5693F97}"/>
                </a:ext>
              </a:extLst>
            </p:cNvPr>
            <p:cNvPicPr/>
            <p:nvPr/>
          </p:nvPicPr>
          <p:blipFill rotWithShape="1">
            <a:blip r:embed="rId3"/>
            <a:srcRect l="11220" t="14065" r="29359" b="70264"/>
            <a:stretch/>
          </p:blipFill>
          <p:spPr>
            <a:xfrm>
              <a:off x="330881" y="781581"/>
              <a:ext cx="6707871" cy="1432933"/>
            </a:xfrm>
            <a:prstGeom prst="rect">
              <a:avLst/>
            </a:prstGeom>
          </p:spPr>
        </p:pic>
        <p:pic>
          <p:nvPicPr>
            <p:cNvPr id="14" name="Picture 13">
              <a:extLst>
                <a:ext uri="{FF2B5EF4-FFF2-40B4-BE49-F238E27FC236}">
                  <a16:creationId xmlns:a16="http://schemas.microsoft.com/office/drawing/2014/main" id="{85CDBFF1-B3A3-4C37-AE61-F65EF766FA47}"/>
                </a:ext>
              </a:extLst>
            </p:cNvPr>
            <p:cNvPicPr/>
            <p:nvPr/>
          </p:nvPicPr>
          <p:blipFill rotWithShape="1">
            <a:blip r:embed="rId4">
              <a:extLst>
                <a:ext uri="{BEBA8EAE-BF5A-486C-A8C5-ECC9F3942E4B}">
                  <a14:imgProps xmlns:a14="http://schemas.microsoft.com/office/drawing/2010/main">
                    <a14:imgLayer r:embed="rId5">
                      <a14:imgEffect>
                        <a14:colorTemperature colorTemp="5300"/>
                      </a14:imgEffect>
                      <a14:imgEffect>
                        <a14:saturation sat="200000"/>
                      </a14:imgEffect>
                    </a14:imgLayer>
                  </a14:imgProps>
                </a:ext>
              </a:extLst>
            </a:blip>
            <a:srcRect l="29114" t="35963" r="45399" b="29297"/>
            <a:stretch/>
          </p:blipFill>
          <p:spPr bwMode="auto">
            <a:xfrm>
              <a:off x="916890" y="2321605"/>
              <a:ext cx="4867275" cy="3849796"/>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grpSp>
      <p:grpSp>
        <p:nvGrpSpPr>
          <p:cNvPr id="21" name="Group 20">
            <a:extLst>
              <a:ext uri="{FF2B5EF4-FFF2-40B4-BE49-F238E27FC236}">
                <a16:creationId xmlns:a16="http://schemas.microsoft.com/office/drawing/2014/main" id="{7B9EDAA3-2869-481C-A0D9-C4DAAC3B7781}"/>
              </a:ext>
            </a:extLst>
          </p:cNvPr>
          <p:cNvGrpSpPr/>
          <p:nvPr/>
        </p:nvGrpSpPr>
        <p:grpSpPr>
          <a:xfrm>
            <a:off x="5406014" y="1162722"/>
            <a:ext cx="6433838" cy="4784965"/>
            <a:chOff x="3208360" y="1856412"/>
            <a:chExt cx="8702749" cy="4530177"/>
          </a:xfrm>
          <a:effectLst>
            <a:glow rad="139700">
              <a:schemeClr val="bg1">
                <a:lumMod val="75000"/>
                <a:lumOff val="25000"/>
                <a:alpha val="40000"/>
              </a:schemeClr>
            </a:glow>
          </a:effectLst>
        </p:grpSpPr>
        <p:pic>
          <p:nvPicPr>
            <p:cNvPr id="16" name="Picture 15">
              <a:extLst>
                <a:ext uri="{FF2B5EF4-FFF2-40B4-BE49-F238E27FC236}">
                  <a16:creationId xmlns:a16="http://schemas.microsoft.com/office/drawing/2014/main" id="{7FBE0095-7FBA-46E6-AC05-48BCA392A726}"/>
                </a:ext>
              </a:extLst>
            </p:cNvPr>
            <p:cNvPicPr/>
            <p:nvPr/>
          </p:nvPicPr>
          <p:blipFill rotWithShape="1">
            <a:blip r:embed="rId6"/>
            <a:srcRect l="25619" t="26939" r="27442" b="39047"/>
            <a:stretch/>
          </p:blipFill>
          <p:spPr>
            <a:xfrm>
              <a:off x="3208360" y="1856412"/>
              <a:ext cx="8702749" cy="28156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a:extLst>
                <a:ext uri="{FF2B5EF4-FFF2-40B4-BE49-F238E27FC236}">
                  <a16:creationId xmlns:a16="http://schemas.microsoft.com/office/drawing/2014/main" id="{C6404A5F-95B1-40CD-8660-DB40853DD12E}"/>
                </a:ext>
              </a:extLst>
            </p:cNvPr>
            <p:cNvPicPr/>
            <p:nvPr/>
          </p:nvPicPr>
          <p:blipFill rotWithShape="1">
            <a:blip r:embed="rId7"/>
            <a:srcRect l="17076" t="42004" r="19391" b="31740"/>
            <a:stretch/>
          </p:blipFill>
          <p:spPr bwMode="auto">
            <a:xfrm>
              <a:off x="3208360" y="4672089"/>
              <a:ext cx="8702749"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grpSp>
      <p:sp>
        <p:nvSpPr>
          <p:cNvPr id="11" name="TextBox 10">
            <a:extLst>
              <a:ext uri="{FF2B5EF4-FFF2-40B4-BE49-F238E27FC236}">
                <a16:creationId xmlns:a16="http://schemas.microsoft.com/office/drawing/2014/main" id="{11507A1F-B0AC-42C1-8FF7-B8896BD938FE}"/>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29</a:t>
            </a:r>
          </a:p>
        </p:txBody>
      </p:sp>
    </p:spTree>
    <p:extLst>
      <p:ext uri="{BB962C8B-B14F-4D97-AF65-F5344CB8AC3E}">
        <p14:creationId xmlns:p14="http://schemas.microsoft.com/office/powerpoint/2010/main" val="110068292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90"/>
                                          </p:val>
                                        </p:tav>
                                        <p:tav tm="100000">
                                          <p:val>
                                            <p:fltVal val="0"/>
                                          </p:val>
                                        </p:tav>
                                      </p:tavLst>
                                    </p:anim>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 fill="hold"/>
                                        <p:tgtEl>
                                          <p:spTgt spid="21"/>
                                        </p:tgtEl>
                                        <p:attrNameLst>
                                          <p:attrName>ppt_w</p:attrName>
                                        </p:attrNameLst>
                                      </p:cBhvr>
                                      <p:tavLst>
                                        <p:tav tm="0">
                                          <p:val>
                                            <p:fltVal val="0"/>
                                          </p:val>
                                        </p:tav>
                                        <p:tav tm="100000">
                                          <p:val>
                                            <p:strVal val="#ppt_w"/>
                                          </p:val>
                                        </p:tav>
                                      </p:tavLst>
                                    </p:anim>
                                    <p:anim calcmode="lin" valueType="num">
                                      <p:cBhvr>
                                        <p:cTn id="16" dur="500" fill="hold"/>
                                        <p:tgtEl>
                                          <p:spTgt spid="21"/>
                                        </p:tgtEl>
                                        <p:attrNameLst>
                                          <p:attrName>ppt_h</p:attrName>
                                        </p:attrNameLst>
                                      </p:cBhvr>
                                      <p:tavLst>
                                        <p:tav tm="0">
                                          <p:val>
                                            <p:fltVal val="0"/>
                                          </p:val>
                                        </p:tav>
                                        <p:tav tm="100000">
                                          <p:val>
                                            <p:strVal val="#ppt_h"/>
                                          </p:val>
                                        </p:tav>
                                      </p:tavLst>
                                    </p:anim>
                                    <p:anim calcmode="lin" valueType="num">
                                      <p:cBhvr>
                                        <p:cTn id="17" dur="500" fill="hold"/>
                                        <p:tgtEl>
                                          <p:spTgt spid="21"/>
                                        </p:tgtEl>
                                        <p:attrNameLst>
                                          <p:attrName>style.rotation</p:attrName>
                                        </p:attrNameLst>
                                      </p:cBhvr>
                                      <p:tavLst>
                                        <p:tav tm="0">
                                          <p:val>
                                            <p:fltVal val="90"/>
                                          </p:val>
                                        </p:tav>
                                        <p:tav tm="100000">
                                          <p:val>
                                            <p:fltVal val="0"/>
                                          </p:val>
                                        </p:tav>
                                      </p:tavLst>
                                    </p:anim>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7D586133-B7D6-4514-A38B-BAC680E76A28}"/>
              </a:ext>
            </a:extLst>
          </p:cNvPr>
          <p:cNvSpPr>
            <a:spLocks noGrp="1"/>
          </p:cNvSpPr>
          <p:nvPr>
            <p:ph type="title"/>
          </p:nvPr>
        </p:nvSpPr>
        <p:spPr>
          <a:xfrm>
            <a:off x="1524" y="18669"/>
            <a:ext cx="12188952" cy="640080"/>
          </a:xfrm>
        </p:spPr>
        <p:txBody>
          <a:bodyPr>
            <a:normAutofit/>
          </a:bodyPr>
          <a:lstStyle/>
          <a:p>
            <a:pPr algn="ctr">
              <a:defRPr/>
            </a:pPr>
            <a:r>
              <a:rPr lang="en-US" sz="3600" dirty="0">
                <a:solidFill>
                  <a:srgbClr val="5FE0D4"/>
                </a:solidFill>
                <a:latin typeface="Arial" charset="0"/>
                <a:cs typeface="Arial" charset="0"/>
              </a:rPr>
              <a:t>Extramural Investigator-Initiated Highlights</a:t>
            </a:r>
            <a:endParaRPr lang="en-US" sz="3600" dirty="0">
              <a:solidFill>
                <a:srgbClr val="5FE0D4"/>
              </a:solidFill>
              <a:latin typeface="Arial" pitchFamily="34" charset="0"/>
              <a:cs typeface="Arial" pitchFamily="34" charset="0"/>
            </a:endParaRPr>
          </a:p>
        </p:txBody>
      </p:sp>
      <p:grpSp>
        <p:nvGrpSpPr>
          <p:cNvPr id="12" name="Group 11">
            <a:extLst>
              <a:ext uri="{FF2B5EF4-FFF2-40B4-BE49-F238E27FC236}">
                <a16:creationId xmlns:a16="http://schemas.microsoft.com/office/drawing/2014/main" id="{C3044A63-9C41-44DE-9BBE-ED2723095D28}"/>
              </a:ext>
            </a:extLst>
          </p:cNvPr>
          <p:cNvGrpSpPr/>
          <p:nvPr/>
        </p:nvGrpSpPr>
        <p:grpSpPr>
          <a:xfrm>
            <a:off x="312287" y="776246"/>
            <a:ext cx="10502900" cy="3356073"/>
            <a:chOff x="1384301" y="801257"/>
            <a:chExt cx="10502900" cy="3356073"/>
          </a:xfrm>
          <a:effectLst>
            <a:glow rad="127000">
              <a:schemeClr val="bg2"/>
            </a:glow>
          </a:effectLst>
        </p:grpSpPr>
        <p:pic>
          <p:nvPicPr>
            <p:cNvPr id="7" name="Picture 6">
              <a:extLst>
                <a:ext uri="{FF2B5EF4-FFF2-40B4-BE49-F238E27FC236}">
                  <a16:creationId xmlns:a16="http://schemas.microsoft.com/office/drawing/2014/main" id="{871BCFB8-5CD1-41C8-A7E9-87306827DA0D}"/>
                </a:ext>
              </a:extLst>
            </p:cNvPr>
            <p:cNvPicPr>
              <a:picLocks noChangeAspect="1"/>
            </p:cNvPicPr>
            <p:nvPr/>
          </p:nvPicPr>
          <p:blipFill>
            <a:blip r:embed="rId3"/>
            <a:stretch>
              <a:fillRect/>
            </a:stretch>
          </p:blipFill>
          <p:spPr>
            <a:xfrm>
              <a:off x="3582564" y="801257"/>
              <a:ext cx="8304637" cy="3356073"/>
            </a:xfrm>
            <a:prstGeom prst="rect">
              <a:avLst/>
            </a:prstGeom>
          </p:spPr>
        </p:pic>
        <p:pic>
          <p:nvPicPr>
            <p:cNvPr id="11" name="Picture 10">
              <a:extLst>
                <a:ext uri="{FF2B5EF4-FFF2-40B4-BE49-F238E27FC236}">
                  <a16:creationId xmlns:a16="http://schemas.microsoft.com/office/drawing/2014/main" id="{BA067B29-7D77-4FE6-8B29-ED55B7517EA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84301" y="801257"/>
              <a:ext cx="2275628" cy="3356073"/>
            </a:xfrm>
            <a:prstGeom prst="rect">
              <a:avLst/>
            </a:prstGeom>
            <a:noFill/>
            <a:ln>
              <a:noFill/>
            </a:ln>
          </p:spPr>
        </p:pic>
      </p:grpSp>
      <p:grpSp>
        <p:nvGrpSpPr>
          <p:cNvPr id="5" name="Group 4">
            <a:extLst>
              <a:ext uri="{FF2B5EF4-FFF2-40B4-BE49-F238E27FC236}">
                <a16:creationId xmlns:a16="http://schemas.microsoft.com/office/drawing/2014/main" id="{9899F47C-A4B2-489B-ACF9-5B90F9DC291C}"/>
              </a:ext>
            </a:extLst>
          </p:cNvPr>
          <p:cNvGrpSpPr/>
          <p:nvPr/>
        </p:nvGrpSpPr>
        <p:grpSpPr>
          <a:xfrm>
            <a:off x="1960464" y="2219001"/>
            <a:ext cx="9996321" cy="4080680"/>
            <a:chOff x="2058984" y="1589956"/>
            <a:chExt cx="8337744" cy="5066632"/>
          </a:xfrm>
          <a:effectLst>
            <a:glow rad="139700">
              <a:schemeClr val="accent2">
                <a:lumMod val="75000"/>
                <a:alpha val="40000"/>
              </a:schemeClr>
            </a:glow>
          </a:effectLst>
        </p:grpSpPr>
        <p:pic>
          <p:nvPicPr>
            <p:cNvPr id="8" name="Picture 7">
              <a:extLst>
                <a:ext uri="{FF2B5EF4-FFF2-40B4-BE49-F238E27FC236}">
                  <a16:creationId xmlns:a16="http://schemas.microsoft.com/office/drawing/2014/main" id="{81492DC1-EF83-4A69-968D-451F62ED2A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8984" y="1589956"/>
              <a:ext cx="8337744" cy="1733175"/>
            </a:xfrm>
            <a:prstGeom prst="rect">
              <a:avLst/>
            </a:prstGeom>
          </p:spPr>
        </p:pic>
        <p:pic>
          <p:nvPicPr>
            <p:cNvPr id="9" name="Picture 8">
              <a:extLst>
                <a:ext uri="{FF2B5EF4-FFF2-40B4-BE49-F238E27FC236}">
                  <a16:creationId xmlns:a16="http://schemas.microsoft.com/office/drawing/2014/main" id="{BBBE89E2-75A7-46E8-9B2B-35B05D447A1E}"/>
                </a:ext>
              </a:extLst>
            </p:cNvPr>
            <p:cNvPicPr>
              <a:picLocks noChangeAspect="1"/>
            </p:cNvPicPr>
            <p:nvPr/>
          </p:nvPicPr>
          <p:blipFill rotWithShape="1">
            <a:blip r:embed="rId6">
              <a:extLst>
                <a:ext uri="{28A0092B-C50C-407E-A947-70E740481C1C}">
                  <a14:useLocalDpi xmlns:a14="http://schemas.microsoft.com/office/drawing/2010/main" val="0"/>
                </a:ext>
              </a:extLst>
            </a:blip>
            <a:srcRect l="941" t="2074" r="1417" b="1043"/>
            <a:stretch/>
          </p:blipFill>
          <p:spPr>
            <a:xfrm>
              <a:off x="2058984" y="3323131"/>
              <a:ext cx="8337744" cy="3333457"/>
            </a:xfrm>
            <a:prstGeom prst="rect">
              <a:avLst/>
            </a:prstGeom>
          </p:spPr>
        </p:pic>
      </p:grpSp>
      <p:sp>
        <p:nvSpPr>
          <p:cNvPr id="10" name="TextBox 9">
            <a:extLst>
              <a:ext uri="{FF2B5EF4-FFF2-40B4-BE49-F238E27FC236}">
                <a16:creationId xmlns:a16="http://schemas.microsoft.com/office/drawing/2014/main" id="{403966FB-968A-46DE-A442-A49123699E8A}"/>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29</a:t>
            </a:r>
          </a:p>
        </p:txBody>
      </p:sp>
    </p:spTree>
    <p:extLst>
      <p:ext uri="{BB962C8B-B14F-4D97-AF65-F5344CB8AC3E}">
        <p14:creationId xmlns:p14="http://schemas.microsoft.com/office/powerpoint/2010/main" val="406598417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 calcmode="lin" valueType="num">
                                      <p:cBhvr>
                                        <p:cTn id="17" dur="500" fill="hold"/>
                                        <p:tgtEl>
                                          <p:spTgt spid="5"/>
                                        </p:tgtEl>
                                        <p:attrNameLst>
                                          <p:attrName>style.rotation</p:attrName>
                                        </p:attrNameLst>
                                      </p:cBhvr>
                                      <p:tavLst>
                                        <p:tav tm="0">
                                          <p:val>
                                            <p:fltVal val="90"/>
                                          </p:val>
                                        </p:tav>
                                        <p:tav tm="100000">
                                          <p:val>
                                            <p:fltVal val="0"/>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4D2666-A94B-41E9-8577-18C3C3897DFF}"/>
              </a:ext>
            </a:extLst>
          </p:cNvPr>
          <p:cNvSpPr>
            <a:spLocks noGrp="1"/>
          </p:cNvSpPr>
          <p:nvPr>
            <p:ph type="title"/>
          </p:nvPr>
        </p:nvSpPr>
        <p:spPr>
          <a:xfrm>
            <a:off x="0" y="18669"/>
            <a:ext cx="12188952" cy="640080"/>
          </a:xfrm>
        </p:spPr>
        <p:txBody>
          <a:bodyPr/>
          <a:lstStyle/>
          <a:p>
            <a:pPr algn="ctr">
              <a:defRPr/>
            </a:pPr>
            <a:r>
              <a:rPr lang="en-US" sz="3600" dirty="0">
                <a:solidFill>
                  <a:srgbClr val="5FE0D4"/>
                </a:solidFill>
                <a:latin typeface="Arial" charset="0"/>
                <a:cs typeface="Arial" charset="0"/>
              </a:rPr>
              <a:t>Extramural Investigator-Initiated Highlights</a:t>
            </a:r>
            <a:endParaRPr lang="en-US" sz="3600" dirty="0">
              <a:solidFill>
                <a:srgbClr val="5FE0D4"/>
              </a:solidFill>
              <a:latin typeface="Arial" pitchFamily="34" charset="0"/>
              <a:cs typeface="Arial" pitchFamily="34" charset="0"/>
            </a:endParaRPr>
          </a:p>
        </p:txBody>
      </p:sp>
      <p:pic>
        <p:nvPicPr>
          <p:cNvPr id="6" name="Picture 5">
            <a:extLst>
              <a:ext uri="{FF2B5EF4-FFF2-40B4-BE49-F238E27FC236}">
                <a16:creationId xmlns:a16="http://schemas.microsoft.com/office/drawing/2014/main" id="{8EF5ABB3-3F7E-42D4-A7AB-A8A967172426}"/>
              </a:ext>
            </a:extLst>
          </p:cNvPr>
          <p:cNvPicPr>
            <a:picLocks noChangeAspect="1"/>
          </p:cNvPicPr>
          <p:nvPr/>
        </p:nvPicPr>
        <p:blipFill>
          <a:blip r:embed="rId3"/>
          <a:stretch>
            <a:fillRect/>
          </a:stretch>
        </p:blipFill>
        <p:spPr>
          <a:xfrm>
            <a:off x="1783422" y="900965"/>
            <a:ext cx="8596576" cy="4744460"/>
          </a:xfrm>
          <a:prstGeom prst="rect">
            <a:avLst/>
          </a:prstGeom>
          <a:effectLst>
            <a:glow rad="228600">
              <a:schemeClr val="accent1">
                <a:satMod val="175000"/>
                <a:alpha val="40000"/>
              </a:schemeClr>
            </a:glow>
          </a:effectLst>
        </p:spPr>
      </p:pic>
      <p:sp>
        <p:nvSpPr>
          <p:cNvPr id="7" name="TextBox 6">
            <a:extLst>
              <a:ext uri="{FF2B5EF4-FFF2-40B4-BE49-F238E27FC236}">
                <a16:creationId xmlns:a16="http://schemas.microsoft.com/office/drawing/2014/main" id="{C80ACF15-658E-47A9-83E9-BF02B3C0F12A}"/>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29</a:t>
            </a:r>
          </a:p>
        </p:txBody>
      </p:sp>
    </p:spTree>
    <p:extLst>
      <p:ext uri="{BB962C8B-B14F-4D97-AF65-F5344CB8AC3E}">
        <p14:creationId xmlns:p14="http://schemas.microsoft.com/office/powerpoint/2010/main" val="423120427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75184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NIH Common Fund/Trans-NIH </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Division of Policy, Communications, and 		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2795184886"/>
      </p:ext>
    </p:extLst>
  </p:cSld>
  <p:clrMapOvr>
    <a:masterClrMapping/>
  </p:clrMapOvr>
  <p:transition spd="slow">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75184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b="1" dirty="0">
                <a:solidFill>
                  <a:srgbClr val="E57200"/>
                </a:solidFill>
              </a:rPr>
              <a:t>General NHGRI Updates</a:t>
            </a:r>
          </a:p>
          <a:p>
            <a:pPr marL="1016000" indent="-787400">
              <a:spcBef>
                <a:spcPts val="1800"/>
              </a:spcBef>
              <a:buFontTx/>
              <a:buAutoNum type="romanUcPeriod"/>
            </a:pPr>
            <a:r>
              <a:rPr lang="en-US" sz="3400" b="1" dirty="0">
                <a:solidFill>
                  <a:schemeClr val="accent1">
                    <a:lumMod val="75000"/>
                  </a:schemeClr>
                </a:solidFill>
              </a:rPr>
              <a:t>General NIH Updates</a:t>
            </a:r>
          </a:p>
          <a:p>
            <a:pPr marL="1016000" indent="-787400">
              <a:spcBef>
                <a:spcPts val="1800"/>
              </a:spcBef>
              <a:buFontTx/>
              <a:buAutoNum type="romanUcPeriod"/>
            </a:pPr>
            <a:r>
              <a:rPr lang="en-US" sz="3400" b="1" dirty="0">
                <a:solidFill>
                  <a:schemeClr val="accent1">
                    <a:lumMod val="75000"/>
                  </a:schemeClr>
                </a:solidFill>
              </a:rPr>
              <a:t>General Genomics Updates</a:t>
            </a:r>
          </a:p>
          <a:p>
            <a:pPr marL="1016000" indent="-787400">
              <a:spcBef>
                <a:spcPts val="1800"/>
              </a:spcBef>
              <a:buFontTx/>
              <a:buAutoNum type="romanUcPeriod"/>
            </a:pPr>
            <a:r>
              <a:rPr lang="en-US" sz="3400" b="1" dirty="0">
                <a:solidFill>
                  <a:schemeClr val="accent1">
                    <a:lumMod val="75000"/>
                  </a:schemeClr>
                </a:solidFill>
              </a:rPr>
              <a:t>NHGRI Extramural Research Program</a:t>
            </a:r>
          </a:p>
          <a:p>
            <a:pPr marL="1016000" indent="-787400">
              <a:spcBef>
                <a:spcPts val="1800"/>
              </a:spcBef>
              <a:buFontTx/>
              <a:buAutoNum type="romanUcPeriod"/>
            </a:pPr>
            <a:r>
              <a:rPr lang="en-US" sz="3400" b="1" dirty="0">
                <a:solidFill>
                  <a:schemeClr val="accent1">
                    <a:lumMod val="75000"/>
                  </a:schemeClr>
                </a:solidFill>
              </a:rPr>
              <a:t>NIH Common Fund/Trans-NIH </a:t>
            </a:r>
          </a:p>
          <a:p>
            <a:pPr marL="1016000" indent="-787400">
              <a:spcBef>
                <a:spcPts val="1800"/>
              </a:spcBef>
              <a:buFontTx/>
              <a:buAutoNum type="romanUcPeriod"/>
              <a:tabLst>
                <a:tab pos="1371600" algn="l"/>
              </a:tabLst>
            </a:pPr>
            <a:r>
              <a:rPr lang="en-US" sz="3400" b="1" dirty="0">
                <a:solidFill>
                  <a:schemeClr val="accent1">
                    <a:lumMod val="75000"/>
                  </a:schemeClr>
                </a:solidFill>
              </a:rPr>
              <a:t>NHGRI Division of Policy, Communications, and 		Education</a:t>
            </a:r>
          </a:p>
          <a:p>
            <a:pPr marL="1016000" indent="-787400">
              <a:spcBef>
                <a:spcPts val="1800"/>
              </a:spcBef>
              <a:buFontTx/>
              <a:buAutoNum type="romanUcPeriod"/>
            </a:pPr>
            <a:r>
              <a:rPr lang="en-US" sz="3400" b="1" dirty="0">
                <a:solidFill>
                  <a:schemeClr val="accent1">
                    <a:lumMod val="75000"/>
                  </a:schemeClr>
                </a:solidFill>
              </a:rPr>
              <a:t>NHGRI Intramural Research Program</a:t>
            </a:r>
          </a:p>
        </p:txBody>
      </p:sp>
    </p:spTree>
    <p:extLst>
      <p:ext uri="{BB962C8B-B14F-4D97-AF65-F5344CB8AC3E}">
        <p14:creationId xmlns:p14="http://schemas.microsoft.com/office/powerpoint/2010/main" val="3693532838"/>
      </p:ext>
    </p:extLst>
  </p:cSld>
  <p:clrMapOvr>
    <a:masterClrMapping/>
  </p:clrMapOvr>
  <p:transition spd="slow">
    <p:wipe dir="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6566"/>
            <a:ext cx="12192000" cy="639763"/>
          </a:xfrm>
        </p:spPr>
        <p:txBody>
          <a:bodyPr>
            <a:normAutofit/>
          </a:bodyPr>
          <a:lstStyle/>
          <a:p>
            <a:pPr algn="ctr">
              <a:defRPr/>
            </a:pPr>
            <a:r>
              <a:rPr lang="en-US" sz="3600" dirty="0">
                <a:solidFill>
                  <a:srgbClr val="5FE0D4"/>
                </a:solidFill>
                <a:latin typeface="Arial" charset="0"/>
                <a:cs typeface="Arial" charset="0"/>
              </a:rPr>
              <a:t>Human Microbiome Project (HMP)</a:t>
            </a:r>
            <a:endParaRPr lang="en-US" sz="3600" dirty="0">
              <a:solidFill>
                <a:srgbClr val="5FE0D4"/>
              </a:solidFill>
              <a:latin typeface="Arial" pitchFamily="34" charset="0"/>
              <a:cs typeface="Arial" pitchFamily="34" charset="0"/>
            </a:endParaRPr>
          </a:p>
        </p:txBody>
      </p:sp>
      <p:pic>
        <p:nvPicPr>
          <p:cNvPr id="10" name="Picture 9">
            <a:extLst>
              <a:ext uri="{FF2B5EF4-FFF2-40B4-BE49-F238E27FC236}">
                <a16:creationId xmlns:a16="http://schemas.microsoft.com/office/drawing/2014/main" id="{1F542C69-8E51-4300-9333-5F9060D3A3F3}"/>
              </a:ext>
            </a:extLst>
          </p:cNvPr>
          <p:cNvPicPr>
            <a:picLocks noChangeAspect="1"/>
          </p:cNvPicPr>
          <p:nvPr/>
        </p:nvPicPr>
        <p:blipFill>
          <a:blip r:embed="rId3"/>
          <a:stretch>
            <a:fillRect/>
          </a:stretch>
        </p:blipFill>
        <p:spPr>
          <a:xfrm>
            <a:off x="4774276" y="952333"/>
            <a:ext cx="2643447" cy="2185842"/>
          </a:xfrm>
          <a:prstGeom prst="rect">
            <a:avLst/>
          </a:prstGeom>
        </p:spPr>
      </p:pic>
      <p:pic>
        <p:nvPicPr>
          <p:cNvPr id="2" name="Picture 1">
            <a:extLst>
              <a:ext uri="{FF2B5EF4-FFF2-40B4-BE49-F238E27FC236}">
                <a16:creationId xmlns:a16="http://schemas.microsoft.com/office/drawing/2014/main" id="{00DE0717-C67D-4643-880E-1EDCFB9F07EE}"/>
              </a:ext>
            </a:extLst>
          </p:cNvPr>
          <p:cNvPicPr>
            <a:picLocks noChangeAspect="1"/>
          </p:cNvPicPr>
          <p:nvPr/>
        </p:nvPicPr>
        <p:blipFill>
          <a:blip r:embed="rId4"/>
          <a:stretch>
            <a:fillRect/>
          </a:stretch>
        </p:blipFill>
        <p:spPr>
          <a:xfrm>
            <a:off x="327736" y="3781501"/>
            <a:ext cx="5564530" cy="2185843"/>
          </a:xfrm>
          <a:prstGeom prst="rect">
            <a:avLst/>
          </a:prstGeom>
          <a:effectLst>
            <a:glow rad="228600">
              <a:schemeClr val="accent3">
                <a:satMod val="175000"/>
                <a:alpha val="40000"/>
              </a:schemeClr>
            </a:glow>
          </a:effectLst>
        </p:spPr>
      </p:pic>
      <p:pic>
        <p:nvPicPr>
          <p:cNvPr id="3" name="Picture 2">
            <a:extLst>
              <a:ext uri="{FF2B5EF4-FFF2-40B4-BE49-F238E27FC236}">
                <a16:creationId xmlns:a16="http://schemas.microsoft.com/office/drawing/2014/main" id="{BA63C80B-7E4B-4022-A17E-3A31BD10F39A}"/>
              </a:ext>
            </a:extLst>
          </p:cNvPr>
          <p:cNvPicPr>
            <a:picLocks noChangeAspect="1"/>
          </p:cNvPicPr>
          <p:nvPr/>
        </p:nvPicPr>
        <p:blipFill rotWithShape="1">
          <a:blip r:embed="rId5"/>
          <a:srcRect b="1757"/>
          <a:stretch/>
        </p:blipFill>
        <p:spPr>
          <a:xfrm>
            <a:off x="6307624" y="3781501"/>
            <a:ext cx="5562769" cy="2185843"/>
          </a:xfrm>
          <a:prstGeom prst="rect">
            <a:avLst/>
          </a:prstGeom>
          <a:effectLst>
            <a:glow rad="228600">
              <a:schemeClr val="accent3">
                <a:satMod val="175000"/>
                <a:alpha val="40000"/>
              </a:schemeClr>
            </a:glow>
          </a:effectLst>
        </p:spPr>
      </p:pic>
      <p:sp>
        <p:nvSpPr>
          <p:cNvPr id="7" name="TextBox 6">
            <a:extLst>
              <a:ext uri="{FF2B5EF4-FFF2-40B4-BE49-F238E27FC236}">
                <a16:creationId xmlns:a16="http://schemas.microsoft.com/office/drawing/2014/main" id="{AD441A2C-2EB0-4308-A28A-AC3E11196410}"/>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30</a:t>
            </a:r>
          </a:p>
        </p:txBody>
      </p:sp>
    </p:spTree>
    <p:extLst>
      <p:ext uri="{BB962C8B-B14F-4D97-AF65-F5344CB8AC3E}">
        <p14:creationId xmlns:p14="http://schemas.microsoft.com/office/powerpoint/2010/main" val="82548152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6566"/>
            <a:ext cx="12192000" cy="639763"/>
          </a:xfrm>
        </p:spPr>
        <p:txBody>
          <a:bodyPr/>
          <a:lstStyle/>
          <a:p>
            <a:pPr algn="ctr">
              <a:defRPr/>
            </a:pPr>
            <a:r>
              <a:rPr lang="en-US" sz="3600" dirty="0">
                <a:solidFill>
                  <a:srgbClr val="5FE0D4"/>
                </a:solidFill>
                <a:latin typeface="Arial" charset="0"/>
                <a:cs typeface="Arial" charset="0"/>
              </a:rPr>
              <a:t>Knockout Mouse Phenotyping Project (KOMP2)</a:t>
            </a:r>
            <a:endParaRPr lang="en-US" sz="3600" dirty="0">
              <a:solidFill>
                <a:srgbClr val="5FE0D4"/>
              </a:solidFill>
              <a:latin typeface="Arial" pitchFamily="34" charset="0"/>
              <a:cs typeface="Arial" pitchFamily="34" charset="0"/>
            </a:endParaRPr>
          </a:p>
        </p:txBody>
      </p:sp>
      <p:sp>
        <p:nvSpPr>
          <p:cNvPr id="42" name="Rectangle 41"/>
          <p:cNvSpPr/>
          <p:nvPr/>
        </p:nvSpPr>
        <p:spPr>
          <a:xfrm>
            <a:off x="682440" y="4125246"/>
            <a:ext cx="11100927" cy="2200602"/>
          </a:xfrm>
          <a:prstGeom prst="rect">
            <a:avLst/>
          </a:prstGeom>
        </p:spPr>
        <p:txBody>
          <a:bodyPr wrap="square">
            <a:spAutoFit/>
          </a:bodyPr>
          <a:lstStyle/>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INFRAFRONTIER –</a:t>
            </a:r>
            <a:r>
              <a:rPr kumimoji="0" lang="en-US" sz="2800" b="1" i="0" u="none" strike="noStrike" kern="1200" cap="none" spc="0" normalizeH="0" noProof="0" dirty="0">
                <a:ln>
                  <a:noFill/>
                </a:ln>
                <a:solidFill>
                  <a:prstClr val="white"/>
                </a:solidFill>
                <a:effectLst/>
                <a:uLnTx/>
                <a:uFillTx/>
                <a:latin typeface="Arial" charset="0"/>
                <a:ea typeface="+mn-ea"/>
                <a:cs typeface="+mn-cs"/>
              </a:rPr>
              <a:t> </a:t>
            </a:r>
            <a:r>
              <a:rPr kumimoji="0" lang="en-US" sz="2800" b="1" i="0" u="none" strike="noStrike" kern="1200" cap="none" spc="0" normalizeH="0" baseline="0" noProof="0" dirty="0">
                <a:ln>
                  <a:noFill/>
                </a:ln>
                <a:solidFill>
                  <a:prstClr val="white"/>
                </a:solidFill>
                <a:effectLst/>
                <a:uLnTx/>
                <a:uFillTx/>
                <a:latin typeface="Arial" charset="0"/>
                <a:ea typeface="+mn-ea"/>
                <a:cs typeface="+mn-cs"/>
              </a:rPr>
              <a:t>IMPC Meeting: Helsinki</a:t>
            </a:r>
            <a:r>
              <a:rPr lang="en-US" sz="2800" b="1" dirty="0">
                <a:solidFill>
                  <a:prstClr val="white"/>
                </a:solidFill>
                <a:latin typeface="Arial" charset="0"/>
              </a:rPr>
              <a:t> (</a:t>
            </a:r>
            <a:r>
              <a:rPr kumimoji="0" lang="en-US" sz="2800" b="1" i="0" u="none" strike="noStrike" kern="1200" cap="none" spc="0" normalizeH="0" baseline="0" noProof="0" dirty="0">
                <a:ln>
                  <a:noFill/>
                </a:ln>
                <a:solidFill>
                  <a:prstClr val="white"/>
                </a:solidFill>
                <a:effectLst/>
                <a:uLnTx/>
                <a:uFillTx/>
                <a:latin typeface="Arial" charset="0"/>
                <a:ea typeface="+mn-ea"/>
                <a:cs typeface="+mn-cs"/>
              </a:rPr>
              <a:t>June 3-5)</a:t>
            </a:r>
          </a:p>
          <a:p>
            <a:pPr marL="768334" marR="0" lvl="3" algn="l" defTabSz="627063" rtl="0" eaLnBrk="0" fontAlgn="auto" latinLnBrk="0" hangingPunct="0">
              <a:lnSpc>
                <a:spcPct val="100000"/>
              </a:lnSpc>
              <a:spcBef>
                <a:spcPts val="1800"/>
              </a:spcBef>
              <a:spcAft>
                <a:spcPts val="0"/>
              </a:spcAft>
              <a:buClr>
                <a:srgbClr val="FFFFFF"/>
              </a:buClr>
              <a:buSzPct val="95000"/>
              <a:tabLst/>
              <a:defRPr/>
            </a:pPr>
            <a:r>
              <a:rPr kumimoji="0" lang="en-US" sz="2800" b="1" i="0" u="none" strike="noStrike" kern="1200" cap="none" spc="0" normalizeH="0" baseline="0" noProof="0" dirty="0">
                <a:ln>
                  <a:noFill/>
                </a:ln>
                <a:solidFill>
                  <a:srgbClr val="5FE0D4"/>
                </a:solidFill>
                <a:effectLst/>
                <a:uLnTx/>
                <a:uFillTx/>
                <a:latin typeface="Arial" charset="0"/>
                <a:ea typeface="+mn-ea"/>
                <a:cs typeface="+mn-cs"/>
              </a:rPr>
              <a:t>	Genomic Variation, Big Data, and Aging</a:t>
            </a:r>
          </a:p>
          <a:p>
            <a:pPr marL="768334" marR="0" lvl="3" algn="l" defTabSz="627063" rtl="0" eaLnBrk="0" fontAlgn="auto" latinLnBrk="0" hangingPunct="0">
              <a:lnSpc>
                <a:spcPct val="100000"/>
              </a:lnSpc>
              <a:spcBef>
                <a:spcPts val="1800"/>
              </a:spcBef>
              <a:spcAft>
                <a:spcPts val="0"/>
              </a:spcAft>
              <a:buClr>
                <a:srgbClr val="FFFFFF"/>
              </a:buClr>
              <a:buSzPct val="95000"/>
              <a:tabLst/>
              <a:defRPr/>
            </a:pPr>
            <a:endParaRPr kumimoji="0" lang="en-US" sz="600" b="1" i="0" u="none" strike="noStrike" kern="1200" cap="none" spc="0" normalizeH="0" baseline="0" noProof="0" dirty="0">
              <a:ln>
                <a:noFill/>
              </a:ln>
              <a:solidFill>
                <a:srgbClr val="66FFFF"/>
              </a:solidFill>
              <a:effectLst/>
              <a:uLnTx/>
              <a:uFillTx/>
              <a:latin typeface="Arial" charset="0"/>
              <a:ea typeface="+mn-ea"/>
              <a:cs typeface="+mn-cs"/>
            </a:endParaRPr>
          </a:p>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KOMP2 Community Workshop: Bethesda</a:t>
            </a:r>
            <a:r>
              <a:rPr lang="en-US" sz="2800" b="1" dirty="0">
                <a:solidFill>
                  <a:prstClr val="white"/>
                </a:solidFill>
                <a:latin typeface="Arial" charset="0"/>
              </a:rPr>
              <a:t> (</a:t>
            </a:r>
            <a:r>
              <a:rPr kumimoji="0" lang="en-US" sz="2800" b="1" i="0" u="none" strike="noStrike" kern="1200" cap="none" spc="0" normalizeH="0" baseline="0" noProof="0" dirty="0">
                <a:ln>
                  <a:noFill/>
                </a:ln>
                <a:solidFill>
                  <a:prstClr val="white"/>
                </a:solidFill>
                <a:effectLst/>
                <a:uLnTx/>
                <a:uFillTx/>
                <a:latin typeface="Arial" charset="0"/>
                <a:ea typeface="+mn-ea"/>
                <a:cs typeface="+mn-cs"/>
              </a:rPr>
              <a:t>June 27)</a:t>
            </a:r>
          </a:p>
        </p:txBody>
      </p:sp>
      <p:pic>
        <p:nvPicPr>
          <p:cNvPr id="9" name="Picture 7" descr="S:\CENTERS\Kris\Presos&amp;Posters&amp;Pictures\Graphics\KOMP logo.jpeg">
            <a:extLst>
              <a:ext uri="{FF2B5EF4-FFF2-40B4-BE49-F238E27FC236}">
                <a16:creationId xmlns:a16="http://schemas.microsoft.com/office/drawing/2014/main" id="{E824236F-6347-4276-91CD-F2482ADA85FD}"/>
              </a:ext>
            </a:extLst>
          </p:cNvPr>
          <p:cNvPicPr>
            <a:picLocks noChangeAspect="1" noChangeArrowheads="1"/>
          </p:cNvPicPr>
          <p:nvPr/>
        </p:nvPicPr>
        <p:blipFill>
          <a:blip r:embed="rId3" cstate="print"/>
          <a:stretch>
            <a:fillRect/>
          </a:stretch>
        </p:blipFill>
        <p:spPr bwMode="auto">
          <a:xfrm>
            <a:off x="1139640" y="1433454"/>
            <a:ext cx="3229508" cy="1910857"/>
          </a:xfrm>
          <a:prstGeom prst="rect">
            <a:avLst/>
          </a:prstGeom>
          <a:ln>
            <a:noFill/>
          </a:ln>
          <a:effectLst>
            <a:glow rad="101600">
              <a:schemeClr val="accent3">
                <a:satMod val="175000"/>
                <a:alpha val="40000"/>
              </a:schemeClr>
            </a:glow>
            <a:outerShdw blurRad="292100" dist="139700" dir="2700000" algn="tl" rotWithShape="0">
              <a:srgbClr val="333333">
                <a:alpha val="65000"/>
              </a:srgbClr>
            </a:outerShdw>
          </a:effectLst>
        </p:spPr>
      </p:pic>
      <p:pic>
        <p:nvPicPr>
          <p:cNvPr id="10" name="Picture 3">
            <a:extLst>
              <a:ext uri="{FF2B5EF4-FFF2-40B4-BE49-F238E27FC236}">
                <a16:creationId xmlns:a16="http://schemas.microsoft.com/office/drawing/2014/main" id="{B5E0AD45-5079-4E78-852E-AFDD255F4E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3257" y="1433454"/>
            <a:ext cx="5628929" cy="1910857"/>
          </a:xfrm>
          <a:prstGeom prst="rect">
            <a:avLst/>
          </a:prstGeom>
          <a:ln>
            <a:noFill/>
          </a:ln>
          <a:effectLst>
            <a:glow rad="101600">
              <a:schemeClr val="accent3">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1BC833B1-01DC-4E90-BF30-A15EF930F65C}"/>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31</a:t>
            </a:r>
          </a:p>
        </p:txBody>
      </p:sp>
    </p:spTree>
    <p:extLst>
      <p:ext uri="{BB962C8B-B14F-4D97-AF65-F5344CB8AC3E}">
        <p14:creationId xmlns:p14="http://schemas.microsoft.com/office/powerpoint/2010/main" val="254721320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786821" y="16566"/>
            <a:ext cx="11302401" cy="639763"/>
          </a:xfrm>
        </p:spPr>
        <p:txBody>
          <a:bodyPr/>
          <a:lstStyle/>
          <a:p>
            <a:pPr algn="ctr">
              <a:defRPr/>
            </a:pPr>
            <a:r>
              <a:rPr lang="en-US" sz="3600" dirty="0">
                <a:solidFill>
                  <a:srgbClr val="5FE0D4"/>
                </a:solidFill>
                <a:latin typeface="Arial" charset="0"/>
                <a:cs typeface="Arial" charset="0"/>
              </a:rPr>
              <a:t>Human Heredity and Health in Africa (H3Africa)</a:t>
            </a:r>
            <a:endParaRPr lang="en-US" sz="3600" dirty="0">
              <a:solidFill>
                <a:srgbClr val="5FE0D4"/>
              </a:solidFill>
              <a:latin typeface="Arial" pitchFamily="34" charset="0"/>
              <a:cs typeface="Arial" pitchFamily="34" charset="0"/>
            </a:endParaRPr>
          </a:p>
        </p:txBody>
      </p:sp>
      <p:pic>
        <p:nvPicPr>
          <p:cNvPr id="12" name="Picture 11">
            <a:extLst>
              <a:ext uri="{FF2B5EF4-FFF2-40B4-BE49-F238E27FC236}">
                <a16:creationId xmlns:a16="http://schemas.microsoft.com/office/drawing/2014/main" id="{0271C894-4D0B-4A5B-AC45-3850771C14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754" y="108450"/>
            <a:ext cx="740646" cy="769692"/>
          </a:xfrm>
          <a:prstGeom prst="rect">
            <a:avLst/>
          </a:prstGeom>
          <a:ln w="38100" cap="sq">
            <a:solidFill>
              <a:schemeClr val="tx1">
                <a:lumMod val="85000"/>
              </a:schemeClr>
            </a:solidFill>
            <a:prstDash val="solid"/>
            <a:miter lim="800000"/>
          </a:ln>
          <a:effectLst>
            <a:outerShdw blurRad="57150" dist="50800" dir="2700000" algn="tl" rotWithShape="0">
              <a:srgbClr val="000000">
                <a:alpha val="40000"/>
              </a:srgbClr>
            </a:outerShdw>
          </a:effectLst>
        </p:spPr>
      </p:pic>
      <p:pic>
        <p:nvPicPr>
          <p:cNvPr id="23" name="Picture 22">
            <a:extLst>
              <a:ext uri="{FF2B5EF4-FFF2-40B4-BE49-F238E27FC236}">
                <a16:creationId xmlns:a16="http://schemas.microsoft.com/office/drawing/2014/main" id="{0289CC74-01DA-47F1-83F1-3DE35898A12E}"/>
              </a:ext>
            </a:extLst>
          </p:cNvPr>
          <p:cNvPicPr>
            <a:picLocks noChangeAspect="1"/>
          </p:cNvPicPr>
          <p:nvPr/>
        </p:nvPicPr>
        <p:blipFill>
          <a:blip r:embed="rId4"/>
          <a:stretch>
            <a:fillRect/>
          </a:stretch>
        </p:blipFill>
        <p:spPr>
          <a:xfrm>
            <a:off x="403046" y="1361503"/>
            <a:ext cx="4864500" cy="3654624"/>
          </a:xfrm>
          <a:prstGeom prst="rect">
            <a:avLst/>
          </a:prstGeom>
        </p:spPr>
      </p:pic>
      <p:pic>
        <p:nvPicPr>
          <p:cNvPr id="22" name="Picture 21" descr="A person holding a sign&#10;&#10;Description generated with high confidence">
            <a:extLst>
              <a:ext uri="{FF2B5EF4-FFF2-40B4-BE49-F238E27FC236}">
                <a16:creationId xmlns:a16="http://schemas.microsoft.com/office/drawing/2014/main" id="{AA4D819A-B472-4BB8-AD2D-5C3CC43CC6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4346" y="1623782"/>
            <a:ext cx="2627963" cy="3222261"/>
          </a:xfrm>
          <a:prstGeom prst="rect">
            <a:avLst/>
          </a:prstGeom>
        </p:spPr>
      </p:pic>
      <p:pic>
        <p:nvPicPr>
          <p:cNvPr id="26" name="Picture 25" descr="A group of people standing in front of a sign&#10;&#10;Description generated with very high confidence">
            <a:extLst>
              <a:ext uri="{FF2B5EF4-FFF2-40B4-BE49-F238E27FC236}">
                <a16:creationId xmlns:a16="http://schemas.microsoft.com/office/drawing/2014/main" id="{7D9DD430-161F-4613-86C6-31BBD97504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71563" y="878142"/>
            <a:ext cx="3205668" cy="2046715"/>
          </a:xfrm>
          <a:prstGeom prst="rect">
            <a:avLst/>
          </a:prstGeom>
        </p:spPr>
      </p:pic>
      <p:pic>
        <p:nvPicPr>
          <p:cNvPr id="28" name="Picture 27" descr="A group of people holding a sign&#10;&#10;Description generated with high confidence">
            <a:extLst>
              <a:ext uri="{FF2B5EF4-FFF2-40B4-BE49-F238E27FC236}">
                <a16:creationId xmlns:a16="http://schemas.microsoft.com/office/drawing/2014/main" id="{2EF5E838-3F69-4EBF-AE05-D23697C84C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71563" y="3101690"/>
            <a:ext cx="3205668" cy="2161603"/>
          </a:xfrm>
          <a:prstGeom prst="rect">
            <a:avLst/>
          </a:prstGeom>
        </p:spPr>
      </p:pic>
      <p:sp>
        <p:nvSpPr>
          <p:cNvPr id="31" name="Rectangle 30">
            <a:extLst>
              <a:ext uri="{FF2B5EF4-FFF2-40B4-BE49-F238E27FC236}">
                <a16:creationId xmlns:a16="http://schemas.microsoft.com/office/drawing/2014/main" id="{2C0E08CD-AB2E-4E05-8237-E9CA215C4A9C}"/>
              </a:ext>
            </a:extLst>
          </p:cNvPr>
          <p:cNvSpPr/>
          <p:nvPr/>
        </p:nvSpPr>
        <p:spPr>
          <a:xfrm>
            <a:off x="121635" y="5263293"/>
            <a:ext cx="11967587" cy="1184940"/>
          </a:xfrm>
          <a:prstGeom prst="rect">
            <a:avLst/>
          </a:prstGeom>
        </p:spPr>
        <p:txBody>
          <a:bodyPr wrap="square">
            <a:spAutoFit/>
          </a:bodyPr>
          <a:lstStyle/>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H3Africa supports 48 projects across 34 African countries</a:t>
            </a:r>
          </a:p>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13</a:t>
            </a:r>
            <a:r>
              <a:rPr kumimoji="0" lang="en-US" sz="2800" b="1" i="0" u="none" strike="noStrike" kern="1200" cap="none" spc="0" normalizeH="0" baseline="30000" noProof="0" dirty="0">
                <a:ln>
                  <a:noFill/>
                </a:ln>
                <a:solidFill>
                  <a:prstClr val="white"/>
                </a:solidFill>
                <a:effectLst/>
                <a:uLnTx/>
                <a:uFillTx/>
                <a:latin typeface="Arial" charset="0"/>
                <a:ea typeface="+mn-ea"/>
                <a:cs typeface="+mn-cs"/>
              </a:rPr>
              <a:t>th</a:t>
            </a:r>
            <a:r>
              <a:rPr kumimoji="0" lang="en-US" sz="2800" b="1" i="0" u="none" strike="noStrike" kern="1200" cap="none" spc="0" normalizeH="0" baseline="0" noProof="0" dirty="0">
                <a:ln>
                  <a:noFill/>
                </a:ln>
                <a:solidFill>
                  <a:prstClr val="white"/>
                </a:solidFill>
                <a:effectLst/>
                <a:uLnTx/>
                <a:uFillTx/>
                <a:latin typeface="Arial" charset="0"/>
                <a:ea typeface="+mn-ea"/>
                <a:cs typeface="+mn-cs"/>
              </a:rPr>
              <a:t> Consortium Meeting in Tunisia</a:t>
            </a:r>
          </a:p>
        </p:txBody>
      </p:sp>
      <p:sp>
        <p:nvSpPr>
          <p:cNvPr id="10" name="TextBox 9">
            <a:extLst>
              <a:ext uri="{FF2B5EF4-FFF2-40B4-BE49-F238E27FC236}">
                <a16:creationId xmlns:a16="http://schemas.microsoft.com/office/drawing/2014/main" id="{2D03B161-A4AA-4EE0-AEDF-D5914468325C}"/>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32</a:t>
            </a:r>
          </a:p>
        </p:txBody>
      </p:sp>
    </p:spTree>
    <p:extLst>
      <p:ext uri="{BB962C8B-B14F-4D97-AF65-F5344CB8AC3E}">
        <p14:creationId xmlns:p14="http://schemas.microsoft.com/office/powerpoint/2010/main" val="187691981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C8C8B8E-5AB1-4569-A07A-B388F5EEA8F9}"/>
              </a:ext>
            </a:extLst>
          </p:cNvPr>
          <p:cNvGrpSpPr/>
          <p:nvPr/>
        </p:nvGrpSpPr>
        <p:grpSpPr>
          <a:xfrm>
            <a:off x="448688" y="1612669"/>
            <a:ext cx="4838207" cy="4178953"/>
            <a:chOff x="448688" y="1612669"/>
            <a:chExt cx="4838207" cy="4178953"/>
          </a:xfrm>
        </p:grpSpPr>
        <p:sp>
          <p:nvSpPr>
            <p:cNvPr id="10" name="Rectangle 9">
              <a:extLst>
                <a:ext uri="{FF2B5EF4-FFF2-40B4-BE49-F238E27FC236}">
                  <a16:creationId xmlns:a16="http://schemas.microsoft.com/office/drawing/2014/main" id="{F858A258-47C0-45A9-8E2C-C14DF59B4BE5}"/>
                </a:ext>
              </a:extLst>
            </p:cNvPr>
            <p:cNvSpPr/>
            <p:nvPr/>
          </p:nvSpPr>
          <p:spPr>
            <a:xfrm>
              <a:off x="448688" y="3975740"/>
              <a:ext cx="4838205" cy="1815882"/>
            </a:xfrm>
            <a:prstGeom prst="rect">
              <a:avLst/>
            </a:prstGeom>
          </p:spPr>
          <p:txBody>
            <a:bodyPr wrap="square">
              <a:spAutoFit/>
            </a:bodyPr>
            <a:lstStyle/>
            <a:p>
              <a:pPr marL="158750" marR="0" lvl="2" algn="l" defTabSz="515938" rtl="0" eaLnBrk="0" fontAlgn="auto" latinLnBrk="0" hangingPunct="0">
                <a:lnSpc>
                  <a:spcPct val="100000"/>
                </a:lnSpc>
                <a:spcBef>
                  <a:spcPts val="1800"/>
                </a:spcBef>
                <a:spcAft>
                  <a:spcPts val="0"/>
                </a:spcAft>
                <a:buClr>
                  <a:srgbClr val="FFFFFF"/>
                </a:buClr>
                <a:buSzPct val="95000"/>
                <a:tabLst/>
                <a:defRPr/>
              </a:pPr>
              <a:r>
                <a:rPr kumimoji="0" lang="en-US" sz="2800" b="1" i="0" u="none" strike="noStrike" kern="1200" cap="none" spc="0" normalizeH="0" baseline="0" noProof="0" dirty="0">
                  <a:ln>
                    <a:noFill/>
                  </a:ln>
                  <a:solidFill>
                    <a:srgbClr val="5FE0D4"/>
                  </a:solidFill>
                  <a:effectLst/>
                  <a:uLnTx/>
                  <a:uFillTx/>
                  <a:latin typeface="Arial" charset="0"/>
                  <a:ea typeface="+mn-ea"/>
                  <a:cs typeface="+mn-cs"/>
                </a:rPr>
                <a:t>H3Africa announced as a 	driver project for the 	Global Alliance for 	Genomics and Health</a:t>
              </a:r>
            </a:p>
          </p:txBody>
        </p:sp>
        <p:pic>
          <p:nvPicPr>
            <p:cNvPr id="13" name="Picture 12" descr="A close up of a logo&#10;&#10;Description generated with high confidence">
              <a:extLst>
                <a:ext uri="{FF2B5EF4-FFF2-40B4-BE49-F238E27FC236}">
                  <a16:creationId xmlns:a16="http://schemas.microsoft.com/office/drawing/2014/main" id="{2F67E234-C033-4185-A8D6-01D2EF274F78}"/>
                </a:ext>
              </a:extLst>
            </p:cNvPr>
            <p:cNvPicPr>
              <a:picLocks noChangeAspect="1"/>
            </p:cNvPicPr>
            <p:nvPr/>
          </p:nvPicPr>
          <p:blipFill rotWithShape="1">
            <a:blip r:embed="rId3">
              <a:extLst>
                <a:ext uri="{28A0092B-C50C-407E-A947-70E740481C1C}">
                  <a14:useLocalDpi xmlns:a14="http://schemas.microsoft.com/office/drawing/2010/main" val="0"/>
                </a:ext>
              </a:extLst>
            </a:blip>
            <a:srcRect l="5414" t="12137" r="3154" b="8390"/>
            <a:stretch/>
          </p:blipFill>
          <p:spPr>
            <a:xfrm>
              <a:off x="448689" y="1612669"/>
              <a:ext cx="4838206" cy="2026133"/>
            </a:xfrm>
            <a:prstGeom prst="rect">
              <a:avLst/>
            </a:prstGeom>
          </p:spPr>
        </p:pic>
      </p:grpSp>
      <p:sp>
        <p:nvSpPr>
          <p:cNvPr id="3074" name="Title 3"/>
          <p:cNvSpPr>
            <a:spLocks noGrp="1"/>
          </p:cNvSpPr>
          <p:nvPr>
            <p:ph type="title"/>
          </p:nvPr>
        </p:nvSpPr>
        <p:spPr>
          <a:xfrm>
            <a:off x="786821" y="16566"/>
            <a:ext cx="11302401" cy="639763"/>
          </a:xfrm>
        </p:spPr>
        <p:txBody>
          <a:bodyPr/>
          <a:lstStyle/>
          <a:p>
            <a:pPr algn="ctr">
              <a:defRPr/>
            </a:pPr>
            <a:r>
              <a:rPr lang="en-US" sz="3600" dirty="0">
                <a:solidFill>
                  <a:srgbClr val="5FE0D4"/>
                </a:solidFill>
                <a:latin typeface="Arial" charset="0"/>
                <a:cs typeface="Arial" charset="0"/>
              </a:rPr>
              <a:t>Human Heredity and Health in Africa (H3Africa)</a:t>
            </a:r>
            <a:endParaRPr lang="en-US" sz="3600" dirty="0">
              <a:solidFill>
                <a:srgbClr val="5FE0D4"/>
              </a:solidFill>
              <a:latin typeface="Arial" pitchFamily="34" charset="0"/>
              <a:cs typeface="Arial" pitchFamily="34" charset="0"/>
            </a:endParaRPr>
          </a:p>
        </p:txBody>
      </p:sp>
      <p:pic>
        <p:nvPicPr>
          <p:cNvPr id="12" name="Picture 11">
            <a:extLst>
              <a:ext uri="{FF2B5EF4-FFF2-40B4-BE49-F238E27FC236}">
                <a16:creationId xmlns:a16="http://schemas.microsoft.com/office/drawing/2014/main" id="{0271C894-4D0B-4A5B-AC45-3850771C14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754" y="108450"/>
            <a:ext cx="740646" cy="769692"/>
          </a:xfrm>
          <a:prstGeom prst="rect">
            <a:avLst/>
          </a:prstGeom>
          <a:ln w="38100" cap="sq">
            <a:solidFill>
              <a:schemeClr val="tx1">
                <a:lumMod val="85000"/>
              </a:schemeClr>
            </a:solidFill>
            <a:prstDash val="solid"/>
            <a:miter lim="800000"/>
          </a:ln>
          <a:effectLst>
            <a:outerShdw blurRad="57150" dist="50800" dir="2700000" algn="tl" rotWithShape="0">
              <a:srgbClr val="000000">
                <a:alpha val="40000"/>
              </a:srgbClr>
            </a:outerShdw>
          </a:effectLst>
        </p:spPr>
      </p:pic>
      <p:grpSp>
        <p:nvGrpSpPr>
          <p:cNvPr id="7" name="Group 6">
            <a:extLst>
              <a:ext uri="{FF2B5EF4-FFF2-40B4-BE49-F238E27FC236}">
                <a16:creationId xmlns:a16="http://schemas.microsoft.com/office/drawing/2014/main" id="{45B0861F-0055-48D9-B8F6-F6D67D031B66}"/>
              </a:ext>
            </a:extLst>
          </p:cNvPr>
          <p:cNvGrpSpPr/>
          <p:nvPr/>
        </p:nvGrpSpPr>
        <p:grpSpPr>
          <a:xfrm>
            <a:off x="5997545" y="1612669"/>
            <a:ext cx="6051788" cy="4168415"/>
            <a:chOff x="6041833" y="1270482"/>
            <a:chExt cx="6051788" cy="4168415"/>
          </a:xfrm>
        </p:grpSpPr>
        <p:grpSp>
          <p:nvGrpSpPr>
            <p:cNvPr id="2" name="Group 1">
              <a:extLst>
                <a:ext uri="{FF2B5EF4-FFF2-40B4-BE49-F238E27FC236}">
                  <a16:creationId xmlns:a16="http://schemas.microsoft.com/office/drawing/2014/main" id="{3AAAEBC0-7981-47CD-8075-E45570234D5A}"/>
                </a:ext>
              </a:extLst>
            </p:cNvPr>
            <p:cNvGrpSpPr/>
            <p:nvPr/>
          </p:nvGrpSpPr>
          <p:grpSpPr>
            <a:xfrm>
              <a:off x="6041833" y="1277910"/>
              <a:ext cx="1911636" cy="2964899"/>
              <a:chOff x="6770482" y="266651"/>
              <a:chExt cx="1911636" cy="2964899"/>
            </a:xfrm>
          </p:grpSpPr>
          <p:sp>
            <p:nvSpPr>
              <p:cNvPr id="3" name="TextBox 2">
                <a:extLst>
                  <a:ext uri="{FF2B5EF4-FFF2-40B4-BE49-F238E27FC236}">
                    <a16:creationId xmlns:a16="http://schemas.microsoft.com/office/drawing/2014/main" id="{9EC26292-8955-417F-9A07-5ECB2A93BD8B}"/>
                  </a:ext>
                </a:extLst>
              </p:cNvPr>
              <p:cNvSpPr txBox="1"/>
              <p:nvPr/>
            </p:nvSpPr>
            <p:spPr>
              <a:xfrm>
                <a:off x="6892921" y="2523664"/>
                <a:ext cx="1789197"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rPr>
                  <a:t>Christian </a:t>
                </a:r>
                <a:r>
                  <a:rPr kumimoji="0" lang="en-US" sz="2000" b="1" i="0" u="none" strike="noStrike" kern="1200" cap="none" spc="0" normalizeH="0" baseline="0" noProof="0" dirty="0" err="1">
                    <a:ln>
                      <a:noFill/>
                    </a:ln>
                    <a:solidFill>
                      <a:srgbClr val="FFFFFF"/>
                    </a:solidFill>
                    <a:effectLst/>
                    <a:uLnTx/>
                    <a:uFillTx/>
                    <a:latin typeface="Arial" panose="020B0604020202020204"/>
                    <a:ea typeface="Helvetica Neue" charset="0"/>
                    <a:cs typeface="Helvetica Neue" charset="0"/>
                  </a:rPr>
                  <a:t>Happi</a:t>
                </a:r>
                <a:endParaRPr kumimoji="0" lang="en-US" sz="20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endParaRPr>
              </a:p>
            </p:txBody>
          </p:sp>
          <p:pic>
            <p:nvPicPr>
              <p:cNvPr id="16" name="Picture 15" descr="A person wearing glasses and smiling at the camera&#10;&#10;Description generated with high confidence">
                <a:extLst>
                  <a:ext uri="{FF2B5EF4-FFF2-40B4-BE49-F238E27FC236}">
                    <a16:creationId xmlns:a16="http://schemas.microsoft.com/office/drawing/2014/main" id="{ADCABCD2-243A-439A-A32A-3EB50A63FF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0482" y="266651"/>
                <a:ext cx="1868112" cy="2257013"/>
              </a:xfrm>
              <a:prstGeom prst="rect">
                <a:avLst/>
              </a:prstGeom>
            </p:spPr>
          </p:pic>
        </p:grpSp>
        <p:grpSp>
          <p:nvGrpSpPr>
            <p:cNvPr id="4" name="Group 3">
              <a:extLst>
                <a:ext uri="{FF2B5EF4-FFF2-40B4-BE49-F238E27FC236}">
                  <a16:creationId xmlns:a16="http://schemas.microsoft.com/office/drawing/2014/main" id="{429A27EF-02F8-44B7-89E7-85DE2AF69BA0}"/>
                </a:ext>
              </a:extLst>
            </p:cNvPr>
            <p:cNvGrpSpPr/>
            <p:nvPr/>
          </p:nvGrpSpPr>
          <p:grpSpPr>
            <a:xfrm>
              <a:off x="8110471" y="1270482"/>
              <a:ext cx="1868112" cy="2964898"/>
              <a:chOff x="9198576" y="266652"/>
              <a:chExt cx="1868112" cy="2964898"/>
            </a:xfrm>
          </p:grpSpPr>
          <p:sp>
            <p:nvSpPr>
              <p:cNvPr id="17" name="TextBox 16">
                <a:extLst>
                  <a:ext uri="{FF2B5EF4-FFF2-40B4-BE49-F238E27FC236}">
                    <a16:creationId xmlns:a16="http://schemas.microsoft.com/office/drawing/2014/main" id="{D5D3D012-3550-460F-AD57-2594C268D031}"/>
                  </a:ext>
                </a:extLst>
              </p:cNvPr>
              <p:cNvSpPr txBox="1"/>
              <p:nvPr/>
            </p:nvSpPr>
            <p:spPr>
              <a:xfrm>
                <a:off x="9198576" y="2523664"/>
                <a:ext cx="1868112"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Arial" panose="020B0604020202020204"/>
                    <a:ea typeface="Helvetica Neue" charset="0"/>
                    <a:cs typeface="Helvetica Neue" charset="0"/>
                  </a:rPr>
                  <a:t>Guida</a:t>
                </a:r>
                <a:r>
                  <a:rPr kumimoji="0" lang="en-US" sz="20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rPr>
                  <a:t> Landoure</a:t>
                </a:r>
              </a:p>
            </p:txBody>
          </p:sp>
          <p:pic>
            <p:nvPicPr>
              <p:cNvPr id="18" name="Picture 17" descr="A person wearing a suit and tie smiling and looking at the camera&#10;&#10;Description generated with very high confidence">
                <a:extLst>
                  <a:ext uri="{FF2B5EF4-FFF2-40B4-BE49-F238E27FC236}">
                    <a16:creationId xmlns:a16="http://schemas.microsoft.com/office/drawing/2014/main" id="{A6ECCA99-F514-43AF-B3CB-AB95C1CBA5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98576" y="266652"/>
                <a:ext cx="1868112" cy="2257012"/>
              </a:xfrm>
              <a:prstGeom prst="rect">
                <a:avLst/>
              </a:prstGeom>
            </p:spPr>
          </p:pic>
        </p:grpSp>
        <p:grpSp>
          <p:nvGrpSpPr>
            <p:cNvPr id="5" name="Group 4">
              <a:extLst>
                <a:ext uri="{FF2B5EF4-FFF2-40B4-BE49-F238E27FC236}">
                  <a16:creationId xmlns:a16="http://schemas.microsoft.com/office/drawing/2014/main" id="{AC710D74-9169-4CF2-B57A-0CAB9566E227}"/>
                </a:ext>
              </a:extLst>
            </p:cNvPr>
            <p:cNvGrpSpPr/>
            <p:nvPr/>
          </p:nvGrpSpPr>
          <p:grpSpPr>
            <a:xfrm>
              <a:off x="10135585" y="1270482"/>
              <a:ext cx="1702170" cy="2914500"/>
              <a:chOff x="8086616" y="2062939"/>
              <a:chExt cx="1702170" cy="2914500"/>
            </a:xfrm>
          </p:grpSpPr>
          <p:sp>
            <p:nvSpPr>
              <p:cNvPr id="19" name="TextBox 18">
                <a:extLst>
                  <a:ext uri="{FF2B5EF4-FFF2-40B4-BE49-F238E27FC236}">
                    <a16:creationId xmlns:a16="http://schemas.microsoft.com/office/drawing/2014/main" id="{6352A402-FA4C-4082-8895-F8CAFB8C4FD6}"/>
                  </a:ext>
                </a:extLst>
              </p:cNvPr>
              <p:cNvSpPr txBox="1"/>
              <p:nvPr/>
            </p:nvSpPr>
            <p:spPr>
              <a:xfrm>
                <a:off x="8086616" y="4269553"/>
                <a:ext cx="170217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Arial" panose="020B0604020202020204"/>
                    <a:ea typeface="Helvetica Neue" charset="0"/>
                    <a:cs typeface="Helvetica Neue" charset="0"/>
                  </a:rPr>
                  <a:t>Jantina</a:t>
                </a:r>
                <a:r>
                  <a:rPr kumimoji="0" lang="en-US" sz="20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rPr>
                  <a:t> De Vries</a:t>
                </a:r>
              </a:p>
            </p:txBody>
          </p:sp>
          <p:pic>
            <p:nvPicPr>
              <p:cNvPr id="20" name="Picture 19" descr="A person posing for the camera&#10;&#10;Description generated with very high confidence">
                <a:extLst>
                  <a:ext uri="{FF2B5EF4-FFF2-40B4-BE49-F238E27FC236}">
                    <a16:creationId xmlns:a16="http://schemas.microsoft.com/office/drawing/2014/main" id="{145D82D2-2534-4B32-932F-DD7D487121E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470" r="6770"/>
              <a:stretch/>
            </p:blipFill>
            <p:spPr>
              <a:xfrm>
                <a:off x="8098139" y="2062939"/>
                <a:ext cx="1690647" cy="2205353"/>
              </a:xfrm>
              <a:prstGeom prst="rect">
                <a:avLst/>
              </a:prstGeom>
            </p:spPr>
          </p:pic>
        </p:grpSp>
        <p:sp>
          <p:nvSpPr>
            <p:cNvPr id="21" name="Rectangle 20">
              <a:extLst>
                <a:ext uri="{FF2B5EF4-FFF2-40B4-BE49-F238E27FC236}">
                  <a16:creationId xmlns:a16="http://schemas.microsoft.com/office/drawing/2014/main" id="{C9E0E61E-2122-47C4-AE8D-EF4542DCD087}"/>
                </a:ext>
              </a:extLst>
            </p:cNvPr>
            <p:cNvSpPr/>
            <p:nvPr/>
          </p:nvSpPr>
          <p:spPr>
            <a:xfrm>
              <a:off x="6134257" y="4484790"/>
              <a:ext cx="5959364" cy="954107"/>
            </a:xfrm>
            <a:prstGeom prst="rect">
              <a:avLst/>
            </a:prstGeom>
          </p:spPr>
          <p:txBody>
            <a:bodyPr wrap="square">
              <a:spAutoFit/>
            </a:bodyPr>
            <a:lstStyle/>
            <a:p>
              <a:pPr marL="158750" marR="0" lvl="2" algn="l" defTabSz="457200" rtl="0" eaLnBrk="0" fontAlgn="auto" latinLnBrk="0" hangingPunct="0">
                <a:lnSpc>
                  <a:spcPct val="100000"/>
                </a:lnSpc>
                <a:spcBef>
                  <a:spcPts val="1800"/>
                </a:spcBef>
                <a:spcAft>
                  <a:spcPts val="0"/>
                </a:spcAft>
                <a:buClr>
                  <a:srgbClr val="FFFFFF"/>
                </a:buClr>
                <a:buSzPct val="95000"/>
                <a:tabLst/>
                <a:defRPr/>
              </a:pPr>
              <a:r>
                <a:rPr kumimoji="0" lang="en-US" sz="2800" b="1" i="0" u="none" strike="noStrike" kern="1200" cap="none" spc="0" normalizeH="0" baseline="0" noProof="0" dirty="0">
                  <a:ln>
                    <a:noFill/>
                  </a:ln>
                  <a:solidFill>
                    <a:srgbClr val="5FE0D4"/>
                  </a:solidFill>
                  <a:effectLst/>
                  <a:uLnTx/>
                  <a:uFillTx/>
                  <a:latin typeface="Arial" charset="0"/>
                  <a:ea typeface="+mn-ea"/>
                  <a:cs typeface="+mn-cs"/>
                </a:rPr>
                <a:t>Several H3Africa members 	received recent recognitions</a:t>
              </a:r>
            </a:p>
          </p:txBody>
        </p:sp>
      </p:grpSp>
      <p:sp>
        <p:nvSpPr>
          <p:cNvPr id="22" name="TextBox 21">
            <a:extLst>
              <a:ext uri="{FF2B5EF4-FFF2-40B4-BE49-F238E27FC236}">
                <a16:creationId xmlns:a16="http://schemas.microsoft.com/office/drawing/2014/main" id="{89CD2BBB-3C9B-4D9D-81FB-7F5F9F7FE26F}"/>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32</a:t>
            </a:r>
          </a:p>
        </p:txBody>
      </p:sp>
    </p:spTree>
    <p:extLst>
      <p:ext uri="{BB962C8B-B14F-4D97-AF65-F5344CB8AC3E}">
        <p14:creationId xmlns:p14="http://schemas.microsoft.com/office/powerpoint/2010/main" val="283495216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1" y="26329"/>
            <a:ext cx="12190413" cy="619944"/>
          </a:xfrm>
          <a:prstGeom prst="rect">
            <a:avLst/>
          </a:prstGeom>
          <a:noFill/>
          <a:ln w="9525">
            <a:noFill/>
            <a:miter lim="800000"/>
            <a:headEnd/>
            <a:tailEnd/>
          </a:ln>
        </p:spPr>
        <p:txBody>
          <a:bodyPr anchor="ctr"/>
          <a:lstStyle/>
          <a:p>
            <a:pPr marL="0" marR="0" lvl="0" indent="0" algn="ctr" defTabSz="121917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n-ea"/>
                <a:cs typeface="Arial" charset="0"/>
              </a:rPr>
              <a:t>Undiagnosed Diseases Network (UDN)</a:t>
            </a:r>
            <a:endParaRPr kumimoji="0" lang="en-US" sz="1200" b="1" i="0" u="none" strike="noStrike" kern="1200" cap="none" spc="-100" normalizeH="0" baseline="0" noProof="0" dirty="0">
              <a:ln>
                <a:noFill/>
              </a:ln>
              <a:solidFill>
                <a:srgbClr val="FFFF00"/>
              </a:solidFill>
              <a:effectLst/>
              <a:uLnTx/>
              <a:uFillTx/>
              <a:latin typeface="Arial" charset="0"/>
              <a:ea typeface="+mn-ea"/>
              <a:cs typeface="+mn-cs"/>
            </a:endParaRPr>
          </a:p>
        </p:txBody>
      </p:sp>
      <p:cxnSp>
        <p:nvCxnSpPr>
          <p:cNvPr id="22" name="Straight Connector 21">
            <a:extLst>
              <a:ext uri="{FF2B5EF4-FFF2-40B4-BE49-F238E27FC236}">
                <a16:creationId xmlns:a16="http://schemas.microsoft.com/office/drawing/2014/main" id="{DF51F4E7-955E-4280-9681-D7E82C7BB2EA}"/>
              </a:ext>
            </a:extLst>
          </p:cNvPr>
          <p:cNvCxnSpPr>
            <a:cxnSpLocks/>
          </p:cNvCxnSpPr>
          <p:nvPr/>
        </p:nvCxnSpPr>
        <p:spPr>
          <a:xfrm>
            <a:off x="0" y="1732187"/>
            <a:ext cx="12190412" cy="103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3632B600-3C01-4536-A0F4-49C5DBBC771C}"/>
              </a:ext>
            </a:extLst>
          </p:cNvPr>
          <p:cNvSpPr/>
          <p:nvPr/>
        </p:nvSpPr>
        <p:spPr>
          <a:xfrm>
            <a:off x="0" y="1030189"/>
            <a:ext cx="12192000" cy="51202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D64F3B3B-BB57-4FFA-A432-CBDD048E81BC}"/>
              </a:ext>
            </a:extLst>
          </p:cNvPr>
          <p:cNvSpPr txBox="1"/>
          <p:nvPr/>
        </p:nvSpPr>
        <p:spPr>
          <a:xfrm>
            <a:off x="-26127" y="1091124"/>
            <a:ext cx="12245547" cy="5232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2102A"/>
                </a:solidFill>
                <a:effectLst/>
                <a:uLnTx/>
                <a:uFillTx/>
                <a:latin typeface="Arial" panose="020B0604020202020204"/>
                <a:ea typeface="+mn-ea"/>
                <a:cs typeface="+mn-cs"/>
              </a:rPr>
              <a:t>The UDN website now has information in Spanish! </a:t>
            </a:r>
          </a:p>
        </p:txBody>
      </p:sp>
      <p:sp>
        <p:nvSpPr>
          <p:cNvPr id="11" name="TextBox 10">
            <a:extLst>
              <a:ext uri="{FF2B5EF4-FFF2-40B4-BE49-F238E27FC236}">
                <a16:creationId xmlns:a16="http://schemas.microsoft.com/office/drawing/2014/main" id="{9EF6FB45-3FA3-4D90-AE71-2DFCD2A984BB}"/>
              </a:ext>
            </a:extLst>
          </p:cNvPr>
          <p:cNvSpPr txBox="1"/>
          <p:nvPr/>
        </p:nvSpPr>
        <p:spPr>
          <a:xfrm>
            <a:off x="6726916" y="2820829"/>
            <a:ext cx="5213101" cy="2046714"/>
          </a:xfrm>
          <a:prstGeom prst="rect">
            <a:avLst/>
          </a:prstGeom>
          <a:noFill/>
        </p:spPr>
        <p:txBody>
          <a:bodyPr wrap="square" rtlCol="0">
            <a:spAutoFit/>
          </a:bodyPr>
          <a:lstStyle/>
          <a:p>
            <a:pPr marL="342900" marR="0" lvl="0" indent="-34290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ES" sz="2800" b="0" i="0" u="none" strike="noStrike" kern="1200" cap="none" spc="0" normalizeH="0" baseline="0" noProof="0" dirty="0" err="1">
                <a:ln>
                  <a:noFill/>
                </a:ln>
                <a:solidFill>
                  <a:srgbClr val="616165">
                    <a:lumMod val="75000"/>
                  </a:srgbClr>
                </a:solidFill>
                <a:effectLst/>
                <a:uLnTx/>
                <a:uFillTx/>
                <a:latin typeface="Arial" panose="020B0604020202020204"/>
                <a:ea typeface="Helvetica Neue" charset="0"/>
                <a:cs typeface="Helvetica Neue" charset="0"/>
              </a:rPr>
              <a:t>How</a:t>
            </a:r>
            <a:r>
              <a:rPr kumimoji="0" lang="es-ES" sz="2800" b="0" i="0" u="none" strike="noStrike" kern="1200" cap="none" spc="0" normalizeH="0" baseline="0" noProof="0" dirty="0">
                <a:ln>
                  <a:noFill/>
                </a:ln>
                <a:solidFill>
                  <a:srgbClr val="616165">
                    <a:lumMod val="75000"/>
                  </a:srgbClr>
                </a:solidFill>
                <a:effectLst/>
                <a:uLnTx/>
                <a:uFillTx/>
                <a:latin typeface="Arial" panose="020B0604020202020204"/>
                <a:ea typeface="Helvetica Neue" charset="0"/>
                <a:cs typeface="Helvetica Neue" charset="0"/>
              </a:rPr>
              <a:t> </a:t>
            </a:r>
            <a:r>
              <a:rPr kumimoji="0" lang="es-ES" sz="2800" b="0" i="0" u="none" strike="noStrike" kern="1200" cap="none" spc="0" normalizeH="0" baseline="0" noProof="0" dirty="0" err="1">
                <a:ln>
                  <a:noFill/>
                </a:ln>
                <a:solidFill>
                  <a:srgbClr val="616165">
                    <a:lumMod val="75000"/>
                  </a:srgbClr>
                </a:solidFill>
                <a:effectLst/>
                <a:uLnTx/>
                <a:uFillTx/>
                <a:latin typeface="Arial" panose="020B0604020202020204"/>
                <a:ea typeface="Helvetica Neue" charset="0"/>
                <a:cs typeface="Helvetica Neue" charset="0"/>
              </a:rPr>
              <a:t>to</a:t>
            </a:r>
            <a:r>
              <a:rPr kumimoji="0" lang="es-ES" sz="2800" b="0" i="0" u="none" strike="noStrike" kern="1200" cap="none" spc="0" normalizeH="0" baseline="0" noProof="0" dirty="0">
                <a:ln>
                  <a:noFill/>
                </a:ln>
                <a:solidFill>
                  <a:srgbClr val="616165">
                    <a:lumMod val="75000"/>
                  </a:srgbClr>
                </a:solidFill>
                <a:effectLst/>
                <a:uLnTx/>
                <a:uFillTx/>
                <a:latin typeface="Arial" panose="020B0604020202020204"/>
                <a:ea typeface="Helvetica Neue" charset="0"/>
                <a:cs typeface="Helvetica Neue" charset="0"/>
              </a:rPr>
              <a:t> </a:t>
            </a:r>
            <a:r>
              <a:rPr kumimoji="0" lang="es-ES" sz="2800" b="0" i="0" u="none" strike="noStrike" kern="1200" cap="none" spc="0" normalizeH="0" baseline="0" noProof="0" dirty="0" err="1">
                <a:ln>
                  <a:noFill/>
                </a:ln>
                <a:solidFill>
                  <a:srgbClr val="616165">
                    <a:lumMod val="75000"/>
                  </a:srgbClr>
                </a:solidFill>
                <a:effectLst/>
                <a:uLnTx/>
                <a:uFillTx/>
                <a:latin typeface="Arial" panose="020B0604020202020204"/>
                <a:ea typeface="Helvetica Neue" charset="0"/>
                <a:cs typeface="Helvetica Neue" charset="0"/>
              </a:rPr>
              <a:t>apply</a:t>
            </a:r>
            <a:endParaRPr kumimoji="0" lang="es-ES" sz="2800" b="0" i="0" u="none" strike="noStrike" kern="1200" cap="none" spc="0" normalizeH="0" baseline="0" noProof="0" dirty="0">
              <a:ln>
                <a:noFill/>
              </a:ln>
              <a:solidFill>
                <a:srgbClr val="616165">
                  <a:lumMod val="75000"/>
                </a:srgbClr>
              </a:solidFill>
              <a:effectLst/>
              <a:uLnTx/>
              <a:uFillTx/>
              <a:latin typeface="Arial" panose="020B0604020202020204"/>
              <a:ea typeface="Helvetica Neue" charset="0"/>
              <a:cs typeface="Helvetica Neue" charset="0"/>
            </a:endParaRPr>
          </a:p>
          <a:p>
            <a:pPr marL="342900" marR="0" lvl="0" indent="-34290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616165">
                    <a:lumMod val="75000"/>
                  </a:srgbClr>
                </a:solidFill>
                <a:effectLst/>
                <a:uLnTx/>
                <a:uFillTx/>
                <a:latin typeface="Arial" panose="020B0604020202020204"/>
                <a:ea typeface="Helvetica Neue" charset="0"/>
                <a:cs typeface="Helvetica Neue" charset="0"/>
              </a:rPr>
              <a:t>Frequently asked questions</a:t>
            </a:r>
          </a:p>
          <a:p>
            <a:pPr marL="342900" marR="0" lvl="0" indent="-34290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ES" sz="2800" b="0" i="0" u="none" strike="noStrike" kern="1200" cap="none" spc="0" normalizeH="0" baseline="0" noProof="0" dirty="0">
                <a:ln>
                  <a:noFill/>
                </a:ln>
                <a:solidFill>
                  <a:srgbClr val="616165">
                    <a:lumMod val="75000"/>
                  </a:srgbClr>
                </a:solidFill>
                <a:effectLst/>
                <a:uLnTx/>
                <a:uFillTx/>
                <a:latin typeface="Arial" panose="020B0604020202020204"/>
                <a:ea typeface="Helvetica Neue" charset="0"/>
                <a:cs typeface="Helvetica Neue" charset="0"/>
              </a:rPr>
              <a:t>Video</a:t>
            </a:r>
          </a:p>
          <a:p>
            <a:pPr marL="342900" marR="0" lvl="0" indent="-34290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ES" sz="2800" b="0" i="0" u="none" strike="noStrike" kern="1200" cap="none" spc="0" normalizeH="0" baseline="0" noProof="0" dirty="0" err="1">
                <a:ln>
                  <a:noFill/>
                </a:ln>
                <a:solidFill>
                  <a:srgbClr val="616165">
                    <a:lumMod val="75000"/>
                  </a:srgbClr>
                </a:solidFill>
                <a:effectLst/>
                <a:uLnTx/>
                <a:uFillTx/>
                <a:latin typeface="Arial" panose="020B0604020202020204"/>
                <a:ea typeface="Helvetica Neue" charset="0"/>
                <a:cs typeface="Helvetica Neue" charset="0"/>
              </a:rPr>
              <a:t>Download</a:t>
            </a:r>
            <a:r>
              <a:rPr kumimoji="0" lang="es-ES" sz="2800" b="0" i="0" u="none" strike="noStrike" kern="1200" cap="none" spc="0" normalizeH="0" baseline="0" noProof="0" dirty="0">
                <a:ln>
                  <a:noFill/>
                </a:ln>
                <a:solidFill>
                  <a:srgbClr val="616165">
                    <a:lumMod val="75000"/>
                  </a:srgbClr>
                </a:solidFill>
                <a:effectLst/>
                <a:uLnTx/>
                <a:uFillTx/>
                <a:latin typeface="Arial" panose="020B0604020202020204"/>
                <a:ea typeface="Helvetica Neue" charset="0"/>
                <a:cs typeface="Helvetica Neue" charset="0"/>
              </a:rPr>
              <a:t> </a:t>
            </a:r>
            <a:r>
              <a:rPr kumimoji="0" lang="es-ES" sz="2800" b="0" i="0" u="none" strike="noStrike" kern="1200" cap="none" spc="0" normalizeH="0" baseline="0" noProof="0" dirty="0" err="1">
                <a:ln>
                  <a:noFill/>
                </a:ln>
                <a:solidFill>
                  <a:srgbClr val="616165">
                    <a:lumMod val="75000"/>
                  </a:srgbClr>
                </a:solidFill>
                <a:effectLst/>
                <a:uLnTx/>
                <a:uFillTx/>
                <a:latin typeface="Arial" panose="020B0604020202020204"/>
                <a:ea typeface="Helvetica Neue" charset="0"/>
                <a:cs typeface="Helvetica Neue" charset="0"/>
              </a:rPr>
              <a:t>the</a:t>
            </a:r>
            <a:r>
              <a:rPr kumimoji="0" lang="es-ES" sz="2800" b="0" i="0" u="none" strike="noStrike" kern="1200" cap="none" spc="0" normalizeH="0" baseline="0" noProof="0" dirty="0">
                <a:ln>
                  <a:noFill/>
                </a:ln>
                <a:solidFill>
                  <a:srgbClr val="616165">
                    <a:lumMod val="75000"/>
                  </a:srgbClr>
                </a:solidFill>
                <a:effectLst/>
                <a:uLnTx/>
                <a:uFillTx/>
                <a:latin typeface="Arial" panose="020B0604020202020204"/>
                <a:ea typeface="Helvetica Neue" charset="0"/>
                <a:cs typeface="Helvetica Neue" charset="0"/>
              </a:rPr>
              <a:t> </a:t>
            </a:r>
            <a:r>
              <a:rPr kumimoji="0" lang="es-ES" sz="2800" b="0" i="0" u="none" strike="noStrike" kern="1200" cap="none" spc="0" normalizeH="0" baseline="0" noProof="0" dirty="0" err="1">
                <a:ln>
                  <a:noFill/>
                </a:ln>
                <a:solidFill>
                  <a:srgbClr val="616165">
                    <a:lumMod val="75000"/>
                  </a:srgbClr>
                </a:solidFill>
                <a:effectLst/>
                <a:uLnTx/>
                <a:uFillTx/>
                <a:latin typeface="Arial" panose="020B0604020202020204"/>
                <a:ea typeface="Helvetica Neue" charset="0"/>
                <a:cs typeface="Helvetica Neue" charset="0"/>
              </a:rPr>
              <a:t>application</a:t>
            </a:r>
            <a:endParaRPr kumimoji="0" lang="es-ES" sz="2800" b="0" i="0" u="none" strike="noStrike" kern="1200" cap="none" spc="0" normalizeH="0" baseline="0" noProof="0" dirty="0">
              <a:ln>
                <a:noFill/>
              </a:ln>
              <a:solidFill>
                <a:srgbClr val="616165">
                  <a:lumMod val="75000"/>
                </a:srgbClr>
              </a:solidFill>
              <a:effectLst/>
              <a:uLnTx/>
              <a:uFillTx/>
              <a:latin typeface="Arial" panose="020B0604020202020204"/>
              <a:ea typeface="Helvetica Neue" charset="0"/>
              <a:cs typeface="Helvetica Neue" charset="0"/>
            </a:endParaRPr>
          </a:p>
        </p:txBody>
      </p:sp>
      <p:cxnSp>
        <p:nvCxnSpPr>
          <p:cNvPr id="15" name="Straight Connector 14">
            <a:extLst>
              <a:ext uri="{FF2B5EF4-FFF2-40B4-BE49-F238E27FC236}">
                <a16:creationId xmlns:a16="http://schemas.microsoft.com/office/drawing/2014/main" id="{B5A23860-78A5-4D1D-BBAA-311A337EDFF4}"/>
              </a:ext>
            </a:extLst>
          </p:cNvPr>
          <p:cNvCxnSpPr>
            <a:cxnSpLocks/>
          </p:cNvCxnSpPr>
          <p:nvPr/>
        </p:nvCxnSpPr>
        <p:spPr>
          <a:xfrm flipH="1">
            <a:off x="-1" y="1675029"/>
            <a:ext cx="1221942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322C5F1-0112-4035-A5C9-908F866CFD1F}"/>
              </a:ext>
            </a:extLst>
          </p:cNvPr>
          <p:cNvSpPr txBox="1"/>
          <p:nvPr/>
        </p:nvSpPr>
        <p:spPr>
          <a:xfrm>
            <a:off x="427999" y="5210622"/>
            <a:ext cx="7866916"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srgbClr val="02102A"/>
                </a:solidFill>
                <a:effectLst/>
                <a:uLnTx/>
                <a:uFillTx/>
                <a:latin typeface="Arial" panose="020B0604020202020204"/>
                <a:ea typeface="+mn-ea"/>
                <a:cs typeface="+mn-cs"/>
              </a:rPr>
              <a:t>You can call or email the Helpdesk at the UDN Coordinating Center to find out more</a:t>
            </a:r>
            <a:r>
              <a:rPr kumimoji="0" lang="es-ES" sz="2000" b="0" i="0" u="none" strike="noStrike" kern="1200" cap="none" spc="0" normalizeH="0" baseline="0" noProof="0" dirty="0">
                <a:ln>
                  <a:noFill/>
                </a:ln>
                <a:solidFill>
                  <a:srgbClr val="02102A"/>
                </a:solidFill>
                <a:effectLst/>
                <a:uLnTx/>
                <a:uFillTx/>
                <a:latin typeface="Arial" panose="020B0604020202020204"/>
                <a:ea typeface="+mn-ea"/>
                <a:cs typeface="+mn-cs"/>
              </a:rPr>
              <a:t>. </a:t>
            </a:r>
            <a:r>
              <a:rPr kumimoji="0" lang="es-ES" sz="2000" b="0" i="0" u="none" strike="noStrike" kern="1200" cap="none" spc="0" normalizeH="0" baseline="0" noProof="0" dirty="0" err="1">
                <a:ln>
                  <a:noFill/>
                </a:ln>
                <a:solidFill>
                  <a:srgbClr val="02102A"/>
                </a:solidFill>
                <a:effectLst/>
                <a:uLnTx/>
                <a:uFillTx/>
                <a:latin typeface="Arial" panose="020B0604020202020204"/>
                <a:ea typeface="+mn-ea"/>
                <a:cs typeface="+mn-cs"/>
              </a:rPr>
              <a:t>We</a:t>
            </a:r>
            <a:r>
              <a:rPr kumimoji="0" lang="es-ES" sz="2000" b="0" i="0" u="none" strike="noStrike" kern="1200" cap="none" spc="0" normalizeH="0" baseline="0" noProof="0" dirty="0">
                <a:ln>
                  <a:noFill/>
                </a:ln>
                <a:solidFill>
                  <a:srgbClr val="02102A"/>
                </a:solidFill>
                <a:effectLst/>
                <a:uLnTx/>
                <a:uFillTx/>
                <a:latin typeface="Arial" panose="020B0604020202020204"/>
                <a:ea typeface="+mn-ea"/>
                <a:cs typeface="+mn-cs"/>
              </a:rPr>
              <a:t> </a:t>
            </a:r>
            <a:r>
              <a:rPr kumimoji="0" lang="es-ES" sz="2000" b="0" i="0" u="none" strike="noStrike" kern="1200" cap="none" spc="0" normalizeH="0" baseline="0" noProof="0" dirty="0" err="1">
                <a:ln>
                  <a:noFill/>
                </a:ln>
                <a:solidFill>
                  <a:srgbClr val="02102A"/>
                </a:solidFill>
                <a:effectLst/>
                <a:uLnTx/>
                <a:uFillTx/>
                <a:latin typeface="Arial" panose="020B0604020202020204"/>
                <a:ea typeface="+mn-ea"/>
                <a:cs typeface="+mn-cs"/>
              </a:rPr>
              <a:t>speak</a:t>
            </a:r>
            <a:r>
              <a:rPr kumimoji="0" lang="es-ES" sz="2000" b="0" i="0" u="none" strike="noStrike" kern="1200" cap="none" spc="0" normalizeH="0" baseline="0" noProof="0" dirty="0">
                <a:ln>
                  <a:noFill/>
                </a:ln>
                <a:solidFill>
                  <a:srgbClr val="02102A"/>
                </a:solidFill>
                <a:effectLst/>
                <a:uLnTx/>
                <a:uFillTx/>
                <a:latin typeface="Arial" panose="020B0604020202020204"/>
                <a:ea typeface="+mn-ea"/>
                <a:cs typeface="+mn-cs"/>
              </a:rPr>
              <a:t> </a:t>
            </a:r>
            <a:r>
              <a:rPr kumimoji="0" lang="es-ES" sz="2000" b="0" i="0" u="none" strike="noStrike" kern="1200" cap="none" spc="0" normalizeH="0" baseline="0" noProof="0" dirty="0" err="1">
                <a:ln>
                  <a:noFill/>
                </a:ln>
                <a:solidFill>
                  <a:srgbClr val="02102A"/>
                </a:solidFill>
                <a:effectLst/>
                <a:uLnTx/>
                <a:uFillTx/>
                <a:latin typeface="Arial" panose="020B0604020202020204"/>
                <a:ea typeface="+mn-ea"/>
                <a:cs typeface="+mn-cs"/>
              </a:rPr>
              <a:t>Spanish</a:t>
            </a:r>
            <a:r>
              <a:rPr kumimoji="0" lang="es-ES" sz="2000" b="0" i="0" u="none" strike="noStrike" kern="1200" cap="none" spc="0" normalizeH="0" baseline="0" noProof="0" dirty="0">
                <a:ln>
                  <a:noFill/>
                </a:ln>
                <a:solidFill>
                  <a:srgbClr val="02102A"/>
                </a:solidFill>
                <a:effectLst/>
                <a:uLnTx/>
                <a:uFillTx/>
                <a:latin typeface="Arial" panose="020B0604020202020204"/>
                <a:ea typeface="+mn-ea"/>
                <a:cs typeface="+mn-cs"/>
              </a:rPr>
              <a:t>.</a:t>
            </a:r>
            <a:endParaRPr kumimoji="0" lang="en-US" sz="1333" b="0"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endParaRPr>
          </a:p>
        </p:txBody>
      </p:sp>
      <p:pic>
        <p:nvPicPr>
          <p:cNvPr id="4" name="Picture 3">
            <a:extLst>
              <a:ext uri="{FF2B5EF4-FFF2-40B4-BE49-F238E27FC236}">
                <a16:creationId xmlns:a16="http://schemas.microsoft.com/office/drawing/2014/main" id="{BC0B9E0E-2FB5-4CE5-9996-4741B96CA8A9}"/>
              </a:ext>
            </a:extLst>
          </p:cNvPr>
          <p:cNvPicPr>
            <a:picLocks noChangeAspect="1"/>
          </p:cNvPicPr>
          <p:nvPr/>
        </p:nvPicPr>
        <p:blipFill>
          <a:blip r:embed="rId3"/>
          <a:stretch>
            <a:fillRect/>
          </a:stretch>
        </p:blipFill>
        <p:spPr>
          <a:xfrm>
            <a:off x="541516" y="1911662"/>
            <a:ext cx="5233852" cy="2944042"/>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5E3A4630-02F2-4630-85BE-CC7081167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7789" y="1898599"/>
            <a:ext cx="3975925" cy="755426"/>
          </a:xfrm>
          <a:prstGeom prst="rect">
            <a:avLst/>
          </a:prstGeom>
        </p:spPr>
      </p:pic>
      <p:pic>
        <p:nvPicPr>
          <p:cNvPr id="21" name="Picture 20">
            <a:extLst>
              <a:ext uri="{FF2B5EF4-FFF2-40B4-BE49-F238E27FC236}">
                <a16:creationId xmlns:a16="http://schemas.microsoft.com/office/drawing/2014/main" id="{3272AE04-92EF-4C0A-9CAE-9DC034F819A4}"/>
              </a:ext>
            </a:extLst>
          </p:cNvPr>
          <p:cNvPicPr>
            <a:picLocks noChangeAspect="1"/>
          </p:cNvPicPr>
          <p:nvPr/>
        </p:nvPicPr>
        <p:blipFill rotWithShape="1">
          <a:blip r:embed="rId5"/>
          <a:srcRect l="85654" t="10112" r="7142" b="82904"/>
          <a:stretch/>
        </p:blipFill>
        <p:spPr>
          <a:xfrm>
            <a:off x="9476014" y="5211274"/>
            <a:ext cx="1295400" cy="706582"/>
          </a:xfrm>
          <a:prstGeom prst="rect">
            <a:avLst/>
          </a:prstGeom>
        </p:spPr>
      </p:pic>
      <p:sp>
        <p:nvSpPr>
          <p:cNvPr id="14" name="TextBox 13">
            <a:extLst>
              <a:ext uri="{FF2B5EF4-FFF2-40B4-BE49-F238E27FC236}">
                <a16:creationId xmlns:a16="http://schemas.microsoft.com/office/drawing/2014/main" id="{49A9B9FB-CBD0-4F75-ABB4-57829A60507C}"/>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33</a:t>
            </a:r>
          </a:p>
        </p:txBody>
      </p:sp>
    </p:spTree>
    <p:extLst>
      <p:ext uri="{BB962C8B-B14F-4D97-AF65-F5344CB8AC3E}">
        <p14:creationId xmlns:p14="http://schemas.microsoft.com/office/powerpoint/2010/main" val="1771721013"/>
      </p:ext>
    </p:extLst>
  </p:cSld>
  <p:clrMapOvr>
    <a:masterClrMapping/>
  </p:clrMapOvr>
  <p:transition spd="slow">
    <p:wipe dir="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1" y="12994"/>
            <a:ext cx="12190413" cy="641322"/>
          </a:xfrm>
          <a:prstGeom prst="rect">
            <a:avLst/>
          </a:prstGeom>
          <a:noFill/>
          <a:ln w="9525">
            <a:noFill/>
            <a:miter lim="800000"/>
            <a:headEnd/>
            <a:tailEnd/>
          </a:ln>
        </p:spPr>
        <p:txBody>
          <a:bodyPr anchor="ctr"/>
          <a:lstStyle/>
          <a:p>
            <a:pPr marL="0" marR="0" lvl="0" indent="0" algn="ctr" defTabSz="1219170" rtl="0" eaLnBrk="1" fontAlgn="base" latinLnBrk="0" hangingPunct="1">
              <a:lnSpc>
                <a:spcPct val="90000"/>
              </a:lnSpc>
              <a:spcBef>
                <a:spcPct val="0"/>
              </a:spcBef>
              <a:spcAft>
                <a:spcPct val="0"/>
              </a:spcAft>
              <a:buClrTx/>
              <a:buSzTx/>
              <a:buFontTx/>
              <a:buNone/>
              <a:tabLst/>
              <a:defRPr/>
            </a:pPr>
            <a:r>
              <a:rPr kumimoji="0" lang="es-ES" sz="3500" b="1" i="0" u="none" strike="noStrike" kern="1200" cap="none" spc="0" normalizeH="0" baseline="0" noProof="0" dirty="0">
                <a:ln>
                  <a:noFill/>
                </a:ln>
                <a:solidFill>
                  <a:srgbClr val="5FE0D4"/>
                </a:solidFill>
                <a:effectLst/>
                <a:uLnTx/>
                <a:uFillTx/>
                <a:latin typeface="Arial" charset="0"/>
                <a:ea typeface="+mn-ea"/>
                <a:cs typeface="Arial" charset="0"/>
              </a:rPr>
              <a:t>La Red de Trabajo de Enfermedades No Diagnosticadas</a:t>
            </a:r>
            <a:endParaRPr kumimoji="0" lang="en-US" sz="3500" b="1" i="0" u="none" strike="noStrike" kern="1200" cap="none" spc="-100" normalizeH="0" baseline="0" noProof="0" dirty="0">
              <a:ln>
                <a:noFill/>
              </a:ln>
              <a:solidFill>
                <a:srgbClr val="FFFF00"/>
              </a:solidFill>
              <a:effectLst/>
              <a:uLnTx/>
              <a:uFillTx/>
              <a:latin typeface="Arial" charset="0"/>
              <a:ea typeface="+mn-ea"/>
              <a:cs typeface="+mn-cs"/>
            </a:endParaRPr>
          </a:p>
        </p:txBody>
      </p:sp>
      <p:cxnSp>
        <p:nvCxnSpPr>
          <p:cNvPr id="22" name="Straight Connector 21">
            <a:extLst>
              <a:ext uri="{FF2B5EF4-FFF2-40B4-BE49-F238E27FC236}">
                <a16:creationId xmlns:a16="http://schemas.microsoft.com/office/drawing/2014/main" id="{DF51F4E7-955E-4280-9681-D7E82C7BB2EA}"/>
              </a:ext>
            </a:extLst>
          </p:cNvPr>
          <p:cNvCxnSpPr>
            <a:cxnSpLocks/>
          </p:cNvCxnSpPr>
          <p:nvPr/>
        </p:nvCxnSpPr>
        <p:spPr>
          <a:xfrm>
            <a:off x="0" y="1732187"/>
            <a:ext cx="12190412" cy="103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3632B600-3C01-4536-A0F4-49C5DBBC771C}"/>
              </a:ext>
            </a:extLst>
          </p:cNvPr>
          <p:cNvSpPr/>
          <p:nvPr/>
        </p:nvSpPr>
        <p:spPr>
          <a:xfrm>
            <a:off x="0" y="1030189"/>
            <a:ext cx="12192000" cy="51311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D64F3B3B-BB57-4FFA-A432-CBDD048E81BC}"/>
              </a:ext>
            </a:extLst>
          </p:cNvPr>
          <p:cNvSpPr txBox="1"/>
          <p:nvPr/>
        </p:nvSpPr>
        <p:spPr>
          <a:xfrm>
            <a:off x="-26127" y="1091124"/>
            <a:ext cx="12245547" cy="5232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02102A"/>
                </a:solidFill>
                <a:effectLst/>
                <a:uLnTx/>
                <a:uFillTx/>
                <a:latin typeface="Arial" panose="020B0604020202020204"/>
                <a:ea typeface="+mn-ea"/>
                <a:cs typeface="+mn-cs"/>
              </a:rPr>
              <a:t>¡El sitio web de la UDN ya tiene información en español! </a:t>
            </a:r>
            <a:endParaRPr kumimoji="0" lang="en-US" sz="2800" b="1" i="0" u="none" strike="noStrike" kern="1200" cap="none" spc="0" normalizeH="0" baseline="0" noProof="0" dirty="0">
              <a:ln>
                <a:noFill/>
              </a:ln>
              <a:solidFill>
                <a:srgbClr val="02102A"/>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9EF6FB45-3FA3-4D90-AE71-2DFCD2A984BB}"/>
              </a:ext>
            </a:extLst>
          </p:cNvPr>
          <p:cNvSpPr txBox="1"/>
          <p:nvPr/>
        </p:nvSpPr>
        <p:spPr>
          <a:xfrm>
            <a:off x="6726916" y="2820829"/>
            <a:ext cx="5213101" cy="2046714"/>
          </a:xfrm>
          <a:prstGeom prst="rect">
            <a:avLst/>
          </a:prstGeom>
          <a:noFill/>
        </p:spPr>
        <p:txBody>
          <a:bodyPr wrap="square" rtlCol="0">
            <a:spAutoFit/>
          </a:bodyPr>
          <a:lstStyle/>
          <a:p>
            <a:pPr marL="342900" marR="0" lvl="0" indent="-34290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ES" sz="2800" b="0" i="0" u="none" strike="noStrike" kern="1200" cap="none" spc="0" normalizeH="0" baseline="0" noProof="0" dirty="0">
                <a:ln>
                  <a:noFill/>
                </a:ln>
                <a:solidFill>
                  <a:srgbClr val="616165">
                    <a:lumMod val="75000"/>
                  </a:srgbClr>
                </a:solidFill>
                <a:effectLst/>
                <a:uLnTx/>
                <a:uFillTx/>
                <a:latin typeface="Arial" panose="020B0604020202020204"/>
                <a:ea typeface="Helvetica Neue" charset="0"/>
                <a:cs typeface="Helvetica Neue" charset="0"/>
              </a:rPr>
              <a:t>Forma de hacer un solicitud</a:t>
            </a:r>
          </a:p>
          <a:p>
            <a:pPr marL="342900" marR="0" lvl="0" indent="-34290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ES" sz="2800" b="0" i="0" u="none" strike="noStrike" kern="1200" cap="none" spc="0" normalizeH="0" baseline="0" noProof="0" dirty="0">
                <a:ln>
                  <a:noFill/>
                </a:ln>
                <a:solidFill>
                  <a:srgbClr val="616165">
                    <a:lumMod val="75000"/>
                  </a:srgbClr>
                </a:solidFill>
                <a:effectLst/>
                <a:uLnTx/>
                <a:uFillTx/>
                <a:latin typeface="Arial" panose="020B0604020202020204"/>
                <a:ea typeface="Helvetica Neue" charset="0"/>
                <a:cs typeface="Helvetica Neue" charset="0"/>
              </a:rPr>
              <a:t>Preguntas frecuentes</a:t>
            </a:r>
            <a:endParaRPr kumimoji="0" lang="en-US" sz="2800" b="0" i="0" u="none" strike="noStrike" kern="1200" cap="none" spc="0" normalizeH="0" baseline="0" noProof="0" dirty="0">
              <a:ln>
                <a:noFill/>
              </a:ln>
              <a:solidFill>
                <a:srgbClr val="616165">
                  <a:lumMod val="75000"/>
                </a:srgbClr>
              </a:solidFill>
              <a:effectLst/>
              <a:uLnTx/>
              <a:uFillTx/>
              <a:latin typeface="Arial" panose="020B0604020202020204"/>
              <a:ea typeface="Helvetica Neue" charset="0"/>
              <a:cs typeface="Helvetica Neue" charset="0"/>
            </a:endParaRPr>
          </a:p>
          <a:p>
            <a:pPr marL="342900" marR="0" lvl="0" indent="-34290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ES" sz="2800" b="0" i="0" u="none" strike="noStrike" kern="1200" cap="none" spc="0" normalizeH="0" baseline="0" noProof="0" dirty="0">
                <a:ln>
                  <a:noFill/>
                </a:ln>
                <a:solidFill>
                  <a:srgbClr val="616165">
                    <a:lumMod val="75000"/>
                  </a:srgbClr>
                </a:solidFill>
                <a:effectLst/>
                <a:uLnTx/>
                <a:uFillTx/>
                <a:latin typeface="Arial" panose="020B0604020202020204"/>
                <a:ea typeface="Helvetica Neue" charset="0"/>
                <a:cs typeface="Helvetica Neue" charset="0"/>
              </a:rPr>
              <a:t>Video</a:t>
            </a:r>
          </a:p>
          <a:p>
            <a:pPr marL="342900" marR="0" lvl="0" indent="-34290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ES" sz="2800" b="0" i="0" u="none" strike="noStrike" kern="1200" cap="none" spc="0" normalizeH="0" baseline="0" noProof="0" dirty="0">
                <a:ln>
                  <a:noFill/>
                </a:ln>
                <a:solidFill>
                  <a:srgbClr val="616165">
                    <a:lumMod val="75000"/>
                  </a:srgbClr>
                </a:solidFill>
                <a:effectLst/>
                <a:uLnTx/>
                <a:uFillTx/>
                <a:latin typeface="Arial" panose="020B0604020202020204"/>
                <a:ea typeface="Helvetica Neue" charset="0"/>
                <a:cs typeface="Helvetica Neue" charset="0"/>
              </a:rPr>
              <a:t>Descargar la solicitud</a:t>
            </a:r>
          </a:p>
        </p:txBody>
      </p:sp>
      <p:cxnSp>
        <p:nvCxnSpPr>
          <p:cNvPr id="15" name="Straight Connector 14">
            <a:extLst>
              <a:ext uri="{FF2B5EF4-FFF2-40B4-BE49-F238E27FC236}">
                <a16:creationId xmlns:a16="http://schemas.microsoft.com/office/drawing/2014/main" id="{B5A23860-78A5-4D1D-BBAA-311A337EDFF4}"/>
              </a:ext>
            </a:extLst>
          </p:cNvPr>
          <p:cNvCxnSpPr>
            <a:cxnSpLocks/>
          </p:cNvCxnSpPr>
          <p:nvPr/>
        </p:nvCxnSpPr>
        <p:spPr>
          <a:xfrm flipH="1">
            <a:off x="-1" y="1675029"/>
            <a:ext cx="1221942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C0B9E0E-2FB5-4CE5-9996-4741B96CA8A9}"/>
              </a:ext>
            </a:extLst>
          </p:cNvPr>
          <p:cNvPicPr>
            <a:picLocks noChangeAspect="1"/>
          </p:cNvPicPr>
          <p:nvPr/>
        </p:nvPicPr>
        <p:blipFill>
          <a:blip r:embed="rId3"/>
          <a:stretch>
            <a:fillRect/>
          </a:stretch>
        </p:blipFill>
        <p:spPr>
          <a:xfrm>
            <a:off x="541516" y="1911662"/>
            <a:ext cx="5233852" cy="2944042"/>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5E3A4630-02F2-4630-85BE-CC7081167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7789" y="1898599"/>
            <a:ext cx="3975925" cy="755426"/>
          </a:xfrm>
          <a:prstGeom prst="rect">
            <a:avLst/>
          </a:prstGeom>
        </p:spPr>
      </p:pic>
      <p:pic>
        <p:nvPicPr>
          <p:cNvPr id="13" name="Picture 12">
            <a:extLst>
              <a:ext uri="{FF2B5EF4-FFF2-40B4-BE49-F238E27FC236}">
                <a16:creationId xmlns:a16="http://schemas.microsoft.com/office/drawing/2014/main" id="{7C11B0A1-16E2-40A8-86C6-800905507ABD}"/>
              </a:ext>
            </a:extLst>
          </p:cNvPr>
          <p:cNvPicPr>
            <a:picLocks noChangeAspect="1"/>
          </p:cNvPicPr>
          <p:nvPr/>
        </p:nvPicPr>
        <p:blipFill rotWithShape="1">
          <a:blip r:embed="rId5"/>
          <a:srcRect l="85654" t="10112" r="7142" b="82904"/>
          <a:stretch/>
        </p:blipFill>
        <p:spPr>
          <a:xfrm>
            <a:off x="9476014" y="5211274"/>
            <a:ext cx="1295400" cy="706582"/>
          </a:xfrm>
          <a:prstGeom prst="rect">
            <a:avLst/>
          </a:prstGeom>
        </p:spPr>
      </p:pic>
      <p:sp>
        <p:nvSpPr>
          <p:cNvPr id="14" name="TextBox 13">
            <a:extLst>
              <a:ext uri="{FF2B5EF4-FFF2-40B4-BE49-F238E27FC236}">
                <a16:creationId xmlns:a16="http://schemas.microsoft.com/office/drawing/2014/main" id="{1DA3B417-CF24-4B8B-8385-6918B74F1416}"/>
              </a:ext>
            </a:extLst>
          </p:cNvPr>
          <p:cNvSpPr txBox="1"/>
          <p:nvPr/>
        </p:nvSpPr>
        <p:spPr>
          <a:xfrm>
            <a:off x="427998" y="5210622"/>
            <a:ext cx="8574487"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s-ES" sz="2000" b="0" i="0" u="none" strike="noStrike" kern="1200" cap="none" spc="0" normalizeH="0" baseline="0" noProof="0" dirty="0">
                <a:ln>
                  <a:noFill/>
                </a:ln>
                <a:solidFill>
                  <a:srgbClr val="02102A"/>
                </a:solidFill>
                <a:effectLst/>
                <a:uLnTx/>
                <a:uFillTx/>
                <a:latin typeface="Arial" panose="020B0604020202020204"/>
                <a:ea typeface="+mn-ea"/>
                <a:cs typeface="+mn-cs"/>
              </a:rPr>
              <a:t>Usted puede llamar o mandar un correo electrónico al Centro de Coordinación de la UDN para conocer más. Se habla español.</a:t>
            </a:r>
            <a:endParaRPr kumimoji="0" lang="en-US" sz="1333" b="0"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endParaRPr>
          </a:p>
        </p:txBody>
      </p:sp>
      <p:sp>
        <p:nvSpPr>
          <p:cNvPr id="18" name="TextBox 17">
            <a:extLst>
              <a:ext uri="{FF2B5EF4-FFF2-40B4-BE49-F238E27FC236}">
                <a16:creationId xmlns:a16="http://schemas.microsoft.com/office/drawing/2014/main" id="{0B10AD32-9F75-4729-9FF2-332FE712CFD4}"/>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33</a:t>
            </a:r>
          </a:p>
        </p:txBody>
      </p:sp>
    </p:spTree>
    <p:extLst>
      <p:ext uri="{BB962C8B-B14F-4D97-AF65-F5344CB8AC3E}">
        <p14:creationId xmlns:p14="http://schemas.microsoft.com/office/powerpoint/2010/main" val="1215581323"/>
      </p:ext>
    </p:extLst>
  </p:cSld>
  <p:clrMapOvr>
    <a:masterClrMapping/>
  </p:clrMapOvr>
  <p:transition spd="slow">
    <p:wipe dir="d"/>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14FC63-CFD2-4306-B96C-B28E0D389B42}"/>
              </a:ext>
            </a:extLst>
          </p:cNvPr>
          <p:cNvPicPr>
            <a:picLocks noChangeAspect="1"/>
          </p:cNvPicPr>
          <p:nvPr/>
        </p:nvPicPr>
        <p:blipFill>
          <a:blip r:embed="rId3"/>
          <a:stretch>
            <a:fillRect/>
          </a:stretch>
        </p:blipFill>
        <p:spPr>
          <a:xfrm>
            <a:off x="3927599" y="249061"/>
            <a:ext cx="3810330" cy="1012024"/>
          </a:xfrm>
          <a:prstGeom prst="rect">
            <a:avLst/>
          </a:prstGeom>
        </p:spPr>
      </p:pic>
      <p:sp>
        <p:nvSpPr>
          <p:cNvPr id="9" name="Rectangle 8">
            <a:extLst>
              <a:ext uri="{FF2B5EF4-FFF2-40B4-BE49-F238E27FC236}">
                <a16:creationId xmlns:a16="http://schemas.microsoft.com/office/drawing/2014/main" id="{9842E0CB-E360-413A-BB30-6DF942FD1C83}"/>
              </a:ext>
            </a:extLst>
          </p:cNvPr>
          <p:cNvSpPr/>
          <p:nvPr/>
        </p:nvSpPr>
        <p:spPr>
          <a:xfrm>
            <a:off x="1437853" y="4523753"/>
            <a:ext cx="9316292" cy="2085186"/>
          </a:xfrm>
          <a:prstGeom prst="rect">
            <a:avLst/>
          </a:prstGeom>
        </p:spPr>
        <p:txBody>
          <a:bodyPr wrap="square">
            <a:spAutoFit/>
          </a:bodyPr>
          <a:lstStyle/>
          <a:p>
            <a:pPr marL="635000" marR="0" lvl="1" indent="-290513" algn="l" defTabSz="457200" rtl="0" eaLnBrk="0" fontAlgn="base" latinLnBrk="0" hangingPunct="0">
              <a:lnSpc>
                <a:spcPct val="100000"/>
              </a:lnSpc>
              <a:spcBef>
                <a:spcPts val="700"/>
              </a:spcBef>
              <a:spcAft>
                <a:spcPct val="0"/>
              </a:spcAft>
              <a:buClr>
                <a:prstClr val="white"/>
              </a:buClr>
              <a:buSzPct val="95000"/>
              <a:buFont typeface="Wingdings" panose="05000000000000000000" pitchFamily="2" charset="2"/>
              <a:buChar char="§"/>
              <a:tabLst>
                <a:tab pos="744538" algn="l"/>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Information on </a:t>
            </a:r>
            <a:r>
              <a:rPr kumimoji="0" lang="en-US" sz="2800" b="1" i="1" u="none" strike="noStrike" kern="1200" cap="none" spc="0" normalizeH="0" baseline="0" noProof="0" dirty="0">
                <a:ln>
                  <a:noFill/>
                </a:ln>
                <a:solidFill>
                  <a:prstClr val="white"/>
                </a:solidFill>
                <a:effectLst/>
                <a:uLnTx/>
                <a:uFillTx/>
                <a:latin typeface="Arial" charset="0"/>
                <a:ea typeface="+mn-ea"/>
                <a:cs typeface="+mn-cs"/>
              </a:rPr>
              <a:t>All of Us </a:t>
            </a:r>
            <a:r>
              <a:rPr kumimoji="0" lang="en-US" sz="2800" b="1" i="0" u="none" strike="noStrike" kern="1200" cap="none" spc="0" normalizeH="0" baseline="0" noProof="0" dirty="0">
                <a:ln>
                  <a:noFill/>
                </a:ln>
                <a:solidFill>
                  <a:prstClr val="white"/>
                </a:solidFill>
                <a:effectLst/>
                <a:uLnTx/>
                <a:uFillTx/>
                <a:latin typeface="Arial" charset="0"/>
                <a:ea typeface="+mn-ea"/>
                <a:cs typeface="+mn-cs"/>
              </a:rPr>
              <a:t>program data and tools:</a:t>
            </a:r>
            <a:endParaRPr kumimoji="0" lang="en-US" sz="2800" b="1" i="0" u="none" strike="noStrike" kern="1200" cap="none" spc="0" normalizeH="0" baseline="0" noProof="0" dirty="0">
              <a:ln>
                <a:noFill/>
              </a:ln>
              <a:solidFill>
                <a:srgbClr val="5FE0D3"/>
              </a:solidFill>
              <a:effectLst/>
              <a:uLnTx/>
              <a:uFillTx/>
              <a:latin typeface="Arial" charset="0"/>
              <a:ea typeface="+mn-ea"/>
              <a:cs typeface="Arial" charset="0"/>
            </a:endParaRPr>
          </a:p>
          <a:p>
            <a:pPr marL="2173241" lvl="4" defTabSz="457200" eaLnBrk="0" fontAlgn="base" hangingPunct="0">
              <a:spcBef>
                <a:spcPts val="700"/>
              </a:spcBef>
              <a:spcAft>
                <a:spcPct val="0"/>
              </a:spcAft>
              <a:buClr>
                <a:prstClr val="white"/>
              </a:buClr>
              <a:buSzPct val="95000"/>
              <a:tabLst>
                <a:tab pos="744538" algn="l"/>
              </a:tabLst>
              <a:defRPr/>
            </a:pPr>
            <a:r>
              <a:rPr kumimoji="0" lang="en-US" sz="2800" b="1" i="0" u="none" strike="noStrike" kern="1200" cap="none" spc="0" normalizeH="0" baseline="0" noProof="0" dirty="0">
                <a:ln>
                  <a:noFill/>
                </a:ln>
                <a:solidFill>
                  <a:srgbClr val="5FE0D4"/>
                </a:solidFill>
                <a:effectLst/>
                <a:uLnTx/>
                <a:uFillTx/>
                <a:latin typeface="Arial" charset="0"/>
                <a:ea typeface="+mn-ea"/>
                <a:cs typeface="Arial" charset="0"/>
              </a:rPr>
              <a:t>Data Snapshots</a:t>
            </a:r>
          </a:p>
          <a:p>
            <a:pPr marL="2173241" lvl="4" defTabSz="457200" eaLnBrk="0" fontAlgn="base" hangingPunct="0">
              <a:spcBef>
                <a:spcPts val="700"/>
              </a:spcBef>
              <a:spcAft>
                <a:spcPct val="0"/>
              </a:spcAft>
              <a:buClr>
                <a:prstClr val="white"/>
              </a:buClr>
              <a:buSzPct val="95000"/>
              <a:tabLst>
                <a:tab pos="744538" algn="l"/>
              </a:tabLst>
              <a:defRPr/>
            </a:pPr>
            <a:r>
              <a:rPr kumimoji="0" lang="en-US" sz="2800" b="1" i="0" u="none" strike="noStrike" kern="1200" cap="none" spc="0" normalizeH="0" baseline="0" noProof="0" dirty="0">
                <a:ln>
                  <a:noFill/>
                </a:ln>
                <a:solidFill>
                  <a:srgbClr val="5FE0D4"/>
                </a:solidFill>
                <a:effectLst/>
                <a:uLnTx/>
                <a:uFillTx/>
                <a:latin typeface="Arial" charset="0"/>
                <a:ea typeface="+mn-ea"/>
                <a:cs typeface="Arial" charset="0"/>
              </a:rPr>
              <a:t>Data Browser</a:t>
            </a:r>
          </a:p>
          <a:p>
            <a:pPr marL="2173241" lvl="4" defTabSz="457200" eaLnBrk="0" fontAlgn="base" hangingPunct="0">
              <a:spcBef>
                <a:spcPts val="700"/>
              </a:spcBef>
              <a:spcAft>
                <a:spcPct val="0"/>
              </a:spcAft>
              <a:buClr>
                <a:prstClr val="white"/>
              </a:buClr>
              <a:buSzPct val="95000"/>
              <a:tabLst>
                <a:tab pos="744538" algn="l"/>
              </a:tabLst>
              <a:defRPr/>
            </a:pPr>
            <a:r>
              <a:rPr kumimoji="0" lang="en-US" sz="2800" b="1" i="0" u="none" strike="noStrike" kern="1200" cap="none" spc="0" normalizeH="0" baseline="0" noProof="0" dirty="0">
                <a:ln>
                  <a:noFill/>
                </a:ln>
                <a:solidFill>
                  <a:srgbClr val="5FE0D4"/>
                </a:solidFill>
                <a:effectLst/>
                <a:uLnTx/>
                <a:uFillTx/>
                <a:latin typeface="Arial" charset="0"/>
                <a:ea typeface="+mn-ea"/>
                <a:cs typeface="Arial" charset="0"/>
              </a:rPr>
              <a:t>Survey Explorer</a:t>
            </a:r>
            <a:endParaRPr kumimoji="0" lang="en-US" sz="2800" b="1" i="0" u="none" strike="noStrike" kern="1200" cap="none" spc="0" normalizeH="0" baseline="0" noProof="0" dirty="0">
              <a:ln>
                <a:noFill/>
              </a:ln>
              <a:solidFill>
                <a:srgbClr val="5FE0D4"/>
              </a:solidFill>
              <a:effectLst/>
              <a:uLnTx/>
              <a:uFillTx/>
              <a:latin typeface="Arial" charset="0"/>
              <a:ea typeface="+mn-ea"/>
            </a:endParaRPr>
          </a:p>
        </p:txBody>
      </p:sp>
      <p:sp>
        <p:nvSpPr>
          <p:cNvPr id="7" name="TextBox 6">
            <a:extLst>
              <a:ext uri="{FF2B5EF4-FFF2-40B4-BE49-F238E27FC236}">
                <a16:creationId xmlns:a16="http://schemas.microsoft.com/office/drawing/2014/main" id="{2E82FD8D-BF70-4239-9496-2B5DDF0B5523}"/>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34</a:t>
            </a:r>
          </a:p>
        </p:txBody>
      </p:sp>
      <p:pic>
        <p:nvPicPr>
          <p:cNvPr id="8" name="Picture 7">
            <a:extLst>
              <a:ext uri="{FF2B5EF4-FFF2-40B4-BE49-F238E27FC236}">
                <a16:creationId xmlns:a16="http://schemas.microsoft.com/office/drawing/2014/main" id="{0B59A1B9-0E82-4B39-86A6-6B04943E5EA5}"/>
              </a:ext>
            </a:extLst>
          </p:cNvPr>
          <p:cNvPicPr>
            <a:picLocks noChangeAspect="1"/>
          </p:cNvPicPr>
          <p:nvPr/>
        </p:nvPicPr>
        <p:blipFill rotWithShape="1">
          <a:blip r:embed="rId4"/>
          <a:srcRect l="9000" t="27152" r="6873" b="10060"/>
          <a:stretch/>
        </p:blipFill>
        <p:spPr>
          <a:xfrm>
            <a:off x="3012016" y="1685239"/>
            <a:ext cx="6167967" cy="2589453"/>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300484408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65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75184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tab pos="1371600" algn="l"/>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NHGRI Division of Policy, Communications, and 		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2114488930"/>
      </p:ext>
    </p:extLst>
  </p:cSld>
  <p:clrMapOvr>
    <a:masterClrMapping/>
  </p:clrMapOvr>
  <p:transition spd="slow">
    <p:wipe dir="d"/>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C9A97FEA-28B7-2F43-94CF-9E4478BA2430}"/>
              </a:ext>
            </a:extLst>
          </p:cNvPr>
          <p:cNvSpPr>
            <a:spLocks noGrp="1"/>
          </p:cNvSpPr>
          <p:nvPr>
            <p:ph type="title"/>
          </p:nvPr>
        </p:nvSpPr>
        <p:spPr>
          <a:xfrm>
            <a:off x="0" y="16566"/>
            <a:ext cx="12192000" cy="639763"/>
          </a:xfrm>
        </p:spPr>
        <p:txBody>
          <a:bodyPr/>
          <a:lstStyle/>
          <a:p>
            <a:pPr algn="ctr">
              <a:defRPr/>
            </a:pPr>
            <a:r>
              <a:rPr lang="en-US" sz="3600" spc="-100" dirty="0">
                <a:solidFill>
                  <a:srgbClr val="5FE0D4"/>
                </a:solidFill>
                <a:latin typeface="Arial" pitchFamily="34" charset="0"/>
                <a:cs typeface="Arial" pitchFamily="34" charset="0"/>
              </a:rPr>
              <a:t>NHGRI Redesigns genome.gov</a:t>
            </a:r>
          </a:p>
        </p:txBody>
      </p:sp>
      <p:pic>
        <p:nvPicPr>
          <p:cNvPr id="4" name="Picture 3">
            <a:extLst>
              <a:ext uri="{FF2B5EF4-FFF2-40B4-BE49-F238E27FC236}">
                <a16:creationId xmlns:a16="http://schemas.microsoft.com/office/drawing/2014/main" id="{5633A73F-A823-B34D-BEA9-BF1EBE2E8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600" y="1117599"/>
            <a:ext cx="9194800" cy="5172076"/>
          </a:xfrm>
          <a:prstGeom prst="rect">
            <a:avLst/>
          </a:prstGeom>
        </p:spPr>
      </p:pic>
      <p:sp>
        <p:nvSpPr>
          <p:cNvPr id="5" name="TextBox 4">
            <a:extLst>
              <a:ext uri="{FF2B5EF4-FFF2-40B4-BE49-F238E27FC236}">
                <a16:creationId xmlns:a16="http://schemas.microsoft.com/office/drawing/2014/main" id="{688FDBD5-8777-44E7-BD8B-9058B0373299}"/>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35</a:t>
            </a:r>
          </a:p>
        </p:txBody>
      </p:sp>
    </p:spTree>
    <p:extLst>
      <p:ext uri="{BB962C8B-B14F-4D97-AF65-F5344CB8AC3E}">
        <p14:creationId xmlns:p14="http://schemas.microsoft.com/office/powerpoint/2010/main" val="703765810"/>
      </p:ext>
    </p:extLst>
  </p:cSld>
  <p:clrMapOvr>
    <a:masterClrMapping/>
  </p:clrMapOvr>
  <p:transition spd="slow">
    <p:wipe dir="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8471"/>
            <a:ext cx="12192000" cy="639763"/>
          </a:xfrm>
        </p:spPr>
        <p:txBody>
          <a:bodyPr/>
          <a:lstStyle/>
          <a:p>
            <a:pPr algn="ctr">
              <a:defRPr/>
            </a:pPr>
            <a:r>
              <a:rPr lang="en-US" sz="3600" dirty="0">
                <a:solidFill>
                  <a:srgbClr val="5FE0D4"/>
                </a:solidFill>
                <a:latin typeface="Arial" charset="0"/>
                <a:cs typeface="Arial" charset="0"/>
              </a:rPr>
              <a:t>NHGRI History of Genomics Program</a:t>
            </a:r>
            <a:endParaRPr lang="en-US" sz="3600" dirty="0">
              <a:solidFill>
                <a:srgbClr val="5FE0D4"/>
              </a:solidFill>
              <a:latin typeface="Arial" pitchFamily="34" charset="0"/>
              <a:cs typeface="Arial" pitchFamily="34" charset="0"/>
            </a:endParaRPr>
          </a:p>
        </p:txBody>
      </p:sp>
      <p:grpSp>
        <p:nvGrpSpPr>
          <p:cNvPr id="4" name="Group 3">
            <a:extLst>
              <a:ext uri="{FF2B5EF4-FFF2-40B4-BE49-F238E27FC236}">
                <a16:creationId xmlns:a16="http://schemas.microsoft.com/office/drawing/2014/main" id="{B5075CE9-44A8-4E32-920C-9CB2120F88D6}"/>
              </a:ext>
            </a:extLst>
          </p:cNvPr>
          <p:cNvGrpSpPr/>
          <p:nvPr/>
        </p:nvGrpSpPr>
        <p:grpSpPr>
          <a:xfrm>
            <a:off x="1085893" y="1000843"/>
            <a:ext cx="2842356" cy="3595004"/>
            <a:chOff x="-4556868" y="1345843"/>
            <a:chExt cx="2842356" cy="3595004"/>
          </a:xfrm>
        </p:grpSpPr>
        <p:pic>
          <p:nvPicPr>
            <p:cNvPr id="8" name="Picture 7">
              <a:extLst>
                <a:ext uri="{FF2B5EF4-FFF2-40B4-BE49-F238E27FC236}">
                  <a16:creationId xmlns:a16="http://schemas.microsoft.com/office/drawing/2014/main" id="{D8D0CA7A-ECC7-5141-BC6A-8F97BF8BBA20}"/>
                </a:ext>
              </a:extLst>
            </p:cNvPr>
            <p:cNvPicPr>
              <a:picLocks noChangeAspect="1"/>
            </p:cNvPicPr>
            <p:nvPr/>
          </p:nvPicPr>
          <p:blipFill rotWithShape="1">
            <a:blip r:embed="rId3">
              <a:extLst>
                <a:ext uri="{28A0092B-C50C-407E-A947-70E740481C1C}">
                  <a14:useLocalDpi xmlns:a14="http://schemas.microsoft.com/office/drawing/2010/main" val="0"/>
                </a:ext>
              </a:extLst>
            </a:blip>
            <a:srcRect t="9983" b="31787"/>
            <a:stretch/>
          </p:blipFill>
          <p:spPr>
            <a:xfrm>
              <a:off x="-4488478" y="1345843"/>
              <a:ext cx="2717468" cy="2482171"/>
            </a:xfrm>
            <a:prstGeom prst="rect">
              <a:avLst/>
            </a:prstGeom>
            <a:effectLst>
              <a:glow rad="228600">
                <a:schemeClr val="accent5">
                  <a:satMod val="175000"/>
                  <a:alpha val="40000"/>
                </a:schemeClr>
              </a:glow>
            </a:effectLst>
          </p:spPr>
        </p:pic>
        <p:sp>
          <p:nvSpPr>
            <p:cNvPr id="9" name="TextBox 16">
              <a:extLst>
                <a:ext uri="{FF2B5EF4-FFF2-40B4-BE49-F238E27FC236}">
                  <a16:creationId xmlns:a16="http://schemas.microsoft.com/office/drawing/2014/main" id="{6C08F722-59F2-F545-AFF5-ABAB9B43D82B}"/>
                </a:ext>
              </a:extLst>
            </p:cNvPr>
            <p:cNvSpPr txBox="1"/>
            <p:nvPr/>
          </p:nvSpPr>
          <p:spPr>
            <a:xfrm>
              <a:off x="-4556868" y="3986740"/>
              <a:ext cx="2842356" cy="954107"/>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rPr>
                <a:t>JHB</a:t>
              </a:r>
              <a:r>
                <a:rPr kumimoji="0" lang="en-US" sz="28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rPr>
                <a:t> Special Issue</a:t>
              </a:r>
              <a:endParaRPr kumimoji="0" lang="en-US" sz="24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endParaRPr>
            </a:p>
          </p:txBody>
        </p:sp>
      </p:grpSp>
      <p:grpSp>
        <p:nvGrpSpPr>
          <p:cNvPr id="2" name="Group 1">
            <a:extLst>
              <a:ext uri="{FF2B5EF4-FFF2-40B4-BE49-F238E27FC236}">
                <a16:creationId xmlns:a16="http://schemas.microsoft.com/office/drawing/2014/main" id="{3F7962EC-BEF3-419D-BA62-38AAEE7C488A}"/>
              </a:ext>
            </a:extLst>
          </p:cNvPr>
          <p:cNvGrpSpPr/>
          <p:nvPr/>
        </p:nvGrpSpPr>
        <p:grpSpPr>
          <a:xfrm>
            <a:off x="4380035" y="1000843"/>
            <a:ext cx="3057525" cy="3164117"/>
            <a:chOff x="4587843" y="1092474"/>
            <a:chExt cx="3057525" cy="3164117"/>
          </a:xfrm>
        </p:grpSpPr>
        <p:pic>
          <p:nvPicPr>
            <p:cNvPr id="5" name="Picture 4">
              <a:extLst>
                <a:ext uri="{FF2B5EF4-FFF2-40B4-BE49-F238E27FC236}">
                  <a16:creationId xmlns:a16="http://schemas.microsoft.com/office/drawing/2014/main" id="{46C9F028-3B4D-FA44-B23C-0BFD01BC24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098" t="5712" r="29080" b="23327"/>
            <a:stretch/>
          </p:blipFill>
          <p:spPr>
            <a:xfrm>
              <a:off x="4587843" y="1092474"/>
              <a:ext cx="3057525" cy="2482171"/>
            </a:xfrm>
            <a:prstGeom prst="rect">
              <a:avLst/>
            </a:prstGeom>
            <a:effectLst>
              <a:glow rad="228600">
                <a:schemeClr val="accent5">
                  <a:satMod val="175000"/>
                  <a:alpha val="40000"/>
                </a:schemeClr>
              </a:glow>
            </a:effectLst>
          </p:spPr>
        </p:pic>
        <p:sp>
          <p:nvSpPr>
            <p:cNvPr id="12" name="TextBox 16">
              <a:extLst>
                <a:ext uri="{FF2B5EF4-FFF2-40B4-BE49-F238E27FC236}">
                  <a16:creationId xmlns:a16="http://schemas.microsoft.com/office/drawing/2014/main" id="{6C7A0FDF-CC40-9944-B4A0-4226BBE92037}"/>
                </a:ext>
              </a:extLst>
            </p:cNvPr>
            <p:cNvSpPr txBox="1"/>
            <p:nvPr/>
          </p:nvSpPr>
          <p:spPr>
            <a:xfrm>
              <a:off x="4587843" y="3733371"/>
              <a:ext cx="3057525" cy="523220"/>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rPr>
                <a:t>Oral Histories</a:t>
              </a:r>
            </a:p>
          </p:txBody>
        </p:sp>
      </p:grpSp>
      <p:grpSp>
        <p:nvGrpSpPr>
          <p:cNvPr id="3" name="Group 2">
            <a:extLst>
              <a:ext uri="{FF2B5EF4-FFF2-40B4-BE49-F238E27FC236}">
                <a16:creationId xmlns:a16="http://schemas.microsoft.com/office/drawing/2014/main" id="{A56A9957-6A35-4F9B-8E36-2D16759F7F9A}"/>
              </a:ext>
            </a:extLst>
          </p:cNvPr>
          <p:cNvGrpSpPr/>
          <p:nvPr/>
        </p:nvGrpSpPr>
        <p:grpSpPr>
          <a:xfrm>
            <a:off x="7965545" y="1000843"/>
            <a:ext cx="3057526" cy="3198085"/>
            <a:chOff x="8663325" y="915899"/>
            <a:chExt cx="3057526" cy="3198085"/>
          </a:xfrm>
        </p:grpSpPr>
        <p:pic>
          <p:nvPicPr>
            <p:cNvPr id="13" name="Picture 12">
              <a:extLst>
                <a:ext uri="{FF2B5EF4-FFF2-40B4-BE49-F238E27FC236}">
                  <a16:creationId xmlns:a16="http://schemas.microsoft.com/office/drawing/2014/main" id="{25B8C70B-EFF8-BE46-B28A-1FA970E75C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44" t="8787" r="34034" b="36143"/>
            <a:stretch/>
          </p:blipFill>
          <p:spPr>
            <a:xfrm>
              <a:off x="8663326" y="915899"/>
              <a:ext cx="3057525" cy="2482171"/>
            </a:xfrm>
            <a:prstGeom prst="rect">
              <a:avLst/>
            </a:prstGeom>
            <a:effectLst>
              <a:glow rad="228600">
                <a:schemeClr val="accent5">
                  <a:satMod val="175000"/>
                  <a:alpha val="40000"/>
                </a:schemeClr>
              </a:glow>
            </a:effectLst>
          </p:spPr>
        </p:pic>
        <p:sp>
          <p:nvSpPr>
            <p:cNvPr id="14" name="TextBox 13">
              <a:extLst>
                <a:ext uri="{FF2B5EF4-FFF2-40B4-BE49-F238E27FC236}">
                  <a16:creationId xmlns:a16="http://schemas.microsoft.com/office/drawing/2014/main" id="{95C57343-54DB-2147-9436-F15F7E2F9FA7}"/>
                </a:ext>
              </a:extLst>
            </p:cNvPr>
            <p:cNvSpPr txBox="1"/>
            <p:nvPr/>
          </p:nvSpPr>
          <p:spPr>
            <a:xfrm>
              <a:off x="8663325" y="3576428"/>
              <a:ext cx="3057525" cy="537556"/>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800" b="1" dirty="0">
                  <a:solidFill>
                    <a:srgbClr val="FFFFFF"/>
                  </a:solidFill>
                  <a:latin typeface="Arial" panose="020B0604020202020204"/>
                  <a:ea typeface="Helvetica Neue" charset="0"/>
                  <a:cs typeface="Helvetica Neue" charset="0"/>
                </a:rPr>
                <a:t>Speaker Series</a:t>
              </a:r>
              <a:endParaRPr kumimoji="0" lang="en-US" sz="28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endParaRPr>
            </a:p>
          </p:txBody>
        </p:sp>
      </p:grpSp>
      <p:sp>
        <p:nvSpPr>
          <p:cNvPr id="10" name="TextBox 9">
            <a:extLst>
              <a:ext uri="{FF2B5EF4-FFF2-40B4-BE49-F238E27FC236}">
                <a16:creationId xmlns:a16="http://schemas.microsoft.com/office/drawing/2014/main" id="{459ED551-AD32-4698-AE90-3251F6575EFB}"/>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36</a:t>
            </a:r>
          </a:p>
        </p:txBody>
      </p:sp>
      <p:grpSp>
        <p:nvGrpSpPr>
          <p:cNvPr id="7" name="Group 6">
            <a:extLst>
              <a:ext uri="{FF2B5EF4-FFF2-40B4-BE49-F238E27FC236}">
                <a16:creationId xmlns:a16="http://schemas.microsoft.com/office/drawing/2014/main" id="{BB74C14F-98EC-4151-8D00-8917402AE2D0}"/>
              </a:ext>
            </a:extLst>
          </p:cNvPr>
          <p:cNvGrpSpPr/>
          <p:nvPr/>
        </p:nvGrpSpPr>
        <p:grpSpPr>
          <a:xfrm>
            <a:off x="791182" y="4798905"/>
            <a:ext cx="10609636" cy="1185984"/>
            <a:chOff x="1060499" y="4965973"/>
            <a:chExt cx="10609636" cy="1185984"/>
          </a:xfrm>
        </p:grpSpPr>
        <p:pic>
          <p:nvPicPr>
            <p:cNvPr id="15" name="Content Placeholder 3">
              <a:extLst>
                <a:ext uri="{FF2B5EF4-FFF2-40B4-BE49-F238E27FC236}">
                  <a16:creationId xmlns:a16="http://schemas.microsoft.com/office/drawing/2014/main" id="{0337E8D9-D95F-43FE-AD0A-11B32111014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858" t="8751" b="59788"/>
            <a:stretch/>
          </p:blipFill>
          <p:spPr>
            <a:xfrm>
              <a:off x="1060499" y="4965973"/>
              <a:ext cx="4757842" cy="1185984"/>
            </a:xfrm>
            <a:prstGeom prst="rect">
              <a:avLst/>
            </a:prstGeom>
            <a:effectLst>
              <a:glow rad="228600">
                <a:srgbClr val="7030A0">
                  <a:alpha val="40000"/>
                </a:srgbClr>
              </a:glow>
            </a:effectLst>
          </p:spPr>
        </p:pic>
        <p:sp>
          <p:nvSpPr>
            <p:cNvPr id="16" name="TextBox 16">
              <a:extLst>
                <a:ext uri="{FF2B5EF4-FFF2-40B4-BE49-F238E27FC236}">
                  <a16:creationId xmlns:a16="http://schemas.microsoft.com/office/drawing/2014/main" id="{68FF24C2-12E7-4353-9D32-305E03D7B66C}"/>
                </a:ext>
              </a:extLst>
            </p:cNvPr>
            <p:cNvSpPr txBox="1"/>
            <p:nvPr/>
          </p:nvSpPr>
          <p:spPr>
            <a:xfrm>
              <a:off x="5890556" y="5081911"/>
              <a:ext cx="5779579" cy="954107"/>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rPr>
                <a:t>Perspectives on the Human Genome Project and Genomics</a:t>
              </a:r>
            </a:p>
          </p:txBody>
        </p:sp>
      </p:grpSp>
    </p:spTree>
    <p:extLst>
      <p:ext uri="{BB962C8B-B14F-4D97-AF65-F5344CB8AC3E}">
        <p14:creationId xmlns:p14="http://schemas.microsoft.com/office/powerpoint/2010/main" val="310138165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753246E-A08C-4DB2-93FC-10473722E8BE}"/>
              </a:ext>
            </a:extLst>
          </p:cNvPr>
          <p:cNvSpPr txBox="1">
            <a:spLocks/>
          </p:cNvSpPr>
          <p:nvPr/>
        </p:nvSpPr>
        <p:spPr>
          <a:xfrm>
            <a:off x="0" y="-38614"/>
            <a:ext cx="12192000" cy="668713"/>
          </a:xfrm>
          <a:prstGeom prst="rect">
            <a:avLst/>
          </a:prstGeom>
        </p:spPr>
        <p:txBody>
          <a:bodyPr vert="horz" lIns="0" tIns="45720" rIns="91440" bIns="45720" rtlCol="0" anchor="b" anchorCtr="0">
            <a:normAutofit/>
          </a:bodyPr>
          <a:lstStyle>
            <a:lvl1pPr algn="ctr" defTabSz="1219170" rtl="0" eaLnBrk="1" latinLnBrk="0" hangingPunct="1">
              <a:lnSpc>
                <a:spcPct val="90000"/>
              </a:lnSpc>
              <a:spcBef>
                <a:spcPct val="0"/>
              </a:spcBef>
              <a:buNone/>
              <a:defRPr sz="8000" b="1" kern="1200">
                <a:solidFill>
                  <a:schemeClr val="bg2"/>
                </a:solidFill>
                <a:latin typeface="+mj-lt"/>
                <a:ea typeface="+mj-ea"/>
                <a:cs typeface="+mj-cs"/>
              </a:defRPr>
            </a:lvl1pPr>
          </a:lstStyle>
          <a:p>
            <a:r>
              <a:rPr lang="en-US" sz="3600" dirty="0">
                <a:solidFill>
                  <a:srgbClr val="5FE0D4"/>
                </a:solidFill>
                <a:latin typeface="Arial" charset="0"/>
                <a:cs typeface="Arial" charset="0"/>
              </a:rPr>
              <a:t>Departure of NHGRI Communications Chief</a:t>
            </a:r>
            <a:endParaRPr lang="en-US" sz="3600" dirty="0"/>
          </a:p>
        </p:txBody>
      </p:sp>
      <p:sp>
        <p:nvSpPr>
          <p:cNvPr id="7" name="Title 1">
            <a:extLst>
              <a:ext uri="{FF2B5EF4-FFF2-40B4-BE49-F238E27FC236}">
                <a16:creationId xmlns:a16="http://schemas.microsoft.com/office/drawing/2014/main" id="{26D7BA68-BC96-490D-8C31-BA0CF446BB62}"/>
              </a:ext>
            </a:extLst>
          </p:cNvPr>
          <p:cNvSpPr txBox="1">
            <a:spLocks/>
          </p:cNvSpPr>
          <p:nvPr/>
        </p:nvSpPr>
        <p:spPr>
          <a:xfrm>
            <a:off x="2614280" y="5612238"/>
            <a:ext cx="6963439" cy="653567"/>
          </a:xfrm>
          <a:prstGeom prst="rect">
            <a:avLst/>
          </a:prstGeom>
        </p:spPr>
        <p:txBody>
          <a:bodyPr/>
          <a:lstStyle/>
          <a:p>
            <a:pPr algn="ctr" eaLnBrk="0" hangingPunct="0">
              <a:defRPr/>
            </a:pPr>
            <a:r>
              <a:rPr lang="en-US" sz="3200" b="1" spc="-100" dirty="0">
                <a:ea typeface="+mj-ea"/>
                <a:cs typeface="Arial" charset="0"/>
              </a:rPr>
              <a:t>John </a:t>
            </a:r>
            <a:r>
              <a:rPr lang="en-US" sz="3200" b="1" spc="-100" dirty="0" err="1">
                <a:ea typeface="+mj-ea"/>
                <a:cs typeface="Arial" charset="0"/>
              </a:rPr>
              <a:t>Ohab</a:t>
            </a:r>
            <a:r>
              <a:rPr lang="en-US" sz="3200" b="1" spc="-100" dirty="0">
                <a:ea typeface="+mj-ea"/>
                <a:cs typeface="Arial" charset="0"/>
              </a:rPr>
              <a:t>, Ph.D.</a:t>
            </a:r>
          </a:p>
        </p:txBody>
      </p:sp>
      <p:pic>
        <p:nvPicPr>
          <p:cNvPr id="3" name="Picture 2">
            <a:extLst>
              <a:ext uri="{FF2B5EF4-FFF2-40B4-BE49-F238E27FC236}">
                <a16:creationId xmlns:a16="http://schemas.microsoft.com/office/drawing/2014/main" id="{610B6BB4-713E-994A-B228-359E390BC3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3594" y="1038342"/>
            <a:ext cx="6944810" cy="4572000"/>
          </a:xfrm>
          <a:prstGeom prst="roundRect">
            <a:avLst/>
          </a:prstGeom>
          <a:effectLst>
            <a:softEdge rad="31750"/>
          </a:effectLst>
        </p:spPr>
      </p:pic>
    </p:spTree>
    <p:extLst>
      <p:ext uri="{BB962C8B-B14F-4D97-AF65-F5344CB8AC3E}">
        <p14:creationId xmlns:p14="http://schemas.microsoft.com/office/powerpoint/2010/main" val="2506574788"/>
      </p:ext>
    </p:extLst>
  </p:cSld>
  <p:clrMapOvr>
    <a:masterClrMapping/>
  </p:clrMapOvr>
  <p:transition spd="slow">
    <p:wipe dir="d"/>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E86DC2-1589-4CFE-A1A1-7752D4AEF072}"/>
              </a:ext>
            </a:extLst>
          </p:cNvPr>
          <p:cNvSpPr>
            <a:spLocks noGrp="1"/>
          </p:cNvSpPr>
          <p:nvPr>
            <p:ph type="title"/>
          </p:nvPr>
        </p:nvSpPr>
        <p:spPr>
          <a:xfrm>
            <a:off x="0" y="74148"/>
            <a:ext cx="12192000" cy="1017331"/>
          </a:xfrm>
        </p:spPr>
        <p:txBody>
          <a:bodyPr>
            <a:noAutofit/>
          </a:bodyPr>
          <a:lstStyle/>
          <a:p>
            <a:pPr algn="ctr"/>
            <a:r>
              <a:rPr lang="en-US" sz="3600" dirty="0"/>
              <a:t>American Sign Language Film: </a:t>
            </a:r>
            <a:br>
              <a:rPr lang="en-US" sz="3600" dirty="0"/>
            </a:br>
            <a:r>
              <a:rPr lang="en-US" sz="3600" dirty="0"/>
              <a:t>Genetic Testing for Breast Cancer</a:t>
            </a:r>
          </a:p>
        </p:txBody>
      </p:sp>
      <p:pic>
        <p:nvPicPr>
          <p:cNvPr id="10" name="Content Placeholder 5">
            <a:extLst>
              <a:ext uri="{FF2B5EF4-FFF2-40B4-BE49-F238E27FC236}">
                <a16:creationId xmlns:a16="http://schemas.microsoft.com/office/drawing/2014/main" id="{93B63E7D-8A71-4772-86F5-369E1837C5F0}"/>
              </a:ext>
            </a:extLst>
          </p:cNvPr>
          <p:cNvPicPr>
            <a:picLocks noChangeAspect="1"/>
          </p:cNvPicPr>
          <p:nvPr/>
        </p:nvPicPr>
        <p:blipFill>
          <a:blip r:embed="rId3"/>
          <a:stretch>
            <a:fillRect/>
          </a:stretch>
        </p:blipFill>
        <p:spPr>
          <a:xfrm>
            <a:off x="1662956" y="1377658"/>
            <a:ext cx="8866087" cy="4782703"/>
          </a:xfrm>
          <a:prstGeom prst="rect">
            <a:avLst/>
          </a:prstGeom>
          <a:effectLst>
            <a:glow rad="228600">
              <a:srgbClr val="FF0000">
                <a:alpha val="40000"/>
              </a:srgbClr>
            </a:glow>
          </a:effectLst>
        </p:spPr>
      </p:pic>
      <p:sp>
        <p:nvSpPr>
          <p:cNvPr id="5" name="TextBox 4">
            <a:extLst>
              <a:ext uri="{FF2B5EF4-FFF2-40B4-BE49-F238E27FC236}">
                <a16:creationId xmlns:a16="http://schemas.microsoft.com/office/drawing/2014/main" id="{FEF5FBF0-11B2-45BA-B4DE-37AB64261165}"/>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37</a:t>
            </a:r>
          </a:p>
        </p:txBody>
      </p:sp>
    </p:spTree>
    <p:extLst>
      <p:ext uri="{BB962C8B-B14F-4D97-AF65-F5344CB8AC3E}">
        <p14:creationId xmlns:p14="http://schemas.microsoft.com/office/powerpoint/2010/main" val="3685095818"/>
      </p:ext>
    </p:extLst>
  </p:cSld>
  <p:clrMapOvr>
    <a:masterClrMapping/>
  </p:clrMapOvr>
  <p:transition spd="slow">
    <p:wipe dir="d"/>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6566"/>
            <a:ext cx="12192000" cy="639763"/>
          </a:xfrm>
        </p:spPr>
        <p:txBody>
          <a:bodyPr/>
          <a:lstStyle/>
          <a:p>
            <a:pPr algn="ctr">
              <a:defRPr/>
            </a:pPr>
            <a:r>
              <a:rPr lang="en-US" sz="3600" dirty="0">
                <a:solidFill>
                  <a:srgbClr val="5FE0D4"/>
                </a:solidFill>
                <a:latin typeface="Arial" charset="0"/>
                <a:cs typeface="Arial" charset="0"/>
              </a:rPr>
              <a:t>2019 National DNA Day</a:t>
            </a:r>
            <a:endParaRPr lang="en-US" sz="3600" dirty="0">
              <a:solidFill>
                <a:srgbClr val="5FE0D4"/>
              </a:solidFill>
              <a:latin typeface="Arial" pitchFamily="34" charset="0"/>
              <a:cs typeface="Arial" pitchFamily="34" charset="0"/>
            </a:endParaRPr>
          </a:p>
        </p:txBody>
      </p:sp>
      <p:pic>
        <p:nvPicPr>
          <p:cNvPr id="1026" name="Picture 2" descr="Crossing Cultures: An Exploration of Microbial Music and the Culture of Community Bio">
            <a:extLst>
              <a:ext uri="{FF2B5EF4-FFF2-40B4-BE49-F238E27FC236}">
                <a16:creationId xmlns:a16="http://schemas.microsoft.com/office/drawing/2014/main" id="{1EAB65AB-A8A7-47F5-988B-A537204E43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844" y="962243"/>
            <a:ext cx="2949087" cy="2949087"/>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Reddit AMA">
            <a:extLst>
              <a:ext uri="{FF2B5EF4-FFF2-40B4-BE49-F238E27FC236}">
                <a16:creationId xmlns:a16="http://schemas.microsoft.com/office/drawing/2014/main" id="{A5291054-C17B-4290-A328-19E5FC1756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5547" y="962243"/>
            <a:ext cx="2949087" cy="2949087"/>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0" name="Picture 6" descr="Building a Community: Sharing Knowledge of Human Genetic Variation for Precision Medicine - Dr. Erin Ramos, Ph.D.">
            <a:extLst>
              <a:ext uri="{FF2B5EF4-FFF2-40B4-BE49-F238E27FC236}">
                <a16:creationId xmlns:a16="http://schemas.microsoft.com/office/drawing/2014/main" id="{D494471E-EC0C-4F9A-A006-12A8C2FED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58250" y="962243"/>
            <a:ext cx="2949087" cy="2949087"/>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7E875C4-4EB2-41D3-8E11-BAEFFEBF1E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1527" y="4325816"/>
            <a:ext cx="4028946" cy="2250068"/>
          </a:xfrm>
          <a:prstGeom prst="rect">
            <a:avLst/>
          </a:prstGeom>
          <a:effectLst>
            <a:glow rad="228600">
              <a:schemeClr val="accent2">
                <a:satMod val="175000"/>
                <a:alpha val="40000"/>
              </a:schemeClr>
            </a:glow>
          </a:effectLst>
        </p:spPr>
      </p:pic>
      <p:sp>
        <p:nvSpPr>
          <p:cNvPr id="9" name="TextBox 8">
            <a:extLst>
              <a:ext uri="{FF2B5EF4-FFF2-40B4-BE49-F238E27FC236}">
                <a16:creationId xmlns:a16="http://schemas.microsoft.com/office/drawing/2014/main" id="{997A7954-305F-4933-838B-64F2CCAA22CB}"/>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38</a:t>
            </a:r>
          </a:p>
        </p:txBody>
      </p:sp>
    </p:spTree>
    <p:extLst>
      <p:ext uri="{BB962C8B-B14F-4D97-AF65-F5344CB8AC3E}">
        <p14:creationId xmlns:p14="http://schemas.microsoft.com/office/powerpoint/2010/main" val="240910040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60794"/>
            <a:ext cx="12192000" cy="1235752"/>
          </a:xfrm>
        </p:spPr>
        <p:txBody>
          <a:bodyPr>
            <a:noAutofit/>
          </a:bodyPr>
          <a:lstStyle/>
          <a:p>
            <a:pPr algn="ctr">
              <a:defRPr/>
            </a:pPr>
            <a:r>
              <a:rPr lang="en-US" sz="3600" i="1" dirty="0">
                <a:solidFill>
                  <a:srgbClr val="5FE0D4"/>
                </a:solidFill>
                <a:latin typeface="Arial" charset="0"/>
                <a:cs typeface="Arial" charset="0"/>
              </a:rPr>
              <a:t>Genome: Unlocking Life’s Code </a:t>
            </a:r>
            <a:r>
              <a:rPr lang="en-US" sz="3600" dirty="0">
                <a:solidFill>
                  <a:srgbClr val="5FE0D4"/>
                </a:solidFill>
                <a:latin typeface="Arial" charset="0"/>
                <a:cs typeface="Arial" charset="0"/>
              </a:rPr>
              <a:t>Exhibition</a:t>
            </a:r>
            <a:br>
              <a:rPr lang="en-US" sz="3600" dirty="0">
                <a:solidFill>
                  <a:srgbClr val="5FE0D4"/>
                </a:solidFill>
                <a:latin typeface="Arial" charset="0"/>
                <a:cs typeface="Arial" charset="0"/>
              </a:rPr>
            </a:br>
            <a:r>
              <a:rPr lang="en-US" sz="3200" dirty="0">
                <a:solidFill>
                  <a:schemeClr val="tx1"/>
                </a:solidFill>
                <a:latin typeface="Arial" charset="0"/>
                <a:cs typeface="Arial" charset="0"/>
              </a:rPr>
              <a:t>Travel Schedule</a:t>
            </a:r>
            <a:endParaRPr lang="en-US" sz="3600" dirty="0">
              <a:solidFill>
                <a:schemeClr val="tx1"/>
              </a:solidFill>
              <a:latin typeface="Arial" pitchFamily="34" charset="0"/>
              <a:cs typeface="Arial" pitchFamily="34" charset="0"/>
            </a:endParaRPr>
          </a:p>
        </p:txBody>
      </p:sp>
      <p:sp>
        <p:nvSpPr>
          <p:cNvPr id="42" name="Rectangle 41"/>
          <p:cNvSpPr/>
          <p:nvPr/>
        </p:nvSpPr>
        <p:spPr>
          <a:xfrm>
            <a:off x="603820" y="3824482"/>
            <a:ext cx="10984360" cy="3323987"/>
          </a:xfrm>
          <a:prstGeom prst="rect">
            <a:avLst/>
          </a:prstGeom>
        </p:spPr>
        <p:txBody>
          <a:bodyPr wrap="square">
            <a:spAutoFit/>
          </a:bodyPr>
          <a:lstStyle/>
          <a:p>
            <a:pPr marL="387350" lvl="2" indent="-228600" defTabSz="627063" eaLnBrk="0" hangingPunct="0">
              <a:spcBef>
                <a:spcPts val="1800"/>
              </a:spcBef>
              <a:buClr>
                <a:srgbClr val="FFFFFF"/>
              </a:buClr>
              <a:buSzPct val="95000"/>
              <a:buFont typeface="Wingdings" pitchFamily="2" charset="2"/>
              <a:buChar char=""/>
              <a:defRPr/>
            </a:pPr>
            <a:r>
              <a:rPr lang="en-US" sz="3000" b="1" dirty="0">
                <a:solidFill>
                  <a:prstClr val="white"/>
                </a:solidFill>
                <a:latin typeface="Arial" charset="0"/>
              </a:rPr>
              <a:t>September 12 – January 2, 2020</a:t>
            </a:r>
          </a:p>
          <a:p>
            <a:pPr marL="768334" lvl="3" defTabSz="627063" eaLnBrk="0" hangingPunct="0">
              <a:spcBef>
                <a:spcPts val="1800"/>
              </a:spcBef>
              <a:buClr>
                <a:srgbClr val="FFFFFF"/>
              </a:buClr>
              <a:buSzPct val="95000"/>
              <a:defRPr/>
            </a:pPr>
            <a:r>
              <a:rPr lang="en-US" sz="3000" b="1" dirty="0">
                <a:solidFill>
                  <a:srgbClr val="5FE0D4"/>
                </a:solidFill>
                <a:latin typeface="Arial" charset="0"/>
                <a:ea typeface="+mj-ea"/>
                <a:cs typeface="Arial" charset="0"/>
              </a:rPr>
              <a:t>Turtle Bay Exploration Park, Redding, CA</a:t>
            </a:r>
          </a:p>
          <a:p>
            <a:pPr marL="387350" lvl="2" indent="-228600" defTabSz="627063" eaLnBrk="0" hangingPunct="0">
              <a:spcBef>
                <a:spcPts val="1800"/>
              </a:spcBef>
              <a:buClr>
                <a:srgbClr val="FFFFFF"/>
              </a:buClr>
              <a:buSzPct val="95000"/>
              <a:buFont typeface="Wingdings" pitchFamily="2" charset="2"/>
              <a:buChar char=""/>
              <a:defRPr/>
            </a:pPr>
            <a:r>
              <a:rPr lang="en-US" sz="3000" b="1" dirty="0">
                <a:solidFill>
                  <a:prstClr val="white"/>
                </a:solidFill>
                <a:latin typeface="Arial" charset="0"/>
              </a:rPr>
              <a:t>January 17 – April 12, 2020</a:t>
            </a:r>
          </a:p>
          <a:p>
            <a:pPr marL="768334" lvl="3" defTabSz="627063" eaLnBrk="0" hangingPunct="0">
              <a:spcBef>
                <a:spcPts val="1800"/>
              </a:spcBef>
              <a:buClr>
                <a:srgbClr val="FFFFFF"/>
              </a:buClr>
              <a:buSzPct val="95000"/>
              <a:defRPr/>
            </a:pPr>
            <a:r>
              <a:rPr lang="en-US" sz="3000" b="1" dirty="0">
                <a:solidFill>
                  <a:srgbClr val="5FE0D4"/>
                </a:solidFill>
                <a:latin typeface="Arial" charset="0"/>
                <a:cs typeface="Arial" charset="0"/>
              </a:rPr>
              <a:t>Museum of Science &amp; History, Jacksonville, FL</a:t>
            </a:r>
          </a:p>
          <a:p>
            <a:pPr marL="768334" lvl="3" defTabSz="627063" eaLnBrk="0" hangingPunct="0">
              <a:spcBef>
                <a:spcPts val="1800"/>
              </a:spcBef>
              <a:buClr>
                <a:srgbClr val="FFFFFF"/>
              </a:buClr>
              <a:buSzPct val="95000"/>
              <a:defRPr/>
            </a:pPr>
            <a:endParaRPr lang="en-US" sz="3000" b="1" dirty="0">
              <a:solidFill>
                <a:srgbClr val="5FE0D4"/>
              </a:solidFill>
              <a:latin typeface="Arial" charset="0"/>
              <a:cs typeface="Arial" charset="0"/>
            </a:endParaRPr>
          </a:p>
        </p:txBody>
      </p:sp>
      <p:pic>
        <p:nvPicPr>
          <p:cNvPr id="12" name="Picture 2" descr="C:\Users\egreen\Desktop\GENOME exhibit logo.jpg">
            <a:extLst>
              <a:ext uri="{FF2B5EF4-FFF2-40B4-BE49-F238E27FC236}">
                <a16:creationId xmlns:a16="http://schemas.microsoft.com/office/drawing/2014/main" id="{79438887-993F-D544-A6C1-2ACED0CA33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7012" y="1468776"/>
            <a:ext cx="2740821" cy="2032975"/>
          </a:xfrm>
          <a:prstGeom prst="rect">
            <a:avLst/>
          </a:prstGeom>
          <a:noFill/>
          <a:effectLst>
            <a:glow rad="228600">
              <a:schemeClr val="accent1">
                <a:satMod val="175000"/>
                <a:alpha val="40000"/>
              </a:schemeClr>
            </a:glow>
          </a:effectLst>
          <a:extLst>
            <a:ext uri="{909E8E84-426E-40dd-AFC4-6F175D3DCCD1}">
              <a14:hiddenFill xmlns:a14="http://schemas.microsoft.com/office/drawing/2010/main" xmlns="">
                <a:solidFill>
                  <a:srgbClr val="FFFFFF"/>
                </a:solidFill>
              </a14:hiddenFill>
            </a:ext>
          </a:extLst>
        </p:spPr>
      </p:pic>
      <p:pic>
        <p:nvPicPr>
          <p:cNvPr id="3" name="Picture 2">
            <a:extLst>
              <a:ext uri="{FF2B5EF4-FFF2-40B4-BE49-F238E27FC236}">
                <a16:creationId xmlns:a16="http://schemas.microsoft.com/office/drawing/2014/main" id="{4BAC896C-ABC8-4045-8B6B-B86DDD979724}"/>
              </a:ext>
            </a:extLst>
          </p:cNvPr>
          <p:cNvPicPr>
            <a:picLocks noChangeAspect="1"/>
          </p:cNvPicPr>
          <p:nvPr/>
        </p:nvPicPr>
        <p:blipFill>
          <a:blip r:embed="rId4"/>
          <a:stretch>
            <a:fillRect/>
          </a:stretch>
        </p:blipFill>
        <p:spPr>
          <a:xfrm>
            <a:off x="1825600" y="1479337"/>
            <a:ext cx="2688569" cy="2011854"/>
          </a:xfrm>
          <a:prstGeom prst="rect">
            <a:avLst/>
          </a:prstGeom>
          <a:effectLst>
            <a:glow rad="228600">
              <a:schemeClr val="accent1">
                <a:satMod val="175000"/>
                <a:alpha val="40000"/>
              </a:schemeClr>
            </a:glow>
          </a:effectLst>
        </p:spPr>
      </p:pic>
      <p:pic>
        <p:nvPicPr>
          <p:cNvPr id="4" name="Picture 3">
            <a:extLst>
              <a:ext uri="{FF2B5EF4-FFF2-40B4-BE49-F238E27FC236}">
                <a16:creationId xmlns:a16="http://schemas.microsoft.com/office/drawing/2014/main" id="{96794BB7-94DC-4BA7-85B3-7DE37A80F99B}"/>
              </a:ext>
            </a:extLst>
          </p:cNvPr>
          <p:cNvPicPr>
            <a:picLocks noChangeAspect="1"/>
          </p:cNvPicPr>
          <p:nvPr/>
        </p:nvPicPr>
        <p:blipFill>
          <a:blip r:embed="rId5"/>
          <a:stretch>
            <a:fillRect/>
          </a:stretch>
        </p:blipFill>
        <p:spPr>
          <a:xfrm>
            <a:off x="8100676" y="1468776"/>
            <a:ext cx="2670279" cy="2005758"/>
          </a:xfrm>
          <a:prstGeom prst="rect">
            <a:avLst/>
          </a:prstGeom>
          <a:effectLst>
            <a:glow rad="228600">
              <a:schemeClr val="accent1">
                <a:satMod val="175000"/>
                <a:alpha val="40000"/>
              </a:schemeClr>
            </a:glow>
          </a:effectLst>
        </p:spPr>
      </p:pic>
      <p:sp>
        <p:nvSpPr>
          <p:cNvPr id="9" name="TextBox 8">
            <a:extLst>
              <a:ext uri="{FF2B5EF4-FFF2-40B4-BE49-F238E27FC236}">
                <a16:creationId xmlns:a16="http://schemas.microsoft.com/office/drawing/2014/main" id="{03740A49-214B-4825-8078-15CFEFD86EF7}"/>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39</a:t>
            </a:r>
          </a:p>
        </p:txBody>
      </p:sp>
    </p:spTree>
    <p:extLst>
      <p:ext uri="{BB962C8B-B14F-4D97-AF65-F5344CB8AC3E}">
        <p14:creationId xmlns:p14="http://schemas.microsoft.com/office/powerpoint/2010/main" val="427694107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71A9C3A7-EC9E-4713-BA15-A737DC3962B8}"/>
              </a:ext>
            </a:extLst>
          </p:cNvPr>
          <p:cNvSpPr txBox="1">
            <a:spLocks/>
          </p:cNvSpPr>
          <p:nvPr/>
        </p:nvSpPr>
        <p:spPr>
          <a:xfrm>
            <a:off x="0" y="102059"/>
            <a:ext cx="12191999" cy="960932"/>
          </a:xfrm>
          <a:prstGeom prst="rect">
            <a:avLst/>
          </a:prstGeom>
        </p:spPr>
        <p:txBody>
          <a:bodyPr vert="horz" lIns="0" tIns="45720" rIns="91440" bIns="45720" rtlCol="0" anchor="ctr" anchorCtr="0">
            <a:no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r>
              <a:rPr lang="en-US" sz="3600" dirty="0"/>
              <a:t>Inter-Society Coordinating Committee for </a:t>
            </a:r>
          </a:p>
          <a:p>
            <a:pPr algn="ctr"/>
            <a:r>
              <a:rPr lang="en-US" sz="3600" dirty="0"/>
              <a:t>Practitioner Education in Genomics (ISCC) </a:t>
            </a:r>
          </a:p>
        </p:txBody>
      </p:sp>
      <p:pic>
        <p:nvPicPr>
          <p:cNvPr id="3" name="Picture 2">
            <a:extLst>
              <a:ext uri="{FF2B5EF4-FFF2-40B4-BE49-F238E27FC236}">
                <a16:creationId xmlns:a16="http://schemas.microsoft.com/office/drawing/2014/main" id="{8035255E-DF45-4581-970F-129BE477E1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475" t="4335" r="11751" b="18815"/>
          <a:stretch/>
        </p:blipFill>
        <p:spPr>
          <a:xfrm>
            <a:off x="2652711" y="1370155"/>
            <a:ext cx="6886576" cy="4985136"/>
          </a:xfrm>
          <a:prstGeom prst="rect">
            <a:avLst/>
          </a:prstGeom>
          <a:effectLst>
            <a:glow rad="228600">
              <a:schemeClr val="accent3">
                <a:satMod val="175000"/>
                <a:alpha val="40000"/>
              </a:schemeClr>
            </a:glow>
          </a:effectLst>
        </p:spPr>
      </p:pic>
      <p:sp>
        <p:nvSpPr>
          <p:cNvPr id="5" name="TextBox 4">
            <a:extLst>
              <a:ext uri="{FF2B5EF4-FFF2-40B4-BE49-F238E27FC236}">
                <a16:creationId xmlns:a16="http://schemas.microsoft.com/office/drawing/2014/main" id="{A91464BE-F7C9-4969-9DC6-B9BBD21CBE38}"/>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40</a:t>
            </a:r>
          </a:p>
        </p:txBody>
      </p:sp>
    </p:spTree>
    <p:extLst>
      <p:ext uri="{BB962C8B-B14F-4D97-AF65-F5344CB8AC3E}">
        <p14:creationId xmlns:p14="http://schemas.microsoft.com/office/powerpoint/2010/main" val="3885988347"/>
      </p:ext>
    </p:extLst>
  </p:cSld>
  <p:clrMapOvr>
    <a:masterClrMapping/>
  </p:clrMapOvr>
  <p:transition spd="slow">
    <p:wipe dir="d"/>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75184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Division of Policy, Communications, and 		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2844780365"/>
      </p:ext>
    </p:extLst>
  </p:cSld>
  <p:clrMapOvr>
    <a:masterClrMapping/>
  </p:clrMapOvr>
  <p:transition spd="slow">
    <p:wipe dir="d"/>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0264"/>
            <a:ext cx="12191999" cy="794978"/>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charset="0"/>
                <a:cs typeface="Arial" charset="0"/>
              </a:rPr>
              <a:t>Elected to National Academy of Sciences</a:t>
            </a:r>
          </a:p>
        </p:txBody>
      </p:sp>
      <p:sp>
        <p:nvSpPr>
          <p:cNvPr id="4" name="AutoShape 2" descr="Image result for National Academy of Scienc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5" name="AutoShape 4" descr="Image result for National Academy of Scienc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6" name="AutoShape 6" descr="Image result for National Academy of Science"/>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13" name="TextBox 12">
            <a:extLst>
              <a:ext uri="{FF2B5EF4-FFF2-40B4-BE49-F238E27FC236}">
                <a16:creationId xmlns:a16="http://schemas.microsoft.com/office/drawing/2014/main" id="{C4BAB894-44EB-47F9-BB00-F8340B9B67D8}"/>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41</a:t>
            </a:r>
          </a:p>
        </p:txBody>
      </p:sp>
      <p:pic>
        <p:nvPicPr>
          <p:cNvPr id="3" name="Picture 2">
            <a:extLst>
              <a:ext uri="{FF2B5EF4-FFF2-40B4-BE49-F238E27FC236}">
                <a16:creationId xmlns:a16="http://schemas.microsoft.com/office/drawing/2014/main" id="{E6B2F5A3-8C3E-4B8F-9BC1-EB47782EEA63}"/>
              </a:ext>
            </a:extLst>
          </p:cNvPr>
          <p:cNvPicPr>
            <a:picLocks noChangeAspect="1"/>
          </p:cNvPicPr>
          <p:nvPr/>
        </p:nvPicPr>
        <p:blipFill rotWithShape="1">
          <a:blip r:embed="rId3"/>
          <a:srcRect l="20833" r="19444"/>
          <a:stretch/>
        </p:blipFill>
        <p:spPr>
          <a:xfrm>
            <a:off x="4730750" y="1799064"/>
            <a:ext cx="2730500" cy="2571750"/>
          </a:xfrm>
          <a:prstGeom prst="roundRect">
            <a:avLst/>
          </a:prstGeom>
        </p:spPr>
      </p:pic>
      <p:sp>
        <p:nvSpPr>
          <p:cNvPr id="10" name="Title 1">
            <a:extLst>
              <a:ext uri="{FF2B5EF4-FFF2-40B4-BE49-F238E27FC236}">
                <a16:creationId xmlns:a16="http://schemas.microsoft.com/office/drawing/2014/main" id="{AD1486F4-281F-4F20-8F53-205C909E09BB}"/>
              </a:ext>
            </a:extLst>
          </p:cNvPr>
          <p:cNvSpPr txBox="1">
            <a:spLocks/>
          </p:cNvSpPr>
          <p:nvPr/>
        </p:nvSpPr>
        <p:spPr>
          <a:xfrm>
            <a:off x="4185138" y="4407792"/>
            <a:ext cx="3821723" cy="653567"/>
          </a:xfrm>
          <a:prstGeom prst="rect">
            <a:avLst/>
          </a:prstGeom>
        </p:spPr>
        <p:txBody>
          <a:bodyPr/>
          <a:lstStyle/>
          <a:p>
            <a:pPr algn="ctr" eaLnBrk="0" hangingPunct="0">
              <a:defRPr/>
            </a:pPr>
            <a:r>
              <a:rPr lang="en-US" sz="3200" b="1" spc="-100" dirty="0">
                <a:ea typeface="+mj-ea"/>
                <a:cs typeface="Arial" charset="0"/>
              </a:rPr>
              <a:t>Elaine Ostrander, Ph.D.</a:t>
            </a:r>
          </a:p>
        </p:txBody>
      </p:sp>
      <p:pic>
        <p:nvPicPr>
          <p:cNvPr id="7" name="Picture 6">
            <a:extLst>
              <a:ext uri="{FF2B5EF4-FFF2-40B4-BE49-F238E27FC236}">
                <a16:creationId xmlns:a16="http://schemas.microsoft.com/office/drawing/2014/main" id="{FFC3D81D-1D95-4145-813D-181CAEA321B1}"/>
              </a:ext>
            </a:extLst>
          </p:cNvPr>
          <p:cNvPicPr>
            <a:picLocks noChangeAspect="1"/>
          </p:cNvPicPr>
          <p:nvPr/>
        </p:nvPicPr>
        <p:blipFill>
          <a:blip r:embed="rId4"/>
          <a:stretch>
            <a:fillRect/>
          </a:stretch>
        </p:blipFill>
        <p:spPr>
          <a:xfrm>
            <a:off x="582696" y="1301567"/>
            <a:ext cx="3344514" cy="4433870"/>
          </a:xfrm>
          <a:prstGeom prst="rect">
            <a:avLst/>
          </a:prstGeom>
          <a:effectLst>
            <a:glow rad="228600">
              <a:schemeClr val="accent4">
                <a:satMod val="175000"/>
                <a:alpha val="40000"/>
              </a:schemeClr>
            </a:glow>
          </a:effectLst>
        </p:spPr>
      </p:pic>
      <p:pic>
        <p:nvPicPr>
          <p:cNvPr id="5122" name="Picture 2" descr="Image result for dog genomics">
            <a:extLst>
              <a:ext uri="{FF2B5EF4-FFF2-40B4-BE49-F238E27FC236}">
                <a16:creationId xmlns:a16="http://schemas.microsoft.com/office/drawing/2014/main" id="{5CEF6F29-E89D-4DD6-98EC-C18BE68CE1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4791" y="1301567"/>
            <a:ext cx="3344514" cy="4522892"/>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834128"/>
      </p:ext>
    </p:extLst>
  </p:cSld>
  <p:clrMapOvr>
    <a:masterClrMapping/>
  </p:clrMapOvr>
  <p:transition spd="slow">
    <p:wipe dir="d"/>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09"/>
            <a:ext cx="12191999" cy="661609"/>
          </a:xfrm>
        </p:spPr>
        <p:txBody>
          <a:bodyPr vert="horz" wrap="square" lIns="91440" tIns="45720" rIns="91440" bIns="45720" numCol="1" rtlCol="0" anchor="ctr" anchorCtr="0" compatLnSpc="1">
            <a:prstTxWarp prst="textNoShape">
              <a:avLst/>
            </a:prstTxWarp>
            <a:normAutofit/>
          </a:bodyPr>
          <a:lstStyle/>
          <a:p>
            <a:pPr algn="ctr">
              <a:defRPr/>
            </a:pPr>
            <a:r>
              <a:rPr lang="en-US" sz="3500" dirty="0">
                <a:solidFill>
                  <a:srgbClr val="5FE0D4"/>
                </a:solidFill>
                <a:latin typeface="Arial" charset="0"/>
                <a:cs typeface="Arial" charset="0"/>
              </a:rPr>
              <a:t>Health and Human Services Career Achievement Award</a:t>
            </a:r>
          </a:p>
        </p:txBody>
      </p:sp>
      <p:sp>
        <p:nvSpPr>
          <p:cNvPr id="4" name="AutoShape 2" descr="Image result for National Academy of Scienc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5" name="AutoShape 4" descr="Image result for National Academy of Scienc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6" name="AutoShape 6" descr="Image result for National Academy of Science"/>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13" name="TextBox 12">
            <a:extLst>
              <a:ext uri="{FF2B5EF4-FFF2-40B4-BE49-F238E27FC236}">
                <a16:creationId xmlns:a16="http://schemas.microsoft.com/office/drawing/2014/main" id="{C4BAB894-44EB-47F9-BB00-F8340B9B67D8}"/>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42</a:t>
            </a:r>
          </a:p>
        </p:txBody>
      </p:sp>
      <p:pic>
        <p:nvPicPr>
          <p:cNvPr id="3" name="Picture 2">
            <a:extLst>
              <a:ext uri="{FF2B5EF4-FFF2-40B4-BE49-F238E27FC236}">
                <a16:creationId xmlns:a16="http://schemas.microsoft.com/office/drawing/2014/main" id="{0713ADF4-AA31-4486-B48F-8884F04F6917}"/>
              </a:ext>
            </a:extLst>
          </p:cNvPr>
          <p:cNvPicPr>
            <a:picLocks noChangeAspect="1"/>
          </p:cNvPicPr>
          <p:nvPr/>
        </p:nvPicPr>
        <p:blipFill rotWithShape="1">
          <a:blip r:embed="rId3"/>
          <a:srcRect l="25198" r="22510"/>
          <a:stretch/>
        </p:blipFill>
        <p:spPr>
          <a:xfrm>
            <a:off x="2001838" y="1162157"/>
            <a:ext cx="4645026" cy="4441469"/>
          </a:xfrm>
          <a:prstGeom prst="roundRect">
            <a:avLst/>
          </a:prstGeom>
        </p:spPr>
      </p:pic>
      <p:sp>
        <p:nvSpPr>
          <p:cNvPr id="8" name="Title 1">
            <a:extLst>
              <a:ext uri="{FF2B5EF4-FFF2-40B4-BE49-F238E27FC236}">
                <a16:creationId xmlns:a16="http://schemas.microsoft.com/office/drawing/2014/main" id="{EE525F31-5292-41CD-BDEA-6C279EF7051D}"/>
              </a:ext>
            </a:extLst>
          </p:cNvPr>
          <p:cNvSpPr txBox="1">
            <a:spLocks/>
          </p:cNvSpPr>
          <p:nvPr/>
        </p:nvSpPr>
        <p:spPr>
          <a:xfrm>
            <a:off x="1498601" y="5634765"/>
            <a:ext cx="5651500" cy="653567"/>
          </a:xfrm>
          <a:prstGeom prst="rect">
            <a:avLst/>
          </a:prstGeom>
        </p:spPr>
        <p:txBody>
          <a:bodyPr/>
          <a:lstStyle/>
          <a:p>
            <a:pPr algn="ctr" eaLnBrk="0" hangingPunct="0">
              <a:defRPr/>
            </a:pPr>
            <a:r>
              <a:rPr lang="en-US" sz="3200" b="1" spc="-100" dirty="0">
                <a:ea typeface="+mj-ea"/>
                <a:cs typeface="Arial" charset="0"/>
              </a:rPr>
              <a:t>Dan Kastner, M.D., Ph.D.</a:t>
            </a:r>
          </a:p>
        </p:txBody>
      </p:sp>
      <p:pic>
        <p:nvPicPr>
          <p:cNvPr id="7" name="Picture 6">
            <a:extLst>
              <a:ext uri="{FF2B5EF4-FFF2-40B4-BE49-F238E27FC236}">
                <a16:creationId xmlns:a16="http://schemas.microsoft.com/office/drawing/2014/main" id="{DCE0067A-83AF-487D-BEE4-2C7D38416EF7}"/>
              </a:ext>
            </a:extLst>
          </p:cNvPr>
          <p:cNvPicPr>
            <a:picLocks noChangeAspect="1"/>
          </p:cNvPicPr>
          <p:nvPr/>
        </p:nvPicPr>
        <p:blipFill>
          <a:blip r:embed="rId4"/>
          <a:stretch>
            <a:fillRect/>
          </a:stretch>
        </p:blipFill>
        <p:spPr>
          <a:xfrm>
            <a:off x="7821628" y="2151690"/>
            <a:ext cx="2554619" cy="2554619"/>
          </a:xfrm>
          <a:prstGeom prst="ellipse">
            <a:avLst/>
          </a:prstGeom>
          <a:effectLst>
            <a:glow rad="228600">
              <a:schemeClr val="accent3">
                <a:satMod val="175000"/>
                <a:alpha val="40000"/>
              </a:schemeClr>
            </a:glow>
          </a:effectLst>
        </p:spPr>
      </p:pic>
    </p:spTree>
    <p:extLst>
      <p:ext uri="{BB962C8B-B14F-4D97-AF65-F5344CB8AC3E}">
        <p14:creationId xmlns:p14="http://schemas.microsoft.com/office/powerpoint/2010/main" val="3970610026"/>
      </p:ext>
    </p:extLst>
  </p:cSld>
  <p:clrMapOvr>
    <a:masterClrMapping/>
  </p:clrMapOvr>
  <p:transition spd="slow">
    <p:wipe dir="d"/>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6566"/>
            <a:ext cx="12192000" cy="639763"/>
          </a:xfrm>
        </p:spPr>
        <p:txBody>
          <a:bodyPr/>
          <a:lstStyle/>
          <a:p>
            <a:pPr algn="ctr">
              <a:defRPr/>
            </a:pPr>
            <a:r>
              <a:rPr lang="en-US" sz="3600" spc="-100" dirty="0">
                <a:solidFill>
                  <a:srgbClr val="5FE0D4"/>
                </a:solidFill>
                <a:latin typeface="Arial" pitchFamily="34" charset="0"/>
                <a:cs typeface="Arial" pitchFamily="34" charset="0"/>
              </a:rPr>
              <a:t>NHGRI Intramural Research Highlights</a:t>
            </a:r>
          </a:p>
        </p:txBody>
      </p:sp>
      <p:grpSp>
        <p:nvGrpSpPr>
          <p:cNvPr id="17" name="Group 16">
            <a:extLst>
              <a:ext uri="{FF2B5EF4-FFF2-40B4-BE49-F238E27FC236}">
                <a16:creationId xmlns:a16="http://schemas.microsoft.com/office/drawing/2014/main" id="{CBCEF98B-AC13-4ECB-B344-A427DAAED8FB}"/>
              </a:ext>
            </a:extLst>
          </p:cNvPr>
          <p:cNvGrpSpPr/>
          <p:nvPr/>
        </p:nvGrpSpPr>
        <p:grpSpPr>
          <a:xfrm>
            <a:off x="1560580" y="4685343"/>
            <a:ext cx="8898382" cy="1536405"/>
            <a:chOff x="1560580" y="4685343"/>
            <a:chExt cx="8898382" cy="1536405"/>
          </a:xfrm>
        </p:grpSpPr>
        <p:pic>
          <p:nvPicPr>
            <p:cNvPr id="8" name="Picture 7">
              <a:extLst>
                <a:ext uri="{FF2B5EF4-FFF2-40B4-BE49-F238E27FC236}">
                  <a16:creationId xmlns:a16="http://schemas.microsoft.com/office/drawing/2014/main" id="{34EB5D65-7247-CC4A-9623-A46E0946CBD9}"/>
                </a:ext>
              </a:extLst>
            </p:cNvPr>
            <p:cNvPicPr>
              <a:picLocks noChangeAspect="1"/>
            </p:cNvPicPr>
            <p:nvPr/>
          </p:nvPicPr>
          <p:blipFill>
            <a:blip r:embed="rId3"/>
            <a:stretch>
              <a:fillRect/>
            </a:stretch>
          </p:blipFill>
          <p:spPr>
            <a:xfrm>
              <a:off x="1584340" y="4685343"/>
              <a:ext cx="1368241" cy="1531984"/>
            </a:xfrm>
            <a:prstGeom prst="rect">
              <a:avLst/>
            </a:prstGeom>
          </p:spPr>
        </p:pic>
        <p:sp>
          <p:nvSpPr>
            <p:cNvPr id="31" name="Rectangle 30">
              <a:extLst>
                <a:ext uri="{FF2B5EF4-FFF2-40B4-BE49-F238E27FC236}">
                  <a16:creationId xmlns:a16="http://schemas.microsoft.com/office/drawing/2014/main" id="{CD7323B8-ECE5-485A-83A8-F6C14EDF5A58}"/>
                </a:ext>
              </a:extLst>
            </p:cNvPr>
            <p:cNvSpPr/>
            <p:nvPr/>
          </p:nvSpPr>
          <p:spPr>
            <a:xfrm>
              <a:off x="2895630" y="4701807"/>
              <a:ext cx="7559523" cy="1500009"/>
            </a:xfrm>
            <a:prstGeom prst="rect">
              <a:avLst/>
            </a:prstGeom>
            <a:solidFill>
              <a:schemeClr val="tx1"/>
            </a:solid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AE81DE16-DFE9-4284-AC87-279B5FFFB409}"/>
                </a:ext>
              </a:extLst>
            </p:cNvPr>
            <p:cNvSpPr/>
            <p:nvPr/>
          </p:nvSpPr>
          <p:spPr>
            <a:xfrm>
              <a:off x="3146454" y="5478125"/>
              <a:ext cx="7233543" cy="369332"/>
            </a:xfrm>
            <a:prstGeom prst="rect">
              <a:avLst/>
            </a:prstGeom>
            <a:solidFill>
              <a:schemeClr val="tx1"/>
            </a:solidFill>
          </p:spPr>
          <p:txBody>
            <a:bodyPr wrap="square">
              <a:spAutoFit/>
            </a:bodyPr>
            <a:lstStyle/>
            <a:p>
              <a:r>
                <a:rPr lang="en-US" sz="1800" b="1" dirty="0">
                  <a:solidFill>
                    <a:schemeClr val="bg1"/>
                  </a:solidFill>
                </a:rPr>
                <a:t>Linking genes to ADHD by mapping connections in the brain</a:t>
              </a:r>
            </a:p>
          </p:txBody>
        </p:sp>
        <p:sp>
          <p:nvSpPr>
            <p:cNvPr id="33" name="Rectangle 32">
              <a:extLst>
                <a:ext uri="{FF2B5EF4-FFF2-40B4-BE49-F238E27FC236}">
                  <a16:creationId xmlns:a16="http://schemas.microsoft.com/office/drawing/2014/main" id="{3BD6B56A-569C-491B-8B18-ACB2BE94EEE7}"/>
                </a:ext>
              </a:extLst>
            </p:cNvPr>
            <p:cNvSpPr/>
            <p:nvPr/>
          </p:nvSpPr>
          <p:spPr>
            <a:xfrm>
              <a:off x="1560580" y="4689763"/>
              <a:ext cx="8898382" cy="1531985"/>
            </a:xfrm>
            <a:prstGeom prst="rect">
              <a:avLst/>
            </a:prstGeom>
            <a:noFill/>
            <a:ln w="50800">
              <a:solidFill>
                <a:srgbClr val="5FE0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C2CCB821-3558-6741-A952-1BB713EB74E1}"/>
                </a:ext>
              </a:extLst>
            </p:cNvPr>
            <p:cNvPicPr>
              <a:picLocks noChangeAspect="1"/>
            </p:cNvPicPr>
            <p:nvPr/>
          </p:nvPicPr>
          <p:blipFill rotWithShape="1">
            <a:blip r:embed="rId4"/>
            <a:srcRect t="23481" b="29987"/>
            <a:stretch/>
          </p:blipFill>
          <p:spPr>
            <a:xfrm>
              <a:off x="3240268" y="4733638"/>
              <a:ext cx="1326297" cy="628280"/>
            </a:xfrm>
            <a:prstGeom prst="rect">
              <a:avLst/>
            </a:prstGeom>
          </p:spPr>
        </p:pic>
      </p:grpSp>
      <p:grpSp>
        <p:nvGrpSpPr>
          <p:cNvPr id="11" name="Group 10">
            <a:extLst>
              <a:ext uri="{FF2B5EF4-FFF2-40B4-BE49-F238E27FC236}">
                <a16:creationId xmlns:a16="http://schemas.microsoft.com/office/drawing/2014/main" id="{9927BD70-CA93-4AC4-821F-B3F8EB6D1F00}"/>
              </a:ext>
            </a:extLst>
          </p:cNvPr>
          <p:cNvGrpSpPr/>
          <p:nvPr/>
        </p:nvGrpSpPr>
        <p:grpSpPr>
          <a:xfrm>
            <a:off x="1560583" y="925682"/>
            <a:ext cx="8898384" cy="1618247"/>
            <a:chOff x="1560583" y="925682"/>
            <a:chExt cx="8898384" cy="1618247"/>
          </a:xfrm>
        </p:grpSpPr>
        <p:grpSp>
          <p:nvGrpSpPr>
            <p:cNvPr id="4" name="Group 3">
              <a:extLst>
                <a:ext uri="{FF2B5EF4-FFF2-40B4-BE49-F238E27FC236}">
                  <a16:creationId xmlns:a16="http://schemas.microsoft.com/office/drawing/2014/main" id="{54C11CB6-6AD3-644C-B0F5-5C4F199BBF7B}"/>
                </a:ext>
              </a:extLst>
            </p:cNvPr>
            <p:cNvGrpSpPr/>
            <p:nvPr/>
          </p:nvGrpSpPr>
          <p:grpSpPr>
            <a:xfrm>
              <a:off x="1560583" y="925682"/>
              <a:ext cx="8898384" cy="1618247"/>
              <a:chOff x="1560583" y="925682"/>
              <a:chExt cx="8898384" cy="1618247"/>
            </a:xfrm>
          </p:grpSpPr>
          <p:sp>
            <p:nvSpPr>
              <p:cNvPr id="15" name="Rectangle 14">
                <a:extLst>
                  <a:ext uri="{FF2B5EF4-FFF2-40B4-BE49-F238E27FC236}">
                    <a16:creationId xmlns:a16="http://schemas.microsoft.com/office/drawing/2014/main" id="{C6A485E4-D034-4548-81A5-5654AF004576}"/>
                  </a:ext>
                </a:extLst>
              </p:cNvPr>
              <p:cNvSpPr/>
              <p:nvPr/>
            </p:nvSpPr>
            <p:spPr>
              <a:xfrm>
                <a:off x="2895633" y="1709363"/>
                <a:ext cx="7559527" cy="834566"/>
              </a:xfrm>
              <a:prstGeom prst="rect">
                <a:avLst/>
              </a:prstGeom>
              <a:solidFill>
                <a:schemeClr val="tx1"/>
              </a:solid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6F64F3A-6980-3C4D-B6B8-0A6D89BF35BA}"/>
                  </a:ext>
                </a:extLst>
              </p:cNvPr>
              <p:cNvSpPr/>
              <p:nvPr/>
            </p:nvSpPr>
            <p:spPr>
              <a:xfrm>
                <a:off x="2895635" y="925682"/>
                <a:ext cx="7563331" cy="834566"/>
              </a:xfrm>
              <a:prstGeom prst="rect">
                <a:avLst/>
              </a:prstGeom>
              <a:solidFill>
                <a:schemeClr val="tx1"/>
              </a:solid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E32F6981-8BED-9344-833C-0AFC677554CA}"/>
                  </a:ext>
                </a:extLst>
              </p:cNvPr>
              <p:cNvSpPr/>
              <p:nvPr/>
            </p:nvSpPr>
            <p:spPr>
              <a:xfrm>
                <a:off x="1560583" y="930974"/>
                <a:ext cx="8898384" cy="1612955"/>
              </a:xfrm>
              <a:prstGeom prst="rect">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grpSp>
        <p:pic>
          <p:nvPicPr>
            <p:cNvPr id="2" name="Picture 1">
              <a:extLst>
                <a:ext uri="{FF2B5EF4-FFF2-40B4-BE49-F238E27FC236}">
                  <a16:creationId xmlns:a16="http://schemas.microsoft.com/office/drawing/2014/main" id="{B98FE094-F154-8448-95B8-7CDFB2AA8CA2}"/>
                </a:ext>
              </a:extLst>
            </p:cNvPr>
            <p:cNvPicPr>
              <a:picLocks/>
            </p:cNvPicPr>
            <p:nvPr/>
          </p:nvPicPr>
          <p:blipFill>
            <a:blip r:embed="rId5"/>
            <a:stretch>
              <a:fillRect/>
            </a:stretch>
          </p:blipFill>
          <p:spPr>
            <a:xfrm>
              <a:off x="1584341" y="957101"/>
              <a:ext cx="1307485" cy="1581536"/>
            </a:xfrm>
            <a:prstGeom prst="rect">
              <a:avLst/>
            </a:prstGeom>
          </p:spPr>
        </p:pic>
        <p:pic>
          <p:nvPicPr>
            <p:cNvPr id="6" name="Picture 5">
              <a:extLst>
                <a:ext uri="{FF2B5EF4-FFF2-40B4-BE49-F238E27FC236}">
                  <a16:creationId xmlns:a16="http://schemas.microsoft.com/office/drawing/2014/main" id="{116A23DE-032E-6646-9AC7-4E960DE1D9C9}"/>
                </a:ext>
              </a:extLst>
            </p:cNvPr>
            <p:cNvPicPr>
              <a:picLocks noChangeAspect="1"/>
            </p:cNvPicPr>
            <p:nvPr/>
          </p:nvPicPr>
          <p:blipFill rotWithShape="1">
            <a:blip r:embed="rId6"/>
            <a:srcRect t="19998" b="18279"/>
            <a:stretch/>
          </p:blipFill>
          <p:spPr>
            <a:xfrm>
              <a:off x="3082951" y="1047726"/>
              <a:ext cx="1967886" cy="695766"/>
            </a:xfrm>
            <a:prstGeom prst="rect">
              <a:avLst/>
            </a:prstGeom>
          </p:spPr>
        </p:pic>
        <p:sp>
          <p:nvSpPr>
            <p:cNvPr id="3" name="Rectangle 2">
              <a:extLst>
                <a:ext uri="{FF2B5EF4-FFF2-40B4-BE49-F238E27FC236}">
                  <a16:creationId xmlns:a16="http://schemas.microsoft.com/office/drawing/2014/main" id="{F660DB37-89BD-9543-B3BA-760EB18FC3A8}"/>
                </a:ext>
              </a:extLst>
            </p:cNvPr>
            <p:cNvSpPr/>
            <p:nvPr/>
          </p:nvSpPr>
          <p:spPr>
            <a:xfrm>
              <a:off x="3167441" y="1765019"/>
              <a:ext cx="7042110" cy="646331"/>
            </a:xfrm>
            <a:prstGeom prst="rect">
              <a:avLst/>
            </a:prstGeom>
          </p:spPr>
          <p:txBody>
            <a:bodyPr wrap="square">
              <a:spAutoFit/>
            </a:bodyPr>
            <a:lstStyle/>
            <a:p>
              <a:r>
                <a:rPr lang="en-US" sz="1800" b="1" dirty="0">
                  <a:solidFill>
                    <a:schemeClr val="bg1"/>
                  </a:solidFill>
                </a:rPr>
                <a:t>Researchers create the largest global catalog of variations in the dog genome</a:t>
              </a:r>
            </a:p>
          </p:txBody>
        </p:sp>
      </p:grpSp>
      <p:sp>
        <p:nvSpPr>
          <p:cNvPr id="28" name="TextBox 27">
            <a:extLst>
              <a:ext uri="{FF2B5EF4-FFF2-40B4-BE49-F238E27FC236}">
                <a16:creationId xmlns:a16="http://schemas.microsoft.com/office/drawing/2014/main" id="{C5950D75-2DFC-45E3-969B-A7A037CA1C81}"/>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43</a:t>
            </a:r>
          </a:p>
        </p:txBody>
      </p:sp>
      <p:grpSp>
        <p:nvGrpSpPr>
          <p:cNvPr id="13" name="Group 12">
            <a:extLst>
              <a:ext uri="{FF2B5EF4-FFF2-40B4-BE49-F238E27FC236}">
                <a16:creationId xmlns:a16="http://schemas.microsoft.com/office/drawing/2014/main" id="{2F89695D-6BDC-474A-AE78-F2D01E2DBF4C}"/>
              </a:ext>
            </a:extLst>
          </p:cNvPr>
          <p:cNvGrpSpPr/>
          <p:nvPr/>
        </p:nvGrpSpPr>
        <p:grpSpPr>
          <a:xfrm>
            <a:off x="1560583" y="2824621"/>
            <a:ext cx="8925326" cy="1593207"/>
            <a:chOff x="1560583" y="2824621"/>
            <a:chExt cx="8925326" cy="1593207"/>
          </a:xfrm>
        </p:grpSpPr>
        <p:grpSp>
          <p:nvGrpSpPr>
            <p:cNvPr id="14" name="Group 13">
              <a:extLst>
                <a:ext uri="{FF2B5EF4-FFF2-40B4-BE49-F238E27FC236}">
                  <a16:creationId xmlns:a16="http://schemas.microsoft.com/office/drawing/2014/main" id="{C2D65F01-6044-464B-823A-5BBD93E14693}"/>
                </a:ext>
              </a:extLst>
            </p:cNvPr>
            <p:cNvGrpSpPr/>
            <p:nvPr/>
          </p:nvGrpSpPr>
          <p:grpSpPr>
            <a:xfrm>
              <a:off x="1560583" y="2824621"/>
              <a:ext cx="8925326" cy="1593207"/>
              <a:chOff x="1560583" y="2824621"/>
              <a:chExt cx="8925326" cy="1593207"/>
            </a:xfrm>
          </p:grpSpPr>
          <p:grpSp>
            <p:nvGrpSpPr>
              <p:cNvPr id="12" name="Group 11">
                <a:extLst>
                  <a:ext uri="{FF2B5EF4-FFF2-40B4-BE49-F238E27FC236}">
                    <a16:creationId xmlns:a16="http://schemas.microsoft.com/office/drawing/2014/main" id="{28BF6C66-E07B-48A2-9AFB-30E9195B6420}"/>
                  </a:ext>
                </a:extLst>
              </p:cNvPr>
              <p:cNvGrpSpPr/>
              <p:nvPr/>
            </p:nvGrpSpPr>
            <p:grpSpPr>
              <a:xfrm>
                <a:off x="1560583" y="2824621"/>
                <a:ext cx="8925326" cy="1593207"/>
                <a:chOff x="1560583" y="2824621"/>
                <a:chExt cx="8925326" cy="1593207"/>
              </a:xfrm>
            </p:grpSpPr>
            <p:grpSp>
              <p:nvGrpSpPr>
                <p:cNvPr id="5" name="Group 4">
                  <a:extLst>
                    <a:ext uri="{FF2B5EF4-FFF2-40B4-BE49-F238E27FC236}">
                      <a16:creationId xmlns:a16="http://schemas.microsoft.com/office/drawing/2014/main" id="{DAC62053-FF19-FC4B-8B5C-90E25130E4CB}"/>
                    </a:ext>
                  </a:extLst>
                </p:cNvPr>
                <p:cNvGrpSpPr/>
                <p:nvPr/>
              </p:nvGrpSpPr>
              <p:grpSpPr>
                <a:xfrm>
                  <a:off x="1560583" y="2824621"/>
                  <a:ext cx="8925326" cy="1593207"/>
                  <a:chOff x="1560583" y="2805844"/>
                  <a:chExt cx="8925326" cy="1593207"/>
                </a:xfrm>
              </p:grpSpPr>
              <p:sp>
                <p:nvSpPr>
                  <p:cNvPr id="43" name="Rectangle 42">
                    <a:extLst>
                      <a:ext uri="{FF2B5EF4-FFF2-40B4-BE49-F238E27FC236}">
                        <a16:creationId xmlns:a16="http://schemas.microsoft.com/office/drawing/2014/main" id="{F8236DF4-6895-DF47-90DD-8B6FD8231CF7}"/>
                      </a:ext>
                    </a:extLst>
                  </p:cNvPr>
                  <p:cNvSpPr/>
                  <p:nvPr/>
                </p:nvSpPr>
                <p:spPr>
                  <a:xfrm>
                    <a:off x="2930342" y="2815895"/>
                    <a:ext cx="7555567" cy="833557"/>
                  </a:xfrm>
                  <a:prstGeom prst="rect">
                    <a:avLst/>
                  </a:prstGeom>
                  <a:solidFill>
                    <a:schemeClr val="tx1"/>
                  </a:solid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08249922-5EC9-1A4B-ACBB-E60EB3E90E87}"/>
                      </a:ext>
                    </a:extLst>
                  </p:cNvPr>
                  <p:cNvSpPr/>
                  <p:nvPr/>
                </p:nvSpPr>
                <p:spPr>
                  <a:xfrm>
                    <a:off x="2930342" y="3564001"/>
                    <a:ext cx="7524818" cy="833557"/>
                  </a:xfrm>
                  <a:prstGeom prst="rect">
                    <a:avLst/>
                  </a:prstGeom>
                  <a:solidFill>
                    <a:schemeClr val="tx1"/>
                  </a:solid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55183792-E9FC-EF42-A495-C499968F5F24}"/>
                      </a:ext>
                    </a:extLst>
                  </p:cNvPr>
                  <p:cNvSpPr/>
                  <p:nvPr/>
                </p:nvSpPr>
                <p:spPr>
                  <a:xfrm>
                    <a:off x="3162461" y="3703507"/>
                    <a:ext cx="7313365" cy="338554"/>
                  </a:xfrm>
                  <a:prstGeom prst="rect">
                    <a:avLst/>
                  </a:prstGeom>
                  <a:solidFill>
                    <a:schemeClr val="tx1"/>
                  </a:solid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2122A"/>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D8838C92-863F-3840-BABF-927D86A13D24}"/>
                      </a:ext>
                    </a:extLst>
                  </p:cNvPr>
                  <p:cNvSpPr/>
                  <p:nvPr/>
                </p:nvSpPr>
                <p:spPr>
                  <a:xfrm>
                    <a:off x="3082951" y="2984943"/>
                    <a:ext cx="6859753" cy="406923"/>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B3AE8358-98F4-374D-A744-16071970B9C4}"/>
                      </a:ext>
                    </a:extLst>
                  </p:cNvPr>
                  <p:cNvSpPr/>
                  <p:nvPr/>
                </p:nvSpPr>
                <p:spPr>
                  <a:xfrm>
                    <a:off x="1560583" y="2805844"/>
                    <a:ext cx="8898385" cy="1593207"/>
                  </a:xfrm>
                  <a:prstGeom prst="rect">
                    <a:avLst/>
                  </a:prstGeom>
                  <a:noFill/>
                  <a:ln w="50800">
                    <a:solidFill>
                      <a:srgbClr val="5FE0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grpSp>
            <p:pic>
              <p:nvPicPr>
                <p:cNvPr id="7" name="Picture 6">
                  <a:extLst>
                    <a:ext uri="{FF2B5EF4-FFF2-40B4-BE49-F238E27FC236}">
                      <a16:creationId xmlns:a16="http://schemas.microsoft.com/office/drawing/2014/main" id="{50E73D9C-5C5B-774A-9BB2-759BFE0545C5}"/>
                    </a:ext>
                  </a:extLst>
                </p:cNvPr>
                <p:cNvPicPr>
                  <a:picLocks noChangeAspect="1"/>
                </p:cNvPicPr>
                <p:nvPr/>
              </p:nvPicPr>
              <p:blipFill rotWithShape="1">
                <a:blip r:embed="rId7"/>
                <a:srcRect l="39588" r="-1"/>
                <a:stretch/>
              </p:blipFill>
              <p:spPr>
                <a:xfrm>
                  <a:off x="1584341" y="2834672"/>
                  <a:ext cx="1346001" cy="1554480"/>
                </a:xfrm>
                <a:prstGeom prst="rect">
                  <a:avLst/>
                </a:prstGeom>
              </p:spPr>
            </p:pic>
          </p:grpSp>
          <p:sp>
            <p:nvSpPr>
              <p:cNvPr id="10" name="Rectangle 9">
                <a:extLst>
                  <a:ext uri="{FF2B5EF4-FFF2-40B4-BE49-F238E27FC236}">
                    <a16:creationId xmlns:a16="http://schemas.microsoft.com/office/drawing/2014/main" id="{80FEEFC3-DC04-5942-AD05-E3D98DBAE3E8}"/>
                  </a:ext>
                </a:extLst>
              </p:cNvPr>
              <p:cNvSpPr/>
              <p:nvPr/>
            </p:nvSpPr>
            <p:spPr>
              <a:xfrm>
                <a:off x="3162460" y="3646439"/>
                <a:ext cx="7217537" cy="646331"/>
              </a:xfrm>
              <a:prstGeom prst="rect">
                <a:avLst/>
              </a:prstGeom>
            </p:spPr>
            <p:txBody>
              <a:bodyPr wrap="square">
                <a:spAutoFit/>
              </a:bodyPr>
              <a:lstStyle/>
              <a:p>
                <a:r>
                  <a:rPr lang="en-US" sz="1800" b="1" dirty="0">
                    <a:solidFill>
                      <a:schemeClr val="bg1"/>
                    </a:solidFill>
                  </a:rPr>
                  <a:t>Researchers uncover gene regions that affect cholesterol levels in smokers</a:t>
                </a:r>
                <a:endParaRPr lang="en-US" sz="1800" dirty="0">
                  <a:solidFill>
                    <a:schemeClr val="bg1"/>
                  </a:solidFill>
                </a:endParaRPr>
              </a:p>
            </p:txBody>
          </p:sp>
        </p:grpSp>
        <p:pic>
          <p:nvPicPr>
            <p:cNvPr id="34" name="Picture 33">
              <a:extLst>
                <a:ext uri="{FF2B5EF4-FFF2-40B4-BE49-F238E27FC236}">
                  <a16:creationId xmlns:a16="http://schemas.microsoft.com/office/drawing/2014/main" id="{7278C8F5-62A4-43EA-9E65-02890D49A28F}"/>
                </a:ext>
              </a:extLst>
            </p:cNvPr>
            <p:cNvPicPr>
              <a:picLocks noChangeAspect="1"/>
            </p:cNvPicPr>
            <p:nvPr/>
          </p:nvPicPr>
          <p:blipFill rotWithShape="1">
            <a:blip r:embed="rId8">
              <a:extLst>
                <a:ext uri="{28A0092B-C50C-407E-A947-70E740481C1C}">
                  <a14:useLocalDpi xmlns:a14="http://schemas.microsoft.com/office/drawing/2010/main" val="0"/>
                </a:ext>
              </a:extLst>
            </a:blip>
            <a:srcRect t="10831" b="19172"/>
            <a:stretch/>
          </p:blipFill>
          <p:spPr>
            <a:xfrm>
              <a:off x="3274094" y="2881155"/>
              <a:ext cx="1776743" cy="772411"/>
            </a:xfrm>
            <a:prstGeom prst="rect">
              <a:avLst/>
            </a:prstGeom>
          </p:spPr>
        </p:pic>
      </p:grpSp>
    </p:spTree>
    <p:extLst>
      <p:ext uri="{BB962C8B-B14F-4D97-AF65-F5344CB8AC3E}">
        <p14:creationId xmlns:p14="http://schemas.microsoft.com/office/powerpoint/2010/main" val="317939096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9237" y="2668787"/>
            <a:ext cx="184731"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92475BCF-C628-416C-A02B-541B2FEAA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774" y="371298"/>
            <a:ext cx="11182452" cy="3057702"/>
          </a:xfrm>
          <a:prstGeom prst="rect">
            <a:avLst/>
          </a:prstGeom>
          <a:effectLst>
            <a:glow rad="228600">
              <a:schemeClr val="accent3">
                <a:satMod val="175000"/>
                <a:alpha val="40000"/>
              </a:schemeClr>
            </a:glow>
          </a:effectLst>
        </p:spPr>
      </p:pic>
      <p:pic>
        <p:nvPicPr>
          <p:cNvPr id="2" name="Picture 1">
            <a:extLst>
              <a:ext uri="{FF2B5EF4-FFF2-40B4-BE49-F238E27FC236}">
                <a16:creationId xmlns:a16="http://schemas.microsoft.com/office/drawing/2014/main" id="{AE8B3640-A5B8-42B5-8025-A86445AED653}"/>
              </a:ext>
            </a:extLst>
          </p:cNvPr>
          <p:cNvPicPr>
            <a:picLocks noChangeAspect="1"/>
          </p:cNvPicPr>
          <p:nvPr/>
        </p:nvPicPr>
        <p:blipFill rotWithShape="1">
          <a:blip r:embed="rId4"/>
          <a:srcRect l="19960" t="34624" r="21008" b="37419"/>
          <a:stretch/>
        </p:blipFill>
        <p:spPr>
          <a:xfrm>
            <a:off x="1820697" y="3906609"/>
            <a:ext cx="9060746" cy="2413725"/>
          </a:xfrm>
          <a:prstGeom prst="rect">
            <a:avLst/>
          </a:prstGeom>
          <a:effectLst>
            <a:glow rad="228600">
              <a:schemeClr val="accent3">
                <a:satMod val="175000"/>
                <a:alpha val="40000"/>
              </a:schemeClr>
            </a:glow>
          </a:effectLst>
        </p:spPr>
      </p:pic>
      <p:sp>
        <p:nvSpPr>
          <p:cNvPr id="9" name="TextBox 8">
            <a:extLst>
              <a:ext uri="{FF2B5EF4-FFF2-40B4-BE49-F238E27FC236}">
                <a16:creationId xmlns:a16="http://schemas.microsoft.com/office/drawing/2014/main" id="{B8379088-E14B-429E-BCF2-7C33BCAA9ED7}"/>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44</a:t>
            </a:r>
          </a:p>
        </p:txBody>
      </p:sp>
    </p:spTree>
    <p:extLst>
      <p:ext uri="{BB962C8B-B14F-4D97-AF65-F5344CB8AC3E}">
        <p14:creationId xmlns:p14="http://schemas.microsoft.com/office/powerpoint/2010/main" val="1650569312"/>
      </p:ext>
    </p:extLst>
  </p:cSld>
  <p:clrMapOvr>
    <a:masterClrMapping/>
  </p:clrMapOvr>
  <p:transition spd="slow">
    <p:wipe dir="d"/>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1" y="1476460"/>
            <a:ext cx="12191999"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panose="020B0604020202020204"/>
                <a:ea typeface="+mn-ea"/>
                <a:cs typeface="Arial" pitchFamily="34" charset="0"/>
              </a:rPr>
              <a:t>Thanks!</a:t>
            </a:r>
          </a:p>
        </p:txBody>
      </p:sp>
      <p:sp>
        <p:nvSpPr>
          <p:cNvPr id="94214" name="Rectangle 6"/>
          <p:cNvSpPr>
            <a:spLocks noChangeArrowheads="1"/>
          </p:cNvSpPr>
          <p:nvPr/>
        </p:nvSpPr>
        <p:spPr bwMode="auto">
          <a:xfrm>
            <a:off x="-20018" y="5747462"/>
            <a:ext cx="12191999"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panose="020B0604020202020204"/>
                <a:ea typeface="+mn-ea"/>
                <a:cs typeface="Arial" pitchFamily="34" charset="0"/>
              </a:rPr>
              <a:t>Special Thanks!</a:t>
            </a:r>
          </a:p>
        </p:txBody>
      </p:sp>
      <p:grpSp>
        <p:nvGrpSpPr>
          <p:cNvPr id="5" name="Group 4">
            <a:extLst>
              <a:ext uri="{FF2B5EF4-FFF2-40B4-BE49-F238E27FC236}">
                <a16:creationId xmlns:a16="http://schemas.microsoft.com/office/drawing/2014/main" id="{A5B8CF7F-5231-4656-831C-EE27A7837668}"/>
              </a:ext>
            </a:extLst>
          </p:cNvPr>
          <p:cNvGrpSpPr/>
          <p:nvPr/>
        </p:nvGrpSpPr>
        <p:grpSpPr>
          <a:xfrm>
            <a:off x="0" y="-26894"/>
            <a:ext cx="12191998" cy="1336421"/>
            <a:chOff x="0" y="-26894"/>
            <a:chExt cx="12191998" cy="1336421"/>
          </a:xfrm>
        </p:grpSpPr>
        <p:sp>
          <p:nvSpPr>
            <p:cNvPr id="4" name="Rectangle 3">
              <a:extLst>
                <a:ext uri="{FF2B5EF4-FFF2-40B4-BE49-F238E27FC236}">
                  <a16:creationId xmlns:a16="http://schemas.microsoft.com/office/drawing/2014/main" id="{1B7E9B2F-2370-4D7D-A91B-B77753E89B20}"/>
                </a:ext>
              </a:extLst>
            </p:cNvPr>
            <p:cNvSpPr/>
            <p:nvPr/>
          </p:nvSpPr>
          <p:spPr>
            <a:xfrm>
              <a:off x="0" y="-26894"/>
              <a:ext cx="12191998" cy="133642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pic>
          <p:nvPicPr>
            <p:cNvPr id="9" name="Picture 8" descr="/Volumes/CPLB_Digital_Media_Archive/Art Archive/__NHGRI BRANDED PROJECTS/_Reference source files/OUR Design tools/Logos/NHGRI logo/PNG logo/NHGRI_Logo_color.png">
              <a:extLst>
                <a:ext uri="{FF2B5EF4-FFF2-40B4-BE49-F238E27FC236}">
                  <a16:creationId xmlns:a16="http://schemas.microsoft.com/office/drawing/2014/main" id="{08C3C052-2670-4F2B-85AC-F20F1D95110E}"/>
                </a:ext>
              </a:extLst>
            </p:cNvPr>
            <p:cNvPicPr>
              <a:picLocks noChangeAspect="1"/>
            </p:cNvPicPr>
            <p:nvPr/>
          </p:nvPicPr>
          <p:blipFill rotWithShape="1">
            <a:blip r:embed="rId3">
              <a:extLst>
                <a:ext uri="{28A0092B-C50C-407E-A947-70E740481C1C}">
                  <a14:useLocalDpi xmlns:a14="http://schemas.microsoft.com/office/drawing/2010/main" val="0"/>
                </a:ext>
              </a:extLst>
            </a:blip>
            <a:srcRect l="4134" t="17940" r="4663" b="23199"/>
            <a:stretch/>
          </p:blipFill>
          <p:spPr bwMode="auto">
            <a:xfrm>
              <a:off x="3130794" y="19728"/>
              <a:ext cx="5890376" cy="1289799"/>
            </a:xfrm>
            <a:prstGeom prst="rect">
              <a:avLst/>
            </a:prstGeom>
            <a:noFill/>
            <a:ln>
              <a:noFill/>
            </a:ln>
            <a:effectLst/>
          </p:spPr>
        </p:pic>
      </p:grpSp>
      <p:pic>
        <p:nvPicPr>
          <p:cNvPr id="2" name="Picture 1">
            <a:extLst>
              <a:ext uri="{FF2B5EF4-FFF2-40B4-BE49-F238E27FC236}">
                <a16:creationId xmlns:a16="http://schemas.microsoft.com/office/drawing/2014/main" id="{0CDB1FD4-40EB-400E-A99C-F02DA06606C7}"/>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l="7500" t="23504" r="33588" b="20147"/>
          <a:stretch/>
        </p:blipFill>
        <p:spPr>
          <a:xfrm>
            <a:off x="3000729" y="2413331"/>
            <a:ext cx="6150504" cy="3155955"/>
          </a:xfrm>
          <a:prstGeom prst="roundRect">
            <a:avLst/>
          </a:prstGeom>
        </p:spPr>
      </p:pic>
    </p:spTree>
    <p:extLst>
      <p:ext uri="{BB962C8B-B14F-4D97-AF65-F5344CB8AC3E}">
        <p14:creationId xmlns:p14="http://schemas.microsoft.com/office/powerpoint/2010/main" val="82170055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94214"/>
                                        </p:tgtEl>
                                        <p:attrNameLst>
                                          <p:attrName>style.visibility</p:attrName>
                                        </p:attrNameLst>
                                      </p:cBhvr>
                                      <p:to>
                                        <p:strVal val="visible"/>
                                      </p:to>
                                    </p:set>
                                    <p:anim calcmode="lin" valueType="num">
                                      <p:cBhvr additive="base">
                                        <p:cTn id="10" dur="500" fill="hold"/>
                                        <p:tgtEl>
                                          <p:spTgt spid="94214"/>
                                        </p:tgtEl>
                                        <p:attrNameLst>
                                          <p:attrName>ppt_x</p:attrName>
                                        </p:attrNameLst>
                                      </p:cBhvr>
                                      <p:tavLst>
                                        <p:tav tm="0">
                                          <p:val>
                                            <p:strVal val="#ppt_x"/>
                                          </p:val>
                                        </p:tav>
                                        <p:tav tm="100000">
                                          <p:val>
                                            <p:strVal val="#ppt_x"/>
                                          </p:val>
                                        </p:tav>
                                      </p:tavLst>
                                    </p:anim>
                                    <p:anim calcmode="lin" valueType="num">
                                      <p:cBhvr additive="base">
                                        <p:cTn id="11" dur="500" fill="hold"/>
                                        <p:tgtEl>
                                          <p:spTgt spid="942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753246E-A08C-4DB2-93FC-10473722E8BE}"/>
              </a:ext>
            </a:extLst>
          </p:cNvPr>
          <p:cNvSpPr txBox="1">
            <a:spLocks/>
          </p:cNvSpPr>
          <p:nvPr/>
        </p:nvSpPr>
        <p:spPr>
          <a:xfrm>
            <a:off x="0" y="-24710"/>
            <a:ext cx="12192000" cy="653567"/>
          </a:xfrm>
          <a:prstGeom prst="rect">
            <a:avLst/>
          </a:prstGeom>
        </p:spPr>
        <p:txBody>
          <a:bodyPr vert="horz" lIns="0" tIns="45720" rIns="91440" bIns="45720" rtlCol="0" anchor="b" anchorCtr="0">
            <a:normAutofit/>
          </a:bodyPr>
          <a:lstStyle>
            <a:lvl1pPr algn="ctr" defTabSz="1219170" rtl="0" eaLnBrk="1" latinLnBrk="0" hangingPunct="1">
              <a:lnSpc>
                <a:spcPct val="90000"/>
              </a:lnSpc>
              <a:spcBef>
                <a:spcPct val="0"/>
              </a:spcBef>
              <a:buNone/>
              <a:defRPr sz="8000" b="1" kern="1200">
                <a:solidFill>
                  <a:schemeClr val="bg2"/>
                </a:solidFill>
                <a:latin typeface="+mj-lt"/>
                <a:ea typeface="+mj-ea"/>
                <a:cs typeface="+mj-cs"/>
              </a:defRPr>
            </a:lvl1pPr>
          </a:lstStyle>
          <a:p>
            <a:r>
              <a:rPr lang="en-US" sz="3600" dirty="0">
                <a:solidFill>
                  <a:srgbClr val="5FE0D4"/>
                </a:solidFill>
                <a:latin typeface="Arial" charset="0"/>
                <a:cs typeface="Arial" charset="0"/>
              </a:rPr>
              <a:t>New NHGRI Communications Chief</a:t>
            </a:r>
            <a:endParaRPr lang="en-US" sz="3600" dirty="0"/>
          </a:p>
        </p:txBody>
      </p:sp>
      <p:sp>
        <p:nvSpPr>
          <p:cNvPr id="7" name="Title 1">
            <a:extLst>
              <a:ext uri="{FF2B5EF4-FFF2-40B4-BE49-F238E27FC236}">
                <a16:creationId xmlns:a16="http://schemas.microsoft.com/office/drawing/2014/main" id="{26D7BA68-BC96-490D-8C31-BA0CF446BB62}"/>
              </a:ext>
            </a:extLst>
          </p:cNvPr>
          <p:cNvSpPr txBox="1">
            <a:spLocks/>
          </p:cNvSpPr>
          <p:nvPr/>
        </p:nvSpPr>
        <p:spPr>
          <a:xfrm>
            <a:off x="2561022" y="5670549"/>
            <a:ext cx="6963439" cy="653567"/>
          </a:xfrm>
          <a:prstGeom prst="rect">
            <a:avLst/>
          </a:prstGeom>
        </p:spPr>
        <p:txBody>
          <a:bodyPr/>
          <a:lstStyle/>
          <a:p>
            <a:pPr algn="ctr" eaLnBrk="0" hangingPunct="0">
              <a:defRPr/>
            </a:pPr>
            <a:r>
              <a:rPr lang="en-US" sz="3200" b="1" spc="-100" dirty="0">
                <a:ea typeface="+mj-ea"/>
                <a:cs typeface="Arial" charset="0"/>
              </a:rPr>
              <a:t>Sarah Bates, M.S.</a:t>
            </a:r>
          </a:p>
        </p:txBody>
      </p:sp>
      <p:pic>
        <p:nvPicPr>
          <p:cNvPr id="3" name="Picture 2">
            <a:extLst>
              <a:ext uri="{FF2B5EF4-FFF2-40B4-BE49-F238E27FC236}">
                <a16:creationId xmlns:a16="http://schemas.microsoft.com/office/drawing/2014/main" id="{CF6A4A49-2942-854B-B719-1105F50D97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3741" y="1074924"/>
            <a:ext cx="6858001" cy="4572000"/>
          </a:xfrm>
          <a:prstGeom prst="roundRect">
            <a:avLst/>
          </a:prstGeom>
        </p:spPr>
      </p:pic>
      <p:sp>
        <p:nvSpPr>
          <p:cNvPr id="5" name="TextBox 4">
            <a:extLst>
              <a:ext uri="{FF2B5EF4-FFF2-40B4-BE49-F238E27FC236}">
                <a16:creationId xmlns:a16="http://schemas.microsoft.com/office/drawing/2014/main" id="{9D573EB6-513C-4813-A128-7C211FBB1B3B}"/>
              </a:ext>
            </a:extLst>
          </p:cNvPr>
          <p:cNvSpPr txBox="1"/>
          <p:nvPr/>
        </p:nvSpPr>
        <p:spPr>
          <a:xfrm>
            <a:off x="10379998" y="6457890"/>
            <a:ext cx="1653017" cy="400110"/>
          </a:xfrm>
          <a:prstGeom prst="rect">
            <a:avLst/>
          </a:prstGeom>
          <a:noFill/>
        </p:spPr>
        <p:txBody>
          <a:bodyPr wrap="none">
            <a:spAutoFit/>
          </a:bodyPr>
          <a:lstStyle/>
          <a:p>
            <a:pPr>
              <a:defRPr/>
            </a:pPr>
            <a:r>
              <a:rPr lang="en-US" sz="2000" b="1" dirty="0">
                <a:solidFill>
                  <a:srgbClr val="00B0F0"/>
                </a:solidFill>
                <a:latin typeface="Arial" charset="0"/>
              </a:rPr>
              <a:t>Document 1</a:t>
            </a:r>
          </a:p>
        </p:txBody>
      </p:sp>
    </p:spTree>
    <p:extLst>
      <p:ext uri="{BB962C8B-B14F-4D97-AF65-F5344CB8AC3E}">
        <p14:creationId xmlns:p14="http://schemas.microsoft.com/office/powerpoint/2010/main" val="2892138439"/>
      </p:ext>
    </p:extLst>
  </p:cSld>
  <p:clrMapOvr>
    <a:masterClrMapping/>
  </p:clrMapOvr>
  <p:transition spd="slow">
    <p:wipe dir="d"/>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396084"/>
      </p:ext>
    </p:extLst>
  </p:cSld>
  <p:clrMapOvr>
    <a:masterClrMapping/>
  </p:clrMapOvr>
  <p:transition spd="slow">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88FCC5-98C8-4C77-A78A-23B5B413BA6B}"/>
              </a:ext>
            </a:extLst>
          </p:cNvPr>
          <p:cNvSpPr txBox="1"/>
          <p:nvPr/>
        </p:nvSpPr>
        <p:spPr>
          <a:xfrm>
            <a:off x="2363973" y="5759490"/>
            <a:ext cx="7464055"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rPr>
              <a:t>Lisa Brooks, Ph.D.</a:t>
            </a:r>
          </a:p>
        </p:txBody>
      </p:sp>
      <p:sp>
        <p:nvSpPr>
          <p:cNvPr id="8" name="Title 1">
            <a:extLst>
              <a:ext uri="{FF2B5EF4-FFF2-40B4-BE49-F238E27FC236}">
                <a16:creationId xmlns:a16="http://schemas.microsoft.com/office/drawing/2014/main" id="{26F51B54-249A-4183-BF57-2986E8203B50}"/>
              </a:ext>
            </a:extLst>
          </p:cNvPr>
          <p:cNvSpPr txBox="1">
            <a:spLocks/>
          </p:cNvSpPr>
          <p:nvPr/>
        </p:nvSpPr>
        <p:spPr>
          <a:xfrm>
            <a:off x="0" y="-38341"/>
            <a:ext cx="12192000" cy="668713"/>
          </a:xfrm>
          <a:prstGeom prst="rect">
            <a:avLst/>
          </a:prstGeom>
        </p:spPr>
        <p:txBody>
          <a:bodyPr vert="horz" lIns="0" tIns="45720" rIns="91440" bIns="45720" rtlCol="0" anchor="b" anchorCtr="0">
            <a:normAutofit/>
          </a:bodyPr>
          <a:lstStyle>
            <a:lvl1pPr algn="ctr" defTabSz="1219170" rtl="0" eaLnBrk="1" latinLnBrk="0" hangingPunct="1">
              <a:lnSpc>
                <a:spcPct val="90000"/>
              </a:lnSpc>
              <a:spcBef>
                <a:spcPct val="0"/>
              </a:spcBef>
              <a:buNone/>
              <a:defRPr sz="80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rPr>
              <a:t>Retirement of Extramural Program Director</a:t>
            </a:r>
            <a:endParaRPr kumimoji="0" lang="en-US" sz="3600" b="1" i="0" u="none" strike="noStrike" kern="1200" cap="none" spc="0" normalizeH="0" baseline="0" noProof="0" dirty="0">
              <a:ln>
                <a:noFill/>
              </a:ln>
              <a:solidFill>
                <a:srgbClr val="5FE0D3"/>
              </a:solidFill>
              <a:effectLst/>
              <a:uLnTx/>
              <a:uFillTx/>
              <a:latin typeface="Arial" panose="020B0604020202020204"/>
              <a:ea typeface="+mj-ea"/>
              <a:cs typeface="+mj-cs"/>
            </a:endParaRPr>
          </a:p>
        </p:txBody>
      </p:sp>
      <p:pic>
        <p:nvPicPr>
          <p:cNvPr id="7" name="Picture 6">
            <a:extLst>
              <a:ext uri="{FF2B5EF4-FFF2-40B4-BE49-F238E27FC236}">
                <a16:creationId xmlns:a16="http://schemas.microsoft.com/office/drawing/2014/main" id="{49DB8D73-F158-4C86-A8E3-F9B89E8F84DA}"/>
              </a:ext>
            </a:extLst>
          </p:cNvPr>
          <p:cNvPicPr>
            <a:picLocks noChangeAspect="1"/>
          </p:cNvPicPr>
          <p:nvPr/>
        </p:nvPicPr>
        <p:blipFill>
          <a:blip r:embed="rId3"/>
          <a:stretch>
            <a:fillRect/>
          </a:stretch>
        </p:blipFill>
        <p:spPr>
          <a:xfrm>
            <a:off x="4122615" y="1232110"/>
            <a:ext cx="3946770" cy="4527380"/>
          </a:xfrm>
          <a:prstGeom prst="roundRect">
            <a:avLst/>
          </a:prstGeom>
        </p:spPr>
      </p:pic>
    </p:spTree>
    <p:extLst>
      <p:ext uri="{BB962C8B-B14F-4D97-AF65-F5344CB8AC3E}">
        <p14:creationId xmlns:p14="http://schemas.microsoft.com/office/powerpoint/2010/main" val="877436124"/>
      </p:ext>
    </p:extLst>
  </p:cSld>
  <p:clrMapOvr>
    <a:masterClrMapping/>
  </p:clrMapOvr>
  <p:transition spd="slow">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EEED06E-0C3E-4249-8BCD-96A37D2166D6}"/>
              </a:ext>
            </a:extLst>
          </p:cNvPr>
          <p:cNvSpPr txBox="1">
            <a:spLocks/>
          </p:cNvSpPr>
          <p:nvPr/>
        </p:nvSpPr>
        <p:spPr>
          <a:xfrm>
            <a:off x="0" y="-38343"/>
            <a:ext cx="12192000" cy="668713"/>
          </a:xfrm>
          <a:prstGeom prst="rect">
            <a:avLst/>
          </a:prstGeom>
        </p:spPr>
        <p:txBody>
          <a:bodyPr vert="horz" lIns="0" tIns="45720" rIns="91440" bIns="45720" rtlCol="0" anchor="b" anchorCtr="0">
            <a:normAutofit/>
          </a:bodyPr>
          <a:lstStyle>
            <a:lvl1pPr algn="ctr" defTabSz="1219170" rtl="0" eaLnBrk="1" latinLnBrk="0" hangingPunct="1">
              <a:lnSpc>
                <a:spcPct val="90000"/>
              </a:lnSpc>
              <a:spcBef>
                <a:spcPct val="0"/>
              </a:spcBef>
              <a:buNone/>
              <a:defRPr sz="80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rPr>
              <a:t>New Extramural Program Director</a:t>
            </a:r>
            <a:endParaRPr kumimoji="0" lang="en-US" sz="3600" b="1" i="0" u="none" strike="noStrike" kern="1200" cap="none" spc="0" normalizeH="0" baseline="0" noProof="0" dirty="0">
              <a:ln>
                <a:noFill/>
              </a:ln>
              <a:solidFill>
                <a:srgbClr val="5FE0D3"/>
              </a:solidFill>
              <a:effectLst/>
              <a:uLnTx/>
              <a:uFillTx/>
              <a:latin typeface="Arial" panose="020B0604020202020204"/>
              <a:ea typeface="+mj-ea"/>
              <a:cs typeface="+mj-cs"/>
            </a:endParaRPr>
          </a:p>
        </p:txBody>
      </p:sp>
      <p:sp>
        <p:nvSpPr>
          <p:cNvPr id="7" name="Title 1">
            <a:extLst>
              <a:ext uri="{FF2B5EF4-FFF2-40B4-BE49-F238E27FC236}">
                <a16:creationId xmlns:a16="http://schemas.microsoft.com/office/drawing/2014/main" id="{82229E75-77A9-403E-B3A1-F3BF74FB0CEF}"/>
              </a:ext>
            </a:extLst>
          </p:cNvPr>
          <p:cNvSpPr txBox="1">
            <a:spLocks/>
          </p:cNvSpPr>
          <p:nvPr/>
        </p:nvSpPr>
        <p:spPr>
          <a:xfrm>
            <a:off x="3759414" y="5784260"/>
            <a:ext cx="4673171" cy="653567"/>
          </a:xfrm>
          <a:prstGeom prst="rect">
            <a:avLst/>
          </a:prstGeom>
        </p:spPr>
        <p:txBody>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srgbClr val="FFFFFF"/>
                </a:solidFill>
                <a:effectLst/>
                <a:uLnTx/>
                <a:uFillTx/>
                <a:latin typeface="Arial" panose="020B0604020202020204"/>
                <a:ea typeface="+mn-ea"/>
                <a:cs typeface="Arial" charset="0"/>
              </a:rPr>
              <a:t>Shurjo Sen, Ph.D.</a:t>
            </a:r>
          </a:p>
        </p:txBody>
      </p:sp>
      <p:pic>
        <p:nvPicPr>
          <p:cNvPr id="3" name="Picture 2">
            <a:extLst>
              <a:ext uri="{FF2B5EF4-FFF2-40B4-BE49-F238E27FC236}">
                <a16:creationId xmlns:a16="http://schemas.microsoft.com/office/drawing/2014/main" id="{17BA9776-3F53-44DB-BB2E-419D51CEE1A8}"/>
              </a:ext>
            </a:extLst>
          </p:cNvPr>
          <p:cNvPicPr>
            <a:picLocks noChangeAspect="1"/>
          </p:cNvPicPr>
          <p:nvPr/>
        </p:nvPicPr>
        <p:blipFill rotWithShape="1">
          <a:blip r:embed="rId3">
            <a:extLst>
              <a:ext uri="{28A0092B-C50C-407E-A947-70E740481C1C}">
                <a14:useLocalDpi xmlns:a14="http://schemas.microsoft.com/office/drawing/2010/main" val="0"/>
              </a:ext>
            </a:extLst>
          </a:blip>
          <a:srcRect b="22984"/>
          <a:stretch/>
        </p:blipFill>
        <p:spPr>
          <a:xfrm>
            <a:off x="4027279" y="1009148"/>
            <a:ext cx="4137440" cy="4755952"/>
          </a:xfrm>
          <a:prstGeom prst="roundRect">
            <a:avLst/>
          </a:prstGeom>
        </p:spPr>
      </p:pic>
    </p:spTree>
    <p:extLst>
      <p:ext uri="{BB962C8B-B14F-4D97-AF65-F5344CB8AC3E}">
        <p14:creationId xmlns:p14="http://schemas.microsoft.com/office/powerpoint/2010/main" val="1556959731"/>
      </p:ext>
    </p:extLst>
  </p:cSld>
  <p:clrMapOvr>
    <a:masterClrMapping/>
  </p:clrMapOvr>
  <p:transition spd="slow">
    <p:wipe dir="d"/>
  </p:transition>
</p:sld>
</file>

<file path=ppt/theme/theme1.xml><?xml version="1.0" encoding="utf-8"?>
<a:theme xmlns:a="http://schemas.openxmlformats.org/drawingml/2006/main" name="2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10276</Words>
  <Application>Microsoft Office PowerPoint</Application>
  <PresentationFormat>Widescreen</PresentationFormat>
  <Paragraphs>717</Paragraphs>
  <Slides>70</Slides>
  <Notes>70</Notes>
  <HiddenSlides>0</HiddenSlides>
  <MMClips>0</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70</vt:i4>
      </vt:variant>
    </vt:vector>
  </HeadingPairs>
  <TitlesOfParts>
    <vt:vector size="78" baseType="lpstr">
      <vt:lpstr>Arial</vt:lpstr>
      <vt:lpstr>Calibri</vt:lpstr>
      <vt:lpstr>Helvetica Neue</vt:lpstr>
      <vt:lpstr>Wingdings</vt:lpstr>
      <vt:lpstr>2_Custom Design</vt:lpstr>
      <vt:lpstr>3_Custom Design</vt:lpstr>
      <vt:lpstr>4_Custom Design</vt:lpstr>
      <vt:lpstr>Worksheet</vt:lpstr>
      <vt:lpstr>PowerPoint Presentation</vt:lpstr>
      <vt:lpstr>PowerPoint Presentation</vt:lpstr>
      <vt:lpstr>Open Session Presentations</vt:lpstr>
      <vt:lpstr>Director’s Report Outline</vt:lpstr>
      <vt:lpstr>Director’s Report Outline</vt:lpstr>
      <vt:lpstr>PowerPoint Presentation</vt:lpstr>
      <vt:lpstr>PowerPoint Presentation</vt:lpstr>
      <vt:lpstr>PowerPoint Presentation</vt:lpstr>
      <vt:lpstr>PowerPoint Presentation</vt:lpstr>
      <vt:lpstr>‘Genomics2020’ Strategic Planning Process</vt:lpstr>
      <vt:lpstr>‘Genomics2020’ Strategic Planning Process</vt:lpstr>
      <vt:lpstr>New ASHG-NHGRI Diversity Partnerships</vt:lpstr>
      <vt:lpstr>Director’s Report Outline</vt:lpstr>
      <vt:lpstr>PowerPoint Presentation</vt:lpstr>
      <vt:lpstr>PowerPoint Presentation</vt:lpstr>
      <vt:lpstr>PowerPoint Presentation</vt:lpstr>
      <vt:lpstr>Fiscal Year 2020 Appropriations Process</vt:lpstr>
      <vt:lpstr>Director’s Report Outline</vt:lpstr>
      <vt:lpstr>Mourning the Loss of Sydney Brenner</vt:lpstr>
      <vt:lpstr> Elected to National Academy of Sciences</vt:lpstr>
      <vt:lpstr>National Academy of Sciences Awards</vt:lpstr>
      <vt:lpstr>ASHG Position Statement: Responsibility to Recontact</vt:lpstr>
      <vt:lpstr>PowerPoint Presentation</vt:lpstr>
      <vt:lpstr>PowerPoint Presentation</vt:lpstr>
      <vt:lpstr>Director’s Report Outline</vt:lpstr>
      <vt:lpstr>Centers for Common Disease Genomics</vt:lpstr>
      <vt:lpstr>PowerPoint Presentation</vt:lpstr>
      <vt:lpstr>Genome Sequencing Program Publications</vt:lpstr>
      <vt:lpstr>PowerPoint Presentation</vt:lpstr>
      <vt:lpstr>PowerPoint Presentation</vt:lpstr>
      <vt:lpstr>PowerPoint Presentation</vt:lpstr>
      <vt:lpstr>Phenotypes and Exposures (PhenX) Toolkit</vt:lpstr>
      <vt:lpstr>PowerPoint Presentation</vt:lpstr>
      <vt:lpstr>PowerPoint Presentation</vt:lpstr>
      <vt:lpstr>Clinical Genome Resource (ClinGen)</vt:lpstr>
      <vt:lpstr>Clinical Sequencing Evidence-  Generating Research Program</vt:lpstr>
      <vt:lpstr>Implementing GeNomics In pracTicE (IGNITE) II: Pragmatic Clinical Trials</vt:lpstr>
      <vt:lpstr>PowerPoint Presentation</vt:lpstr>
      <vt:lpstr>International 100K+ Cohort Consortium (IHCC)</vt:lpstr>
      <vt:lpstr>International 100K+ Cohort Consortium (IHCC)</vt:lpstr>
      <vt:lpstr>PowerPoint Presentation</vt:lpstr>
      <vt:lpstr>ELSI Research Program</vt:lpstr>
      <vt:lpstr>PowerPoint Presentation</vt:lpstr>
      <vt:lpstr>PowerPoint Presentation</vt:lpstr>
      <vt:lpstr>PowerPoint Presentation</vt:lpstr>
      <vt:lpstr>Extramural Investigator-Initiated Highlights </vt:lpstr>
      <vt:lpstr>Extramural Investigator-Initiated Highlights</vt:lpstr>
      <vt:lpstr>Extramural Investigator-Initiated Highlights</vt:lpstr>
      <vt:lpstr>Director’s Report Outline</vt:lpstr>
      <vt:lpstr>Human Microbiome Project (HMP)</vt:lpstr>
      <vt:lpstr>Knockout Mouse Phenotyping Project (KOMP2)</vt:lpstr>
      <vt:lpstr>Human Heredity and Health in Africa (H3Africa)</vt:lpstr>
      <vt:lpstr>Human Heredity and Health in Africa (H3Africa)</vt:lpstr>
      <vt:lpstr>PowerPoint Presentation</vt:lpstr>
      <vt:lpstr>PowerPoint Presentation</vt:lpstr>
      <vt:lpstr>PowerPoint Presentation</vt:lpstr>
      <vt:lpstr>Director’s Report Outline</vt:lpstr>
      <vt:lpstr>NHGRI Redesigns genome.gov</vt:lpstr>
      <vt:lpstr>NHGRI History of Genomics Program</vt:lpstr>
      <vt:lpstr>American Sign Language Film:  Genetic Testing for Breast Cancer</vt:lpstr>
      <vt:lpstr>2019 National DNA Day</vt:lpstr>
      <vt:lpstr>Genome: Unlocking Life’s Code Exhibition Travel Schedule</vt:lpstr>
      <vt:lpstr>PowerPoint Presentation</vt:lpstr>
      <vt:lpstr>Director’s Report Outline</vt:lpstr>
      <vt:lpstr>Elected to National Academy of Sciences</vt:lpstr>
      <vt:lpstr>Health and Human Services Career Achievement Award</vt:lpstr>
      <vt:lpstr>NHGRI Intramural Research Highlights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Eric (NIH/NHGRI) [E]</dc:creator>
  <cp:lastModifiedBy>Green, Eric (NIH/NHGRI) [E]</cp:lastModifiedBy>
  <cp:revision>20</cp:revision>
  <cp:lastPrinted>2019-05-19T16:42:00Z</cp:lastPrinted>
  <dcterms:modified xsi:type="dcterms:W3CDTF">2019-05-19T16:42:50Z</dcterms:modified>
</cp:coreProperties>
</file>