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80" r:id="rId2"/>
    <p:sldMasterId id="2147483792" r:id="rId3"/>
    <p:sldMasterId id="2147483805" r:id="rId4"/>
  </p:sldMasterIdLst>
  <p:notesMasterIdLst>
    <p:notesMasterId r:id="rId47"/>
  </p:notesMasterIdLst>
  <p:handoutMasterIdLst>
    <p:handoutMasterId r:id="rId48"/>
  </p:handoutMasterIdLst>
  <p:sldIdLst>
    <p:sldId id="511" r:id="rId5"/>
    <p:sldId id="400" r:id="rId6"/>
    <p:sldId id="3870" r:id="rId7"/>
    <p:sldId id="4087" r:id="rId8"/>
    <p:sldId id="390" r:id="rId9"/>
    <p:sldId id="260" r:id="rId10"/>
    <p:sldId id="525" r:id="rId11"/>
    <p:sldId id="4103" r:id="rId12"/>
    <p:sldId id="392" r:id="rId13"/>
    <p:sldId id="4179" r:id="rId14"/>
    <p:sldId id="4185" r:id="rId15"/>
    <p:sldId id="4184" r:id="rId16"/>
    <p:sldId id="259" r:id="rId17"/>
    <p:sldId id="393" r:id="rId18"/>
    <p:sldId id="4180" r:id="rId19"/>
    <p:sldId id="582" r:id="rId20"/>
    <p:sldId id="4151" r:id="rId21"/>
    <p:sldId id="498" r:id="rId22"/>
    <p:sldId id="4188" r:id="rId23"/>
    <p:sldId id="394" r:id="rId24"/>
    <p:sldId id="3879" r:id="rId25"/>
    <p:sldId id="3880" r:id="rId26"/>
    <p:sldId id="4150" r:id="rId27"/>
    <p:sldId id="303" r:id="rId28"/>
    <p:sldId id="334" r:id="rId29"/>
    <p:sldId id="350" r:id="rId30"/>
    <p:sldId id="4148" r:id="rId31"/>
    <p:sldId id="4149" r:id="rId32"/>
    <p:sldId id="495" r:id="rId33"/>
    <p:sldId id="4186" r:id="rId34"/>
    <p:sldId id="4181" r:id="rId35"/>
    <p:sldId id="395" r:id="rId36"/>
    <p:sldId id="4182" r:id="rId37"/>
    <p:sldId id="396" r:id="rId38"/>
    <p:sldId id="306" r:id="rId39"/>
    <p:sldId id="305" r:id="rId40"/>
    <p:sldId id="256" r:id="rId41"/>
    <p:sldId id="397" r:id="rId42"/>
    <p:sldId id="4167" r:id="rId43"/>
    <p:sldId id="441" r:id="rId44"/>
    <p:sldId id="399" r:id="rId45"/>
    <p:sldId id="293" r:id="rId46"/>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660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g, Rebecca (NIH/NHGRI) [C]" initials="HR([" lastIdx="1" clrIdx="0">
    <p:extLst>
      <p:ext uri="{19B8F6BF-5375-455C-9EA6-DF929625EA0E}">
        <p15:presenceInfo xmlns:p15="http://schemas.microsoft.com/office/powerpoint/2012/main" userId="S-1-5-21-12604286-656692736-1848903544-749042" providerId="AD"/>
      </p:ext>
    </p:extLst>
  </p:cmAuthor>
  <p:cmAuthor id="2" name="Garvey, Sylvia (NIH/NHGRI) [C]" initials="GS([" lastIdx="1" clrIdx="1">
    <p:extLst>
      <p:ext uri="{19B8F6BF-5375-455C-9EA6-DF929625EA0E}">
        <p15:presenceInfo xmlns:p15="http://schemas.microsoft.com/office/powerpoint/2012/main" userId="S::garveysm@nih.gov::45a20eaa-4d95-4179-baa7-85f4300265ef" providerId="AD"/>
      </p:ext>
    </p:extLst>
  </p:cmAuthor>
  <p:cmAuthor id="3" name="Reviewer" initials="REV" lastIdx="0" clrIdx="2">
    <p:extLst>
      <p:ext uri="{19B8F6BF-5375-455C-9EA6-DF929625EA0E}">
        <p15:presenceInfo xmlns:p15="http://schemas.microsoft.com/office/powerpoint/2012/main" userId="Review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E0D4"/>
    <a:srgbClr val="FF66FF"/>
    <a:srgbClr val="FF00FF"/>
    <a:srgbClr val="080808"/>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57927" autoAdjust="0"/>
  </p:normalViewPr>
  <p:slideViewPr>
    <p:cSldViewPr snapToGrid="0">
      <p:cViewPr varScale="1">
        <p:scale>
          <a:sx n="42" d="100"/>
          <a:sy n="42" d="100"/>
        </p:scale>
        <p:origin x="1536" y="33"/>
      </p:cViewPr>
      <p:guideLst>
        <p:guide orient="horz" pos="312"/>
        <p:guide pos="6600"/>
      </p:guideLst>
    </p:cSldViewPr>
  </p:slideViewPr>
  <p:outlineViewPr>
    <p:cViewPr>
      <p:scale>
        <a:sx n="33" d="100"/>
        <a:sy n="33" d="100"/>
      </p:scale>
      <p:origin x="0" y="-8301"/>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80" d="100"/>
          <a:sy n="80" d="100"/>
        </p:scale>
        <p:origin x="1965" y="-7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080" tIns="46542" rIns="93080" bIns="46542"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080" tIns="46542" rIns="93080" bIns="46542" rtlCol="0"/>
          <a:lstStyle>
            <a:lvl1pPr algn="r">
              <a:defRPr sz="1200"/>
            </a:lvl1pPr>
          </a:lstStyle>
          <a:p>
            <a:fld id="{43C9039C-FAAB-964A-8F3E-CCE540E90DCA}" type="datetimeFigureOut">
              <a:rPr lang="en-US" smtClean="0"/>
              <a:t>5/18/2020</a:t>
            </a:fld>
            <a:endParaRPr lang="en-US" dirty="0"/>
          </a:p>
        </p:txBody>
      </p:sp>
      <p:sp>
        <p:nvSpPr>
          <p:cNvPr id="4" name="Footer Placeholder 3"/>
          <p:cNvSpPr>
            <a:spLocks noGrp="1"/>
          </p:cNvSpPr>
          <p:nvPr>
            <p:ph type="ftr" sz="quarter" idx="2"/>
          </p:nvPr>
        </p:nvSpPr>
        <p:spPr>
          <a:xfrm>
            <a:off x="0" y="8829974"/>
            <a:ext cx="3037840" cy="466433"/>
          </a:xfrm>
          <a:prstGeom prst="rect">
            <a:avLst/>
          </a:prstGeom>
        </p:spPr>
        <p:txBody>
          <a:bodyPr vert="horz" lIns="93080" tIns="46542" rIns="93080" bIns="4654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74"/>
            <a:ext cx="3037840" cy="466433"/>
          </a:xfrm>
          <a:prstGeom prst="rect">
            <a:avLst/>
          </a:prstGeom>
        </p:spPr>
        <p:txBody>
          <a:bodyPr vert="horz" lIns="93080" tIns="46542" rIns="93080" bIns="46542" rtlCol="0" anchor="b"/>
          <a:lstStyle>
            <a:lvl1pPr algn="r">
              <a:defRPr sz="1200"/>
            </a:lvl1pPr>
          </a:lstStyle>
          <a:p>
            <a:fld id="{B7259673-AA67-854A-A18B-D6B0120892BF}" type="slidenum">
              <a:rPr lang="en-US" smtClean="0"/>
              <a:t>‹#›</a:t>
            </a:fld>
            <a:endParaRPr lang="en-US" dirty="0"/>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080" tIns="46542" rIns="93080" bIns="4654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080" tIns="46542" rIns="93080" bIns="46542" rtlCol="0"/>
          <a:lstStyle>
            <a:lvl1pPr algn="r">
              <a:defRPr sz="1200"/>
            </a:lvl1pPr>
          </a:lstStyle>
          <a:p>
            <a:fld id="{8C401791-AF4A-434F-A100-3EAE938867AD}" type="datetimeFigureOut">
              <a:rPr lang="en-US" smtClean="0"/>
              <a:t>5/18/2020</a:t>
            </a:fld>
            <a:endParaRPr lang="en-US" dirty="0"/>
          </a:p>
        </p:txBody>
      </p:sp>
      <p:sp>
        <p:nvSpPr>
          <p:cNvPr id="4" name="Slide Image Placeholder 3"/>
          <p:cNvSpPr>
            <a:spLocks noGrp="1" noRot="1" noChangeAspect="1"/>
          </p:cNvSpPr>
          <p:nvPr>
            <p:ph type="sldImg" idx="2"/>
          </p:nvPr>
        </p:nvSpPr>
        <p:spPr>
          <a:xfrm>
            <a:off x="415925" y="511175"/>
            <a:ext cx="6178550" cy="3476625"/>
          </a:xfrm>
          <a:prstGeom prst="rect">
            <a:avLst/>
          </a:prstGeom>
          <a:noFill/>
          <a:ln w="12700">
            <a:solidFill>
              <a:prstClr val="black"/>
            </a:solidFill>
          </a:ln>
        </p:spPr>
        <p:txBody>
          <a:bodyPr vert="horz" lIns="93080" tIns="46542" rIns="93080" bIns="46542" rtlCol="0" anchor="ctr"/>
          <a:lstStyle/>
          <a:p>
            <a:endParaRPr lang="en-US" dirty="0"/>
          </a:p>
        </p:txBody>
      </p:sp>
      <p:sp>
        <p:nvSpPr>
          <p:cNvPr id="5" name="Notes Placeholder 4"/>
          <p:cNvSpPr>
            <a:spLocks noGrp="1"/>
          </p:cNvSpPr>
          <p:nvPr>
            <p:ph type="body" sz="quarter" idx="3"/>
          </p:nvPr>
        </p:nvSpPr>
        <p:spPr>
          <a:xfrm>
            <a:off x="761999" y="4282092"/>
            <a:ext cx="5486400" cy="4114800"/>
          </a:xfrm>
          <a:prstGeom prst="rect">
            <a:avLst/>
          </a:prstGeom>
        </p:spPr>
        <p:txBody>
          <a:bodyPr vert="horz" lIns="93080" tIns="46542" rIns="93080" bIns="4654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080" tIns="46542" rIns="93080" bIns="465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080" tIns="46542" rIns="93080" bIns="46542" rtlCol="0" anchor="b"/>
          <a:lstStyle>
            <a:lvl1pPr algn="r">
              <a:defRPr sz="1200" b="1">
                <a:latin typeface="Arial" panose="020B0604020202020204" pitchFamily="34" charset="0"/>
                <a:cs typeface="Arial" panose="020B0604020202020204" pitchFamily="34" charset="0"/>
              </a:defRPr>
            </a:lvl1pPr>
          </a:lstStyle>
          <a:p>
            <a:fld id="{8278BAFF-ADEB-4744-BC7F-43E9D31D4077}" type="slidenum">
              <a:rPr lang="en-US" smtClean="0"/>
              <a:pPr/>
              <a:t>‹#›</a:t>
            </a:fld>
            <a:endParaRPr lang="en-US" dirty="0"/>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609585"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121917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828754"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2438339"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465138"/>
            <a:ext cx="6197600" cy="3487737"/>
          </a:xfrm>
        </p:spPr>
      </p:sp>
      <p:sp>
        <p:nvSpPr>
          <p:cNvPr id="3" name="Notes Placeholder 2"/>
          <p:cNvSpPr>
            <a:spLocks noGrp="1"/>
          </p:cNvSpPr>
          <p:nvPr>
            <p:ph type="body" idx="1"/>
          </p:nvPr>
        </p:nvSpPr>
        <p:spPr>
          <a:xfrm>
            <a:off x="762003" y="4121530"/>
            <a:ext cx="5486400" cy="4114800"/>
          </a:xfrm>
        </p:spPr>
        <p:txBody>
          <a:bodyPr/>
          <a:lstStyle/>
          <a:p>
            <a:pPr defTabSz="956732">
              <a:defRPr/>
            </a:pPr>
            <a:r>
              <a:rPr lang="en-US" dirty="0">
                <a:latin typeface="Arial" pitchFamily="34" charset="0"/>
                <a:cs typeface="Arial" pitchFamily="34" charset="0"/>
              </a:rPr>
              <a:t>Once again, I would like to welcome all of you to this Open Session of the National Advisory Council for Human Genome Research meeting. While I would normally have an in-person audience for my Director’s Report, t</a:t>
            </a:r>
            <a:r>
              <a:rPr lang="en-US" dirty="0"/>
              <a:t>he current situation with the COVID-19 pandemic has caused me to make this presentation while sitting alone in my conference room. In addition (and to accommodate an overall shorter Council meeting), we decided to shorten my Director’s Report considerably. Nonetheless, we retained what I think are a useful assortment of updates that we wanted to share with you. </a:t>
            </a:r>
            <a:endParaRPr lang="en-US" dirty="0">
              <a:latin typeface="Arial" pitchFamily="34" charset="0"/>
              <a:cs typeface="Arial" pitchFamily="34" charset="0"/>
            </a:endParaRPr>
          </a:p>
          <a:p>
            <a:pPr defTabSz="956732">
              <a:defRPr/>
            </a:pPr>
            <a:endParaRPr lang="en-US" dirty="0">
              <a:latin typeface="Arial" pitchFamily="34" charset="0"/>
              <a:cs typeface="Arial" pitchFamily="34" charset="0"/>
            </a:endParaRPr>
          </a:p>
          <a:p>
            <a:pPr defTabSz="956732">
              <a:defRPr/>
            </a:pPr>
            <a:r>
              <a:rPr lang="en-US" dirty="0">
                <a:latin typeface="Arial" pitchFamily="34" charset="0"/>
                <a:cs typeface="Arial" pitchFamily="34" charset="0"/>
              </a:rPr>
              <a:t>As with the rest of the Open Session, my Director’s Report presentation </a:t>
            </a:r>
            <a:r>
              <a:rPr lang="en-US" baseline="0" dirty="0">
                <a:latin typeface="Arial" pitchFamily="34" charset="0"/>
                <a:cs typeface="Arial" pitchFamily="34" charset="0"/>
              </a:rPr>
              <a:t>is being v</a:t>
            </a:r>
            <a:r>
              <a:rPr lang="en-US" dirty="0">
                <a:latin typeface="Arial" pitchFamily="34" charset="0"/>
                <a:cs typeface="Arial" pitchFamily="34" charset="0"/>
              </a:rPr>
              <a:t>ideotaped, and that</a:t>
            </a:r>
            <a:r>
              <a:rPr lang="en-US" baseline="0" dirty="0">
                <a:latin typeface="Arial" pitchFamily="34" charset="0"/>
                <a:cs typeface="Arial" pitchFamily="34" charset="0"/>
              </a:rPr>
              <a:t> recording will be m</a:t>
            </a:r>
            <a:r>
              <a:rPr lang="en-US" dirty="0">
                <a:latin typeface="Arial" pitchFamily="34" charset="0"/>
                <a:cs typeface="Arial" pitchFamily="34" charset="0"/>
              </a:rPr>
              <a:t>ade available as a permanent archive on NHGRI’s website (genome.gov).</a:t>
            </a:r>
          </a:p>
          <a:p>
            <a:endParaRPr lang="en-US" dirty="0"/>
          </a:p>
          <a:p>
            <a:pPr defTabSz="620530">
              <a:defRPr/>
            </a:pPr>
            <a:endParaRPr lang="en-US" dirty="0"/>
          </a:p>
        </p:txBody>
      </p:sp>
      <p:sp>
        <p:nvSpPr>
          <p:cNvPr id="6" name="Slide Number Placeholder 3">
            <a:extLst>
              <a:ext uri="{FF2B5EF4-FFF2-40B4-BE49-F238E27FC236}">
                <a16:creationId xmlns:a16="http://schemas.microsoft.com/office/drawing/2014/main" id="{DAE85BCF-2929-4945-BF74-2BA6D3C4170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8032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29923"/>
            <a:ext cx="5486400" cy="4114800"/>
          </a:xfrm>
        </p:spPr>
        <p:txBody>
          <a:bodyPr/>
          <a:lstStyle/>
          <a:p>
            <a:pPr defTabSz="587320">
              <a:defRPr/>
            </a:pPr>
            <a:r>
              <a:rPr lang="en-US" b="0" dirty="0"/>
              <a:t>Duane Alexander, former Director of the Eunice Kennedy Shriver National Institute of Child Health and Human Development (or NICHD), passed away in February. He was 79 years old. </a:t>
            </a:r>
            <a:r>
              <a:rPr lang="en-US" dirty="0"/>
              <a:t>As NICHD Director from 1986 to 2009, Duane led efforts to improve the health of mothers and children through research and its translation into practice. He presided over efforts that led to the near elimination of maternal-to-child transmission of HIV in the United States, the prevention and correction of neural tube defects (such as spina bifida), and the identification of the genetic bases for Fragile X and Rett syndromes.</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734405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985043" y="4042624"/>
            <a:ext cx="5038725" cy="3857689"/>
          </a:xfrm>
        </p:spPr>
        <p:txBody>
          <a:bodyPr/>
          <a:lstStyle/>
          <a:p>
            <a:r>
              <a:rPr lang="en-US" dirty="0"/>
              <a:t>The rapidly changing situation with the COVID-19 pandemic is raising many questions by many people. Several government websites are available that provide relevant information about the virus and the disease that it causes, such as those at the Centers for Disease Control and Prevention (or CDC) and the NIH. </a:t>
            </a:r>
          </a:p>
          <a:p>
            <a:endParaRPr lang="en-US" dirty="0"/>
          </a:p>
          <a:p>
            <a:r>
              <a:rPr lang="en-US" dirty="0"/>
              <a:t>For NIH grantees and applicants, a new COVID-19 resource is now available on the NIH Grants and Funding website. In addition, NIH regularly issues news releases regarding COVID-19-related funded research and scientific findings. Finally, NIH Director Francis Collins’s blog provides another good source of updated information. </a:t>
            </a: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6043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985043" y="4042624"/>
            <a:ext cx="5038725" cy="3857689"/>
          </a:xfrm>
        </p:spPr>
        <p:txBody>
          <a:bodyPr/>
          <a:lstStyle/>
          <a:p>
            <a:r>
              <a:rPr lang="en-US" dirty="0"/>
              <a:t>Needless to say, NIH is aggressively tackling the biomedical research challenges associated with COVID-19. These efforts include developing programs and mechanisms for funding research grants related to COVID-19. For example, a number of NIH Institutes and Centers have issued Funding Opportunity Announcements (or FOAs) to solicit research proposals related to COVID-19.</a:t>
            </a:r>
          </a:p>
          <a:p>
            <a:endParaRPr lang="en-US" dirty="0"/>
          </a:p>
          <a:p>
            <a:r>
              <a:rPr lang="en-US" dirty="0"/>
              <a:t>Recognizing the interest and opportunities in the genomics community to contribute to COVID-19 research, NHGRI has issued a Notice of Special Interest (or NOSI) regarding the opportunity for making urgent competitive revisions to existing research grants. Specifically, this NOSI invited current NHGRI grantees to submit proposals for adding research elements to their existing grants. These elements needed to address scientific questions of direct and immediate relevance to the COVID-19 pandemic. Applications in response to this NHGRI NOSI were due on May 15. </a:t>
            </a:r>
          </a:p>
          <a:p>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05668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 y="654050"/>
            <a:ext cx="6832600" cy="3843338"/>
          </a:xfrm>
          <a:prstGeom prst="rect">
            <a:avLst/>
          </a:prstGeom>
        </p:spPr>
      </p:sp>
      <p:sp>
        <p:nvSpPr>
          <p:cNvPr id="3" name="Notes Placeholder 2"/>
          <p:cNvSpPr>
            <a:spLocks noGrp="1"/>
          </p:cNvSpPr>
          <p:nvPr>
            <p:ph type="body" idx="1"/>
          </p:nvPr>
        </p:nvSpPr>
        <p:spPr>
          <a:xfrm>
            <a:off x="914401" y="4581548"/>
            <a:ext cx="5486400" cy="4114800"/>
          </a:xfrm>
        </p:spPr>
        <p:txBody>
          <a:bodyPr/>
          <a:lstStyle/>
          <a:p>
            <a:pPr defTabSz="948368" fontAlgn="base">
              <a:defRPr/>
            </a:pPr>
            <a:r>
              <a:rPr lang="en-US" b="0" dirty="0"/>
              <a:t>In May, we typically provide an update about the activities on Capitol Hill related to appropriations, as lawmakers are usually drafting bills to try to have a budget in place prior to the beginning of the next fiscal year on October 1. In fact, we typically would have seen the first versions of the appropriations bills being voted on and would have a sense of the possible budgetary numbers for the Department of Health and Human Services and perhaps even the NIH. However, as you can appreciate, this is not a typical year. </a:t>
            </a:r>
          </a:p>
          <a:p>
            <a:pPr defTabSz="948368" fontAlgn="base">
              <a:defRPr/>
            </a:pPr>
            <a:endParaRPr lang="en-US" b="0" dirty="0"/>
          </a:p>
          <a:p>
            <a:pPr defTabSz="948368" fontAlgn="base">
              <a:defRPr/>
            </a:pPr>
            <a:r>
              <a:rPr lang="en-US" b="0" dirty="0"/>
              <a:t>Nonetheless, even in the midst of all the legislative work related to COVID-19, staffers are also simultaneously drafting budgets for Fiscal Year 2021. We hope to see those numbers sometime soon but, as with many things at the moment, we will have to wait and see what happens next. </a:t>
            </a:r>
          </a:p>
          <a:p>
            <a:pPr defTabSz="948368" fontAlgn="base">
              <a:defRPr/>
            </a:pPr>
            <a:endParaRPr lang="en-US" b="0" dirty="0">
              <a:latin typeface="Arial" panose="020B0604020202020204" pitchFamily="34" charset="0"/>
              <a:cs typeface="Arial" panose="020B0604020202020204" pitchFamily="34" charset="0"/>
            </a:endParaRPr>
          </a:p>
          <a:p>
            <a:pPr defTabSz="948368" fontAlgn="base">
              <a:defRPr/>
            </a:pPr>
            <a:r>
              <a:rPr lang="en-US" b="0" dirty="0">
                <a:latin typeface="Arial" panose="020B0604020202020204" pitchFamily="34" charset="0"/>
                <a:cs typeface="Arial" panose="020B0604020202020204" pitchFamily="34" charset="0"/>
              </a:rPr>
              <a:t>Meanwhile, and as a reminder, for Fiscal Year 2020, the final NIH appropriation was $41.7 billion, with NHGRI receiving around $606 million (as seen in the middle column). This reflected a roughly $2.6 billion increase for NIH and a $31 million increase for NHGRI (as seen in the second column from the right). Overall, this made NIH’s increase about 6.6% and NHGRI’s increase about 5.4% (as seen in the far-right column). </a:t>
            </a:r>
          </a:p>
        </p:txBody>
      </p:sp>
      <p:sp>
        <p:nvSpPr>
          <p:cNvPr id="6" name="Slide Number Placeholder 3">
            <a:extLst>
              <a:ext uri="{FF2B5EF4-FFF2-40B4-BE49-F238E27FC236}">
                <a16:creationId xmlns:a16="http://schemas.microsoft.com/office/drawing/2014/main" id="{52AF3FBC-26F2-4447-9633-F745B31EE031}"/>
              </a:ext>
            </a:extLst>
          </p:cNvPr>
          <p:cNvSpPr txBox="1">
            <a:spLocks/>
          </p:cNvSpPr>
          <p:nvPr/>
        </p:nvSpPr>
        <p:spPr>
          <a:xfrm>
            <a:off x="4467869" y="9518487"/>
            <a:ext cx="3418001" cy="507506"/>
          </a:xfrm>
          <a:prstGeom prst="rect">
            <a:avLst/>
          </a:prstGeom>
        </p:spPr>
        <p:txBody>
          <a:bodyPr vert="horz" lIns="103020" tIns="51512" rIns="103020" bIns="5151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30050" fontAlgn="base">
              <a:spcBef>
                <a:spcPct val="0"/>
              </a:spcBef>
              <a:spcAft>
                <a:spcPct val="0"/>
              </a:spcAft>
              <a:defRPr/>
            </a:pPr>
            <a:fld id="{5B6CE0F2-70EA-43E2-9B6A-D90CC32518E6}" type="slidenum">
              <a:rPr lang="en-US" b="1">
                <a:solidFill>
                  <a:srgbClr val="000000"/>
                </a:solidFill>
                <a:latin typeface="Arial" pitchFamily="34" charset="0"/>
              </a:rPr>
              <a:pPr defTabSz="1030050" fontAlgn="base">
                <a:spcBef>
                  <a:spcPct val="0"/>
                </a:spcBef>
                <a:spcAft>
                  <a:spcPct val="0"/>
                </a:spcAft>
                <a:defRPr/>
              </a:pPr>
              <a:t>13</a:t>
            </a:fld>
            <a:endParaRPr lang="en-US" b="1" dirty="0">
              <a:solidFill>
                <a:srgbClr val="000000"/>
              </a:solidFill>
              <a:latin typeface="Arial" pitchFamily="34" charset="0"/>
            </a:endParaRPr>
          </a:p>
        </p:txBody>
      </p:sp>
      <p:sp>
        <p:nvSpPr>
          <p:cNvPr id="8" name="Slide Number Placeholder 3">
            <a:extLst>
              <a:ext uri="{FF2B5EF4-FFF2-40B4-BE49-F238E27FC236}">
                <a16:creationId xmlns:a16="http://schemas.microsoft.com/office/drawing/2014/main" id="{B401E98F-0E36-4526-8A60-D92499A6F5B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3667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358775" y="423863"/>
            <a:ext cx="6197600" cy="3486150"/>
          </a:xfrm>
          <a:prstGeom prst="rect">
            <a:avLst/>
          </a:prstGeom>
          <a:ln/>
        </p:spPr>
      </p:sp>
      <p:sp>
        <p:nvSpPr>
          <p:cNvPr id="100355" name="Notes Placeholder 2"/>
          <p:cNvSpPr>
            <a:spLocks noGrp="1"/>
          </p:cNvSpPr>
          <p:nvPr>
            <p:ph type="body" idx="1"/>
          </p:nvPr>
        </p:nvSpPr>
        <p:spPr>
          <a:xfrm>
            <a:off x="876300" y="4088923"/>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Moving on to general genomics updates.</a:t>
            </a:r>
          </a:p>
        </p:txBody>
      </p:sp>
      <p:sp>
        <p:nvSpPr>
          <p:cNvPr id="7" name="Slide Number Placeholder 3">
            <a:extLst>
              <a:ext uri="{FF2B5EF4-FFF2-40B4-BE49-F238E27FC236}">
                <a16:creationId xmlns:a16="http://schemas.microsoft.com/office/drawing/2014/main" id="{A0A758B8-7DC2-4A46-914D-6D504FABEEB5}"/>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52686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985043" y="4042624"/>
            <a:ext cx="5038725" cy="3857689"/>
          </a:xfrm>
        </p:spPr>
        <p:txBody>
          <a:bodyPr/>
          <a:lstStyle/>
          <a:p>
            <a:pPr defTabSz="587320">
              <a:defRPr/>
            </a:pPr>
            <a:r>
              <a:rPr lang="en-US" b="0" dirty="0"/>
              <a:t>Kenneth </a:t>
            </a:r>
            <a:r>
              <a:rPr lang="en-US" b="0" dirty="0" err="1"/>
              <a:t>Paigen</a:t>
            </a:r>
            <a:r>
              <a:rPr lang="en-US" b="0" dirty="0"/>
              <a:t>, a geneticist who served as Director of the Jackson Laboratory (or JAX) from 1989 to 2003, died in February. He was 92 years old and actively conducted research until shortly before his death. </a:t>
            </a:r>
            <a:r>
              <a:rPr lang="en-US" dirty="0"/>
              <a:t>His research spanned investigating the molecular mechanisms of gene regulation to studying recombination hotspots in the human and mouse genomes. He was also an early advocate for mapping and sequencing the human genome. </a:t>
            </a:r>
            <a:endParaRPr lang="en-US" b="0" dirty="0"/>
          </a:p>
          <a:p>
            <a:pPr defTabSz="587320">
              <a:defRPr/>
            </a:pPr>
            <a:endParaRPr lang="en-US" b="0" dirty="0"/>
          </a:p>
          <a:p>
            <a:pPr defTabSz="587320">
              <a:defRPr/>
            </a:pPr>
            <a:r>
              <a:rPr lang="en-US" b="0" dirty="0"/>
              <a:t>According to a statement from the JAX, “Ken was a brilliant scientist, a treasured colleague and mentor, and a towering figure in JAX’s history. He will forever be remembered for the indelible impact he had on JAX, including his leadership in rebuilding the Lab following the devastating fire of May 1989.”</a:t>
            </a:r>
          </a:p>
          <a:p>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378185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4017222"/>
            <a:ext cx="5486400" cy="4114800"/>
          </a:xfrm>
        </p:spPr>
        <p:txBody>
          <a:bodyPr/>
          <a:lstStyle/>
          <a:p>
            <a:pPr defTabSz="587320">
              <a:defRPr/>
            </a:pPr>
            <a:r>
              <a:rPr lang="en-US" b="0" dirty="0">
                <a:latin typeface="Arial" panose="020B0604020202020204" pitchFamily="34" charset="0"/>
                <a:cs typeface="Arial" panose="020B0604020202020204" pitchFamily="34" charset="0"/>
              </a:rPr>
              <a:t>Mary Shimoyama, </a:t>
            </a:r>
            <a:r>
              <a:rPr lang="en-US" dirty="0"/>
              <a:t>Associate Professor of Biomedical Engineering at the Medical College of Wisconsin, Principal Investigator (or PI) of the Rat Genome Database, and one of the leaders</a:t>
            </a:r>
            <a:r>
              <a:rPr lang="en-US" b="0" dirty="0">
                <a:latin typeface="Arial" panose="020B0604020202020204" pitchFamily="34" charset="0"/>
                <a:cs typeface="Arial" panose="020B0604020202020204" pitchFamily="34" charset="0"/>
              </a:rPr>
              <a:t> and major contributors to the NHGRI Alliance of Genome Resources,</a:t>
            </a:r>
            <a:r>
              <a:rPr lang="en-US" dirty="0">
                <a:latin typeface="Arial" panose="020B0604020202020204" pitchFamily="34" charset="0"/>
                <a:cs typeface="Arial" panose="020B0604020202020204" pitchFamily="34" charset="0"/>
              </a:rPr>
              <a:t> passed away in February. Mary also served as a co-PI of the Somatic Cell Gene Editing Consortium’s Dissemination and Coordination Center. She </a:t>
            </a:r>
            <a:r>
              <a:rPr lang="en-US" dirty="0"/>
              <a:t>was a strong proponent of the use of model organism data and bioinformatic methods to support research into human diseases. </a:t>
            </a:r>
          </a:p>
          <a:p>
            <a:pPr defTabSz="587320">
              <a:defRPr/>
            </a:pPr>
            <a:endParaRPr lang="en-US"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03625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761207" y="3991823"/>
            <a:ext cx="5486400" cy="4114800"/>
          </a:xfrm>
        </p:spPr>
        <p:txBody>
          <a:bodyPr/>
          <a:lstStyle/>
          <a:p>
            <a:pPr defTabSz="587320">
              <a:defRPr/>
            </a:pPr>
            <a:r>
              <a:rPr lang="en-US" b="0" dirty="0">
                <a:latin typeface="Arial" panose="020B0604020202020204" pitchFamily="34" charset="0"/>
                <a:cs typeface="Arial" panose="020B0604020202020204" pitchFamily="34" charset="0"/>
              </a:rPr>
              <a:t>James Taylor, Professor of Computer Science and Biology at Johns Hopkins University, passed away in April. James was one of the founders and developers of the Galaxy Project, an open-source platform for data-intensive genomics research with an international community of users and developers. A strong advocate for open genomic data science and reproducible research, his work in biomedical data science education and training for the Galaxy Project inspired and benefited many scientists around the world. </a:t>
            </a:r>
            <a:r>
              <a:rPr lang="en-US" dirty="0">
                <a:latin typeface="Arial" panose="020B0604020202020204" pitchFamily="34" charset="0"/>
                <a:cs typeface="Arial" panose="020B0604020202020204" pitchFamily="34" charset="0"/>
              </a:rPr>
              <a:t>He was also a lead investigator for the NHGRI </a:t>
            </a:r>
            <a:r>
              <a:rPr lang="en-US" dirty="0" err="1">
                <a:latin typeface="Arial" panose="020B0604020202020204" pitchFamily="34" charset="0"/>
                <a:cs typeface="Arial" panose="020B0604020202020204" pitchFamily="34" charset="0"/>
              </a:rPr>
              <a:t>AnVIL</a:t>
            </a:r>
            <a:r>
              <a:rPr lang="en-US" dirty="0">
                <a:latin typeface="Arial" panose="020B0604020202020204" pitchFamily="34" charset="0"/>
                <a:cs typeface="Arial" panose="020B0604020202020204" pitchFamily="34" charset="0"/>
              </a:rPr>
              <a:t> platform.</a:t>
            </a:r>
          </a:p>
          <a:p>
            <a:pPr defTabSz="587320">
              <a:defRPr/>
            </a:pPr>
            <a:endParaRPr lang="en-US" b="0" dirty="0">
              <a:latin typeface="Arial" panose="020B0604020202020204" pitchFamily="34" charset="0"/>
              <a:cs typeface="Arial" panose="020B0604020202020204" pitchFamily="34" charset="0"/>
            </a:endParaRPr>
          </a:p>
          <a:p>
            <a:pPr defTabSz="587320">
              <a:defRPr/>
            </a:pPr>
            <a:r>
              <a:rPr lang="en-US" b="0" dirty="0">
                <a:latin typeface="Arial" panose="020B0604020202020204" pitchFamily="34" charset="0"/>
                <a:cs typeface="Arial" panose="020B0604020202020204" pitchFamily="34" charset="0"/>
              </a:rPr>
              <a:t>James made numerous other significant contributions to NHGRI and genomics, starting with his work on the ENCODE Pilot Project as a graduate student at Penn State University. He also had a commendable record of serving on NHGRI and other NIH review panels.</a:t>
            </a:r>
          </a:p>
          <a:p>
            <a:pPr defTabSz="587320">
              <a:defRPr/>
            </a:pPr>
            <a:endParaRPr lang="en-US" b="0"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036903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252413" y="466725"/>
            <a:ext cx="6505575" cy="3660775"/>
          </a:xfrm>
          <a:prstGeom prst="rect">
            <a:avLst/>
          </a:prstGeom>
          <a:ln/>
        </p:spPr>
      </p:sp>
      <p:sp>
        <p:nvSpPr>
          <p:cNvPr id="123907" name="Notes Placeholder 2"/>
          <p:cNvSpPr>
            <a:spLocks noGrp="1"/>
          </p:cNvSpPr>
          <p:nvPr>
            <p:ph type="body" idx="1"/>
          </p:nvPr>
        </p:nvSpPr>
        <p:spPr>
          <a:xfrm>
            <a:off x="762001" y="4218606"/>
            <a:ext cx="5486400" cy="4114800"/>
          </a:xfrm>
          <a:noFill/>
          <a:ln/>
        </p:spPr>
        <p:txBody>
          <a:bodyPr/>
          <a:lstStyle/>
          <a:p>
            <a:pPr defTabSz="965964">
              <a:defRPr/>
            </a:pPr>
            <a:r>
              <a:rPr lang="en-US" dirty="0">
                <a:latin typeface="Arial" panose="020B0604020202020204" pitchFamily="34" charset="0"/>
                <a:cs typeface="Arial" pitchFamily="34" charset="0"/>
              </a:rPr>
              <a:t>The National Academy</a:t>
            </a:r>
            <a:r>
              <a:rPr lang="en-US" baseline="0" dirty="0">
                <a:latin typeface="Arial" pitchFamily="34" charset="0"/>
                <a:cs typeface="Arial" pitchFamily="34" charset="0"/>
              </a:rPr>
              <a:t> of Sciences recently announced their newly elected members. Of particular relevance to the genomics community and to NHGRI are the individuals listed here. We extend our heartfelt congratulations to these colleagues (with a special shout out to Howard Chang, one of our new Council members). </a:t>
            </a:r>
          </a:p>
        </p:txBody>
      </p:sp>
      <p:sp>
        <p:nvSpPr>
          <p:cNvPr id="6" name="Slide Number Placeholder 3">
            <a:extLst>
              <a:ext uri="{FF2B5EF4-FFF2-40B4-BE49-F238E27FC236}">
                <a16:creationId xmlns:a16="http://schemas.microsoft.com/office/drawing/2014/main" id="{5F7FBF5D-7349-4D67-9C10-CDC08371A06B}"/>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032030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355600" y="431800"/>
            <a:ext cx="6192838" cy="3484563"/>
          </a:xfrm>
          <a:prstGeom prst="rect">
            <a:avLst/>
          </a:prstGeom>
          <a:ln/>
        </p:spPr>
      </p:sp>
      <p:sp>
        <p:nvSpPr>
          <p:cNvPr id="123907" name="Notes Placeholder 2"/>
          <p:cNvSpPr>
            <a:spLocks noGrp="1"/>
          </p:cNvSpPr>
          <p:nvPr>
            <p:ph type="body" idx="1"/>
          </p:nvPr>
        </p:nvSpPr>
        <p:spPr>
          <a:xfrm>
            <a:off x="823120" y="4142670"/>
            <a:ext cx="5486400" cy="4114800"/>
          </a:xfrm>
          <a:noFill/>
          <a:ln/>
        </p:spPr>
        <p:txBody>
          <a:bodyPr/>
          <a:lstStyle/>
          <a:p>
            <a:pPr defTabSz="948175">
              <a:defRPr/>
            </a:pPr>
            <a:r>
              <a:rPr lang="en-US" b="0" i="0" kern="1200" dirty="0">
                <a:effectLst/>
                <a:latin typeface="Arial" panose="020B0604020202020204" pitchFamily="34" charset="0"/>
                <a:cs typeface="Arial" panose="020B0604020202020204" pitchFamily="34" charset="0"/>
              </a:rPr>
              <a:t>In breaking news from last week, former Council member Aviv Regev will leave the </a:t>
            </a:r>
            <a:r>
              <a:rPr lang="en-US" dirty="0"/>
              <a:t>Broad Institute of MIT and Harvard</a:t>
            </a:r>
            <a:r>
              <a:rPr lang="en-US" b="0" i="0" kern="1200" dirty="0">
                <a:effectLst/>
                <a:latin typeface="Arial" panose="020B0604020202020204" pitchFamily="34" charset="0"/>
                <a:cs typeface="Arial" panose="020B0604020202020204" pitchFamily="34" charset="0"/>
              </a:rPr>
              <a:t> later this summer to join Genentech as the n</a:t>
            </a:r>
            <a:r>
              <a:rPr lang="en-US" dirty="0">
                <a:latin typeface="Arial" charset="0"/>
                <a:cs typeface="Arial" charset="0"/>
              </a:rPr>
              <a:t>ew Executive Vice President of Genentech Research and Early Development (or </a:t>
            </a:r>
            <a:r>
              <a:rPr lang="en-US" dirty="0" err="1">
                <a:latin typeface="Arial" charset="0"/>
                <a:cs typeface="Arial" charset="0"/>
              </a:rPr>
              <a:t>gRED</a:t>
            </a:r>
            <a:r>
              <a:rPr lang="en-US" dirty="0">
                <a:latin typeface="Arial" charset="0"/>
                <a:cs typeface="Arial" charset="0"/>
              </a:rPr>
              <a:t>). In her new role, Aviv will </a:t>
            </a:r>
            <a:r>
              <a:rPr lang="en-US" dirty="0"/>
              <a:t>continue her research spanning cell circuits, tissue circuits, and human biology and disease, including translational work involving patient biology and therapies. She will be moving to the San Francisco Bay Area in August, but her laboratory will continue at the Broad Institute for one more year. </a:t>
            </a:r>
            <a:endParaRPr lang="en-US" dirty="0">
              <a:latin typeface="Arial" charset="0"/>
              <a:cs typeface="Arial" charset="0"/>
            </a:endParaRPr>
          </a:p>
        </p:txBody>
      </p:sp>
      <p:sp>
        <p:nvSpPr>
          <p:cNvPr id="5" name="Slide Number Placeholder 3">
            <a:extLst>
              <a:ext uri="{FF2B5EF4-FFF2-40B4-BE49-F238E27FC236}">
                <a16:creationId xmlns:a16="http://schemas.microsoft.com/office/drawing/2014/main" id="{30BE7317-3B11-4ED7-981F-CB0D941B7CAB}"/>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19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834109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96875" y="411163"/>
            <a:ext cx="6197600" cy="3486150"/>
          </a:xfrm>
          <a:prstGeom prst="rect">
            <a:avLst/>
          </a:prstGeom>
          <a:ln/>
        </p:spPr>
      </p:sp>
      <p:sp>
        <p:nvSpPr>
          <p:cNvPr id="132099" name="Notes Placeholder 2"/>
          <p:cNvSpPr>
            <a:spLocks noGrp="1"/>
          </p:cNvSpPr>
          <p:nvPr>
            <p:ph type="body" idx="1"/>
          </p:nvPr>
        </p:nvSpPr>
        <p:spPr>
          <a:xfrm>
            <a:off x="752475" y="4013624"/>
            <a:ext cx="548640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807" tIns="49903" rIns="99807" bIns="49903" numCol="1" anchor="t" anchorCtr="0" compatLnSpc="1">
            <a:prstTxWarp prst="textNoShape">
              <a:avLst/>
            </a:prstTxWarp>
          </a:bodyPr>
          <a:lstStyle/>
          <a:p>
            <a:r>
              <a:rPr lang="en-US" dirty="0">
                <a:latin typeface="Arial" pitchFamily="34" charset="0"/>
                <a:cs typeface="Arial" pitchFamily="34" charset="0"/>
              </a:rPr>
              <a:t>For those who are new to our Council meetings, I want</a:t>
            </a:r>
            <a:r>
              <a:rPr lang="en-US" baseline="0" dirty="0">
                <a:latin typeface="Arial" pitchFamily="34" charset="0"/>
                <a:cs typeface="Arial" pitchFamily="34" charset="0"/>
              </a:rPr>
              <a:t> to make you </a:t>
            </a:r>
            <a:r>
              <a:rPr lang="en-US" dirty="0">
                <a:latin typeface="Arial" pitchFamily="34" charset="0"/>
                <a:cs typeface="Arial" pitchFamily="34" charset="0"/>
              </a:rPr>
              <a:t>aware of the ‘electronic resource’ that is developed for my Director’s Report. Analogous to the supplemental materials of a published paper, this resource</a:t>
            </a:r>
            <a:r>
              <a:rPr lang="en-US" baseline="0" dirty="0">
                <a:latin typeface="Arial" pitchFamily="34" charset="0"/>
                <a:cs typeface="Arial" pitchFamily="34" charset="0"/>
              </a:rPr>
              <a:t> </a:t>
            </a:r>
            <a:r>
              <a:rPr lang="en-US" dirty="0">
                <a:latin typeface="Arial" pitchFamily="34" charset="0"/>
                <a:cs typeface="Arial" pitchFamily="34" charset="0"/>
              </a:rPr>
              <a:t>can be accessed at the URL shown here.</a:t>
            </a:r>
          </a:p>
          <a:p>
            <a:endParaRPr lang="en-US" dirty="0">
              <a:latin typeface="Arial" pitchFamily="34" charset="0"/>
              <a:cs typeface="Arial" pitchFamily="34" charset="0"/>
            </a:endParaRPr>
          </a:p>
          <a:p>
            <a:r>
              <a:rPr lang="en-US" dirty="0">
                <a:latin typeface="Arial" pitchFamily="34" charset="0"/>
                <a:cs typeface="Arial" pitchFamily="34" charset="0"/>
              </a:rPr>
              <a:t>The slides that I will show during my Director’s Report are also available electronically at this site – * both in PDF and PowerPoint formats.</a:t>
            </a:r>
          </a:p>
          <a:p>
            <a:endParaRPr lang="en-US" dirty="0">
              <a:latin typeface="Arial" pitchFamily="34" charset="0"/>
              <a:cs typeface="Arial" pitchFamily="34" charset="0"/>
            </a:endParaRPr>
          </a:p>
          <a:p>
            <a:r>
              <a:rPr lang="en-US" dirty="0">
                <a:latin typeface="Arial" pitchFamily="34" charset="0"/>
                <a:cs typeface="Arial" pitchFamily="34" charset="0"/>
              </a:rPr>
              <a:t>* When there are documents or relevant websites associated with a</a:t>
            </a:r>
            <a:r>
              <a:rPr lang="en-US" baseline="0" dirty="0">
                <a:latin typeface="Arial" pitchFamily="34" charset="0"/>
                <a:cs typeface="Arial" pitchFamily="34" charset="0"/>
              </a:rPr>
              <a:t> particular slide</a:t>
            </a:r>
            <a:r>
              <a:rPr lang="en-US" dirty="0">
                <a:latin typeface="Arial" pitchFamily="34" charset="0"/>
                <a:cs typeface="Arial" pitchFamily="34" charset="0"/>
              </a:rPr>
              <a:t>, you will find a ‘Document #’ indicated on the bottom right of that slide; that ‘Document #’ references materials that can be accessed and/or downloaded from the web page shown here. This dedicated web page and all linked documents will be archived on genome.gov as part of the historic record for this Council meeting.</a:t>
            </a:r>
          </a:p>
          <a:p>
            <a:endParaRPr lang="en-US" dirty="0"/>
          </a:p>
        </p:txBody>
      </p:sp>
      <p:sp>
        <p:nvSpPr>
          <p:cNvPr id="6" name="Slide Number Placeholder 3">
            <a:extLst>
              <a:ext uri="{FF2B5EF4-FFF2-40B4-BE49-F238E27FC236}">
                <a16:creationId xmlns:a16="http://schemas.microsoft.com/office/drawing/2014/main" id="{5F92FADE-11F2-4A0F-A2A3-26A9281DB64D}"/>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6740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481013"/>
            <a:ext cx="6197600" cy="3486150"/>
          </a:xfrm>
          <a:prstGeom prst="rect">
            <a:avLst/>
          </a:prstGeom>
          <a:ln/>
        </p:spPr>
      </p:sp>
      <p:sp>
        <p:nvSpPr>
          <p:cNvPr id="100355" name="Notes Placeholder 2"/>
          <p:cNvSpPr>
            <a:spLocks noGrp="1"/>
          </p:cNvSpPr>
          <p:nvPr>
            <p:ph type="body" idx="1"/>
          </p:nvPr>
        </p:nvSpPr>
        <p:spPr>
          <a:xfrm>
            <a:off x="876300" y="4087297"/>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Moving on to the NHGRI Extramural Research Program.</a:t>
            </a:r>
          </a:p>
          <a:p>
            <a:endParaRPr lang="en-US"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8FAF1A01-C86A-462D-991E-B71AE6040B9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20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25988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2847" y="4149459"/>
            <a:ext cx="5486400" cy="4114800"/>
          </a:xfrm>
        </p:spPr>
        <p:txBody>
          <a:bodyPr/>
          <a:lstStyle/>
          <a:p>
            <a:r>
              <a:rPr lang="en-US" dirty="0">
                <a:latin typeface="Arial" panose="020B0604020202020204" pitchFamily="34" charset="0"/>
                <a:cs typeface="Arial" panose="020B0604020202020204" pitchFamily="34" charset="0"/>
              </a:rPr>
              <a:t>The Cancer Genome Atlas (or TCGA) was a coordinated effort between NHGRI and the National Cancer Institute (or NCI). Although this project completed data generation in 2016, its data and resources continue to be used for studying the molecular basis of cancer. TCGA partnered with the International Cancer Genome Consortium (or ICGC) for the Pan-Cancer Analysis of Whole Genomes (or PCAWG) Project, and the major findings from this project were published in </a:t>
            </a:r>
            <a:r>
              <a:rPr lang="en-US" i="1" dirty="0">
                <a:latin typeface="Arial" panose="020B0604020202020204" pitchFamily="34" charset="0"/>
                <a:cs typeface="Arial" panose="020B0604020202020204" pitchFamily="34" charset="0"/>
              </a:rPr>
              <a:t>Nature</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Nature</a:t>
            </a:r>
            <a:r>
              <a:rPr lang="en-US" dirty="0">
                <a:latin typeface="Arial" panose="020B0604020202020204" pitchFamily="34" charset="0"/>
                <a:cs typeface="Arial" panose="020B0604020202020204" pitchFamily="34" charset="0"/>
              </a:rPr>
              <a:t> journals in February.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PCAWG Nature Collection includes * 24 papers with relevant links to data portals and datasets. * </a:t>
            </a:r>
            <a:r>
              <a:rPr lang="en-US" dirty="0"/>
              <a:t>The cross-tumor analysis involved over 2600 cancer genome sequences and their matching normal genome sequences across 38 tumor types enabled *</a:t>
            </a:r>
            <a:r>
              <a:rPr lang="en-US" dirty="0">
                <a:latin typeface="Arial" panose="020B0604020202020204" pitchFamily="34" charset="0"/>
                <a:cs typeface="Arial" panose="020B0604020202020204" pitchFamily="34" charset="0"/>
              </a:rPr>
              <a:t> scientific discoveries of fundamental cancer biology, including the ability to infer the order of cancer-driving mutations that may have happened decades ago.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Innovations in large-scale data sharing among international partners in a cloud-based environment was an essential part of this project’s success.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1174813">
              <a:defRPr/>
            </a:pPr>
            <a:fld id="{8278BAFF-ADEB-4744-BC7F-43E9D31D4077}" type="slidenum">
              <a:rPr lang="en-US">
                <a:solidFill>
                  <a:prstClr val="black"/>
                </a:solidFill>
              </a:rPr>
              <a:pPr defTabSz="1174813">
                <a:defRPr/>
              </a:pPr>
              <a:t>21</a:t>
            </a:fld>
            <a:endParaRPr lang="en-US" dirty="0">
              <a:solidFill>
                <a:prstClr val="black"/>
              </a:solidFill>
            </a:endParaRPr>
          </a:p>
        </p:txBody>
      </p:sp>
    </p:spTree>
    <p:extLst>
      <p:ext uri="{BB962C8B-B14F-4D97-AF65-F5344CB8AC3E}">
        <p14:creationId xmlns:p14="http://schemas.microsoft.com/office/powerpoint/2010/main" val="1011598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1" y="4174860"/>
            <a:ext cx="5486400" cy="4114800"/>
          </a:xfrm>
        </p:spPr>
        <p:txBody>
          <a:bodyPr/>
          <a:lstStyle/>
          <a:p>
            <a:r>
              <a:rPr lang="en-US" dirty="0">
                <a:latin typeface="Arial" panose="020B0604020202020204" pitchFamily="34" charset="0"/>
                <a:cs typeface="Arial" panose="020B0604020202020204" pitchFamily="34" charset="0"/>
              </a:rPr>
              <a:t>NHGRI has extended the receipt dates related to the two new funding opportunities for a Mendelian Genomics Research Consortium. </a:t>
            </a:r>
          </a:p>
          <a:p>
            <a:endParaRPr lang="en-US" dirty="0">
              <a:latin typeface="Arial" panose="020B0604020202020204" pitchFamily="34" charset="0"/>
              <a:cs typeface="Arial" panose="020B0604020202020204" pitchFamily="34" charset="0"/>
            </a:endParaRPr>
          </a:p>
          <a:p>
            <a:pPr defTabSz="609496">
              <a:defRPr/>
            </a:pPr>
            <a:r>
              <a:rPr lang="en-US" dirty="0">
                <a:latin typeface="Arial" panose="020B0604020202020204" pitchFamily="34" charset="0"/>
                <a:cs typeface="Arial" panose="020B0604020202020204" pitchFamily="34" charset="0"/>
              </a:rPr>
              <a:t>* As I mentioned in my February Director’s Report, NHGRI intends to fund research centers that will discover novel associations in Mendelian conditions as well as develop and apply approaches to discover causal genomic variants in known Mendelian conditions for which a candidate gene was not identified by exome sequencing.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NHGRI will also fund a Data Coordination Center that will manage data release and disseminate findings; coordinate program logistics and administrative duties; and oversee an Opportunity Fund for follow-up functional studies of discoveries made by the research centers.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Applications for the research centers and data coordination center are now due on July 15, 2020. All applicants are encouraged to submit letters of intent by June 15, 2020.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1218991">
              <a:defRPr/>
            </a:pPr>
            <a:fld id="{8278BAFF-ADEB-4744-BC7F-43E9D31D4077}" type="slidenum">
              <a:rPr lang="en-US">
                <a:solidFill>
                  <a:prstClr val="black"/>
                </a:solidFill>
              </a:rPr>
              <a:pPr defTabSz="1218991">
                <a:defRPr/>
              </a:pPr>
              <a:t>22</a:t>
            </a:fld>
            <a:endParaRPr lang="en-US" dirty="0">
              <a:solidFill>
                <a:prstClr val="black"/>
              </a:solidFill>
            </a:endParaRPr>
          </a:p>
        </p:txBody>
      </p:sp>
    </p:spTree>
    <p:extLst>
      <p:ext uri="{BB962C8B-B14F-4D97-AF65-F5344CB8AC3E}">
        <p14:creationId xmlns:p14="http://schemas.microsoft.com/office/powerpoint/2010/main" val="1198495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1" y="4174860"/>
            <a:ext cx="5486400" cy="4114800"/>
          </a:xfrm>
        </p:spPr>
        <p:txBody>
          <a:bodyPr/>
          <a:lstStyle/>
          <a:p>
            <a:r>
              <a:rPr lang="en-US" dirty="0">
                <a:latin typeface="Arial" panose="020B0604020202020204" pitchFamily="34" charset="0"/>
                <a:cs typeface="Arial" panose="020B0604020202020204" pitchFamily="34" charset="0"/>
              </a:rPr>
              <a:t>The Human Genome Reference Program (or HGRP) represents NHGRI’s continued commitment to refining and maintaining the human genome reference sequence. Specifically, </a:t>
            </a:r>
            <a:r>
              <a:rPr lang="en-US" b="0" i="0" kern="1200" dirty="0">
                <a:solidFill>
                  <a:schemeClr val="tx1"/>
                </a:solidFill>
                <a:effectLst/>
                <a:latin typeface="Arial" panose="020B0604020202020204" pitchFamily="34" charset="0"/>
                <a:cs typeface="Arial" panose="020B0604020202020204" pitchFamily="34" charset="0"/>
              </a:rPr>
              <a:t>HGRP is a multi-component effort that aims to improve the human genome reference sequence and foster its long-term sustainability. At the February Council meeting, I announced the first two components of this program, which were awarded last fall: specifically, a Human Genome Reference Center at Washington University and a High-Quality Human Reference Genomes Sequencing Center at University of California, Santa Cruz.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 This spring, awards were made for a third component, the Genome </a:t>
            </a:r>
            <a:r>
              <a:rPr lang="en-US" b="0" i="0" kern="1200">
                <a:solidFill>
                  <a:schemeClr val="tx1"/>
                </a:solidFill>
                <a:effectLst/>
                <a:latin typeface="Arial" panose="020B0604020202020204" pitchFamily="34" charset="0"/>
                <a:cs typeface="Arial" panose="020B0604020202020204" pitchFamily="34" charset="0"/>
              </a:rPr>
              <a:t>Reference Representations. </a:t>
            </a:r>
            <a:r>
              <a:rPr lang="en-US" b="0" i="0" kern="1200" dirty="0">
                <a:solidFill>
                  <a:schemeClr val="tx1"/>
                </a:solidFill>
                <a:effectLst/>
                <a:latin typeface="Arial" panose="020B0604020202020204" pitchFamily="34" charset="0"/>
                <a:cs typeface="Arial" panose="020B0604020202020204" pitchFamily="34" charset="0"/>
              </a:rPr>
              <a:t>This component will focus on research and development for establishing next-generation genome reference representations that capture human genome variation and enable research on the full diversity of populations. </a:t>
            </a:r>
            <a:r>
              <a:rPr lang="en-US" dirty="0">
                <a:latin typeface="Arial" panose="020B0604020202020204" pitchFamily="34" charset="0"/>
                <a:cs typeface="Arial" panose="020B0604020202020204" pitchFamily="34" charset="0"/>
              </a:rPr>
              <a:t>Awards were made to Heng Li at the Dana-Farber Cancer Institute, Mark </a:t>
            </a:r>
            <a:r>
              <a:rPr lang="en-US" dirty="0" err="1">
                <a:latin typeface="Arial" panose="020B0604020202020204" pitchFamily="34" charset="0"/>
                <a:cs typeface="Arial" panose="020B0604020202020204" pitchFamily="34" charset="0"/>
              </a:rPr>
              <a:t>Chaisson</a:t>
            </a:r>
            <a:r>
              <a:rPr lang="en-US" dirty="0">
                <a:latin typeface="Arial" panose="020B0604020202020204" pitchFamily="34" charset="0"/>
                <a:cs typeface="Arial" panose="020B0604020202020204" pitchFamily="34" charset="0"/>
              </a:rPr>
              <a:t> at the University of Southern California, and </a:t>
            </a:r>
            <a:r>
              <a:rPr lang="en-US" dirty="0" err="1">
                <a:latin typeface="Arial" panose="020B0604020202020204" pitchFamily="34" charset="0"/>
                <a:cs typeface="Arial" panose="020B0604020202020204" pitchFamily="34" charset="0"/>
              </a:rPr>
              <a:t>Hanlee</a:t>
            </a:r>
            <a:r>
              <a:rPr lang="en-US" dirty="0">
                <a:latin typeface="Arial" panose="020B0604020202020204" pitchFamily="34" charset="0"/>
                <a:cs typeface="Arial" panose="020B0604020202020204" pitchFamily="34" charset="0"/>
              </a:rPr>
              <a:t> Ji at Stanford University</a:t>
            </a:r>
            <a:r>
              <a:rPr lang="en-US" dirty="0"/>
              <a:t>. These new projects will seed an open-source model that encourages the integration of community-based tool development for genomics, epigenomics, function, and clinical research into the HGRP. </a:t>
            </a:r>
          </a:p>
        </p:txBody>
      </p:sp>
      <p:sp>
        <p:nvSpPr>
          <p:cNvPr id="4" name="Slide Number Placeholder 3"/>
          <p:cNvSpPr>
            <a:spLocks noGrp="1"/>
          </p:cNvSpPr>
          <p:nvPr>
            <p:ph type="sldNum" sz="quarter" idx="5"/>
          </p:nvPr>
        </p:nvSpPr>
        <p:spPr/>
        <p:txBody>
          <a:bodyPr/>
          <a:lstStyle/>
          <a:p>
            <a:pPr defTabSz="1174813">
              <a:defRPr/>
            </a:pPr>
            <a:fld id="{8278BAFF-ADEB-4744-BC7F-43E9D31D4077}" type="slidenum">
              <a:rPr lang="en-US">
                <a:solidFill>
                  <a:prstClr val="black"/>
                </a:solidFill>
              </a:rPr>
              <a:pPr defTabSz="1174813">
                <a:defRPr/>
              </a:pPr>
              <a:t>23</a:t>
            </a:fld>
            <a:endParaRPr lang="en-US">
              <a:solidFill>
                <a:prstClr val="black"/>
              </a:solidFill>
            </a:endParaRPr>
          </a:p>
        </p:txBody>
      </p:sp>
    </p:spTree>
    <p:extLst>
      <p:ext uri="{BB962C8B-B14F-4D97-AF65-F5344CB8AC3E}">
        <p14:creationId xmlns:p14="http://schemas.microsoft.com/office/powerpoint/2010/main" val="2390022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5763" y="701675"/>
            <a:ext cx="6094412" cy="3429000"/>
          </a:xfrm>
          <a:prstGeom prst="rect">
            <a:avLst/>
          </a:prstGeom>
          <a:ln/>
        </p:spPr>
      </p:sp>
      <p:sp>
        <p:nvSpPr>
          <p:cNvPr id="119811" name="Notes Placeholder 2"/>
          <p:cNvSpPr>
            <a:spLocks noGrp="1"/>
          </p:cNvSpPr>
          <p:nvPr>
            <p:ph type="body" idx="1"/>
          </p:nvPr>
        </p:nvSpPr>
        <p:spPr>
          <a:xfrm>
            <a:off x="689769" y="4312890"/>
            <a:ext cx="548640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defTabSz="609496">
              <a:defRPr/>
            </a:pPr>
            <a:r>
              <a:rPr lang="en-US"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NHGRI is expanding our successful Genome Technology Program to include two new components. </a:t>
            </a:r>
          </a:p>
          <a:p>
            <a:pPr defTabSz="609496">
              <a:defRPr/>
            </a:pPr>
            <a:endParaRPr lang="en-US"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defTabSz="609496">
              <a:defRPr/>
            </a:pPr>
            <a:r>
              <a:rPr lang="en-US"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First, we have released a series of related funding announcements focused on technology development to improve the quality, capabilities, and efficiency of nucleic acid synthesis and synthetic constructs at decreased costs. * Second, we have released a funding announcement for a coordinating center to help integrate and accelerate our genomic technology development efforts. The coordinating center will be responsible for facilitating collaborations, sharing program advances, promoting standards, and managing an opportunity funds program. Applications for both these initiatives are due on June 24, 2020.</a:t>
            </a:r>
          </a:p>
          <a:p>
            <a:endParaRPr lang="en-US" dirty="0">
              <a:solidFill>
                <a:schemeClr val="tx2">
                  <a:lumMod val="50000"/>
                </a:schemeClr>
              </a:solidFill>
              <a:latin typeface="Arial" panose="020B0604020202020204" pitchFamily="34" charset="0"/>
              <a:cs typeface="Arial" panose="020B0604020202020204" pitchFamily="34" charset="0"/>
            </a:endParaRPr>
          </a:p>
          <a:p>
            <a:r>
              <a:rPr lang="en-US" dirty="0">
                <a:solidFill>
                  <a:schemeClr val="tx2">
                    <a:lumMod val="50000"/>
                  </a:schemeClr>
                </a:solidFill>
                <a:latin typeface="Arial" panose="020B0604020202020204" pitchFamily="34" charset="0"/>
                <a:cs typeface="Arial" panose="020B0604020202020204" pitchFamily="34" charset="0"/>
              </a:rPr>
              <a:t>* In addition to these new activities, NHGRI continues to fund novel nucleic acid sequencing technology development work to decrease nucleic acid sequencing costs, develop nucleic acid sequencing methods, and increase throughput. Applications for these areas are due on June 26, 2020. We also continue to fund nucleic acid sequencing technology and genomic technology through the NIH parent funding announcements.</a:t>
            </a:r>
          </a:p>
          <a:p>
            <a:pPr defTabSz="609496">
              <a:defRPr/>
            </a:pPr>
            <a:endParaRPr lang="en-US"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E5323568-30F1-40F5-8A9D-3CA7A9F9A6CF}"/>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24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5570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5763" y="701675"/>
            <a:ext cx="6094412" cy="3429000"/>
          </a:xfrm>
          <a:prstGeom prst="rect">
            <a:avLst/>
          </a:prstGeom>
          <a:ln/>
        </p:spPr>
      </p:sp>
      <p:sp>
        <p:nvSpPr>
          <p:cNvPr id="119811" name="Notes Placeholder 2"/>
          <p:cNvSpPr>
            <a:spLocks noGrp="1"/>
          </p:cNvSpPr>
          <p:nvPr>
            <p:ph type="body" idx="1"/>
          </p:nvPr>
        </p:nvSpPr>
        <p:spPr>
          <a:xfrm>
            <a:off x="689769" y="4312892"/>
            <a:ext cx="548640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marL="0" lvl="1" defTabSz="609496">
              <a:defRPr/>
            </a:pPr>
            <a:r>
              <a:rPr lang="en-US" kern="1200" dirty="0">
                <a:solidFill>
                  <a:schemeClr val="tx1"/>
                </a:solidFill>
              </a:rPr>
              <a:t>The Phenotypes and Exposures Toolkit (or </a:t>
            </a:r>
            <a:r>
              <a:rPr lang="en-US" kern="1200" dirty="0" err="1">
                <a:solidFill>
                  <a:schemeClr val="tx1"/>
                </a:solidFill>
              </a:rPr>
              <a:t>PhenX</a:t>
            </a:r>
            <a:r>
              <a:rPr lang="en-US" kern="1200" dirty="0">
                <a:solidFill>
                  <a:schemeClr val="tx1"/>
                </a:solidFill>
              </a:rPr>
              <a:t>) is a catalog of consensus protocols for measuring phenotypes and exposures in biomedical research.</a:t>
            </a:r>
          </a:p>
          <a:p>
            <a:pPr marL="0" lvl="1" defTabSz="609496">
              <a:defRPr/>
            </a:pPr>
            <a:endParaRPr lang="en-US" b="0" i="0" u="none" strike="noStrike" kern="1200" dirty="0">
              <a:solidFill>
                <a:schemeClr val="tx1"/>
              </a:solidFill>
              <a:effectLst/>
            </a:endParaRPr>
          </a:p>
          <a:p>
            <a:pPr marL="0" lvl="1" defTabSz="609496">
              <a:defRPr/>
            </a:pPr>
            <a:r>
              <a:rPr lang="en-US" b="0" i="0" u="none" strike="noStrike" kern="1200" dirty="0">
                <a:solidFill>
                  <a:schemeClr val="tx1"/>
                </a:solidFill>
                <a:effectLst/>
              </a:rPr>
              <a:t>In response to the COVID-19 pandemic, NHGRI and the PhenX team (led by Carol Hamilton at RTI International) have collaborated with a trans-NIH working group (co-led by the National Institute of Aging and the Office of Behavioral and Social Sciences Research) to create a catalog of available measurement protocols for COVID-19 research. The goal of this resource is to facilitate collaboration and data integration.</a:t>
            </a:r>
          </a:p>
          <a:p>
            <a:pPr marL="0" lvl="1" defTabSz="609496">
              <a:defRPr/>
            </a:pPr>
            <a:endParaRPr lang="en-US" b="0" i="0" u="none" strike="noStrike" kern="1200" dirty="0">
              <a:solidFill>
                <a:schemeClr val="tx1"/>
              </a:solidFill>
              <a:effectLst/>
            </a:endParaRPr>
          </a:p>
          <a:p>
            <a:pPr marL="0" lvl="1" defTabSz="609496">
              <a:defRPr/>
            </a:pPr>
            <a:r>
              <a:rPr lang="en-US" b="0" i="0" u="none" strike="noStrike" kern="1200" dirty="0">
                <a:solidFill>
                  <a:schemeClr val="tx1"/>
                </a:solidFill>
                <a:effectLst/>
              </a:rPr>
              <a:t>* Domains include COVID-19 symptoms, knowledge and attitudes, adherence to various mitigation behaviors, social impacts, and economic impacts.</a:t>
            </a:r>
          </a:p>
          <a:p>
            <a:pPr marL="0" lvl="1" defTabSz="609496">
              <a:defRPr/>
            </a:pPr>
            <a:endParaRPr lang="en-US" dirty="0"/>
          </a:p>
        </p:txBody>
      </p:sp>
      <p:sp>
        <p:nvSpPr>
          <p:cNvPr id="5" name="Slide Number Placeholder 3">
            <a:extLst>
              <a:ext uri="{FF2B5EF4-FFF2-40B4-BE49-F238E27FC236}">
                <a16:creationId xmlns:a16="http://schemas.microsoft.com/office/drawing/2014/main" id="{D5EE66AC-0D55-4F5F-AADB-262219789FB6}"/>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25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964185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1000" y="538163"/>
            <a:ext cx="6094413" cy="3429000"/>
          </a:xfrm>
          <a:prstGeom prst="rect">
            <a:avLst/>
          </a:prstGeom>
          <a:ln/>
        </p:spPr>
      </p:sp>
      <p:sp>
        <p:nvSpPr>
          <p:cNvPr id="119811" name="Notes Placeholder 2"/>
          <p:cNvSpPr>
            <a:spLocks noGrp="1"/>
          </p:cNvSpPr>
          <p:nvPr>
            <p:ph type="body" idx="1"/>
          </p:nvPr>
        </p:nvSpPr>
        <p:spPr>
          <a:xfrm>
            <a:off x="809041" y="4167119"/>
            <a:ext cx="5486401" cy="4114800"/>
          </a:xfrm>
          <a:noFill/>
          <a:ln w="9525">
            <a:noFill/>
            <a:miter lim="800000"/>
            <a:headEnd/>
            <a:tailEnd/>
          </a:ln>
          <a:effectLst/>
        </p:spPr>
        <p:txBody>
          <a:bodyPr vert="horz" wrap="square" lIns="94538" tIns="47269" rIns="94538" bIns="47269" numCol="1" anchor="t" anchorCtr="0" compatLnSpc="1">
            <a:prstTxWarp prst="textNoShape">
              <a:avLst/>
            </a:prstTxWarp>
            <a:noAutofit/>
          </a:bodyPr>
          <a:lstStyle/>
          <a:p>
            <a:pPr defTabSz="609496">
              <a:defRPr/>
            </a:pPr>
            <a:r>
              <a:rPr lang="en-US" altLang="en-US" dirty="0"/>
              <a:t>The Clinical Genome Resource (or ClinGen) evaluates and disseminates the clinical relevance of genes and genomic variants for use in precision medicine and research. </a:t>
            </a:r>
          </a:p>
          <a:p>
            <a:pPr defTabSz="609496">
              <a:defRPr/>
            </a:pPr>
            <a:endParaRPr lang="en-US" altLang="en-US" dirty="0"/>
          </a:p>
          <a:p>
            <a:pPr lvl="0">
              <a:defRPr/>
            </a:pPr>
            <a:r>
              <a:rPr lang="en-US" altLang="en-US" dirty="0"/>
              <a:t>In January, the Eunice Kennedy Shriver National Institute of Child Health and Human Development (or NICHD) issued a Funding Opportunity Announcement to e</a:t>
            </a:r>
            <a:r>
              <a:rPr lang="en-US" b="0" i="0" kern="1200" dirty="0">
                <a:solidFill>
                  <a:schemeClr val="tx1"/>
                </a:solidFill>
                <a:effectLst/>
              </a:rPr>
              <a:t>stablish ClinGen expert panels for curating genes and genomic variants associated with diseases or conditions of high priority to NICHD’s mission. In addition to NICHD, the National Cancer Institute (or NCI), </a:t>
            </a:r>
            <a:r>
              <a:rPr lang="en-US" dirty="0"/>
              <a:t>the National Eye Institute (or NEI), the National Institute of Mental Health (or NIMH), and the </a:t>
            </a:r>
            <a:r>
              <a:rPr lang="en-US" b="0" i="0" kern="1200" dirty="0">
                <a:solidFill>
                  <a:schemeClr val="tx1"/>
                </a:solidFill>
                <a:effectLst/>
              </a:rPr>
              <a:t>National Institute of Neurological Disorders and Stroke (or NINDS) have also signed onto this funding opportunity. </a:t>
            </a:r>
          </a:p>
          <a:p>
            <a:pPr defTabSz="609496">
              <a:defRPr/>
            </a:pPr>
            <a:endParaRPr lang="en-US" b="0" i="0" kern="1200" dirty="0">
              <a:solidFill>
                <a:schemeClr val="tx1"/>
              </a:solidFill>
              <a:effectLst/>
            </a:endParaRPr>
          </a:p>
          <a:p>
            <a:pPr defTabSz="609496">
              <a:defRPr/>
            </a:pPr>
            <a:r>
              <a:rPr lang="en-US" b="0" i="0" kern="1200" dirty="0">
                <a:solidFill>
                  <a:schemeClr val="tx1"/>
                </a:solidFill>
                <a:effectLst/>
              </a:rPr>
              <a:t>* These Expert Curation Panels will be required to utilize </a:t>
            </a:r>
            <a:r>
              <a:rPr lang="en-US" b="0" i="0" kern="1200" dirty="0" err="1">
                <a:solidFill>
                  <a:schemeClr val="tx1"/>
                </a:solidFill>
                <a:effectLst/>
              </a:rPr>
              <a:t>ClinGen</a:t>
            </a:r>
            <a:r>
              <a:rPr lang="en-US" b="0" i="0" kern="1200" dirty="0">
                <a:solidFill>
                  <a:schemeClr val="tx1"/>
                </a:solidFill>
                <a:effectLst/>
              </a:rPr>
              <a:t> curation frameworks and tools to determine the clinical significance of the selected genes and genomic variants. * The f</a:t>
            </a:r>
            <a:r>
              <a:rPr lang="en-US" dirty="0">
                <a:solidFill>
                  <a:schemeClr val="tx1"/>
                </a:solidFill>
              </a:rPr>
              <a:t>inal assertions and supporting evidence generated by each Expert Curation Panel will be deposited into ClinVar. * There will be annual application due dates, the first one being on May 27 of this year.</a:t>
            </a:r>
          </a:p>
        </p:txBody>
      </p:sp>
      <p:sp>
        <p:nvSpPr>
          <p:cNvPr id="6" name="Slide Number Placeholder 3">
            <a:extLst>
              <a:ext uri="{FF2B5EF4-FFF2-40B4-BE49-F238E27FC236}">
                <a16:creationId xmlns:a16="http://schemas.microsoft.com/office/drawing/2014/main" id="{AAA91E02-B12C-46C8-BAC2-8A4D6DF4A755}"/>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26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46815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511175"/>
            <a:ext cx="6175375" cy="3475038"/>
          </a:xfrm>
        </p:spPr>
      </p:sp>
      <p:sp>
        <p:nvSpPr>
          <p:cNvPr id="3" name="Notes Placeholder 2"/>
          <p:cNvSpPr>
            <a:spLocks noGrp="1"/>
          </p:cNvSpPr>
          <p:nvPr>
            <p:ph type="body" idx="1"/>
          </p:nvPr>
        </p:nvSpPr>
        <p:spPr>
          <a:xfrm>
            <a:off x="762002" y="4172321"/>
            <a:ext cx="5486400" cy="4114800"/>
          </a:xfrm>
        </p:spPr>
        <p:txBody>
          <a:bodyPr/>
          <a:lstStyle/>
          <a:p>
            <a:r>
              <a:rPr lang="en-US" dirty="0"/>
              <a:t>NHGRI has issued two new Funding Opportunity Announcements for a Polygenic Risk Score (or PRS) Diversity Consortium. This Consortium will study the known poorer PRS-based prediction of health and disease risk in non-European populations (compared to European ancestry populations) using existing datasets that are genetically diverse and have broad phenotype information. For the first funding opportunity, grantees will harmonize phenotypes, develop PRS methods, and collaboratively generate and refine PRSs for populations of diverse ancestry and a range of complex diseases and traits. For the second funding opportunity, a Coordinating Center will be established for the Consortium and will focus on data integration, methods development, analysis, and dissemination of PRS models and data to the broader scientific community.</a:t>
            </a:r>
          </a:p>
          <a:p>
            <a:endParaRPr lang="en-US" dirty="0"/>
          </a:p>
          <a:p>
            <a:r>
              <a:rPr lang="en-US" dirty="0"/>
              <a:t>* Applications for both funding opportunities are due on June 23, 2020. </a:t>
            </a:r>
          </a:p>
          <a:p>
            <a:endParaRPr lang="en-US" dirty="0"/>
          </a:p>
        </p:txBody>
      </p:sp>
      <p:sp>
        <p:nvSpPr>
          <p:cNvPr id="4" name="Slide Number Placeholder 3"/>
          <p:cNvSpPr>
            <a:spLocks noGrp="1"/>
          </p:cNvSpPr>
          <p:nvPr>
            <p:ph type="sldNum" sz="quarter" idx="5"/>
          </p:nvPr>
        </p:nvSpPr>
        <p:spPr/>
        <p:txBody>
          <a:bodyPr/>
          <a:lstStyle/>
          <a:p>
            <a:pPr defTabSz="1218812">
              <a:defRPr/>
            </a:pPr>
            <a:fld id="{8278BAFF-ADEB-4744-BC7F-43E9D31D4077}" type="slidenum">
              <a:rPr lang="en-US">
                <a:solidFill>
                  <a:prstClr val="black"/>
                </a:solidFill>
              </a:rPr>
              <a:pPr defTabSz="1218812">
                <a:defRPr/>
              </a:pPr>
              <a:t>27</a:t>
            </a:fld>
            <a:endParaRPr lang="en-US" dirty="0">
              <a:solidFill>
                <a:prstClr val="black"/>
              </a:solidFill>
            </a:endParaRPr>
          </a:p>
        </p:txBody>
      </p:sp>
    </p:spTree>
    <p:extLst>
      <p:ext uri="{BB962C8B-B14F-4D97-AF65-F5344CB8AC3E}">
        <p14:creationId xmlns:p14="http://schemas.microsoft.com/office/powerpoint/2010/main" val="947535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15938"/>
            <a:ext cx="6400800" cy="3602037"/>
          </a:xfrm>
        </p:spPr>
      </p:sp>
      <p:sp>
        <p:nvSpPr>
          <p:cNvPr id="3" name="Notes Placeholder 2"/>
          <p:cNvSpPr>
            <a:spLocks noGrp="1"/>
          </p:cNvSpPr>
          <p:nvPr>
            <p:ph type="body" idx="1"/>
          </p:nvPr>
        </p:nvSpPr>
        <p:spPr>
          <a:xfrm>
            <a:off x="838201" y="4248423"/>
            <a:ext cx="5486400" cy="4114800"/>
          </a:xfrm>
        </p:spPr>
        <p:txBody>
          <a:bodyPr/>
          <a:lstStyle/>
          <a:p>
            <a:r>
              <a:rPr lang="en-US" dirty="0"/>
              <a:t>The September 2019 Strategic Planning Workshop on Genomics in Medicine and Health recommended the engagement of patients, providers, and communities as partners in genomic medicine research.</a:t>
            </a:r>
          </a:p>
          <a:p>
            <a:endParaRPr lang="en-US" dirty="0"/>
          </a:p>
          <a:p>
            <a:pPr defTabSz="914266">
              <a:defRPr/>
            </a:pPr>
            <a:r>
              <a:rPr lang="en-US" dirty="0"/>
              <a:t>To address this recommendation, NHGRI offered a supplement opportunity for stakeholder engagement in genomic medicine research. These supplements will support partnerships between genomics researchers and relevant stakeholders, such as professional societies, payers, public health and regulatory agencies, communities, patients, patient groups, primary care providers, and caregivers. The goal of these research partnerships is to enhance the translation of genomics into improved clinical care and public health. The deadline for responding to this supplement opportunity was last week.</a:t>
            </a:r>
          </a:p>
          <a:p>
            <a:endParaRPr lang="en-US" b="1" dirty="0"/>
          </a:p>
        </p:txBody>
      </p:sp>
      <p:sp>
        <p:nvSpPr>
          <p:cNvPr id="5" name="Slide Number Placeholder 3">
            <a:extLst>
              <a:ext uri="{FF2B5EF4-FFF2-40B4-BE49-F238E27FC236}">
                <a16:creationId xmlns:a16="http://schemas.microsoft.com/office/drawing/2014/main" id="{D18ACD0D-B87E-4E54-9EE1-CB1A488491C2}"/>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28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03450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15938"/>
            <a:ext cx="6400800" cy="3602037"/>
          </a:xfrm>
        </p:spPr>
      </p:sp>
      <p:sp>
        <p:nvSpPr>
          <p:cNvPr id="3" name="Notes Placeholder 2"/>
          <p:cNvSpPr>
            <a:spLocks noGrp="1"/>
          </p:cNvSpPr>
          <p:nvPr>
            <p:ph type="body" idx="1"/>
          </p:nvPr>
        </p:nvSpPr>
        <p:spPr>
          <a:xfrm>
            <a:off x="762001" y="4261122"/>
            <a:ext cx="5486400" cy="4114800"/>
          </a:xfrm>
        </p:spPr>
        <p:txBody>
          <a:bodyPr/>
          <a:lstStyle/>
          <a:p>
            <a:r>
              <a:rPr lang="en-US" dirty="0"/>
              <a:t>The February 2020 Report from this Council’s Training and Education Task Force recommended the expansion of opportunities for individuals to obtain training in genomics research. NHGRI has moved quickly to developed supplement opportunities to fund research training for * genetic counselors * and data scientists. </a:t>
            </a:r>
          </a:p>
          <a:p>
            <a:pPr defTabSz="914266">
              <a:defRPr/>
            </a:pPr>
            <a:endParaRPr lang="en-US" dirty="0"/>
          </a:p>
          <a:p>
            <a:pPr defTabSz="914266">
              <a:defRPr/>
            </a:pPr>
            <a:r>
              <a:rPr lang="en-US" dirty="0"/>
              <a:t>The Task Force also recommended the development of training modules and the training of healthcare providers. In response to these recommendations, we are collaborating with the * National Center for Advancing Translational Sciences to provide support for the development of training modules in genomic medicine and the * National Institute of Nursing Research for genomics training of nurses.</a:t>
            </a:r>
          </a:p>
          <a:p>
            <a:endParaRPr lang="en-US" dirty="0"/>
          </a:p>
          <a:p>
            <a:r>
              <a:rPr lang="en-US" dirty="0">
                <a:solidFill>
                  <a:srgbClr val="080808"/>
                </a:solidFill>
              </a:rPr>
              <a:t>The submission deadlines for these </a:t>
            </a:r>
            <a:r>
              <a:rPr lang="en-US" dirty="0"/>
              <a:t>supplement opportunities</a:t>
            </a:r>
            <a:r>
              <a:rPr lang="en-US" dirty="0">
                <a:solidFill>
                  <a:srgbClr val="080808"/>
                </a:solidFill>
              </a:rPr>
              <a:t> have now passed. Of note, w</a:t>
            </a:r>
            <a:r>
              <a:rPr lang="en-US" dirty="0"/>
              <a:t>e plan to follow these short-term, one-time funding opportunities with long-term programs to address the needs identified by the Task Force.</a:t>
            </a:r>
          </a:p>
          <a:p>
            <a:endParaRPr lang="en-US" dirty="0"/>
          </a:p>
        </p:txBody>
      </p:sp>
      <p:sp>
        <p:nvSpPr>
          <p:cNvPr id="5" name="Slide Number Placeholder 3">
            <a:extLst>
              <a:ext uri="{FF2B5EF4-FFF2-40B4-BE49-F238E27FC236}">
                <a16:creationId xmlns:a16="http://schemas.microsoft.com/office/drawing/2014/main" id="{C7D14B90-0ACE-4CAB-B698-628A3E7354EE}"/>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29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21284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14338" y="454025"/>
            <a:ext cx="6196012" cy="3486150"/>
          </a:xfrm>
          <a:prstGeom prst="rect">
            <a:avLst/>
          </a:prstGeom>
          <a:ln/>
        </p:spPr>
      </p:sp>
      <p:sp>
        <p:nvSpPr>
          <p:cNvPr id="100355" name="Notes Placeholder 2"/>
          <p:cNvSpPr>
            <a:spLocks noGrp="1"/>
          </p:cNvSpPr>
          <p:nvPr>
            <p:ph type="body" idx="1"/>
          </p:nvPr>
        </p:nvSpPr>
        <p:spPr>
          <a:xfrm>
            <a:off x="876299" y="402972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a number of other presentations during the Open Session of this Council meeting. My Director’s Report is tailored around those presentations, and I will </a:t>
            </a:r>
            <a:r>
              <a:rPr lang="en-US" u="sng" dirty="0">
                <a:latin typeface="Arial" pitchFamily="34" charset="0"/>
                <a:cs typeface="Arial" pitchFamily="34" charset="0"/>
              </a:rPr>
              <a:t>not</a:t>
            </a:r>
            <a:r>
              <a:rPr lang="en-US" dirty="0">
                <a:latin typeface="Arial" panose="020B0604020202020204" pitchFamily="34" charset="0"/>
                <a:cs typeface="Arial" pitchFamily="34" charset="0"/>
              </a:rPr>
              <a:t> discuss in detail the topics that others will cover. </a:t>
            </a:r>
          </a:p>
          <a:p>
            <a:pPr defTabSz="620530"/>
            <a:endParaRPr lang="en-US" kern="1200" dirty="0">
              <a:solidFill>
                <a:schemeClr val="tx1"/>
              </a:solidFill>
              <a:latin typeface="Arial" panose="020B0604020202020204" pitchFamily="34" charset="0"/>
              <a:ea typeface="+mn-ea"/>
              <a:cs typeface="Arial" pitchFamily="34" charset="0"/>
            </a:endParaRPr>
          </a:p>
          <a:p>
            <a:r>
              <a:rPr lang="en-US" dirty="0"/>
              <a:t>* Following my Director’s Report, there will be four concept clearances presented by staff of the Institute’s Extramural Research Program. </a:t>
            </a:r>
          </a:p>
          <a:p>
            <a:endParaRPr lang="en-US" dirty="0"/>
          </a:p>
          <a:p>
            <a:r>
              <a:rPr lang="en-US" dirty="0"/>
              <a:t>Luis Cubano will describe two related training proposals, * one on “Research Experiences in Genomic Research for Genetic Counselors” and one on * “Research Experiences in Genomic Research for Data Scientists.” </a:t>
            </a:r>
          </a:p>
          <a:p>
            <a:endParaRPr lang="en-US" dirty="0"/>
          </a:p>
          <a:p>
            <a:r>
              <a:rPr lang="en-US" dirty="0"/>
              <a:t>* The third concept on “Technology Development for Single-Molecule Protein Sequencing” will be presented by Tina Gatlin. </a:t>
            </a:r>
          </a:p>
          <a:p>
            <a:endParaRPr lang="en-US" dirty="0"/>
          </a:p>
          <a:p>
            <a:r>
              <a:rPr lang="en-US" dirty="0"/>
              <a:t>* And the fourth concept on “Investigator-initiated Research on Genetic Counseling Processes and Practice” will be presented by Ebony Madden. </a:t>
            </a:r>
          </a:p>
          <a:p>
            <a:endParaRPr lang="en-US" dirty="0"/>
          </a:p>
        </p:txBody>
      </p:sp>
      <p:sp>
        <p:nvSpPr>
          <p:cNvPr id="5" name="Slide Number Placeholder 3">
            <a:extLst>
              <a:ext uri="{FF2B5EF4-FFF2-40B4-BE49-F238E27FC236}">
                <a16:creationId xmlns:a16="http://schemas.microsoft.com/office/drawing/2014/main" id="{250E1701-063A-401E-BC47-6CAA5116D0E7}"/>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19270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985043" y="4042624"/>
            <a:ext cx="5038725" cy="3857689"/>
          </a:xfrm>
        </p:spPr>
        <p:txBody>
          <a:bodyPr/>
          <a:lstStyle/>
          <a:p>
            <a:r>
              <a:rPr lang="en-US" dirty="0"/>
              <a:t>In order to manage the COVID-19 pandemic realities related to travel limitations, stay-at-home orders, and social distancing routines, many NHGRI and NIH meetings have been canceled, re-scheduled, and/or held virtually. Since this is a shortened Director’s Report, we decided to provide simple lists about the fate of various meetings. As you can see here, H3Africa, </a:t>
            </a:r>
            <a:r>
              <a:rPr lang="en-US" dirty="0" err="1"/>
              <a:t>AnVIL</a:t>
            </a:r>
            <a:r>
              <a:rPr lang="en-US" dirty="0"/>
              <a:t>, UDN, IGNITE, and the Genome Sequencing Program have all held virtual meetings over the past few months. </a:t>
            </a:r>
          </a:p>
          <a:p>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30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620679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434975"/>
            <a:ext cx="6056313" cy="3408363"/>
          </a:xfrm>
          <a:prstGeom prst="rect">
            <a:avLst/>
          </a:prstGeom>
        </p:spPr>
      </p:sp>
      <p:sp>
        <p:nvSpPr>
          <p:cNvPr id="3" name="Notes Placeholder 2"/>
          <p:cNvSpPr>
            <a:spLocks noGrp="1"/>
          </p:cNvSpPr>
          <p:nvPr>
            <p:ph type="body" idx="1"/>
          </p:nvPr>
        </p:nvSpPr>
        <p:spPr>
          <a:xfrm>
            <a:off x="985043" y="4042624"/>
            <a:ext cx="5038725" cy="3857689"/>
          </a:xfrm>
        </p:spPr>
        <p:txBody>
          <a:bodyPr/>
          <a:lstStyle/>
          <a:p>
            <a:r>
              <a:rPr lang="en-US" dirty="0"/>
              <a:t>Meanwhile, the Advanced Genomic Technology Development Program, CSER, the GWAS Catalog, and the </a:t>
            </a:r>
            <a:r>
              <a:rPr lang="en-US" dirty="0" err="1"/>
              <a:t>AnVIL</a:t>
            </a:r>
            <a:r>
              <a:rPr lang="en-US" dirty="0"/>
              <a:t> with the GSP will hold virtual meetings over the next couple of months. </a:t>
            </a:r>
          </a:p>
          <a:p>
            <a:endParaRPr lang="en-US" dirty="0"/>
          </a:p>
          <a:p>
            <a:r>
              <a:rPr lang="en-US" dirty="0"/>
              <a:t>* The ELSI Virtual Forum will be held on June 15-16, 2020. This will be a free online event featuring keynote and plenary speakers as well as panel presentations over the course of two days; registration is required by June 10. The 5</a:t>
            </a:r>
            <a:r>
              <a:rPr lang="en-US" baseline="30000" dirty="0"/>
              <a:t>th</a:t>
            </a:r>
            <a:r>
              <a:rPr lang="en-US" dirty="0"/>
              <a:t> ELSI Congress, originally scheduled for June 2020, has been re-scheduled to March 22-24, 2021. </a:t>
            </a:r>
          </a:p>
          <a:p>
            <a:endParaRPr lang="en-US" dirty="0"/>
          </a:p>
          <a:p>
            <a:r>
              <a:rPr lang="en-US" dirty="0"/>
              <a:t>* Lastly, both the GM XIII: Genomics and Public Health and the Curating the Clinical Genome meetings have been postponed, with the new dates to be determined.</a:t>
            </a:r>
          </a:p>
          <a:p>
            <a:endParaRPr lang="en-US" dirty="0"/>
          </a:p>
        </p:txBody>
      </p:sp>
      <p:sp>
        <p:nvSpPr>
          <p:cNvPr id="6" name="Slide Number Placeholder 3">
            <a:extLst>
              <a:ext uri="{FF2B5EF4-FFF2-40B4-BE49-F238E27FC236}">
                <a16:creationId xmlns:a16="http://schemas.microsoft.com/office/drawing/2014/main" id="{BC2438A9-E45E-4F10-8ADB-613D07D01581}"/>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31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19773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388938" y="363538"/>
            <a:ext cx="6197600" cy="3486150"/>
          </a:xfrm>
          <a:prstGeom prst="rect">
            <a:avLst/>
          </a:prstGeom>
          <a:ln/>
        </p:spPr>
      </p:sp>
      <p:sp>
        <p:nvSpPr>
          <p:cNvPr id="100355" name="Notes Placeholder 2"/>
          <p:cNvSpPr>
            <a:spLocks noGrp="1"/>
          </p:cNvSpPr>
          <p:nvPr>
            <p:ph type="body" idx="1"/>
          </p:nvPr>
        </p:nvSpPr>
        <p:spPr>
          <a:xfrm>
            <a:off x="859631" y="4007492"/>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Moving on the NIH Common Fund and other trans-NIH efforts.</a:t>
            </a:r>
          </a:p>
          <a:p>
            <a:endParaRPr lang="en-US"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80AD2BDE-019F-4B04-8109-6866D148C0FB}"/>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32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50840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7988" y="352425"/>
            <a:ext cx="6194425" cy="3484563"/>
          </a:xfrm>
          <a:prstGeom prst="rect">
            <a:avLst/>
          </a:prstGeom>
          <a:ln/>
        </p:spPr>
      </p:sp>
      <p:sp>
        <p:nvSpPr>
          <p:cNvPr id="119811" name="Notes Placeholder 2"/>
          <p:cNvSpPr>
            <a:spLocks noGrp="1"/>
          </p:cNvSpPr>
          <p:nvPr>
            <p:ph type="body" idx="1"/>
          </p:nvPr>
        </p:nvSpPr>
        <p:spPr>
          <a:xfrm>
            <a:off x="762002" y="3960514"/>
            <a:ext cx="5486400" cy="4114800"/>
          </a:xfrm>
          <a:noFill/>
          <a:ln w="9525">
            <a:noFill/>
            <a:miter lim="800000"/>
            <a:headEnd/>
            <a:tailEnd/>
          </a:ln>
          <a:effectLst/>
        </p:spPr>
        <p:txBody>
          <a:bodyPr vert="horz" wrap="square" lIns="91125" tIns="45563" rIns="91125" bIns="45563" numCol="1" anchor="t" anchorCtr="0" compatLnSpc="1">
            <a:prstTxWarp prst="textNoShape">
              <a:avLst/>
            </a:prstTxWarp>
            <a:noAutofit/>
          </a:bodyPr>
          <a:lstStyle/>
          <a:p>
            <a:r>
              <a:rPr lang="en-US" dirty="0">
                <a:latin typeface="Arial" panose="020B0604020202020204" pitchFamily="34" charset="0"/>
                <a:cs typeface="Arial" panose="020B0604020202020204" pitchFamily="34" charset="0"/>
              </a:rPr>
              <a:t>The central goal of the Human Heredity and Health in Africa (or H3Africa) program is to develop a sustainable and collaborative African genomics research enterprise.</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As COVID-19 continues to affect global populations, H3Africa investigators are guiding the response to the pandemic on the African continent.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In March, H3Africa investigator Christian </a:t>
            </a:r>
            <a:r>
              <a:rPr lang="en-US" dirty="0" err="1">
                <a:latin typeface="Arial" panose="020B0604020202020204" pitchFamily="34" charset="0"/>
                <a:cs typeface="Arial" panose="020B0604020202020204" pitchFamily="34" charset="0"/>
              </a:rPr>
              <a:t>Happi</a:t>
            </a:r>
            <a:r>
              <a:rPr lang="en-US" dirty="0">
                <a:latin typeface="Arial" panose="020B0604020202020204" pitchFamily="34" charset="0"/>
                <a:cs typeface="Arial" panose="020B0604020202020204" pitchFamily="34" charset="0"/>
              </a:rPr>
              <a:t> and his team at the African Center of Excellence for Genomics of Infectious Diseases led the effort to sequence the first African SARS-CoV-2 genome in coordination with the Nigerian Centers for Disease Control and other Nigerian research organizations. In addition, Dr. </a:t>
            </a:r>
            <a:r>
              <a:rPr lang="en-US" dirty="0" err="1">
                <a:latin typeface="Arial" panose="020B0604020202020204" pitchFamily="34" charset="0"/>
                <a:cs typeface="Arial" panose="020B0604020202020204" pitchFamily="34" charset="0"/>
              </a:rPr>
              <a:t>Happi</a:t>
            </a:r>
            <a:r>
              <a:rPr lang="en-US" dirty="0">
                <a:latin typeface="Arial" panose="020B0604020202020204" pitchFamily="34" charset="0"/>
                <a:cs typeface="Arial" panose="020B0604020202020204" pitchFamily="34" charset="0"/>
              </a:rPr>
              <a:t> and his Center have been tasked to sequence samples from all COVID-19 patients in the African Union for the duration of the pandemic.</a:t>
            </a:r>
          </a:p>
          <a:p>
            <a:endParaRPr lang="en-US" dirty="0">
              <a:latin typeface="Arial" panose="020B0604020202020204" pitchFamily="34" charset="0"/>
              <a:cs typeface="Arial" panose="020B0604020202020204" pitchFamily="34" charset="0"/>
            </a:endParaRPr>
          </a:p>
          <a:p>
            <a:pPr defTabSz="609406">
              <a:defRPr/>
            </a:pPr>
            <a:r>
              <a:rPr lang="en-US" dirty="0">
                <a:latin typeface="Arial" panose="020B0604020202020204" pitchFamily="34" charset="0"/>
                <a:cs typeface="Arial" panose="020B0604020202020204" pitchFamily="34" charset="0"/>
              </a:rPr>
              <a:t>* Several additional H3Africa investigators are now involved in larger roles related to the international and domestic response to the COVID-19 pandemic, such as serving on Presidential Task Forces, providing guidance to their respective Ministries of Health, and coordinating institutional responses to COVID-19. These investigators (such as those listed here) have been and will continue to be influential in guiding the response to the pandemic as well as shaping the future research priorities in their respective countries.</a:t>
            </a:r>
          </a:p>
        </p:txBody>
      </p:sp>
      <p:sp>
        <p:nvSpPr>
          <p:cNvPr id="6" name="Slide Number Placeholder 3">
            <a:extLst>
              <a:ext uri="{FF2B5EF4-FFF2-40B4-BE49-F238E27FC236}">
                <a16:creationId xmlns:a16="http://schemas.microsoft.com/office/drawing/2014/main" id="{EDFF0D14-8A9B-48DB-900F-DEEA9485A1A9}"/>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33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80700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0050" y="498475"/>
            <a:ext cx="6197600" cy="3486150"/>
          </a:xfrm>
          <a:prstGeom prst="rect">
            <a:avLst/>
          </a:prstGeom>
          <a:ln/>
        </p:spPr>
      </p:sp>
      <p:sp>
        <p:nvSpPr>
          <p:cNvPr id="100355" name="Notes Placeholder 2"/>
          <p:cNvSpPr>
            <a:spLocks noGrp="1"/>
          </p:cNvSpPr>
          <p:nvPr>
            <p:ph type="body" idx="1"/>
          </p:nvPr>
        </p:nvSpPr>
        <p:spPr>
          <a:xfrm>
            <a:off x="869950" y="4093702"/>
            <a:ext cx="5257800" cy="3984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Moving on to NHGRI’s Division of Policy, Communications, and Education.</a:t>
            </a:r>
          </a:p>
          <a:p>
            <a:endParaRPr lang="en-US"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ABA072A5-D362-45AA-8771-6467492F1E96}"/>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34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115046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1" y="4104291"/>
            <a:ext cx="5486400" cy="4114800"/>
          </a:xfrm>
        </p:spPr>
        <p:txBody>
          <a:bodyPr/>
          <a:lstStyle/>
          <a:p>
            <a:r>
              <a:rPr lang="en-US" dirty="0"/>
              <a:t>For almost three years, NHGRI has been working in partnership with the Washington, DC local Public Broadcasting System affiliate WETA in support of developing the film </a:t>
            </a:r>
            <a:r>
              <a:rPr lang="en-US" i="1" dirty="0"/>
              <a:t>The Gene: An Intimate History.</a:t>
            </a:r>
            <a:r>
              <a:rPr lang="en-US" dirty="0"/>
              <a:t> The four-hour, two-part documentary from Ken Burns and Barak Goodman aired on April 7 and April 14 and was adapted from the award-winning book of the same name by Sid Mukherjee. The documentary wove together science, history, and personal stories in describing a historical biography of the human genome, while exploring breakthroughs for diagnosis and treatment of genetic diseases and the associated complex ethical questions. </a:t>
            </a:r>
          </a:p>
          <a:p>
            <a:endParaRPr lang="en-US" dirty="0"/>
          </a:p>
          <a:p>
            <a:r>
              <a:rPr lang="en-US" dirty="0"/>
              <a:t>NHGRI was the major education and outreach partner associated with the film and assisted with the development of engaging educational animations, lesson plans, and a do-it-yourself (or </a:t>
            </a:r>
            <a:r>
              <a:rPr lang="en-US" dirty="0" err="1"/>
              <a:t>DiY</a:t>
            </a:r>
            <a:r>
              <a:rPr lang="en-US" dirty="0"/>
              <a:t>) version of the Smithsonian’s National Museum of Natural History-NHGRI exhibition </a:t>
            </a:r>
            <a:r>
              <a:rPr lang="en-US" i="1" dirty="0"/>
              <a:t>Genome: Unlocking Life’s Code</a:t>
            </a:r>
            <a:r>
              <a:rPr lang="en-US" dirty="0"/>
              <a:t>. Information about these resources can be found on the PBS Learning Media website and the National Museum of Natural History’s </a:t>
            </a:r>
            <a:r>
              <a:rPr lang="en-US" dirty="0" err="1"/>
              <a:t>DiY</a:t>
            </a:r>
            <a:r>
              <a:rPr lang="en-US" dirty="0"/>
              <a:t> exhibition website.</a:t>
            </a:r>
          </a:p>
          <a:p>
            <a:endParaRPr lang="en-US" dirty="0"/>
          </a:p>
        </p:txBody>
      </p:sp>
      <p:sp>
        <p:nvSpPr>
          <p:cNvPr id="4" name="Slide Number Placeholder 3"/>
          <p:cNvSpPr>
            <a:spLocks noGrp="1"/>
          </p:cNvSpPr>
          <p:nvPr>
            <p:ph type="sldNum" sz="quarter" idx="5"/>
          </p:nvPr>
        </p:nvSpPr>
        <p:spPr/>
        <p:txBody>
          <a:bodyPr/>
          <a:lstStyle/>
          <a:p>
            <a:fld id="{8278BAFF-ADEB-4744-BC7F-43E9D31D4077}" type="slidenum">
              <a:rPr lang="en-US" smtClean="0"/>
              <a:t>35</a:t>
            </a:fld>
            <a:endParaRPr lang="en-US"/>
          </a:p>
        </p:txBody>
      </p:sp>
    </p:spTree>
    <p:extLst>
      <p:ext uri="{BB962C8B-B14F-4D97-AF65-F5344CB8AC3E}">
        <p14:creationId xmlns:p14="http://schemas.microsoft.com/office/powerpoint/2010/main" val="2402020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5763" y="701675"/>
            <a:ext cx="6094412" cy="3429000"/>
          </a:xfrm>
          <a:prstGeom prst="rect">
            <a:avLst/>
          </a:prstGeom>
          <a:ln/>
        </p:spPr>
      </p:sp>
      <p:sp>
        <p:nvSpPr>
          <p:cNvPr id="119811" name="Notes Placeholder 2"/>
          <p:cNvSpPr>
            <a:spLocks noGrp="1"/>
          </p:cNvSpPr>
          <p:nvPr>
            <p:ph type="body" idx="1"/>
          </p:nvPr>
        </p:nvSpPr>
        <p:spPr>
          <a:xfrm>
            <a:off x="689769" y="4312892"/>
            <a:ext cx="548640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defTabSz="914266" eaLnBrk="0" fontAlgn="base" hangingPunct="0">
              <a:spcAft>
                <a:spcPct val="0"/>
              </a:spcAft>
              <a:defRPr/>
            </a:pPr>
            <a:r>
              <a:rPr lang="en-US" dirty="0"/>
              <a:t>April 25 is National DNA Day and every year, NHGRI hosts programs and offers educational resources to mark the occasion. This year, DNA Day was celebrated throughout April using virtual formats. </a:t>
            </a:r>
          </a:p>
          <a:p>
            <a:pPr defTabSz="914266" eaLnBrk="0" fontAlgn="base" hangingPunct="0">
              <a:spcAft>
                <a:spcPct val="0"/>
              </a:spcAft>
              <a:defRPr/>
            </a:pPr>
            <a:endParaRPr lang="en-US" dirty="0"/>
          </a:p>
          <a:p>
            <a:pPr defTabSz="914266" eaLnBrk="0" fontAlgn="base" hangingPunct="0">
              <a:spcAft>
                <a:spcPct val="0"/>
              </a:spcAft>
              <a:defRPr/>
            </a:pPr>
            <a:r>
              <a:rPr lang="en-US" dirty="0"/>
              <a:t>* A Twitter Chat was held on April 9 highlighting genetic, genomic, and general STEM resources available to families celebrating DNA Day at home. </a:t>
            </a:r>
          </a:p>
          <a:p>
            <a:pPr defTabSz="914266" eaLnBrk="0" fontAlgn="base" hangingPunct="0">
              <a:spcAft>
                <a:spcPct val="0"/>
              </a:spcAft>
              <a:defRPr/>
            </a:pPr>
            <a:endParaRPr lang="en-US" dirty="0"/>
          </a:p>
          <a:p>
            <a:pPr defTabSz="914266" eaLnBrk="0" fontAlgn="base" hangingPunct="0">
              <a:spcAft>
                <a:spcPct val="0"/>
              </a:spcAft>
              <a:defRPr/>
            </a:pPr>
            <a:r>
              <a:rPr lang="en-US" dirty="0"/>
              <a:t>* Then, on April 16, NHGRI partnered with H3Africa grantee Nicki Mulder and her team to host a DNA Day virtual speaker exchange. Ayo </a:t>
            </a:r>
            <a:r>
              <a:rPr lang="en-US" dirty="0" err="1"/>
              <a:t>Doumatey</a:t>
            </a:r>
            <a:r>
              <a:rPr lang="en-US" dirty="0"/>
              <a:t> of NHGRI’s Center for Research on Genomics and Global Health and H3Africa trainee Jorge da Rocha each presented their research findings to a global audience. </a:t>
            </a:r>
          </a:p>
          <a:p>
            <a:pPr defTabSz="914266" eaLnBrk="0" fontAlgn="base" hangingPunct="0">
              <a:spcAft>
                <a:spcPct val="0"/>
              </a:spcAft>
              <a:defRPr/>
            </a:pPr>
            <a:endParaRPr lang="en-US" dirty="0"/>
          </a:p>
          <a:p>
            <a:pPr defTabSz="914266" eaLnBrk="0" fontAlgn="base" hangingPunct="0">
              <a:spcAft>
                <a:spcPct val="0"/>
              </a:spcAft>
              <a:defRPr/>
            </a:pPr>
            <a:r>
              <a:rPr lang="en-US" dirty="0"/>
              <a:t>* Finally, on April 23, NHGRI’s Genomics and Health Disparities Interest Group hosted a DNA Day 2020 virtual presentation by speaker Janina </a:t>
            </a:r>
            <a:r>
              <a:rPr lang="en-US" dirty="0" err="1"/>
              <a:t>Jeffs</a:t>
            </a:r>
            <a:r>
              <a:rPr lang="en-US" dirty="0"/>
              <a:t>, who spoke about using bioinformatics and podcasting to advance precision medicine initiatives in diverse populations. </a:t>
            </a:r>
          </a:p>
          <a:p>
            <a:pPr marL="0" lvl="1" defTabSz="609496">
              <a:defRPr/>
            </a:pPr>
            <a:endParaRPr lang="en-US" dirty="0"/>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36</a:t>
            </a:fld>
            <a:endParaRPr lang="en-US" dirty="0">
              <a:solidFill>
                <a:srgbClr val="000000"/>
              </a:solidFill>
            </a:endParaRPr>
          </a:p>
        </p:txBody>
      </p:sp>
    </p:spTree>
    <p:extLst>
      <p:ext uri="{BB962C8B-B14F-4D97-AF65-F5344CB8AC3E}">
        <p14:creationId xmlns:p14="http://schemas.microsoft.com/office/powerpoint/2010/main" val="489698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Inter-Society Coordinating Committee for Practitioner Education in Genomics (or ISCC-PEG) aims to improve practitioner genomic literacy and enhance the practice of genomic medicine through the sharing of educational resources and identification of educational needs. </a:t>
            </a:r>
            <a:r>
              <a:rPr lang="en-US" b="0" i="0" kern="1200" dirty="0">
                <a:solidFill>
                  <a:schemeClr val="tx1"/>
                </a:solidFill>
                <a:effectLst/>
              </a:rPr>
              <a:t>ISCC-PEG membership includes over 180 representatives from professional organizations and societies, NIH institutes and centers, and industry, as well as individuals with expertise in medical education. </a:t>
            </a:r>
            <a:r>
              <a:rPr lang="en-US" dirty="0"/>
              <a:t>This year’s in-person meeting was held back in February. This meeting included a keynote talk by Council member Jeff Botkin and updates about funding opportunities from NHGRI extramural program staff. </a:t>
            </a:r>
          </a:p>
        </p:txBody>
      </p:sp>
      <p:sp>
        <p:nvSpPr>
          <p:cNvPr id="4" name="Slide Number Placeholder 3"/>
          <p:cNvSpPr>
            <a:spLocks noGrp="1"/>
          </p:cNvSpPr>
          <p:nvPr>
            <p:ph type="sldNum" sz="quarter" idx="5"/>
          </p:nvPr>
        </p:nvSpPr>
        <p:spPr/>
        <p:txBody>
          <a:bodyPr/>
          <a:lstStyle/>
          <a:p>
            <a:fld id="{3D4F2E30-04CF-4D0D-A141-9DAE4DA27AE9}" type="slidenum">
              <a:rPr lang="en-US" smtClean="0"/>
              <a:t>37</a:t>
            </a:fld>
            <a:endParaRPr lang="en-US" dirty="0"/>
          </a:p>
        </p:txBody>
      </p:sp>
    </p:spTree>
    <p:extLst>
      <p:ext uri="{BB962C8B-B14F-4D97-AF65-F5344CB8AC3E}">
        <p14:creationId xmlns:p14="http://schemas.microsoft.com/office/powerpoint/2010/main" val="1519690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522288"/>
            <a:ext cx="6197600" cy="3486150"/>
          </a:xfrm>
          <a:prstGeom prst="rect">
            <a:avLst/>
          </a:prstGeom>
          <a:ln/>
        </p:spPr>
      </p:sp>
      <p:sp>
        <p:nvSpPr>
          <p:cNvPr id="7" name="Slide Number Placeholder 3">
            <a:extLst>
              <a:ext uri="{FF2B5EF4-FFF2-40B4-BE49-F238E27FC236}">
                <a16:creationId xmlns:a16="http://schemas.microsoft.com/office/drawing/2014/main" id="{8B03152F-8A18-4309-895A-8A610FF62D1B}"/>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38</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AD8AD87B-E52A-4C87-88CA-C553F569D82D}"/>
              </a:ext>
            </a:extLst>
          </p:cNvPr>
          <p:cNvSpPr>
            <a:spLocks noGrp="1"/>
          </p:cNvSpPr>
          <p:nvPr>
            <p:ph type="body" idx="1"/>
          </p:nvPr>
        </p:nvSpPr>
        <p:spPr>
          <a:xfrm>
            <a:off x="876300" y="4213203"/>
            <a:ext cx="5257800" cy="3984171"/>
          </a:xfrm>
        </p:spPr>
        <p:txBody>
          <a:bodyPr/>
          <a:lstStyle/>
          <a:p>
            <a:r>
              <a:rPr lang="en-US" dirty="0"/>
              <a:t>And finally, moving on to NHGRI’s Intramural Research Program.</a:t>
            </a:r>
          </a:p>
          <a:p>
            <a:endParaRPr lang="en-US" dirty="0"/>
          </a:p>
        </p:txBody>
      </p:sp>
    </p:spTree>
    <p:extLst>
      <p:ext uri="{BB962C8B-B14F-4D97-AF65-F5344CB8AC3E}">
        <p14:creationId xmlns:p14="http://schemas.microsoft.com/office/powerpoint/2010/main" val="1876753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355600" y="431800"/>
            <a:ext cx="6192838" cy="3484563"/>
          </a:xfrm>
          <a:prstGeom prst="rect">
            <a:avLst/>
          </a:prstGeom>
          <a:ln/>
        </p:spPr>
      </p:sp>
      <p:sp>
        <p:nvSpPr>
          <p:cNvPr id="123907" name="Notes Placeholder 2"/>
          <p:cNvSpPr>
            <a:spLocks noGrp="1"/>
          </p:cNvSpPr>
          <p:nvPr>
            <p:ph type="body" idx="1"/>
          </p:nvPr>
        </p:nvSpPr>
        <p:spPr>
          <a:xfrm>
            <a:off x="823120" y="4142670"/>
            <a:ext cx="5486400" cy="4114800"/>
          </a:xfrm>
          <a:noFill/>
          <a:ln/>
        </p:spPr>
        <p:txBody>
          <a:bodyPr/>
          <a:lstStyle/>
          <a:p>
            <a:pPr defTabSz="930821">
              <a:defRPr/>
            </a:pPr>
            <a:r>
              <a:rPr lang="en-US" dirty="0"/>
              <a:t>Bill Gahl, Senior Investigator in NHGRI’s Medical Genetics Branch and Founding Director of the NIH Undiagnosed Diseases Program, was honored with the 2019 U.S. Department of Health and Human Services Career Achievement Award. This award recognizes employees in the Department with ten or more years of service for their dedication and accomplishments.</a:t>
            </a:r>
          </a:p>
          <a:p>
            <a:pPr defTabSz="930821">
              <a:defRPr/>
            </a:pPr>
            <a:endParaRPr lang="en-US" dirty="0"/>
          </a:p>
          <a:p>
            <a:pPr defTabSz="930821">
              <a:defRPr/>
            </a:pPr>
            <a:r>
              <a:rPr lang="en-US" dirty="0"/>
              <a:t>* Bill was also recently featured in </a:t>
            </a:r>
            <a:r>
              <a:rPr lang="en-US" i="1" dirty="0"/>
              <a:t>MIT Technology Review </a:t>
            </a:r>
            <a:r>
              <a:rPr lang="en-US" dirty="0"/>
              <a:t>– a very impressive achievement as well. </a:t>
            </a:r>
          </a:p>
        </p:txBody>
      </p:sp>
      <p:sp>
        <p:nvSpPr>
          <p:cNvPr id="5" name="Slide Number Placeholder 3">
            <a:extLst>
              <a:ext uri="{FF2B5EF4-FFF2-40B4-BE49-F238E27FC236}">
                <a16:creationId xmlns:a16="http://schemas.microsoft.com/office/drawing/2014/main" id="{30BE7317-3B11-4ED7-981F-CB0D941B7CAB}"/>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39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8272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9575" y="460375"/>
            <a:ext cx="6196013" cy="3486150"/>
          </a:xfrm>
          <a:prstGeom prst="rect">
            <a:avLst/>
          </a:prstGeom>
          <a:ln/>
        </p:spPr>
      </p:sp>
      <p:sp>
        <p:nvSpPr>
          <p:cNvPr id="100355" name="Notes Placeholder 2"/>
          <p:cNvSpPr>
            <a:spLocks noGrp="1"/>
          </p:cNvSpPr>
          <p:nvPr>
            <p:ph type="body" idx="1"/>
          </p:nvPr>
        </p:nvSpPr>
        <p:spPr>
          <a:xfrm>
            <a:off x="762001" y="4131614"/>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the rest of my Director’s Report, I will cover the 7 areas listed here, which reliably provide a nice framework for reviewing the relevant topics.</a:t>
            </a:r>
          </a:p>
          <a:p>
            <a:endParaRPr lang="en-US"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248146B5-6057-4D65-9C5E-060D9F334B70}"/>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86609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388938" y="463550"/>
            <a:ext cx="6197600" cy="3486150"/>
          </a:xfrm>
          <a:prstGeom prst="rect">
            <a:avLst/>
          </a:prstGeom>
          <a:ln/>
        </p:spPr>
      </p:sp>
      <p:sp>
        <p:nvSpPr>
          <p:cNvPr id="132099" name="Notes Placeholder 2"/>
          <p:cNvSpPr>
            <a:spLocks noGrp="1"/>
          </p:cNvSpPr>
          <p:nvPr>
            <p:ph type="body" idx="1"/>
          </p:nvPr>
        </p:nvSpPr>
        <p:spPr>
          <a:xfrm>
            <a:off x="862609" y="4066546"/>
            <a:ext cx="548640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807" tIns="49903" rIns="99807" bIns="49903" numCol="1" anchor="t" anchorCtr="0" compatLnSpc="1">
            <a:prstTxWarp prst="textNoShape">
              <a:avLst/>
            </a:prstTxWarp>
          </a:bodyPr>
          <a:lstStyle/>
          <a:p>
            <a:r>
              <a:rPr lang="en-US" dirty="0">
                <a:latin typeface="Arial" pitchFamily="34" charset="0"/>
                <a:cs typeface="Arial" pitchFamily="34" charset="0"/>
              </a:rPr>
              <a:t>Before</a:t>
            </a:r>
            <a:r>
              <a:rPr lang="en-US" baseline="0" dirty="0">
                <a:latin typeface="Arial" pitchFamily="34" charset="0"/>
                <a:cs typeface="Arial" pitchFamily="34" charset="0"/>
              </a:rPr>
              <a:t> ending my briefer-than-usual Director’s Report, I would like to (as always) </a:t>
            </a:r>
            <a:r>
              <a:rPr lang="en-US" dirty="0">
                <a:latin typeface="Arial" pitchFamily="34" charset="0"/>
                <a:cs typeface="Arial" pitchFamily="34" charset="0"/>
              </a:rPr>
              <a:t>put in a plug and say that anyone wishing to </a:t>
            </a:r>
            <a:r>
              <a:rPr lang="en-US" baseline="0" dirty="0">
                <a:latin typeface="Arial" pitchFamily="34" charset="0"/>
                <a:cs typeface="Arial" pitchFamily="34" charset="0"/>
              </a:rPr>
              <a:t>receive my monthly email</a:t>
            </a:r>
            <a:r>
              <a:rPr lang="en-US" dirty="0">
                <a:latin typeface="Arial" pitchFamily="34" charset="0"/>
                <a:cs typeface="Arial" pitchFamily="34" charset="0"/>
              </a:rPr>
              <a:t> </a:t>
            </a:r>
            <a:r>
              <a:rPr lang="en-US" baseline="0" dirty="0">
                <a:latin typeface="Arial" pitchFamily="34" charset="0"/>
                <a:cs typeface="Arial" pitchFamily="34" charset="0"/>
              </a:rPr>
              <a:t>update (called </a:t>
            </a:r>
            <a:r>
              <a:rPr lang="en-US" i="1" baseline="0" dirty="0">
                <a:latin typeface="Arial" pitchFamily="34" charset="0"/>
                <a:cs typeface="Arial" pitchFamily="34" charset="0"/>
              </a:rPr>
              <a:t>The Genomics Landscape</a:t>
            </a:r>
            <a:r>
              <a:rPr lang="en-US" baseline="0" dirty="0">
                <a:latin typeface="Arial" pitchFamily="34" charset="0"/>
                <a:cs typeface="Arial" pitchFamily="34" charset="0"/>
              </a:rPr>
              <a:t>) can simply go to the NHGRI website (genome.gov) and subscribe under “Email Updates.” </a:t>
            </a:r>
          </a:p>
        </p:txBody>
      </p:sp>
      <p:sp>
        <p:nvSpPr>
          <p:cNvPr id="7" name="Slide Number Placeholder 3">
            <a:extLst>
              <a:ext uri="{FF2B5EF4-FFF2-40B4-BE49-F238E27FC236}">
                <a16:creationId xmlns:a16="http://schemas.microsoft.com/office/drawing/2014/main" id="{BCEBFC51-7098-42CE-B9E6-301B5C1D61FA}"/>
              </a:ext>
            </a:extLst>
          </p:cNvPr>
          <p:cNvSpPr txBox="1">
            <a:spLocks/>
          </p:cNvSpPr>
          <p:nvPr/>
        </p:nvSpPr>
        <p:spPr>
          <a:xfrm>
            <a:off x="3972560"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40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7277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8938" y="350838"/>
            <a:ext cx="6197600" cy="3486150"/>
          </a:xfrm>
          <a:prstGeom prst="rect">
            <a:avLst/>
          </a:prstGeom>
          <a:ln/>
        </p:spPr>
      </p:sp>
      <p:sp>
        <p:nvSpPr>
          <p:cNvPr id="181251" name="Notes Placeholder 2"/>
          <p:cNvSpPr>
            <a:spLocks noGrp="1"/>
          </p:cNvSpPr>
          <p:nvPr>
            <p:ph type="body" idx="1"/>
          </p:nvPr>
        </p:nvSpPr>
        <p:spPr>
          <a:xfrm>
            <a:off x="744538" y="4024004"/>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Finally, a personal thanks to the many NHGRI staff </a:t>
            </a:r>
            <a:r>
              <a:rPr lang="en-US" baseline="0" dirty="0">
                <a:latin typeface="Arial" pitchFamily="34" charset="0"/>
                <a:cs typeface="Arial" pitchFamily="34" charset="0"/>
              </a:rPr>
              <a:t>members </a:t>
            </a:r>
            <a:r>
              <a:rPr lang="en-US" dirty="0">
                <a:latin typeface="Arial" pitchFamily="34" charset="0"/>
                <a:cs typeface="Arial" pitchFamily="34" charset="0"/>
              </a:rPr>
              <a:t>who contributed the slides and associated materials that I just reviewed in my Director’s Report. As always, a group effort is essential for getting</a:t>
            </a:r>
            <a:r>
              <a:rPr lang="en-US" baseline="0" dirty="0">
                <a:latin typeface="Arial" pitchFamily="34" charset="0"/>
                <a:cs typeface="Arial" pitchFamily="34" charset="0"/>
              </a:rPr>
              <a:t> such a large amount of information conveyed efficiently </a:t>
            </a:r>
            <a:r>
              <a:rPr lang="en-US" dirty="0">
                <a:latin typeface="Arial" pitchFamily="34" charset="0"/>
                <a:cs typeface="Arial" pitchFamily="34" charset="0"/>
              </a:rPr>
              <a:t>at each Council meeting.</a:t>
            </a:r>
          </a:p>
          <a:p>
            <a:pPr defTabSz="964255">
              <a:defRPr/>
            </a:pPr>
            <a:br>
              <a:rPr lang="en-US" dirty="0">
                <a:latin typeface="Arial" pitchFamily="34" charset="0"/>
                <a:cs typeface="Arial" pitchFamily="34" charset="0"/>
              </a:rPr>
            </a:br>
            <a:r>
              <a:rPr lang="en-US" dirty="0">
                <a:latin typeface="Arial" pitchFamily="34" charset="0"/>
                <a:cs typeface="Arial" pitchFamily="34" charset="0"/>
              </a:rPr>
              <a:t>An additional thanks to the NHGRI communications group and web team for making my Director’s Report into an electronic resource.</a:t>
            </a:r>
          </a:p>
          <a:p>
            <a:endParaRPr lang="en-US" dirty="0">
              <a:latin typeface="Arial" pitchFamily="34" charset="0"/>
              <a:cs typeface="Arial" pitchFamily="34" charset="0"/>
            </a:endParaRPr>
          </a:p>
          <a:p>
            <a:r>
              <a:rPr lang="en-US" dirty="0">
                <a:latin typeface="Arial" pitchFamily="34" charset="0"/>
                <a:cs typeface="Arial" pitchFamily="34" charset="0"/>
              </a:rPr>
              <a:t>And * a special thanks to the</a:t>
            </a:r>
            <a:r>
              <a:rPr lang="en-US" baseline="0" dirty="0">
                <a:latin typeface="Arial" pitchFamily="34" charset="0"/>
                <a:cs typeface="Arial" pitchFamily="34" charset="0"/>
              </a:rPr>
              <a:t> usual ‘ring leader’ for helping to prepare my Director’s Report each time, </a:t>
            </a:r>
            <a:r>
              <a:rPr lang="en-US" dirty="0">
                <a:latin typeface="Arial" pitchFamily="34" charset="0"/>
                <a:cs typeface="Arial" pitchFamily="34" charset="0"/>
              </a:rPr>
              <a:t>Kris Wetterstrand (shown here on the top row, second from the left). This is one of the Zoom-based virtual group photos for the last-ever meeting of the Genome Sequencing Program. </a:t>
            </a:r>
          </a:p>
        </p:txBody>
      </p:sp>
      <p:sp>
        <p:nvSpPr>
          <p:cNvPr id="7" name="Slide Number Placeholder 3">
            <a:extLst>
              <a:ext uri="{FF2B5EF4-FFF2-40B4-BE49-F238E27FC236}">
                <a16:creationId xmlns:a16="http://schemas.microsoft.com/office/drawing/2014/main" id="{FF67D346-DFBE-4422-8DE6-A440F767B5AD}"/>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41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67268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511175"/>
            <a:ext cx="6175375" cy="3475038"/>
          </a:xfrm>
        </p:spPr>
      </p:sp>
      <p:sp>
        <p:nvSpPr>
          <p:cNvPr id="3" name="Notes Placeholder 2">
            <a:extLst>
              <a:ext uri="{FF2B5EF4-FFF2-40B4-BE49-F238E27FC236}">
                <a16:creationId xmlns:a16="http://schemas.microsoft.com/office/drawing/2014/main" id="{A166CEC8-DA8D-4194-A40E-F0360FD85EFA}"/>
              </a:ext>
            </a:extLst>
          </p:cNvPr>
          <p:cNvSpPr>
            <a:spLocks noGrp="1"/>
          </p:cNvSpPr>
          <p:nvPr>
            <p:ph type="body" idx="1"/>
          </p:nvPr>
        </p:nvSpPr>
        <p:spPr/>
        <p:txBody>
          <a:bodyPr/>
          <a:lstStyle/>
          <a:p>
            <a:r>
              <a:rPr lang="en-US" dirty="0"/>
              <a:t> </a:t>
            </a:r>
          </a:p>
        </p:txBody>
      </p:sp>
      <p:sp>
        <p:nvSpPr>
          <p:cNvPr id="6" name="Slide Number Placeholder 3">
            <a:extLst>
              <a:ext uri="{FF2B5EF4-FFF2-40B4-BE49-F238E27FC236}">
                <a16:creationId xmlns:a16="http://schemas.microsoft.com/office/drawing/2014/main" id="{75A2D8B3-ED3B-4577-A1E4-92AF25487DD9}"/>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42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46164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6400" y="471488"/>
            <a:ext cx="6197600" cy="3486150"/>
          </a:xfrm>
          <a:prstGeom prst="rect">
            <a:avLst/>
          </a:prstGeom>
          <a:ln/>
        </p:spPr>
      </p:sp>
      <p:sp>
        <p:nvSpPr>
          <p:cNvPr id="5" name="Slide Number Placeholder 3">
            <a:extLst>
              <a:ext uri="{FF2B5EF4-FFF2-40B4-BE49-F238E27FC236}">
                <a16:creationId xmlns:a16="http://schemas.microsoft.com/office/drawing/2014/main" id="{952BD7F9-43D3-484D-8A76-74E82DDDCCFB}"/>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5</a:t>
            </a:fld>
            <a:endParaRPr lang="en-US" b="1" dirty="0">
              <a:solidFill>
                <a:srgbClr val="000000"/>
              </a:solidFill>
              <a:latin typeface="Arial" pitchFamily="34" charset="0"/>
            </a:endParaRPr>
          </a:p>
        </p:txBody>
      </p:sp>
      <p:sp>
        <p:nvSpPr>
          <p:cNvPr id="2" name="Notes Placeholder 1">
            <a:extLst>
              <a:ext uri="{FF2B5EF4-FFF2-40B4-BE49-F238E27FC236}">
                <a16:creationId xmlns:a16="http://schemas.microsoft.com/office/drawing/2014/main" id="{8B39FA36-2A76-44C2-AF7B-C7B0EE6FD5C3}"/>
              </a:ext>
            </a:extLst>
          </p:cNvPr>
          <p:cNvSpPr>
            <a:spLocks noGrp="1"/>
          </p:cNvSpPr>
          <p:nvPr>
            <p:ph type="body" idx="1"/>
          </p:nvPr>
        </p:nvSpPr>
        <p:spPr>
          <a:xfrm>
            <a:off x="673100" y="4103097"/>
            <a:ext cx="5486400" cy="4114800"/>
          </a:xfrm>
        </p:spPr>
        <p:txBody>
          <a:bodyPr/>
          <a:lstStyle/>
          <a:p>
            <a:r>
              <a:rPr lang="en-US" dirty="0"/>
              <a:t>And I will start with some general NHGRI updates.</a:t>
            </a:r>
          </a:p>
        </p:txBody>
      </p:sp>
    </p:spTree>
    <p:extLst>
      <p:ext uri="{BB962C8B-B14F-4D97-AF65-F5344CB8AC3E}">
        <p14:creationId xmlns:p14="http://schemas.microsoft.com/office/powerpoint/2010/main" val="3207098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1" y="4167791"/>
            <a:ext cx="5486400" cy="4114800"/>
          </a:xfrm>
        </p:spPr>
        <p:txBody>
          <a:bodyPr/>
          <a:lstStyle/>
          <a:p>
            <a:r>
              <a:rPr lang="en-US" dirty="0"/>
              <a:t>Back in February and immediately after we ended the second day of the February Council meeting, I had the opportunity to travel (well, Uber) to Capitol Hill to meet with several Congressional members and their staffs. The photograph shown here was taken at the end of a productive and engaging meeting with Representative Eric Swalwell of California’s 15</a:t>
            </a:r>
            <a:r>
              <a:rPr lang="en-US" baseline="30000" dirty="0"/>
              <a:t>th</a:t>
            </a:r>
            <a:r>
              <a:rPr lang="en-US" dirty="0"/>
              <a:t> District. We had a wide-ranging discussion about genomics, precision medicine, and the future of healthcare. I can report to you that Representative Swalwell is extremely interested and informed about genomics and its many promising developments. Part of our work at NHGRI is to inform Congress and to respond to their questions about the science that taxpayers’ dollars are funding, and I was pleased to have this opportunity to fulfill that part of my job.</a:t>
            </a:r>
          </a:p>
        </p:txBody>
      </p:sp>
      <p:sp>
        <p:nvSpPr>
          <p:cNvPr id="4" name="Slide Number Placeholder 3"/>
          <p:cNvSpPr>
            <a:spLocks noGrp="1"/>
          </p:cNvSpPr>
          <p:nvPr>
            <p:ph type="sldNum" sz="quarter" idx="5"/>
          </p:nvPr>
        </p:nvSpPr>
        <p:spPr/>
        <p:txBody>
          <a:bodyPr/>
          <a:lstStyle/>
          <a:p>
            <a:fld id="{8278BAFF-ADEB-4744-BC7F-43E9D31D4077}" type="slidenum">
              <a:rPr lang="en-US" smtClean="0"/>
              <a:pPr/>
              <a:t>6</a:t>
            </a:fld>
            <a:endParaRPr lang="en-US" dirty="0"/>
          </a:p>
        </p:txBody>
      </p:sp>
    </p:spTree>
    <p:extLst>
      <p:ext uri="{BB962C8B-B14F-4D97-AF65-F5344CB8AC3E}">
        <p14:creationId xmlns:p14="http://schemas.microsoft.com/office/powerpoint/2010/main" val="112514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1" y="4129692"/>
            <a:ext cx="5486400" cy="4114800"/>
          </a:xfrm>
        </p:spPr>
        <p:txBody>
          <a:bodyPr/>
          <a:lstStyle/>
          <a:p>
            <a:r>
              <a:rPr lang="en-US" dirty="0"/>
              <a:t>While meeting with Representative Swalwell was enjoyable and productive, my favorite appointment since the last Council meeting occurred a couple days later, * when I had a spirited encounter with eight energetic yellow Labrador Retriever puppies as part of the NIH </a:t>
            </a:r>
            <a:r>
              <a:rPr lang="en-US" dirty="0" err="1"/>
              <a:t>PuppyCam</a:t>
            </a:r>
            <a:r>
              <a:rPr lang="en-US" dirty="0"/>
              <a:t> 2020. This event showcased the important role that dogs play in various aspects of human health, such as serving as support and therapy animals, stress relievers, and companions. </a:t>
            </a:r>
          </a:p>
          <a:p>
            <a:endParaRPr lang="en-US" dirty="0"/>
          </a:p>
          <a:p>
            <a:r>
              <a:rPr lang="en-US" dirty="0"/>
              <a:t>NIH </a:t>
            </a:r>
            <a:r>
              <a:rPr lang="en-US" dirty="0" err="1"/>
              <a:t>PuppyCam</a:t>
            </a:r>
            <a:r>
              <a:rPr lang="en-US" dirty="0"/>
              <a:t> 2020 was live-streamed and starred a set of puppies who were in-training to become support dogs. Throughout the day, various NIH staff, including some senior leaders, were asked to hang out with the puppies while being interviewed. I can tell you from first-hand experience that this sounds easier than it is, especially knowing that the interview is being live-streamed and when you have a puppy laser-focused on eating your lapel microphone (as you can see on the right). Nonetheless, I survived this tough assignment and was able to talk about the importance of dogs in my life (and even provide some facts about the dog genome). </a:t>
            </a:r>
          </a:p>
          <a:p>
            <a:endParaRPr lang="en-US" dirty="0"/>
          </a:p>
          <a:p>
            <a:r>
              <a:rPr lang="en-US" dirty="0"/>
              <a:t>NIH </a:t>
            </a:r>
            <a:r>
              <a:rPr lang="en-US" dirty="0" err="1"/>
              <a:t>PuppyCam</a:t>
            </a:r>
            <a:r>
              <a:rPr lang="en-US" dirty="0"/>
              <a:t> 2020 was a huge success on social media, with almost 50,000 views on Twitter and over 170 million impressions of the various tweets from NIH staff. </a:t>
            </a:r>
          </a:p>
          <a:p>
            <a:endParaRPr lang="en-US" dirty="0"/>
          </a:p>
        </p:txBody>
      </p:sp>
      <p:sp>
        <p:nvSpPr>
          <p:cNvPr id="4" name="Slide Number Placeholder 3"/>
          <p:cNvSpPr>
            <a:spLocks noGrp="1"/>
          </p:cNvSpPr>
          <p:nvPr>
            <p:ph type="sldNum" sz="quarter" idx="5"/>
          </p:nvPr>
        </p:nvSpPr>
        <p:spPr/>
        <p:txBody>
          <a:bodyPr/>
          <a:lstStyle/>
          <a:p>
            <a:fld id="{8278BAFF-ADEB-4744-BC7F-43E9D31D4077}" type="slidenum">
              <a:rPr lang="en-US" smtClean="0"/>
              <a:pPr/>
              <a:t>7</a:t>
            </a:fld>
            <a:endParaRPr lang="en-US" dirty="0"/>
          </a:p>
        </p:txBody>
      </p:sp>
    </p:spTree>
    <p:extLst>
      <p:ext uri="{BB962C8B-B14F-4D97-AF65-F5344CB8AC3E}">
        <p14:creationId xmlns:p14="http://schemas.microsoft.com/office/powerpoint/2010/main" val="381433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96875" y="411163"/>
            <a:ext cx="6197600" cy="3486150"/>
          </a:xfrm>
          <a:prstGeom prst="rect">
            <a:avLst/>
          </a:prstGeom>
          <a:ln/>
        </p:spPr>
      </p:sp>
      <p:sp>
        <p:nvSpPr>
          <p:cNvPr id="119811" name="Notes Placeholder 2"/>
          <p:cNvSpPr>
            <a:spLocks noGrp="1"/>
          </p:cNvSpPr>
          <p:nvPr>
            <p:ph type="body" idx="1"/>
          </p:nvPr>
        </p:nvSpPr>
        <p:spPr>
          <a:xfrm>
            <a:off x="752475" y="4015719"/>
            <a:ext cx="5486400" cy="4114800"/>
          </a:xfrm>
          <a:noFill/>
          <a:ln w="9525">
            <a:noFill/>
            <a:miter lim="800000"/>
            <a:headEnd/>
            <a:tailEnd/>
          </a:ln>
          <a:effectLst/>
        </p:spPr>
        <p:txBody>
          <a:bodyPr vert="horz" wrap="square" lIns="91085" tIns="45542" rIns="91085" bIns="45542" numCol="1" anchor="t" anchorCtr="0" compatLnSpc="1">
            <a:prstTxWarp prst="textNoShape">
              <a:avLst/>
            </a:prstTxWarp>
            <a:noAutofit/>
          </a:bodyPr>
          <a:lstStyle/>
          <a:p>
            <a:pPr marL="0" lvl="1" defTabSz="587062">
              <a:defRPr/>
            </a:pPr>
            <a:r>
              <a:rPr lang="en-US" dirty="0"/>
              <a:t>NHGRI’s ‘Genomics2020’ strategic planning process is now well into its homestretch </a:t>
            </a:r>
            <a:r>
              <a:rPr lang="en-US" dirty="0" err="1"/>
              <a:t>en</a:t>
            </a:r>
            <a:r>
              <a:rPr lang="en-US" dirty="0"/>
              <a:t> route to developing the Institute’s new strategic plan, which will be published in October 2020. </a:t>
            </a:r>
          </a:p>
          <a:p>
            <a:pPr marL="0" lvl="1" defTabSz="587062">
              <a:defRPr/>
            </a:pPr>
            <a:endParaRPr lang="en-US" dirty="0"/>
          </a:p>
          <a:p>
            <a:pPr marL="0" lvl="1" defTabSz="587062">
              <a:defRPr/>
            </a:pPr>
            <a:r>
              <a:rPr lang="en-US" dirty="0"/>
              <a:t>To date, ‘Genomics2020’ has been associated with over 50 events that gathered input and feedback from the research, healthcare, education, policy, and diverse public communities; these events have included town halls, workshops, meeting sessions, advisory committee discussions, webinars, and poster sessions, among others. </a:t>
            </a:r>
          </a:p>
          <a:p>
            <a:pPr marL="0" lvl="1" defTabSz="587062">
              <a:defRPr/>
            </a:pPr>
            <a:endParaRPr lang="en-US" dirty="0"/>
          </a:p>
          <a:p>
            <a:pPr marL="0" lvl="1" defTabSz="587062">
              <a:defRPr/>
            </a:pPr>
            <a:r>
              <a:rPr lang="en-US" dirty="0"/>
              <a:t>A draft version of the strategic plan was made available for comment last month, with feedback received through various means. We are now actively synthesizing that feedback and finalizing the strategic plan, which will be submitted for publication in the early summer. </a:t>
            </a:r>
          </a:p>
          <a:p>
            <a:endParaRPr lang="en-US" kern="1200" dirty="0">
              <a:solidFill>
                <a:schemeClr val="tx1"/>
              </a:solidFill>
              <a:effectLst/>
            </a:endParaRPr>
          </a:p>
        </p:txBody>
      </p:sp>
      <p:sp>
        <p:nvSpPr>
          <p:cNvPr id="5" name="Slide Number Placeholder 3">
            <a:extLst>
              <a:ext uri="{FF2B5EF4-FFF2-40B4-BE49-F238E27FC236}">
                <a16:creationId xmlns:a16="http://schemas.microsoft.com/office/drawing/2014/main" id="{4BA9A783-106B-47D7-B832-DE58B05F47D0}"/>
              </a:ext>
            </a:extLst>
          </p:cNvPr>
          <p:cNvSpPr txBox="1">
            <a:spLocks/>
          </p:cNvSpPr>
          <p:nvPr/>
        </p:nvSpPr>
        <p:spPr>
          <a:xfrm>
            <a:off x="3970938" y="8831580"/>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8869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9575" y="460375"/>
            <a:ext cx="6196013" cy="3486150"/>
          </a:xfrm>
          <a:prstGeom prst="rect">
            <a:avLst/>
          </a:prstGeom>
          <a:ln/>
        </p:spPr>
      </p:sp>
      <p:sp>
        <p:nvSpPr>
          <p:cNvPr id="100355" name="Notes Placeholder 2"/>
          <p:cNvSpPr>
            <a:spLocks noGrp="1"/>
          </p:cNvSpPr>
          <p:nvPr>
            <p:ph type="body" idx="1"/>
          </p:nvPr>
        </p:nvSpPr>
        <p:spPr>
          <a:xfrm>
            <a:off x="762001" y="4088529"/>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Moving on to general NIH updates.</a:t>
            </a:r>
          </a:p>
        </p:txBody>
      </p:sp>
      <p:sp>
        <p:nvSpPr>
          <p:cNvPr id="7" name="Slide Number Placeholder 3">
            <a:extLst>
              <a:ext uri="{FF2B5EF4-FFF2-40B4-BE49-F238E27FC236}">
                <a16:creationId xmlns:a16="http://schemas.microsoft.com/office/drawing/2014/main" id="{69F112D5-6BFA-4264-A708-15488E212007}"/>
              </a:ext>
            </a:extLst>
          </p:cNvPr>
          <p:cNvSpPr txBox="1">
            <a:spLocks/>
          </p:cNvSpPr>
          <p:nvPr/>
        </p:nvSpPr>
        <p:spPr>
          <a:xfrm>
            <a:off x="3972560" y="8836681"/>
            <a:ext cx="3037840" cy="464820"/>
          </a:xfrm>
          <a:prstGeom prst="rect">
            <a:avLst/>
          </a:prstGeom>
        </p:spPr>
        <p:txBody>
          <a:bodyPr vert="horz" lIns="93080" tIns="46542" rIns="93080" bIns="46542"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30684" fontAlgn="base">
              <a:spcBef>
                <a:spcPct val="0"/>
              </a:spcBef>
              <a:spcAft>
                <a:spcPct val="0"/>
              </a:spcAft>
              <a:defRPr/>
            </a:pPr>
            <a:fld id="{5B6CE0F2-70EA-43E2-9B6A-D90CC32518E6}" type="slidenum">
              <a:rPr lang="en-US" b="1">
                <a:solidFill>
                  <a:srgbClr val="000000"/>
                </a:solidFill>
                <a:latin typeface="Arial" pitchFamily="34" charset="0"/>
              </a:rPr>
              <a:pPr defTabSz="930684" fontAlgn="base">
                <a:spcBef>
                  <a:spcPct val="0"/>
                </a:spcBef>
                <a:spcAft>
                  <a:spcPct val="0"/>
                </a:spcAft>
                <a:defRPr/>
              </a:pPr>
              <a:t>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91405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090757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07140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873189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852774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36268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533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944139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6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2693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016145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703833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610409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987622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294254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180018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41535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772166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3725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38878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78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947158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23208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48617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9752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CF8B4BE7-76A9-1040-A87F-EDD8E2E74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968652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6" name="Picture 5">
            <a:extLst>
              <a:ext uri="{FF2B5EF4-FFF2-40B4-BE49-F238E27FC236}">
                <a16:creationId xmlns:a16="http://schemas.microsoft.com/office/drawing/2014/main" id="{F512FB66-D3A5-D347-B26F-70FCDF4B4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4002883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07916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535152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190125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46912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29369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4382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092703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322999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289656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E5438-BBFB-7B45-A0F3-FFE108319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8219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11949"/>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93D3E07-1B3C-274C-85F1-93B226BB6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4059818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8B2A7B-E95C-4641-8708-AEDDE71D9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400986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05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9.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1" r:id="rId1"/>
    <p:sldLayoutId id="2147483704" r:id="rId2"/>
    <p:sldLayoutId id="2147483705" r:id="rId3"/>
    <p:sldLayoutId id="2147483706" r:id="rId4"/>
    <p:sldLayoutId id="2147483707" r:id="rId5"/>
    <p:sldLayoutId id="2147483708" r:id="rId6"/>
    <p:sldLayoutId id="2147483709" r:id="rId7"/>
    <p:sldLayoutId id="2147483710" r:id="rId8"/>
    <p:sldLayoutId id="2147483764" r:id="rId9"/>
    <p:sldLayoutId id="2147483694" r:id="rId10"/>
    <p:sldLayoutId id="2147483776"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459294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50650765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5">
            <a:extLst>
              <a:ext uri="{28A0092B-C50C-407E-A947-70E740481C1C}">
                <a14:useLocalDpi xmlns:a14="http://schemas.microsoft.com/office/drawing/2010/main" val="0"/>
              </a:ext>
            </a:extLst>
          </a:blip>
          <a:srcRect l="81411" b="73556"/>
          <a:stretch/>
        </p:blipFill>
        <p:spPr>
          <a:xfrm>
            <a:off x="9929191" y="0"/>
            <a:ext cx="2262809" cy="181356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22097390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5.png"/><Relationship Id="rId10" Type="http://schemas.openxmlformats.org/officeDocument/2006/relationships/image" Target="../media/image23.jpeg"/><Relationship Id="rId4" Type="http://schemas.openxmlformats.org/officeDocument/2006/relationships/image" Target="../media/image4.png"/><Relationship Id="rId9"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JPG"/><Relationship Id="rId3" Type="http://schemas.openxmlformats.org/officeDocument/2006/relationships/image" Target="../media/image28.png"/><Relationship Id="rId7" Type="http://schemas.openxmlformats.org/officeDocument/2006/relationships/image" Target="../media/image32.jpeg"/><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1263EB-3FA6-4E3E-977C-E76AE785CF46}"/>
              </a:ext>
            </a:extLst>
          </p:cNvPr>
          <p:cNvSpPr txBox="1"/>
          <p:nvPr/>
        </p:nvSpPr>
        <p:spPr>
          <a:xfrm>
            <a:off x="10396316" y="6466114"/>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E0D4"/>
                </a:solidFill>
                <a:effectLst/>
                <a:uLnTx/>
                <a:uFillTx/>
                <a:latin typeface="Arial" charset="0"/>
                <a:ea typeface="+mn-ea"/>
                <a:cs typeface="+mn-cs"/>
              </a:rPr>
              <a:t>Document #</a:t>
            </a:r>
          </a:p>
        </p:txBody>
      </p:sp>
      <p:pic>
        <p:nvPicPr>
          <p:cNvPr id="10" name="Picture 9">
            <a:extLst>
              <a:ext uri="{FF2B5EF4-FFF2-40B4-BE49-F238E27FC236}">
                <a16:creationId xmlns:a16="http://schemas.microsoft.com/office/drawing/2014/main" id="{44066827-DB40-4A01-863B-F5FC66CC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872" y="306418"/>
            <a:ext cx="1530350" cy="711277"/>
          </a:xfrm>
          <a:prstGeom prst="rect">
            <a:avLst/>
          </a:prstGeom>
        </p:spPr>
      </p:pic>
      <p:pic>
        <p:nvPicPr>
          <p:cNvPr id="14" name="Picture 13">
            <a:extLst>
              <a:ext uri="{FF2B5EF4-FFF2-40B4-BE49-F238E27FC236}">
                <a16:creationId xmlns:a16="http://schemas.microsoft.com/office/drawing/2014/main" id="{03012699-757E-45D0-B0A5-80FF51CD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60" y="232455"/>
            <a:ext cx="895942" cy="900128"/>
          </a:xfrm>
          <a:prstGeom prst="rect">
            <a:avLst/>
          </a:prstGeom>
        </p:spPr>
      </p:pic>
      <p:pic>
        <p:nvPicPr>
          <p:cNvPr id="15" name="Picture 14">
            <a:extLst>
              <a:ext uri="{FF2B5EF4-FFF2-40B4-BE49-F238E27FC236}">
                <a16:creationId xmlns:a16="http://schemas.microsoft.com/office/drawing/2014/main" id="{20AF3983-E09C-4127-8B00-A06368E0B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195" y="437338"/>
            <a:ext cx="2157818" cy="450687"/>
          </a:xfrm>
          <a:prstGeom prst="rect">
            <a:avLst/>
          </a:prstGeom>
        </p:spPr>
      </p:pic>
      <p:grpSp>
        <p:nvGrpSpPr>
          <p:cNvPr id="16" name="Group 15">
            <a:extLst>
              <a:ext uri="{FF2B5EF4-FFF2-40B4-BE49-F238E27FC236}">
                <a16:creationId xmlns:a16="http://schemas.microsoft.com/office/drawing/2014/main" id="{D16DE35B-E316-4168-94B6-8D44CCEDDA2E}"/>
              </a:ext>
            </a:extLst>
          </p:cNvPr>
          <p:cNvGrpSpPr/>
          <p:nvPr/>
        </p:nvGrpSpPr>
        <p:grpSpPr>
          <a:xfrm>
            <a:off x="-7684" y="4915960"/>
            <a:ext cx="12192000" cy="1942040"/>
            <a:chOff x="576071" y="2473943"/>
            <a:chExt cx="9144000" cy="1455162"/>
          </a:xfrm>
        </p:grpSpPr>
        <p:pic>
          <p:nvPicPr>
            <p:cNvPr id="17" name="Picture 16" descr="NHGRI_Brochure_2015-35.jpg">
              <a:extLst>
                <a:ext uri="{FF2B5EF4-FFF2-40B4-BE49-F238E27FC236}">
                  <a16:creationId xmlns:a16="http://schemas.microsoft.com/office/drawing/2014/main" id="{BBDDAAF5-ED44-4625-9F0C-7C2CA3D772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219"/>
            <a:stretch/>
          </p:blipFill>
          <p:spPr>
            <a:xfrm>
              <a:off x="6149942" y="2473943"/>
              <a:ext cx="1804341" cy="1455162"/>
            </a:xfrm>
            <a:prstGeom prst="rect">
              <a:avLst/>
            </a:prstGeom>
          </p:spPr>
        </p:pic>
        <p:pic>
          <p:nvPicPr>
            <p:cNvPr id="18" name="Picture 17" descr="NHGRI_Brochure_2015-19.jpg">
              <a:extLst>
                <a:ext uri="{FF2B5EF4-FFF2-40B4-BE49-F238E27FC236}">
                  <a16:creationId xmlns:a16="http://schemas.microsoft.com/office/drawing/2014/main" id="{6AF17429-007E-43DE-AF41-05B6D4C66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220"/>
            <a:stretch/>
          </p:blipFill>
          <p:spPr>
            <a:xfrm>
              <a:off x="576071" y="2473943"/>
              <a:ext cx="1833594" cy="1455162"/>
            </a:xfrm>
            <a:prstGeom prst="rect">
              <a:avLst/>
            </a:prstGeom>
          </p:spPr>
        </p:pic>
        <p:pic>
          <p:nvPicPr>
            <p:cNvPr id="19" name="Picture 18" descr="NHGRI_Brochure_2015-20.jpg">
              <a:extLst>
                <a:ext uri="{FF2B5EF4-FFF2-40B4-BE49-F238E27FC236}">
                  <a16:creationId xmlns:a16="http://schemas.microsoft.com/office/drawing/2014/main" id="{35032977-4F16-49B6-A55E-108A5AE07B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220"/>
            <a:stretch/>
          </p:blipFill>
          <p:spPr>
            <a:xfrm>
              <a:off x="3796112" y="2473943"/>
              <a:ext cx="2392383" cy="1455162"/>
            </a:xfrm>
            <a:prstGeom prst="rect">
              <a:avLst/>
            </a:prstGeom>
          </p:spPr>
        </p:pic>
        <p:pic>
          <p:nvPicPr>
            <p:cNvPr id="20" name="Picture 19" descr="DISEASE TREE FINAL4-01.jpg">
              <a:extLst>
                <a:ext uri="{FF2B5EF4-FFF2-40B4-BE49-F238E27FC236}">
                  <a16:creationId xmlns:a16="http://schemas.microsoft.com/office/drawing/2014/main" id="{5E4A3353-4E23-4A4D-8906-DC4DDF70B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057" t="20055" r="13057" b="23953"/>
            <a:stretch/>
          </p:blipFill>
          <p:spPr>
            <a:xfrm>
              <a:off x="2371112" y="2473943"/>
              <a:ext cx="1463553" cy="1455162"/>
            </a:xfrm>
            <a:prstGeom prst="rect">
              <a:avLst/>
            </a:prstGeom>
          </p:spPr>
        </p:pic>
        <p:pic>
          <p:nvPicPr>
            <p:cNvPr id="21" name="Picture 20" descr="NHGRI_Brochure_2015-45.jpg">
              <a:extLst>
                <a:ext uri="{FF2B5EF4-FFF2-40B4-BE49-F238E27FC236}">
                  <a16:creationId xmlns:a16="http://schemas.microsoft.com/office/drawing/2014/main" id="{C1DD2EB6-518B-4BE4-A26A-2FCF6E1BE0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37" t="9979" r="2137" b="14240"/>
            <a:stretch/>
          </p:blipFill>
          <p:spPr>
            <a:xfrm>
              <a:off x="7915730" y="2473943"/>
              <a:ext cx="1804341" cy="1455162"/>
            </a:xfrm>
            <a:prstGeom prst="rect">
              <a:avLst/>
            </a:prstGeom>
          </p:spPr>
        </p:pic>
      </p:grpSp>
      <p:sp>
        <p:nvSpPr>
          <p:cNvPr id="22" name="Text Placeholder 30">
            <a:extLst>
              <a:ext uri="{FF2B5EF4-FFF2-40B4-BE49-F238E27FC236}">
                <a16:creationId xmlns:a16="http://schemas.microsoft.com/office/drawing/2014/main" id="{D327F2A1-EF3E-483A-A7F2-D05860664093}"/>
              </a:ext>
            </a:extLst>
          </p:cNvPr>
          <p:cNvSpPr txBox="1">
            <a:spLocks/>
          </p:cNvSpPr>
          <p:nvPr/>
        </p:nvSpPr>
        <p:spPr>
          <a:xfrm>
            <a:off x="576232" y="4030662"/>
            <a:ext cx="11023600" cy="640739"/>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lang="en-US" sz="2800" b="1" dirty="0">
                <a:solidFill>
                  <a:srgbClr val="5FE0D3"/>
                </a:solidFill>
                <a:latin typeface="Arial" pitchFamily="34" charset="0"/>
                <a:cs typeface="Arial" pitchFamily="34" charset="0"/>
              </a:rPr>
              <a:t>May </a:t>
            </a:r>
            <a:r>
              <a:rPr kumimoji="0" lang="en-US" sz="2800" b="1" i="0" u="none" strike="noStrike" kern="1200" cap="none" spc="0" normalizeH="0" baseline="0" noProof="0" dirty="0">
                <a:ln>
                  <a:noFill/>
                </a:ln>
                <a:solidFill>
                  <a:srgbClr val="5FE0D3"/>
                </a:solidFill>
                <a:effectLst/>
                <a:uLnTx/>
                <a:uFillTx/>
                <a:latin typeface="Arial" pitchFamily="34" charset="0"/>
                <a:ea typeface="+mn-ea"/>
                <a:cs typeface="Arial" pitchFamily="34" charset="0"/>
              </a:rPr>
              <a:t>2020</a:t>
            </a:r>
            <a:endParaRPr kumimoji="0" lang="en-US" sz="2800" b="1" i="0" u="none" strike="noStrike" kern="1200" cap="none" spc="0" normalizeH="0" baseline="0" noProof="0" dirty="0">
              <a:ln>
                <a:noFill/>
              </a:ln>
              <a:solidFill>
                <a:srgbClr val="5FE0D3"/>
              </a:solidFill>
              <a:effectLst/>
              <a:uLnTx/>
              <a:uFillTx/>
              <a:latin typeface="Arial" panose="020B0604020202020204"/>
              <a:ea typeface="+mn-ea"/>
              <a:cs typeface="+mn-cs"/>
            </a:endParaRPr>
          </a:p>
        </p:txBody>
      </p:sp>
      <p:sp>
        <p:nvSpPr>
          <p:cNvPr id="23" name="Text Placeholder 29">
            <a:extLst>
              <a:ext uri="{FF2B5EF4-FFF2-40B4-BE49-F238E27FC236}">
                <a16:creationId xmlns:a16="http://schemas.microsoft.com/office/drawing/2014/main" id="{9D487A1B-4AB5-44B6-9A79-8DE74514BA92}"/>
              </a:ext>
            </a:extLst>
          </p:cNvPr>
          <p:cNvSpPr txBox="1">
            <a:spLocks/>
          </p:cNvSpPr>
          <p:nvPr/>
        </p:nvSpPr>
        <p:spPr>
          <a:xfrm>
            <a:off x="576232" y="3281130"/>
            <a:ext cx="11023600" cy="333243"/>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Director, NHGRI</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 Placeholder 28">
            <a:extLst>
              <a:ext uri="{FF2B5EF4-FFF2-40B4-BE49-F238E27FC236}">
                <a16:creationId xmlns:a16="http://schemas.microsoft.com/office/drawing/2014/main" id="{C515F584-7839-45F5-B46E-F39E73310CC2}"/>
              </a:ext>
            </a:extLst>
          </p:cNvPr>
          <p:cNvSpPr txBox="1">
            <a:spLocks/>
          </p:cNvSpPr>
          <p:nvPr/>
        </p:nvSpPr>
        <p:spPr>
          <a:xfrm>
            <a:off x="576232" y="2725738"/>
            <a:ext cx="11023600" cy="688975"/>
          </a:xfrm>
          <a:prstGeom prst="rect">
            <a:avLst/>
          </a:prstGeom>
        </p:spPr>
        <p:txBody>
          <a:bodyPr vert="horz" lIns="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Eric Green, M.D., Ph.D.</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itle 27">
            <a:extLst>
              <a:ext uri="{FF2B5EF4-FFF2-40B4-BE49-F238E27FC236}">
                <a16:creationId xmlns:a16="http://schemas.microsoft.com/office/drawing/2014/main" id="{FBE1D2A2-C736-4852-ACE1-3ADD6E97A871}"/>
              </a:ext>
            </a:extLst>
          </p:cNvPr>
          <p:cNvSpPr txBox="1">
            <a:spLocks/>
          </p:cNvSpPr>
          <p:nvPr/>
        </p:nvSpPr>
        <p:spPr>
          <a:xfrm>
            <a:off x="576232" y="1611968"/>
            <a:ext cx="11039475" cy="1030288"/>
          </a:xfrm>
          <a:prstGeom prst="rect">
            <a:avLst/>
          </a:prstGeom>
        </p:spPr>
        <p:txBody>
          <a:bodyPr vert="horz" lIns="0" tIns="45720" rIns="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5FE0D4"/>
                </a:solidFill>
                <a:effectLst/>
                <a:uLnTx/>
                <a:uFillTx/>
                <a:latin typeface="Arial" panose="020B0604020202020204"/>
                <a:ea typeface="+mj-ea"/>
                <a:cs typeface="Arial" pitchFamily="34" charset="0"/>
              </a:rPr>
              <a:t>DIRECTOR’S</a:t>
            </a:r>
            <a:r>
              <a:rPr kumimoji="0" lang="en-US" sz="6000" b="1" i="0" u="none" strike="noStrike" kern="1200" cap="none" spc="0" normalizeH="0" baseline="0" noProof="0" dirty="0">
                <a:ln>
                  <a:noFill/>
                </a:ln>
                <a:solidFill>
                  <a:srgbClr val="5FE0D3"/>
                </a:solidFill>
                <a:effectLst/>
                <a:uLnTx/>
                <a:uFillTx/>
                <a:latin typeface="Arial" panose="020B0604020202020204"/>
                <a:ea typeface="+mj-ea"/>
                <a:cs typeface="Arial" pitchFamily="34" charset="0"/>
              </a:rPr>
              <a:t> REPORT</a:t>
            </a:r>
            <a:endParaRPr kumimoji="0" lang="en-US" sz="44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Tree>
    <p:extLst>
      <p:ext uri="{BB962C8B-B14F-4D97-AF65-F5344CB8AC3E}">
        <p14:creationId xmlns:p14="http://schemas.microsoft.com/office/powerpoint/2010/main" val="199571177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492"/>
            <a:ext cx="12192000" cy="772160"/>
          </a:xfrm>
        </p:spPr>
        <p:txBody>
          <a:bodyPr/>
          <a:lstStyle/>
          <a:p>
            <a:pPr algn="ctr"/>
            <a:r>
              <a:rPr lang="en-US" sz="3600" dirty="0">
                <a:solidFill>
                  <a:srgbClr val="5FE0D4"/>
                </a:solidFill>
                <a:latin typeface="Arial" charset="0"/>
                <a:cs typeface="Arial" charset="0"/>
              </a:rPr>
              <a:t>Mourning the Loss of Duane Alexander </a:t>
            </a:r>
            <a:endParaRPr lang="en-US" sz="3600" b="1" dirty="0">
              <a:solidFill>
                <a:srgbClr val="5FE0D4"/>
              </a:solidFill>
            </a:endParaRP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3</a:t>
            </a:r>
          </a:p>
        </p:txBody>
      </p:sp>
      <p:pic>
        <p:nvPicPr>
          <p:cNvPr id="4" name="Picture 2" descr="Item of Interest: Duane Alexander, Former NICHD Director, Dies ...">
            <a:extLst>
              <a:ext uri="{FF2B5EF4-FFF2-40B4-BE49-F238E27FC236}">
                <a16:creationId xmlns:a16="http://schemas.microsoft.com/office/drawing/2014/main" id="{31BBEEAF-BC1B-4F2A-9BBA-323FAD9A9E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9" r="7049"/>
          <a:stretch/>
        </p:blipFill>
        <p:spPr bwMode="auto">
          <a:xfrm>
            <a:off x="3633256" y="810246"/>
            <a:ext cx="4925485" cy="564764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29771"/>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45"/>
            <a:ext cx="12192000" cy="623455"/>
          </a:xfrm>
        </p:spPr>
        <p:txBody>
          <a:bodyPr>
            <a:normAutofit/>
          </a:bodyPr>
          <a:lstStyle/>
          <a:p>
            <a:pPr algn="ctr"/>
            <a:r>
              <a:rPr lang="en-US" sz="3600" dirty="0">
                <a:solidFill>
                  <a:srgbClr val="5FE0D4"/>
                </a:solidFill>
                <a:latin typeface="Arial" charset="0"/>
                <a:cs typeface="Arial" charset="0"/>
              </a:rPr>
              <a:t>NIH COVID-19 Information Resources</a:t>
            </a:r>
            <a:endParaRPr lang="en-US" sz="3600" b="1" dirty="0">
              <a:solidFill>
                <a:srgbClr val="5FE0D4"/>
              </a:solidFill>
            </a:endParaRPr>
          </a:p>
        </p:txBody>
      </p:sp>
      <p:sp>
        <p:nvSpPr>
          <p:cNvPr id="3" name="TextBox 2">
            <a:extLst>
              <a:ext uri="{FF2B5EF4-FFF2-40B4-BE49-F238E27FC236}">
                <a16:creationId xmlns:a16="http://schemas.microsoft.com/office/drawing/2014/main" id="{E4603BEF-4675-4FCA-B6D3-8835DE5DE709}"/>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4</a:t>
            </a:r>
          </a:p>
        </p:txBody>
      </p:sp>
      <p:pic>
        <p:nvPicPr>
          <p:cNvPr id="5" name="Picture 4">
            <a:extLst>
              <a:ext uri="{FF2B5EF4-FFF2-40B4-BE49-F238E27FC236}">
                <a16:creationId xmlns:a16="http://schemas.microsoft.com/office/drawing/2014/main" id="{91CF0294-92FF-40A7-A16E-1649949312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4831" y="911423"/>
            <a:ext cx="7922337" cy="5281558"/>
          </a:xfrm>
          <a:prstGeom prst="rect">
            <a:avLst/>
          </a:prstGeom>
          <a:noFill/>
          <a:ln>
            <a:noFill/>
          </a:ln>
          <a:effectLst>
            <a:glow rad="228600">
              <a:srgbClr val="C00000">
                <a:alpha val="40000"/>
              </a:srgbClr>
            </a:glow>
          </a:effectLst>
        </p:spPr>
      </p:pic>
    </p:spTree>
    <p:extLst>
      <p:ext uri="{BB962C8B-B14F-4D97-AF65-F5344CB8AC3E}">
        <p14:creationId xmlns:p14="http://schemas.microsoft.com/office/powerpoint/2010/main" val="1600822804"/>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97"/>
            <a:ext cx="12192000" cy="772160"/>
          </a:xfrm>
        </p:spPr>
        <p:txBody>
          <a:bodyPr>
            <a:normAutofit/>
          </a:bodyPr>
          <a:lstStyle/>
          <a:p>
            <a:pPr algn="ctr"/>
            <a:r>
              <a:rPr lang="en-US" sz="3600" dirty="0">
                <a:solidFill>
                  <a:srgbClr val="5FE0D4"/>
                </a:solidFill>
                <a:latin typeface="Arial" charset="0"/>
                <a:cs typeface="Arial" charset="0"/>
              </a:rPr>
              <a:t>Funding for COVID-19 Research</a:t>
            </a:r>
            <a:endParaRPr lang="en-US" sz="3600" b="1" dirty="0">
              <a:solidFill>
                <a:srgbClr val="5FE0D4"/>
              </a:solidFill>
            </a:endParaRPr>
          </a:p>
        </p:txBody>
      </p:sp>
      <p:sp>
        <p:nvSpPr>
          <p:cNvPr id="3" name="TextBox 2">
            <a:extLst>
              <a:ext uri="{FF2B5EF4-FFF2-40B4-BE49-F238E27FC236}">
                <a16:creationId xmlns:a16="http://schemas.microsoft.com/office/drawing/2014/main" id="{227EF66C-1AE8-4587-8D15-A81B021516A5}"/>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5</a:t>
            </a:r>
          </a:p>
        </p:txBody>
      </p:sp>
      <p:pic>
        <p:nvPicPr>
          <p:cNvPr id="4" name="Picture 3">
            <a:extLst>
              <a:ext uri="{FF2B5EF4-FFF2-40B4-BE49-F238E27FC236}">
                <a16:creationId xmlns:a16="http://schemas.microsoft.com/office/drawing/2014/main" id="{7201D026-6630-4C75-9EE3-6AF41F5C77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2066" y="1072484"/>
            <a:ext cx="8927868" cy="5029785"/>
          </a:xfrm>
          <a:prstGeom prst="rect">
            <a:avLst/>
          </a:prstGeom>
          <a:noFill/>
          <a:ln>
            <a:noFill/>
          </a:ln>
          <a:effectLst>
            <a:glow rad="228600">
              <a:srgbClr val="FF66FF">
                <a:alpha val="40000"/>
              </a:srgbClr>
            </a:glow>
          </a:effectLst>
        </p:spPr>
      </p:pic>
    </p:spTree>
    <p:extLst>
      <p:ext uri="{BB962C8B-B14F-4D97-AF65-F5344CB8AC3E}">
        <p14:creationId xmlns:p14="http://schemas.microsoft.com/office/powerpoint/2010/main" val="4095192974"/>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192"/>
            <a:ext cx="12192000" cy="772160"/>
          </a:xfrm>
        </p:spPr>
        <p:txBody>
          <a:bodyPr/>
          <a:lstStyle/>
          <a:p>
            <a:pPr algn="ctr"/>
            <a:r>
              <a:rPr lang="en-US" sz="3600" b="1" dirty="0">
                <a:solidFill>
                  <a:srgbClr val="5FE0D4"/>
                </a:solidFill>
                <a:latin typeface="Arial" charset="0"/>
                <a:cs typeface="Arial" charset="0"/>
              </a:rPr>
              <a:t>Fiscal Year 2020 Appropriations</a:t>
            </a:r>
            <a:endParaRPr lang="en-US" sz="3600" b="1" dirty="0"/>
          </a:p>
        </p:txBody>
      </p:sp>
      <p:sp>
        <p:nvSpPr>
          <p:cNvPr id="8" name="TextBox 7"/>
          <p:cNvSpPr txBox="1"/>
          <p:nvPr/>
        </p:nvSpPr>
        <p:spPr>
          <a:xfrm>
            <a:off x="2667000" y="1761332"/>
            <a:ext cx="68580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4006248296"/>
              </p:ext>
            </p:extLst>
          </p:nvPr>
        </p:nvGraphicFramePr>
        <p:xfrm>
          <a:off x="880607" y="861671"/>
          <a:ext cx="10430786" cy="5447888"/>
        </p:xfrm>
        <a:graphic>
          <a:graphicData uri="http://schemas.openxmlformats.org/drawingml/2006/table">
            <a:tbl>
              <a:tblPr firstRow="1" firstCol="1" bandRow="1">
                <a:tableStyleId>{F5AB1C69-6EDB-4FF4-983F-18BD219EF322}</a:tableStyleId>
              </a:tblPr>
              <a:tblGrid>
                <a:gridCol w="164592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2"/>
                    </a:ext>
                  </a:extLst>
                </a:gridCol>
                <a:gridCol w="2651760">
                  <a:extLst>
                    <a:ext uri="{9D8B030D-6E8A-4147-A177-3AD203B41FA5}">
                      <a16:colId xmlns:a16="http://schemas.microsoft.com/office/drawing/2014/main" val="20003"/>
                    </a:ext>
                  </a:extLst>
                </a:gridCol>
                <a:gridCol w="1767840">
                  <a:extLst>
                    <a:ext uri="{9D8B030D-6E8A-4147-A177-3AD203B41FA5}">
                      <a16:colId xmlns:a16="http://schemas.microsoft.com/office/drawing/2014/main" val="2599717032"/>
                    </a:ext>
                  </a:extLst>
                </a:gridCol>
                <a:gridCol w="1698266">
                  <a:extLst>
                    <a:ext uri="{9D8B030D-6E8A-4147-A177-3AD203B41FA5}">
                      <a16:colId xmlns:a16="http://schemas.microsoft.com/office/drawing/2014/main" val="2591348643"/>
                    </a:ext>
                  </a:extLst>
                </a:gridCol>
              </a:tblGrid>
              <a:tr h="3789794">
                <a:tc>
                  <a:txBody>
                    <a:bodyPr/>
                    <a:lstStyle/>
                    <a:p>
                      <a:pPr algn="ct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Fiscal Year 2019 </a:t>
                      </a:r>
                    </a:p>
                    <a:p>
                      <a:pPr algn="ctr"/>
                      <a:r>
                        <a:rPr lang="en-US" sz="2800" dirty="0">
                          <a:solidFill>
                            <a:schemeClr val="bg1"/>
                          </a:solidFill>
                        </a:rPr>
                        <a:t>Labor-HHS Appropriation</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endParaRPr lang="en-US" sz="2800" b="1" i="0" dirty="0">
                        <a:latin typeface="Arial" panose="020B0604020202020204" pitchFamily="34" charset="0"/>
                        <a:cs typeface="Arial" panose="020B0604020202020204" pitchFamily="34" charset="0"/>
                      </a:endParaRPr>
                    </a:p>
                    <a:p>
                      <a:pPr algn="ctr"/>
                      <a:r>
                        <a:rPr lang="en-US" sz="2800" b="1" i="0" dirty="0">
                          <a:latin typeface="Arial" panose="020B0604020202020204" pitchFamily="34" charset="0"/>
                          <a:cs typeface="Arial" panose="020B0604020202020204" pitchFamily="34" charset="0"/>
                        </a:rPr>
                        <a:t>Fiscal Year</a:t>
                      </a:r>
                    </a:p>
                    <a:p>
                      <a:pPr algn="ctr"/>
                      <a:r>
                        <a:rPr lang="en-US" sz="2800" b="1" i="0" dirty="0">
                          <a:latin typeface="Arial" panose="020B0604020202020204" pitchFamily="34" charset="0"/>
                          <a:cs typeface="Arial" panose="020B0604020202020204" pitchFamily="34" charset="0"/>
                        </a:rPr>
                        <a:t>2020 </a:t>
                      </a:r>
                    </a:p>
                    <a:p>
                      <a:pPr algn="ctr"/>
                      <a:r>
                        <a:rPr lang="en-US" sz="2800" b="1" i="0" dirty="0">
                          <a:latin typeface="Arial" panose="020B0604020202020204" pitchFamily="34" charset="0"/>
                          <a:cs typeface="Arial" panose="020B0604020202020204" pitchFamily="34" charset="0"/>
                        </a:rPr>
                        <a:t>Labor-HHS </a:t>
                      </a:r>
                      <a:r>
                        <a:rPr lang="en-US" sz="2800" dirty="0">
                          <a:solidFill>
                            <a:schemeClr val="bg1"/>
                          </a:solidFill>
                        </a:rPr>
                        <a:t>Appropriation</a:t>
                      </a:r>
                      <a:endParaRPr lang="en-US" sz="2800" b="1" i="0" dirty="0">
                        <a:latin typeface="Arial" panose="020B0604020202020204" pitchFamily="34" charset="0"/>
                        <a:cs typeface="Arial" panose="020B0604020202020204" pitchFamily="34" charset="0"/>
                      </a:endParaRPr>
                    </a:p>
                    <a:p>
                      <a:pPr algn="ctr"/>
                      <a:endParaRPr lang="en-US" sz="2800" b="1" i="0"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 </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extLst>
                  <a:ext uri="{0D108BD9-81ED-4DB2-BD59-A6C34878D82A}">
                    <a16:rowId xmlns:a16="http://schemas.microsoft.com/office/drawing/2014/main" val="10000"/>
                  </a:ext>
                </a:extLst>
              </a:tr>
              <a:tr h="845343">
                <a:tc>
                  <a:txBody>
                    <a:bodyPr/>
                    <a:lstStyle/>
                    <a:p>
                      <a:pPr algn="ctr"/>
                      <a:r>
                        <a:rPr lang="en-US" sz="2800" dirty="0">
                          <a:solidFill>
                            <a:schemeClr val="bg1"/>
                          </a:solidFill>
                        </a:rPr>
                        <a:t>NIH</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$39.1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$41.7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~$2.6 B</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~6.6%</a:t>
                      </a:r>
                    </a:p>
                  </a:txBody>
                  <a:tcPr marL="68580" marR="68580" marT="34290" marB="34290" anchor="ctr"/>
                </a:tc>
                <a:extLst>
                  <a:ext uri="{0D108BD9-81ED-4DB2-BD59-A6C34878D82A}">
                    <a16:rowId xmlns:a16="http://schemas.microsoft.com/office/drawing/2014/main" val="10001"/>
                  </a:ext>
                </a:extLst>
              </a:tr>
              <a:tr h="812751">
                <a:tc>
                  <a:txBody>
                    <a:bodyPr/>
                    <a:lstStyle/>
                    <a:p>
                      <a:pPr algn="ctr"/>
                      <a:r>
                        <a:rPr lang="en-US" sz="2800" dirty="0">
                          <a:solidFill>
                            <a:schemeClr val="bg1"/>
                          </a:solidFill>
                        </a:rPr>
                        <a:t>NHGRI</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$575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$606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~$31 M</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~5.4%</a:t>
                      </a:r>
                    </a:p>
                  </a:txBody>
                  <a:tcPr marL="68580" marR="68580" marT="34290" marB="34290" anchor="ctr"/>
                </a:tc>
                <a:extLst>
                  <a:ext uri="{0D108BD9-81ED-4DB2-BD59-A6C34878D82A}">
                    <a16:rowId xmlns:a16="http://schemas.microsoft.com/office/drawing/2014/main" val="3935094876"/>
                  </a:ext>
                </a:extLst>
              </a:tr>
            </a:tbl>
          </a:graphicData>
        </a:graphic>
      </p:graphicFrame>
      <p:sp>
        <p:nvSpPr>
          <p:cNvPr id="5" name="TextBox 4">
            <a:extLst>
              <a:ext uri="{FF2B5EF4-FFF2-40B4-BE49-F238E27FC236}">
                <a16:creationId xmlns:a16="http://schemas.microsoft.com/office/drawing/2014/main" id="{4A0B4145-6243-41E7-B8D2-4BCD43AE3653}"/>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6</a:t>
            </a:r>
          </a:p>
        </p:txBody>
      </p:sp>
    </p:spTree>
    <p:extLst>
      <p:ext uri="{BB962C8B-B14F-4D97-AF65-F5344CB8AC3E}">
        <p14:creationId xmlns:p14="http://schemas.microsoft.com/office/powerpoint/2010/main" val="107853073"/>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rgbClr val="E57200"/>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1044394458"/>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60"/>
            <a:ext cx="12192000" cy="602673"/>
          </a:xfrm>
        </p:spPr>
        <p:txBody>
          <a:bodyPr/>
          <a:lstStyle/>
          <a:p>
            <a:pPr algn="ctr"/>
            <a:r>
              <a:rPr lang="en-US" sz="3600" dirty="0">
                <a:solidFill>
                  <a:srgbClr val="5FE0D4"/>
                </a:solidFill>
                <a:latin typeface="Arial" charset="0"/>
                <a:cs typeface="Arial" charset="0"/>
              </a:rPr>
              <a:t>Mourning the Loss of Ken </a:t>
            </a:r>
            <a:r>
              <a:rPr lang="en-US" sz="3600" dirty="0" err="1">
                <a:solidFill>
                  <a:srgbClr val="5FE0D4"/>
                </a:solidFill>
                <a:latin typeface="Arial" charset="0"/>
                <a:cs typeface="Arial" charset="0"/>
              </a:rPr>
              <a:t>Paigen</a:t>
            </a:r>
            <a:endParaRPr lang="en-US" sz="3600" b="1" dirty="0">
              <a:solidFill>
                <a:srgbClr val="5FE0D4"/>
              </a:solidFill>
            </a:endParaRP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7</a:t>
            </a:r>
          </a:p>
        </p:txBody>
      </p:sp>
      <p:pic>
        <p:nvPicPr>
          <p:cNvPr id="5" name="Picture 4">
            <a:extLst>
              <a:ext uri="{FF2B5EF4-FFF2-40B4-BE49-F238E27FC236}">
                <a16:creationId xmlns:a16="http://schemas.microsoft.com/office/drawing/2014/main" id="{88D33B96-B43E-40D6-B2C5-3E62C0941E3A}"/>
              </a:ext>
            </a:extLst>
          </p:cNvPr>
          <p:cNvPicPr>
            <a:picLocks noChangeAspect="1"/>
          </p:cNvPicPr>
          <p:nvPr/>
        </p:nvPicPr>
        <p:blipFill rotWithShape="1">
          <a:blip r:embed="rId3"/>
          <a:srcRect l="15071" r="23879"/>
          <a:stretch/>
        </p:blipFill>
        <p:spPr>
          <a:xfrm>
            <a:off x="3633256" y="810246"/>
            <a:ext cx="4925485" cy="5647643"/>
          </a:xfrm>
          <a:prstGeom prst="roundRect">
            <a:avLst/>
          </a:prstGeom>
        </p:spPr>
      </p:pic>
    </p:spTree>
    <p:extLst>
      <p:ext uri="{BB962C8B-B14F-4D97-AF65-F5344CB8AC3E}">
        <p14:creationId xmlns:p14="http://schemas.microsoft.com/office/powerpoint/2010/main" val="3439462927"/>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97"/>
            <a:ext cx="12192000" cy="772160"/>
          </a:xfrm>
        </p:spPr>
        <p:txBody>
          <a:bodyPr/>
          <a:lstStyle/>
          <a:p>
            <a:pPr algn="ctr"/>
            <a:r>
              <a:rPr lang="en-US" sz="3600" dirty="0">
                <a:solidFill>
                  <a:srgbClr val="5FE0D4"/>
                </a:solidFill>
                <a:latin typeface="Arial" charset="0"/>
                <a:cs typeface="Arial" charset="0"/>
              </a:rPr>
              <a:t>Mourning the Loss of Mary Shimoyama</a:t>
            </a:r>
            <a:endParaRPr lang="en-US" sz="3600" b="1" dirty="0">
              <a:solidFill>
                <a:srgbClr val="5FE0D4"/>
              </a:solidFill>
            </a:endParaRPr>
          </a:p>
        </p:txBody>
      </p:sp>
      <p:sp>
        <p:nvSpPr>
          <p:cNvPr id="7" name="TextBox 6">
            <a:extLst>
              <a:ext uri="{FF2B5EF4-FFF2-40B4-BE49-F238E27FC236}">
                <a16:creationId xmlns:a16="http://schemas.microsoft.com/office/drawing/2014/main" id="{CEFA3044-048D-497C-8190-1F87966293B9}"/>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8</a:t>
            </a:r>
          </a:p>
        </p:txBody>
      </p:sp>
      <p:pic>
        <p:nvPicPr>
          <p:cNvPr id="1026" name="Picture 2" descr="Mary Shimoyama">
            <a:extLst>
              <a:ext uri="{FF2B5EF4-FFF2-40B4-BE49-F238E27FC236}">
                <a16:creationId xmlns:a16="http://schemas.microsoft.com/office/drawing/2014/main" id="{C861F018-654A-46BE-A1EA-B0B743052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257" y="810247"/>
            <a:ext cx="4925485" cy="564764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378448"/>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60614"/>
          </a:xfrm>
        </p:spPr>
        <p:txBody>
          <a:bodyPr/>
          <a:lstStyle/>
          <a:p>
            <a:pPr algn="ctr"/>
            <a:r>
              <a:rPr lang="en-US" sz="3600" dirty="0">
                <a:solidFill>
                  <a:srgbClr val="5FE0D4"/>
                </a:solidFill>
                <a:latin typeface="Arial" charset="0"/>
                <a:cs typeface="Arial" charset="0"/>
              </a:rPr>
              <a:t>Mourning the Loss of James Taylor</a:t>
            </a:r>
            <a:endParaRPr lang="en-US" sz="3600" dirty="0">
              <a:solidFill>
                <a:srgbClr val="5FE0D4"/>
              </a:solidFill>
            </a:endParaRPr>
          </a:p>
        </p:txBody>
      </p:sp>
      <p:sp>
        <p:nvSpPr>
          <p:cNvPr id="5" name="TextBox 4">
            <a:extLst>
              <a:ext uri="{FF2B5EF4-FFF2-40B4-BE49-F238E27FC236}">
                <a16:creationId xmlns:a16="http://schemas.microsoft.com/office/drawing/2014/main" id="{152BC3C2-E706-4CC2-9E23-E94F2D682D53}"/>
              </a:ext>
            </a:extLst>
          </p:cNvPr>
          <p:cNvSpPr txBox="1"/>
          <p:nvPr/>
        </p:nvSpPr>
        <p:spPr>
          <a:xfrm>
            <a:off x="10379998" y="6457890"/>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9</a:t>
            </a:r>
          </a:p>
        </p:txBody>
      </p:sp>
      <p:pic>
        <p:nvPicPr>
          <p:cNvPr id="6" name="Picture 5">
            <a:extLst>
              <a:ext uri="{FF2B5EF4-FFF2-40B4-BE49-F238E27FC236}">
                <a16:creationId xmlns:a16="http://schemas.microsoft.com/office/drawing/2014/main" id="{B9AD1FF5-49D2-434C-8BBB-E5C62E62C1B2}"/>
              </a:ext>
            </a:extLst>
          </p:cNvPr>
          <p:cNvPicPr>
            <a:picLocks noChangeAspect="1"/>
          </p:cNvPicPr>
          <p:nvPr/>
        </p:nvPicPr>
        <p:blipFill>
          <a:blip r:embed="rId3"/>
          <a:stretch>
            <a:fillRect/>
          </a:stretch>
        </p:blipFill>
        <p:spPr>
          <a:xfrm>
            <a:off x="3620004" y="810247"/>
            <a:ext cx="4925485" cy="5668216"/>
          </a:xfrm>
          <a:prstGeom prst="roundRect">
            <a:avLst/>
          </a:prstGeom>
        </p:spPr>
      </p:pic>
    </p:spTree>
    <p:extLst>
      <p:ext uri="{BB962C8B-B14F-4D97-AF65-F5344CB8AC3E}">
        <p14:creationId xmlns:p14="http://schemas.microsoft.com/office/powerpoint/2010/main" val="4224478695"/>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164"/>
            <a:ext cx="12191999" cy="794978"/>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FFFF00"/>
                </a:solidFill>
                <a:latin typeface="Arial" charset="0"/>
                <a:cs typeface="Arial" charset="0"/>
              </a:rPr>
              <a:t> </a:t>
            </a:r>
            <a:r>
              <a:rPr lang="en-US" sz="3600" dirty="0">
                <a:solidFill>
                  <a:srgbClr val="5FE0D4"/>
                </a:solidFill>
                <a:latin typeface="Arial" charset="0"/>
                <a:cs typeface="Arial" charset="0"/>
              </a:rPr>
              <a:t>Elected to National Academy of Sciences</a:t>
            </a:r>
          </a:p>
        </p:txBody>
      </p:sp>
      <p:sp>
        <p:nvSpPr>
          <p:cNvPr id="9" name="Title 1"/>
          <p:cNvSpPr txBox="1">
            <a:spLocks/>
          </p:cNvSpPr>
          <p:nvPr/>
        </p:nvSpPr>
        <p:spPr bwMode="auto">
          <a:xfrm>
            <a:off x="47753" y="2000595"/>
            <a:ext cx="8948598" cy="319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defTabSz="914400">
              <a:spcBef>
                <a:spcPts val="1200"/>
              </a:spcBef>
              <a:buClr>
                <a:srgbClr val="D6ECFF"/>
              </a:buClr>
              <a:buSzPct val="95000"/>
              <a:defRPr/>
            </a:pPr>
            <a:r>
              <a:rPr lang="en-US" sz="3200" kern="0" dirty="0">
                <a:solidFill>
                  <a:prstClr val="white"/>
                </a:solidFill>
              </a:rPr>
              <a:t>   Brenda Andrews</a:t>
            </a:r>
          </a:p>
          <a:p>
            <a:pPr marL="284163" indent="0" defTabSz="914400">
              <a:spcBef>
                <a:spcPts val="1200"/>
              </a:spcBef>
              <a:buClr>
                <a:srgbClr val="D6ECFF"/>
              </a:buClr>
              <a:buSzPct val="95000"/>
              <a:defRPr/>
            </a:pPr>
            <a:r>
              <a:rPr lang="en-US" sz="3200" kern="0" dirty="0">
                <a:solidFill>
                  <a:prstClr val="white"/>
                </a:solidFill>
              </a:rPr>
              <a:t>   Hugo Bellen</a:t>
            </a:r>
          </a:p>
          <a:p>
            <a:pPr marL="284163" indent="0" defTabSz="914400">
              <a:spcBef>
                <a:spcPts val="1200"/>
              </a:spcBef>
              <a:buClr>
                <a:srgbClr val="D6ECFF"/>
              </a:buClr>
              <a:buSzPct val="95000"/>
              <a:defRPr/>
            </a:pPr>
            <a:r>
              <a:rPr lang="en-US" sz="3200" kern="0" dirty="0">
                <a:solidFill>
                  <a:prstClr val="white"/>
                </a:solidFill>
              </a:rPr>
              <a:t>   Bonnie Berger</a:t>
            </a:r>
          </a:p>
          <a:p>
            <a:pPr marL="284163" indent="0" defTabSz="914400">
              <a:spcBef>
                <a:spcPts val="1200"/>
              </a:spcBef>
              <a:buClr>
                <a:srgbClr val="D6ECFF"/>
              </a:buClr>
              <a:buSzPct val="95000"/>
              <a:defRPr/>
            </a:pPr>
            <a:r>
              <a:rPr lang="en-US" sz="3200" kern="0" dirty="0">
                <a:solidFill>
                  <a:prstClr val="white"/>
                </a:solidFill>
              </a:rPr>
              <a:t>   Howard Chang</a:t>
            </a:r>
          </a:p>
          <a:p>
            <a:pPr marL="284163" indent="0" defTabSz="914400">
              <a:spcBef>
                <a:spcPts val="1200"/>
              </a:spcBef>
              <a:buClr>
                <a:srgbClr val="D6ECFF"/>
              </a:buClr>
              <a:buSzPct val="95000"/>
              <a:defRPr/>
            </a:pPr>
            <a:r>
              <a:rPr lang="en-US" sz="3200" kern="0" dirty="0">
                <a:solidFill>
                  <a:prstClr val="white"/>
                </a:solidFill>
              </a:rPr>
              <a:t>   Arul </a:t>
            </a:r>
            <a:r>
              <a:rPr lang="en-US" sz="3200" kern="0" dirty="0" err="1">
                <a:solidFill>
                  <a:prstClr val="white"/>
                </a:solidFill>
              </a:rPr>
              <a:t>Chinnaiyan</a:t>
            </a:r>
            <a:endParaRPr lang="en-US" sz="3200" kern="0" dirty="0">
              <a:solidFill>
                <a:prstClr val="white"/>
              </a:solidFill>
            </a:endParaRPr>
          </a:p>
          <a:p>
            <a:pPr marL="284163" indent="0" defTabSz="914400">
              <a:spcBef>
                <a:spcPts val="1200"/>
              </a:spcBef>
              <a:buClr>
                <a:srgbClr val="D6ECFF"/>
              </a:buClr>
              <a:buSzPct val="95000"/>
              <a:defRPr/>
            </a:pPr>
            <a:r>
              <a:rPr lang="en-US" sz="3200" kern="0" dirty="0">
                <a:solidFill>
                  <a:prstClr val="white"/>
                </a:solidFill>
              </a:rPr>
              <a:t>Victor </a:t>
            </a:r>
            <a:r>
              <a:rPr lang="en-US" sz="3200" kern="0" dirty="0" err="1">
                <a:solidFill>
                  <a:prstClr val="white"/>
                </a:solidFill>
              </a:rPr>
              <a:t>Corces</a:t>
            </a:r>
            <a:r>
              <a:rPr lang="en-US" sz="3200" kern="0" dirty="0">
                <a:solidFill>
                  <a:prstClr val="white"/>
                </a:solidFill>
              </a:rPr>
              <a:t> </a:t>
            </a:r>
          </a:p>
          <a:p>
            <a:pPr marL="284163" indent="0" defTabSz="914400">
              <a:spcBef>
                <a:spcPts val="1200"/>
              </a:spcBef>
              <a:buClr>
                <a:srgbClr val="D6ECFF"/>
              </a:buClr>
              <a:buSzPct val="95000"/>
              <a:defRPr/>
            </a:pPr>
            <a:r>
              <a:rPr lang="en-US" sz="3200" kern="0" dirty="0">
                <a:solidFill>
                  <a:prstClr val="white"/>
                </a:solidFill>
              </a:rPr>
              <a:t>Adrian </a:t>
            </a:r>
            <a:r>
              <a:rPr lang="en-US" sz="3200" kern="0" dirty="0" err="1">
                <a:solidFill>
                  <a:prstClr val="white"/>
                </a:solidFill>
              </a:rPr>
              <a:t>Krainer</a:t>
            </a:r>
            <a:endParaRPr lang="en-US" sz="3200" kern="0" dirty="0">
              <a:solidFill>
                <a:prstClr val="white"/>
              </a:solidFill>
            </a:endParaRPr>
          </a:p>
          <a:p>
            <a:pPr marL="284163" indent="0" defTabSz="914400">
              <a:spcBef>
                <a:spcPts val="1200"/>
              </a:spcBef>
              <a:buClr>
                <a:srgbClr val="D6ECFF"/>
              </a:buClr>
              <a:buSzPct val="95000"/>
              <a:defRPr/>
            </a:pPr>
            <a:r>
              <a:rPr lang="en-US" sz="3200" kern="0" dirty="0">
                <a:solidFill>
                  <a:prstClr val="white"/>
                </a:solidFill>
              </a:rPr>
              <a:t>Kerstin Lindblad-</a:t>
            </a:r>
            <a:r>
              <a:rPr lang="en-US" sz="3200" kern="0" dirty="0" err="1">
                <a:solidFill>
                  <a:prstClr val="white"/>
                </a:solidFill>
              </a:rPr>
              <a:t>Toh</a:t>
            </a:r>
            <a:r>
              <a:rPr lang="en-US" sz="3200" kern="0" dirty="0">
                <a:solidFill>
                  <a:prstClr val="white"/>
                </a:solidFill>
              </a:rPr>
              <a:t> </a:t>
            </a:r>
          </a:p>
          <a:p>
            <a:pPr marL="284163" indent="0" defTabSz="914400">
              <a:spcBef>
                <a:spcPts val="1200"/>
              </a:spcBef>
              <a:buClr>
                <a:srgbClr val="D6ECFF"/>
              </a:buClr>
              <a:buSzPct val="95000"/>
              <a:defRPr/>
            </a:pPr>
            <a:r>
              <a:rPr lang="en-US" sz="3200" kern="0" dirty="0">
                <a:solidFill>
                  <a:prstClr val="white"/>
                </a:solidFill>
              </a:rPr>
              <a:t>Molly </a:t>
            </a:r>
            <a:r>
              <a:rPr lang="en-US" sz="3200" kern="0" dirty="0" err="1">
                <a:solidFill>
                  <a:prstClr val="white"/>
                </a:solidFill>
              </a:rPr>
              <a:t>Przeworski</a:t>
            </a:r>
            <a:endParaRPr lang="en-US" sz="3200" kern="0" dirty="0">
              <a:solidFill>
                <a:prstClr val="white"/>
              </a:solidFill>
            </a:endParaRPr>
          </a:p>
          <a:p>
            <a:pPr marL="284163" indent="0" defTabSz="914400">
              <a:spcBef>
                <a:spcPts val="1200"/>
              </a:spcBef>
              <a:buClr>
                <a:srgbClr val="D6ECFF"/>
              </a:buClr>
              <a:buSzPct val="95000"/>
              <a:defRPr/>
            </a:pPr>
            <a:r>
              <a:rPr lang="en-US" sz="3200" kern="0" dirty="0">
                <a:solidFill>
                  <a:prstClr val="white"/>
                </a:solidFill>
              </a:rPr>
              <a:t>Mark </a:t>
            </a:r>
            <a:r>
              <a:rPr lang="en-US" sz="3200" kern="0" dirty="0" err="1">
                <a:solidFill>
                  <a:prstClr val="white"/>
                </a:solidFill>
              </a:rPr>
              <a:t>Stoneking</a:t>
            </a:r>
            <a:endParaRPr lang="en-US" sz="3200" kern="0" dirty="0">
              <a:solidFill>
                <a:prstClr val="white"/>
              </a:solidFill>
            </a:endParaRP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grpSp>
        <p:nvGrpSpPr>
          <p:cNvPr id="3" name="Group 2"/>
          <p:cNvGrpSpPr/>
          <p:nvPr/>
        </p:nvGrpSpPr>
        <p:grpSpPr>
          <a:xfrm>
            <a:off x="9099673" y="2178280"/>
            <a:ext cx="2901696" cy="2837949"/>
            <a:chOff x="3791308" y="2441787"/>
            <a:chExt cx="4594749" cy="4692622"/>
          </a:xfrm>
        </p:grpSpPr>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3563" t="4568" r="24713" b="4075"/>
            <a:stretch/>
          </p:blipFill>
          <p:spPr bwMode="auto">
            <a:xfrm>
              <a:off x="4628005" y="2441787"/>
              <a:ext cx="2763209" cy="2839965"/>
            </a:xfrm>
            <a:prstGeom prst="ellipse">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791308" y="5454984"/>
              <a:ext cx="4594749" cy="1679425"/>
            </a:xfrm>
            <a:prstGeom prst="rect">
              <a:avLst/>
            </a:prstGeom>
            <a:noFill/>
          </p:spPr>
          <p:txBody>
            <a:bodyPr wrap="square" rtlCol="0">
              <a:spAutoFit/>
            </a:bodyPr>
            <a:lstStyle/>
            <a:p>
              <a:pPr algn="ctr" defTabSz="914400">
                <a:defRPr/>
              </a:pPr>
              <a:r>
                <a:rPr lang="en-US" sz="2000" b="1" kern="0" dirty="0">
                  <a:solidFill>
                    <a:srgbClr val="CC9900"/>
                  </a:solidFill>
                </a:rPr>
                <a:t>NATIONAL </a:t>
              </a:r>
            </a:p>
            <a:p>
              <a:pPr algn="ctr" defTabSz="914400">
                <a:defRPr/>
              </a:pPr>
              <a:r>
                <a:rPr lang="en-US" sz="2000" b="1" kern="0" dirty="0">
                  <a:solidFill>
                    <a:srgbClr val="CC9900"/>
                  </a:solidFill>
                </a:rPr>
                <a:t>ACADEMY </a:t>
              </a:r>
            </a:p>
            <a:p>
              <a:pPr algn="ctr" defTabSz="914400">
                <a:defRPr/>
              </a:pPr>
              <a:r>
                <a:rPr lang="en-US" sz="2000" b="1" kern="0" dirty="0">
                  <a:solidFill>
                    <a:srgbClr val="CC9900"/>
                  </a:solidFill>
                </a:rPr>
                <a:t>OF SCIENCES</a:t>
              </a:r>
            </a:p>
          </p:txBody>
        </p:sp>
      </p:grpSp>
      <p:sp>
        <p:nvSpPr>
          <p:cNvPr id="12" name="TextBox 11">
            <a:extLst>
              <a:ext uri="{FF2B5EF4-FFF2-40B4-BE49-F238E27FC236}">
                <a16:creationId xmlns:a16="http://schemas.microsoft.com/office/drawing/2014/main" id="{DBEF0E79-2E53-4210-B854-640CDE23AD1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10</a:t>
            </a:r>
          </a:p>
        </p:txBody>
      </p:sp>
    </p:spTree>
    <p:extLst>
      <p:ext uri="{BB962C8B-B14F-4D97-AF65-F5344CB8AC3E}">
        <p14:creationId xmlns:p14="http://schemas.microsoft.com/office/powerpoint/2010/main" val="1535364830"/>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63"/>
            <a:ext cx="12191999" cy="1169112"/>
          </a:xfrm>
        </p:spPr>
        <p:txBody>
          <a:bodyPr vert="horz" wrap="square" lIns="91440" tIns="45720" rIns="91440" bIns="45720" numCol="1" rtlCol="0" anchor="ctr" anchorCtr="0" compatLnSpc="1">
            <a:prstTxWarp prst="textNoShape">
              <a:avLst/>
            </a:prstTxWarp>
            <a:noAutofit/>
          </a:bodyPr>
          <a:lstStyle/>
          <a:p>
            <a:pPr algn="ctr">
              <a:defRPr/>
            </a:pPr>
            <a:r>
              <a:rPr lang="en-US" sz="3600" dirty="0">
                <a:solidFill>
                  <a:srgbClr val="5FE0D4"/>
                </a:solidFill>
                <a:latin typeface="Arial" charset="0"/>
                <a:cs typeface="Arial" charset="0"/>
              </a:rPr>
              <a:t>New Executive Vice President of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Genentech Research and Early Development</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EE525F31-5292-41CD-BDEA-6C279EF7051D}"/>
              </a:ext>
            </a:extLst>
          </p:cNvPr>
          <p:cNvSpPr txBox="1">
            <a:spLocks/>
          </p:cNvSpPr>
          <p:nvPr/>
        </p:nvSpPr>
        <p:spPr>
          <a:xfrm>
            <a:off x="924562" y="5928148"/>
            <a:ext cx="5651500" cy="653567"/>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Aviv Regev, Ph.D.</a:t>
            </a:r>
          </a:p>
        </p:txBody>
      </p:sp>
      <p:pic>
        <p:nvPicPr>
          <p:cNvPr id="1026" name="Picture 2">
            <a:extLst>
              <a:ext uri="{FF2B5EF4-FFF2-40B4-BE49-F238E27FC236}">
                <a16:creationId xmlns:a16="http://schemas.microsoft.com/office/drawing/2014/main" id="{81797056-F344-4498-A399-5E5745D9EA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34" r="7620"/>
          <a:stretch/>
        </p:blipFill>
        <p:spPr bwMode="auto">
          <a:xfrm>
            <a:off x="1098571" y="1453274"/>
            <a:ext cx="5303482" cy="4474873"/>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4E7837D-4A78-42CD-8A36-895A74658AD6}"/>
              </a:ext>
            </a:extLst>
          </p:cNvPr>
          <p:cNvPicPr>
            <a:picLocks noChangeAspect="1"/>
          </p:cNvPicPr>
          <p:nvPr/>
        </p:nvPicPr>
        <p:blipFill rotWithShape="1">
          <a:blip r:embed="rId4"/>
          <a:srcRect l="6236" t="8549" r="3718" b="8119"/>
          <a:stretch/>
        </p:blipFill>
        <p:spPr>
          <a:xfrm>
            <a:off x="6934939" y="2856841"/>
            <a:ext cx="4182580" cy="1798392"/>
          </a:xfrm>
          <a:prstGeom prst="rect">
            <a:avLst/>
          </a:prstGeom>
          <a:effectLst>
            <a:glow rad="228600">
              <a:srgbClr val="FF0000">
                <a:alpha val="40000"/>
              </a:srgbClr>
            </a:glow>
          </a:effectLst>
        </p:spPr>
      </p:pic>
      <p:sp>
        <p:nvSpPr>
          <p:cNvPr id="11" name="TextBox 10">
            <a:extLst>
              <a:ext uri="{FF2B5EF4-FFF2-40B4-BE49-F238E27FC236}">
                <a16:creationId xmlns:a16="http://schemas.microsoft.com/office/drawing/2014/main" id="{695E2185-1452-43DE-897A-A0E2DD2940D1}"/>
              </a:ext>
            </a:extLst>
          </p:cNvPr>
          <p:cNvSpPr txBox="1"/>
          <p:nvPr/>
        </p:nvSpPr>
        <p:spPr>
          <a:xfrm>
            <a:off x="10379998" y="6457890"/>
            <a:ext cx="1781513"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11</a:t>
            </a:r>
          </a:p>
        </p:txBody>
      </p:sp>
    </p:spTree>
    <p:extLst>
      <p:ext uri="{BB962C8B-B14F-4D97-AF65-F5344CB8AC3E}">
        <p14:creationId xmlns:p14="http://schemas.microsoft.com/office/powerpoint/2010/main" val="984679671"/>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038E73-79DF-4C0E-84F0-FFB48DD2C495}"/>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a:t>
            </a:r>
          </a:p>
        </p:txBody>
      </p:sp>
      <p:sp>
        <p:nvSpPr>
          <p:cNvPr id="5" name="Title 1">
            <a:extLst>
              <a:ext uri="{FF2B5EF4-FFF2-40B4-BE49-F238E27FC236}">
                <a16:creationId xmlns:a16="http://schemas.microsoft.com/office/drawing/2014/main" id="{8ADDB2EA-3F43-4362-9AA0-8927F815BB72}"/>
              </a:ext>
            </a:extLst>
          </p:cNvPr>
          <p:cNvSpPr txBox="1">
            <a:spLocks/>
          </p:cNvSpPr>
          <p:nvPr/>
        </p:nvSpPr>
        <p:spPr bwMode="auto">
          <a:xfrm>
            <a:off x="0" y="6049801"/>
            <a:ext cx="12192000" cy="736600"/>
          </a:xfrm>
          <a:prstGeom prst="rect">
            <a:avLst/>
          </a:prstGeom>
          <a:noFill/>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chemeClr val="tx1"/>
                </a:solidFill>
                <a:latin typeface="Arial" charset="0"/>
                <a:cs typeface="Arial" charset="0"/>
              </a:rPr>
              <a:t>genome.gov/DirectorsReport </a:t>
            </a:r>
          </a:p>
        </p:txBody>
      </p:sp>
      <p:sp>
        <p:nvSpPr>
          <p:cNvPr id="7" name="Down Arrow 6">
            <a:extLst>
              <a:ext uri="{FF2B5EF4-FFF2-40B4-BE49-F238E27FC236}">
                <a16:creationId xmlns:a16="http://schemas.microsoft.com/office/drawing/2014/main" id="{B35B734B-E625-466E-98D2-4062587739E5}"/>
              </a:ext>
            </a:extLst>
          </p:cNvPr>
          <p:cNvSpPr/>
          <p:nvPr/>
        </p:nvSpPr>
        <p:spPr>
          <a:xfrm>
            <a:off x="11667033" y="5669046"/>
            <a:ext cx="365982" cy="784272"/>
          </a:xfrm>
          <a:prstGeom prst="downArrow">
            <a:avLst/>
          </a:prstGeom>
          <a:solidFill>
            <a:srgbClr val="5FE0D4"/>
          </a:solidFill>
          <a:ln>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9" name="Group 8">
            <a:extLst>
              <a:ext uri="{FF2B5EF4-FFF2-40B4-BE49-F238E27FC236}">
                <a16:creationId xmlns:a16="http://schemas.microsoft.com/office/drawing/2014/main" id="{D13A7308-786A-4D2B-B48B-3966709D981E}"/>
              </a:ext>
            </a:extLst>
          </p:cNvPr>
          <p:cNvGrpSpPr/>
          <p:nvPr/>
        </p:nvGrpSpPr>
        <p:grpSpPr>
          <a:xfrm>
            <a:off x="2524643" y="287593"/>
            <a:ext cx="7143155" cy="5627259"/>
            <a:chOff x="-2143219" y="508472"/>
            <a:chExt cx="6847955" cy="5394705"/>
          </a:xfrm>
        </p:grpSpPr>
        <p:pic>
          <p:nvPicPr>
            <p:cNvPr id="6" name="Picture 5">
              <a:extLst>
                <a:ext uri="{FF2B5EF4-FFF2-40B4-BE49-F238E27FC236}">
                  <a16:creationId xmlns:a16="http://schemas.microsoft.com/office/drawing/2014/main" id="{8072C043-1847-4B9A-88F5-13A2796C0AD6}"/>
                </a:ext>
              </a:extLst>
            </p:cNvPr>
            <p:cNvPicPr>
              <a:picLocks noChangeAspect="1"/>
            </p:cNvPicPr>
            <p:nvPr/>
          </p:nvPicPr>
          <p:blipFill>
            <a:blip r:embed="rId3"/>
            <a:stretch>
              <a:fillRect/>
            </a:stretch>
          </p:blipFill>
          <p:spPr>
            <a:xfrm>
              <a:off x="-2143219" y="508472"/>
              <a:ext cx="6847955" cy="5394705"/>
            </a:xfrm>
            <a:prstGeom prst="rect">
              <a:avLst/>
            </a:prstGeom>
            <a:effectLst>
              <a:glow rad="228600">
                <a:schemeClr val="accent3">
                  <a:satMod val="175000"/>
                  <a:alpha val="40000"/>
                </a:schemeClr>
              </a:glow>
            </a:effectLst>
          </p:spPr>
        </p:pic>
        <p:sp>
          <p:nvSpPr>
            <p:cNvPr id="10" name="Rectangle 9">
              <a:extLst>
                <a:ext uri="{FF2B5EF4-FFF2-40B4-BE49-F238E27FC236}">
                  <a16:creationId xmlns:a16="http://schemas.microsoft.com/office/drawing/2014/main" id="{9A455508-70F4-4EE7-879C-311FF45943A6}"/>
                </a:ext>
              </a:extLst>
            </p:cNvPr>
            <p:cNvSpPr/>
            <p:nvPr/>
          </p:nvSpPr>
          <p:spPr>
            <a:xfrm>
              <a:off x="1231723" y="2360160"/>
              <a:ext cx="328846" cy="427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415E1213-759F-438A-9540-237D90FF423E}"/>
              </a:ext>
            </a:extLst>
          </p:cNvPr>
          <p:cNvSpPr/>
          <p:nvPr/>
        </p:nvSpPr>
        <p:spPr>
          <a:xfrm>
            <a:off x="4499968" y="2078706"/>
            <a:ext cx="2132531" cy="69182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6206049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rgbClr val="E57200"/>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1036671145"/>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656A2F-54D2-C54E-A661-6C0AD4BB0437}"/>
              </a:ext>
            </a:extLst>
          </p:cNvPr>
          <p:cNvSpPr/>
          <p:nvPr/>
        </p:nvSpPr>
        <p:spPr>
          <a:xfrm>
            <a:off x="6663133" y="748060"/>
            <a:ext cx="5288189" cy="5170646"/>
          </a:xfrm>
          <a:prstGeom prst="rect">
            <a:avLst/>
          </a:prstGeom>
        </p:spPr>
        <p:txBody>
          <a:bodyPr wrap="square">
            <a:spAutoFit/>
          </a:bodyPr>
          <a:lstStyle/>
          <a:p>
            <a:pPr marL="285750" marR="0" lvl="1" indent="-285750" algn="ctr"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457200" marR="0" lvl="1" indent="-287338"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Publication of </a:t>
            </a:r>
            <a:r>
              <a:rPr kumimoji="0" lang="en-US" sz="2800" b="1" i="1" u="none" strike="noStrike" kern="1200" cap="none" spc="0" normalizeH="0" baseline="0" noProof="0" dirty="0">
                <a:ln>
                  <a:noFill/>
                </a:ln>
                <a:solidFill>
                  <a:srgbClr val="FFFFFF"/>
                </a:solidFill>
                <a:effectLst/>
                <a:uLnTx/>
                <a:uFillTx/>
                <a:latin typeface="Arial" panose="020B0604020202020204"/>
                <a:ea typeface="+mn-ea"/>
                <a:cs typeface="+mn-cs"/>
              </a:rPr>
              <a:t>Nature</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Collection with 24 papers, 	data portals, and datasets</a:t>
            </a:r>
          </a:p>
          <a:p>
            <a:pPr marL="457200" marR="0" lvl="1" indent="-287338"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457200" marR="0" lvl="1" indent="-287338"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Cross-tumor analysis of</a:t>
            </a:r>
            <a:r>
              <a:rPr kumimoji="0" lang="en-US" sz="2800" b="1" i="0" u="none" strike="noStrike" kern="1200" cap="none" spc="0" normalizeH="0" noProof="0" dirty="0">
                <a:ln>
                  <a:noFill/>
                </a:ln>
                <a:solidFill>
                  <a:srgbClr val="FFFFFF"/>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&gt;2600 cancer </a:t>
            </a:r>
            <a:r>
              <a:rPr lang="en-US" sz="2800" b="1" dirty="0">
                <a:solidFill>
                  <a:srgbClr val="FFFFFF"/>
                </a:solidFill>
                <a:latin typeface="Arial" panose="020B0604020202020204"/>
              </a:rPr>
              <a:t>genomes</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457200" marR="0" lvl="1" indent="-287338"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457200" marR="0" lvl="1" indent="-287338"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Discovery of fundamental 	cancer biology</a:t>
            </a:r>
          </a:p>
          <a:p>
            <a:pPr marL="457200" marR="0" lvl="1" indent="-287338"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457200" marR="0" lvl="1" indent="-287338"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Innovations</a:t>
            </a:r>
            <a:r>
              <a:rPr kumimoji="0" lang="en-US" sz="2800" b="1" i="0" u="none" strike="noStrike" kern="1200" cap="none" spc="0" normalizeH="0" noProof="0" dirty="0">
                <a:ln>
                  <a:noFill/>
                </a:ln>
                <a:solidFill>
                  <a:srgbClr val="FFFFFF"/>
                </a:solidFill>
                <a:effectLst/>
                <a:uLnTx/>
                <a:uFillTx/>
                <a:latin typeface="Arial" panose="020B0604020202020204"/>
                <a:ea typeface="+mn-ea"/>
                <a:cs typeface="+mn-cs"/>
              </a:rPr>
              <a:t> in </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large-scale 	cloud-based data sharing</a:t>
            </a:r>
            <a:endParaRPr kumimoji="0" lang="en-US" sz="2000" b="1" i="0" u="none" strike="noStrike" kern="1200" cap="none" spc="0" normalizeH="0" baseline="0" noProof="0" dirty="0">
              <a:ln>
                <a:noFill/>
              </a:ln>
              <a:solidFill>
                <a:srgbClr val="FFFF66"/>
              </a:solidFill>
              <a:effectLst/>
              <a:uLnTx/>
              <a:uFillTx/>
              <a:latin typeface="Arial" panose="020B0604020202020204"/>
              <a:ea typeface="+mn-ea"/>
              <a:cs typeface="+mn-cs"/>
            </a:endParaRPr>
          </a:p>
        </p:txBody>
      </p:sp>
      <p:sp>
        <p:nvSpPr>
          <p:cNvPr id="5" name="Title 3">
            <a:extLst>
              <a:ext uri="{FF2B5EF4-FFF2-40B4-BE49-F238E27FC236}">
                <a16:creationId xmlns:a16="http://schemas.microsoft.com/office/drawing/2014/main" id="{C6B57489-115C-8B47-87C2-6F9C3332B7C4}"/>
              </a:ext>
            </a:extLst>
          </p:cNvPr>
          <p:cNvSpPr txBox="1">
            <a:spLocks/>
          </p:cNvSpPr>
          <p:nvPr/>
        </p:nvSpPr>
        <p:spPr>
          <a:xfrm>
            <a:off x="0" y="14025"/>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ICGC/TCGA Pan-Cancer Analysis</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10" name="TextBox 9">
            <a:extLst>
              <a:ext uri="{FF2B5EF4-FFF2-40B4-BE49-F238E27FC236}">
                <a16:creationId xmlns:a16="http://schemas.microsoft.com/office/drawing/2014/main" id="{D88FD0AB-1D24-4155-A4EB-9922995C4D6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12</a:t>
            </a:r>
          </a:p>
        </p:txBody>
      </p:sp>
      <p:pic>
        <p:nvPicPr>
          <p:cNvPr id="6" name="Picture 5">
            <a:extLst>
              <a:ext uri="{FF2B5EF4-FFF2-40B4-BE49-F238E27FC236}">
                <a16:creationId xmlns:a16="http://schemas.microsoft.com/office/drawing/2014/main" id="{A9A9BEFB-513B-DF4E-A578-0F9A09A0EF12}"/>
              </a:ext>
            </a:extLst>
          </p:cNvPr>
          <p:cNvPicPr>
            <a:picLocks noChangeAspect="1"/>
          </p:cNvPicPr>
          <p:nvPr/>
        </p:nvPicPr>
        <p:blipFill rotWithShape="1">
          <a:blip r:embed="rId3">
            <a:extLst>
              <a:ext uri="{28A0092B-C50C-407E-A947-70E740481C1C}">
                <a14:useLocalDpi xmlns:a14="http://schemas.microsoft.com/office/drawing/2010/main" val="0"/>
              </a:ext>
            </a:extLst>
          </a:blip>
          <a:srcRect t="1471" b="6646"/>
          <a:stretch/>
        </p:blipFill>
        <p:spPr>
          <a:xfrm>
            <a:off x="240678" y="1579948"/>
            <a:ext cx="6142763" cy="3884079"/>
          </a:xfrm>
          <a:prstGeom prst="rect">
            <a:avLst/>
          </a:prstGeom>
        </p:spPr>
      </p:pic>
    </p:spTree>
    <p:extLst>
      <p:ext uri="{BB962C8B-B14F-4D97-AF65-F5344CB8AC3E}">
        <p14:creationId xmlns:p14="http://schemas.microsoft.com/office/powerpoint/2010/main" val="18791181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6F07DB-57F3-1746-B3BE-0DB12401D97B}"/>
              </a:ext>
            </a:extLst>
          </p:cNvPr>
          <p:cNvSpPr>
            <a:spLocks noGrp="1"/>
          </p:cNvSpPr>
          <p:nvPr>
            <p:ph type="title"/>
          </p:nvPr>
        </p:nvSpPr>
        <p:spPr>
          <a:xfrm>
            <a:off x="0" y="-8415"/>
            <a:ext cx="12192000" cy="1122744"/>
          </a:xfrm>
        </p:spPr>
        <p:txBody>
          <a:bodyPr>
            <a:noAutofit/>
          </a:bodyPr>
          <a:lstStyle/>
          <a:p>
            <a:pPr algn="ctr"/>
            <a:r>
              <a:rPr lang="en-US" sz="3600" dirty="0"/>
              <a:t>Mendelian Genomics Research Consortium </a:t>
            </a:r>
            <a:br>
              <a:rPr lang="en-US" sz="3600" dirty="0"/>
            </a:br>
            <a:r>
              <a:rPr lang="en-US" sz="3200" dirty="0">
                <a:solidFill>
                  <a:schemeClr val="tx1"/>
                </a:solidFill>
              </a:rPr>
              <a:t>Receipt Dates Extended</a:t>
            </a:r>
            <a:endParaRPr lang="en-US" sz="3600" dirty="0">
              <a:solidFill>
                <a:schemeClr val="tx1"/>
              </a:solidFill>
            </a:endParaRPr>
          </a:p>
        </p:txBody>
      </p:sp>
      <p:sp>
        <p:nvSpPr>
          <p:cNvPr id="6" name="TextBox 5">
            <a:extLst>
              <a:ext uri="{FF2B5EF4-FFF2-40B4-BE49-F238E27FC236}">
                <a16:creationId xmlns:a16="http://schemas.microsoft.com/office/drawing/2014/main" id="{94CDE33A-90C5-49A6-8306-EBA33540418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13</a:t>
            </a:r>
          </a:p>
        </p:txBody>
      </p:sp>
      <p:sp>
        <p:nvSpPr>
          <p:cNvPr id="18" name="TextBox 17">
            <a:extLst>
              <a:ext uri="{FF2B5EF4-FFF2-40B4-BE49-F238E27FC236}">
                <a16:creationId xmlns:a16="http://schemas.microsoft.com/office/drawing/2014/main" id="{9F5DEA88-E162-4340-AA33-4E367D3336DF}"/>
              </a:ext>
            </a:extLst>
          </p:cNvPr>
          <p:cNvSpPr txBox="1"/>
          <p:nvPr/>
        </p:nvSpPr>
        <p:spPr>
          <a:xfrm>
            <a:off x="0" y="5398285"/>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panose="020B0604020202020204"/>
                <a:ea typeface="Helvetica Neue" charset="0"/>
                <a:cs typeface="Helvetica Neue" charset="0"/>
              </a:rPr>
              <a:t>Applications are now due July 15, 2020 </a:t>
            </a:r>
          </a:p>
        </p:txBody>
      </p:sp>
      <p:grpSp>
        <p:nvGrpSpPr>
          <p:cNvPr id="5" name="Group 4">
            <a:extLst>
              <a:ext uri="{FF2B5EF4-FFF2-40B4-BE49-F238E27FC236}">
                <a16:creationId xmlns:a16="http://schemas.microsoft.com/office/drawing/2014/main" id="{77AE7775-1D50-4E67-AC00-E944A0B9B0B7}"/>
              </a:ext>
            </a:extLst>
          </p:cNvPr>
          <p:cNvGrpSpPr/>
          <p:nvPr/>
        </p:nvGrpSpPr>
        <p:grpSpPr>
          <a:xfrm>
            <a:off x="0" y="3176116"/>
            <a:ext cx="12192000" cy="1636371"/>
            <a:chOff x="0" y="3176116"/>
            <a:chExt cx="12192000" cy="1636371"/>
          </a:xfrm>
        </p:grpSpPr>
        <p:pic>
          <p:nvPicPr>
            <p:cNvPr id="10" name="Picture 9">
              <a:extLst>
                <a:ext uri="{FF2B5EF4-FFF2-40B4-BE49-F238E27FC236}">
                  <a16:creationId xmlns:a16="http://schemas.microsoft.com/office/drawing/2014/main" id="{1C74861F-C50E-CE4B-A112-5B6621078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8381"/>
              <a:ext cx="12192000" cy="644106"/>
            </a:xfrm>
            <a:prstGeom prst="rect">
              <a:avLst/>
            </a:prstGeom>
          </p:spPr>
        </p:pic>
        <p:pic>
          <p:nvPicPr>
            <p:cNvPr id="12" name="Picture 11">
              <a:extLst>
                <a:ext uri="{FF2B5EF4-FFF2-40B4-BE49-F238E27FC236}">
                  <a16:creationId xmlns:a16="http://schemas.microsoft.com/office/drawing/2014/main" id="{598D44B7-2D3C-264E-A24A-5D625524D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76116"/>
              <a:ext cx="12192000" cy="992265"/>
            </a:xfrm>
            <a:prstGeom prst="rect">
              <a:avLst/>
            </a:prstGeom>
          </p:spPr>
        </p:pic>
      </p:grpSp>
      <p:grpSp>
        <p:nvGrpSpPr>
          <p:cNvPr id="4" name="Group 3">
            <a:extLst>
              <a:ext uri="{FF2B5EF4-FFF2-40B4-BE49-F238E27FC236}">
                <a16:creationId xmlns:a16="http://schemas.microsoft.com/office/drawing/2014/main" id="{C35B71F8-C1D9-42E3-B83C-94208BDED21B}"/>
              </a:ext>
            </a:extLst>
          </p:cNvPr>
          <p:cNvGrpSpPr/>
          <p:nvPr/>
        </p:nvGrpSpPr>
        <p:grpSpPr>
          <a:xfrm>
            <a:off x="0" y="1769332"/>
            <a:ext cx="12192000" cy="1161201"/>
            <a:chOff x="0" y="1769332"/>
            <a:chExt cx="12192000" cy="1161201"/>
          </a:xfrm>
        </p:grpSpPr>
        <p:pic>
          <p:nvPicPr>
            <p:cNvPr id="14" name="Picture 13">
              <a:extLst>
                <a:ext uri="{FF2B5EF4-FFF2-40B4-BE49-F238E27FC236}">
                  <a16:creationId xmlns:a16="http://schemas.microsoft.com/office/drawing/2014/main" id="{CFF28571-776C-1E4D-8FCD-F7103A5D2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30624"/>
              <a:ext cx="12192000" cy="599909"/>
            </a:xfrm>
            <a:prstGeom prst="rect">
              <a:avLst/>
            </a:prstGeom>
          </p:spPr>
        </p:pic>
        <p:pic>
          <p:nvPicPr>
            <p:cNvPr id="16" name="Picture 15">
              <a:extLst>
                <a:ext uri="{FF2B5EF4-FFF2-40B4-BE49-F238E27FC236}">
                  <a16:creationId xmlns:a16="http://schemas.microsoft.com/office/drawing/2014/main" id="{67768171-9864-6841-B147-5A405F189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69332"/>
              <a:ext cx="12192000" cy="561292"/>
            </a:xfrm>
            <a:prstGeom prst="rect">
              <a:avLst/>
            </a:prstGeom>
          </p:spPr>
        </p:pic>
      </p:grpSp>
    </p:spTree>
    <p:extLst>
      <p:ext uri="{BB962C8B-B14F-4D97-AF65-F5344CB8AC3E}">
        <p14:creationId xmlns:p14="http://schemas.microsoft.com/office/powerpoint/2010/main" val="36614414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656A2F-54D2-C54E-A661-6C0AD4BB0437}"/>
              </a:ext>
            </a:extLst>
          </p:cNvPr>
          <p:cNvSpPr/>
          <p:nvPr/>
        </p:nvSpPr>
        <p:spPr>
          <a:xfrm>
            <a:off x="5942321" y="2068832"/>
            <a:ext cx="4635514" cy="3631763"/>
          </a:xfrm>
          <a:prstGeom prst="rect">
            <a:avLst/>
          </a:prstGeom>
        </p:spPr>
        <p:txBody>
          <a:bodyPr wrap="square">
            <a:spAutoFit/>
          </a:bodyPr>
          <a:lstStyle/>
          <a:p>
            <a:pPr marL="285750" marR="0" lvl="1" indent="-285750" algn="ctr"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endParaRPr>
          </a:p>
          <a:p>
            <a:pPr marL="0" marR="0" lvl="1" algn="l" defTabSz="339725"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rPr>
              <a:t>Heng Li</a:t>
            </a:r>
          </a:p>
          <a:p>
            <a:pPr marL="457200" marR="0" lvl="1" indent="-457200"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endParaRPr>
          </a:p>
          <a:p>
            <a:pPr marL="457200" marR="0" lvl="1" indent="-457200"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endParaRPr>
          </a:p>
          <a:p>
            <a:pPr marL="0" marR="0" lvl="1" algn="l" defTabSz="339725"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rPr>
              <a:t>Mark </a:t>
            </a:r>
            <a:r>
              <a:rPr kumimoji="0" lang="en-US" sz="2800"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mn-ea"/>
                <a:cs typeface="+mn-cs"/>
              </a:rPr>
              <a:t>Chaisson</a:t>
            </a:r>
            <a:endParaRPr kumimoji="0" lang="en-US" sz="28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endParaRPr>
          </a:p>
          <a:p>
            <a:pPr marL="457200" marR="0" lvl="1" indent="-457200"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endParaRPr>
          </a:p>
          <a:p>
            <a:pPr marL="457200" marR="0" lvl="1" indent="-457200" algn="l" defTabSz="33972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endParaRPr>
          </a:p>
          <a:p>
            <a:pPr marL="0" marR="0" lvl="1" algn="l" defTabSz="339725"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mn-ea"/>
                <a:cs typeface="+mn-cs"/>
              </a:rPr>
              <a:t>Hanlee</a:t>
            </a:r>
            <a:r>
              <a:rPr kumimoji="0" lang="en-US" sz="28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rPr>
              <a:t> Ji</a:t>
            </a:r>
            <a:endParaRPr kumimoji="0" lang="en-US" sz="2000" b="1" i="0" u="none" strike="noStrike" kern="1200" cap="none" spc="0" normalizeH="0" baseline="0" noProof="0" dirty="0">
              <a:ln>
                <a:noFill/>
              </a:ln>
              <a:solidFill>
                <a:schemeClr val="bg2">
                  <a:lumMod val="40000"/>
                  <a:lumOff val="60000"/>
                </a:schemeClr>
              </a:solidFill>
              <a:effectLst/>
              <a:uLnTx/>
              <a:uFillTx/>
              <a:latin typeface="Arial" panose="020B0604020202020204"/>
              <a:ea typeface="+mn-ea"/>
              <a:cs typeface="+mn-cs"/>
            </a:endParaRPr>
          </a:p>
        </p:txBody>
      </p:sp>
      <p:sp>
        <p:nvSpPr>
          <p:cNvPr id="5" name="Title 3">
            <a:extLst>
              <a:ext uri="{FF2B5EF4-FFF2-40B4-BE49-F238E27FC236}">
                <a16:creationId xmlns:a16="http://schemas.microsoft.com/office/drawing/2014/main" id="{C6B57489-115C-8B47-87C2-6F9C3332B7C4}"/>
              </a:ext>
            </a:extLst>
          </p:cNvPr>
          <p:cNvSpPr txBox="1">
            <a:spLocks/>
          </p:cNvSpPr>
          <p:nvPr/>
        </p:nvSpPr>
        <p:spPr>
          <a:xfrm>
            <a:off x="0" y="15866"/>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Human Genome Reference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3" name="Content Placeholder 2">
            <a:extLst>
              <a:ext uri="{FF2B5EF4-FFF2-40B4-BE49-F238E27FC236}">
                <a16:creationId xmlns:a16="http://schemas.microsoft.com/office/drawing/2014/main" id="{2686F32E-5275-A041-A9EE-3571DA93F44D}"/>
              </a:ext>
            </a:extLst>
          </p:cNvPr>
          <p:cNvSpPr>
            <a:spLocks noGrp="1"/>
          </p:cNvSpPr>
          <p:nvPr>
            <p:ph idx="1"/>
          </p:nvPr>
        </p:nvSpPr>
        <p:spPr>
          <a:xfrm>
            <a:off x="4776379" y="1315525"/>
            <a:ext cx="7509470" cy="756522"/>
          </a:xfrm>
        </p:spPr>
        <p:txBody>
          <a:bodyPr>
            <a:noAutofit/>
          </a:bodyPr>
          <a:lstStyle/>
          <a:p>
            <a:pPr marL="0" indent="0">
              <a:buNone/>
            </a:pPr>
            <a:r>
              <a:rPr lang="en-US" sz="3200" b="1" dirty="0">
                <a:latin typeface="+mj-lt"/>
              </a:rPr>
              <a:t>Genome Reference Representations:</a:t>
            </a:r>
          </a:p>
        </p:txBody>
      </p:sp>
      <p:pic>
        <p:nvPicPr>
          <p:cNvPr id="9" name="Picture 8">
            <a:extLst>
              <a:ext uri="{FF2B5EF4-FFF2-40B4-BE49-F238E27FC236}">
                <a16:creationId xmlns:a16="http://schemas.microsoft.com/office/drawing/2014/main" id="{F0CCF439-48DF-834D-9DFE-2D38C655080E}"/>
              </a:ext>
            </a:extLst>
          </p:cNvPr>
          <p:cNvPicPr>
            <a:picLocks noChangeAspect="1"/>
          </p:cNvPicPr>
          <p:nvPr/>
        </p:nvPicPr>
        <p:blipFill>
          <a:blip r:embed="rId3"/>
          <a:stretch>
            <a:fillRect/>
          </a:stretch>
        </p:blipFill>
        <p:spPr>
          <a:xfrm>
            <a:off x="224406" y="1618070"/>
            <a:ext cx="4635514" cy="3842049"/>
          </a:xfrm>
          <a:prstGeom prst="rect">
            <a:avLst/>
          </a:prstGeom>
          <a:noFill/>
          <a:ln>
            <a:noFill/>
          </a:ln>
        </p:spPr>
      </p:pic>
      <p:sp>
        <p:nvSpPr>
          <p:cNvPr id="10" name="TextBox 9">
            <a:extLst>
              <a:ext uri="{FF2B5EF4-FFF2-40B4-BE49-F238E27FC236}">
                <a16:creationId xmlns:a16="http://schemas.microsoft.com/office/drawing/2014/main" id="{D88FD0AB-1D24-4155-A4EB-9922995C4D6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14</a:t>
            </a:r>
          </a:p>
        </p:txBody>
      </p:sp>
      <p:pic>
        <p:nvPicPr>
          <p:cNvPr id="4" name="Picture 3">
            <a:extLst>
              <a:ext uri="{FF2B5EF4-FFF2-40B4-BE49-F238E27FC236}">
                <a16:creationId xmlns:a16="http://schemas.microsoft.com/office/drawing/2014/main" id="{7D6BABBD-D5DC-2646-9AEE-BD38068C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529" y="3483691"/>
            <a:ext cx="1828801" cy="1097280"/>
          </a:xfrm>
          <a:prstGeom prst="rect">
            <a:avLst/>
          </a:prstGeom>
        </p:spPr>
      </p:pic>
      <p:grpSp>
        <p:nvGrpSpPr>
          <p:cNvPr id="12" name="Group 11">
            <a:extLst>
              <a:ext uri="{FF2B5EF4-FFF2-40B4-BE49-F238E27FC236}">
                <a16:creationId xmlns:a16="http://schemas.microsoft.com/office/drawing/2014/main" id="{FF8C977C-8BDD-DC46-A356-14AEE772D301}"/>
              </a:ext>
            </a:extLst>
          </p:cNvPr>
          <p:cNvGrpSpPr/>
          <p:nvPr/>
        </p:nvGrpSpPr>
        <p:grpSpPr>
          <a:xfrm>
            <a:off x="8407130" y="2201845"/>
            <a:ext cx="2743200" cy="893210"/>
            <a:chOff x="8423564" y="3998790"/>
            <a:chExt cx="3512143" cy="820773"/>
          </a:xfrm>
        </p:grpSpPr>
        <p:sp>
          <p:nvSpPr>
            <p:cNvPr id="11" name="Rectangle 10">
              <a:extLst>
                <a:ext uri="{FF2B5EF4-FFF2-40B4-BE49-F238E27FC236}">
                  <a16:creationId xmlns:a16="http://schemas.microsoft.com/office/drawing/2014/main" id="{5434713B-AA5E-8E49-A219-76B7738916C1}"/>
                </a:ext>
              </a:extLst>
            </p:cNvPr>
            <p:cNvSpPr/>
            <p:nvPr/>
          </p:nvSpPr>
          <p:spPr>
            <a:xfrm>
              <a:off x="8423564" y="3998790"/>
              <a:ext cx="3512143" cy="820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56"/>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B04E095E-190D-8D4A-9DAD-9E0AFCCCC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1264" y="4027083"/>
              <a:ext cx="3241964" cy="792480"/>
            </a:xfrm>
            <a:prstGeom prst="rect">
              <a:avLst/>
            </a:prstGeom>
          </p:spPr>
        </p:pic>
      </p:grpSp>
      <p:pic>
        <p:nvPicPr>
          <p:cNvPr id="14" name="Picture 13">
            <a:extLst>
              <a:ext uri="{FF2B5EF4-FFF2-40B4-BE49-F238E27FC236}">
                <a16:creationId xmlns:a16="http://schemas.microsoft.com/office/drawing/2014/main" id="{DD1FC6B2-C2FC-B345-925B-D3559017D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8827" y="4945293"/>
            <a:ext cx="2351503" cy="1029652"/>
          </a:xfrm>
          <a:prstGeom prst="rect">
            <a:avLst/>
          </a:prstGeom>
        </p:spPr>
      </p:pic>
    </p:spTree>
    <p:extLst>
      <p:ext uri="{BB962C8B-B14F-4D97-AF65-F5344CB8AC3E}">
        <p14:creationId xmlns:p14="http://schemas.microsoft.com/office/powerpoint/2010/main" val="34079005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dirty="0">
                <a:solidFill>
                  <a:schemeClr val="bg2">
                    <a:lumMod val="75000"/>
                  </a:schemeClr>
                </a:solidFill>
                <a:latin typeface="Arial" pitchFamily="34" charset="0"/>
                <a:cs typeface="Arial" pitchFamily="34" charset="0"/>
              </a:rPr>
              <a:t>Technology Development Program</a:t>
            </a:r>
            <a:endParaRPr lang="en-US" sz="3600" dirty="0">
              <a:solidFill>
                <a:srgbClr val="5FE0D4"/>
              </a:solidFill>
              <a:latin typeface="Arial" pitchFamily="34" charset="0"/>
              <a:cs typeface="Arial" pitchFamily="34" charset="0"/>
            </a:endParaRPr>
          </a:p>
        </p:txBody>
      </p:sp>
      <p:sp>
        <p:nvSpPr>
          <p:cNvPr id="42" name="Rectangle 41"/>
          <p:cNvSpPr/>
          <p:nvPr/>
        </p:nvSpPr>
        <p:spPr>
          <a:xfrm>
            <a:off x="482148" y="2873395"/>
            <a:ext cx="11597193" cy="367671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mn-cs"/>
              </a:rPr>
              <a:t>Funding Opportunity Announcements:</a:t>
            </a:r>
          </a:p>
          <a:p>
            <a:pPr marL="952485" marR="0" lvl="1" indent="-342900" algn="l" defTabSz="121917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21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Novel Synthetic Nucleic Acid Technology Development </a:t>
            </a:r>
          </a:p>
          <a:p>
            <a:pPr marR="0" lvl="2" algn="l" defTabSz="1219170" rtl="0" eaLnBrk="1" fontAlgn="auto" latinLnBrk="0" hangingPunct="1">
              <a:lnSpc>
                <a:spcPct val="105000"/>
              </a:lnSpc>
              <a:spcBef>
                <a:spcPts val="0"/>
              </a:spcBef>
              <a:spcAft>
                <a:spcPts val="0"/>
              </a:spcAft>
              <a:buClrTx/>
              <a:buSzTx/>
              <a:tabLst/>
              <a:defRPr/>
            </a:pP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R01</a:t>
            </a:r>
            <a:r>
              <a:rPr lang="en-US" sz="2100" b="1" dirty="0">
                <a:solidFill>
                  <a:schemeClr val="bg2">
                    <a:lumMod val="40000"/>
                    <a:lumOff val="60000"/>
                  </a:schemeClr>
                </a:solidFill>
                <a:latin typeface="Arial" panose="020B0604020202020204"/>
                <a:ea typeface="Times New Roman" panose="02020603050405020304" pitchFamily="18" charset="0"/>
              </a:rPr>
              <a:t> (</a:t>
            </a: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RFA-HG-20-014)</a:t>
            </a:r>
            <a:r>
              <a:rPr kumimoji="0" lang="en-US" sz="2100" b="1" i="0" u="none" strike="noStrike" kern="1200" cap="none" spc="0" normalizeH="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 </a:t>
            </a: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and linked R21, R43/R44</a:t>
            </a:r>
          </a:p>
          <a:p>
            <a:pPr marR="0" lvl="2" algn="l" defTabSz="1219170" rtl="0" eaLnBrk="1" fontAlgn="auto" latinLnBrk="0" hangingPunct="1">
              <a:lnSpc>
                <a:spcPct val="105000"/>
              </a:lnSpc>
              <a:spcBef>
                <a:spcPts val="0"/>
              </a:spcBef>
              <a:spcAft>
                <a:spcPts val="0"/>
              </a:spcAft>
              <a:buClrTx/>
              <a:buSzTx/>
              <a:tabLst/>
              <a:defRPr/>
            </a:pP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Due date: June 24, 2020</a:t>
            </a:r>
          </a:p>
          <a:p>
            <a:pPr marL="952485" marR="0" lvl="1" indent="-342900" algn="l" defTabSz="121917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21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NHGRI Technology Development Coordinating Center</a:t>
            </a:r>
          </a:p>
          <a:p>
            <a:pPr marR="0" lvl="2" algn="l" defTabSz="1219170" rtl="0" eaLnBrk="1" fontAlgn="auto" latinLnBrk="0" hangingPunct="1">
              <a:lnSpc>
                <a:spcPct val="105000"/>
              </a:lnSpc>
              <a:spcBef>
                <a:spcPts val="0"/>
              </a:spcBef>
              <a:spcAft>
                <a:spcPts val="0"/>
              </a:spcAft>
              <a:buClrTx/>
              <a:buSzTx/>
              <a:tabLst/>
              <a:defRPr/>
            </a:pP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U24</a:t>
            </a:r>
            <a:r>
              <a:rPr lang="en-US" sz="2100" b="1" dirty="0">
                <a:solidFill>
                  <a:schemeClr val="bg2">
                    <a:lumMod val="40000"/>
                    <a:lumOff val="60000"/>
                  </a:schemeClr>
                </a:solidFill>
                <a:latin typeface="Arial" panose="020B0604020202020204"/>
                <a:ea typeface="Times New Roman" panose="02020603050405020304" pitchFamily="18" charset="0"/>
              </a:rPr>
              <a:t> (</a:t>
            </a: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RFA-HG-20-019)</a:t>
            </a:r>
          </a:p>
          <a:p>
            <a:pPr marR="0" lvl="2" algn="l" defTabSz="1219170" rtl="0" eaLnBrk="1" fontAlgn="auto" latinLnBrk="0" hangingPunct="1">
              <a:lnSpc>
                <a:spcPct val="105000"/>
              </a:lnSpc>
              <a:spcBef>
                <a:spcPts val="0"/>
              </a:spcBef>
              <a:spcAft>
                <a:spcPts val="0"/>
              </a:spcAft>
              <a:buClrTx/>
              <a:buSzTx/>
              <a:tabLst/>
              <a:defRPr/>
            </a:pP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Due date: June 24, 2020</a:t>
            </a:r>
          </a:p>
          <a:p>
            <a:pPr marL="952485" marR="0" lvl="1" indent="-342900" algn="l" defTabSz="121917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21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Novel Nucleic Acid Sequencing Technology Development</a:t>
            </a:r>
          </a:p>
          <a:p>
            <a:pPr marR="0" lvl="2" algn="l" defTabSz="1219170" rtl="0" eaLnBrk="1" fontAlgn="auto" latinLnBrk="0" hangingPunct="1">
              <a:lnSpc>
                <a:spcPct val="105000"/>
              </a:lnSpc>
              <a:spcBef>
                <a:spcPts val="0"/>
              </a:spcBef>
              <a:spcAft>
                <a:spcPts val="0"/>
              </a:spcAft>
              <a:buClrTx/>
              <a:buSzTx/>
              <a:tabLst/>
              <a:defRPr/>
            </a:pP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R01</a:t>
            </a:r>
            <a:r>
              <a:rPr lang="en-US" sz="2100" b="1" dirty="0">
                <a:solidFill>
                  <a:schemeClr val="bg2">
                    <a:lumMod val="40000"/>
                    <a:lumOff val="60000"/>
                  </a:schemeClr>
                </a:solidFill>
                <a:latin typeface="Arial" panose="020B0604020202020204"/>
                <a:ea typeface="Times New Roman" panose="02020603050405020304" pitchFamily="18" charset="0"/>
              </a:rPr>
              <a:t> (</a:t>
            </a: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RFA-HG-18-001) and linked R21, R43/R44</a:t>
            </a:r>
          </a:p>
          <a:p>
            <a:pPr marR="0" lvl="2" algn="l" defTabSz="1219170" rtl="0" eaLnBrk="1" fontAlgn="auto" latinLnBrk="0" hangingPunct="1">
              <a:lnSpc>
                <a:spcPct val="105000"/>
              </a:lnSpc>
              <a:spcBef>
                <a:spcPts val="0"/>
              </a:spcBef>
              <a:spcAft>
                <a:spcPts val="0"/>
              </a:spcAft>
              <a:buClrTx/>
              <a:buSzTx/>
              <a:tabLst/>
              <a:defRPr/>
            </a:pPr>
            <a:r>
              <a:rPr kumimoji="0" lang="en-US" sz="2100" b="1" i="0" u="none" strike="noStrike" kern="1200" cap="none" spc="0" normalizeH="0" baseline="0" noProof="0" dirty="0">
                <a:ln>
                  <a:noFill/>
                </a:ln>
                <a:solidFill>
                  <a:schemeClr val="bg2">
                    <a:lumMod val="40000"/>
                    <a:lumOff val="60000"/>
                  </a:schemeClr>
                </a:solidFill>
                <a:effectLst/>
                <a:uLnTx/>
                <a:uFillTx/>
                <a:latin typeface="Arial" panose="020B0604020202020204"/>
                <a:ea typeface="Times New Roman" panose="02020603050405020304" pitchFamily="18" charset="0"/>
                <a:cs typeface="+mn-cs"/>
              </a:rPr>
              <a:t>Due date: June 26, 2020</a:t>
            </a:r>
          </a:p>
        </p:txBody>
      </p:sp>
      <p:pic>
        <p:nvPicPr>
          <p:cNvPr id="8" name="Picture 7">
            <a:extLst>
              <a:ext uri="{FF2B5EF4-FFF2-40B4-BE49-F238E27FC236}">
                <a16:creationId xmlns:a16="http://schemas.microsoft.com/office/drawing/2014/main" id="{15C8D941-D96E-4C00-964F-F131483E3CE1}"/>
              </a:ext>
            </a:extLst>
          </p:cNvPr>
          <p:cNvPicPr>
            <a:picLocks noChangeAspect="1"/>
          </p:cNvPicPr>
          <p:nvPr/>
        </p:nvPicPr>
        <p:blipFill rotWithShape="1">
          <a:blip r:embed="rId3">
            <a:extLst>
              <a:ext uri="{28A0092B-C50C-407E-A947-70E740481C1C}">
                <a14:useLocalDpi xmlns:a14="http://schemas.microsoft.com/office/drawing/2010/main" val="0"/>
              </a:ext>
            </a:extLst>
          </a:blip>
          <a:srcRect l="19994" r="21071"/>
          <a:stretch/>
        </p:blipFill>
        <p:spPr>
          <a:xfrm rot="16200000">
            <a:off x="4985563" y="-1274503"/>
            <a:ext cx="2220875" cy="6074920"/>
          </a:xfrm>
          <a:prstGeom prst="rect">
            <a:avLst/>
          </a:prstGeom>
        </p:spPr>
      </p:pic>
      <p:sp>
        <p:nvSpPr>
          <p:cNvPr id="7" name="TextBox 6">
            <a:extLst>
              <a:ext uri="{FF2B5EF4-FFF2-40B4-BE49-F238E27FC236}">
                <a16:creationId xmlns:a16="http://schemas.microsoft.com/office/drawing/2014/main" id="{5D10D7F3-2F91-41C8-A586-3905762AD34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15</a:t>
            </a:r>
          </a:p>
        </p:txBody>
      </p:sp>
    </p:spTree>
    <p:extLst>
      <p:ext uri="{BB962C8B-B14F-4D97-AF65-F5344CB8AC3E}">
        <p14:creationId xmlns:p14="http://schemas.microsoft.com/office/powerpoint/2010/main" val="8037074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xEl>
                                              <p:pRg st="1" end="1"/>
                                            </p:txEl>
                                          </p:spTgt>
                                        </p:tgtEl>
                                        <p:attrNameLst>
                                          <p:attrName>style.visibility</p:attrName>
                                        </p:attrNameLst>
                                      </p:cBhvr>
                                      <p:to>
                                        <p:strVal val="visible"/>
                                      </p:to>
                                    </p:set>
                                    <p:animEffect transition="in" filter="fade">
                                      <p:cBhvr>
                                        <p:cTn id="12" dur="500"/>
                                        <p:tgtEl>
                                          <p:spTgt spid="4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animEffect transition="in" filter="fade">
                                      <p:cBhvr>
                                        <p:cTn id="15" dur="500"/>
                                        <p:tgtEl>
                                          <p:spTgt spid="4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xEl>
                                              <p:pRg st="3" end="3"/>
                                            </p:txEl>
                                          </p:spTgt>
                                        </p:tgtEl>
                                        <p:attrNameLst>
                                          <p:attrName>style.visibility</p:attrName>
                                        </p:attrNameLst>
                                      </p:cBhvr>
                                      <p:to>
                                        <p:strVal val="visible"/>
                                      </p:to>
                                    </p:set>
                                    <p:animEffect transition="in" filter="fade">
                                      <p:cBhvr>
                                        <p:cTn id="18" dur="500"/>
                                        <p:tgtEl>
                                          <p:spTgt spid="4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xEl>
                                              <p:pRg st="4" end="4"/>
                                            </p:txEl>
                                          </p:spTgt>
                                        </p:tgtEl>
                                        <p:attrNameLst>
                                          <p:attrName>style.visibility</p:attrName>
                                        </p:attrNameLst>
                                      </p:cBhvr>
                                      <p:to>
                                        <p:strVal val="visible"/>
                                      </p:to>
                                    </p:set>
                                    <p:animEffect transition="in" filter="fade">
                                      <p:cBhvr>
                                        <p:cTn id="23" dur="500"/>
                                        <p:tgtEl>
                                          <p:spTgt spid="4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xEl>
                                              <p:pRg st="5" end="5"/>
                                            </p:txEl>
                                          </p:spTgt>
                                        </p:tgtEl>
                                        <p:attrNameLst>
                                          <p:attrName>style.visibility</p:attrName>
                                        </p:attrNameLst>
                                      </p:cBhvr>
                                      <p:to>
                                        <p:strVal val="visible"/>
                                      </p:to>
                                    </p:set>
                                    <p:animEffect transition="in" filter="fade">
                                      <p:cBhvr>
                                        <p:cTn id="26" dur="500"/>
                                        <p:tgtEl>
                                          <p:spTgt spid="4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xEl>
                                              <p:pRg st="6" end="6"/>
                                            </p:txEl>
                                          </p:spTgt>
                                        </p:tgtEl>
                                        <p:attrNameLst>
                                          <p:attrName>style.visibility</p:attrName>
                                        </p:attrNameLst>
                                      </p:cBhvr>
                                      <p:to>
                                        <p:strVal val="visible"/>
                                      </p:to>
                                    </p:set>
                                    <p:animEffect transition="in" filter="fade">
                                      <p:cBhvr>
                                        <p:cTn id="29" dur="500"/>
                                        <p:tgtEl>
                                          <p:spTgt spid="4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2">
                                            <p:txEl>
                                              <p:pRg st="7" end="7"/>
                                            </p:txEl>
                                          </p:spTgt>
                                        </p:tgtEl>
                                        <p:attrNameLst>
                                          <p:attrName>style.visibility</p:attrName>
                                        </p:attrNameLst>
                                      </p:cBhvr>
                                      <p:to>
                                        <p:strVal val="visible"/>
                                      </p:to>
                                    </p:set>
                                    <p:animEffect transition="in" filter="fade">
                                      <p:cBhvr>
                                        <p:cTn id="34" dur="500"/>
                                        <p:tgtEl>
                                          <p:spTgt spid="42">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xEl>
                                              <p:pRg st="8" end="8"/>
                                            </p:txEl>
                                          </p:spTgt>
                                        </p:tgtEl>
                                        <p:attrNameLst>
                                          <p:attrName>style.visibility</p:attrName>
                                        </p:attrNameLst>
                                      </p:cBhvr>
                                      <p:to>
                                        <p:strVal val="visible"/>
                                      </p:to>
                                    </p:set>
                                    <p:animEffect transition="in" filter="fade">
                                      <p:cBhvr>
                                        <p:cTn id="37" dur="500"/>
                                        <p:tgtEl>
                                          <p:spTgt spid="42">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2">
                                            <p:txEl>
                                              <p:pRg st="9" end="9"/>
                                            </p:txEl>
                                          </p:spTgt>
                                        </p:tgtEl>
                                        <p:attrNameLst>
                                          <p:attrName>style.visibility</p:attrName>
                                        </p:attrNameLst>
                                      </p:cBhvr>
                                      <p:to>
                                        <p:strVal val="visible"/>
                                      </p:to>
                                    </p:set>
                                    <p:animEffect transition="in" filter="fade">
                                      <p:cBhvr>
                                        <p:cTn id="40" dur="500"/>
                                        <p:tgtEl>
                                          <p:spTgt spid="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0491"/>
            <a:ext cx="12192000" cy="561474"/>
          </a:xfrm>
        </p:spPr>
        <p:txBody>
          <a:bodyPr>
            <a:noAutofit/>
          </a:bodyPr>
          <a:lstStyle/>
          <a:p>
            <a:pPr algn="ctr">
              <a:defRPr/>
            </a:pPr>
            <a:r>
              <a:rPr lang="en-US" sz="3600" b="1" dirty="0">
                <a:solidFill>
                  <a:srgbClr val="5FE0D4"/>
                </a:solidFill>
                <a:latin typeface="Arial" charset="0"/>
                <a:cs typeface="Arial" charset="0"/>
              </a:rPr>
              <a:t>Phenotypes and Exposures (PhenX) Toolkit</a:t>
            </a:r>
            <a:endParaRPr lang="en-US" sz="3600" b="1" dirty="0">
              <a:solidFill>
                <a:srgbClr val="5FE0D4"/>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7E911806-52A2-5944-AAC6-3E002E5DA0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6" t="29495" r="15710" b="55960"/>
          <a:stretch/>
        </p:blipFill>
        <p:spPr>
          <a:xfrm>
            <a:off x="263232" y="1177640"/>
            <a:ext cx="7398332" cy="748146"/>
          </a:xfrm>
          <a:prstGeom prst="rect">
            <a:avLst/>
          </a:prstGeom>
        </p:spPr>
      </p:pic>
      <p:grpSp>
        <p:nvGrpSpPr>
          <p:cNvPr id="22" name="Group 21">
            <a:extLst>
              <a:ext uri="{FF2B5EF4-FFF2-40B4-BE49-F238E27FC236}">
                <a16:creationId xmlns:a16="http://schemas.microsoft.com/office/drawing/2014/main" id="{9754810B-6AB7-8A44-A1EC-2FF44B748AE1}"/>
              </a:ext>
            </a:extLst>
          </p:cNvPr>
          <p:cNvGrpSpPr/>
          <p:nvPr/>
        </p:nvGrpSpPr>
        <p:grpSpPr>
          <a:xfrm>
            <a:off x="263230" y="5463193"/>
            <a:ext cx="7398332" cy="434342"/>
            <a:chOff x="584409" y="5983514"/>
            <a:chExt cx="7846447" cy="482601"/>
          </a:xfrm>
        </p:grpSpPr>
        <p:sp>
          <p:nvSpPr>
            <p:cNvPr id="21" name="Rectangle 20">
              <a:extLst>
                <a:ext uri="{FF2B5EF4-FFF2-40B4-BE49-F238E27FC236}">
                  <a16:creationId xmlns:a16="http://schemas.microsoft.com/office/drawing/2014/main" id="{CCAB0758-4F86-AF42-A502-9AA109D16684}"/>
                </a:ext>
              </a:extLst>
            </p:cNvPr>
            <p:cNvSpPr/>
            <p:nvPr/>
          </p:nvSpPr>
          <p:spPr>
            <a:xfrm>
              <a:off x="584409" y="5983515"/>
              <a:ext cx="7846447" cy="48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D6AC90F-2E68-9441-99D3-25402A7E9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368" y="5983514"/>
              <a:ext cx="5702300" cy="482600"/>
            </a:xfrm>
            <a:prstGeom prst="rect">
              <a:avLst/>
            </a:prstGeom>
          </p:spPr>
        </p:pic>
      </p:grpSp>
      <p:grpSp>
        <p:nvGrpSpPr>
          <p:cNvPr id="17" name="Group 16">
            <a:extLst>
              <a:ext uri="{FF2B5EF4-FFF2-40B4-BE49-F238E27FC236}">
                <a16:creationId xmlns:a16="http://schemas.microsoft.com/office/drawing/2014/main" id="{1D87EA45-F885-3544-BC73-E2BAAEE1E0F1}"/>
              </a:ext>
            </a:extLst>
          </p:cNvPr>
          <p:cNvGrpSpPr/>
          <p:nvPr/>
        </p:nvGrpSpPr>
        <p:grpSpPr>
          <a:xfrm>
            <a:off x="263231" y="2040705"/>
            <a:ext cx="7398332" cy="3420064"/>
            <a:chOff x="554181" y="2323631"/>
            <a:chExt cx="7846447" cy="3800065"/>
          </a:xfrm>
        </p:grpSpPr>
        <p:pic>
          <p:nvPicPr>
            <p:cNvPr id="14" name="Picture 13">
              <a:extLst>
                <a:ext uri="{FF2B5EF4-FFF2-40B4-BE49-F238E27FC236}">
                  <a16:creationId xmlns:a16="http://schemas.microsoft.com/office/drawing/2014/main" id="{8493890E-E174-E849-875C-323822FFC411}"/>
                </a:ext>
              </a:extLst>
            </p:cNvPr>
            <p:cNvPicPr>
              <a:picLocks noChangeAspect="1"/>
            </p:cNvPicPr>
            <p:nvPr/>
          </p:nvPicPr>
          <p:blipFill rotWithShape="1">
            <a:blip r:embed="rId5">
              <a:extLst>
                <a:ext uri="{28A0092B-C50C-407E-A947-70E740481C1C}">
                  <a14:useLocalDpi xmlns:a14="http://schemas.microsoft.com/office/drawing/2010/main" val="0"/>
                </a:ext>
              </a:extLst>
            </a:blip>
            <a:srcRect t="3661" b="67797"/>
            <a:stretch/>
          </p:blipFill>
          <p:spPr>
            <a:xfrm>
              <a:off x="554181" y="2323631"/>
              <a:ext cx="7846447" cy="1624914"/>
            </a:xfrm>
            <a:prstGeom prst="rect">
              <a:avLst/>
            </a:prstGeom>
          </p:spPr>
        </p:pic>
        <p:pic>
          <p:nvPicPr>
            <p:cNvPr id="20" name="Picture 19">
              <a:extLst>
                <a:ext uri="{FF2B5EF4-FFF2-40B4-BE49-F238E27FC236}">
                  <a16:creationId xmlns:a16="http://schemas.microsoft.com/office/drawing/2014/main" id="{A603DFE5-37DE-F242-B86B-145BB9370625}"/>
                </a:ext>
              </a:extLst>
            </p:cNvPr>
            <p:cNvPicPr>
              <a:picLocks noChangeAspect="1"/>
            </p:cNvPicPr>
            <p:nvPr/>
          </p:nvPicPr>
          <p:blipFill rotWithShape="1">
            <a:blip r:embed="rId5">
              <a:extLst>
                <a:ext uri="{28A0092B-C50C-407E-A947-70E740481C1C}">
                  <a14:useLocalDpi xmlns:a14="http://schemas.microsoft.com/office/drawing/2010/main" val="0"/>
                </a:ext>
              </a:extLst>
            </a:blip>
            <a:srcRect t="60464" b="1329"/>
            <a:stretch/>
          </p:blipFill>
          <p:spPr>
            <a:xfrm>
              <a:off x="554181" y="3948532"/>
              <a:ext cx="7846447" cy="2175164"/>
            </a:xfrm>
            <a:prstGeom prst="rect">
              <a:avLst/>
            </a:prstGeom>
          </p:spPr>
        </p:pic>
      </p:grpSp>
      <p:pic>
        <p:nvPicPr>
          <p:cNvPr id="30" name="Picture 29">
            <a:extLst>
              <a:ext uri="{FF2B5EF4-FFF2-40B4-BE49-F238E27FC236}">
                <a16:creationId xmlns:a16="http://schemas.microsoft.com/office/drawing/2014/main" id="{CE70F382-C36D-474E-BE41-35E1AEFF448A}"/>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3739" y="6032166"/>
            <a:ext cx="3048000" cy="489368"/>
          </a:xfrm>
          <a:prstGeom prst="rect">
            <a:avLst/>
          </a:prstGeom>
        </p:spPr>
      </p:pic>
      <p:sp>
        <p:nvSpPr>
          <p:cNvPr id="31" name="TextBox 30">
            <a:extLst>
              <a:ext uri="{FF2B5EF4-FFF2-40B4-BE49-F238E27FC236}">
                <a16:creationId xmlns:a16="http://schemas.microsoft.com/office/drawing/2014/main" id="{5396E184-B890-DC45-82F4-5EE5ABF758AF}"/>
              </a:ext>
            </a:extLst>
          </p:cNvPr>
          <p:cNvSpPr txBox="1"/>
          <p:nvPr/>
        </p:nvSpPr>
        <p:spPr>
          <a:xfrm>
            <a:off x="7984341" y="1135444"/>
            <a:ext cx="4207659" cy="48936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Domains: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0" indent="-287338" algn="l" defTabSz="8064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2700" b="1" i="0" u="none"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rPr>
              <a:t>Symptoms</a:t>
            </a:r>
          </a:p>
          <a:p>
            <a:pPr marL="457200" marR="0" lvl="0" indent="-287338" algn="l" defTabSz="8064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2700" b="1" i="0" u="none"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rPr>
              <a:t>Knowledge and 	attitudes</a:t>
            </a:r>
          </a:p>
          <a:p>
            <a:pPr marL="457200" marR="0" lvl="0" indent="-287338" algn="l" defTabSz="8064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lang="en-US" sz="2700" b="1" dirty="0">
                <a:solidFill>
                  <a:schemeClr val="bg2">
                    <a:lumMod val="40000"/>
                    <a:lumOff val="60000"/>
                  </a:schemeClr>
                </a:solidFill>
                <a:latin typeface="Arial" panose="020B0604020202020204" pitchFamily="34" charset="0"/>
                <a:cs typeface="Arial" panose="020B0604020202020204" pitchFamily="34" charset="0"/>
              </a:rPr>
              <a:t>Adherence to 	m</a:t>
            </a:r>
            <a:r>
              <a:rPr kumimoji="0" lang="en-US" sz="2700" b="1" i="0" u="none" strike="noStrike" kern="1200" cap="none" spc="0" normalizeH="0" baseline="0" noProof="0" dirty="0" err="1">
                <a:ln>
                  <a:noFill/>
                </a:ln>
                <a:solidFill>
                  <a:schemeClr val="bg2">
                    <a:lumMod val="40000"/>
                    <a:lumOff val="60000"/>
                  </a:schemeClr>
                </a:solidFill>
                <a:effectLst/>
                <a:uLnTx/>
                <a:uFillTx/>
                <a:latin typeface="Arial" panose="020B0604020202020204" pitchFamily="34" charset="0"/>
                <a:cs typeface="Arial" panose="020B0604020202020204" pitchFamily="34" charset="0"/>
              </a:rPr>
              <a:t>itigation</a:t>
            </a:r>
            <a:r>
              <a:rPr kumimoji="0" lang="en-US" sz="2700" b="1" i="0" u="none"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rPr>
              <a:t> 	behaviors </a:t>
            </a:r>
          </a:p>
          <a:p>
            <a:pPr marL="457200" marR="0" lvl="0" indent="-287338" algn="l" defTabSz="8064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2700" b="1" i="0" u="none"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rPr>
              <a:t>Social impacts</a:t>
            </a:r>
          </a:p>
          <a:p>
            <a:pPr marL="457200" marR="0" lvl="0" indent="-287338" algn="l" defTabSz="80645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2700" b="1" i="0" u="none"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rPr>
              <a:t>Economic impacts</a:t>
            </a:r>
          </a:p>
          <a:p>
            <a:pPr marL="952485" marR="0" lvl="1"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ndParaRPr>
          </a:p>
        </p:txBody>
      </p:sp>
      <p:sp>
        <p:nvSpPr>
          <p:cNvPr id="13" name="TextBox 12">
            <a:extLst>
              <a:ext uri="{FF2B5EF4-FFF2-40B4-BE49-F238E27FC236}">
                <a16:creationId xmlns:a16="http://schemas.microsoft.com/office/drawing/2014/main" id="{7F5D7E72-A57C-4125-8A20-E2675110C31F}"/>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16</a:t>
            </a:r>
          </a:p>
        </p:txBody>
      </p:sp>
    </p:spTree>
    <p:extLst>
      <p:ext uri="{BB962C8B-B14F-4D97-AF65-F5344CB8AC3E}">
        <p14:creationId xmlns:p14="http://schemas.microsoft.com/office/powerpoint/2010/main" val="31576059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DAB8687A-0EB9-DE4E-AFFE-A7082371CA4E}"/>
              </a:ext>
            </a:extLst>
          </p:cNvPr>
          <p:cNvSpPr txBox="1">
            <a:spLocks/>
          </p:cNvSpPr>
          <p:nvPr/>
        </p:nvSpPr>
        <p:spPr>
          <a:xfrm>
            <a:off x="1968649" y="-12915"/>
            <a:ext cx="10223351" cy="13563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77B29EEF-7BC7-4436-8EC3-7112D1917F0C}"/>
              </a:ext>
            </a:extLst>
          </p:cNvPr>
          <p:cNvPicPr>
            <a:picLocks noChangeAspect="1"/>
          </p:cNvPicPr>
          <p:nvPr/>
        </p:nvPicPr>
        <p:blipFill>
          <a:blip r:embed="rId3"/>
          <a:stretch>
            <a:fillRect/>
          </a:stretch>
        </p:blipFill>
        <p:spPr>
          <a:xfrm>
            <a:off x="110723" y="107109"/>
            <a:ext cx="1761242" cy="1126689"/>
          </a:xfrm>
          <a:prstGeom prst="rect">
            <a:avLst/>
          </a:prstGeom>
        </p:spPr>
      </p:pic>
      <p:sp>
        <p:nvSpPr>
          <p:cNvPr id="17" name="Content Placeholder 2">
            <a:extLst>
              <a:ext uri="{FF2B5EF4-FFF2-40B4-BE49-F238E27FC236}">
                <a16:creationId xmlns:a16="http://schemas.microsoft.com/office/drawing/2014/main" id="{168C76B2-5475-8F4A-8597-C91C1C970B65}"/>
              </a:ext>
            </a:extLst>
          </p:cNvPr>
          <p:cNvSpPr txBox="1">
            <a:spLocks/>
          </p:cNvSpPr>
          <p:nvPr/>
        </p:nvSpPr>
        <p:spPr>
          <a:xfrm>
            <a:off x="5362412" y="1728229"/>
            <a:ext cx="7222213" cy="4480999"/>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457200" marR="0" lvl="1" indent="-287338" algn="l" defTabSz="682625" rtl="0" eaLnBrk="1" fontAlgn="auto" latinLnBrk="0" hangingPunct="1">
              <a:lnSpc>
                <a:spcPct val="90000"/>
              </a:lnSpc>
              <a:spcBef>
                <a:spcPts val="667"/>
              </a:spcBef>
              <a:spcAft>
                <a:spcPts val="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Curate genes and variants 	associated with high-priority 	diseases </a:t>
            </a:r>
          </a:p>
          <a:p>
            <a:pPr marL="457200" marR="0" lvl="1" indent="-287338" algn="l" defTabSz="682625" rtl="0" eaLnBrk="1" fontAlgn="auto" latinLnBrk="0" hangingPunct="1">
              <a:lnSpc>
                <a:spcPct val="90000"/>
              </a:lnSpc>
              <a:spcBef>
                <a:spcPts val="667"/>
              </a:spcBef>
              <a:spcAft>
                <a:spcPts val="0"/>
              </a:spcAft>
              <a:buClrTx/>
              <a:buSzTx/>
              <a:buFont typeface="Wingdings" panose="05000000000000000000" pitchFamily="2" charset="2"/>
              <a:buChar char="§"/>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287338" algn="l" defTabSz="682625" rtl="0" eaLnBrk="1" fontAlgn="auto" latinLnBrk="0" hangingPunct="1">
              <a:lnSpc>
                <a:spcPct val="90000"/>
              </a:lnSpc>
              <a:spcBef>
                <a:spcPts val="667"/>
              </a:spcBef>
              <a:spcAft>
                <a:spcPts val="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Use ClinGen curation 	frameworks and tools</a:t>
            </a:r>
          </a:p>
          <a:p>
            <a:pPr marL="457200" marR="0" lvl="1" indent="-287338" algn="l" defTabSz="682625" rtl="0" eaLnBrk="1" fontAlgn="auto" latinLnBrk="0" hangingPunct="1">
              <a:lnSpc>
                <a:spcPct val="90000"/>
              </a:lnSpc>
              <a:spcBef>
                <a:spcPts val="667"/>
              </a:spcBef>
              <a:spcAft>
                <a:spcPts val="0"/>
              </a:spcAft>
              <a:buClrTx/>
              <a:buSzTx/>
              <a:buFont typeface="Wingdings" panose="05000000000000000000" pitchFamily="2" charset="2"/>
              <a:buChar char="§"/>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287338" algn="l" defTabSz="682625" rtl="0" eaLnBrk="1" fontAlgn="auto" latinLnBrk="0" hangingPunct="1">
              <a:lnSpc>
                <a:spcPct val="90000"/>
              </a:lnSpc>
              <a:spcBef>
                <a:spcPts val="667"/>
              </a:spcBef>
              <a:spcAft>
                <a:spcPts val="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Deposit assertions into </a:t>
            </a: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ClinVar</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itle 3">
            <a:extLst>
              <a:ext uri="{FF2B5EF4-FFF2-40B4-BE49-F238E27FC236}">
                <a16:creationId xmlns:a16="http://schemas.microsoft.com/office/drawing/2014/main" id="{1384E208-3B2F-9245-A09F-DB4FF2F85927}"/>
              </a:ext>
            </a:extLst>
          </p:cNvPr>
          <p:cNvSpPr txBox="1">
            <a:spLocks/>
          </p:cNvSpPr>
          <p:nvPr/>
        </p:nvSpPr>
        <p:spPr>
          <a:xfrm>
            <a:off x="1871965" y="7416"/>
            <a:ext cx="10223351" cy="65314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Clinical Genome Resource</a:t>
            </a: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sym typeface="Wingdings" pitchFamily="2" charset="2"/>
              </a:rPr>
              <a:t> (ClinGen)</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11" name="Rectangle 10">
            <a:extLst>
              <a:ext uri="{FF2B5EF4-FFF2-40B4-BE49-F238E27FC236}">
                <a16:creationId xmlns:a16="http://schemas.microsoft.com/office/drawing/2014/main" id="{E92E29D2-0669-0F44-96DF-2D80E6BA094F}"/>
              </a:ext>
            </a:extLst>
          </p:cNvPr>
          <p:cNvSpPr/>
          <p:nvPr/>
        </p:nvSpPr>
        <p:spPr>
          <a:xfrm>
            <a:off x="1871965" y="571282"/>
            <a:ext cx="9933609"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Genomic Expert Curation Panels PAR-20-101</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endParaRPr>
          </a:p>
        </p:txBody>
      </p:sp>
      <p:sp>
        <p:nvSpPr>
          <p:cNvPr id="12" name="Content Placeholder 2">
            <a:extLst>
              <a:ext uri="{FF2B5EF4-FFF2-40B4-BE49-F238E27FC236}">
                <a16:creationId xmlns:a16="http://schemas.microsoft.com/office/drawing/2014/main" id="{CDA5400A-2B29-3E4A-87A1-99AC3952224A}"/>
              </a:ext>
            </a:extLst>
          </p:cNvPr>
          <p:cNvSpPr txBox="1">
            <a:spLocks/>
          </p:cNvSpPr>
          <p:nvPr/>
        </p:nvSpPr>
        <p:spPr>
          <a:xfrm>
            <a:off x="1966039" y="5543865"/>
            <a:ext cx="7780536" cy="1170096"/>
          </a:xfrm>
          <a:prstGeom prst="rect">
            <a:avLst/>
          </a:prstGeom>
        </p:spPr>
        <p:txBody>
          <a:bodyPr>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1" indent="0" algn="ctr" defTabSz="1219170" rtl="0" eaLnBrk="1" fontAlgn="auto" latinLnBrk="0" hangingPunct="1">
              <a:lnSpc>
                <a:spcPct val="90000"/>
              </a:lnSpc>
              <a:spcBef>
                <a:spcPts val="667"/>
              </a:spcBef>
              <a:spcAft>
                <a:spcPts val="0"/>
              </a:spcAft>
              <a:buClrTx/>
              <a:buSzTx/>
              <a:buFont typeface="Arial"/>
              <a:buNone/>
              <a:tabLst/>
              <a:defRPr/>
            </a:pPr>
            <a:r>
              <a:rPr kumimoji="0" lang="en-US" sz="2800" b="1" i="0"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rPr>
              <a:t>Application due dates: </a:t>
            </a:r>
          </a:p>
          <a:p>
            <a:pPr marL="0" marR="0" lvl="1" indent="0" algn="ctr" defTabSz="1219170" rtl="0" eaLnBrk="1" fontAlgn="auto" latinLnBrk="0" hangingPunct="1">
              <a:lnSpc>
                <a:spcPct val="90000"/>
              </a:lnSpc>
              <a:spcBef>
                <a:spcPts val="667"/>
              </a:spcBef>
              <a:spcAft>
                <a:spcPts val="0"/>
              </a:spcAft>
              <a:buClrTx/>
              <a:buSzTx/>
              <a:buFont typeface="Arial"/>
              <a:buNone/>
              <a:tabLst/>
              <a:defRPr/>
            </a:pPr>
            <a:r>
              <a:rPr kumimoji="0" lang="en-US" sz="2800" b="1" i="0"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rPr>
              <a:t>May 27, 2020; May 27, 2021; May 27, 2022</a:t>
            </a:r>
          </a:p>
          <a:p>
            <a:pPr marL="914377" marR="0" lvl="1" indent="-304792" algn="ctr" defTabSz="1219170" rtl="0" eaLnBrk="1" fontAlgn="auto" latinLnBrk="0" hangingPunct="1">
              <a:lnSpc>
                <a:spcPct val="90000"/>
              </a:lnSpc>
              <a:spcBef>
                <a:spcPts val="667"/>
              </a:spcBef>
              <a:spcAft>
                <a:spcPts val="0"/>
              </a:spcAft>
              <a:buClrTx/>
              <a:buSzTx/>
              <a:buFont typeface="Arial"/>
              <a:buChar char="•"/>
              <a:tabLst/>
              <a:defRPr/>
            </a:pPr>
            <a:endParaRPr kumimoji="0" lang="en-US" sz="2400" b="1" i="0"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endParaRPr>
          </a:p>
          <a:p>
            <a:pPr marL="0" marR="0" lvl="0" indent="0" algn="ctr" defTabSz="1219170" rtl="0" eaLnBrk="1" fontAlgn="auto" latinLnBrk="0" hangingPunct="1">
              <a:lnSpc>
                <a:spcPct val="90000"/>
              </a:lnSpc>
              <a:spcBef>
                <a:spcPts val="1333"/>
              </a:spcBef>
              <a:spcAft>
                <a:spcPts val="0"/>
              </a:spcAft>
              <a:buClrTx/>
              <a:buSzTx/>
              <a:buFont typeface="Arial"/>
              <a:buNone/>
              <a:tabLst/>
              <a:defRPr/>
            </a:pPr>
            <a:endParaRPr kumimoji="0" lang="en-US" sz="2400" b="1" i="0" strike="noStrike" kern="1200" cap="none" spc="0" normalizeH="0" baseline="0" noProof="0" dirty="0">
              <a:ln>
                <a:noFill/>
              </a:ln>
              <a:solidFill>
                <a:schemeClr val="bg2">
                  <a:lumMod val="40000"/>
                  <a:lumOff val="60000"/>
                </a:schemeClr>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980075-0987-4CED-A0C0-9897CFE82425}"/>
              </a:ext>
            </a:extLst>
          </p:cNvPr>
          <p:cNvSpPr txBox="1"/>
          <p:nvPr/>
        </p:nvSpPr>
        <p:spPr>
          <a:xfrm>
            <a:off x="203712" y="1802691"/>
            <a:ext cx="5112206" cy="3136855"/>
          </a:xfrm>
          <a:prstGeom prst="rect">
            <a:avLst/>
          </a:prstGeom>
          <a:solidFill>
            <a:srgbClr val="FFFFFF"/>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pic>
        <p:nvPicPr>
          <p:cNvPr id="3" name="Picture 2">
            <a:extLst>
              <a:ext uri="{FF2B5EF4-FFF2-40B4-BE49-F238E27FC236}">
                <a16:creationId xmlns:a16="http://schemas.microsoft.com/office/drawing/2014/main" id="{87A4E9A9-0FA2-4370-932B-CD27A344F478}"/>
              </a:ext>
            </a:extLst>
          </p:cNvPr>
          <p:cNvPicPr>
            <a:picLocks noChangeAspect="1"/>
          </p:cNvPicPr>
          <p:nvPr/>
        </p:nvPicPr>
        <p:blipFill>
          <a:blip r:embed="rId4"/>
          <a:stretch>
            <a:fillRect/>
          </a:stretch>
        </p:blipFill>
        <p:spPr>
          <a:xfrm>
            <a:off x="309969" y="2173642"/>
            <a:ext cx="2785209" cy="2394953"/>
          </a:xfrm>
          <a:prstGeom prst="rect">
            <a:avLst/>
          </a:prstGeom>
        </p:spPr>
      </p:pic>
      <p:sp>
        <p:nvSpPr>
          <p:cNvPr id="7" name="TextBox 6">
            <a:extLst>
              <a:ext uri="{FF2B5EF4-FFF2-40B4-BE49-F238E27FC236}">
                <a16:creationId xmlns:a16="http://schemas.microsoft.com/office/drawing/2014/main" id="{39F4B8CC-469D-434A-AA15-0EC17160EB91}"/>
              </a:ext>
            </a:extLst>
          </p:cNvPr>
          <p:cNvSpPr txBox="1"/>
          <p:nvPr/>
        </p:nvSpPr>
        <p:spPr>
          <a:xfrm>
            <a:off x="3413895" y="1939957"/>
            <a:ext cx="2369916" cy="286232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NCI</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NEI</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NICHD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NIMH</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NINDS</a:t>
            </a:r>
          </a:p>
        </p:txBody>
      </p:sp>
      <p:sp>
        <p:nvSpPr>
          <p:cNvPr id="14" name="TextBox 13">
            <a:extLst>
              <a:ext uri="{FF2B5EF4-FFF2-40B4-BE49-F238E27FC236}">
                <a16:creationId xmlns:a16="http://schemas.microsoft.com/office/drawing/2014/main" id="{FD51D199-CA4A-4DC8-BBBA-3F51F5D84D44}"/>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17</a:t>
            </a:r>
          </a:p>
        </p:txBody>
      </p:sp>
    </p:spTree>
    <p:extLst>
      <p:ext uri="{BB962C8B-B14F-4D97-AF65-F5344CB8AC3E}">
        <p14:creationId xmlns:p14="http://schemas.microsoft.com/office/powerpoint/2010/main" val="34356246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6F07DB-57F3-1746-B3BE-0DB12401D97B}"/>
              </a:ext>
            </a:extLst>
          </p:cNvPr>
          <p:cNvSpPr>
            <a:spLocks noGrp="1"/>
          </p:cNvSpPr>
          <p:nvPr>
            <p:ph type="title"/>
          </p:nvPr>
        </p:nvSpPr>
        <p:spPr>
          <a:xfrm>
            <a:off x="0" y="-154286"/>
            <a:ext cx="12192000" cy="918067"/>
          </a:xfrm>
        </p:spPr>
        <p:txBody>
          <a:bodyPr>
            <a:noAutofit/>
          </a:bodyPr>
          <a:lstStyle/>
          <a:p>
            <a:pPr algn="ctr"/>
            <a:br>
              <a:rPr lang="en-US" sz="3600" dirty="0">
                <a:solidFill>
                  <a:srgbClr val="5FE0D4"/>
                </a:solidFill>
              </a:rPr>
            </a:br>
            <a:r>
              <a:rPr lang="en-US" sz="3600" i="1" dirty="0">
                <a:solidFill>
                  <a:srgbClr val="5FE0D4"/>
                </a:solidFill>
              </a:rPr>
              <a:t> </a:t>
            </a:r>
            <a:r>
              <a:rPr lang="en-US" sz="3600" dirty="0">
                <a:solidFill>
                  <a:srgbClr val="5FE0D4"/>
                </a:solidFill>
              </a:rPr>
              <a:t>Polygenic Risk Score Diversity Consortium </a:t>
            </a:r>
            <a:br>
              <a:rPr lang="en-US" sz="3200" dirty="0">
                <a:solidFill>
                  <a:schemeClr val="tx1"/>
                </a:solidFill>
              </a:rPr>
            </a:br>
            <a:r>
              <a:rPr lang="en-US" sz="3200" dirty="0">
                <a:solidFill>
                  <a:schemeClr val="tx1"/>
                </a:solidFill>
              </a:rPr>
              <a:t>Funding Opportunity Announcements</a:t>
            </a:r>
            <a:endParaRPr lang="en-US" sz="3600" dirty="0">
              <a:solidFill>
                <a:schemeClr val="tx1"/>
              </a:solidFill>
            </a:endParaRPr>
          </a:p>
        </p:txBody>
      </p:sp>
      <p:sp>
        <p:nvSpPr>
          <p:cNvPr id="18" name="TextBox 17">
            <a:extLst>
              <a:ext uri="{FF2B5EF4-FFF2-40B4-BE49-F238E27FC236}">
                <a16:creationId xmlns:a16="http://schemas.microsoft.com/office/drawing/2014/main" id="{9F5DEA88-E162-4340-AA33-4E367D3336DF}"/>
              </a:ext>
            </a:extLst>
          </p:cNvPr>
          <p:cNvSpPr txBox="1"/>
          <p:nvPr/>
        </p:nvSpPr>
        <p:spPr>
          <a:xfrm>
            <a:off x="0" y="619401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Applications due on June 23, 2020 </a:t>
            </a:r>
          </a:p>
        </p:txBody>
      </p:sp>
      <p:pic>
        <p:nvPicPr>
          <p:cNvPr id="8" name="Picture 7">
            <a:extLst>
              <a:ext uri="{FF2B5EF4-FFF2-40B4-BE49-F238E27FC236}">
                <a16:creationId xmlns:a16="http://schemas.microsoft.com/office/drawing/2014/main" id="{363A2B17-94B3-4750-919D-C46FF267E8A2}"/>
              </a:ext>
            </a:extLst>
          </p:cNvPr>
          <p:cNvPicPr>
            <a:picLocks noChangeAspect="1"/>
          </p:cNvPicPr>
          <p:nvPr/>
        </p:nvPicPr>
        <p:blipFill rotWithShape="1">
          <a:blip r:embed="rId3">
            <a:extLst>
              <a:ext uri="{28A0092B-C50C-407E-A947-70E740481C1C}">
                <a14:useLocalDpi xmlns:a14="http://schemas.microsoft.com/office/drawing/2010/main" val="0"/>
              </a:ext>
            </a:extLst>
          </a:blip>
          <a:srcRect t="8978" b="6180"/>
          <a:stretch/>
        </p:blipFill>
        <p:spPr>
          <a:xfrm>
            <a:off x="3512562" y="3634458"/>
            <a:ext cx="5135880" cy="2451028"/>
          </a:xfrm>
          <a:prstGeom prst="rect">
            <a:avLst/>
          </a:prstGeom>
        </p:spPr>
      </p:pic>
      <p:grpSp>
        <p:nvGrpSpPr>
          <p:cNvPr id="26" name="Group 25">
            <a:extLst>
              <a:ext uri="{FF2B5EF4-FFF2-40B4-BE49-F238E27FC236}">
                <a16:creationId xmlns:a16="http://schemas.microsoft.com/office/drawing/2014/main" id="{58DBCFBF-536E-4C60-ADE8-2BB67551F1D8}"/>
              </a:ext>
            </a:extLst>
          </p:cNvPr>
          <p:cNvGrpSpPr/>
          <p:nvPr/>
        </p:nvGrpSpPr>
        <p:grpSpPr>
          <a:xfrm>
            <a:off x="353752" y="1349954"/>
            <a:ext cx="5522572" cy="2044443"/>
            <a:chOff x="240381" y="1404516"/>
            <a:chExt cx="5522572" cy="2044443"/>
          </a:xfrm>
        </p:grpSpPr>
        <p:pic>
          <p:nvPicPr>
            <p:cNvPr id="17" name="Picture 16">
              <a:extLst>
                <a:ext uri="{FF2B5EF4-FFF2-40B4-BE49-F238E27FC236}">
                  <a16:creationId xmlns:a16="http://schemas.microsoft.com/office/drawing/2014/main" id="{CAAE65B7-EDB2-4AC8-A701-B930AC292BEC}"/>
                </a:ext>
              </a:extLst>
            </p:cNvPr>
            <p:cNvPicPr>
              <a:picLocks noChangeAspect="1"/>
            </p:cNvPicPr>
            <p:nvPr/>
          </p:nvPicPr>
          <p:blipFill rotWithShape="1">
            <a:blip r:embed="rId4"/>
            <a:srcRect l="9803" t="43037" r="29149" b="45295"/>
            <a:stretch/>
          </p:blipFill>
          <p:spPr>
            <a:xfrm>
              <a:off x="240384" y="2690178"/>
              <a:ext cx="5522569" cy="712962"/>
            </a:xfrm>
            <a:prstGeom prst="rect">
              <a:avLst/>
            </a:prstGeom>
          </p:spPr>
        </p:pic>
        <p:pic>
          <p:nvPicPr>
            <p:cNvPr id="19" name="Picture 18">
              <a:extLst>
                <a:ext uri="{FF2B5EF4-FFF2-40B4-BE49-F238E27FC236}">
                  <a16:creationId xmlns:a16="http://schemas.microsoft.com/office/drawing/2014/main" id="{2F5A4D2C-6095-4C36-A399-F74D0699878E}"/>
                </a:ext>
              </a:extLst>
            </p:cNvPr>
            <p:cNvPicPr>
              <a:picLocks noChangeAspect="1"/>
            </p:cNvPicPr>
            <p:nvPr/>
          </p:nvPicPr>
          <p:blipFill rotWithShape="1">
            <a:blip r:embed="rId5"/>
            <a:srcRect l="249" t="28165" r="6889" b="50952"/>
            <a:stretch/>
          </p:blipFill>
          <p:spPr>
            <a:xfrm>
              <a:off x="240383" y="1422566"/>
              <a:ext cx="5522530" cy="1276051"/>
            </a:xfrm>
            <a:prstGeom prst="rect">
              <a:avLst/>
            </a:prstGeom>
          </p:spPr>
        </p:pic>
        <p:sp>
          <p:nvSpPr>
            <p:cNvPr id="21" name="Rectangle 20">
              <a:extLst>
                <a:ext uri="{FF2B5EF4-FFF2-40B4-BE49-F238E27FC236}">
                  <a16:creationId xmlns:a16="http://schemas.microsoft.com/office/drawing/2014/main" id="{D5EE3A40-97A1-44FB-9D27-3536547E033B}"/>
                </a:ext>
              </a:extLst>
            </p:cNvPr>
            <p:cNvSpPr/>
            <p:nvPr/>
          </p:nvSpPr>
          <p:spPr>
            <a:xfrm>
              <a:off x="240381" y="1404516"/>
              <a:ext cx="5520687" cy="204444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3E8695AB-FCFA-455E-A5EB-991BCDD1C976}"/>
              </a:ext>
            </a:extLst>
          </p:cNvPr>
          <p:cNvGrpSpPr/>
          <p:nvPr/>
        </p:nvGrpSpPr>
        <p:grpSpPr>
          <a:xfrm>
            <a:off x="6299804" y="1349953"/>
            <a:ext cx="5522868" cy="2044443"/>
            <a:chOff x="5754188" y="1398614"/>
            <a:chExt cx="5522868" cy="2044443"/>
          </a:xfrm>
        </p:grpSpPr>
        <p:pic>
          <p:nvPicPr>
            <p:cNvPr id="22" name="Picture 21">
              <a:extLst>
                <a:ext uri="{FF2B5EF4-FFF2-40B4-BE49-F238E27FC236}">
                  <a16:creationId xmlns:a16="http://schemas.microsoft.com/office/drawing/2014/main" id="{D8CB75B4-3713-45F0-8EEE-3F4FA130E46B}"/>
                </a:ext>
              </a:extLst>
            </p:cNvPr>
            <p:cNvPicPr>
              <a:picLocks noChangeAspect="1"/>
            </p:cNvPicPr>
            <p:nvPr/>
          </p:nvPicPr>
          <p:blipFill rotWithShape="1">
            <a:blip r:embed="rId6"/>
            <a:srcRect t="52300" r="7137" b="26817"/>
            <a:stretch/>
          </p:blipFill>
          <p:spPr>
            <a:xfrm>
              <a:off x="5754188" y="1447086"/>
              <a:ext cx="5522590" cy="1276051"/>
            </a:xfrm>
            <a:prstGeom prst="rect">
              <a:avLst/>
            </a:prstGeom>
          </p:spPr>
        </p:pic>
        <p:pic>
          <p:nvPicPr>
            <p:cNvPr id="23" name="Picture 22">
              <a:extLst>
                <a:ext uri="{FF2B5EF4-FFF2-40B4-BE49-F238E27FC236}">
                  <a16:creationId xmlns:a16="http://schemas.microsoft.com/office/drawing/2014/main" id="{EF7C4712-24EE-4F51-85E6-48BDAD3BC943}"/>
                </a:ext>
              </a:extLst>
            </p:cNvPr>
            <p:cNvPicPr>
              <a:picLocks noChangeAspect="1"/>
            </p:cNvPicPr>
            <p:nvPr/>
          </p:nvPicPr>
          <p:blipFill rotWithShape="1">
            <a:blip r:embed="rId7"/>
            <a:srcRect l="188" t="22379" r="6981" b="65302"/>
            <a:stretch/>
          </p:blipFill>
          <p:spPr>
            <a:xfrm>
              <a:off x="5756369" y="2690178"/>
              <a:ext cx="5520687" cy="752750"/>
            </a:xfrm>
            <a:prstGeom prst="rect">
              <a:avLst/>
            </a:prstGeom>
          </p:spPr>
        </p:pic>
        <p:sp>
          <p:nvSpPr>
            <p:cNvPr id="24" name="Rectangle 23">
              <a:extLst>
                <a:ext uri="{FF2B5EF4-FFF2-40B4-BE49-F238E27FC236}">
                  <a16:creationId xmlns:a16="http://schemas.microsoft.com/office/drawing/2014/main" id="{06C8935F-09D9-44C7-91D6-5D846126FDFC}"/>
                </a:ext>
              </a:extLst>
            </p:cNvPr>
            <p:cNvSpPr/>
            <p:nvPr/>
          </p:nvSpPr>
          <p:spPr>
            <a:xfrm>
              <a:off x="5754188" y="1398614"/>
              <a:ext cx="5520687" cy="204444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25FCB3D9-6296-4993-8ECA-C07B2285CBC1}"/>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18</a:t>
            </a:r>
          </a:p>
        </p:txBody>
      </p:sp>
    </p:spTree>
    <p:extLst>
      <p:ext uri="{BB962C8B-B14F-4D97-AF65-F5344CB8AC3E}">
        <p14:creationId xmlns:p14="http://schemas.microsoft.com/office/powerpoint/2010/main" val="3314805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11434"/>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BD8CF"/>
                </a:solidFill>
                <a:effectLst/>
                <a:uLnTx/>
                <a:uFillTx/>
                <a:latin typeface="Arial" charset="0"/>
                <a:ea typeface="+mj-ea"/>
                <a:cs typeface="Arial" charset="0"/>
              </a:rPr>
              <a:t>Stakeholder Engagement Supplements</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8" name="TextBox 7">
            <a:extLst>
              <a:ext uri="{FF2B5EF4-FFF2-40B4-BE49-F238E27FC236}">
                <a16:creationId xmlns:a16="http://schemas.microsoft.com/office/drawing/2014/main" id="{D0556446-9734-4414-A862-6049EEC271B6}"/>
              </a:ext>
            </a:extLst>
          </p:cNvPr>
          <p:cNvSpPr txBox="1"/>
          <p:nvPr/>
        </p:nvSpPr>
        <p:spPr>
          <a:xfrm>
            <a:off x="10379998" y="6457890"/>
            <a:ext cx="1795684"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19</a:t>
            </a:r>
          </a:p>
        </p:txBody>
      </p:sp>
      <p:sp>
        <p:nvSpPr>
          <p:cNvPr id="3" name="TextBox 2">
            <a:extLst>
              <a:ext uri="{FF2B5EF4-FFF2-40B4-BE49-F238E27FC236}">
                <a16:creationId xmlns:a16="http://schemas.microsoft.com/office/drawing/2014/main" id="{FCDE188C-777B-1740-9B85-641ECC051F34}"/>
              </a:ext>
            </a:extLst>
          </p:cNvPr>
          <p:cNvSpPr txBox="1"/>
          <p:nvPr/>
        </p:nvSpPr>
        <p:spPr>
          <a:xfrm>
            <a:off x="0" y="701728"/>
            <a:ext cx="12192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September 2019 Strategic Planning Workshop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on Genomics in Medicine and Health</a:t>
            </a:r>
            <a:endParaRPr kumimoji="0" lang="en-US" sz="32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pic>
        <p:nvPicPr>
          <p:cNvPr id="9" name="Picture 8">
            <a:extLst>
              <a:ext uri="{FF2B5EF4-FFF2-40B4-BE49-F238E27FC236}">
                <a16:creationId xmlns:a16="http://schemas.microsoft.com/office/drawing/2014/main" id="{AAF6473F-E1A4-4292-82C9-A079AFCD7F55}"/>
              </a:ext>
            </a:extLst>
          </p:cNvPr>
          <p:cNvPicPr>
            <a:picLocks noChangeAspect="1"/>
          </p:cNvPicPr>
          <p:nvPr/>
        </p:nvPicPr>
        <p:blipFill rotWithShape="1">
          <a:blip r:embed="rId3"/>
          <a:srcRect t="17348" r="3202" b="44067"/>
          <a:stretch/>
        </p:blipFill>
        <p:spPr>
          <a:xfrm>
            <a:off x="665412" y="2230963"/>
            <a:ext cx="10861171" cy="3634804"/>
          </a:xfrm>
          <a:prstGeom prst="rect">
            <a:avLst/>
          </a:prstGeom>
          <a:ln w="28575">
            <a:solidFill>
              <a:srgbClr val="00FFFF"/>
            </a:solidFill>
          </a:ln>
          <a:effectLst>
            <a:glow rad="228600">
              <a:schemeClr val="accent3">
                <a:satMod val="175000"/>
                <a:alpha val="40000"/>
              </a:schemeClr>
            </a:glow>
          </a:effectLst>
        </p:spPr>
      </p:pic>
    </p:spTree>
    <p:extLst>
      <p:ext uri="{BB962C8B-B14F-4D97-AF65-F5344CB8AC3E}">
        <p14:creationId xmlns:p14="http://schemas.microsoft.com/office/powerpoint/2010/main" val="108591085"/>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E6F9C33-8C0A-4F4D-9084-D2B43C5DB43D}"/>
              </a:ext>
            </a:extLst>
          </p:cNvPr>
          <p:cNvSpPr txBox="1">
            <a:spLocks/>
          </p:cNvSpPr>
          <p:nvPr/>
        </p:nvSpPr>
        <p:spPr>
          <a:xfrm>
            <a:off x="0" y="17044"/>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BD8CF"/>
                </a:solidFill>
                <a:effectLst/>
                <a:uLnTx/>
                <a:uFillTx/>
                <a:latin typeface="Arial" charset="0"/>
                <a:ea typeface="+mj-ea"/>
                <a:cs typeface="Arial" charset="0"/>
              </a:rPr>
              <a:t>Training</a:t>
            </a: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 and Career Development</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8" name="TextBox 7">
            <a:extLst>
              <a:ext uri="{FF2B5EF4-FFF2-40B4-BE49-F238E27FC236}">
                <a16:creationId xmlns:a16="http://schemas.microsoft.com/office/drawing/2014/main" id="{D0556446-9734-4414-A862-6049EEC271B6}"/>
              </a:ext>
            </a:extLst>
          </p:cNvPr>
          <p:cNvSpPr txBox="1"/>
          <p:nvPr/>
        </p:nvSpPr>
        <p:spPr>
          <a:xfrm>
            <a:off x="10379998" y="6457890"/>
            <a:ext cx="1795684"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20</a:t>
            </a:r>
          </a:p>
        </p:txBody>
      </p:sp>
      <p:pic>
        <p:nvPicPr>
          <p:cNvPr id="6" name="Picture 5">
            <a:extLst>
              <a:ext uri="{FF2B5EF4-FFF2-40B4-BE49-F238E27FC236}">
                <a16:creationId xmlns:a16="http://schemas.microsoft.com/office/drawing/2014/main" id="{CADCAA53-CA01-43AF-AD40-C1AC54084078}"/>
              </a:ext>
            </a:extLst>
          </p:cNvPr>
          <p:cNvPicPr>
            <a:picLocks noChangeAspect="1"/>
          </p:cNvPicPr>
          <p:nvPr/>
        </p:nvPicPr>
        <p:blipFill>
          <a:blip r:embed="rId3"/>
          <a:stretch>
            <a:fillRect/>
          </a:stretch>
        </p:blipFill>
        <p:spPr>
          <a:xfrm>
            <a:off x="513316" y="1262463"/>
            <a:ext cx="10274977" cy="2545177"/>
          </a:xfrm>
          <a:prstGeom prst="rect">
            <a:avLst/>
          </a:prstGeom>
          <a:ln w="28575">
            <a:solidFill>
              <a:srgbClr val="00FFFF"/>
            </a:solidFill>
          </a:ln>
        </p:spPr>
      </p:pic>
      <p:pic>
        <p:nvPicPr>
          <p:cNvPr id="4" name="Picture 3">
            <a:extLst>
              <a:ext uri="{FF2B5EF4-FFF2-40B4-BE49-F238E27FC236}">
                <a16:creationId xmlns:a16="http://schemas.microsoft.com/office/drawing/2014/main" id="{5AB2F509-B847-4DED-812D-DD39722DA737}"/>
              </a:ext>
            </a:extLst>
          </p:cNvPr>
          <p:cNvPicPr>
            <a:picLocks noChangeAspect="1"/>
          </p:cNvPicPr>
          <p:nvPr/>
        </p:nvPicPr>
        <p:blipFill>
          <a:blip r:embed="rId4"/>
          <a:stretch>
            <a:fillRect/>
          </a:stretch>
        </p:blipFill>
        <p:spPr>
          <a:xfrm>
            <a:off x="778714" y="2094190"/>
            <a:ext cx="10274977" cy="2565387"/>
          </a:xfrm>
          <a:prstGeom prst="rect">
            <a:avLst/>
          </a:prstGeom>
          <a:ln w="28575">
            <a:solidFill>
              <a:srgbClr val="00FFFF"/>
            </a:solidFill>
          </a:ln>
        </p:spPr>
      </p:pic>
      <p:sp>
        <p:nvSpPr>
          <p:cNvPr id="3" name="TextBox 2">
            <a:extLst>
              <a:ext uri="{FF2B5EF4-FFF2-40B4-BE49-F238E27FC236}">
                <a16:creationId xmlns:a16="http://schemas.microsoft.com/office/drawing/2014/main" id="{FCDE188C-777B-1740-9B85-641ECC051F34}"/>
              </a:ext>
            </a:extLst>
          </p:cNvPr>
          <p:cNvSpPr txBox="1"/>
          <p:nvPr/>
        </p:nvSpPr>
        <p:spPr>
          <a:xfrm>
            <a:off x="640092" y="574636"/>
            <a:ext cx="10825400" cy="523220"/>
          </a:xfrm>
          <a:prstGeom prst="rect">
            <a:avLst/>
          </a:prstGeom>
          <a:noFill/>
        </p:spPr>
        <p:txBody>
          <a:bodyPr wrap="non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February 2020 Report from Training and Education Task Force</a:t>
            </a:r>
            <a:endParaRPr kumimoji="0" lang="en-US" sz="28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pic>
        <p:nvPicPr>
          <p:cNvPr id="9" name="Picture 8">
            <a:extLst>
              <a:ext uri="{FF2B5EF4-FFF2-40B4-BE49-F238E27FC236}">
                <a16:creationId xmlns:a16="http://schemas.microsoft.com/office/drawing/2014/main" id="{AB4ED5E7-F814-40D7-B4F8-7370A87F7F7C}"/>
              </a:ext>
            </a:extLst>
          </p:cNvPr>
          <p:cNvPicPr>
            <a:picLocks noChangeAspect="1"/>
          </p:cNvPicPr>
          <p:nvPr/>
        </p:nvPicPr>
        <p:blipFill rotWithShape="1">
          <a:blip r:embed="rId5"/>
          <a:srcRect l="6460" t="19333" r="10463" b="41910"/>
          <a:stretch/>
        </p:blipFill>
        <p:spPr>
          <a:xfrm>
            <a:off x="1090606" y="2946127"/>
            <a:ext cx="10452406" cy="2637056"/>
          </a:xfrm>
          <a:prstGeom prst="rect">
            <a:avLst/>
          </a:prstGeom>
          <a:ln w="28575">
            <a:solidFill>
              <a:srgbClr val="00FFFF"/>
            </a:solidFill>
          </a:ln>
        </p:spPr>
      </p:pic>
      <p:pic>
        <p:nvPicPr>
          <p:cNvPr id="13" name="Picture 12">
            <a:extLst>
              <a:ext uri="{FF2B5EF4-FFF2-40B4-BE49-F238E27FC236}">
                <a16:creationId xmlns:a16="http://schemas.microsoft.com/office/drawing/2014/main" id="{8C61DD89-DC9B-E64D-8E1F-F8BBF7A4FA78}"/>
              </a:ext>
            </a:extLst>
          </p:cNvPr>
          <p:cNvPicPr>
            <a:picLocks noChangeAspect="1"/>
          </p:cNvPicPr>
          <p:nvPr/>
        </p:nvPicPr>
        <p:blipFill>
          <a:blip r:embed="rId6"/>
          <a:stretch>
            <a:fillRect/>
          </a:stretch>
        </p:blipFill>
        <p:spPr>
          <a:xfrm>
            <a:off x="1409448" y="3869732"/>
            <a:ext cx="10245280" cy="2413632"/>
          </a:xfrm>
          <a:prstGeom prst="rect">
            <a:avLst/>
          </a:prstGeom>
          <a:ln w="28575">
            <a:solidFill>
              <a:srgbClr val="00FFFF"/>
            </a:solidFill>
          </a:ln>
        </p:spPr>
      </p:pic>
    </p:spTree>
    <p:extLst>
      <p:ext uri="{BB962C8B-B14F-4D97-AF65-F5344CB8AC3E}">
        <p14:creationId xmlns:p14="http://schemas.microsoft.com/office/powerpoint/2010/main" val="265027993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4" name="Title 1">
            <a:extLst>
              <a:ext uri="{FF2B5EF4-FFF2-40B4-BE49-F238E27FC236}">
                <a16:creationId xmlns:a16="http://schemas.microsoft.com/office/drawing/2014/main" id="{E3BA9DD3-BC8A-4B11-86E2-8BD9FC188360}"/>
              </a:ext>
            </a:extLst>
          </p:cNvPr>
          <p:cNvSpPr txBox="1">
            <a:spLocks/>
          </p:cNvSpPr>
          <p:nvPr/>
        </p:nvSpPr>
        <p:spPr bwMode="auto">
          <a:xfrm>
            <a:off x="-182880" y="953038"/>
            <a:ext cx="12315371" cy="6070352"/>
          </a:xfrm>
          <a:prstGeom prst="rect">
            <a:avLst/>
          </a:prstGeom>
          <a:noFill/>
          <a:ln w="9525" algn="ctr">
            <a:noFill/>
            <a:miter lim="800000"/>
            <a:headEnd/>
            <a:tailEnd/>
          </a:ln>
        </p:spPr>
        <p:txBody>
          <a:bodyPr/>
          <a:lstStyle/>
          <a:p>
            <a:pPr marL="231775" lvl="1" defTabSz="685800" eaLnBrk="0" hangingPunct="0">
              <a:spcAft>
                <a:spcPts val="600"/>
              </a:spcAft>
              <a:buClr>
                <a:prstClr val="white"/>
              </a:buClr>
              <a:buSzPct val="95000"/>
              <a:defRPr/>
            </a:pPr>
            <a:r>
              <a:rPr lang="en-US" sz="3200" b="1" dirty="0">
                <a:solidFill>
                  <a:prstClr val="white"/>
                </a:solidFill>
              </a:rPr>
              <a:t>  Concept Clearances:</a:t>
            </a:r>
          </a:p>
          <a:p>
            <a:pPr marL="463550" lvl="1" indent="-231775" defTabSz="685800" eaLnBrk="0" hangingPunct="0">
              <a:spcAft>
                <a:spcPts val="600"/>
              </a:spcAft>
              <a:buClr>
                <a:prstClr val="white"/>
              </a:buClr>
              <a:buSzPct val="95000"/>
              <a:buFont typeface="Wingdings" pitchFamily="2" charset="2"/>
              <a:buChar char=""/>
              <a:defRPr/>
            </a:pPr>
            <a:endParaRPr lang="en-US" b="1" dirty="0">
              <a:solidFill>
                <a:prstClr val="white"/>
              </a:solidFill>
            </a:endParaRPr>
          </a:p>
          <a:p>
            <a:pPr marL="688975" lvl="2" defTabSz="550863" eaLnBrk="0" hangingPunct="0">
              <a:buClr>
                <a:prstClr val="white"/>
              </a:buClr>
              <a:buSzPct val="95000"/>
              <a:defRPr/>
            </a:pPr>
            <a:r>
              <a:rPr lang="en-US" sz="2700" b="1" dirty="0">
                <a:solidFill>
                  <a:prstClr val="white"/>
                </a:solidFill>
              </a:rPr>
              <a:t>Research Experiences in Genomic Research for Genetic Counselors</a:t>
            </a:r>
          </a:p>
          <a:p>
            <a:pPr marL="688975" lvl="2" defTabSz="550863" eaLnBrk="0" hangingPunct="0">
              <a:buClr>
                <a:prstClr val="white"/>
              </a:buClr>
              <a:buSzPct val="95000"/>
              <a:defRPr/>
            </a:pPr>
            <a:r>
              <a:rPr lang="en-US" sz="2700" b="1" dirty="0">
                <a:solidFill>
                  <a:srgbClr val="E57200"/>
                </a:solidFill>
              </a:rPr>
              <a:t>		Luis Cubano</a:t>
            </a:r>
          </a:p>
          <a:p>
            <a:pPr marL="688975" lvl="2" defTabSz="550863" eaLnBrk="0" hangingPunct="0">
              <a:buClr>
                <a:prstClr val="white"/>
              </a:buClr>
              <a:buSzPct val="95000"/>
              <a:defRPr/>
            </a:pPr>
            <a:endParaRPr lang="en-US" sz="2000" b="1" dirty="0">
              <a:solidFill>
                <a:srgbClr val="E57200"/>
              </a:solidFill>
            </a:endParaRPr>
          </a:p>
          <a:p>
            <a:pPr marL="688975" lvl="2" defTabSz="550863" eaLnBrk="0" hangingPunct="0">
              <a:buClr>
                <a:prstClr val="white"/>
              </a:buClr>
              <a:buSzPct val="95000"/>
              <a:defRPr/>
            </a:pPr>
            <a:r>
              <a:rPr lang="en-US" sz="2700" b="1" dirty="0">
                <a:solidFill>
                  <a:prstClr val="white"/>
                </a:solidFill>
              </a:rPr>
              <a:t>Research Experiences in Genomic Research for Data Scientists</a:t>
            </a:r>
          </a:p>
          <a:p>
            <a:pPr marL="688975" lvl="2" defTabSz="550863" eaLnBrk="0" hangingPunct="0">
              <a:buClr>
                <a:prstClr val="white"/>
              </a:buClr>
              <a:buSzPct val="95000"/>
              <a:defRPr/>
            </a:pPr>
            <a:r>
              <a:rPr lang="en-US" sz="2700" b="1" dirty="0">
                <a:solidFill>
                  <a:srgbClr val="E57200"/>
                </a:solidFill>
              </a:rPr>
              <a:t>		Luis Cubano</a:t>
            </a:r>
          </a:p>
          <a:p>
            <a:pPr marL="688975" lvl="2" defTabSz="550863" eaLnBrk="0" hangingPunct="0">
              <a:buClr>
                <a:prstClr val="white"/>
              </a:buClr>
              <a:buSzPct val="95000"/>
              <a:defRPr/>
            </a:pPr>
            <a:endParaRPr lang="en-US" sz="2000" b="1" dirty="0">
              <a:solidFill>
                <a:srgbClr val="E57200"/>
              </a:solidFill>
            </a:endParaRPr>
          </a:p>
          <a:p>
            <a:pPr marL="688975" lvl="2" defTabSz="550863" eaLnBrk="0" hangingPunct="0">
              <a:buClr>
                <a:prstClr val="white"/>
              </a:buClr>
              <a:buSzPct val="95000"/>
              <a:defRPr/>
            </a:pPr>
            <a:r>
              <a:rPr lang="en-US" sz="2700" b="1" dirty="0">
                <a:solidFill>
                  <a:prstClr val="white"/>
                </a:solidFill>
              </a:rPr>
              <a:t>Technology Development for Single-Molecule Protein Sequencing</a:t>
            </a:r>
          </a:p>
          <a:p>
            <a:pPr marL="688975" lvl="2" defTabSz="550863" eaLnBrk="0" hangingPunct="0">
              <a:buClr>
                <a:prstClr val="white"/>
              </a:buClr>
              <a:buSzPct val="95000"/>
              <a:defRPr/>
            </a:pPr>
            <a:r>
              <a:rPr lang="en-US" sz="2700" b="1" dirty="0">
                <a:solidFill>
                  <a:srgbClr val="E57200"/>
                </a:solidFill>
              </a:rPr>
              <a:t>		Tina Gatlin</a:t>
            </a:r>
          </a:p>
          <a:p>
            <a:pPr marL="688975" lvl="2" defTabSz="550863" eaLnBrk="0" hangingPunct="0">
              <a:buClr>
                <a:prstClr val="white"/>
              </a:buClr>
              <a:buSzPct val="95000"/>
              <a:defRPr/>
            </a:pPr>
            <a:endParaRPr lang="en-US" sz="2000" b="1" dirty="0">
              <a:solidFill>
                <a:srgbClr val="E57200"/>
              </a:solidFill>
            </a:endParaRPr>
          </a:p>
          <a:p>
            <a:pPr marL="688975" lvl="2" defTabSz="550863" eaLnBrk="0" hangingPunct="0">
              <a:buClr>
                <a:prstClr val="white"/>
              </a:buClr>
              <a:buSzPct val="95000"/>
              <a:defRPr/>
            </a:pPr>
            <a:r>
              <a:rPr lang="en-US" sz="2700" b="1" dirty="0">
                <a:solidFill>
                  <a:prstClr val="white"/>
                </a:solidFill>
              </a:rPr>
              <a:t>Investigator-initiated Research on Genetic Counseling Processes 		and Practice</a:t>
            </a:r>
          </a:p>
          <a:p>
            <a:pPr marL="688975" lvl="2" defTabSz="550863" eaLnBrk="0" hangingPunct="0">
              <a:buClr>
                <a:prstClr val="white"/>
              </a:buClr>
              <a:buSzPct val="95000"/>
              <a:defRPr/>
            </a:pPr>
            <a:r>
              <a:rPr lang="en-US" sz="2800" b="1" dirty="0">
                <a:solidFill>
                  <a:srgbClr val="E57200"/>
                </a:solidFill>
              </a:rPr>
              <a:t>		Ebony Madden</a:t>
            </a:r>
            <a:endParaRPr lang="en-US" sz="1400" b="1" dirty="0">
              <a:solidFill>
                <a:srgbClr val="66FF33"/>
              </a:solidFill>
              <a:latin typeface="Arial" charset="0"/>
            </a:endParaRPr>
          </a:p>
          <a:p>
            <a:pPr marL="841360" lvl="2" defTabSz="685800" eaLnBrk="0" hangingPunct="0">
              <a:spcAft>
                <a:spcPts val="600"/>
              </a:spcAft>
              <a:buClr>
                <a:prstClr val="white"/>
              </a:buClr>
              <a:buSzPct val="95000"/>
              <a:defRPr/>
            </a:pPr>
            <a:endParaRPr lang="en-US" sz="2800" b="1" dirty="0">
              <a:solidFill>
                <a:srgbClr val="E57200"/>
              </a:solidFill>
            </a:endParaRPr>
          </a:p>
        </p:txBody>
      </p:sp>
    </p:spTree>
    <p:extLst>
      <p:ext uri="{BB962C8B-B14F-4D97-AF65-F5344CB8AC3E}">
        <p14:creationId xmlns:p14="http://schemas.microsoft.com/office/powerpoint/2010/main" val="711242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97"/>
            <a:ext cx="12192000" cy="772160"/>
          </a:xfrm>
        </p:spPr>
        <p:txBody>
          <a:bodyPr>
            <a:normAutofit/>
          </a:bodyPr>
          <a:lstStyle/>
          <a:p>
            <a:pPr algn="ctr"/>
            <a:r>
              <a:rPr lang="en-US" sz="3600" dirty="0">
                <a:solidFill>
                  <a:srgbClr val="5FE0D4"/>
                </a:solidFill>
                <a:latin typeface="Arial" charset="0"/>
                <a:cs typeface="Arial" charset="0"/>
              </a:rPr>
              <a:t>Extramural Meeting Schedule Changes</a:t>
            </a:r>
            <a:endParaRPr lang="en-US" sz="3600" b="1" dirty="0">
              <a:solidFill>
                <a:srgbClr val="5FE0D4"/>
              </a:solidFill>
            </a:endParaRPr>
          </a:p>
        </p:txBody>
      </p:sp>
      <p:sp>
        <p:nvSpPr>
          <p:cNvPr id="4" name="TextBox 3">
            <a:extLst>
              <a:ext uri="{FF2B5EF4-FFF2-40B4-BE49-F238E27FC236}">
                <a16:creationId xmlns:a16="http://schemas.microsoft.com/office/drawing/2014/main" id="{649E2F86-03A7-46FF-A49B-DCAEDE7BA579}"/>
              </a:ext>
            </a:extLst>
          </p:cNvPr>
          <p:cNvSpPr txBox="1"/>
          <p:nvPr/>
        </p:nvSpPr>
        <p:spPr>
          <a:xfrm>
            <a:off x="304800" y="764024"/>
            <a:ext cx="11619188" cy="5693866"/>
          </a:xfrm>
          <a:prstGeom prst="rect">
            <a:avLst/>
          </a:prstGeom>
          <a:noFill/>
        </p:spPr>
        <p:txBody>
          <a:bodyPr wrap="square" rtlCol="0">
            <a:spAutoFit/>
          </a:bodyPr>
          <a:lstStyle/>
          <a:p>
            <a:pPr marL="457200" lvl="0" indent="-225425" defTabSz="796925">
              <a:buFont typeface="Wingdings" panose="05000000000000000000" pitchFamily="2" charset="2"/>
              <a:buChar char="§"/>
              <a:defRPr/>
            </a:pPr>
            <a:r>
              <a:rPr lang="en-US" sz="2800" b="1" dirty="0">
                <a:solidFill>
                  <a:srgbClr val="FFFFFF"/>
                </a:solidFill>
                <a:ea typeface="Helvetica Neue" charset="0"/>
                <a:cs typeface="Helvetica Neue" charset="0"/>
              </a:rPr>
              <a:t>H3Africa Consortium Meeting: </a:t>
            </a:r>
            <a:r>
              <a:rPr lang="en-US" sz="2800" b="1" dirty="0">
                <a:solidFill>
                  <a:schemeClr val="bg2">
                    <a:lumMod val="40000"/>
                    <a:lumOff val="60000"/>
                  </a:schemeClr>
                </a:solidFill>
                <a:ea typeface="Helvetica Neue" charset="0"/>
                <a:cs typeface="Helvetica Neue" charset="0"/>
              </a:rPr>
              <a:t>Virtual</a:t>
            </a:r>
            <a:r>
              <a:rPr lang="en-US" sz="2800" b="1" dirty="0">
                <a:solidFill>
                  <a:srgbClr val="FFFFFF"/>
                </a:solidFill>
                <a:ea typeface="Helvetica Neue" charset="0"/>
                <a:cs typeface="Helvetica Neue" charset="0"/>
              </a:rPr>
              <a:t> – March 2020</a:t>
            </a:r>
          </a:p>
          <a:p>
            <a:pPr marL="457200" lvl="0" indent="-225425" defTabSz="796925">
              <a:buFont typeface="Wingdings" panose="05000000000000000000" pitchFamily="2" charset="2"/>
              <a:buChar char="§"/>
              <a:defRPr/>
            </a:pPr>
            <a:endParaRPr lang="en-US" sz="2800" b="1" dirty="0">
              <a:solidFill>
                <a:srgbClr val="FFFFFF"/>
              </a:solidFill>
              <a:ea typeface="Helvetica Neue" charset="0"/>
              <a:cs typeface="Helvetica Neue" charset="0"/>
            </a:endParaRPr>
          </a:p>
          <a:p>
            <a:pPr marL="457200" lvl="0" indent="-225425" defTabSz="796925">
              <a:buFont typeface="Wingdings" panose="05000000000000000000" pitchFamily="2" charset="2"/>
              <a:buChar char="§"/>
              <a:defRPr/>
            </a:pPr>
            <a:r>
              <a:rPr lang="en-US" sz="2800" b="1" dirty="0" err="1">
                <a:solidFill>
                  <a:srgbClr val="FFFFFF"/>
                </a:solidFill>
                <a:ea typeface="Helvetica Neue" charset="0"/>
                <a:cs typeface="Helvetica Neue" charset="0"/>
              </a:rPr>
              <a:t>AnVIL</a:t>
            </a:r>
            <a:r>
              <a:rPr lang="en-US" sz="2800" b="1" dirty="0">
                <a:solidFill>
                  <a:srgbClr val="FFFFFF"/>
                </a:solidFill>
                <a:ea typeface="Helvetica Neue" charset="0"/>
                <a:cs typeface="Helvetica Neue" charset="0"/>
              </a:rPr>
              <a:t> and Interoperability of NIH Cloud-based Platforms: 	</a:t>
            </a:r>
            <a:r>
              <a:rPr lang="en-US" sz="2800" b="1" dirty="0">
                <a:solidFill>
                  <a:schemeClr val="bg2">
                    <a:lumMod val="40000"/>
                    <a:lumOff val="60000"/>
                  </a:schemeClr>
                </a:solidFill>
                <a:ea typeface="Helvetica Neue" charset="0"/>
                <a:cs typeface="Helvetica Neue" charset="0"/>
              </a:rPr>
              <a:t>Virtual</a:t>
            </a:r>
            <a:r>
              <a:rPr lang="en-US" sz="2800" b="1" dirty="0">
                <a:solidFill>
                  <a:srgbClr val="FFFFFF"/>
                </a:solidFill>
                <a:ea typeface="Helvetica Neue" charset="0"/>
                <a:cs typeface="Helvetica Neue" charset="0"/>
              </a:rPr>
              <a:t> – March 2020</a:t>
            </a:r>
          </a:p>
          <a:p>
            <a:pPr marL="457200" lvl="0" indent="-225425" defTabSz="796925">
              <a:buFont typeface="Wingdings" panose="05000000000000000000" pitchFamily="2" charset="2"/>
              <a:buChar char="§"/>
              <a:defRPr/>
            </a:pPr>
            <a:endParaRPr lang="en-US" sz="2800" b="1" dirty="0">
              <a:solidFill>
                <a:srgbClr val="FFFFFF"/>
              </a:solidFill>
              <a:ea typeface="Helvetica Neue" charset="0"/>
              <a:cs typeface="Helvetica Neue" charset="0"/>
            </a:endParaRPr>
          </a:p>
          <a:p>
            <a:pPr marL="457200" lvl="0" indent="-225425" defTabSz="796925">
              <a:buFont typeface="Wingdings" panose="05000000000000000000" pitchFamily="2" charset="2"/>
              <a:buChar char="§"/>
              <a:defRPr/>
            </a:pPr>
            <a:r>
              <a:rPr lang="en-US" sz="2800" b="1" dirty="0" err="1">
                <a:solidFill>
                  <a:srgbClr val="FFFFFF"/>
                </a:solidFill>
                <a:ea typeface="Helvetica Neue" charset="0"/>
                <a:cs typeface="Helvetica Neue" charset="0"/>
              </a:rPr>
              <a:t>AnVIL</a:t>
            </a:r>
            <a:r>
              <a:rPr lang="en-US" sz="2800" b="1" dirty="0">
                <a:solidFill>
                  <a:srgbClr val="FFFFFF"/>
                </a:solidFill>
                <a:ea typeface="Helvetica Neue" charset="0"/>
                <a:cs typeface="Helvetica Neue" charset="0"/>
              </a:rPr>
              <a:t> and NIH Cloud-based Platforms: </a:t>
            </a:r>
            <a:r>
              <a:rPr lang="en-US" sz="2800" b="1" dirty="0">
                <a:solidFill>
                  <a:schemeClr val="bg2">
                    <a:lumMod val="40000"/>
                    <a:lumOff val="60000"/>
                  </a:schemeClr>
                </a:solidFill>
                <a:ea typeface="Helvetica Neue" charset="0"/>
                <a:cs typeface="Helvetica Neue" charset="0"/>
              </a:rPr>
              <a:t>Virtual</a:t>
            </a:r>
            <a:r>
              <a:rPr lang="en-US" sz="2800" b="1" dirty="0">
                <a:solidFill>
                  <a:srgbClr val="FFFFFF"/>
                </a:solidFill>
                <a:ea typeface="Helvetica Neue" charset="0"/>
                <a:cs typeface="Helvetica Neue" charset="0"/>
              </a:rPr>
              <a:t> – April 2020</a:t>
            </a:r>
          </a:p>
          <a:p>
            <a:pPr marL="457200" lvl="0" indent="-225425" defTabSz="796925">
              <a:buFont typeface="Wingdings" panose="05000000000000000000" pitchFamily="2" charset="2"/>
              <a:buChar char="§"/>
              <a:defRPr/>
            </a:pPr>
            <a:endParaRPr lang="en-US" sz="2800" b="1" dirty="0">
              <a:solidFill>
                <a:srgbClr val="FFFFFF"/>
              </a:solidFill>
              <a:ea typeface="Helvetica Neue" charset="0"/>
              <a:cs typeface="Helvetica Neue" charset="0"/>
            </a:endParaRPr>
          </a:p>
          <a:p>
            <a:pPr marL="457200" lvl="0" indent="-225425" defTabSz="796925">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NIH Sustainability and Future Directions of Undiagnosed 	Diseases Network Workshop: </a:t>
            </a:r>
            <a:r>
              <a:rPr lang="en-US" sz="2800" b="1" dirty="0">
                <a:solidFill>
                  <a:schemeClr val="bg2">
                    <a:lumMod val="40000"/>
                    <a:lumOff val="60000"/>
                  </a:schemeClr>
                </a:solidFill>
                <a:latin typeface="Arial" panose="020B0604020202020204" pitchFamily="34" charset="0"/>
                <a:cs typeface="Arial" panose="020B0604020202020204" pitchFamily="34" charset="0"/>
              </a:rPr>
              <a:t>Virtual</a:t>
            </a:r>
            <a:r>
              <a:rPr lang="en-US" sz="2800" b="1" dirty="0">
                <a:latin typeface="Arial" panose="020B0604020202020204" pitchFamily="34" charset="0"/>
                <a:cs typeface="Arial" panose="020B0604020202020204" pitchFamily="34" charset="0"/>
              </a:rPr>
              <a:t> – April 2020 </a:t>
            </a:r>
          </a:p>
          <a:p>
            <a:pPr marL="457200" lvl="0" indent="-225425" defTabSz="796925">
              <a:buFont typeface="Wingdings" panose="05000000000000000000" pitchFamily="2" charset="2"/>
              <a:buChar char="§"/>
              <a:defRPr/>
            </a:pPr>
            <a:endParaRPr lang="en-US" sz="2800" b="1" dirty="0">
              <a:solidFill>
                <a:srgbClr val="FFFFFF"/>
              </a:solidFill>
              <a:ea typeface="Helvetica Neue" charset="0"/>
              <a:cs typeface="Helvetica Neue" charset="0"/>
            </a:endParaRPr>
          </a:p>
          <a:p>
            <a:pPr marL="457200" lvl="0" indent="-225425" defTabSz="796925">
              <a:buFont typeface="Wingdings" panose="05000000000000000000" pitchFamily="2" charset="2"/>
              <a:buChar char="§"/>
              <a:defRPr/>
            </a:pPr>
            <a:r>
              <a:rPr kumimoji="0" lang="en-US" sz="2800" b="1" i="0"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IGNITE</a:t>
            </a:r>
            <a:r>
              <a:rPr kumimoji="0" lang="en-US" sz="2800" b="1" i="0" strike="noStrike" kern="1200" cap="none" spc="0" normalizeH="0" noProof="0" dirty="0">
                <a:ln>
                  <a:noFill/>
                </a:ln>
                <a:solidFill>
                  <a:srgbClr val="FFFFFF"/>
                </a:solidFill>
                <a:effectLst/>
                <a:uLnTx/>
                <a:uFillTx/>
                <a:latin typeface="Arial" panose="020B0604020202020204"/>
                <a:ea typeface="Helvetica Neue" charset="0"/>
                <a:cs typeface="Helvetica Neue" charset="0"/>
              </a:rPr>
              <a:t> II Steering Committee Meeting: </a:t>
            </a:r>
            <a:r>
              <a:rPr kumimoji="0" lang="en-US" sz="2800" b="1" i="0" strike="noStrike" kern="1200" cap="none" spc="0" normalizeH="0" noProof="0" dirty="0">
                <a:ln>
                  <a:noFill/>
                </a:ln>
                <a:solidFill>
                  <a:schemeClr val="bg2">
                    <a:lumMod val="40000"/>
                    <a:lumOff val="60000"/>
                  </a:schemeClr>
                </a:solidFill>
                <a:effectLst/>
                <a:uLnTx/>
                <a:uFillTx/>
                <a:latin typeface="Arial" panose="020B0604020202020204"/>
                <a:ea typeface="Helvetica Neue" charset="0"/>
                <a:cs typeface="Helvetica Neue" charset="0"/>
              </a:rPr>
              <a:t>Virtual</a:t>
            </a:r>
            <a:r>
              <a:rPr kumimoji="0" lang="en-US" sz="2800" b="1" i="0" strike="noStrike" kern="1200" cap="none" spc="0" normalizeH="0" noProof="0" dirty="0">
                <a:ln>
                  <a:noFill/>
                </a:ln>
                <a:solidFill>
                  <a:srgbClr val="FFFFFF"/>
                </a:solidFill>
                <a:effectLst/>
                <a:uLnTx/>
                <a:uFillTx/>
                <a:latin typeface="Arial" panose="020B0604020202020204"/>
                <a:ea typeface="Helvetica Neue" charset="0"/>
                <a:cs typeface="Helvetica Neue" charset="0"/>
              </a:rPr>
              <a:t> – April 2020</a:t>
            </a:r>
          </a:p>
          <a:p>
            <a:pPr marL="457200" lvl="0" indent="-225425" defTabSz="796925">
              <a:buFont typeface="Wingdings" panose="05000000000000000000" pitchFamily="2" charset="2"/>
              <a:buChar char="§"/>
              <a:defRPr/>
            </a:pPr>
            <a:endParaRPr kumimoji="0" lang="en-US" sz="2800" b="1" i="0" strike="noStrike" kern="1200" cap="none" spc="0" normalizeH="0" noProof="0" dirty="0">
              <a:ln>
                <a:noFill/>
              </a:ln>
              <a:solidFill>
                <a:srgbClr val="FFFFFF"/>
              </a:solidFill>
              <a:effectLst/>
              <a:uLnTx/>
              <a:uFillTx/>
              <a:latin typeface="Arial" panose="020B0604020202020204"/>
              <a:ea typeface="Helvetica Neue" charset="0"/>
              <a:cs typeface="Helvetica Neue" charset="0"/>
            </a:endParaRPr>
          </a:p>
          <a:p>
            <a:pPr marL="457200" lvl="0" indent="-225425" defTabSz="796925">
              <a:buFont typeface="Wingdings" panose="05000000000000000000" pitchFamily="2" charset="2"/>
              <a:buChar char="§"/>
              <a:defRPr/>
            </a:pPr>
            <a:r>
              <a:rPr lang="en-US" sz="2800" b="1" baseline="0" dirty="0">
                <a:solidFill>
                  <a:srgbClr val="FFFFFF"/>
                </a:solidFill>
                <a:latin typeface="Arial" panose="020B0604020202020204"/>
                <a:ea typeface="Helvetica Neue" charset="0"/>
                <a:cs typeface="Helvetica Neue" charset="0"/>
              </a:rPr>
              <a:t>Genome Sequencing Program Meeting: </a:t>
            </a:r>
            <a:r>
              <a:rPr lang="en-US" sz="2800" b="1" baseline="0" dirty="0">
                <a:solidFill>
                  <a:schemeClr val="bg2">
                    <a:lumMod val="40000"/>
                    <a:lumOff val="60000"/>
                  </a:schemeClr>
                </a:solidFill>
                <a:latin typeface="Arial" panose="020B0604020202020204"/>
                <a:ea typeface="Helvetica Neue" charset="0"/>
                <a:cs typeface="Helvetica Neue" charset="0"/>
              </a:rPr>
              <a:t>Virtual</a:t>
            </a:r>
            <a:r>
              <a:rPr lang="en-US" sz="2800" b="1" baseline="0" dirty="0">
                <a:solidFill>
                  <a:srgbClr val="FFFFFF"/>
                </a:solidFill>
                <a:latin typeface="Arial" panose="020B0604020202020204"/>
                <a:ea typeface="Helvetica Neue" charset="0"/>
                <a:cs typeface="Helvetica Neue" charset="0"/>
              </a:rPr>
              <a:t> – April 2020</a:t>
            </a:r>
            <a:endParaRPr kumimoji="0" lang="en-US" sz="2800" b="1" i="0"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sp>
        <p:nvSpPr>
          <p:cNvPr id="5" name="TextBox 4">
            <a:extLst>
              <a:ext uri="{FF2B5EF4-FFF2-40B4-BE49-F238E27FC236}">
                <a16:creationId xmlns:a16="http://schemas.microsoft.com/office/drawing/2014/main" id="{96963329-29A5-4079-AC01-255DBA7F9F67}"/>
              </a:ext>
            </a:extLst>
          </p:cNvPr>
          <p:cNvSpPr txBox="1"/>
          <p:nvPr/>
        </p:nvSpPr>
        <p:spPr>
          <a:xfrm>
            <a:off x="10379998" y="6457890"/>
            <a:ext cx="1795684"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21</a:t>
            </a:r>
          </a:p>
        </p:txBody>
      </p:sp>
    </p:spTree>
    <p:extLst>
      <p:ext uri="{BB962C8B-B14F-4D97-AF65-F5344CB8AC3E}">
        <p14:creationId xmlns:p14="http://schemas.microsoft.com/office/powerpoint/2010/main" val="41136363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97"/>
            <a:ext cx="12192000" cy="772160"/>
          </a:xfrm>
        </p:spPr>
        <p:txBody>
          <a:bodyPr>
            <a:normAutofit/>
          </a:bodyPr>
          <a:lstStyle/>
          <a:p>
            <a:pPr algn="ctr"/>
            <a:r>
              <a:rPr lang="en-US" sz="3600" dirty="0">
                <a:solidFill>
                  <a:srgbClr val="5FE0D4"/>
                </a:solidFill>
                <a:latin typeface="Arial" charset="0"/>
                <a:cs typeface="Arial" charset="0"/>
              </a:rPr>
              <a:t>Extramural Meeting Schedule Changes</a:t>
            </a:r>
            <a:endParaRPr lang="en-US" sz="3600" b="1" dirty="0">
              <a:solidFill>
                <a:srgbClr val="5FE0D4"/>
              </a:solidFill>
            </a:endParaRPr>
          </a:p>
        </p:txBody>
      </p:sp>
      <p:sp>
        <p:nvSpPr>
          <p:cNvPr id="3" name="TextBox 2">
            <a:extLst>
              <a:ext uri="{FF2B5EF4-FFF2-40B4-BE49-F238E27FC236}">
                <a16:creationId xmlns:a16="http://schemas.microsoft.com/office/drawing/2014/main" id="{A2E061BB-2F94-4C1C-A472-E9BECD59D35D}"/>
              </a:ext>
            </a:extLst>
          </p:cNvPr>
          <p:cNvSpPr txBox="1"/>
          <p:nvPr/>
        </p:nvSpPr>
        <p:spPr>
          <a:xfrm>
            <a:off x="286406" y="1005513"/>
            <a:ext cx="11619188" cy="2677656"/>
          </a:xfrm>
          <a:prstGeom prst="rect">
            <a:avLst/>
          </a:prstGeom>
          <a:noFill/>
        </p:spPr>
        <p:txBody>
          <a:bodyPr wrap="square" rtlCol="0">
            <a:spAutoFit/>
          </a:bodyPr>
          <a:lstStyle/>
          <a:p>
            <a:pPr marL="457200" lvl="0" indent="-225425" defTabSz="858838">
              <a:buFont typeface="Wingdings" panose="05000000000000000000" pitchFamily="2" charset="2"/>
              <a:buChar char="§"/>
              <a:defRPr/>
            </a:pPr>
            <a:r>
              <a:rPr lang="en-US" sz="2800" b="1" dirty="0">
                <a:solidFill>
                  <a:srgbClr val="FFFFFF"/>
                </a:solidFill>
                <a:ea typeface="Helvetica Neue" charset="0"/>
                <a:cs typeface="Helvetica Neue" charset="0"/>
              </a:rPr>
              <a:t>Advanced Genomic Technology Development: 				</a:t>
            </a:r>
            <a:r>
              <a:rPr lang="en-US" sz="2800" b="1" dirty="0">
                <a:solidFill>
                  <a:schemeClr val="bg2">
                    <a:lumMod val="40000"/>
                    <a:lumOff val="60000"/>
                  </a:schemeClr>
                </a:solidFill>
                <a:ea typeface="Helvetica Neue" charset="0"/>
                <a:cs typeface="Helvetica Neue" charset="0"/>
              </a:rPr>
              <a:t>Virtual</a:t>
            </a:r>
            <a:r>
              <a:rPr lang="en-US" sz="2800" b="1" dirty="0">
                <a:solidFill>
                  <a:srgbClr val="FFFFFF"/>
                </a:solidFill>
                <a:ea typeface="Helvetica Neue" charset="0"/>
                <a:cs typeface="Helvetica Neue" charset="0"/>
              </a:rPr>
              <a:t> – May 26-29, 2020 (tentative)</a:t>
            </a:r>
          </a:p>
          <a:p>
            <a:pPr marL="457200" lvl="0" indent="-225425" defTabSz="858838">
              <a:buFont typeface="Wingdings" panose="05000000000000000000" pitchFamily="2" charset="2"/>
              <a:buChar char="§"/>
              <a:defRPr/>
            </a:pPr>
            <a:r>
              <a:rPr lang="en-US" sz="2800" b="1" dirty="0"/>
              <a:t>CSER Spring 2020 Meeting: </a:t>
            </a:r>
            <a:r>
              <a:rPr lang="en-US" sz="2800" b="1" dirty="0">
                <a:solidFill>
                  <a:schemeClr val="bg2">
                    <a:lumMod val="40000"/>
                    <a:lumOff val="60000"/>
                  </a:schemeClr>
                </a:solidFill>
              </a:rPr>
              <a:t>Virtual</a:t>
            </a:r>
            <a:r>
              <a:rPr lang="en-US" sz="2800" b="1" dirty="0"/>
              <a:t> – May 29, 2020</a:t>
            </a:r>
            <a:endParaRPr lang="en-US" sz="2800" dirty="0">
              <a:solidFill>
                <a:srgbClr val="FFFFFF"/>
              </a:solidFill>
              <a:ea typeface="Helvetica Neue" charset="0"/>
              <a:cs typeface="Helvetica Neue" charset="0"/>
            </a:endParaRPr>
          </a:p>
          <a:p>
            <a:pPr marL="457200" lvl="0" indent="-225425" defTabSz="858838">
              <a:buFont typeface="Wingdings" panose="05000000000000000000" pitchFamily="2" charset="2"/>
              <a:buChar char="§"/>
              <a:defRPr/>
            </a:pPr>
            <a:r>
              <a:rPr lang="en-US" sz="2800" b="1" dirty="0">
                <a:solidFill>
                  <a:srgbClr val="FFFFFF"/>
                </a:solidFill>
                <a:ea typeface="Helvetica Neue" charset="0"/>
                <a:cs typeface="Helvetica Neue" charset="0"/>
              </a:rPr>
              <a:t>GWAS Catalog Summary Statistics Workshop: 				</a:t>
            </a:r>
            <a:r>
              <a:rPr lang="en-US" sz="2800" b="1" dirty="0">
                <a:solidFill>
                  <a:schemeClr val="bg2">
                    <a:lumMod val="40000"/>
                    <a:lumOff val="60000"/>
                  </a:schemeClr>
                </a:solidFill>
                <a:ea typeface="Helvetica Neue" charset="0"/>
                <a:cs typeface="Helvetica Neue" charset="0"/>
              </a:rPr>
              <a:t>Virtual</a:t>
            </a:r>
            <a:r>
              <a:rPr lang="en-US" sz="2800" b="1" dirty="0">
                <a:solidFill>
                  <a:srgbClr val="FFFFFF"/>
                </a:solidFill>
                <a:ea typeface="Helvetica Neue" charset="0"/>
                <a:cs typeface="Helvetica Neue" charset="0"/>
              </a:rPr>
              <a:t> </a:t>
            </a:r>
            <a:r>
              <a:rPr lang="en-US" sz="2800" b="1" dirty="0">
                <a:solidFill>
                  <a:schemeClr val="bg2">
                    <a:lumMod val="40000"/>
                    <a:lumOff val="60000"/>
                  </a:schemeClr>
                </a:solidFill>
                <a:ea typeface="Helvetica Neue" charset="0"/>
                <a:cs typeface="Helvetica Neue" charset="0"/>
              </a:rPr>
              <a:t>&amp; Re-scheduled </a:t>
            </a:r>
            <a:r>
              <a:rPr lang="en-US" sz="2800" b="1" dirty="0">
                <a:solidFill>
                  <a:srgbClr val="FFFFFF"/>
                </a:solidFill>
                <a:ea typeface="Helvetica Neue" charset="0"/>
                <a:cs typeface="Helvetica Neue" charset="0"/>
              </a:rPr>
              <a:t>– June 1-2, 2020</a:t>
            </a:r>
          </a:p>
          <a:p>
            <a:pPr marL="457200" lvl="0" indent="-225425">
              <a:buFont typeface="Wingdings" panose="05000000000000000000" pitchFamily="2" charset="2"/>
              <a:buChar char="§"/>
              <a:defRPr/>
            </a:pPr>
            <a:r>
              <a:rPr lang="es-ES" sz="2800" b="1" dirty="0" err="1">
                <a:solidFill>
                  <a:srgbClr val="FFFFFF"/>
                </a:solidFill>
                <a:ea typeface="Helvetica Neue" charset="0"/>
                <a:cs typeface="Helvetica Neue" charset="0"/>
              </a:rPr>
              <a:t>AnVIL</a:t>
            </a:r>
            <a:r>
              <a:rPr lang="es-ES" sz="2800" b="1" dirty="0">
                <a:solidFill>
                  <a:srgbClr val="FFFFFF"/>
                </a:solidFill>
                <a:ea typeface="Helvetica Neue" charset="0"/>
                <a:cs typeface="Helvetica Neue" charset="0"/>
              </a:rPr>
              <a:t>/GSP </a:t>
            </a:r>
            <a:r>
              <a:rPr lang="es-ES" sz="2800" b="1" dirty="0" err="1">
                <a:solidFill>
                  <a:srgbClr val="FFFFFF"/>
                </a:solidFill>
                <a:ea typeface="Helvetica Neue" charset="0"/>
                <a:cs typeface="Helvetica Neue" charset="0"/>
              </a:rPr>
              <a:t>Jamboree</a:t>
            </a:r>
            <a:r>
              <a:rPr lang="es-ES" sz="2800" b="1" dirty="0">
                <a:solidFill>
                  <a:srgbClr val="FFFFFF"/>
                </a:solidFill>
                <a:ea typeface="Helvetica Neue" charset="0"/>
                <a:cs typeface="Helvetica Neue" charset="0"/>
              </a:rPr>
              <a:t>: </a:t>
            </a:r>
            <a:r>
              <a:rPr lang="en-US" sz="2800" b="1" dirty="0">
                <a:solidFill>
                  <a:schemeClr val="bg2">
                    <a:lumMod val="40000"/>
                    <a:lumOff val="60000"/>
                  </a:schemeClr>
                </a:solidFill>
              </a:rPr>
              <a:t>Virtual</a:t>
            </a:r>
            <a:r>
              <a:rPr lang="es-ES" sz="2800" b="1" dirty="0">
                <a:solidFill>
                  <a:srgbClr val="FFFFFF"/>
                </a:solidFill>
                <a:ea typeface="Helvetica Neue" charset="0"/>
                <a:cs typeface="Helvetica Neue" charset="0"/>
              </a:rPr>
              <a:t> – June 11-12, 2020 </a:t>
            </a:r>
          </a:p>
        </p:txBody>
      </p:sp>
      <p:sp>
        <p:nvSpPr>
          <p:cNvPr id="5" name="TextBox 4">
            <a:extLst>
              <a:ext uri="{FF2B5EF4-FFF2-40B4-BE49-F238E27FC236}">
                <a16:creationId xmlns:a16="http://schemas.microsoft.com/office/drawing/2014/main" id="{F810F9EF-DCF7-411C-84C7-CC3230CBC881}"/>
              </a:ext>
            </a:extLst>
          </p:cNvPr>
          <p:cNvSpPr txBox="1"/>
          <p:nvPr/>
        </p:nvSpPr>
        <p:spPr>
          <a:xfrm>
            <a:off x="286406" y="5530822"/>
            <a:ext cx="11619188" cy="954107"/>
          </a:xfrm>
          <a:prstGeom prst="rect">
            <a:avLst/>
          </a:prstGeom>
          <a:noFill/>
        </p:spPr>
        <p:txBody>
          <a:bodyPr wrap="square" rtlCol="0">
            <a:spAutoFit/>
          </a:bodyPr>
          <a:lstStyle/>
          <a:p>
            <a:pPr marL="457200" indent="-287338">
              <a:buFont typeface="Wingdings" panose="05000000000000000000" pitchFamily="2" charset="2"/>
              <a:buChar char="§"/>
              <a:defRPr/>
            </a:pPr>
            <a:r>
              <a:rPr lang="en-US" sz="2800" b="1" dirty="0">
                <a:solidFill>
                  <a:srgbClr val="FFFFFF"/>
                </a:solidFill>
                <a:ea typeface="Helvetica Neue" charset="0"/>
                <a:cs typeface="Helvetica Neue" charset="0"/>
              </a:rPr>
              <a:t>GM XIII: Genomics and Public Health Meeting: </a:t>
            </a:r>
            <a:r>
              <a:rPr lang="en-US" sz="2800" b="1" dirty="0">
                <a:solidFill>
                  <a:schemeClr val="bg2">
                    <a:lumMod val="40000"/>
                    <a:lumOff val="60000"/>
                  </a:schemeClr>
                </a:solidFill>
                <a:ea typeface="Helvetica Neue" charset="0"/>
                <a:cs typeface="Helvetica Neue" charset="0"/>
              </a:rPr>
              <a:t>Postponed</a:t>
            </a:r>
            <a:r>
              <a:rPr lang="en-US" sz="2800" b="1" dirty="0">
                <a:solidFill>
                  <a:srgbClr val="FFFFFF"/>
                </a:solidFill>
                <a:ea typeface="Helvetica Neue" charset="0"/>
                <a:cs typeface="Helvetica Neue" charset="0"/>
              </a:rPr>
              <a:t> – TBD</a:t>
            </a:r>
          </a:p>
          <a:p>
            <a:pPr marL="457200" indent="-287338">
              <a:buFont typeface="Wingdings" panose="05000000000000000000" pitchFamily="2" charset="2"/>
              <a:buChar char="§"/>
              <a:defRPr/>
            </a:pPr>
            <a:r>
              <a:rPr lang="en-US" sz="2800" b="1" dirty="0">
                <a:solidFill>
                  <a:srgbClr val="FFFFFF"/>
                </a:solidFill>
                <a:ea typeface="Helvetica Neue" charset="0"/>
                <a:cs typeface="Helvetica Neue" charset="0"/>
              </a:rPr>
              <a:t>Curating the Clinical Genome: </a:t>
            </a:r>
            <a:r>
              <a:rPr lang="en-US" sz="2800" b="1" dirty="0">
                <a:solidFill>
                  <a:schemeClr val="bg2">
                    <a:lumMod val="40000"/>
                    <a:lumOff val="60000"/>
                  </a:schemeClr>
                </a:solidFill>
                <a:ea typeface="Helvetica Neue" charset="0"/>
                <a:cs typeface="Helvetica Neue" charset="0"/>
              </a:rPr>
              <a:t>Postponed</a:t>
            </a:r>
            <a:r>
              <a:rPr lang="en-US" sz="2800" b="1" dirty="0">
                <a:solidFill>
                  <a:srgbClr val="FFFFFF"/>
                </a:solidFill>
                <a:ea typeface="Helvetica Neue" charset="0"/>
                <a:cs typeface="Helvetica Neue" charset="0"/>
              </a:rPr>
              <a:t> – TBD </a:t>
            </a:r>
            <a:endParaRPr kumimoji="0" lang="en-US" sz="2800" b="1" i="0"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sp>
        <p:nvSpPr>
          <p:cNvPr id="6" name="TextBox 5">
            <a:extLst>
              <a:ext uri="{FF2B5EF4-FFF2-40B4-BE49-F238E27FC236}">
                <a16:creationId xmlns:a16="http://schemas.microsoft.com/office/drawing/2014/main" id="{418B3DAE-AAC3-4A2D-8E23-3E6FC8C9324E}"/>
              </a:ext>
            </a:extLst>
          </p:cNvPr>
          <p:cNvSpPr txBox="1"/>
          <p:nvPr/>
        </p:nvSpPr>
        <p:spPr>
          <a:xfrm>
            <a:off x="286406" y="4086579"/>
            <a:ext cx="11619188" cy="954107"/>
          </a:xfrm>
          <a:prstGeom prst="rect">
            <a:avLst/>
          </a:prstGeom>
          <a:noFill/>
        </p:spPr>
        <p:txBody>
          <a:bodyPr wrap="square" rtlCol="0">
            <a:spAutoFit/>
          </a:bodyPr>
          <a:lstStyle/>
          <a:p>
            <a:pPr marL="457200" lvl="0" indent="-287338">
              <a:buFont typeface="Wingdings" panose="05000000000000000000" pitchFamily="2" charset="2"/>
              <a:buChar char="§"/>
              <a:defRPr/>
            </a:pPr>
            <a:r>
              <a:rPr lang="en-US" sz="2800" b="1" dirty="0">
                <a:solidFill>
                  <a:srgbClr val="FFFFFF"/>
                </a:solidFill>
                <a:ea typeface="Helvetica Neue" charset="0"/>
                <a:cs typeface="Helvetica Neue" charset="0"/>
              </a:rPr>
              <a:t>ELSI Virtual Forum: </a:t>
            </a:r>
            <a:r>
              <a:rPr lang="en-US" sz="2800" b="1" dirty="0">
                <a:solidFill>
                  <a:schemeClr val="bg2">
                    <a:lumMod val="40000"/>
                    <a:lumOff val="60000"/>
                  </a:schemeClr>
                </a:solidFill>
                <a:ea typeface="Helvetica Neue" charset="0"/>
                <a:cs typeface="Helvetica Neue" charset="0"/>
              </a:rPr>
              <a:t>New</a:t>
            </a:r>
            <a:r>
              <a:rPr lang="en-US" sz="2800" b="1" dirty="0">
                <a:solidFill>
                  <a:srgbClr val="FFFFFF"/>
                </a:solidFill>
                <a:ea typeface="Helvetica Neue" charset="0"/>
                <a:cs typeface="Helvetica Neue" charset="0"/>
              </a:rPr>
              <a:t> – June 15-16, 2020</a:t>
            </a:r>
          </a:p>
          <a:p>
            <a:pPr marL="457200" lvl="0" indent="-287338">
              <a:buFont typeface="Wingdings" panose="05000000000000000000" pitchFamily="2" charset="2"/>
              <a:buChar char="§"/>
              <a:defRPr/>
            </a:pPr>
            <a:r>
              <a:rPr lang="en-US" sz="2800" b="1" dirty="0">
                <a:solidFill>
                  <a:srgbClr val="FFFFFF"/>
                </a:solidFill>
                <a:ea typeface="Helvetica Neue" charset="0"/>
                <a:cs typeface="Helvetica Neue" charset="0"/>
              </a:rPr>
              <a:t>5</a:t>
            </a:r>
            <a:r>
              <a:rPr lang="en-US" sz="2800" b="1" baseline="30000" dirty="0">
                <a:solidFill>
                  <a:srgbClr val="FFFFFF"/>
                </a:solidFill>
                <a:ea typeface="Helvetica Neue" charset="0"/>
                <a:cs typeface="Helvetica Neue" charset="0"/>
              </a:rPr>
              <a:t>th</a:t>
            </a:r>
            <a:r>
              <a:rPr lang="en-US" sz="2800" b="1" dirty="0">
                <a:solidFill>
                  <a:srgbClr val="FFFFFF"/>
                </a:solidFill>
                <a:ea typeface="Helvetica Neue" charset="0"/>
                <a:cs typeface="Helvetica Neue" charset="0"/>
              </a:rPr>
              <a:t> ELSI Congress: </a:t>
            </a:r>
            <a:r>
              <a:rPr lang="en-US" sz="2800" b="1" dirty="0">
                <a:solidFill>
                  <a:schemeClr val="bg2">
                    <a:lumMod val="40000"/>
                    <a:lumOff val="60000"/>
                  </a:schemeClr>
                </a:solidFill>
                <a:ea typeface="Helvetica Neue" charset="0"/>
                <a:cs typeface="Helvetica Neue" charset="0"/>
              </a:rPr>
              <a:t>Re-scheduled </a:t>
            </a:r>
            <a:r>
              <a:rPr lang="en-US" sz="2800" b="1" dirty="0">
                <a:solidFill>
                  <a:srgbClr val="FFFFFF"/>
                </a:solidFill>
                <a:ea typeface="Helvetica Neue" charset="0"/>
                <a:cs typeface="Helvetica Neue" charset="0"/>
              </a:rPr>
              <a:t>– March 22-24, 2021</a:t>
            </a:r>
          </a:p>
        </p:txBody>
      </p:sp>
      <p:sp>
        <p:nvSpPr>
          <p:cNvPr id="7" name="TextBox 6">
            <a:extLst>
              <a:ext uri="{FF2B5EF4-FFF2-40B4-BE49-F238E27FC236}">
                <a16:creationId xmlns:a16="http://schemas.microsoft.com/office/drawing/2014/main" id="{EE4AF220-37FE-4437-BC3E-7A30F1B77BE3}"/>
              </a:ext>
            </a:extLst>
          </p:cNvPr>
          <p:cNvSpPr txBox="1"/>
          <p:nvPr/>
        </p:nvSpPr>
        <p:spPr>
          <a:xfrm>
            <a:off x="10379998" y="6457890"/>
            <a:ext cx="1795684"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21</a:t>
            </a:r>
          </a:p>
        </p:txBody>
      </p:sp>
    </p:spTree>
    <p:extLst>
      <p:ext uri="{BB962C8B-B14F-4D97-AF65-F5344CB8AC3E}">
        <p14:creationId xmlns:p14="http://schemas.microsoft.com/office/powerpoint/2010/main" val="1334208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795184886"/>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786821" y="12756"/>
            <a:ext cx="11302401" cy="639763"/>
          </a:xfrm>
        </p:spPr>
        <p:txBody>
          <a:bodyPr/>
          <a:lstStyle/>
          <a:p>
            <a:pPr algn="ctr">
              <a:defRPr/>
            </a:pPr>
            <a:r>
              <a:rPr lang="en-US" sz="3600" dirty="0">
                <a:solidFill>
                  <a:srgbClr val="5FE0D4"/>
                </a:solidFill>
                <a:latin typeface="Arial" charset="0"/>
                <a:cs typeface="Arial" charset="0"/>
              </a:rPr>
              <a:t>Human Heredity and Health in Africa (H3Africa)</a:t>
            </a:r>
            <a:endParaRPr lang="en-US" sz="3600" dirty="0">
              <a:solidFill>
                <a:srgbClr val="5FE0D4"/>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0271C894-4D0B-4A5B-AC45-3850771C1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54" y="108450"/>
            <a:ext cx="740646" cy="769692"/>
          </a:xfrm>
          <a:prstGeom prst="rect">
            <a:avLst/>
          </a:prstGeom>
          <a:ln w="38100" cap="sq">
            <a:solidFill>
              <a:schemeClr val="tx1">
                <a:lumMod val="85000"/>
              </a:schemeClr>
            </a:solidFill>
            <a:prstDash val="solid"/>
            <a:miter lim="800000"/>
          </a:ln>
          <a:effectLst>
            <a:outerShdw blurRad="57150" dist="50800" dir="2700000" algn="tl" rotWithShape="0">
              <a:srgbClr val="000000">
                <a:alpha val="40000"/>
              </a:srgbClr>
            </a:outerShdw>
          </a:effectLst>
        </p:spPr>
      </p:pic>
      <p:sp>
        <p:nvSpPr>
          <p:cNvPr id="13" name="TextBox 12">
            <a:extLst>
              <a:ext uri="{FF2B5EF4-FFF2-40B4-BE49-F238E27FC236}">
                <a16:creationId xmlns:a16="http://schemas.microsoft.com/office/drawing/2014/main" id="{B73B558F-8EA2-4F8A-A9B8-94CFDC5E8A2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22</a:t>
            </a:r>
          </a:p>
        </p:txBody>
      </p:sp>
      <p:pic>
        <p:nvPicPr>
          <p:cNvPr id="15" name="Picture 14">
            <a:extLst>
              <a:ext uri="{FF2B5EF4-FFF2-40B4-BE49-F238E27FC236}">
                <a16:creationId xmlns:a16="http://schemas.microsoft.com/office/drawing/2014/main" id="{AC11D9A8-43C6-B049-9EBD-2FE8755CCCBB}"/>
              </a:ext>
            </a:extLst>
          </p:cNvPr>
          <p:cNvPicPr>
            <a:picLocks noChangeAspect="1"/>
          </p:cNvPicPr>
          <p:nvPr/>
        </p:nvPicPr>
        <p:blipFill rotWithShape="1">
          <a:blip r:embed="rId4">
            <a:extLst>
              <a:ext uri="{28A0092B-C50C-407E-A947-70E740481C1C}">
                <a14:useLocalDpi xmlns:a14="http://schemas.microsoft.com/office/drawing/2010/main" val="0"/>
              </a:ext>
            </a:extLst>
          </a:blip>
          <a:srcRect l="30483" t="7441" r="28137" b="21954"/>
          <a:stretch/>
        </p:blipFill>
        <p:spPr>
          <a:xfrm>
            <a:off x="10296121" y="1757478"/>
            <a:ext cx="1505366" cy="1727332"/>
          </a:xfrm>
          <a:prstGeom prst="rect">
            <a:avLst/>
          </a:prstGeom>
          <a:ln w="9525">
            <a:solidFill>
              <a:schemeClr val="bg2"/>
            </a:solidFill>
          </a:ln>
        </p:spPr>
      </p:pic>
      <p:sp>
        <p:nvSpPr>
          <p:cNvPr id="6" name="TextBox 5">
            <a:extLst>
              <a:ext uri="{FF2B5EF4-FFF2-40B4-BE49-F238E27FC236}">
                <a16:creationId xmlns:a16="http://schemas.microsoft.com/office/drawing/2014/main" id="{D047BBB5-54BE-8D43-B5AD-28B533A77F90}"/>
              </a:ext>
            </a:extLst>
          </p:cNvPr>
          <p:cNvSpPr txBox="1"/>
          <p:nvPr/>
        </p:nvSpPr>
        <p:spPr>
          <a:xfrm>
            <a:off x="9905607" y="3487903"/>
            <a:ext cx="2286393"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a:ea typeface="Helvetica Neue" charset="0"/>
                <a:cs typeface="Helvetica Neue" charset="0"/>
              </a:rPr>
              <a:t>Christian </a:t>
            </a:r>
            <a:r>
              <a:rPr kumimoji="0" lang="en-US" sz="1800" b="1" i="0" u="none" strike="noStrike" kern="1200" cap="none" spc="0" normalizeH="0" baseline="0" noProof="0" dirty="0" err="1">
                <a:ln>
                  <a:noFill/>
                </a:ln>
                <a:effectLst/>
                <a:uLnTx/>
                <a:uFillTx/>
                <a:latin typeface="Arial" panose="020B0604020202020204"/>
                <a:ea typeface="Helvetica Neue" charset="0"/>
                <a:cs typeface="Helvetica Neue" charset="0"/>
              </a:rPr>
              <a:t>Happi</a:t>
            </a:r>
            <a:endParaRPr kumimoji="0" lang="en-US" sz="1800" b="1" i="0" u="none" strike="noStrike" kern="1200" cap="none" spc="0" normalizeH="0" baseline="0" noProof="0" dirty="0">
              <a:ln>
                <a:noFill/>
              </a:ln>
              <a:effectLst/>
              <a:uLnTx/>
              <a:uFillTx/>
              <a:latin typeface="Arial" panose="020B0604020202020204"/>
              <a:ea typeface="Helvetica Neue" charset="0"/>
              <a:cs typeface="Helvetica Neue" charset="0"/>
            </a:endParaRPr>
          </a:p>
        </p:txBody>
      </p:sp>
      <p:sp>
        <p:nvSpPr>
          <p:cNvPr id="9" name="TextBox 8">
            <a:extLst>
              <a:ext uri="{FF2B5EF4-FFF2-40B4-BE49-F238E27FC236}">
                <a16:creationId xmlns:a16="http://schemas.microsoft.com/office/drawing/2014/main" id="{CE5E37B9-D5A8-5C43-936C-682B3AC0FF2B}"/>
              </a:ext>
            </a:extLst>
          </p:cNvPr>
          <p:cNvSpPr txBox="1"/>
          <p:nvPr/>
        </p:nvSpPr>
        <p:spPr>
          <a:xfrm>
            <a:off x="148606" y="1145344"/>
            <a:ext cx="11039347" cy="523220"/>
          </a:xfrm>
          <a:prstGeom prst="rect">
            <a:avLst/>
          </a:prstGeom>
          <a:noFill/>
        </p:spPr>
        <p:txBody>
          <a:bodyPr wrap="square" rtlCol="0">
            <a:spAutoFit/>
          </a:bodyPr>
          <a:lstStyle/>
          <a:p>
            <a:pPr marL="457200" marR="0" lvl="0" indent="-227013" algn="ctr"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H3Africa investigators guiding African response to COVID-19</a:t>
            </a:r>
          </a:p>
        </p:txBody>
      </p:sp>
      <p:sp>
        <p:nvSpPr>
          <p:cNvPr id="18" name="TextBox 17">
            <a:extLst>
              <a:ext uri="{FF2B5EF4-FFF2-40B4-BE49-F238E27FC236}">
                <a16:creationId xmlns:a16="http://schemas.microsoft.com/office/drawing/2014/main" id="{DAC05348-0276-8644-801A-2FA3C4B01D22}"/>
              </a:ext>
            </a:extLst>
          </p:cNvPr>
          <p:cNvSpPr txBox="1"/>
          <p:nvPr/>
        </p:nvSpPr>
        <p:spPr>
          <a:xfrm>
            <a:off x="148606" y="3958164"/>
            <a:ext cx="10952143" cy="2800767"/>
          </a:xfrm>
          <a:prstGeom prst="rect">
            <a:avLst/>
          </a:prstGeom>
          <a:noFill/>
        </p:spPr>
        <p:txBody>
          <a:bodyPr wrap="square" rtlCol="0">
            <a:spAutoFit/>
          </a:bodyPr>
          <a:lstStyle/>
          <a:p>
            <a:pPr marL="461963" marR="0" lvl="0" indent="-231775" algn="l" defTabSz="62865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Additional H3Africa investigators involved in international 	and domestic response to COVID-19:</a:t>
            </a:r>
          </a:p>
          <a:p>
            <a:pPr lvl="2" defTabSz="771525">
              <a:defRPr/>
            </a:pPr>
            <a:r>
              <a:rPr kumimoji="0" lang="en-US"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Helvetica Neue" charset="0"/>
                <a:cs typeface="Helvetica Neue" charset="0"/>
              </a:rPr>
              <a:t>Mogomotsi</a:t>
            </a: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 </a:t>
            </a:r>
            <a:r>
              <a:rPr kumimoji="0" lang="en-US"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Helvetica Neue" charset="0"/>
                <a:cs typeface="Helvetica Neue" charset="0"/>
              </a:rPr>
              <a:t>Matshaba</a:t>
            </a: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 Lynn Morris, </a:t>
            </a:r>
            <a:r>
              <a:rPr kumimoji="0" lang="en-US"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Helvetica Neue" charset="0"/>
                <a:cs typeface="Helvetica Neue" charset="0"/>
              </a:rPr>
              <a:t>Ambroise</a:t>
            </a: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 </a:t>
            </a:r>
            <a:r>
              <a:rPr kumimoji="0" lang="en-US"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Helvetica Neue" charset="0"/>
                <a:cs typeface="Helvetica Neue" charset="0"/>
              </a:rPr>
              <a:t>Wonkam</a:t>
            </a: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 		&amp; Elizabeth Mayne (South Africa)</a:t>
            </a:r>
          </a:p>
          <a:p>
            <a:pPr lvl="2">
              <a:defRPr/>
            </a:pP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Seydou Doumbia (Mali)</a:t>
            </a:r>
          </a:p>
          <a:p>
            <a:pPr lvl="2">
              <a:defRPr/>
            </a:pP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Leon </a:t>
            </a:r>
            <a:r>
              <a:rPr kumimoji="0" lang="en-US"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Helvetica Neue" charset="0"/>
                <a:cs typeface="Helvetica Neue" charset="0"/>
              </a:rPr>
              <a:t>Mutesa</a:t>
            </a: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 (Rwanda)</a:t>
            </a:r>
          </a:p>
          <a:p>
            <a:pPr lvl="2">
              <a:defRPr/>
            </a:pPr>
            <a:r>
              <a:rPr kumimoji="0" lang="en-US"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Helvetica Neue" charset="0"/>
                <a:cs typeface="Helvetica Neue" charset="0"/>
              </a:rPr>
              <a:t>Dwomoa</a:t>
            </a: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 </a:t>
            </a:r>
            <a:r>
              <a:rPr kumimoji="0" lang="en-US" b="1" i="0" u="none" strike="noStrike" kern="1200" cap="none" spc="0" normalizeH="0" baseline="0" noProof="0" dirty="0" err="1">
                <a:ln>
                  <a:noFill/>
                </a:ln>
                <a:solidFill>
                  <a:schemeClr val="bg2">
                    <a:lumMod val="40000"/>
                    <a:lumOff val="60000"/>
                  </a:schemeClr>
                </a:solidFill>
                <a:effectLst/>
                <a:uLnTx/>
                <a:uFillTx/>
                <a:latin typeface="Arial" panose="020B0604020202020204"/>
                <a:ea typeface="Helvetica Neue" charset="0"/>
                <a:cs typeface="Helvetica Neue" charset="0"/>
              </a:rPr>
              <a:t>Adu</a:t>
            </a: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 (Ghana)</a:t>
            </a:r>
          </a:p>
        </p:txBody>
      </p:sp>
      <p:sp>
        <p:nvSpPr>
          <p:cNvPr id="19" name="Rectangle 18">
            <a:extLst>
              <a:ext uri="{FF2B5EF4-FFF2-40B4-BE49-F238E27FC236}">
                <a16:creationId xmlns:a16="http://schemas.microsoft.com/office/drawing/2014/main" id="{0C627739-A008-E24A-9DDF-D29B22818C4C}"/>
              </a:ext>
            </a:extLst>
          </p:cNvPr>
          <p:cNvSpPr/>
          <p:nvPr/>
        </p:nvSpPr>
        <p:spPr>
          <a:xfrm>
            <a:off x="148606" y="1782313"/>
            <a:ext cx="9366411" cy="2062103"/>
          </a:xfrm>
          <a:prstGeom prst="rect">
            <a:avLst/>
          </a:prstGeom>
        </p:spPr>
        <p:txBody>
          <a:bodyPr wrap="square">
            <a:spAutoFit/>
          </a:bodyPr>
          <a:lstStyle/>
          <a:p>
            <a:pPr marL="461963" marR="0" lvl="0" indent="-231775"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Christian </a:t>
            </a:r>
            <a:r>
              <a:rPr kumimoji="0" lang="en-US" sz="2800" b="1" i="0" u="none" strike="noStrike" kern="1200" cap="none" spc="0" normalizeH="0" baseline="0" noProof="0" dirty="0" err="1">
                <a:ln>
                  <a:noFill/>
                </a:ln>
                <a:solidFill>
                  <a:srgbClr val="FFFFFF"/>
                </a:solidFill>
                <a:effectLst/>
                <a:uLnTx/>
                <a:uFillTx/>
                <a:latin typeface="Arial" panose="020B0604020202020204"/>
                <a:ea typeface="Helvetica Neue" charset="0"/>
                <a:cs typeface="Helvetica Neue" charset="0"/>
              </a:rPr>
              <a:t>Happi</a:t>
            </a: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 (Nigeria) and </a:t>
            </a:r>
            <a:r>
              <a:rPr kumimoji="0" lang="en-US" sz="2800" b="1" i="0" u="none" strike="noStrike" kern="1200" cap="none" spc="0" normalizeH="0" baseline="0" noProof="0" dirty="0">
                <a:ln>
                  <a:noFill/>
                </a:ln>
                <a:solidFill>
                  <a:srgbClr val="FFFFFF"/>
                </a:solidFill>
                <a:effectLst/>
                <a:uLnTx/>
                <a:uFillTx/>
                <a:latin typeface="Arial" panose="020B0604020202020204"/>
              </a:rPr>
              <a:t>African Center of 	Excellence for Genomics of Infectious Diseases:</a:t>
            </a:r>
          </a:p>
          <a:p>
            <a:pPr lvl="2">
              <a:defRPr/>
            </a:pP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Sequenced</a:t>
            </a:r>
            <a:r>
              <a:rPr kumimoji="0" lang="en-US" b="1" i="0" u="none" strike="noStrike" kern="1200" cap="none" spc="0" normalizeH="0" noProof="0" dirty="0">
                <a:ln>
                  <a:noFill/>
                </a:ln>
                <a:solidFill>
                  <a:schemeClr val="bg2">
                    <a:lumMod val="40000"/>
                    <a:lumOff val="60000"/>
                  </a:schemeClr>
                </a:solidFill>
                <a:effectLst/>
                <a:uLnTx/>
                <a:uFillTx/>
                <a:latin typeface="Arial" panose="020B0604020202020204"/>
                <a:ea typeface="Helvetica Neue" charset="0"/>
                <a:cs typeface="Helvetica Neue" charset="0"/>
              </a:rPr>
              <a:t> </a:t>
            </a: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first African SARS-CoV-2 genome</a:t>
            </a:r>
          </a:p>
          <a:p>
            <a:pPr lvl="2" defTabSz="771525">
              <a:defRPr/>
            </a:pPr>
            <a:r>
              <a:rPr kumimoji="0" lang="en-US" b="1" i="0" u="none" strike="noStrike" kern="1200" cap="none" spc="0" normalizeH="0" baseline="0" noProof="0" dirty="0">
                <a:ln>
                  <a:noFill/>
                </a:ln>
                <a:solidFill>
                  <a:schemeClr val="bg2">
                    <a:lumMod val="40000"/>
                    <a:lumOff val="60000"/>
                  </a:schemeClr>
                </a:solidFill>
                <a:effectLst/>
                <a:uLnTx/>
                <a:uFillTx/>
                <a:latin typeface="Arial" panose="020B0604020202020204"/>
                <a:ea typeface="Helvetica Neue" charset="0"/>
                <a:cs typeface="Helvetica Neue" charset="0"/>
              </a:rPr>
              <a:t>Sequencing samples from all COVID-19 patients in 	African Union</a:t>
            </a:r>
          </a:p>
        </p:txBody>
      </p:sp>
    </p:spTree>
    <p:extLst>
      <p:ext uri="{BB962C8B-B14F-4D97-AF65-F5344CB8AC3E}">
        <p14:creationId xmlns:p14="http://schemas.microsoft.com/office/powerpoint/2010/main" val="24724727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6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114488930"/>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4C66-627A-BA41-9AD2-6048F7D89224}"/>
              </a:ext>
            </a:extLst>
          </p:cNvPr>
          <p:cNvSpPr>
            <a:spLocks noGrp="1"/>
          </p:cNvSpPr>
          <p:nvPr>
            <p:ph type="title"/>
          </p:nvPr>
        </p:nvSpPr>
        <p:spPr>
          <a:xfrm>
            <a:off x="0" y="-47685"/>
            <a:ext cx="12192000" cy="769473"/>
          </a:xfrm>
        </p:spPr>
        <p:txBody>
          <a:bodyPr>
            <a:normAutofit/>
          </a:bodyPr>
          <a:lstStyle/>
          <a:p>
            <a:pPr algn="ctr"/>
            <a:r>
              <a:rPr lang="en-US" sz="3600" dirty="0"/>
              <a:t>Ken Burns Presents </a:t>
            </a:r>
            <a:r>
              <a:rPr lang="en-US" sz="3600" i="1" dirty="0"/>
              <a:t>The Gene: An Intimate History</a:t>
            </a:r>
          </a:p>
        </p:txBody>
      </p:sp>
      <p:pic>
        <p:nvPicPr>
          <p:cNvPr id="5" name="Picture 4">
            <a:extLst>
              <a:ext uri="{FF2B5EF4-FFF2-40B4-BE49-F238E27FC236}">
                <a16:creationId xmlns:a16="http://schemas.microsoft.com/office/drawing/2014/main" id="{A424D59A-029E-0947-953C-FEF65031A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6897"/>
            <a:ext cx="12192000" cy="4064000"/>
          </a:xfrm>
          <a:prstGeom prst="rect">
            <a:avLst/>
          </a:prstGeom>
        </p:spPr>
      </p:pic>
      <p:sp>
        <p:nvSpPr>
          <p:cNvPr id="4" name="Rectangle 3">
            <a:extLst>
              <a:ext uri="{FF2B5EF4-FFF2-40B4-BE49-F238E27FC236}">
                <a16:creationId xmlns:a16="http://schemas.microsoft.com/office/drawing/2014/main" id="{342BD8B9-E6F5-4E12-866A-D0153DBAD22E}"/>
              </a:ext>
            </a:extLst>
          </p:cNvPr>
          <p:cNvSpPr/>
          <p:nvPr/>
        </p:nvSpPr>
        <p:spPr>
          <a:xfrm>
            <a:off x="5158596" y="4399472"/>
            <a:ext cx="3476446" cy="9057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EEC4C3-C01D-4E06-86EA-554CE61C43D6}"/>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23</a:t>
            </a:r>
          </a:p>
        </p:txBody>
      </p:sp>
    </p:spTree>
    <p:extLst>
      <p:ext uri="{BB962C8B-B14F-4D97-AF65-F5344CB8AC3E}">
        <p14:creationId xmlns:p14="http://schemas.microsoft.com/office/powerpoint/2010/main" val="4211256907"/>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National DNA Day 2020</a:t>
            </a:r>
            <a:endParaRPr lang="en-US" sz="3600" dirty="0">
              <a:solidFill>
                <a:srgbClr val="5FE0D4"/>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E5B7E6E5-A057-F04D-83C1-9E4A97F37F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422" y="742523"/>
            <a:ext cx="3843315" cy="5711031"/>
          </a:xfrm>
          <a:prstGeom prst="rect">
            <a:avLst/>
          </a:prstGeom>
        </p:spPr>
      </p:pic>
      <p:pic>
        <p:nvPicPr>
          <p:cNvPr id="5" name="Picture 4">
            <a:extLst>
              <a:ext uri="{FF2B5EF4-FFF2-40B4-BE49-F238E27FC236}">
                <a16:creationId xmlns:a16="http://schemas.microsoft.com/office/drawing/2014/main" id="{A5C2DA92-B853-DB48-B88A-82F0E17CA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156" y="3688043"/>
            <a:ext cx="4677510" cy="2631100"/>
          </a:xfrm>
          <a:prstGeom prst="rect">
            <a:avLst/>
          </a:prstGeom>
        </p:spPr>
      </p:pic>
      <p:pic>
        <p:nvPicPr>
          <p:cNvPr id="8" name="Picture 7">
            <a:extLst>
              <a:ext uri="{FF2B5EF4-FFF2-40B4-BE49-F238E27FC236}">
                <a16:creationId xmlns:a16="http://schemas.microsoft.com/office/drawing/2014/main" id="{0E76D242-0E50-4341-8B14-993C2131E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156" y="742524"/>
            <a:ext cx="4677510" cy="2631100"/>
          </a:xfrm>
          <a:prstGeom prst="rect">
            <a:avLst/>
          </a:prstGeom>
        </p:spPr>
      </p:pic>
      <p:sp>
        <p:nvSpPr>
          <p:cNvPr id="7" name="TextBox 6">
            <a:extLst>
              <a:ext uri="{FF2B5EF4-FFF2-40B4-BE49-F238E27FC236}">
                <a16:creationId xmlns:a16="http://schemas.microsoft.com/office/drawing/2014/main" id="{A149DC66-B5A6-4CB8-A572-EB40447CAF4E}"/>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24</a:t>
            </a:r>
          </a:p>
        </p:txBody>
      </p:sp>
    </p:spTree>
    <p:extLst>
      <p:ext uri="{BB962C8B-B14F-4D97-AF65-F5344CB8AC3E}">
        <p14:creationId xmlns:p14="http://schemas.microsoft.com/office/powerpoint/2010/main" val="24091004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E19AFF5-6551-4C1F-8C53-FFD7BF66EC11}"/>
              </a:ext>
            </a:extLst>
          </p:cNvPr>
          <p:cNvPicPr>
            <a:picLocks noChangeAspect="1"/>
          </p:cNvPicPr>
          <p:nvPr/>
        </p:nvPicPr>
        <p:blipFill rotWithShape="1">
          <a:blip r:embed="rId3"/>
          <a:srcRect l="9564" t="2864" r="10314" b="19833"/>
          <a:stretch/>
        </p:blipFill>
        <p:spPr>
          <a:xfrm>
            <a:off x="2224998" y="1358541"/>
            <a:ext cx="7742004" cy="4985989"/>
          </a:xfrm>
          <a:prstGeom prst="roundRect">
            <a:avLst/>
          </a:prstGeom>
          <a:noFill/>
        </p:spPr>
      </p:pic>
      <p:sp>
        <p:nvSpPr>
          <p:cNvPr id="2" name="Title 1" hidden="1">
            <a:extLst>
              <a:ext uri="{FF2B5EF4-FFF2-40B4-BE49-F238E27FC236}">
                <a16:creationId xmlns:a16="http://schemas.microsoft.com/office/drawing/2014/main" id="{2642904A-788F-45FD-A825-78D591ECECBF}"/>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88B9C8DB-18D3-4E8E-AE46-2D0E0E5D3D49}"/>
              </a:ext>
            </a:extLst>
          </p:cNvPr>
          <p:cNvSpPr txBox="1"/>
          <p:nvPr/>
        </p:nvSpPr>
        <p:spPr>
          <a:xfrm>
            <a:off x="0" y="98261"/>
            <a:ext cx="12192000" cy="978729"/>
          </a:xfrm>
          <a:prstGeom prst="rect">
            <a:avLst/>
          </a:prstGeom>
          <a:noFill/>
        </p:spPr>
        <p:txBody>
          <a:bodyPr wrap="square" rtlCol="0">
            <a:spAutoFit/>
          </a:bodyPr>
          <a:lstStyle/>
          <a:p>
            <a:pPr lvl="0" algn="ctr" defTabSz="1219169">
              <a:lnSpc>
                <a:spcPct val="80000"/>
              </a:lnSpc>
              <a:defRPr sz="1800" b="0" i="0" u="none" strike="noStrike" kern="0" cap="none" spc="0" baseline="0">
                <a:solidFill>
                  <a:srgbClr val="000000"/>
                </a:solidFill>
                <a:uFillTx/>
              </a:defRPr>
            </a:pPr>
            <a:r>
              <a:rPr lang="en-US" sz="3600" b="1" dirty="0">
                <a:solidFill>
                  <a:srgbClr val="5FE0D3"/>
                </a:solidFill>
              </a:rPr>
              <a:t>Inter-Society Coordinating Committee for </a:t>
            </a:r>
          </a:p>
          <a:p>
            <a:pPr lvl="0" algn="ctr" defTabSz="1219169">
              <a:lnSpc>
                <a:spcPct val="80000"/>
              </a:lnSpc>
              <a:defRPr sz="1800" b="0" i="0" u="none" strike="noStrike" kern="0" cap="none" spc="0" baseline="0">
                <a:solidFill>
                  <a:srgbClr val="000000"/>
                </a:solidFill>
                <a:uFillTx/>
              </a:defRPr>
            </a:pPr>
            <a:r>
              <a:rPr lang="en-US" sz="3600" b="1" dirty="0">
                <a:solidFill>
                  <a:srgbClr val="5FE0D3"/>
                </a:solidFill>
              </a:rPr>
              <a:t>Practitioner Education in Genomics </a:t>
            </a:r>
            <a:endParaRPr lang="en-US" sz="3600" b="1" dirty="0">
              <a:solidFill>
                <a:srgbClr val="5FE0D4"/>
              </a:solidFill>
            </a:endParaRPr>
          </a:p>
        </p:txBody>
      </p:sp>
      <p:sp>
        <p:nvSpPr>
          <p:cNvPr id="6" name="TextBox 5">
            <a:extLst>
              <a:ext uri="{FF2B5EF4-FFF2-40B4-BE49-F238E27FC236}">
                <a16:creationId xmlns:a16="http://schemas.microsoft.com/office/drawing/2014/main" id="{E4C85A82-86C1-43B2-B303-FC771B9E9EEC}"/>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25</a:t>
            </a:r>
          </a:p>
        </p:txBody>
      </p:sp>
    </p:spTree>
    <p:extLst>
      <p:ext uri="{BB962C8B-B14F-4D97-AF65-F5344CB8AC3E}">
        <p14:creationId xmlns:p14="http://schemas.microsoft.com/office/powerpoint/2010/main" val="436658842"/>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844780365"/>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63"/>
            <a:ext cx="12191999" cy="661609"/>
          </a:xfrm>
        </p:spPr>
        <p:txBody>
          <a:bodyPr vert="horz" wrap="square" lIns="91440" tIns="45720" rIns="91440" bIns="45720" numCol="1" rtlCol="0" anchor="ctr" anchorCtr="0" compatLnSpc="1">
            <a:prstTxWarp prst="textNoShape">
              <a:avLst/>
            </a:prstTxWarp>
            <a:normAutofit/>
          </a:bodyPr>
          <a:lstStyle/>
          <a:p>
            <a:pPr algn="ctr">
              <a:defRPr/>
            </a:pPr>
            <a:r>
              <a:rPr lang="en-US" sz="3500" dirty="0">
                <a:solidFill>
                  <a:srgbClr val="5FE0D4"/>
                </a:solidFill>
                <a:latin typeface="Arial" charset="0"/>
                <a:cs typeface="Arial" charset="0"/>
              </a:rPr>
              <a:t>HHS Career Achievement Award</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dirty="0">
              <a:solidFill>
                <a:sysClr val="windowText" lastClr="000000"/>
              </a:solidFill>
            </a:endParaRPr>
          </a:p>
        </p:txBody>
      </p:sp>
      <p:sp>
        <p:nvSpPr>
          <p:cNvPr id="8" name="Title 1">
            <a:extLst>
              <a:ext uri="{FF2B5EF4-FFF2-40B4-BE49-F238E27FC236}">
                <a16:creationId xmlns:a16="http://schemas.microsoft.com/office/drawing/2014/main" id="{EE525F31-5292-41CD-BDEA-6C279EF7051D}"/>
              </a:ext>
            </a:extLst>
          </p:cNvPr>
          <p:cNvSpPr txBox="1">
            <a:spLocks/>
          </p:cNvSpPr>
          <p:nvPr/>
        </p:nvSpPr>
        <p:spPr>
          <a:xfrm>
            <a:off x="1091974" y="5804323"/>
            <a:ext cx="5651500" cy="653567"/>
          </a:xfrm>
          <a:prstGeom prst="rect">
            <a:avLst/>
          </a:prstGeom>
        </p:spPr>
        <p:txBody>
          <a:bodyPr/>
          <a:lstStyle/>
          <a:p>
            <a:pPr algn="ctr" eaLnBrk="0" hangingPunct="0">
              <a:defRPr/>
            </a:pPr>
            <a:r>
              <a:rPr lang="en-US" sz="3200" b="1" spc="-100" dirty="0">
                <a:ea typeface="+mj-ea"/>
                <a:cs typeface="Arial" charset="0"/>
              </a:rPr>
              <a:t>Bill </a:t>
            </a:r>
            <a:r>
              <a:rPr lang="en-US" sz="3200" b="1" spc="-100" dirty="0" err="1">
                <a:ea typeface="+mj-ea"/>
                <a:cs typeface="Arial" charset="0"/>
              </a:rPr>
              <a:t>Gahl</a:t>
            </a:r>
            <a:r>
              <a:rPr lang="en-US" sz="3200" b="1" spc="-100" dirty="0">
                <a:ea typeface="+mj-ea"/>
                <a:cs typeface="Arial" charset="0"/>
              </a:rPr>
              <a:t>, M.D., Ph.D.</a:t>
            </a:r>
          </a:p>
        </p:txBody>
      </p:sp>
      <p:sp>
        <p:nvSpPr>
          <p:cNvPr id="9" name="TextBox 8">
            <a:extLst>
              <a:ext uri="{FF2B5EF4-FFF2-40B4-BE49-F238E27FC236}">
                <a16:creationId xmlns:a16="http://schemas.microsoft.com/office/drawing/2014/main" id="{FCA1F411-009D-4179-9FD7-9A3BF69E6CAD}"/>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26</a:t>
            </a:r>
          </a:p>
        </p:txBody>
      </p:sp>
      <p:pic>
        <p:nvPicPr>
          <p:cNvPr id="4098" name="Picture 2" descr="Bill Gal">
            <a:extLst>
              <a:ext uri="{FF2B5EF4-FFF2-40B4-BE49-F238E27FC236}">
                <a16:creationId xmlns:a16="http://schemas.microsoft.com/office/drawing/2014/main" id="{2565D64F-7540-4BDB-BC1A-64F64D8FC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6" r="16728"/>
          <a:stretch/>
        </p:blipFill>
        <p:spPr bwMode="auto">
          <a:xfrm>
            <a:off x="983606" y="951934"/>
            <a:ext cx="5868236" cy="4637611"/>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3DE497-A78F-4983-AE3F-9B2D6176035B}"/>
              </a:ext>
            </a:extLst>
          </p:cNvPr>
          <p:cNvPicPr>
            <a:picLocks noChangeAspect="1"/>
          </p:cNvPicPr>
          <p:nvPr/>
        </p:nvPicPr>
        <p:blipFill rotWithShape="1">
          <a:blip r:embed="rId4"/>
          <a:srcRect l="17502" t="22591" r="52499" b="39392"/>
          <a:stretch/>
        </p:blipFill>
        <p:spPr>
          <a:xfrm>
            <a:off x="7569650" y="2161182"/>
            <a:ext cx="3657600" cy="2486527"/>
          </a:xfrm>
          <a:prstGeom prst="rect">
            <a:avLst/>
          </a:prstGeom>
        </p:spPr>
      </p:pic>
    </p:spTree>
    <p:extLst>
      <p:ext uri="{BB962C8B-B14F-4D97-AF65-F5344CB8AC3E}">
        <p14:creationId xmlns:p14="http://schemas.microsoft.com/office/powerpoint/2010/main" val="19543196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25295818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9237" y="2668787"/>
            <a:ext cx="18473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2475BCF-C628-416C-A02B-541B2FEAA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74" y="371298"/>
            <a:ext cx="11182452" cy="3057702"/>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AE8B3640-A5B8-42B5-8025-A86445AED653}"/>
              </a:ext>
            </a:extLst>
          </p:cNvPr>
          <p:cNvPicPr>
            <a:picLocks noChangeAspect="1"/>
          </p:cNvPicPr>
          <p:nvPr/>
        </p:nvPicPr>
        <p:blipFill rotWithShape="1">
          <a:blip r:embed="rId4"/>
          <a:srcRect l="19960" t="34624" r="21008" b="37419"/>
          <a:stretch/>
        </p:blipFill>
        <p:spPr>
          <a:xfrm>
            <a:off x="1820697" y="3906609"/>
            <a:ext cx="9060746" cy="2413725"/>
          </a:xfrm>
          <a:prstGeom prst="rect">
            <a:avLst/>
          </a:prstGeom>
          <a:effectLst>
            <a:glow rad="228600">
              <a:schemeClr val="accent3">
                <a:satMod val="175000"/>
                <a:alpha val="40000"/>
              </a:schemeClr>
            </a:glow>
          </a:effectLst>
        </p:spPr>
      </p:pic>
      <p:sp>
        <p:nvSpPr>
          <p:cNvPr id="8" name="TextBox 7">
            <a:extLst>
              <a:ext uri="{FF2B5EF4-FFF2-40B4-BE49-F238E27FC236}">
                <a16:creationId xmlns:a16="http://schemas.microsoft.com/office/drawing/2014/main" id="{E18DFCC3-A4DC-4AF2-A281-B66725944A78}"/>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27</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 y="1476460"/>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Thanks!</a:t>
            </a:r>
          </a:p>
        </p:txBody>
      </p:sp>
      <p:sp>
        <p:nvSpPr>
          <p:cNvPr id="94214" name="Rectangle 6"/>
          <p:cNvSpPr>
            <a:spLocks noChangeArrowheads="1"/>
          </p:cNvSpPr>
          <p:nvPr/>
        </p:nvSpPr>
        <p:spPr bwMode="auto">
          <a:xfrm>
            <a:off x="-20018" y="5747462"/>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Special Thanks!</a:t>
            </a:r>
          </a:p>
        </p:txBody>
      </p:sp>
      <p:grpSp>
        <p:nvGrpSpPr>
          <p:cNvPr id="5" name="Group 4">
            <a:extLst>
              <a:ext uri="{FF2B5EF4-FFF2-40B4-BE49-F238E27FC236}">
                <a16:creationId xmlns:a16="http://schemas.microsoft.com/office/drawing/2014/main" id="{A5B8CF7F-5231-4656-831C-EE27A7837668}"/>
              </a:ext>
            </a:extLst>
          </p:cNvPr>
          <p:cNvGrpSpPr/>
          <p:nvPr/>
        </p:nvGrpSpPr>
        <p:grpSpPr>
          <a:xfrm>
            <a:off x="0" y="-26894"/>
            <a:ext cx="12191998" cy="1336421"/>
            <a:chOff x="0" y="-26894"/>
            <a:chExt cx="12191998" cy="1336421"/>
          </a:xfrm>
        </p:grpSpPr>
        <p:sp>
          <p:nvSpPr>
            <p:cNvPr id="4" name="Rectangle 3">
              <a:extLst>
                <a:ext uri="{FF2B5EF4-FFF2-40B4-BE49-F238E27FC236}">
                  <a16:creationId xmlns:a16="http://schemas.microsoft.com/office/drawing/2014/main" id="{1B7E9B2F-2370-4D7D-A91B-B77753E89B20}"/>
                </a:ext>
              </a:extLst>
            </p:cNvPr>
            <p:cNvSpPr/>
            <p:nvPr/>
          </p:nvSpPr>
          <p:spPr>
            <a:xfrm>
              <a:off x="0" y="-26894"/>
              <a:ext cx="12191998" cy="133642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9" name="Picture 8" descr="/Volumes/CPLB_Digital_Media_Archive/Art Archive/__NHGRI BRANDED PROJECTS/_Reference source files/OUR Design tools/Logos/NHGRI logo/PNG logo/NHGRI_Logo_color.png">
              <a:extLst>
                <a:ext uri="{FF2B5EF4-FFF2-40B4-BE49-F238E27FC236}">
                  <a16:creationId xmlns:a16="http://schemas.microsoft.com/office/drawing/2014/main" id="{08C3C052-2670-4F2B-85AC-F20F1D95110E}"/>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17940" r="4663" b="23199"/>
            <a:stretch/>
          </p:blipFill>
          <p:spPr bwMode="auto">
            <a:xfrm>
              <a:off x="3130794" y="19728"/>
              <a:ext cx="5890376" cy="1289799"/>
            </a:xfrm>
            <a:prstGeom prst="rect">
              <a:avLst/>
            </a:prstGeom>
            <a:noFill/>
            <a:ln>
              <a:noFill/>
            </a:ln>
            <a:effectLst/>
          </p:spPr>
        </p:pic>
      </p:grpSp>
      <p:pic>
        <p:nvPicPr>
          <p:cNvPr id="8" name="Picture 7">
            <a:extLst>
              <a:ext uri="{FF2B5EF4-FFF2-40B4-BE49-F238E27FC236}">
                <a16:creationId xmlns:a16="http://schemas.microsoft.com/office/drawing/2014/main" id="{DCE6F959-22D6-40A8-B5D8-D7A4C72DE006}"/>
              </a:ext>
            </a:extLst>
          </p:cNvPr>
          <p:cNvPicPr>
            <a:picLocks noChangeAspect="1"/>
          </p:cNvPicPr>
          <p:nvPr/>
        </p:nvPicPr>
        <p:blipFill rotWithShape="1">
          <a:blip r:embed="rId4"/>
          <a:srcRect l="11661" t="9895" r="11560" b="6777"/>
          <a:stretch/>
        </p:blipFill>
        <p:spPr>
          <a:xfrm>
            <a:off x="3154721" y="2296157"/>
            <a:ext cx="5842520" cy="3401546"/>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4214"/>
                                        </p:tgtEl>
                                        <p:attrNameLst>
                                          <p:attrName>style.visibility</p:attrName>
                                        </p:attrNameLst>
                                      </p:cBhvr>
                                      <p:to>
                                        <p:strVal val="visible"/>
                                      </p:to>
                                    </p:set>
                                    <p:anim calcmode="lin" valueType="num">
                                      <p:cBhvr additive="base">
                                        <p:cTn id="11" dur="500" fill="hold"/>
                                        <p:tgtEl>
                                          <p:spTgt spid="94214"/>
                                        </p:tgtEl>
                                        <p:attrNameLst>
                                          <p:attrName>ppt_x</p:attrName>
                                        </p:attrNameLst>
                                      </p:cBhvr>
                                      <p:tavLst>
                                        <p:tav tm="0">
                                          <p:val>
                                            <p:strVal val="#ppt_x"/>
                                          </p:val>
                                        </p:tav>
                                        <p:tav tm="100000">
                                          <p:val>
                                            <p:strVal val="#ppt_x"/>
                                          </p:val>
                                        </p:tav>
                                      </p:tavLst>
                                    </p:anim>
                                    <p:anim calcmode="lin" valueType="num">
                                      <p:cBhvr additive="base">
                                        <p:cTn id="12" dur="500" fill="hold"/>
                                        <p:tgtEl>
                                          <p:spTgt spid="94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60723"/>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rgbClr val="E57200"/>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3693532838"/>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2111A30-BC00-454D-8A09-8B09A8830849}"/>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colorTemperature colorTemp="5382"/>
                    </a14:imgEffect>
                    <a14:imgEffect>
                      <a14:brightnessContrast bright="-20000" contrast="10000"/>
                    </a14:imgEffect>
                  </a14:imgLayer>
                </a14:imgProps>
              </a:ext>
              <a:ext uri="{28A0092B-C50C-407E-A947-70E740481C1C}">
                <a14:useLocalDpi xmlns:a14="http://schemas.microsoft.com/office/drawing/2010/main" val="0"/>
              </a:ext>
            </a:extLst>
          </a:blip>
          <a:srcRect t="3770" b="3292"/>
          <a:stretch/>
        </p:blipFill>
        <p:spPr>
          <a:xfrm>
            <a:off x="1454023" y="888205"/>
            <a:ext cx="9287128" cy="4583907"/>
          </a:xfrm>
          <a:prstGeom prst="roundRect">
            <a:avLst/>
          </a:prstGeom>
        </p:spPr>
      </p:pic>
      <p:sp>
        <p:nvSpPr>
          <p:cNvPr id="9" name="TextBox 8">
            <a:extLst>
              <a:ext uri="{FF2B5EF4-FFF2-40B4-BE49-F238E27FC236}">
                <a16:creationId xmlns:a16="http://schemas.microsoft.com/office/drawing/2014/main" id="{6D5E3BA3-59A5-C548-B203-73D19FFDE2A1}"/>
              </a:ext>
            </a:extLst>
          </p:cNvPr>
          <p:cNvSpPr txBox="1"/>
          <p:nvPr/>
        </p:nvSpPr>
        <p:spPr>
          <a:xfrm>
            <a:off x="1482926" y="5472112"/>
            <a:ext cx="9229322" cy="1077218"/>
          </a:xfrm>
          <a:prstGeom prst="rect">
            <a:avLst/>
          </a:prstGeom>
          <a:noFill/>
        </p:spPr>
        <p:txBody>
          <a:bodyPr wrap="square" rtlCol="0">
            <a:spAutoFit/>
          </a:bodyPr>
          <a:lstStyle/>
          <a:p>
            <a:pPr algn="ctr"/>
            <a:r>
              <a:rPr lang="en-US" sz="3200" b="1" i="0" kern="1200" baseline="0" dirty="0">
                <a:effectLst/>
                <a:latin typeface="+mj-lt"/>
                <a:ea typeface="Helvetica Neue" charset="0"/>
                <a:cs typeface="Helvetica Neue" charset="0"/>
              </a:rPr>
              <a:t>Rep. Eric Swalwell (CA-15) and </a:t>
            </a:r>
          </a:p>
          <a:p>
            <a:pPr algn="ctr"/>
            <a:r>
              <a:rPr lang="en-US" sz="3200" b="1" i="0" kern="1200" baseline="0" dirty="0">
                <a:effectLst/>
                <a:latin typeface="+mj-lt"/>
                <a:ea typeface="Helvetica Neue" charset="0"/>
                <a:cs typeface="Helvetica Neue" charset="0"/>
              </a:rPr>
              <a:t>NHGRI Director Dr. Eric Green</a:t>
            </a:r>
          </a:p>
        </p:txBody>
      </p:sp>
      <p:sp>
        <p:nvSpPr>
          <p:cNvPr id="7" name="Title 1">
            <a:extLst>
              <a:ext uri="{FF2B5EF4-FFF2-40B4-BE49-F238E27FC236}">
                <a16:creationId xmlns:a16="http://schemas.microsoft.com/office/drawing/2014/main" id="{76B895F3-B924-4A3B-9234-9E4F00961B44}"/>
              </a:ext>
            </a:extLst>
          </p:cNvPr>
          <p:cNvSpPr txBox="1">
            <a:spLocks/>
          </p:cNvSpPr>
          <p:nvPr/>
        </p:nvSpPr>
        <p:spPr>
          <a:xfrm>
            <a:off x="0" y="1588"/>
            <a:ext cx="12195175" cy="661987"/>
          </a:xfrm>
          <a:prstGeom prst="rect">
            <a:avLst/>
          </a:prstGeom>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pitchFamily="34" charset="0"/>
                <a:cs typeface="Arial" pitchFamily="34" charset="0"/>
              </a:rPr>
              <a:t>Genomics on Capitol Hill</a:t>
            </a:r>
          </a:p>
        </p:txBody>
      </p:sp>
    </p:spTree>
    <p:extLst>
      <p:ext uri="{BB962C8B-B14F-4D97-AF65-F5344CB8AC3E}">
        <p14:creationId xmlns:p14="http://schemas.microsoft.com/office/powerpoint/2010/main" val="1200116370"/>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629CA9-C5EF-0844-9583-0B58BB10BE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379" y="2209698"/>
            <a:ext cx="6400800" cy="4263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4979726-5207-1041-9932-FD01B4B6BCCA}"/>
              </a:ext>
            </a:extLst>
          </p:cNvPr>
          <p:cNvPicPr>
            <a:picLocks noChangeAspect="1"/>
          </p:cNvPicPr>
          <p:nvPr/>
        </p:nvPicPr>
        <p:blipFill rotWithShape="1">
          <a:blip r:embed="rId4">
            <a:extLst>
              <a:ext uri="{28A0092B-C50C-407E-A947-70E740481C1C}">
                <a14:useLocalDpi xmlns:a14="http://schemas.microsoft.com/office/drawing/2010/main" val="0"/>
              </a:ext>
            </a:extLst>
          </a:blip>
          <a:srcRect l="10343"/>
          <a:stretch/>
        </p:blipFill>
        <p:spPr>
          <a:xfrm>
            <a:off x="5354682" y="800373"/>
            <a:ext cx="6566584" cy="4120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3">
            <a:extLst>
              <a:ext uri="{FF2B5EF4-FFF2-40B4-BE49-F238E27FC236}">
                <a16:creationId xmlns:a16="http://schemas.microsoft.com/office/drawing/2014/main" id="{1344B234-23ED-4602-80B0-BF7661EA1C9A}"/>
              </a:ext>
            </a:extLst>
          </p:cNvPr>
          <p:cNvSpPr txBox="1">
            <a:spLocks/>
          </p:cNvSpPr>
          <p:nvPr/>
        </p:nvSpPr>
        <p:spPr>
          <a:xfrm>
            <a:off x="0" y="15000"/>
            <a:ext cx="12192000" cy="639763"/>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NIH </a:t>
            </a:r>
            <a:r>
              <a:rPr lang="en-US" sz="3600" dirty="0" err="1">
                <a:solidFill>
                  <a:srgbClr val="5FE0D4"/>
                </a:solidFill>
                <a:latin typeface="Arial" charset="0"/>
                <a:cs typeface="Arial" charset="0"/>
              </a:rPr>
              <a:t>PuppyCam</a:t>
            </a:r>
            <a:r>
              <a:rPr lang="en-US" sz="3600" dirty="0">
                <a:solidFill>
                  <a:srgbClr val="5FE0D4"/>
                </a:solidFill>
                <a:latin typeface="Arial" charset="0"/>
                <a:cs typeface="Arial" charset="0"/>
              </a:rPr>
              <a:t> 2020</a:t>
            </a:r>
            <a:endParaRPr lang="en-US" sz="3600" dirty="0">
              <a:solidFill>
                <a:srgbClr val="5FE0D4"/>
              </a:solidFill>
              <a:latin typeface="Arial" pitchFamily="34" charset="0"/>
              <a:cs typeface="Arial" pitchFamily="34" charset="0"/>
            </a:endParaRPr>
          </a:p>
        </p:txBody>
      </p:sp>
      <p:sp>
        <p:nvSpPr>
          <p:cNvPr id="5" name="TextBox 4">
            <a:extLst>
              <a:ext uri="{FF2B5EF4-FFF2-40B4-BE49-F238E27FC236}">
                <a16:creationId xmlns:a16="http://schemas.microsoft.com/office/drawing/2014/main" id="{94067621-DAA6-4C58-996B-6DAD70490F9D}"/>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1</a:t>
            </a:r>
          </a:p>
        </p:txBody>
      </p:sp>
    </p:spTree>
    <p:extLst>
      <p:ext uri="{BB962C8B-B14F-4D97-AF65-F5344CB8AC3E}">
        <p14:creationId xmlns:p14="http://schemas.microsoft.com/office/powerpoint/2010/main" val="7273217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ou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5000"/>
            <a:ext cx="12192000" cy="639763"/>
          </a:xfrm>
        </p:spPr>
        <p:txBody>
          <a:bodyPr/>
          <a:lstStyle/>
          <a:p>
            <a:pPr algn="ctr">
              <a:defRPr/>
            </a:pPr>
            <a:r>
              <a:rPr lang="en-US" sz="3600" dirty="0">
                <a:solidFill>
                  <a:srgbClr val="5FE0D4"/>
                </a:solidFill>
                <a:latin typeface="Arial" charset="0"/>
                <a:cs typeface="Arial" charset="0"/>
              </a:rPr>
              <a:t>‘Genomics2020’ Strategic Planning Process</a:t>
            </a:r>
            <a:endParaRPr lang="en-US" sz="3600" dirty="0">
              <a:solidFill>
                <a:srgbClr val="5FE0D4"/>
              </a:solidFill>
              <a:latin typeface="Arial" pitchFamily="34" charset="0"/>
              <a:cs typeface="Arial" pitchFamily="34" charset="0"/>
            </a:endParaRPr>
          </a:p>
        </p:txBody>
      </p:sp>
      <p:sp>
        <p:nvSpPr>
          <p:cNvPr id="42" name="Rectangle 41"/>
          <p:cNvSpPr/>
          <p:nvPr/>
        </p:nvSpPr>
        <p:spPr>
          <a:xfrm>
            <a:off x="-38051" y="3973777"/>
            <a:ext cx="12169573" cy="584775"/>
          </a:xfrm>
          <a:prstGeom prst="rect">
            <a:avLst/>
          </a:prstGeom>
        </p:spPr>
        <p:txBody>
          <a:bodyPr wrap="square" numCol="1">
            <a:spAutoFit/>
          </a:bodyPr>
          <a:lstStyle/>
          <a:p>
            <a:pPr marL="112712" lvl="3" algn="ctr" defTabSz="627063" eaLnBrk="0" hangingPunct="0">
              <a:spcBef>
                <a:spcPts val="1800"/>
              </a:spcBef>
              <a:buClr>
                <a:schemeClr val="tx1"/>
              </a:buClr>
              <a:buSzPct val="95000"/>
              <a:defRPr/>
            </a:pPr>
            <a:r>
              <a:rPr lang="en-US" sz="3200" b="1" dirty="0"/>
              <a:t>October 2020 Publication</a:t>
            </a:r>
            <a:endParaRPr lang="en-US" sz="300" b="1" dirty="0">
              <a:latin typeface="Arial" charset="0"/>
              <a:ea typeface="+mj-ea"/>
              <a:cs typeface="Arial" charset="0"/>
            </a:endParaRPr>
          </a:p>
        </p:txBody>
      </p:sp>
      <p:pic>
        <p:nvPicPr>
          <p:cNvPr id="5" name="Picture 4">
            <a:extLst>
              <a:ext uri="{FF2B5EF4-FFF2-40B4-BE49-F238E27FC236}">
                <a16:creationId xmlns:a16="http://schemas.microsoft.com/office/drawing/2014/main" id="{4979DC29-8231-4A51-8293-3283112D4B8A}"/>
              </a:ext>
            </a:extLst>
          </p:cNvPr>
          <p:cNvPicPr>
            <a:picLocks noChangeAspect="1"/>
          </p:cNvPicPr>
          <p:nvPr/>
        </p:nvPicPr>
        <p:blipFill rotWithShape="1">
          <a:blip r:embed="rId3"/>
          <a:srcRect l="18877" t="24943" r="8430" b="51474"/>
          <a:stretch/>
        </p:blipFill>
        <p:spPr>
          <a:xfrm>
            <a:off x="3355353" y="2766167"/>
            <a:ext cx="5481294" cy="1000234"/>
          </a:xfrm>
          <a:prstGeom prst="rect">
            <a:avLst/>
          </a:prstGeom>
          <a:effectLst>
            <a:glow rad="63500">
              <a:schemeClr val="accent1">
                <a:satMod val="175000"/>
                <a:alpha val="40000"/>
              </a:schemeClr>
            </a:glow>
          </a:effectLst>
        </p:spPr>
      </p:pic>
      <p:sp>
        <p:nvSpPr>
          <p:cNvPr id="6" name="TextBox 5">
            <a:extLst>
              <a:ext uri="{FF2B5EF4-FFF2-40B4-BE49-F238E27FC236}">
                <a16:creationId xmlns:a16="http://schemas.microsoft.com/office/drawing/2014/main" id="{EB65DC37-F351-472D-84C9-E4DD47E11A6A}"/>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2</a:t>
            </a:r>
          </a:p>
        </p:txBody>
      </p:sp>
      <p:pic>
        <p:nvPicPr>
          <p:cNvPr id="7" name="Picture 6">
            <a:extLst>
              <a:ext uri="{FF2B5EF4-FFF2-40B4-BE49-F238E27FC236}">
                <a16:creationId xmlns:a16="http://schemas.microsoft.com/office/drawing/2014/main" id="{D1C48CE5-BEC2-477E-9CAC-ED8604A78F47}"/>
              </a:ext>
            </a:extLst>
          </p:cNvPr>
          <p:cNvPicPr>
            <a:picLocks noChangeAspect="1"/>
          </p:cNvPicPr>
          <p:nvPr/>
        </p:nvPicPr>
        <p:blipFill rotWithShape="1">
          <a:blip r:embed="rId4"/>
          <a:srcRect l="40375" t="40818" r="21000" b="28192"/>
          <a:stretch/>
        </p:blipFill>
        <p:spPr>
          <a:xfrm>
            <a:off x="3940668" y="4723140"/>
            <a:ext cx="3894103" cy="1676103"/>
          </a:xfrm>
          <a:prstGeom prst="rect">
            <a:avLst/>
          </a:prstGeom>
          <a:effectLst>
            <a:glow rad="63500">
              <a:schemeClr val="accent1">
                <a:satMod val="175000"/>
                <a:alpha val="40000"/>
              </a:schemeClr>
            </a:glow>
          </a:effectLst>
        </p:spPr>
      </p:pic>
      <p:pic>
        <p:nvPicPr>
          <p:cNvPr id="9" name="Picture 8">
            <a:extLst>
              <a:ext uri="{FF2B5EF4-FFF2-40B4-BE49-F238E27FC236}">
                <a16:creationId xmlns:a16="http://schemas.microsoft.com/office/drawing/2014/main" id="{930C86AE-9690-442E-82DE-F47BBC7E1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0608" y="800683"/>
            <a:ext cx="2606040" cy="1737360"/>
          </a:xfrm>
          <a:prstGeom prst="rect">
            <a:avLst/>
          </a:prstGeom>
          <a:effectLst>
            <a:glow rad="63500">
              <a:schemeClr val="accent1">
                <a:satMod val="175000"/>
                <a:alpha val="40000"/>
              </a:schemeClr>
            </a:glow>
          </a:effectLst>
        </p:spPr>
      </p:pic>
      <p:pic>
        <p:nvPicPr>
          <p:cNvPr id="10" name="Picture 9">
            <a:extLst>
              <a:ext uri="{FF2B5EF4-FFF2-40B4-BE49-F238E27FC236}">
                <a16:creationId xmlns:a16="http://schemas.microsoft.com/office/drawing/2014/main" id="{C3BB4417-41A5-4B7D-A507-ECFD72B54A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5354" y="800683"/>
            <a:ext cx="2606040" cy="1737360"/>
          </a:xfrm>
          <a:prstGeom prst="rect">
            <a:avLst/>
          </a:prstGeom>
          <a:effectLst>
            <a:glow rad="63500">
              <a:schemeClr val="accent1">
                <a:satMod val="175000"/>
                <a:alpha val="40000"/>
              </a:schemeClr>
            </a:glow>
          </a:effectLst>
        </p:spPr>
      </p:pic>
      <p:pic>
        <p:nvPicPr>
          <p:cNvPr id="11" name="Picture 10">
            <a:extLst>
              <a:ext uri="{FF2B5EF4-FFF2-40B4-BE49-F238E27FC236}">
                <a16:creationId xmlns:a16="http://schemas.microsoft.com/office/drawing/2014/main" id="{772A9176-7810-4FBB-BCBC-8F7FA116A3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574" y="779588"/>
            <a:ext cx="2606040" cy="1737360"/>
          </a:xfrm>
          <a:prstGeom prst="rect">
            <a:avLst/>
          </a:prstGeom>
          <a:effectLst>
            <a:glow rad="63500">
              <a:schemeClr val="accent1">
                <a:satMod val="175000"/>
                <a:alpha val="40000"/>
              </a:schemeClr>
            </a:glow>
          </a:effectLst>
        </p:spPr>
      </p:pic>
      <p:pic>
        <p:nvPicPr>
          <p:cNvPr id="12" name="Picture 11">
            <a:extLst>
              <a:ext uri="{FF2B5EF4-FFF2-40B4-BE49-F238E27FC236}">
                <a16:creationId xmlns:a16="http://schemas.microsoft.com/office/drawing/2014/main" id="{4530DDBB-0AE7-45F6-8AB0-9961372C3A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574" y="2766167"/>
            <a:ext cx="2606040" cy="1737360"/>
          </a:xfrm>
          <a:prstGeom prst="rect">
            <a:avLst/>
          </a:prstGeom>
          <a:effectLst>
            <a:glow rad="63500">
              <a:schemeClr val="accent1">
                <a:satMod val="175000"/>
                <a:alpha val="40000"/>
              </a:schemeClr>
            </a:glow>
          </a:effectLst>
        </p:spPr>
      </p:pic>
      <p:pic>
        <p:nvPicPr>
          <p:cNvPr id="13" name="Picture 12">
            <a:extLst>
              <a:ext uri="{FF2B5EF4-FFF2-40B4-BE49-F238E27FC236}">
                <a16:creationId xmlns:a16="http://schemas.microsoft.com/office/drawing/2014/main" id="{62BFE7D1-CB86-453B-BDFE-F22D1CB3EB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5862" y="800762"/>
            <a:ext cx="2606040" cy="1737360"/>
          </a:xfrm>
          <a:prstGeom prst="rect">
            <a:avLst/>
          </a:prstGeom>
          <a:effectLst>
            <a:glow rad="63500">
              <a:schemeClr val="accent1">
                <a:satMod val="175000"/>
                <a:alpha val="40000"/>
              </a:schemeClr>
            </a:glow>
          </a:effectLst>
        </p:spPr>
      </p:pic>
      <p:pic>
        <p:nvPicPr>
          <p:cNvPr id="14" name="Picture 13">
            <a:extLst>
              <a:ext uri="{FF2B5EF4-FFF2-40B4-BE49-F238E27FC236}">
                <a16:creationId xmlns:a16="http://schemas.microsoft.com/office/drawing/2014/main" id="{3F3F38D3-8CB2-4AAB-9345-7D43484520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5862" y="2766167"/>
            <a:ext cx="2606040" cy="1737360"/>
          </a:xfrm>
          <a:prstGeom prst="rect">
            <a:avLst/>
          </a:prstGeom>
          <a:effectLst>
            <a:glow rad="63500">
              <a:schemeClr val="accent1">
                <a:satMod val="175000"/>
                <a:alpha val="40000"/>
              </a:schemeClr>
            </a:glow>
          </a:effectLst>
        </p:spPr>
      </p:pic>
      <p:pic>
        <p:nvPicPr>
          <p:cNvPr id="15" name="Picture 14">
            <a:extLst>
              <a:ext uri="{FF2B5EF4-FFF2-40B4-BE49-F238E27FC236}">
                <a16:creationId xmlns:a16="http://schemas.microsoft.com/office/drawing/2014/main" id="{13967D25-BBCF-47BA-B2D6-C32E1F3D9A47}"/>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4198" t="-384" r="4280" b="28102"/>
          <a:stretch/>
        </p:blipFill>
        <p:spPr>
          <a:xfrm>
            <a:off x="509574" y="4710903"/>
            <a:ext cx="3183371" cy="1676103"/>
          </a:xfrm>
          <a:prstGeom prst="rect">
            <a:avLst/>
          </a:prstGeom>
          <a:effectLst>
            <a:glow rad="63500">
              <a:schemeClr val="accent1">
                <a:satMod val="175000"/>
                <a:alpha val="40000"/>
              </a:schemeClr>
            </a:glow>
          </a:effectLst>
        </p:spPr>
      </p:pic>
      <p:pic>
        <p:nvPicPr>
          <p:cNvPr id="3" name="Picture 2">
            <a:extLst>
              <a:ext uri="{FF2B5EF4-FFF2-40B4-BE49-F238E27FC236}">
                <a16:creationId xmlns:a16="http://schemas.microsoft.com/office/drawing/2014/main" id="{386D4D0A-89A0-4D9E-BADD-AFAC3470E2F5}"/>
              </a:ext>
            </a:extLst>
          </p:cNvPr>
          <p:cNvPicPr>
            <a:picLocks noChangeAspect="1"/>
          </p:cNvPicPr>
          <p:nvPr/>
        </p:nvPicPr>
        <p:blipFill rotWithShape="1">
          <a:blip r:embed="rId13">
            <a:extLst>
              <a:ext uri="{28A0092B-C50C-407E-A947-70E740481C1C}">
                <a14:useLocalDpi xmlns:a14="http://schemas.microsoft.com/office/drawing/2010/main" val="0"/>
              </a:ext>
            </a:extLst>
          </a:blip>
          <a:srcRect t="17270" r="2502" b="14468"/>
          <a:stretch/>
        </p:blipFill>
        <p:spPr>
          <a:xfrm>
            <a:off x="8082495" y="4703693"/>
            <a:ext cx="3575217" cy="1668766"/>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1737252537"/>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rgbClr val="E57200"/>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2920826727"/>
      </p:ext>
    </p:extLst>
  </p:cSld>
  <p:clrMapOvr>
    <a:masterClrMapping/>
  </p:clrMapOvr>
  <p:transition spd="slow">
    <p:wipe dir="d"/>
  </p:transition>
</p:sld>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7042</TotalTime>
  <Words>5909</Words>
  <Application>Microsoft Office PowerPoint</Application>
  <PresentationFormat>Widescreen</PresentationFormat>
  <Paragraphs>437</Paragraphs>
  <Slides>42</Slides>
  <Notes>42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42</vt:i4>
      </vt:variant>
    </vt:vector>
  </HeadingPairs>
  <TitlesOfParts>
    <vt:vector size="49" baseType="lpstr">
      <vt:lpstr>Arial</vt:lpstr>
      <vt:lpstr>Calibri</vt:lpstr>
      <vt:lpstr>Wingdings</vt:lpstr>
      <vt:lpstr>2_Custom Design</vt:lpstr>
      <vt:lpstr>3_Custom Design</vt:lpstr>
      <vt:lpstr>4_Custom Design</vt:lpstr>
      <vt:lpstr>5_Custom Design</vt:lpstr>
      <vt:lpstr>PowerPoint Presentation</vt:lpstr>
      <vt:lpstr>PowerPoint Presentation</vt:lpstr>
      <vt:lpstr>Open Session Presentations</vt:lpstr>
      <vt:lpstr>Director’s Report Outline</vt:lpstr>
      <vt:lpstr>Director’s Report Outline</vt:lpstr>
      <vt:lpstr>PowerPoint Presentation</vt:lpstr>
      <vt:lpstr>PowerPoint Presentation</vt:lpstr>
      <vt:lpstr>‘Genomics2020’ Strategic Planning Process</vt:lpstr>
      <vt:lpstr>Director’s Report Outline</vt:lpstr>
      <vt:lpstr>Mourning the Loss of Duane Alexander </vt:lpstr>
      <vt:lpstr>NIH COVID-19 Information Resources</vt:lpstr>
      <vt:lpstr>Funding for COVID-19 Research</vt:lpstr>
      <vt:lpstr>Fiscal Year 2020 Appropriations</vt:lpstr>
      <vt:lpstr>Director’s Report Outline</vt:lpstr>
      <vt:lpstr>Mourning the Loss of Ken Paigen</vt:lpstr>
      <vt:lpstr>Mourning the Loss of Mary Shimoyama</vt:lpstr>
      <vt:lpstr>Mourning the Loss of James Taylor</vt:lpstr>
      <vt:lpstr> Elected to National Academy of Sciences</vt:lpstr>
      <vt:lpstr>New Executive Vice President of  Genentech Research and Early Development</vt:lpstr>
      <vt:lpstr>Director’s Report Outline</vt:lpstr>
      <vt:lpstr>PowerPoint Presentation</vt:lpstr>
      <vt:lpstr>Mendelian Genomics Research Consortium  Receipt Dates Extended</vt:lpstr>
      <vt:lpstr>PowerPoint Presentation</vt:lpstr>
      <vt:lpstr>Technology Development Program</vt:lpstr>
      <vt:lpstr>Phenotypes and Exposures (PhenX) Toolkit</vt:lpstr>
      <vt:lpstr>PowerPoint Presentation</vt:lpstr>
      <vt:lpstr>  Polygenic Risk Score Diversity Consortium  Funding Opportunity Announcements</vt:lpstr>
      <vt:lpstr>PowerPoint Presentation</vt:lpstr>
      <vt:lpstr>PowerPoint Presentation</vt:lpstr>
      <vt:lpstr>Extramural Meeting Schedule Changes</vt:lpstr>
      <vt:lpstr>Extramural Meeting Schedule Changes</vt:lpstr>
      <vt:lpstr>Director’s Report Outline</vt:lpstr>
      <vt:lpstr>Human Heredity and Health in Africa (H3Africa)</vt:lpstr>
      <vt:lpstr>Director’s Report Outline</vt:lpstr>
      <vt:lpstr>Ken Burns Presents The Gene: An Intimate History</vt:lpstr>
      <vt:lpstr>National DNA Day 2020</vt:lpstr>
      <vt:lpstr>PowerPoint Presentation</vt:lpstr>
      <vt:lpstr>Director’s Report Outline</vt:lpstr>
      <vt:lpstr>HHS Career Achievement Award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Green, Eric (NIH/NHGRI) [E]</cp:lastModifiedBy>
  <cp:revision>748</cp:revision>
  <cp:lastPrinted>2020-05-18T12:31:46Z</cp:lastPrinted>
  <dcterms:modified xsi:type="dcterms:W3CDTF">2020-05-18T19:13:05Z</dcterms:modified>
</cp:coreProperties>
</file>