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ink/ink2.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78" r:id="rId2"/>
    <p:sldMasterId id="2147483793" r:id="rId3"/>
    <p:sldMasterId id="2147483822" r:id="rId4"/>
    <p:sldMasterId id="2147483834" r:id="rId5"/>
    <p:sldMasterId id="2147483930" r:id="rId6"/>
    <p:sldMasterId id="2147483968" r:id="rId7"/>
    <p:sldMasterId id="2147483980" r:id="rId8"/>
    <p:sldMasterId id="2147483992" r:id="rId9"/>
  </p:sldMasterIdLst>
  <p:notesMasterIdLst>
    <p:notesMasterId r:id="rId75"/>
  </p:notesMasterIdLst>
  <p:handoutMasterIdLst>
    <p:handoutMasterId r:id="rId76"/>
  </p:handoutMasterIdLst>
  <p:sldIdLst>
    <p:sldId id="511" r:id="rId10"/>
    <p:sldId id="400" r:id="rId11"/>
    <p:sldId id="3870" r:id="rId12"/>
    <p:sldId id="4189" r:id="rId13"/>
    <p:sldId id="4087" r:id="rId14"/>
    <p:sldId id="390" r:id="rId15"/>
    <p:sldId id="501" r:id="rId16"/>
    <p:sldId id="4190" r:id="rId17"/>
    <p:sldId id="4191" r:id="rId18"/>
    <p:sldId id="4103" r:id="rId19"/>
    <p:sldId id="4218" r:id="rId20"/>
    <p:sldId id="392" r:id="rId21"/>
    <p:sldId id="4204" r:id="rId22"/>
    <p:sldId id="4205" r:id="rId23"/>
    <p:sldId id="4206" r:id="rId24"/>
    <p:sldId id="4207" r:id="rId25"/>
    <p:sldId id="4208" r:id="rId26"/>
    <p:sldId id="4117" r:id="rId27"/>
    <p:sldId id="4200" r:id="rId28"/>
    <p:sldId id="4215" r:id="rId29"/>
    <p:sldId id="4185" r:id="rId30"/>
    <p:sldId id="259" r:id="rId31"/>
    <p:sldId id="393" r:id="rId32"/>
    <p:sldId id="4179" r:id="rId33"/>
    <p:sldId id="306" r:id="rId34"/>
    <p:sldId id="4211" r:id="rId35"/>
    <p:sldId id="4219" r:id="rId36"/>
    <p:sldId id="4188" r:id="rId37"/>
    <p:sldId id="524" r:id="rId38"/>
    <p:sldId id="394" r:id="rId39"/>
    <p:sldId id="307" r:id="rId40"/>
    <p:sldId id="305" r:id="rId41"/>
    <p:sldId id="4201" r:id="rId42"/>
    <p:sldId id="4136" r:id="rId43"/>
    <p:sldId id="4202" r:id="rId44"/>
    <p:sldId id="4197" r:id="rId45"/>
    <p:sldId id="4184" r:id="rId46"/>
    <p:sldId id="4212" r:id="rId47"/>
    <p:sldId id="4192" r:id="rId48"/>
    <p:sldId id="4193" r:id="rId49"/>
    <p:sldId id="4194" r:id="rId50"/>
    <p:sldId id="4195" r:id="rId51"/>
    <p:sldId id="4196" r:id="rId52"/>
    <p:sldId id="4198" r:id="rId53"/>
    <p:sldId id="309" r:id="rId54"/>
    <p:sldId id="4199" r:id="rId55"/>
    <p:sldId id="557" r:id="rId56"/>
    <p:sldId id="395" r:id="rId57"/>
    <p:sldId id="4213" r:id="rId58"/>
    <p:sldId id="4182" r:id="rId59"/>
    <p:sldId id="4130" r:id="rId60"/>
    <p:sldId id="493" r:id="rId61"/>
    <p:sldId id="4186" r:id="rId62"/>
    <p:sldId id="4187" r:id="rId63"/>
    <p:sldId id="396" r:id="rId64"/>
    <p:sldId id="4214" r:id="rId65"/>
    <p:sldId id="308" r:id="rId66"/>
    <p:sldId id="311" r:id="rId67"/>
    <p:sldId id="397" r:id="rId68"/>
    <p:sldId id="523" r:id="rId69"/>
    <p:sldId id="4209" r:id="rId70"/>
    <p:sldId id="525" r:id="rId71"/>
    <p:sldId id="441" r:id="rId72"/>
    <p:sldId id="399" r:id="rId73"/>
    <p:sldId id="293" r:id="rId74"/>
  </p:sldIdLst>
  <p:sldSz cx="12192000" cy="6858000"/>
  <p:notesSz cx="7315200" cy="96012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660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Eric (NIH/NHGRI) [E]" initials="GE([" lastIdx="2" clrIdx="0">
    <p:extLst>
      <p:ext uri="{19B8F6BF-5375-455C-9EA6-DF929625EA0E}">
        <p15:presenceInfo xmlns:p15="http://schemas.microsoft.com/office/powerpoint/2012/main" userId="S::egreen@nih.gov::4d20f258-3b96-4f9c-84cf-82180621a0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00"/>
    <a:srgbClr val="02102A"/>
    <a:srgbClr val="FFFFFF"/>
    <a:srgbClr val="032251"/>
    <a:srgbClr val="00174E"/>
    <a:srgbClr val="052150"/>
    <a:srgbClr val="03204C"/>
    <a:srgbClr val="02122A"/>
    <a:srgbClr val="616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540"/>
    <p:restoredTop sz="66811" autoAdjust="0"/>
  </p:normalViewPr>
  <p:slideViewPr>
    <p:cSldViewPr snapToGrid="0">
      <p:cViewPr>
        <p:scale>
          <a:sx n="40" d="100"/>
          <a:sy n="40" d="100"/>
        </p:scale>
        <p:origin x="1755" y="240"/>
      </p:cViewPr>
      <p:guideLst>
        <p:guide orient="horz" pos="696"/>
        <p:guide pos="6600"/>
      </p:guideLst>
    </p:cSldViewPr>
  </p:slideViewPr>
  <p:notesTextViewPr>
    <p:cViewPr>
      <p:scale>
        <a:sx n="3" d="2"/>
        <a:sy n="3" d="2"/>
      </p:scale>
      <p:origin x="0" y="0"/>
    </p:cViewPr>
  </p:notesTextViewPr>
  <p:sorterViewPr>
    <p:cViewPr varScale="1">
      <p:scale>
        <a:sx n="1" d="1"/>
        <a:sy n="1" d="1"/>
      </p:scale>
      <p:origin x="0" y="-16740"/>
    </p:cViewPr>
  </p:sorterViewPr>
  <p:notesViewPr>
    <p:cSldViewPr snapToGrid="0" snapToObjects="1">
      <p:cViewPr>
        <p:scale>
          <a:sx n="90" d="100"/>
          <a:sy n="90" d="100"/>
        </p:scale>
        <p:origin x="1662" y="-10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diagrams/_rels/data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image" Target="../media/image1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image" Target="../media/image1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20926A-E028-4040-8F47-C4CD7FD460D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72109B6-327B-4915-A7FE-DD9A33F192C4}">
      <dgm:prSet phldrT="[Text]"/>
      <dgm:spPr/>
      <dgm:t>
        <a:bodyPr/>
        <a:lstStyle/>
        <a:p>
          <a:r>
            <a:rPr lang="en-US" b="1" dirty="0"/>
            <a:t>Data: </a:t>
          </a:r>
          <a:r>
            <a:rPr lang="en-US" dirty="0"/>
            <a:t>physical measurements, survey data, and some EHR data - much more to come (e.g., genomics, digital health technology)</a:t>
          </a:r>
        </a:p>
      </dgm:t>
    </dgm:pt>
    <dgm:pt modelId="{51E36BBB-273E-4F2A-876E-F8C6E6BDB087}" type="parTrans" cxnId="{983EB2B7-0DCB-44EA-99AE-DADFB833B917}">
      <dgm:prSet/>
      <dgm:spPr/>
      <dgm:t>
        <a:bodyPr/>
        <a:lstStyle/>
        <a:p>
          <a:endParaRPr lang="en-US"/>
        </a:p>
      </dgm:t>
    </dgm:pt>
    <dgm:pt modelId="{E3A44D9C-5189-44B2-8135-2BD357C738BE}" type="sibTrans" cxnId="{983EB2B7-0DCB-44EA-99AE-DADFB833B917}">
      <dgm:prSet/>
      <dgm:spPr/>
      <dgm:t>
        <a:bodyPr/>
        <a:lstStyle/>
        <a:p>
          <a:endParaRPr lang="en-US"/>
        </a:p>
      </dgm:t>
    </dgm:pt>
    <dgm:pt modelId="{965DD989-C096-46EE-A1A6-3F08CB5D690C}">
      <dgm:prSet phldrT="[Text]"/>
      <dgm:spPr/>
      <dgm:t>
        <a:bodyPr/>
        <a:lstStyle/>
        <a:p>
          <a:pPr>
            <a:buSzPct val="60000"/>
          </a:pPr>
          <a:r>
            <a:rPr lang="en-US" b="1" dirty="0"/>
            <a:t>Tools: </a:t>
          </a:r>
          <a:r>
            <a:rPr lang="en-US" dirty="0"/>
            <a:t>Cohort Builder, Dataset Builder, Concept Sets</a:t>
          </a:r>
        </a:p>
        <a:p>
          <a:pPr>
            <a:buSzPct val="60000"/>
          </a:pPr>
          <a:r>
            <a:rPr lang="en-US" dirty="0"/>
            <a:t>-more to come </a:t>
          </a:r>
        </a:p>
      </dgm:t>
    </dgm:pt>
    <dgm:pt modelId="{083D8ECD-FC25-4C9B-9115-9AEC14291365}" type="parTrans" cxnId="{C7693C63-8B4E-49C9-BBE3-908542687D09}">
      <dgm:prSet/>
      <dgm:spPr/>
      <dgm:t>
        <a:bodyPr/>
        <a:lstStyle/>
        <a:p>
          <a:endParaRPr lang="en-US"/>
        </a:p>
      </dgm:t>
    </dgm:pt>
    <dgm:pt modelId="{0720D854-11FF-4835-902A-6E04B554BC4C}" type="sibTrans" cxnId="{C7693C63-8B4E-49C9-BBE3-908542687D09}">
      <dgm:prSet/>
      <dgm:spPr/>
      <dgm:t>
        <a:bodyPr/>
        <a:lstStyle/>
        <a:p>
          <a:endParaRPr lang="en-US"/>
        </a:p>
      </dgm:t>
    </dgm:pt>
    <dgm:pt modelId="{01264AF9-AEFF-421C-9CE5-E896128DB1FE}">
      <dgm:prSet phldrT="[Text]"/>
      <dgm:spPr/>
      <dgm:t>
        <a:bodyPr/>
        <a:lstStyle/>
        <a:p>
          <a:pPr>
            <a:buSzPct val="60000"/>
          </a:pPr>
          <a:r>
            <a:rPr lang="en-US" b="1" dirty="0"/>
            <a:t>Help Resources: </a:t>
          </a:r>
          <a:r>
            <a:rPr lang="en-US" dirty="0"/>
            <a:t>FAQs, sample notebooks and workspaces, documentation, Help Desk</a:t>
          </a:r>
        </a:p>
      </dgm:t>
    </dgm:pt>
    <dgm:pt modelId="{7802ED4F-C144-42B1-8543-5F420E0F32AD}" type="parTrans" cxnId="{59F02494-643C-4E85-AB80-D892F6BF7EEA}">
      <dgm:prSet/>
      <dgm:spPr/>
      <dgm:t>
        <a:bodyPr/>
        <a:lstStyle/>
        <a:p>
          <a:endParaRPr lang="en-US"/>
        </a:p>
      </dgm:t>
    </dgm:pt>
    <dgm:pt modelId="{16A402A9-1EA0-4DA1-BDC3-7D1C4A3EFC4B}" type="sibTrans" cxnId="{59F02494-643C-4E85-AB80-D892F6BF7EEA}">
      <dgm:prSet/>
      <dgm:spPr/>
      <dgm:t>
        <a:bodyPr/>
        <a:lstStyle/>
        <a:p>
          <a:endParaRPr lang="en-US"/>
        </a:p>
      </dgm:t>
    </dgm:pt>
    <dgm:pt modelId="{7C0194A2-1395-4FE3-9ECD-704874C612B9}" type="pres">
      <dgm:prSet presAssocID="{4720926A-E028-4040-8F47-C4CD7FD460DA}" presName="linearFlow" presStyleCnt="0">
        <dgm:presLayoutVars>
          <dgm:dir/>
          <dgm:resizeHandles val="exact"/>
        </dgm:presLayoutVars>
      </dgm:prSet>
      <dgm:spPr/>
    </dgm:pt>
    <dgm:pt modelId="{266B89EC-BB68-4B85-AA93-901CF30E4E72}" type="pres">
      <dgm:prSet presAssocID="{172109B6-327B-4915-A7FE-DD9A33F192C4}" presName="composite" presStyleCnt="0"/>
      <dgm:spPr/>
    </dgm:pt>
    <dgm:pt modelId="{9EC2C009-CDCE-4C42-A399-5F6FD2B67C80}" type="pres">
      <dgm:prSet presAssocID="{172109B6-327B-4915-A7FE-DD9A33F192C4}" presName="imgShp" presStyleLbl="fgImgPlace1" presStyleIdx="0" presStyleCnt="3"/>
      <dgm:spPr>
        <a:blipFill rotWithShape="1">
          <a:blip xmlns:r="http://schemas.openxmlformats.org/officeDocument/2006/relationships" r:embed="rId1"/>
          <a:srcRect/>
          <a:stretch>
            <a:fillRect t="-3000" b="-3000"/>
          </a:stretch>
        </a:blipFill>
      </dgm:spPr>
    </dgm:pt>
    <dgm:pt modelId="{A3B85508-6507-4C31-B424-8BA7F33D31E4}" type="pres">
      <dgm:prSet presAssocID="{172109B6-327B-4915-A7FE-DD9A33F192C4}" presName="txShp" presStyleLbl="node1" presStyleIdx="0" presStyleCnt="3">
        <dgm:presLayoutVars>
          <dgm:bulletEnabled val="1"/>
        </dgm:presLayoutVars>
      </dgm:prSet>
      <dgm:spPr/>
    </dgm:pt>
    <dgm:pt modelId="{84F018B3-900D-4E91-8A3A-B68EAF75F726}" type="pres">
      <dgm:prSet presAssocID="{E3A44D9C-5189-44B2-8135-2BD357C738BE}" presName="spacing" presStyleCnt="0"/>
      <dgm:spPr/>
    </dgm:pt>
    <dgm:pt modelId="{4C84E3E7-2F61-4263-B026-5F46D9AE9D78}" type="pres">
      <dgm:prSet presAssocID="{965DD989-C096-46EE-A1A6-3F08CB5D690C}" presName="composite" presStyleCnt="0"/>
      <dgm:spPr/>
    </dgm:pt>
    <dgm:pt modelId="{DC489617-5741-4FBB-BA26-918221E3736C}" type="pres">
      <dgm:prSet presAssocID="{965DD989-C096-46EE-A1A6-3F08CB5D690C}" presName="imgShp" presStyleLbl="fgImgPlace1" presStyleIdx="1" presStyleCnt="3"/>
      <dgm:spPr>
        <a:blipFill rotWithShape="1">
          <a:blip xmlns:r="http://schemas.openxmlformats.org/officeDocument/2006/relationships" r:embed="rId2"/>
          <a:srcRect/>
          <a:stretch>
            <a:fillRect l="-1000" r="-1000"/>
          </a:stretch>
        </a:blipFill>
      </dgm:spPr>
    </dgm:pt>
    <dgm:pt modelId="{AA80D288-AF70-474E-B102-02D4701C5E45}" type="pres">
      <dgm:prSet presAssocID="{965DD989-C096-46EE-A1A6-3F08CB5D690C}" presName="txShp" presStyleLbl="node1" presStyleIdx="1" presStyleCnt="3">
        <dgm:presLayoutVars>
          <dgm:bulletEnabled val="1"/>
        </dgm:presLayoutVars>
      </dgm:prSet>
      <dgm:spPr/>
    </dgm:pt>
    <dgm:pt modelId="{0593448E-4A92-43CB-BB2F-647622596637}" type="pres">
      <dgm:prSet presAssocID="{0720D854-11FF-4835-902A-6E04B554BC4C}" presName="spacing" presStyleCnt="0"/>
      <dgm:spPr/>
    </dgm:pt>
    <dgm:pt modelId="{9F8029BC-579C-42E1-B507-DE69AA107074}" type="pres">
      <dgm:prSet presAssocID="{01264AF9-AEFF-421C-9CE5-E896128DB1FE}" presName="composite" presStyleCnt="0"/>
      <dgm:spPr/>
    </dgm:pt>
    <dgm:pt modelId="{0779DB72-A6EE-4113-AC09-8EBE249239BA}" type="pres">
      <dgm:prSet presAssocID="{01264AF9-AEFF-421C-9CE5-E896128DB1FE}" presName="imgShp" presStyleLbl="fgImgPlace1" presStyleIdx="2" presStyleCnt="3"/>
      <dgm:spPr>
        <a:blipFill rotWithShape="1">
          <a:blip xmlns:r="http://schemas.openxmlformats.org/officeDocument/2006/relationships" r:embed="rId3"/>
          <a:srcRect/>
          <a:stretch>
            <a:fillRect l="-1000" r="-1000"/>
          </a:stretch>
        </a:blipFill>
      </dgm:spPr>
    </dgm:pt>
    <dgm:pt modelId="{EED785A6-7686-42BC-96BD-1FC9AF33A18D}" type="pres">
      <dgm:prSet presAssocID="{01264AF9-AEFF-421C-9CE5-E896128DB1FE}" presName="txShp" presStyleLbl="node1" presStyleIdx="2" presStyleCnt="3">
        <dgm:presLayoutVars>
          <dgm:bulletEnabled val="1"/>
        </dgm:presLayoutVars>
      </dgm:prSet>
      <dgm:spPr/>
    </dgm:pt>
  </dgm:ptLst>
  <dgm:cxnLst>
    <dgm:cxn modelId="{A2A9D400-FE87-4ED0-91A5-D9261D142BFC}" type="presOf" srcId="{01264AF9-AEFF-421C-9CE5-E896128DB1FE}" destId="{EED785A6-7686-42BC-96BD-1FC9AF33A18D}" srcOrd="0" destOrd="0" presId="urn:microsoft.com/office/officeart/2005/8/layout/vList3"/>
    <dgm:cxn modelId="{C7693C63-8B4E-49C9-BBE3-908542687D09}" srcId="{4720926A-E028-4040-8F47-C4CD7FD460DA}" destId="{965DD989-C096-46EE-A1A6-3F08CB5D690C}" srcOrd="1" destOrd="0" parTransId="{083D8ECD-FC25-4C9B-9115-9AEC14291365}" sibTransId="{0720D854-11FF-4835-902A-6E04B554BC4C}"/>
    <dgm:cxn modelId="{59F02494-643C-4E85-AB80-D892F6BF7EEA}" srcId="{4720926A-E028-4040-8F47-C4CD7FD460DA}" destId="{01264AF9-AEFF-421C-9CE5-E896128DB1FE}" srcOrd="2" destOrd="0" parTransId="{7802ED4F-C144-42B1-8543-5F420E0F32AD}" sibTransId="{16A402A9-1EA0-4DA1-BDC3-7D1C4A3EFC4B}"/>
    <dgm:cxn modelId="{983EB2B7-0DCB-44EA-99AE-DADFB833B917}" srcId="{4720926A-E028-4040-8F47-C4CD7FD460DA}" destId="{172109B6-327B-4915-A7FE-DD9A33F192C4}" srcOrd="0" destOrd="0" parTransId="{51E36BBB-273E-4F2A-876E-F8C6E6BDB087}" sibTransId="{E3A44D9C-5189-44B2-8135-2BD357C738BE}"/>
    <dgm:cxn modelId="{C28D87CC-98BF-46BF-BF86-91EB313D2A7B}" type="presOf" srcId="{4720926A-E028-4040-8F47-C4CD7FD460DA}" destId="{7C0194A2-1395-4FE3-9ECD-704874C612B9}" srcOrd="0" destOrd="0" presId="urn:microsoft.com/office/officeart/2005/8/layout/vList3"/>
    <dgm:cxn modelId="{5D9FEEDB-C0F8-4D6C-A6C2-0CC1E6E65110}" type="presOf" srcId="{965DD989-C096-46EE-A1A6-3F08CB5D690C}" destId="{AA80D288-AF70-474E-B102-02D4701C5E45}" srcOrd="0" destOrd="0" presId="urn:microsoft.com/office/officeart/2005/8/layout/vList3"/>
    <dgm:cxn modelId="{7AFF8CE7-31E5-4008-A5A7-85495CF47AF5}" type="presOf" srcId="{172109B6-327B-4915-A7FE-DD9A33F192C4}" destId="{A3B85508-6507-4C31-B424-8BA7F33D31E4}" srcOrd="0" destOrd="0" presId="urn:microsoft.com/office/officeart/2005/8/layout/vList3"/>
    <dgm:cxn modelId="{B1E88FAE-CC8E-4B6A-B45C-268D8A3DC42B}" type="presParOf" srcId="{7C0194A2-1395-4FE3-9ECD-704874C612B9}" destId="{266B89EC-BB68-4B85-AA93-901CF30E4E72}" srcOrd="0" destOrd="0" presId="urn:microsoft.com/office/officeart/2005/8/layout/vList3"/>
    <dgm:cxn modelId="{B6A076FF-1549-42C9-AB2B-107BFD04C232}" type="presParOf" srcId="{266B89EC-BB68-4B85-AA93-901CF30E4E72}" destId="{9EC2C009-CDCE-4C42-A399-5F6FD2B67C80}" srcOrd="0" destOrd="0" presId="urn:microsoft.com/office/officeart/2005/8/layout/vList3"/>
    <dgm:cxn modelId="{0B506548-6061-44B7-9700-F35931854071}" type="presParOf" srcId="{266B89EC-BB68-4B85-AA93-901CF30E4E72}" destId="{A3B85508-6507-4C31-B424-8BA7F33D31E4}" srcOrd="1" destOrd="0" presId="urn:microsoft.com/office/officeart/2005/8/layout/vList3"/>
    <dgm:cxn modelId="{D9A94CDB-C20C-4718-A8CF-D2EC8A64C16B}" type="presParOf" srcId="{7C0194A2-1395-4FE3-9ECD-704874C612B9}" destId="{84F018B3-900D-4E91-8A3A-B68EAF75F726}" srcOrd="1" destOrd="0" presId="urn:microsoft.com/office/officeart/2005/8/layout/vList3"/>
    <dgm:cxn modelId="{6A1C3C92-BE22-4430-8D50-7D78DC212A6B}" type="presParOf" srcId="{7C0194A2-1395-4FE3-9ECD-704874C612B9}" destId="{4C84E3E7-2F61-4263-B026-5F46D9AE9D78}" srcOrd="2" destOrd="0" presId="urn:microsoft.com/office/officeart/2005/8/layout/vList3"/>
    <dgm:cxn modelId="{C9C42BAB-2A15-43F7-A146-76AC7321B7E0}" type="presParOf" srcId="{4C84E3E7-2F61-4263-B026-5F46D9AE9D78}" destId="{DC489617-5741-4FBB-BA26-918221E3736C}" srcOrd="0" destOrd="0" presId="urn:microsoft.com/office/officeart/2005/8/layout/vList3"/>
    <dgm:cxn modelId="{C8B79C84-0A17-4B0E-A901-7EC29CBA640F}" type="presParOf" srcId="{4C84E3E7-2F61-4263-B026-5F46D9AE9D78}" destId="{AA80D288-AF70-474E-B102-02D4701C5E45}" srcOrd="1" destOrd="0" presId="urn:microsoft.com/office/officeart/2005/8/layout/vList3"/>
    <dgm:cxn modelId="{0B8541BB-1C6E-45B7-BE9D-560415FC2E73}" type="presParOf" srcId="{7C0194A2-1395-4FE3-9ECD-704874C612B9}" destId="{0593448E-4A92-43CB-BB2F-647622596637}" srcOrd="3" destOrd="0" presId="urn:microsoft.com/office/officeart/2005/8/layout/vList3"/>
    <dgm:cxn modelId="{33A80D9D-8C9C-42DC-8114-A4F575BDD639}" type="presParOf" srcId="{7C0194A2-1395-4FE3-9ECD-704874C612B9}" destId="{9F8029BC-579C-42E1-B507-DE69AA107074}" srcOrd="4" destOrd="0" presId="urn:microsoft.com/office/officeart/2005/8/layout/vList3"/>
    <dgm:cxn modelId="{B3DD2EAE-FB4E-4235-9D64-94197F818CC6}" type="presParOf" srcId="{9F8029BC-579C-42E1-B507-DE69AA107074}" destId="{0779DB72-A6EE-4113-AC09-8EBE249239BA}" srcOrd="0" destOrd="0" presId="urn:microsoft.com/office/officeart/2005/8/layout/vList3"/>
    <dgm:cxn modelId="{9202A39A-BA51-4FA4-B4C0-EE144A39F9ED}" type="presParOf" srcId="{9F8029BC-579C-42E1-B507-DE69AA107074}" destId="{EED785A6-7686-42BC-96BD-1FC9AF33A18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85508-6507-4C31-B424-8BA7F33D31E4}">
      <dsp:nvSpPr>
        <dsp:cNvPr id="0" name=""/>
        <dsp:cNvSpPr/>
      </dsp:nvSpPr>
      <dsp:spPr>
        <a:xfrm rot="10800000">
          <a:off x="2226788" y="412"/>
          <a:ext cx="7881823" cy="96606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1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Data: </a:t>
          </a:r>
          <a:r>
            <a:rPr lang="en-US" sz="2000" kern="1200" dirty="0"/>
            <a:t>physical measurements, survey data, and some EHR data - much more to come (e.g., genomics, digital health technology)</a:t>
          </a:r>
        </a:p>
      </dsp:txBody>
      <dsp:txXfrm rot="10800000">
        <a:off x="2468305" y="412"/>
        <a:ext cx="7640306" cy="966069"/>
      </dsp:txXfrm>
    </dsp:sp>
    <dsp:sp modelId="{9EC2C009-CDCE-4C42-A399-5F6FD2B67C80}">
      <dsp:nvSpPr>
        <dsp:cNvPr id="0" name=""/>
        <dsp:cNvSpPr/>
      </dsp:nvSpPr>
      <dsp:spPr>
        <a:xfrm>
          <a:off x="1743753" y="412"/>
          <a:ext cx="966069" cy="966069"/>
        </a:xfrm>
        <a:prstGeom prst="ellipse">
          <a:avLst/>
        </a:prstGeom>
        <a:blipFill rotWithShape="1">
          <a:blip xmlns:r="http://schemas.openxmlformats.org/officeDocument/2006/relationships" r:embed="rId1"/>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0D288-AF70-474E-B102-02D4701C5E45}">
      <dsp:nvSpPr>
        <dsp:cNvPr id="0" name=""/>
        <dsp:cNvSpPr/>
      </dsp:nvSpPr>
      <dsp:spPr>
        <a:xfrm rot="10800000">
          <a:off x="2226788" y="1208000"/>
          <a:ext cx="7881823" cy="96606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10" tIns="76200" rIns="142240" bIns="76200" numCol="1" spcCol="1270" anchor="ctr" anchorCtr="0">
          <a:noAutofit/>
        </a:bodyPr>
        <a:lstStyle/>
        <a:p>
          <a:pPr marL="0" lvl="0" indent="0" algn="ctr" defTabSz="889000">
            <a:lnSpc>
              <a:spcPct val="90000"/>
            </a:lnSpc>
            <a:spcBef>
              <a:spcPct val="0"/>
            </a:spcBef>
            <a:spcAft>
              <a:spcPct val="35000"/>
            </a:spcAft>
            <a:buSzPct val="60000"/>
            <a:buNone/>
          </a:pPr>
          <a:r>
            <a:rPr lang="en-US" sz="2000" b="1" kern="1200" dirty="0"/>
            <a:t>Tools: </a:t>
          </a:r>
          <a:r>
            <a:rPr lang="en-US" sz="2000" kern="1200" dirty="0"/>
            <a:t>Cohort Builder, Dataset Builder, Concept Sets</a:t>
          </a:r>
        </a:p>
        <a:p>
          <a:pPr marL="0" lvl="0" indent="0" algn="ctr" defTabSz="889000">
            <a:lnSpc>
              <a:spcPct val="90000"/>
            </a:lnSpc>
            <a:spcBef>
              <a:spcPct val="0"/>
            </a:spcBef>
            <a:spcAft>
              <a:spcPct val="35000"/>
            </a:spcAft>
            <a:buSzPct val="60000"/>
            <a:buNone/>
          </a:pPr>
          <a:r>
            <a:rPr lang="en-US" sz="2000" kern="1200" dirty="0"/>
            <a:t>-more to come </a:t>
          </a:r>
        </a:p>
      </dsp:txBody>
      <dsp:txXfrm rot="10800000">
        <a:off x="2468305" y="1208000"/>
        <a:ext cx="7640306" cy="966069"/>
      </dsp:txXfrm>
    </dsp:sp>
    <dsp:sp modelId="{DC489617-5741-4FBB-BA26-918221E3736C}">
      <dsp:nvSpPr>
        <dsp:cNvPr id="0" name=""/>
        <dsp:cNvSpPr/>
      </dsp:nvSpPr>
      <dsp:spPr>
        <a:xfrm>
          <a:off x="1743753" y="1208000"/>
          <a:ext cx="966069" cy="966069"/>
        </a:xfrm>
        <a:prstGeom prst="ellipse">
          <a:avLst/>
        </a:prstGeom>
        <a:blipFill rotWithShape="1">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D785A6-7686-42BC-96BD-1FC9AF33A18D}">
      <dsp:nvSpPr>
        <dsp:cNvPr id="0" name=""/>
        <dsp:cNvSpPr/>
      </dsp:nvSpPr>
      <dsp:spPr>
        <a:xfrm rot="10800000">
          <a:off x="2226788" y="2415587"/>
          <a:ext cx="7881823" cy="96606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10" tIns="76200" rIns="142240" bIns="76200" numCol="1" spcCol="1270" anchor="ctr" anchorCtr="0">
          <a:noAutofit/>
        </a:bodyPr>
        <a:lstStyle/>
        <a:p>
          <a:pPr marL="0" lvl="0" indent="0" algn="ctr" defTabSz="889000">
            <a:lnSpc>
              <a:spcPct val="90000"/>
            </a:lnSpc>
            <a:spcBef>
              <a:spcPct val="0"/>
            </a:spcBef>
            <a:spcAft>
              <a:spcPct val="35000"/>
            </a:spcAft>
            <a:buSzPct val="60000"/>
            <a:buNone/>
          </a:pPr>
          <a:r>
            <a:rPr lang="en-US" sz="2000" b="1" kern="1200" dirty="0"/>
            <a:t>Help Resources: </a:t>
          </a:r>
          <a:r>
            <a:rPr lang="en-US" sz="2000" kern="1200" dirty="0"/>
            <a:t>FAQs, sample notebooks and workspaces, documentation, Help Desk</a:t>
          </a:r>
        </a:p>
      </dsp:txBody>
      <dsp:txXfrm rot="10800000">
        <a:off x="2468305" y="2415587"/>
        <a:ext cx="7640306" cy="966069"/>
      </dsp:txXfrm>
    </dsp:sp>
    <dsp:sp modelId="{0779DB72-A6EE-4113-AC09-8EBE249239BA}">
      <dsp:nvSpPr>
        <dsp:cNvPr id="0" name=""/>
        <dsp:cNvSpPr/>
      </dsp:nvSpPr>
      <dsp:spPr>
        <a:xfrm>
          <a:off x="1743753" y="2415587"/>
          <a:ext cx="966069" cy="966069"/>
        </a:xfrm>
        <a:prstGeom prst="ellipse">
          <a:avLst/>
        </a:prstGeom>
        <a:blipFill rotWithShape="1">
          <a:blip xmlns:r="http://schemas.openxmlformats.org/officeDocument/2006/relationships" r:embed="rId3"/>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n-US" b="1" dirty="0"/>
              <a:t>Eric Green, M.D., Ph.D.</a:t>
            </a:r>
          </a:p>
          <a:p>
            <a:r>
              <a:rPr lang="en-US" b="1" dirty="0"/>
              <a:t>Director, NHGRI</a:t>
            </a:r>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B7259673-AA67-854A-A18B-D6B0120892BF}" type="slidenum">
              <a:rPr lang="en-US" smtClean="0"/>
              <a:t>‹#›</a:t>
            </a:fld>
            <a:endParaRPr lang="en-US"/>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2T15:39:49.685"/>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2T15:39:50.895"/>
    </inkml:context>
    <inkml:brush xml:id="br0">
      <inkml:brushProperty name="width" value="0.05" units="cm"/>
      <inkml:brushProperty name="height" value="0.05" units="cm"/>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8C401791-AF4A-434F-A100-3EAE938867AD}" type="datetimeFigureOut">
              <a:rPr lang="en-US" smtClean="0"/>
              <a:t>9/13/2020</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8278BAFF-ADEB-4744-BC7F-43E9D31D4077}" type="slidenum">
              <a:rPr lang="en-US" smtClean="0"/>
              <a:t>‹#›</a:t>
            </a:fld>
            <a:endParaRPr lang="en-US"/>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t.co/kMtdl5y5Yt?amp=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81013"/>
            <a:ext cx="6403975" cy="3602037"/>
          </a:xfrm>
        </p:spPr>
      </p:sp>
      <p:sp>
        <p:nvSpPr>
          <p:cNvPr id="3" name="Notes Placeholder 2"/>
          <p:cNvSpPr>
            <a:spLocks noGrp="1"/>
          </p:cNvSpPr>
          <p:nvPr>
            <p:ph type="body" idx="1"/>
          </p:nvPr>
        </p:nvSpPr>
        <p:spPr>
          <a:xfrm>
            <a:off x="795134" y="4256662"/>
            <a:ext cx="5724939" cy="4249711"/>
          </a:xfrm>
        </p:spPr>
        <p:txBody>
          <a:bodyPr/>
          <a:lstStyle/>
          <a:p>
            <a:pPr defTabSz="992418">
              <a:defRPr/>
            </a:pPr>
            <a:r>
              <a:rPr lang="en-US" sz="1200" dirty="0">
                <a:latin typeface="Arial" pitchFamily="34" charset="0"/>
                <a:cs typeface="Arial" pitchFamily="34" charset="0"/>
              </a:rPr>
              <a:t>Once again, I would like to welcome all of you to this Open Session of the National Advisory Council for Human Genome Research meeting. As you can see, the current situation with the COVID-19 pandemic has led me to present my Director’s Report while sitting alone in my conference room. In addition (and to accommodate a shorter Council meeting), my Director’s Report is a bit shorter than the norm. Nonetheless, it contains an informative collection of updates that we wanted to share with you. </a:t>
            </a:r>
          </a:p>
          <a:p>
            <a:pPr defTabSz="992418">
              <a:defRPr/>
            </a:pPr>
            <a:endParaRPr lang="en-US" sz="1200" dirty="0">
              <a:latin typeface="Arial" pitchFamily="34" charset="0"/>
              <a:cs typeface="Arial" pitchFamily="34" charset="0"/>
            </a:endParaRPr>
          </a:p>
          <a:p>
            <a:pPr defTabSz="992418">
              <a:defRPr/>
            </a:pPr>
            <a:r>
              <a:rPr lang="en-US" sz="1200" dirty="0">
                <a:latin typeface="Arial" pitchFamily="34" charset="0"/>
                <a:cs typeface="Arial" pitchFamily="34" charset="0"/>
              </a:rPr>
              <a:t>As with the rest of the Open Session, my Director’s Report presentation is being videotaped, and that recording will be made available as a permanent archive on NHGRI’s website (genome.gov).</a:t>
            </a:r>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47675" y="423863"/>
            <a:ext cx="6400800" cy="3600450"/>
          </a:xfrm>
          <a:prstGeom prst="rect">
            <a:avLst/>
          </a:prstGeom>
          <a:ln/>
        </p:spPr>
      </p:sp>
      <p:sp>
        <p:nvSpPr>
          <p:cNvPr id="119811" name="Notes Placeholder 2"/>
          <p:cNvSpPr>
            <a:spLocks noGrp="1"/>
          </p:cNvSpPr>
          <p:nvPr>
            <p:ph type="body" idx="1"/>
          </p:nvPr>
        </p:nvSpPr>
        <p:spPr>
          <a:xfrm>
            <a:off x="785191" y="4147382"/>
            <a:ext cx="5724939" cy="4249711"/>
          </a:xfrm>
          <a:noFill/>
          <a:ln w="9525">
            <a:noFill/>
            <a:miter lim="800000"/>
            <a:headEnd/>
            <a:tailEnd/>
          </a:ln>
          <a:effectLst/>
        </p:spPr>
        <p:txBody>
          <a:bodyPr vert="horz" wrap="square" lIns="94482" tIns="47241" rIns="94482" bIns="47241" numCol="1" anchor="t" anchorCtr="0" compatLnSpc="1">
            <a:prstTxWarp prst="textNoShape">
              <a:avLst/>
            </a:prstTxWarp>
            <a:noAutofit/>
          </a:bodyPr>
          <a:lstStyle/>
          <a:p>
            <a:pPr marL="0" lvl="1" defTabSz="608959">
              <a:defRPr/>
            </a:pPr>
            <a:r>
              <a:rPr lang="en-US" sz="1200" dirty="0">
                <a:latin typeface="Arial" panose="020B0604020202020204" pitchFamily="34" charset="0"/>
                <a:cs typeface="Arial" panose="020B0604020202020204" pitchFamily="34" charset="0"/>
              </a:rPr>
              <a:t>October 1, 2020 will mark the official 30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anniversary of the launch of the Human Genome Project. Recognizing the significance of this milestone, NHGRI’s History of Genomics Program and Communications and Public Liaison Branch have been busy producing outreach materials to commemorate this anniversary and to celebrate the Human Genome Project and its legacy. </a:t>
            </a:r>
          </a:p>
          <a:p>
            <a:pPr marL="0" lvl="1" defTabSz="608959">
              <a:defRPr/>
            </a:pPr>
            <a:endParaRPr lang="en-US" sz="1200" dirty="0">
              <a:latin typeface="Arial" panose="020B0604020202020204" pitchFamily="34" charset="0"/>
              <a:cs typeface="Arial" panose="020B0604020202020204" pitchFamily="34" charset="0"/>
            </a:endParaRPr>
          </a:p>
          <a:p>
            <a:pPr marL="0" lvl="1" defTabSz="608959">
              <a:defRPr/>
            </a:pPr>
            <a:r>
              <a:rPr lang="en-US" sz="1200" dirty="0">
                <a:latin typeface="Arial" panose="020B0604020202020204" pitchFamily="34" charset="0"/>
                <a:cs typeface="Arial" panose="020B0604020202020204" pitchFamily="34" charset="0"/>
              </a:rPr>
              <a:t>* Starting back in March, we have been showcasing 30 of our oral histories with prominent </a:t>
            </a:r>
            <a:r>
              <a:rPr lang="en-US" sz="1200" dirty="0" err="1">
                <a:latin typeface="Arial" panose="020B0604020202020204" pitchFamily="34" charset="0"/>
                <a:cs typeface="Arial" panose="020B0604020202020204" pitchFamily="34" charset="0"/>
              </a:rPr>
              <a:t>genomicists</a:t>
            </a:r>
            <a:r>
              <a:rPr lang="en-US" sz="1200" dirty="0">
                <a:latin typeface="Arial" panose="020B0604020202020204" pitchFamily="34" charset="0"/>
                <a:cs typeface="Arial" panose="020B0604020202020204" pitchFamily="34" charset="0"/>
              </a:rPr>
              <a:t> – specifically highlighting one per week for 30 weeks, leading up to the 30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anniversary itself. Some of the interviewees are shown here. </a:t>
            </a:r>
          </a:p>
          <a:p>
            <a:pPr marL="0" lvl="1" defTabSz="608959">
              <a:defRPr/>
            </a:pPr>
            <a:endParaRPr lang="en-US" sz="1200" dirty="0">
              <a:latin typeface="Arial" panose="020B0604020202020204" pitchFamily="34" charset="0"/>
              <a:cs typeface="Arial" panose="020B0604020202020204" pitchFamily="34" charset="0"/>
            </a:endParaRPr>
          </a:p>
          <a:p>
            <a:pPr marL="0" lvl="1" defTabSz="608959">
              <a:defRPr/>
            </a:pPr>
            <a:r>
              <a:rPr lang="en-US" sz="1200" dirty="0">
                <a:latin typeface="Arial" panose="020B0604020202020204" pitchFamily="34" charset="0"/>
                <a:cs typeface="Arial" panose="020B0604020202020204" pitchFamily="34" charset="0"/>
              </a:rPr>
              <a:t>Then in October, there will be an extensive social media campaign for the 30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anniversary that will feature video testimonials about the impact of the Human Genome Project from many genomics and genetics researchers. * A preview of the testimonial from Francis Collins is shown here. NHGRI is recording some of the testimonials for this campaign, but we will also be encouraging others to make their own videos that we will then post on the NHGRI Twitter feed.</a:t>
            </a:r>
          </a:p>
        </p:txBody>
      </p:sp>
      <p:sp>
        <p:nvSpPr>
          <p:cNvPr id="5" name="Slide Number Placeholder 3">
            <a:extLst>
              <a:ext uri="{FF2B5EF4-FFF2-40B4-BE49-F238E27FC236}">
                <a16:creationId xmlns:a16="http://schemas.microsoft.com/office/drawing/2014/main" id="{4BA9A783-106B-47D7-B832-DE58B05F47D0}"/>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8869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15540"/>
          </a:xfrm>
        </p:spPr>
        <p:txBody>
          <a:bodyPr/>
          <a:lstStyle/>
          <a:p>
            <a:pPr defTabSz="632323">
              <a:defRPr/>
            </a:pPr>
            <a:r>
              <a:rPr lang="en-US" sz="1200" dirty="0">
                <a:latin typeface="Arial" panose="020B0604020202020204" pitchFamily="34" charset="0"/>
                <a:cs typeface="Arial" panose="020B0604020202020204" pitchFamily="34" charset="0"/>
              </a:rPr>
              <a:t>The highlight of our commemoration of the 30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anniversary of the Human Genome Project’s launch next month will be the publication of the new 2020 NHGRI Strategic Vision.</a:t>
            </a:r>
          </a:p>
          <a:p>
            <a:pPr defTabSz="632323">
              <a:defRPr/>
            </a:pPr>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 Recall that NHGRI embarked on a new strategic planning process in 2018, dubbed </a:t>
            </a:r>
            <a:r>
              <a:rPr lang="en-US" sz="1200" i="1" dirty="0">
                <a:latin typeface="Arial" panose="020B0604020202020204" pitchFamily="34" charset="0"/>
                <a:cs typeface="Arial" panose="020B0604020202020204" pitchFamily="34" charset="0"/>
              </a:rPr>
              <a:t>Genomics2020</a:t>
            </a:r>
            <a:r>
              <a:rPr lang="en-US" sz="1200" dirty="0">
                <a:latin typeface="Arial" panose="020B0604020202020204" pitchFamily="34" charset="0"/>
                <a:cs typeface="Arial" panose="020B0604020202020204" pitchFamily="34" charset="0"/>
              </a:rPr>
              <a:t>. That process involved over 50 events with numerous stakeholders and communities as well as extensive engagement with all of the institute’s advisory groups, in particular this Advisory Council. Many NHGRI staff members worked tirelessly to collect input along the way and to synthesize that input into a compelling and informative vision for the future of human genomics. We released a draft version of the strategic vision manuscript back in April and received extensive feedback that allowed us to refine it further. The manuscript was then submitted for publication in mid-summer, * and I am pleased to say that this paper, entitled “Strategic Vision for Improving Human Health at </a:t>
            </a:r>
            <a:r>
              <a:rPr lang="en-US" sz="1200" i="1" dirty="0">
                <a:latin typeface="Arial" panose="020B0604020202020204" pitchFamily="34" charset="0"/>
                <a:cs typeface="Arial" panose="020B0604020202020204" pitchFamily="34" charset="0"/>
              </a:rPr>
              <a:t>The Forefront of Genomics,</a:t>
            </a:r>
            <a:r>
              <a:rPr lang="en-US" sz="1200" dirty="0">
                <a:latin typeface="Arial" panose="020B0604020202020204" pitchFamily="34" charset="0"/>
                <a:cs typeface="Arial" panose="020B0604020202020204" pitchFamily="34" charset="0"/>
              </a:rPr>
              <a:t>” is now in press in the journal </a:t>
            </a:r>
            <a:r>
              <a:rPr lang="en-US" sz="1200" i="1" dirty="0">
                <a:latin typeface="Arial" panose="020B0604020202020204" pitchFamily="34" charset="0"/>
                <a:cs typeface="Arial" panose="020B0604020202020204" pitchFamily="34" charset="0"/>
              </a:rPr>
              <a:t>Nature</a:t>
            </a:r>
            <a:r>
              <a:rPr lang="en-US" sz="1200" dirty="0">
                <a:latin typeface="Arial" panose="020B0604020202020204" pitchFamily="34" charset="0"/>
                <a:cs typeface="Arial" panose="020B0604020202020204" pitchFamily="34" charset="0"/>
              </a:rPr>
              <a:t> and will be published in late October. Shown here is the centerpiece figure from that paper, which depicts the four major areas of the new strategic vision. </a:t>
            </a:r>
          </a:p>
          <a:p>
            <a:pPr defTabSz="632323">
              <a:defRPr/>
            </a:pPr>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My profound thanks to many of you, both inside and outside of the institute, who contributed to the </a:t>
            </a:r>
            <a:r>
              <a:rPr lang="en-US" sz="1200" i="1" dirty="0">
                <a:latin typeface="Arial" panose="020B0604020202020204" pitchFamily="34" charset="0"/>
                <a:cs typeface="Arial" panose="020B0604020202020204" pitchFamily="34" charset="0"/>
              </a:rPr>
              <a:t>Genomics2020</a:t>
            </a:r>
            <a:r>
              <a:rPr lang="en-US" sz="1200" dirty="0">
                <a:latin typeface="Arial" panose="020B0604020202020204" pitchFamily="34" charset="0"/>
                <a:cs typeface="Arial" panose="020B0604020202020204" pitchFamily="34" charset="0"/>
              </a:rPr>
              <a:t> Strategic Planning Process and the crafting of the 2020 NHGRI Strategic Vision paper. A special shout out to all of the current and former Advisory Council members who, for the past two-plus years, have provided invaluable advice, input, and encouragement. </a:t>
            </a:r>
          </a:p>
        </p:txBody>
      </p:sp>
      <p:sp>
        <p:nvSpPr>
          <p:cNvPr id="5" name="Slide Number Placeholder 3">
            <a:extLst>
              <a:ext uri="{FF2B5EF4-FFF2-40B4-BE49-F238E27FC236}">
                <a16:creationId xmlns:a16="http://schemas.microsoft.com/office/drawing/2014/main" id="{587EA520-E418-48F0-8DD0-BBEB1BE74F67}"/>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5344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xfrm>
            <a:off x="795132" y="4222579"/>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general NIH updates.</a:t>
            </a:r>
          </a:p>
        </p:txBody>
      </p:sp>
      <p:sp>
        <p:nvSpPr>
          <p:cNvPr id="7" name="Slide Number Placeholder 3">
            <a:extLst>
              <a:ext uri="{FF2B5EF4-FFF2-40B4-BE49-F238E27FC236}">
                <a16:creationId xmlns:a16="http://schemas.microsoft.com/office/drawing/2014/main" id="{69F112D5-6BFA-4264-A708-15488E212007}"/>
              </a:ext>
            </a:extLst>
          </p:cNvPr>
          <p:cNvSpPr txBox="1">
            <a:spLocks/>
          </p:cNvSpPr>
          <p:nvPr/>
        </p:nvSpPr>
        <p:spPr>
          <a:xfrm>
            <a:off x="4145280" y="9126408"/>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pPr defTabSz="632323">
              <a:defRPr/>
            </a:pPr>
            <a:r>
              <a:rPr lang="en-US" sz="1200" dirty="0">
                <a:latin typeface="Arial" panose="020B0604020202020204" pitchFamily="34" charset="0"/>
                <a:cs typeface="Arial" panose="020B0604020202020204" pitchFamily="34" charset="0"/>
              </a:rPr>
              <a:t>Despite the COVID-19 pandemic, Francis Collins has been amazingly successful at completing recruitments of new Institute Directors to NIH, with five being announced since the last Council meeting in May.</a:t>
            </a:r>
          </a:p>
          <a:p>
            <a:pPr defTabSz="632323">
              <a:defRPr/>
            </a:pPr>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For starters, Rick Woychik has been appointed Director of the National Institute of Environmental Health Sciences (or NIEHS). Rick joined NIEHS in 2010 as the institute’s Deputy Director and then served as Acting Director starting in October 2019. His appointment as NIEHS Director began in early June. Located in Research Triangle Park, North Carolina, NIEHS conducts and supports environmental health sciences in alignment with real-world public health needs and translates science findings into knowledge that can inform real-life individual and public health outcomes.</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04625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r>
              <a:rPr lang="en-US" sz="1200" dirty="0">
                <a:latin typeface="Arial" panose="020B0604020202020204" pitchFamily="34" charset="0"/>
                <a:cs typeface="Arial" panose="020B0604020202020204" pitchFamily="34" charset="0"/>
              </a:rPr>
              <a:t>Shannon </a:t>
            </a:r>
            <a:r>
              <a:rPr lang="en-US" sz="1200" dirty="0" err="1">
                <a:latin typeface="Arial" panose="020B0604020202020204" pitchFamily="34" charset="0"/>
                <a:cs typeface="Arial" panose="020B0604020202020204" pitchFamily="34" charset="0"/>
              </a:rPr>
              <a:t>Zenk</a:t>
            </a:r>
            <a:r>
              <a:rPr lang="en-US" sz="1200" dirty="0">
                <a:latin typeface="Arial" panose="020B0604020202020204" pitchFamily="34" charset="0"/>
                <a:cs typeface="Arial" panose="020B0604020202020204" pitchFamily="34" charset="0"/>
              </a:rPr>
              <a:t> has been selected as the new Director of the National Institute of Nursing Research (or NINR). Shannon, a registered nurse and leading nurse researcher, is currently a Nursing Collegiate Professor in the Department of Population Health Nursing Science at the University of Illinois at Chicago College of Nursing. Her research focuses on social inequities and health, with a goal of identifying effective, multi-level approaches to improve health and eliminate racial/ethnic and socioeconomic health disparities. She will begin her new role as the NINR Director later this year.</a:t>
            </a:r>
          </a:p>
          <a:p>
            <a:r>
              <a:rPr lang="en-US" sz="1200" dirty="0">
                <a:latin typeface="Arial" panose="020B0604020202020204" pitchFamily="34" charset="0"/>
                <a:cs typeface="Arial" panose="020B0604020202020204" pitchFamily="34" charset="0"/>
              </a:rPr>
              <a:t>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5687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r>
              <a:rPr lang="en-US" sz="1200" dirty="0">
                <a:latin typeface="Arial" panose="020B0604020202020204" pitchFamily="34" charset="0"/>
                <a:cs typeface="Arial" panose="020B0604020202020204" pitchFamily="34" charset="0"/>
              </a:rPr>
              <a:t>Michael Chiang has been selected as the new Director of the National Eye Institute (or NEI). A practicing ophthalmologist, Michael is currently the Knowles Professor of Ophthalmology &amp; Medical Informatics and Clinical Epidemiology at Oregon Health and Science University and is Associate Director of the university’s Casey Eye Institute. His research focuses on telemedicine and artificial intelligence for diagnosis of retinopathy of prematurity and other ophthalmic diseases, implementation and evaluation of electronic health record systems, and modeling of clinical workflow and data analytics. He will begin his new role as the NEI Director later this year.</a:t>
            </a:r>
          </a:p>
          <a:p>
            <a:r>
              <a:rPr lang="en-US" sz="1200" dirty="0">
                <a:latin typeface="Arial" panose="020B0604020202020204" pitchFamily="34" charset="0"/>
                <a:cs typeface="Arial" panose="020B0604020202020204" pitchFamily="34" charset="0"/>
              </a:rPr>
              <a:t> </a:t>
            </a:r>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89448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r>
              <a:rPr lang="en-US" sz="1200" dirty="0">
                <a:latin typeface="Arial" panose="020B0604020202020204" pitchFamily="34" charset="0"/>
                <a:cs typeface="Arial" panose="020B0604020202020204" pitchFamily="34" charset="0"/>
              </a:rPr>
              <a:t>Lindsey Criswell has been selected as the new Director of the National Institute of Arthritis and Musculoskeletal and Skin Diseases (or NIAMS). Lindsey is a rheumatologist with experience as a clinician, researcher, and administrator. She currently serves as the Vice Chancellor of Research at the University of California, San Francisco, where she is also Professor of Rheumatology in the university’s Department of Medicine as well as a Professor of Orofacial Sciences in its School of Dentistry. Her research focuses on the genetics and epidemiology of human autoimmune diseases, particularly rheumatoid arthritis and systemic lupus erythematosus. She will begin her new role as the NIAMS Director in early 2021.</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5575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r>
              <a:rPr lang="en-US" sz="1200" dirty="0">
                <a:latin typeface="Arial" panose="020B0604020202020204" pitchFamily="34" charset="0"/>
                <a:cs typeface="Arial" panose="020B0604020202020204" pitchFamily="34" charset="0"/>
              </a:rPr>
              <a:t>And finally, Rena D’Souza has been selected as the new Director of the National Institute of Dental and Craniofacial Research (or NIDCR). Rena currently serves as the Assistant Vice President for Academic Affairs and Education for Health Sciences at the University of Utah. There, she also serves as a Professor of Dentistry; the Ole and Marty Jensen Chair of the School of Dentistry; and Professor of Neurobiology and Anatomy, Pathology, and Surgery in the School of Medicine and the Department of Biomedical Engineering. She is a devoted mentor and champion of diversity in the biomedical research workforce. She will begin her new role as the NIDCR Director later this year.</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36482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8800" y="498475"/>
            <a:ext cx="6197600" cy="3486150"/>
          </a:xfrm>
          <a:prstGeom prst="rect">
            <a:avLst/>
          </a:prstGeom>
          <a:ln/>
        </p:spPr>
      </p:sp>
      <p:sp>
        <p:nvSpPr>
          <p:cNvPr id="119811" name="Notes Placeholder 2"/>
          <p:cNvSpPr>
            <a:spLocks noGrp="1"/>
          </p:cNvSpPr>
          <p:nvPr>
            <p:ph type="body" idx="1"/>
          </p:nvPr>
        </p:nvSpPr>
        <p:spPr>
          <a:xfrm>
            <a:off x="859348" y="4165886"/>
            <a:ext cx="5427407" cy="4086884"/>
          </a:xfrm>
          <a:noFill/>
          <a:ln w="9525">
            <a:noFill/>
            <a:miter lim="800000"/>
            <a:headEnd/>
            <a:tailEnd/>
          </a:ln>
          <a:effectLst/>
        </p:spPr>
        <p:txBody>
          <a:bodyPr vert="horz" wrap="square" lIns="93722" tIns="46861" rIns="93722" bIns="46861"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Later this month, Hannah Valantine will retire from NIH as the Chief Officer for Scientific Workforce Diversity. Hannah joined NIH in the spring of 2014. Since then, she has worked to develop and implement a comprehensive strategy for promoting inclusiveness and equity at NIH and throughout the biomedical research enterprise. Her accomplishments include establishing the NIH Distinguished Scholars Program; creating the NIH Equity Committee; developing and implementing the first NIH Workplace Climate and Harassment Survey; designing the Faculty Institutional Recruitment for Sustainable Transformation (or FIRST) Program; and guiding the National Research Mentoring Network. She has also led a highly productive research program within the National Heart, Lung, and Blood Institute. After departing NIH, Hannah will return home to California, Stanford University, and her family.</a:t>
            </a:r>
          </a:p>
          <a:p>
            <a:pPr defTabSz="937993">
              <a:defRPr/>
            </a:pPr>
            <a:endParaRPr lang="en-US" sz="1200" dirty="0">
              <a:latin typeface="Arial" panose="020B0604020202020204" pitchFamily="34" charset="0"/>
              <a:cs typeface="Arial" panose="020B0604020202020204" pitchFamily="34" charset="0"/>
            </a:endParaRPr>
          </a:p>
          <a:p>
            <a:pPr defTabSz="937993">
              <a:defRPr/>
            </a:pPr>
            <a:r>
              <a:rPr lang="en-US" sz="1200" dirty="0">
                <a:latin typeface="Arial" panose="020B0604020202020204" pitchFamily="34" charset="0"/>
                <a:cs typeface="Arial" panose="020B0604020202020204" pitchFamily="34" charset="0"/>
              </a:rPr>
              <a:t>* Marie Bernard, Deputy Director of the National Institute on Aging, will serve as the Acting Chief Officer for Scientific Workforce Diversity while the search for a permanent successor is conducted.</a:t>
            </a:r>
          </a:p>
        </p:txBody>
      </p:sp>
      <p:sp>
        <p:nvSpPr>
          <p:cNvPr id="119812" name="Slide Number Placeholder 3"/>
          <p:cNvSpPr>
            <a:spLocks noGrp="1"/>
          </p:cNvSpPr>
          <p:nvPr>
            <p:ph type="sldNum" sz="quarter" idx="5"/>
          </p:nvPr>
        </p:nvSpPr>
        <p:spPr>
          <a:noFill/>
        </p:spPr>
        <p:txBody>
          <a:bodyPr/>
          <a:lstStyle/>
          <a:p>
            <a:pPr defTabSz="932919">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932919">
                <a:defRPr/>
              </a:pPr>
              <a:t>18</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22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131" y="4444895"/>
            <a:ext cx="5724939" cy="4249711"/>
          </a:xfrm>
        </p:spPr>
        <p:txBody>
          <a:bodyPr/>
          <a:lstStyle/>
          <a:p>
            <a:r>
              <a:rPr lang="en-US" sz="1200" dirty="0">
                <a:latin typeface="Arial" panose="020B0604020202020204" pitchFamily="34" charset="0"/>
                <a:cs typeface="Arial" panose="020B0604020202020204" pitchFamily="34" charset="0"/>
              </a:rPr>
              <a:t>The American Association for Cancer Research (or AACR) recently recognized The Cancer Genome Atlas (or TCGA) through the AACR 2020 Team Science Awards. Specifically, awards were given to the founding members of TCGA and to the current project team. Both groups were recognized during the AACR Virtual Annual Meeting in late June. </a:t>
            </a:r>
          </a:p>
          <a:p>
            <a:endParaRPr lang="en-US" sz="1200" dirty="0">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 TCGA was a coordinated program led jointly by NHGRI and the National Cancer Institute, which brought together researchers from diverse scientific disciplines and multiple institutions to create a detailed catalog of genomic modifications associated with specific types of cancer. TCGA has played a major role in advancing cancer genomics, as illustrated by the TCGA publications highlighted in this figure. The individuals recognized as part of these 2020 Team Science Awards include current NHGRI staff members Carolyn Hutter and Heidi Sofia as well as former NHGRI staff members Jane Peterson, Mark Guyer, Peter Good, and Brad Ozenberger. </a:t>
            </a:r>
          </a:p>
        </p:txBody>
      </p:sp>
      <p:sp>
        <p:nvSpPr>
          <p:cNvPr id="4" name="Slide Number Placeholder 3"/>
          <p:cNvSpPr>
            <a:spLocks noGrp="1"/>
          </p:cNvSpPr>
          <p:nvPr>
            <p:ph type="sldNum" sz="quarter" idx="5"/>
          </p:nvPr>
        </p:nvSpPr>
        <p:spPr/>
        <p:txBody>
          <a:bodyPr/>
          <a:lstStyle/>
          <a:p>
            <a:pPr defTabSz="1264645">
              <a:defRPr/>
            </a:pPr>
            <a:fld id="{686C4877-7F8F-5A49-9AA0-E98EA2446273}" type="slidenum">
              <a:rPr lang="en-US" b="1">
                <a:solidFill>
                  <a:prstClr val="black"/>
                </a:solidFill>
                <a:latin typeface="Arial" panose="020B0604020202020204" pitchFamily="34" charset="0"/>
                <a:cs typeface="Arial" panose="020B0604020202020204" pitchFamily="34" charset="0"/>
              </a:rPr>
              <a:pPr defTabSz="1264645">
                <a:defRPr/>
              </a:pPr>
              <a:t>19</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56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47675" y="423863"/>
            <a:ext cx="6400800" cy="3600450"/>
          </a:xfrm>
          <a:prstGeom prst="rect">
            <a:avLst/>
          </a:prstGeom>
          <a:ln/>
        </p:spPr>
      </p:sp>
      <p:sp>
        <p:nvSpPr>
          <p:cNvPr id="132099" name="Notes Placeholder 2"/>
          <p:cNvSpPr>
            <a:spLocks noGrp="1"/>
          </p:cNvSpPr>
          <p:nvPr>
            <p:ph type="body" idx="1"/>
          </p:nvPr>
        </p:nvSpPr>
        <p:spPr>
          <a:xfrm>
            <a:off x="785191" y="4145218"/>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530" tIns="51764" rIns="103530" bIns="51764" numCol="1" anchor="t" anchorCtr="0" compatLnSpc="1">
            <a:prstTxWarp prst="textNoShape">
              <a:avLst/>
            </a:prstTxWarp>
          </a:bodyPr>
          <a:lstStyle/>
          <a:p>
            <a:r>
              <a:rPr lang="en-US" sz="1200" dirty="0">
                <a:latin typeface="Arial" pitchFamily="34" charset="0"/>
                <a:cs typeface="Arial" pitchFamily="34" charset="0"/>
              </a:rPr>
              <a:t>For those who are new to our Council meetings, I want to make you aware of the ‘electronic resource’ that is developed for my Director’s Report. Analogous to the supplemental materials of a published paper, this resource can be accessed at the URL shown here.</a:t>
            </a:r>
          </a:p>
          <a:p>
            <a:endParaRPr lang="en-US" sz="1200" dirty="0">
              <a:latin typeface="Arial" pitchFamily="34" charset="0"/>
              <a:cs typeface="Arial" pitchFamily="34" charset="0"/>
            </a:endParaRPr>
          </a:p>
          <a:p>
            <a:r>
              <a:rPr lang="en-US" sz="1200" dirty="0">
                <a:latin typeface="Arial" pitchFamily="34" charset="0"/>
                <a:cs typeface="Arial" pitchFamily="34" charset="0"/>
              </a:rPr>
              <a:t>The slides that I will show during my Director’s Report are also available electronically at this site – * both in PDF and PowerPoint formats.</a:t>
            </a:r>
          </a:p>
          <a:p>
            <a:endParaRPr lang="en-US" sz="1200" dirty="0">
              <a:latin typeface="Arial" pitchFamily="34" charset="0"/>
              <a:cs typeface="Arial" pitchFamily="34" charset="0"/>
            </a:endParaRPr>
          </a:p>
          <a:p>
            <a:r>
              <a:rPr lang="en-US" sz="1200" dirty="0">
                <a:latin typeface="Arial" pitchFamily="34" charset="0"/>
                <a:cs typeface="Arial" pitchFamily="34" charset="0"/>
              </a:rPr>
              <a:t>* When there are documents or relevant websites associated with a particular slide, you will find a ‘Document #’ indicated on the bottom right of that slide; that ‘Document #’ references materials that can be accessed and/or downloaded from the web page shown here. This dedicated web page and all linked documents will be archived on genome.gov as part of the historic record of this Council meeting.</a:t>
            </a:r>
          </a:p>
          <a:p>
            <a:endParaRPr lang="en-US" sz="1200" dirty="0"/>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r>
              <a:rPr lang="en-US" sz="1200" dirty="0">
                <a:latin typeface="Arial" panose="020B0604020202020204" pitchFamily="34" charset="0"/>
                <a:cs typeface="Arial" panose="020B0604020202020204" pitchFamily="34" charset="0"/>
              </a:rPr>
              <a:t>In May, NIH Director and NHGRI Senior Investigator, Francis Collins, was named the recipient of the Templeton Prize for 2020. The Templeton Prize is an annual award granted to a person "whose exemplary achievements advance Sir John Templeton's philanthropic vision: harnessing the power of the sciences to explore the deepest questions of the universe and humankind’s place and purpose within it."</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40598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1027871" y="4175169"/>
            <a:ext cx="5257800" cy="3984171"/>
          </a:xfrm>
        </p:spPr>
        <p:txBody>
          <a:bodyPr/>
          <a:lstStyle/>
          <a:p>
            <a:r>
              <a:rPr lang="en-US" sz="1200" dirty="0">
                <a:latin typeface="Arial" panose="020B0604020202020204" pitchFamily="34" charset="0"/>
                <a:cs typeface="Arial" panose="020B0604020202020204" pitchFamily="34" charset="0"/>
              </a:rPr>
              <a:t>I would like to remind you that several government websites are available that provide relevant information about COVID-19, such as those at the Centers for Disease Control and Prevention and at NIH. For NIH grantees and applicants, a COVID-19 resource is available on the NIH Grants and Funding website. In addition, NIH regularly issues news releases regarding COVID-19-related research findings. Additionally, NIH Director Francis Collins’s blog provides another good source of updated information. </a:t>
            </a:r>
          </a:p>
          <a:p>
            <a:endParaRPr lang="en-US" sz="12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0433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925" y="676275"/>
            <a:ext cx="7056438" cy="3968750"/>
          </a:xfrm>
          <a:prstGeom prst="rect">
            <a:avLst/>
          </a:prstGeom>
        </p:spPr>
      </p:sp>
      <p:sp>
        <p:nvSpPr>
          <p:cNvPr id="3" name="Notes Placeholder 2"/>
          <p:cNvSpPr>
            <a:spLocks noGrp="1"/>
          </p:cNvSpPr>
          <p:nvPr>
            <p:ph type="body" idx="1"/>
          </p:nvPr>
        </p:nvSpPr>
        <p:spPr>
          <a:xfrm>
            <a:off x="438652" y="4883890"/>
            <a:ext cx="6584510" cy="4717311"/>
          </a:xfrm>
        </p:spPr>
        <p:txBody>
          <a:bodyPr/>
          <a:lstStyle/>
          <a:p>
            <a:pPr defTabSz="983886" fontAlgn="base">
              <a:defRPr/>
            </a:pPr>
            <a:r>
              <a:rPr lang="en-US" sz="1200" dirty="0">
                <a:latin typeface="Arial" panose="020B0604020202020204" pitchFamily="34" charset="0"/>
                <a:cs typeface="Arial" panose="020B0604020202020204" pitchFamily="34" charset="0"/>
              </a:rPr>
              <a:t>Finally, it is an interesting time on Capitol Hill. Congress is facing an election year, is trying to pass another COVID-19-related supplemental spending package, and is also hoping to pass a Fiscal Year 2021 budget – all before both chambers leave in mid-October to go campaign through election day. </a:t>
            </a:r>
          </a:p>
          <a:p>
            <a:pPr defTabSz="983886" fontAlgn="base">
              <a:defRPr/>
            </a:pPr>
            <a:endParaRPr lang="en-US" sz="1200" dirty="0">
              <a:latin typeface="Arial" panose="020B0604020202020204" pitchFamily="34" charset="0"/>
              <a:cs typeface="Arial" panose="020B0604020202020204" pitchFamily="34" charset="0"/>
            </a:endParaRPr>
          </a:p>
          <a:p>
            <a:pPr defTabSz="983886" fontAlgn="base">
              <a:defRPr/>
            </a:pPr>
            <a:r>
              <a:rPr lang="en-US" sz="1200" dirty="0">
                <a:latin typeface="Arial" panose="020B0604020202020204" pitchFamily="34" charset="0"/>
                <a:cs typeface="Arial" panose="020B0604020202020204" pitchFamily="34" charset="0"/>
              </a:rPr>
              <a:t>Government funding will run out September 30 unless a budget or a Continuing Resolution (that is, a CR) is passed. As of now, a new budget is uncertain since Congress is focusing on a COVID-19 relief package. There have been discussions of attaching a CR to the COVID-19 relief package or passing a CR separately. Additionally, the length of the CR is yet to be determined, with the expectation being that it would run at least through the election, but there is much debate about how much past the election a CR might extend.</a:t>
            </a:r>
          </a:p>
          <a:p>
            <a:r>
              <a:rPr lang="en-US" sz="1200" dirty="0">
                <a:latin typeface="Arial" panose="020B0604020202020204" pitchFamily="34" charset="0"/>
                <a:cs typeface="Arial" panose="020B0604020202020204" pitchFamily="34" charset="0"/>
              </a:rPr>
              <a:t> </a:t>
            </a:r>
          </a:p>
          <a:p>
            <a:pPr defTabSz="983886" fontAlgn="base">
              <a:defRPr/>
            </a:pPr>
            <a:r>
              <a:rPr lang="en-US" sz="1200" dirty="0">
                <a:latin typeface="Arial" panose="020B0604020202020204" pitchFamily="34" charset="0"/>
                <a:cs typeface="Arial" panose="020B0604020202020204" pitchFamily="34" charset="0"/>
              </a:rPr>
              <a:t>* Still, there was movement in the House on an Fiscal Year 2021 Labor-HHS spending package earlier this summer. The house proposed an increase for NIH of $275 million or about a 0.65% increase. This would give NHGRI additional $6 million or about a 1% increase. * The House appropriations bill also includes $5 billion of emergency funds to help address the negative consequences of the COVID-19 pandemic on the biomedical research enterprise. These emergency funds would be available for use through Fiscal Year 2025. Furthermore, that House bill stipulates that these emergency funds would provide each NIH institute and center a 7% increase in funding for Fiscal Year 2021. </a:t>
            </a:r>
          </a:p>
          <a:p>
            <a:pPr defTabSz="983886" fontAlgn="base">
              <a:defRPr/>
            </a:pPr>
            <a:endParaRPr lang="en-US" sz="1200" dirty="0">
              <a:latin typeface="Arial" panose="020B0604020202020204" pitchFamily="34" charset="0"/>
              <a:cs typeface="Arial" panose="020B0604020202020204" pitchFamily="34" charset="0"/>
            </a:endParaRPr>
          </a:p>
          <a:p>
            <a:pPr defTabSz="983886" fontAlgn="base">
              <a:defRPr/>
            </a:pPr>
            <a:r>
              <a:rPr lang="en-US" sz="1200" dirty="0">
                <a:latin typeface="Arial" panose="020B0604020202020204" pitchFamily="34" charset="0"/>
                <a:cs typeface="Arial" panose="020B0604020202020204" pitchFamily="34" charset="0"/>
              </a:rPr>
              <a:t>We have yet to see language from the Senate side, though, and there are many steps before a final Fiscal Year 2021 budget may be passed, so stay tuned.</a:t>
            </a:r>
          </a:p>
          <a:p>
            <a:pPr defTabSz="983886" fontAlgn="base">
              <a:defRPr/>
            </a:pPr>
            <a:endParaRPr lang="en-US" sz="12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6106AE58-99F4-4A74-9C48-FC141A9B5C7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36678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7988" y="438150"/>
            <a:ext cx="6400800" cy="3600450"/>
          </a:xfrm>
          <a:prstGeom prst="rect">
            <a:avLst/>
          </a:prstGeom>
          <a:ln/>
        </p:spPr>
      </p:sp>
      <p:sp>
        <p:nvSpPr>
          <p:cNvPr id="100355" name="Notes Placeholder 2"/>
          <p:cNvSpPr>
            <a:spLocks noGrp="1"/>
          </p:cNvSpPr>
          <p:nvPr>
            <p:ph type="body" idx="1"/>
          </p:nvPr>
        </p:nvSpPr>
        <p:spPr>
          <a:xfrm>
            <a:off x="914400" y="4222986"/>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general genomics updates.</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r>
              <a:rPr lang="en-US" sz="1200" dirty="0">
                <a:latin typeface="Arial" panose="020B0604020202020204" pitchFamily="34" charset="0"/>
                <a:cs typeface="Arial" panose="020B0604020202020204" pitchFamily="34" charset="0"/>
              </a:rPr>
              <a:t>Beverly </a:t>
            </a:r>
            <a:r>
              <a:rPr lang="en-US" sz="1200" dirty="0" err="1">
                <a:latin typeface="Arial" panose="020B0604020202020204" pitchFamily="34" charset="0"/>
                <a:cs typeface="Arial" panose="020B0604020202020204" pitchFamily="34" charset="0"/>
              </a:rPr>
              <a:t>Paigen</a:t>
            </a:r>
            <a:r>
              <a:rPr lang="en-US" sz="1200" dirty="0">
                <a:latin typeface="Arial" panose="020B0604020202020204" pitchFamily="34" charset="0"/>
                <a:cs typeface="Arial" panose="020B0604020202020204" pitchFamily="34" charset="0"/>
              </a:rPr>
              <a:t>, a longtime researcher at The Jackson Laboratory, passed away in June at the age of 81. She died a few months after the passing of her husband Ken </a:t>
            </a:r>
            <a:r>
              <a:rPr lang="en-US" sz="1200" dirty="0" err="1">
                <a:latin typeface="Arial" panose="020B0604020202020204" pitchFamily="34" charset="0"/>
                <a:cs typeface="Arial" panose="020B0604020202020204" pitchFamily="34" charset="0"/>
              </a:rPr>
              <a:t>Paigen</a:t>
            </a:r>
            <a:r>
              <a:rPr lang="en-US" sz="1200" dirty="0">
                <a:latin typeface="Arial" panose="020B0604020202020204" pitchFamily="34" charset="0"/>
                <a:cs typeface="Arial" panose="020B0604020202020204" pitchFamily="34" charset="0"/>
              </a:rPr>
              <a:t>, also a longtime Jackson Laboratory researcher and the laboratory’s Director throughout the 1990s. Beverly revolutionized the study of heart disease and pioneered the promotion of the mouse for cardiovascular research. Her research into the Love Canal toxic waste dump in New York state has been credited with spurring the creation of the federal Superfund Program. She was also an early adopter of computational biology and statistical genetics.</a:t>
            </a:r>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734405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132" y="4485985"/>
            <a:ext cx="5724939" cy="4249711"/>
          </a:xfrm>
        </p:spPr>
        <p:txBody>
          <a:bodyPr/>
          <a:lstStyle/>
          <a:p>
            <a:r>
              <a:rPr lang="en-US" sz="1200" dirty="0">
                <a:latin typeface="Arial" panose="020B0604020202020204" pitchFamily="34" charset="0"/>
                <a:cs typeface="Arial" panose="020B0604020202020204" pitchFamily="34" charset="0"/>
              </a:rPr>
              <a:t>Our colleagues at the American Society of Human Genetics (or ASHG) have worked with my Senior Advisor Chris Gunter, in her role as the Chair of the ASHG Online Programs &amp; Professional Education Working Group, to create a podcast series. Each podcast features Chris in a 15-20 minute informal conversation with an ASHG member about their career in genetics. Four examples are shown on the right.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importance of mentoring has been a common theme throughout these initial episodes, as has the reality of career paths that go in directions that were never expected. Listeners will hear about the amazing work being done by these interviewees, their paths that got them to where they are now, and their personal lives outside the lab – including what it is like to be featured in a PBS documentary from Council member Wendy Chung. The episodes are free with registration on the ASHG website.</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1264645">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645">
                <a:defRPr/>
              </a:pPr>
              <a:t>25</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02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pPr defTabSz="632323">
              <a:defRPr/>
            </a:pPr>
            <a:r>
              <a:rPr lang="en-US" sz="1200" dirty="0">
                <a:latin typeface="Arial" panose="020B0604020202020204" pitchFamily="34" charset="0"/>
                <a:cs typeface="Arial" panose="020B0604020202020204" pitchFamily="34" charset="0"/>
              </a:rPr>
              <a:t>In July, the National Academies of Sciences, Engineering, and Medicine (or NASEM) published a report from a workshop sponsored by the National Science Foundation on Next Steps for Functional Genomics. The workshop was held to determine research needs to advance the field of functional genomics across the life sciences over the next 10-20 years.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29280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pPr defTabSz="632323">
              <a:defRPr/>
            </a:pPr>
            <a:r>
              <a:rPr lang="en-US" sz="1200" dirty="0">
                <a:latin typeface="Arial" panose="020B0604020202020204" pitchFamily="34" charset="0"/>
                <a:cs typeface="Arial" panose="020B0604020202020204" pitchFamily="34" charset="0"/>
              </a:rPr>
              <a:t>Last week, the National Academy of Medicine, the National Academy of Sciences, and The Royal Society released a consensus report entitled “Heritable Human Genome Editing.” The report is the culmination of a year of work by the International Commission on the Clinical Use of Human Genome Editing and describes “the state of the science,” finding that heritable human genome editing cannot currently be performed safely and should not be attempted until safety and efficacy are established. The report also provides a framework for scientists, clinicians, and regulatory authorities to consider when assessing clinical applications of heritable human genome editing should a country ultimately decide to permit it. </a:t>
            </a:r>
          </a:p>
          <a:p>
            <a:pPr defTabSz="632323">
              <a:defRPr/>
            </a:pPr>
            <a:endParaRPr lang="en-US" sz="12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699283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03225" y="446088"/>
            <a:ext cx="6397625" cy="3598862"/>
          </a:xfrm>
          <a:prstGeom prst="rect">
            <a:avLst/>
          </a:prstGeom>
          <a:ln/>
        </p:spPr>
      </p:sp>
      <p:sp>
        <p:nvSpPr>
          <p:cNvPr id="123907" name="Notes Placeholder 2"/>
          <p:cNvSpPr>
            <a:spLocks noGrp="1"/>
          </p:cNvSpPr>
          <p:nvPr>
            <p:ph type="body" idx="1"/>
          </p:nvPr>
        </p:nvSpPr>
        <p:spPr>
          <a:xfrm>
            <a:off x="858908" y="4278495"/>
            <a:ext cx="5724939" cy="4249711"/>
          </a:xfrm>
          <a:noFill/>
          <a:ln/>
        </p:spPr>
        <p:txBody>
          <a:bodyPr/>
          <a:lstStyle/>
          <a:p>
            <a:pPr defTabSz="983542">
              <a:defRPr/>
            </a:pPr>
            <a:r>
              <a:rPr lang="en-US" sz="1200" dirty="0">
                <a:latin typeface="Arial" panose="020B0604020202020204" pitchFamily="34" charset="0"/>
                <a:cs typeface="Arial" panose="020B0604020202020204" pitchFamily="34" charset="0"/>
              </a:rPr>
              <a:t>Earlier this summer, the Foundation for the National Institutes of Health (or FNIH) named former Council member Aviv Regev the winner of the 2020 Lurie Prize in Biomedical Sciences for laying the foundation for the field of single-cell genomics, spearheading leading-edge technologies that enable a sharper perspective on human cells, and applying those technologies to revolutionize our understanding of biology and disease.</a:t>
            </a:r>
          </a:p>
        </p:txBody>
      </p:sp>
      <p:sp>
        <p:nvSpPr>
          <p:cNvPr id="5" name="Slide Number Placeholder 3">
            <a:extLst>
              <a:ext uri="{FF2B5EF4-FFF2-40B4-BE49-F238E27FC236}">
                <a16:creationId xmlns:a16="http://schemas.microsoft.com/office/drawing/2014/main" id="{30BE7317-3B11-4ED7-981F-CB0D941B7CA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34109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Finally, June 26, 2020 marked the 20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anniversary of the White House Event at which President Bill Clinton announced the completion of a draft human genome sequence. That day will always have a special place in NHGRI’s history, and so to commemorate the event, NHGRI’s Communications and Public Liaison Branch developed dedicated web and social media content, which garnered over 5,000 views. The content included written memories of former NHGRI staff and Human Genome Project researchers who were present at the White House event on that day. </a:t>
            </a:r>
          </a:p>
        </p:txBody>
      </p:sp>
      <p:sp>
        <p:nvSpPr>
          <p:cNvPr id="4" name="Slide Number Placeholder 3"/>
          <p:cNvSpPr>
            <a:spLocks noGrp="1"/>
          </p:cNvSpPr>
          <p:nvPr>
            <p:ph type="sldNum" sz="quarter" idx="5"/>
          </p:nvPr>
        </p:nvSpPr>
        <p:spPr/>
        <p:txBody>
          <a:bodyPr/>
          <a:lstStyle/>
          <a:p>
            <a:pPr defTabSz="1264645">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645">
                <a:defRPr/>
              </a:pPr>
              <a:t>29</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5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14399" y="4161842"/>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sz="1200" u="sng" dirty="0">
                <a:latin typeface="Arial" panose="020B0604020202020204" pitchFamily="34" charset="0"/>
                <a:cs typeface="Arial" pitchFamily="34" charset="0"/>
              </a:rPr>
              <a:t>not</a:t>
            </a:r>
            <a:r>
              <a:rPr lang="en-US" sz="1200" dirty="0">
                <a:latin typeface="Arial" panose="020B0604020202020204" pitchFamily="34" charset="0"/>
                <a:cs typeface="Arial" pitchFamily="34" charset="0"/>
              </a:rPr>
              <a:t> discuss in detail the topics that others will cover. </a:t>
            </a:r>
          </a:p>
          <a:p>
            <a:pPr defTabSz="643676"/>
            <a:endParaRPr lang="en-US" sz="1200" dirty="0">
              <a:latin typeface="Arial" panose="020B0604020202020204" pitchFamily="34" charset="0"/>
              <a:cs typeface="Arial" pitchFamily="34" charset="0"/>
            </a:endParaRPr>
          </a:p>
          <a:p>
            <a:r>
              <a:rPr lang="en-US" sz="1200" dirty="0">
                <a:latin typeface="Arial" panose="020B0604020202020204" pitchFamily="34" charset="0"/>
                <a:cs typeface="Arial" pitchFamily="34" charset="0"/>
              </a:rPr>
              <a:t>* Following my Director’s Report, Michael Lauer, NIH Deputy Director for Extramural Research, will give a presentation on “Foreign Interference on Research Integrity: NIH Experience and Advice.”</a:t>
            </a:r>
          </a:p>
          <a:p>
            <a:endParaRPr lang="en-US" sz="1200" dirty="0">
              <a:latin typeface="Arial" panose="020B0604020202020204" pitchFamily="34" charset="0"/>
              <a:cs typeface="Arial" pitchFamily="34" charset="0"/>
            </a:endParaRPr>
          </a:p>
          <a:p>
            <a:r>
              <a:rPr lang="en-US" sz="1200" dirty="0">
                <a:latin typeface="Arial" panose="020B0604020202020204" pitchFamily="34" charset="0"/>
                <a:cs typeface="Arial" pitchFamily="34" charset="0"/>
              </a:rPr>
              <a:t>Next, NHGRI Extramural Program Director Luis Cubano will present * Concept Clearances for two related training proposals, * one on a “Predoctoral to Postdoctoral Transition Award (F99/K00) to Promote Diversity“ and * one on a “Short-Term Research Career Enhancement Award for Established Investigators (K18) to Promote Diversity.” </a:t>
            </a:r>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96888"/>
            <a:ext cx="6400800" cy="3600450"/>
          </a:xfrm>
          <a:prstGeom prst="rect">
            <a:avLst/>
          </a:prstGeom>
          <a:ln/>
        </p:spPr>
      </p:sp>
      <p:sp>
        <p:nvSpPr>
          <p:cNvPr id="100355" name="Notes Placeholder 2"/>
          <p:cNvSpPr>
            <a:spLocks noGrp="1"/>
          </p:cNvSpPr>
          <p:nvPr>
            <p:ph type="body" idx="1"/>
          </p:nvPr>
        </p:nvSpPr>
        <p:spPr>
          <a:xfrm>
            <a:off x="914400" y="4221307"/>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the NHGRI Extramural Research Program.</a:t>
            </a:r>
          </a:p>
          <a:p>
            <a:endParaRPr lang="en-US" sz="120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60" y="4454296"/>
            <a:ext cx="5724940" cy="4557034"/>
          </a:xfrm>
          <a:noFill/>
          <a:ln w="9525">
            <a:noFill/>
            <a:miter lim="800000"/>
            <a:headEnd/>
            <a:tailEnd/>
          </a:ln>
          <a:effectLst/>
        </p:spPr>
        <p:txBody>
          <a:bodyPr vert="horz" wrap="square" lIns="98093" tIns="49047" rIns="98093" bIns="49047" numCol="1" anchor="t" anchorCtr="0" compatLnSpc="1">
            <a:prstTxWarp prst="textNoShape">
              <a:avLst/>
            </a:prstTxWarp>
            <a:noAutofit/>
          </a:bodyPr>
          <a:lstStyle/>
          <a:p>
            <a:r>
              <a:rPr lang="en-US" sz="1200" dirty="0">
                <a:solidFill>
                  <a:schemeClr val="tx2">
                    <a:lumMod val="50000"/>
                  </a:schemeClr>
                </a:solidFill>
                <a:latin typeface="Arial" panose="020B0604020202020204" pitchFamily="34" charset="0"/>
                <a:cs typeface="Arial" panose="020B0604020202020204" pitchFamily="34" charset="0"/>
              </a:rPr>
              <a:t>NHGRI’s Technology Development Program supports the development of new and innovative technologies to enable genomic discoveries and to accelerate the adoption of genomics in medicine.</a:t>
            </a:r>
          </a:p>
          <a:p>
            <a:endParaRPr lang="en-US" sz="1200" dirty="0">
              <a:solidFill>
                <a:schemeClr val="tx2">
                  <a:lumMod val="50000"/>
                </a:schemeClr>
              </a:solidFill>
              <a:latin typeface="Arial" panose="020B0604020202020204" pitchFamily="34" charset="0"/>
              <a:cs typeface="Arial" panose="020B0604020202020204" pitchFamily="34" charset="0"/>
            </a:endParaRPr>
          </a:p>
          <a:p>
            <a:r>
              <a:rPr lang="en-US" sz="1200" dirty="0">
                <a:solidFill>
                  <a:schemeClr val="tx2">
                    <a:lumMod val="50000"/>
                  </a:schemeClr>
                </a:solidFill>
                <a:latin typeface="Arial" panose="020B0604020202020204" pitchFamily="34" charset="0"/>
                <a:cs typeface="Arial" panose="020B0604020202020204" pitchFamily="34" charset="0"/>
              </a:rPr>
              <a:t>* Through Funding Opportunity Announcements, * NHGRI continues to fund novel genomic technology development work to </a:t>
            </a:r>
            <a:r>
              <a:rPr lang="en-US" sz="1200" dirty="0">
                <a:latin typeface="Arial" panose="020B0604020202020204" pitchFamily="34" charset="0"/>
                <a:cs typeface="Arial" panose="020B0604020202020204" pitchFamily="34" charset="0"/>
              </a:rPr>
              <a:t>catalyze major advances in genomics beyond nucleic acid sequencing. Applications for this funding opportunity are due on October 2, 2020.</a:t>
            </a:r>
            <a:endParaRPr lang="en-US" sz="1200" dirty="0">
              <a:solidFill>
                <a:schemeClr val="tx2">
                  <a:lumMod val="50000"/>
                </a:schemeClr>
              </a:solidFill>
              <a:latin typeface="Arial" panose="020B0604020202020204" pitchFamily="34" charset="0"/>
              <a:cs typeface="Arial" panose="020B0604020202020204" pitchFamily="34" charset="0"/>
            </a:endParaRPr>
          </a:p>
          <a:p>
            <a:endParaRPr lang="en-US" sz="1200" dirty="0">
              <a:solidFill>
                <a:schemeClr val="tx2">
                  <a:lumMod val="50000"/>
                </a:schemeClr>
              </a:solidFill>
              <a:latin typeface="Arial" panose="020B0604020202020204" pitchFamily="34" charset="0"/>
              <a:cs typeface="Arial" panose="020B0604020202020204" pitchFamily="34" charset="0"/>
            </a:endParaRPr>
          </a:p>
          <a:p>
            <a:r>
              <a:rPr lang="en-US" sz="1200" dirty="0">
                <a:solidFill>
                  <a:schemeClr val="tx2">
                    <a:lumMod val="50000"/>
                  </a:schemeClr>
                </a:solidFill>
                <a:latin typeface="Arial" panose="020B0604020202020204" pitchFamily="34" charset="0"/>
                <a:cs typeface="Arial" panose="020B0604020202020204" pitchFamily="34" charset="0"/>
              </a:rPr>
              <a:t>* The program’s newest funding opportunity is for novel synthetic nucleic acid technology development. The purpose of this effort is to </a:t>
            </a:r>
            <a:r>
              <a:rPr lang="en-US" sz="1200" dirty="0">
                <a:latin typeface="Arial" panose="020B0604020202020204" pitchFamily="34" charset="0"/>
                <a:cs typeface="Arial" panose="020B0604020202020204" pitchFamily="34" charset="0"/>
              </a:rPr>
              <a:t>improve the quality, capability, and efficiency of nucleic acid synthesis and production of synthetic constructs at reasonable and decreased costs</a:t>
            </a:r>
            <a:r>
              <a:rPr lang="en-US" sz="1200" dirty="0">
                <a:solidFill>
                  <a:schemeClr val="tx2">
                    <a:lumMod val="50000"/>
                  </a:schemeClr>
                </a:solidFill>
                <a:latin typeface="Arial" panose="020B0604020202020204" pitchFamily="34" charset="0"/>
                <a:cs typeface="Arial" panose="020B0604020202020204" pitchFamily="34" charset="0"/>
              </a:rPr>
              <a:t>. Applications for this funding opportunity are due on February 1, 2021. </a:t>
            </a:r>
          </a:p>
          <a:p>
            <a:endParaRPr lang="en-US" sz="1200" dirty="0">
              <a:solidFill>
                <a:schemeClr val="tx2">
                  <a:lumMod val="50000"/>
                </a:schemeClr>
              </a:solidFill>
              <a:latin typeface="Arial" panose="020B0604020202020204" pitchFamily="34" charset="0"/>
              <a:cs typeface="Arial" panose="020B0604020202020204" pitchFamily="34" charset="0"/>
            </a:endParaRPr>
          </a:p>
          <a:p>
            <a:r>
              <a:rPr lang="en-US" sz="1200" dirty="0">
                <a:solidFill>
                  <a:schemeClr val="tx2">
                    <a:lumMod val="50000"/>
                  </a:schemeClr>
                </a:solidFill>
                <a:latin typeface="Arial" panose="020B0604020202020204" pitchFamily="34" charset="0"/>
                <a:cs typeface="Arial" panose="020B0604020202020204" pitchFamily="34" charset="0"/>
              </a:rPr>
              <a:t>* The program hosted the Advanced Genomic Technology Development Meeting 2020 through virtual means this past May. The meeting included a session on the application of genomic technologies to COVID-19, talks from grantees and trainees on their technology development innovation and development work, and trainee career-development sessions aimed to e</a:t>
            </a:r>
            <a:r>
              <a:rPr lang="en-US" sz="1200" dirty="0">
                <a:latin typeface="Arial" panose="020B0604020202020204" pitchFamily="34" charset="0"/>
                <a:cs typeface="Arial" panose="020B0604020202020204" pitchFamily="34" charset="0"/>
              </a:rPr>
              <a:t>stablish and improve scientific collaborations</a:t>
            </a:r>
            <a:r>
              <a:rPr lang="en-US" sz="1200" dirty="0">
                <a:solidFill>
                  <a:schemeClr val="tx2">
                    <a:lumMod val="50000"/>
                  </a:schemeClr>
                </a:solidFill>
                <a:latin typeface="Arial" panose="020B0604020202020204" pitchFamily="34" charset="0"/>
                <a:cs typeface="Arial" panose="020B0604020202020204" pitchFamily="34" charset="0"/>
              </a:rPr>
              <a:t>, f</a:t>
            </a:r>
            <a:r>
              <a:rPr lang="en-US" sz="1200" dirty="0">
                <a:latin typeface="Arial" panose="020B0604020202020204" pitchFamily="34" charset="0"/>
                <a:cs typeface="Arial" panose="020B0604020202020204" pitchFamily="34" charset="0"/>
              </a:rPr>
              <a:t>oster open data sharing and exchange,</a:t>
            </a:r>
            <a:r>
              <a:rPr lang="en-US" sz="1200" dirty="0">
                <a:solidFill>
                  <a:schemeClr val="tx2">
                    <a:lumMod val="50000"/>
                  </a:schemeClr>
                </a:solidFill>
                <a:latin typeface="Arial" panose="020B0604020202020204" pitchFamily="34" charset="0"/>
                <a:cs typeface="Arial" panose="020B0604020202020204" pitchFamily="34" charset="0"/>
              </a:rPr>
              <a:t> and provide information on f</a:t>
            </a:r>
            <a:r>
              <a:rPr lang="en-US" sz="1200" dirty="0">
                <a:latin typeface="Arial" panose="020B0604020202020204" pitchFamily="34" charset="0"/>
                <a:cs typeface="Arial" panose="020B0604020202020204" pitchFamily="34" charset="0"/>
              </a:rPr>
              <a:t>unding next career steps</a:t>
            </a:r>
            <a:r>
              <a:rPr lang="en-US" sz="1200" dirty="0">
                <a:solidFill>
                  <a:schemeClr val="tx2">
                    <a:lumMod val="50000"/>
                  </a:schemeClr>
                </a:solidFill>
                <a:latin typeface="Arial" panose="020B0604020202020204" pitchFamily="34" charset="0"/>
                <a:cs typeface="Arial" panose="020B0604020202020204" pitchFamily="34" charset="0"/>
              </a:rPr>
              <a:t>.</a:t>
            </a:r>
            <a:endParaRPr lang="en-US" sz="1200" dirty="0">
              <a:solidFill>
                <a:srgbClr val="10253F"/>
              </a:solidFill>
              <a:latin typeface="Arial" panose="020B0604020202020204" pitchFamily="34" charset="0"/>
              <a:cs typeface="Arial" panose="020B0604020202020204" pitchFamily="34" charset="0"/>
            </a:endParaRPr>
          </a:p>
          <a:p>
            <a:pPr defTabSz="632230">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E5323568-30F1-40F5-8A9D-3CA7A9F9A6CF}"/>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5570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7"/>
            <a:ext cx="5724940" cy="4666843"/>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632323">
              <a:defRPr/>
            </a:pPr>
            <a:r>
              <a:rPr lang="en-US" sz="1200" dirty="0">
                <a:latin typeface="Arial" panose="020B0604020202020204" pitchFamily="34" charset="0"/>
                <a:cs typeface="Arial" panose="020B0604020202020204" pitchFamily="34" charset="0"/>
              </a:rPr>
              <a:t>The goal of the Encyclopedia of DNA Elements (or ENCODE) project is to create catalogs of all functional elements in the human and mouse genomes and to make those catalogs freely available as a resource to the biomedical research community.</a:t>
            </a:r>
          </a:p>
          <a:p>
            <a:pPr defTabSz="632323">
              <a:defRPr/>
            </a:pPr>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The ENCODE Phase 3 Consortium published a package of papers in late July, which featured 14 papers in </a:t>
            </a:r>
            <a:r>
              <a:rPr lang="en-US" sz="1200" i="1" dirty="0">
                <a:latin typeface="Arial" panose="020B0604020202020204" pitchFamily="34" charset="0"/>
                <a:cs typeface="Arial" panose="020B0604020202020204" pitchFamily="34" charset="0"/>
              </a:rPr>
              <a:t>Nature</a:t>
            </a:r>
            <a:r>
              <a:rPr lang="en-US" sz="1200" dirty="0">
                <a:latin typeface="Arial" panose="020B0604020202020204" pitchFamily="34" charset="0"/>
                <a:cs typeface="Arial" panose="020B0604020202020204" pitchFamily="34" charset="0"/>
              </a:rPr>
              <a:t> and other major journals. These papers are a subset of the over 500 ENCODE Consortium papers published during ENCODE Phase 3. The package featured a main paper that highlights the expansion of ENCODE’s catalog, identifying candidate cis-regulatory elements and creating a comprehensive registry of these elements. During ENCODE Phase 3, the Search Candidate cis-Regulatory Elements by ENCODE tool (or SCREEN) was developed as a user-friendly way to navigate the extensive catalog. </a:t>
            </a:r>
          </a:p>
          <a:p>
            <a:pPr defTabSz="632323">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Consortium also published a Perspectives of ENCODE paper, which provides an overview of the history of the project and its growth during Phase 3, reflections on the impact of ENCODE, and future directions.</a:t>
            </a:r>
          </a:p>
          <a:p>
            <a:br>
              <a:rPr lang="en-US" sz="1200" dirty="0">
                <a:latin typeface="Arial" panose="020B0604020202020204" pitchFamily="34" charset="0"/>
                <a:cs typeface="Arial" panose="020B0604020202020204" pitchFamily="34" charset="0"/>
                <a:hlinkClick r:id="rId3"/>
              </a:rPr>
            </a:br>
            <a:r>
              <a:rPr lang="en-US" sz="1200" dirty="0">
                <a:latin typeface="Arial" panose="020B0604020202020204" pitchFamily="34" charset="0"/>
                <a:cs typeface="Arial" panose="020B0604020202020204" pitchFamily="34" charset="0"/>
              </a:rPr>
              <a:t>* The package contains additional publications spanning topics of human and mouse gene expression, regulation, epigenetics, human disease, and software tools.</a:t>
            </a:r>
          </a:p>
          <a:p>
            <a:pPr marL="0" lvl="1" defTabSz="632323">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2729BAA4-AACA-4631-82BC-DB95DB682B36}"/>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734671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ENCODE Consortium will hold a virtual Research Applications &amp; Users Meeting from September 30 to October 2. The meeting will be held at times compatible for both U.S. and European participants, and the sessions will be recorded to broaden access to this meeting. The goal is to expose new users to ENCODE and provide them with the skills to use ENCODE data with guidance from current Consortium members.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Planned workshops include an introduction to the ENCODE portal, navigating the ENCODE Encyclopedia with SCREEN, and an interactive introduction to </a:t>
            </a:r>
            <a:r>
              <a:rPr lang="en-US" sz="1200" dirty="0" err="1">
                <a:latin typeface="Arial" panose="020B0604020202020204" pitchFamily="34" charset="0"/>
                <a:cs typeface="Arial" panose="020B0604020202020204" pitchFamily="34" charset="0"/>
              </a:rPr>
              <a:t>Factorbook</a:t>
            </a:r>
            <a:r>
              <a:rPr lang="en-US" sz="1200" dirty="0">
                <a:latin typeface="Arial" panose="020B0604020202020204" pitchFamily="34" charset="0"/>
                <a:cs typeface="Arial" panose="020B0604020202020204" pitchFamily="34" charset="0"/>
              </a:rPr>
              <a:t>, which provides information about transcription factor-binding sites in various biological contexts. Registration for this meeting is open and can be completed via the meeting website – encode2020.org. </a:t>
            </a:r>
          </a:p>
        </p:txBody>
      </p:sp>
      <p:sp>
        <p:nvSpPr>
          <p:cNvPr id="5" name="Slide Number Placeholder 3">
            <a:extLst>
              <a:ext uri="{FF2B5EF4-FFF2-40B4-BE49-F238E27FC236}">
                <a16:creationId xmlns:a16="http://schemas.microsoft.com/office/drawing/2014/main" id="{ABD18A79-E654-4D7C-A4BA-9F4464B5B83F}"/>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11527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7"/>
            <a:ext cx="5724940" cy="4665177"/>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NHGRI is launching a new initiative in functional genomics called the Impact of Genomic Variation on Function (or IGVF) Program. This program aims to develop a framework for systematically understanding the effects of genomic variation on genome function and how these effects shape phenotypes. The IGVF Program will consist of five interrelated components that will use emerging experimental and computational approaches to build a catalog of the impact of genomic variants on genome function and phenotypes.</a:t>
            </a:r>
          </a:p>
          <a:p>
            <a:endParaRPr lang="en-US" sz="1200" dirty="0">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 Five new funding opportunities are now published in the following areas: * systematic characterization of genomic variation on genome function and phenotype; * defining genomic influence on gene network regulation; * single-cell profiling of regulatory element and gene activity in relationship to genome function; * genomic variation and functional data and administrative coordinating center, and * developing predictive models of the impact of genomic variation on genome function.</a:t>
            </a:r>
          </a:p>
          <a:p>
            <a:pPr defTabSz="948507">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NHGRI especially encourages applicants who are new investigators, experienced investigators new to genomics, investigators that have not previously participated in a NHGRI consortium or program, and investigators from demographic groups or institutions that are considered underrepresented in genomics. * Applications for all five funding opportunities are due November 4, 2020.</a:t>
            </a:r>
          </a:p>
          <a:p>
            <a:endParaRPr lang="en-US" sz="11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349215D6-7E15-4453-AFA2-86D2E58F9E5F}"/>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93244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60375" y="327025"/>
            <a:ext cx="6394450" cy="3597275"/>
          </a:xfrm>
          <a:prstGeom prst="rect">
            <a:avLst/>
          </a:prstGeom>
          <a:ln/>
        </p:spPr>
      </p:sp>
      <p:sp>
        <p:nvSpPr>
          <p:cNvPr id="119811" name="Notes Placeholder 2"/>
          <p:cNvSpPr>
            <a:spLocks noGrp="1"/>
          </p:cNvSpPr>
          <p:nvPr>
            <p:ph type="body" idx="1"/>
          </p:nvPr>
        </p:nvSpPr>
        <p:spPr>
          <a:xfrm>
            <a:off x="795132" y="4072008"/>
            <a:ext cx="5724939" cy="4249711"/>
          </a:xfrm>
          <a:noFill/>
          <a:ln w="9525">
            <a:noFill/>
            <a:miter lim="800000"/>
            <a:headEnd/>
            <a:tailEnd/>
          </a:ln>
          <a:effectLst/>
        </p:spPr>
        <p:txBody>
          <a:bodyPr vert="horz" wrap="square" lIns="93234" tIns="46618" rIns="93234" bIns="46618"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Centers of Excellence in Genomic Science (or CEGS) program supports interdisciplinary research teams for developing highly innovative approaches in genomics research.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Fiscal Year 2020 NHGRI appropriation included $10 million for a new competitively awarded, center-based grant program for Emerging Centers of Excellence (or </a:t>
            </a:r>
            <a:r>
              <a:rPr lang="en-US" sz="1200" dirty="0" err="1">
                <a:latin typeface="Arial" panose="020B0604020202020204" pitchFamily="34" charset="0"/>
                <a:cs typeface="Arial" panose="020B0604020202020204" pitchFamily="34" charset="0"/>
              </a:rPr>
              <a:t>eCEGS</a:t>
            </a:r>
            <a:r>
              <a:rPr lang="en-US" sz="1200" dirty="0">
                <a:latin typeface="Arial" panose="020B0604020202020204" pitchFamily="34" charset="0"/>
                <a:cs typeface="Arial" panose="020B0604020202020204" pitchFamily="34" charset="0"/>
              </a:rPr>
              <a:t>). In response, NHGRI issued a first Notice of Change for Fiscal Year 2020 to amend the original announcement for the CEGS program and to allow an opportunity for institutions that are not previous CEGS grantees to apply for CEGS funding (which would be executed as part of the ‘program balance’ criterion when making funding decisions). </a:t>
            </a:r>
          </a:p>
          <a:p>
            <a:endParaRPr lang="en-US" sz="12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 NHGRI has now issued a second Notice of Change for Fiscal Year 2021 to fund another round of </a:t>
            </a:r>
            <a:r>
              <a:rPr lang="en-US" sz="1200" dirty="0" err="1">
                <a:latin typeface="Arial" panose="020B0604020202020204" pitchFamily="34" charset="0"/>
                <a:cs typeface="Arial" panose="020B0604020202020204" pitchFamily="34" charset="0"/>
              </a:rPr>
              <a:t>eCEGS</a:t>
            </a:r>
            <a:r>
              <a:rPr lang="en-US" sz="1200" dirty="0">
                <a:latin typeface="Arial" panose="020B0604020202020204" pitchFamily="34" charset="0"/>
                <a:cs typeface="Arial" panose="020B0604020202020204" pitchFamily="34" charset="0"/>
              </a:rPr>
              <a:t>. Specifically, we added an additional receipt date in November 2020, and again emphasized our interest in applications from institutions that are not previous CEGS grantees. </a:t>
            </a:r>
          </a:p>
          <a:p>
            <a:pPr lvl="0"/>
            <a:endParaRPr lang="en-US" sz="12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The CEGS program will continue to encourage submission of outstanding and innovative applications from all eligible institutions; we have applications under review for the regular CEGS program, and the next receipt date in May 2021 will not change. </a:t>
            </a:r>
          </a:p>
          <a:p>
            <a:endParaRPr lang="en-US"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40463B1E-468C-42DB-BEDE-E6103E38CF4B}"/>
              </a:ext>
            </a:extLst>
          </p:cNvPr>
          <p:cNvSpPr txBox="1">
            <a:spLocks/>
          </p:cNvSpPr>
          <p:nvPr/>
        </p:nvSpPr>
        <p:spPr>
          <a:xfrm>
            <a:off x="4143587" y="9121140"/>
            <a:ext cx="3169920" cy="480060"/>
          </a:xfrm>
          <a:prstGeom prst="rect">
            <a:avLst/>
          </a:prstGeom>
        </p:spPr>
        <p:txBody>
          <a:bodyPr vert="horz" lIns="96566" tIns="48285" rIns="96566" bIns="4828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540" fontAlgn="base">
              <a:spcBef>
                <a:spcPct val="0"/>
              </a:spcBef>
              <a:spcAft>
                <a:spcPct val="0"/>
              </a:spcAft>
              <a:defRPr/>
            </a:pPr>
            <a:fld id="{5B6CE0F2-70EA-43E2-9B6A-D90CC32518E6}" type="slidenum">
              <a:rPr lang="en-US" b="1">
                <a:solidFill>
                  <a:srgbClr val="000000"/>
                </a:solidFill>
                <a:latin typeface="Arial" pitchFamily="34" charset="0"/>
              </a:rPr>
              <a:pPr defTabSz="965540" fontAlgn="base">
                <a:spcBef>
                  <a:spcPct val="0"/>
                </a:spcBef>
                <a:spcAft>
                  <a:spcPct val="0"/>
                </a:spcAft>
                <a:defRPr/>
              </a:pPr>
              <a:t>35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52585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7"/>
            <a:ext cx="5724940" cy="4666843"/>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a:defRPr/>
            </a:pPr>
            <a:r>
              <a:rPr lang="en-US" sz="1200" dirty="0">
                <a:latin typeface="Arial" panose="020B0604020202020204" pitchFamily="34" charset="0"/>
                <a:cs typeface="Arial" panose="020B0604020202020204" pitchFamily="34" charset="0"/>
              </a:rPr>
              <a:t>The Developmental Genotype-Tissue Expression (or </a:t>
            </a:r>
            <a:r>
              <a:rPr lang="en-US" sz="1200" dirty="0" err="1">
                <a:latin typeface="Arial" panose="020B0604020202020204" pitchFamily="34" charset="0"/>
                <a:cs typeface="Arial" panose="020B0604020202020204" pitchFamily="34" charset="0"/>
              </a:rPr>
              <a:t>dGTEx</a:t>
            </a:r>
            <a:r>
              <a:rPr lang="en-US" sz="1200" dirty="0">
                <a:latin typeface="Arial" panose="020B0604020202020204" pitchFamily="34" charset="0"/>
                <a:cs typeface="Arial" panose="020B0604020202020204" pitchFamily="34" charset="0"/>
              </a:rPr>
              <a:t>) project is a new initiative that will be co-led by NHGRI and the National Institute of Child Health and Human Development. The goal of dGTEx is to catalog and analyze transcriptional profiles from a wide variety of tissues obtained from neonates, children, and adolescents in a post-mortem setting. * The aims of the project are to create an atlas of gene expression and biobank on bulk tissues and single cells, to analyze differences in gene expression across developmental stages, and to develop ELSI research projects. Two companion </a:t>
            </a:r>
            <a:r>
              <a:rPr lang="en-US" sz="1200" dirty="0" err="1">
                <a:latin typeface="Arial" panose="020B0604020202020204" pitchFamily="34" charset="0"/>
                <a:cs typeface="Arial" panose="020B0604020202020204" pitchFamily="34" charset="0"/>
              </a:rPr>
              <a:t>dGTEx</a:t>
            </a:r>
            <a:r>
              <a:rPr lang="en-US" sz="1200" dirty="0">
                <a:latin typeface="Arial" panose="020B0604020202020204" pitchFamily="34" charset="0"/>
                <a:cs typeface="Arial" panose="020B0604020202020204" pitchFamily="34" charset="0"/>
              </a:rPr>
              <a:t> Request for Applications were recently released.</a:t>
            </a:r>
          </a:p>
          <a:p>
            <a:pPr marL="0" lvl="1">
              <a:defRPr/>
            </a:pPr>
            <a:endParaRPr lang="en-US" sz="1200" dirty="0">
              <a:latin typeface="Arial" panose="020B0604020202020204" pitchFamily="34" charset="0"/>
              <a:cs typeface="Arial" panose="020B0604020202020204" pitchFamily="34" charset="0"/>
            </a:endParaRPr>
          </a:p>
          <a:p>
            <a:pPr marL="0" lvl="1">
              <a:defRPr/>
            </a:pPr>
            <a:r>
              <a:rPr lang="en-US" sz="1200" dirty="0">
                <a:latin typeface="Arial" panose="020B0604020202020204" pitchFamily="34" charset="0"/>
                <a:cs typeface="Arial" panose="020B0604020202020204" pitchFamily="34" charset="0"/>
              </a:rPr>
              <a:t>* The Laboratory, Data Analysis, and Coordinating Center will perform two major functions: (1) serve as a molecular laboratory and perform basic analyses of genotyping and expression data at the tissue and single-cell levels for public release; and (2) serve as a coordinating center to help monitor study progress and laboratory performance. </a:t>
            </a:r>
          </a:p>
          <a:p>
            <a:pPr marL="0" lvl="1">
              <a:defRPr/>
            </a:pPr>
            <a:endParaRPr lang="en-US" sz="1200" dirty="0">
              <a:latin typeface="Arial" panose="020B0604020202020204" pitchFamily="34" charset="0"/>
              <a:cs typeface="Arial" panose="020B0604020202020204" pitchFamily="34" charset="0"/>
            </a:endParaRPr>
          </a:p>
          <a:p>
            <a:pPr marL="0" lvl="1">
              <a:defRPr/>
            </a:pPr>
            <a:r>
              <a:rPr lang="en-US" sz="1200" dirty="0">
                <a:latin typeface="Arial" panose="020B0604020202020204" pitchFamily="34" charset="0"/>
                <a:cs typeface="Arial" panose="020B0604020202020204" pitchFamily="34" charset="0"/>
              </a:rPr>
              <a:t>* The Biospecimen Procurement Center will procure tissues from pediatric donors and provide high-quality tissue samples for genomic analyses. </a:t>
            </a:r>
          </a:p>
          <a:p>
            <a:pPr marL="0" lvl="1">
              <a:defRPr/>
            </a:pPr>
            <a:endParaRPr lang="en-US" sz="1200" dirty="0">
              <a:latin typeface="Arial" panose="020B0604020202020204" pitchFamily="34" charset="0"/>
              <a:cs typeface="Arial" panose="020B0604020202020204" pitchFamily="34" charset="0"/>
            </a:endParaRPr>
          </a:p>
          <a:p>
            <a:pPr marL="0" lvl="1">
              <a:defRPr/>
            </a:pPr>
            <a:r>
              <a:rPr lang="en-US" sz="1200" dirty="0">
                <a:latin typeface="Arial" panose="020B0604020202020204" pitchFamily="34" charset="0"/>
                <a:cs typeface="Arial" panose="020B0604020202020204" pitchFamily="34" charset="0"/>
              </a:rPr>
              <a:t>* Applications are due on November 13 and December 3, respectively, for these two funding opportunities. </a:t>
            </a:r>
          </a:p>
        </p:txBody>
      </p:sp>
      <p:sp>
        <p:nvSpPr>
          <p:cNvPr id="5" name="Slide Number Placeholder 3">
            <a:extLst>
              <a:ext uri="{FF2B5EF4-FFF2-40B4-BE49-F238E27FC236}">
                <a16:creationId xmlns:a16="http://schemas.microsoft.com/office/drawing/2014/main" id="{D5DCEFA8-957B-4FC3-9A0C-5900A99FDF5C}"/>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63707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484836"/>
            <a:ext cx="5724939" cy="4526494"/>
          </a:xfrm>
        </p:spPr>
        <p:txBody>
          <a:bodyPr/>
          <a:lstStyle/>
          <a:p>
            <a:pPr marL="0" lvl="1" defTabSz="632323">
              <a:defRPr/>
            </a:pPr>
            <a:r>
              <a:rPr lang="en-US" sz="1200" dirty="0">
                <a:latin typeface="Arial" panose="020B0604020202020204" pitchFamily="34" charset="0"/>
                <a:cs typeface="Arial" panose="020B0604020202020204" pitchFamily="34" charset="0"/>
              </a:rPr>
              <a:t>In September 2018, NHGRI established the Analysis, Visualization, and Informatics Lab-space (or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is a cloud-based infrastructure and software platform that provides an analysis and computing environment for unrestricted- and controlled-access genomic and phenotypic datasets. </a:t>
            </a:r>
          </a:p>
          <a:p>
            <a:pPr fontAlgn="base"/>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This past June, the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training team hosted the Massive Genome Informatics in the Cloud (or </a:t>
            </a:r>
            <a:r>
              <a:rPr lang="en-US" sz="1200" dirty="0" err="1">
                <a:latin typeface="Arial" panose="020B0604020202020204" pitchFamily="34" charset="0"/>
                <a:cs typeface="Arial" panose="020B0604020202020204" pitchFamily="34" charset="0"/>
              </a:rPr>
              <a:t>MaGIC</a:t>
            </a:r>
            <a:r>
              <a:rPr lang="en-US" sz="1200" dirty="0">
                <a:latin typeface="Arial" panose="020B0604020202020204" pitchFamily="34" charset="0"/>
                <a:cs typeface="Arial" panose="020B0604020202020204" pitchFamily="34" charset="0"/>
              </a:rPr>
              <a:t>) Jamboree for NHGRI’s Genome Sequencing Program researchers. The event included an introduction focused on how to use the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platform and tools to analyze the Genome Sequencing Program data.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There will be opportunities to learn more about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through workshops at the virtual 2020 American Society of Human Genetics (or ASHG) Meeting next month. Specifically, the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team will be leading workshops focused on how to * perform GWAS analyses with Galaxy in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and how to * find and analyze cloud data with the Gen3, </a:t>
            </a:r>
            <a:r>
              <a:rPr lang="en-US" sz="1200" dirty="0" err="1">
                <a:latin typeface="Arial" panose="020B0604020202020204" pitchFamily="34" charset="0"/>
                <a:cs typeface="Arial" panose="020B0604020202020204" pitchFamily="34" charset="0"/>
              </a:rPr>
              <a:t>Dockstore</a:t>
            </a:r>
            <a:r>
              <a:rPr lang="en-US" sz="1200" dirty="0">
                <a:latin typeface="Arial" panose="020B0604020202020204" pitchFamily="34" charset="0"/>
                <a:cs typeface="Arial" panose="020B0604020202020204" pitchFamily="34" charset="0"/>
              </a:rPr>
              <a:t>, and Terra platforms.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Finally,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is a designated repository for the COVID-19 Host Genetics Initiative (or HGI) data from U.S. contributors. The purpose of HGI is to share and analyze data to learn the genetic determinants of COVID-19 susceptibility, severity, and outcomes. </a:t>
            </a:r>
          </a:p>
          <a:p>
            <a:r>
              <a:rPr lang="en-US" sz="1200" dirty="0">
                <a:latin typeface="Arial" panose="020B0604020202020204" pitchFamily="34" charset="0"/>
                <a:cs typeface="Arial" panose="020B0604020202020204" pitchFamily="34" charset="0"/>
              </a:rPr>
              <a:t>​</a:t>
            </a:r>
            <a:endParaRPr lang="en-US" sz="1200" dirty="0"/>
          </a:p>
        </p:txBody>
      </p:sp>
      <p:sp>
        <p:nvSpPr>
          <p:cNvPr id="4" name="Slide Number Placeholder 3"/>
          <p:cNvSpPr>
            <a:spLocks noGrp="1"/>
          </p:cNvSpPr>
          <p:nvPr>
            <p:ph type="sldNum" sz="quarter" idx="5"/>
          </p:nvPr>
        </p:nvSpPr>
        <p:spPr/>
        <p:txBody>
          <a:bodyPr/>
          <a:lstStyle/>
          <a:p>
            <a:pPr defTabSz="1264645">
              <a:defRPr/>
            </a:pPr>
            <a:fld id="{686C4877-7F8F-5A49-9AA0-E98EA2446273}" type="slidenum">
              <a:rPr lang="en-US" b="1">
                <a:solidFill>
                  <a:prstClr val="black"/>
                </a:solidFill>
                <a:latin typeface="Arial" panose="020B0604020202020204" pitchFamily="34" charset="0"/>
                <a:cs typeface="Arial" panose="020B0604020202020204" pitchFamily="34" charset="0"/>
              </a:rPr>
              <a:pPr defTabSz="1264645">
                <a:defRPr/>
              </a:pPr>
              <a:t>37</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452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7"/>
            <a:ext cx="5724940" cy="4786509"/>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Genome-Wide Association Studies (or GWAS) Catalog is a collaborative project between the European Bioinformatics Institute (or EBI) and NHGRI. The catalog provides a searchable and freely available database of SNP-trait associations for scientists, clinicians, and other users worldwide.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Staff associated with the GWAS Catalog organized a community workshop entitled “GWAS Summary Statistics Standards and Sharing Workshop,” which was held virtually in early June. This workshop addressed the standards, infrastructure, and incentives required to promote and enable sharing of GWAS summary statistics.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workshop brought together attendees that represented diverse groups of stakeholders, including cohort representatives, summary statistics users, tools developers, resource providers, journal editors, and funders.</a:t>
            </a:r>
          </a:p>
          <a:p>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 Recommendations from the workshop included: * improving the functionality of the GWAS Catalog platform for submitting and curating summary statistics from GWAS studies; * standardizing the reporting of summary statistics and related study data in a manner that is Findable, Accessible, Interoperable, and Reproducible (or FAIR); * and linking GWAS summary statistics data to other relevant datasets/resources, such as </a:t>
            </a:r>
            <a:r>
              <a:rPr lang="en-US" sz="1200" dirty="0" err="1">
                <a:latin typeface="Arial" panose="020B0604020202020204" pitchFamily="34" charset="0"/>
                <a:cs typeface="Arial" panose="020B0604020202020204" pitchFamily="34" charset="0"/>
              </a:rPr>
              <a:t>dbGaP</a:t>
            </a:r>
            <a:r>
              <a:rPr lang="en-US" sz="1200" dirty="0">
                <a:latin typeface="Arial" panose="020B0604020202020204" pitchFamily="34" charset="0"/>
                <a:cs typeface="Arial" panose="020B0604020202020204" pitchFamily="34" charset="0"/>
              </a:rPr>
              <a:t>, EGA, and </a:t>
            </a:r>
            <a:r>
              <a:rPr lang="en-US" sz="1200" dirty="0" err="1">
                <a:latin typeface="Arial" panose="020B0604020202020204" pitchFamily="34" charset="0"/>
                <a:cs typeface="Arial" panose="020B0604020202020204" pitchFamily="34" charset="0"/>
              </a:rPr>
              <a:t>AnVIL</a:t>
            </a:r>
            <a:r>
              <a:rPr lang="en-US" sz="1200" dirty="0">
                <a:latin typeface="Arial" panose="020B0604020202020204" pitchFamily="34" charset="0"/>
                <a:cs typeface="Arial" panose="020B0604020202020204" pitchFamily="34" charset="0"/>
              </a:rPr>
              <a:t>. The recommendations from the workshop will be shared in a white paper that outlines the future of GWAS data sharing. </a:t>
            </a:r>
          </a:p>
        </p:txBody>
      </p:sp>
      <p:sp>
        <p:nvSpPr>
          <p:cNvPr id="5" name="Slide Number Placeholder 3">
            <a:extLst>
              <a:ext uri="{FF2B5EF4-FFF2-40B4-BE49-F238E27FC236}">
                <a16:creationId xmlns:a16="http://schemas.microsoft.com/office/drawing/2014/main" id="{C4D2108A-94CE-44EB-8094-C5CEF49C0C73}"/>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96454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a:defRPr/>
            </a:pPr>
            <a:r>
              <a:rPr lang="en-US" sz="1200" dirty="0">
                <a:latin typeface="Arial" panose="020B0604020202020204" pitchFamily="34" charset="0"/>
                <a:cs typeface="Arial" panose="020B0604020202020204" pitchFamily="34" charset="0"/>
              </a:rPr>
              <a:t>The Phenotypes and Exposures (or </a:t>
            </a:r>
            <a:r>
              <a:rPr lang="en-US" sz="1200" dirty="0" err="1">
                <a:latin typeface="Arial" panose="020B0604020202020204" pitchFamily="34" charset="0"/>
                <a:cs typeface="Arial" panose="020B0604020202020204" pitchFamily="34" charset="0"/>
              </a:rPr>
              <a:t>PhenX</a:t>
            </a:r>
            <a:r>
              <a:rPr lang="en-US" sz="1200" dirty="0">
                <a:latin typeface="Arial" panose="020B0604020202020204" pitchFamily="34" charset="0"/>
                <a:cs typeface="Arial" panose="020B0604020202020204" pitchFamily="34" charset="0"/>
              </a:rPr>
              <a:t>) Toolkit is a catalog of consensus protocols for measuring phenotypes and exposures in biomedical research. </a:t>
            </a:r>
          </a:p>
          <a:p>
            <a:pPr marL="0" lvl="1" defTabSz="632323">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With significant leadership and funding support from the National Institute on Minority Health and Health Disparities, a new Social Determinants of Health Assessments Collection (or SDOH) was added to the PhenX Toolkit. This collection contains 19 protocols to help measure factors that shape behaviors and health outcomes. Examples of the SDOH protocols include concentrated poverty, access to health services and technology, spirituality, and areas where junk food outlets outnumber healthy food options (also known as “food swamps”). This collection is expected to provide a common currency for studying social determinants of health and can be used to examine health inequities.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SDOH collection has been highlighted in a number of COVID-19-related funding notices, including that </a:t>
            </a:r>
            <a:r>
              <a:rPr lang="en-US" sz="1200" dirty="0" err="1">
                <a:latin typeface="Arial" panose="020B0604020202020204" pitchFamily="34" charset="0"/>
                <a:cs typeface="Arial" panose="020B0604020202020204" pitchFamily="34" charset="0"/>
              </a:rPr>
              <a:t>foro</a:t>
            </a:r>
            <a:r>
              <a:rPr lang="en-US" sz="1200" dirty="0">
                <a:latin typeface="Arial" panose="020B0604020202020204" pitchFamily="34" charset="0"/>
                <a:cs typeface="Arial" panose="020B0604020202020204" pitchFamily="34" charset="0"/>
              </a:rPr>
              <a:t> the Rapid Acceleration of Diagnostics – Underserved Populations (or </a:t>
            </a:r>
            <a:r>
              <a:rPr lang="en-US" sz="1200" dirty="0" err="1">
                <a:latin typeface="Arial" panose="020B0604020202020204" pitchFamily="34" charset="0"/>
                <a:cs typeface="Arial" panose="020B0604020202020204" pitchFamily="34" charset="0"/>
              </a:rPr>
              <a:t>RADx</a:t>
            </a:r>
            <a:r>
              <a:rPr lang="en-US" sz="1200" dirty="0">
                <a:latin typeface="Arial" panose="020B0604020202020204" pitchFamily="34" charset="0"/>
                <a:cs typeface="Arial" panose="020B0604020202020204" pitchFamily="34" charset="0"/>
              </a:rPr>
              <a:t>-UP) program, which seeks to understand factors that have led to disproportionate burden of the COVID-19 pandemic on underserved and/or vulnerable populations.</a:t>
            </a:r>
          </a:p>
          <a:p>
            <a:pPr marL="0" lvl="1" defTabSz="632323">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F9CFB722-5E42-473C-BB00-35B4EC2135B5}"/>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39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96418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14399" y="4161842"/>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anose="020B0604020202020204" pitchFamily="34" charset="0"/>
                <a:cs typeface="Arial" panose="020B0604020202020204" pitchFamily="34" charset="0"/>
              </a:rPr>
              <a:t>Two final * presentations will then follow: * one by Elinor Karlsson, Director of the Vertebrate Genomics Group at the Broad Institute of MIT and Harvard, on “Perspectives in Comparative Genomics and Evolution” and * one by Larry Brody, Director of NHGRI’s Division of Genomics and Society, on “ELSI Research Activities across NIH.” </a:t>
            </a:r>
          </a:p>
          <a:p>
            <a:endParaRPr lang="en-US" sz="1200" dirty="0"/>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0365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28625" y="652463"/>
            <a:ext cx="6297613" cy="3541712"/>
          </a:xfrm>
          <a:prstGeom prst="rect">
            <a:avLst/>
          </a:prstGeom>
          <a:ln/>
        </p:spPr>
      </p:sp>
      <p:sp>
        <p:nvSpPr>
          <p:cNvPr id="119811" name="Notes Placeholder 2"/>
          <p:cNvSpPr>
            <a:spLocks noGrp="1"/>
          </p:cNvSpPr>
          <p:nvPr>
            <p:ph type="body" idx="1"/>
          </p:nvPr>
        </p:nvSpPr>
        <p:spPr>
          <a:xfrm>
            <a:off x="715617" y="4322671"/>
            <a:ext cx="5724939" cy="4249711"/>
          </a:xfrm>
          <a:noFill/>
          <a:ln w="9525">
            <a:noFill/>
            <a:miter lim="800000"/>
            <a:headEnd/>
            <a:tailEnd/>
          </a:ln>
          <a:effectLst/>
        </p:spPr>
        <p:txBody>
          <a:bodyPr vert="horz" wrap="square" lIns="101737" tIns="50868" rIns="101737" bIns="50868"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Electronic Medical Records and Genomics (or eMERGE) Network conducts groundbreaking research on how to effectively use electronic health records and large biorepositories to enable the integration of genomic information into clinical care.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This July, the eMERGE Genomic Risk Assessment and Management Network was launched. This five-year phase of eMERGE will include 10 clinical sites and a study coordinating center. The Network also includes 15 clinical site partners and many affiliates, as shown on this map. The Network aims to expand best practices and knowledge in effective implementation of genomic medicine by understanding how genomics contributes to an individuals’ risk of developing disease.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eMERGE Genomic Risk Assessment and Management Network will * apply and validate polygenic risk scores (or PRS) in diverse populations, * combine PRS results with family history and clinical covariates to develop genomic risk assessments, * return results using the electronic medical record (or EMR) to 25,000 diverse participants, * and assess uptake of risk-reduction recommendations and impact on related clinical outcomes to better understand genomic risk in the broader U.S. population. </a:t>
            </a:r>
          </a:p>
          <a:p>
            <a:pPr defTabSz="632323">
              <a:defRPr/>
            </a:pPr>
            <a:endParaRPr lang="en-US" sz="1200" dirty="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1012714">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1012714">
                <a:defRPr/>
              </a:pPr>
              <a:t>40</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49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28625" y="555625"/>
            <a:ext cx="6297613" cy="3541713"/>
          </a:xfrm>
          <a:prstGeom prst="rect">
            <a:avLst/>
          </a:prstGeom>
          <a:ln/>
        </p:spPr>
      </p:sp>
      <p:sp>
        <p:nvSpPr>
          <p:cNvPr id="119811" name="Notes Placeholder 2"/>
          <p:cNvSpPr>
            <a:spLocks noGrp="1"/>
          </p:cNvSpPr>
          <p:nvPr>
            <p:ph type="body" idx="1"/>
          </p:nvPr>
        </p:nvSpPr>
        <p:spPr>
          <a:xfrm>
            <a:off x="844217" y="4303746"/>
            <a:ext cx="5724940" cy="4249711"/>
          </a:xfrm>
          <a:noFill/>
          <a:ln w="9525">
            <a:noFill/>
            <a:miter lim="800000"/>
            <a:headEnd/>
            <a:tailEnd/>
          </a:ln>
          <a:effectLst/>
        </p:spPr>
        <p:txBody>
          <a:bodyPr vert="horz" wrap="square" lIns="98079" tIns="49039" rIns="98079" bIns="49039" numCol="1" anchor="t" anchorCtr="0" compatLnSpc="1">
            <a:prstTxWarp prst="textNoShape">
              <a:avLst/>
            </a:prstTxWarp>
            <a:noAutofit/>
          </a:bodyPr>
          <a:lstStyle/>
          <a:p>
            <a:pPr defTabSz="632323">
              <a:defRPr/>
            </a:pPr>
            <a:r>
              <a:rPr lang="en-US" altLang="en-US" sz="1200" dirty="0">
                <a:latin typeface="Arial" panose="020B0604020202020204" pitchFamily="34" charset="0"/>
                <a:cs typeface="Arial" panose="020B0604020202020204" pitchFamily="34" charset="0"/>
              </a:rPr>
              <a:t>The Clinical Genome Resource (or ClinGen) evaluates and disseminates the clinical relevance of genes and genomic variants for use in precision medicine and research. </a:t>
            </a:r>
          </a:p>
          <a:p>
            <a:pPr defTabSz="632323">
              <a:defRPr/>
            </a:pPr>
            <a:endParaRPr lang="en-US" alt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ClinGen’s Ancestry and Diversity Working Group collaborated with the Clinical Sequencing Evidence-generating Research (or CSER) program to investigate clinical geneticists’ understanding and use of the terms “race,” “ethnicity,” and “ancestry” in their work. This study was recently published in the </a:t>
            </a:r>
            <a:r>
              <a:rPr lang="en-US" sz="1200" i="1" dirty="0">
                <a:latin typeface="Arial" panose="020B0604020202020204" pitchFamily="34" charset="0"/>
                <a:cs typeface="Arial" panose="020B0604020202020204" pitchFamily="34" charset="0"/>
              </a:rPr>
              <a:t>American Journal of Human Genetics</a:t>
            </a:r>
            <a:r>
              <a:rPr lang="en-US" sz="1200" dirty="0">
                <a:latin typeface="Arial" panose="020B0604020202020204" pitchFamily="34" charset="0"/>
                <a:cs typeface="Arial" panose="020B0604020202020204" pitchFamily="34" charset="0"/>
              </a:rPr>
              <a:t>. The findings highlight a lack of standard definitions and protocols for the collection and use of diversity measures in clinical genetics and support the need for standardizing and harmonizing the collection of these measures to understand their importance in genomic medicine and precision medicine.</a:t>
            </a:r>
          </a:p>
        </p:txBody>
      </p:sp>
      <p:sp>
        <p:nvSpPr>
          <p:cNvPr id="6" name="Slide Number Placeholder 3">
            <a:extLst>
              <a:ext uri="{FF2B5EF4-FFF2-40B4-BE49-F238E27FC236}">
                <a16:creationId xmlns:a16="http://schemas.microsoft.com/office/drawing/2014/main" id="{D0151631-9C2E-4D51-BDBB-15B799AE4AB7}"/>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689154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GenomeConnect is ClinGen’s online patient registry where individuals can securely share their genetic and health information for use by researchers and healthcare providers. GenomeConnect also gives participants the ability to share their genomic variant data with </a:t>
            </a:r>
            <a:r>
              <a:rPr lang="en-US" sz="1200" dirty="0" err="1">
                <a:latin typeface="Arial" panose="020B0604020202020204" pitchFamily="34" charset="0"/>
                <a:cs typeface="Arial" panose="020B0604020202020204" pitchFamily="34" charset="0"/>
              </a:rPr>
              <a:t>ClinVar</a:t>
            </a:r>
            <a:r>
              <a:rPr lang="en-US" sz="1200" dirty="0">
                <a:latin typeface="Arial" panose="020B0604020202020204" pitchFamily="34" charset="0"/>
                <a:cs typeface="Arial" panose="020B0604020202020204" pitchFamily="34" charset="0"/>
              </a:rPr>
              <a:t>, to connect with others who have similar genomic variants, to learn about additional research opportunities, and to receive updates about their genomic test results.</a:t>
            </a:r>
          </a:p>
          <a:p>
            <a:endParaRPr lang="en-US" sz="1200" dirty="0">
              <a:highlight>
                <a:srgbClr val="FFFF00"/>
              </a:highlight>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As of April 2020, 2,998 participants from 43 countries have consented to participate in the registry and nearly 1,500 genomic variant interpretations from de-identified </a:t>
            </a:r>
            <a:r>
              <a:rPr lang="en-US" sz="1200" dirty="0" err="1">
                <a:latin typeface="Arial" panose="020B0604020202020204" pitchFamily="34" charset="0"/>
                <a:cs typeface="Arial" panose="020B0604020202020204" pitchFamily="34" charset="0"/>
              </a:rPr>
              <a:t>GenomeConnect</a:t>
            </a:r>
            <a:r>
              <a:rPr lang="en-US" sz="1200" dirty="0">
                <a:latin typeface="Arial" panose="020B0604020202020204" pitchFamily="34" charset="0"/>
                <a:cs typeface="Arial" panose="020B0604020202020204" pitchFamily="34" charset="0"/>
              </a:rPr>
              <a:t> participant data have been shared with ClinVar.</a:t>
            </a:r>
          </a:p>
          <a:p>
            <a:pPr defTabSz="948507">
              <a:defRPr/>
            </a:pPr>
            <a:endParaRPr lang="en-US" sz="1200" dirty="0">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 Given GenomeConnect’s success in engaging patients in genomic data sharing, the GenomeConnect team wanted to make those same opportunities available to patients participating in other registries who are not currently sharing data. To that end, GenomeConnect has launched the Patient Data Sharing Program. Thus far, the nine registries shown here are participating in this expanded program. </a:t>
            </a:r>
          </a:p>
          <a:p>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32950F71-846D-486F-9BB9-F388EE5D30D0}"/>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35748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sz="1200" dirty="0">
                <a:latin typeface="Arial" panose="020B0604020202020204" pitchFamily="34" charset="0"/>
                <a:cs typeface="Arial" panose="020B0604020202020204" pitchFamily="34" charset="0"/>
              </a:rPr>
              <a:t>The Implementing Genomics in Practice (or IGNITE) Network consists of five clinical groups and a coordinating center, which are together conducting pragmatic clinical trials to study the implementation of genomic medicine in diverse settings.</a:t>
            </a:r>
          </a:p>
          <a:p>
            <a:pPr marL="0" lvl="1" defTabSz="632323">
              <a:defRPr/>
            </a:pPr>
            <a:endParaRPr lang="en-US" sz="1200" dirty="0">
              <a:latin typeface="Arial" panose="020B0604020202020204" pitchFamily="34" charset="0"/>
              <a:cs typeface="Arial" panose="020B0604020202020204" pitchFamily="34" charset="0"/>
            </a:endParaRPr>
          </a:p>
          <a:p>
            <a:pPr marL="0" lvl="1" defTabSz="632323">
              <a:defRPr/>
            </a:pPr>
            <a:r>
              <a:rPr lang="en-US" sz="1200" dirty="0">
                <a:latin typeface="Arial" panose="020B0604020202020204" pitchFamily="34" charset="0"/>
                <a:cs typeface="Arial" panose="020B0604020202020204" pitchFamily="34" charset="0"/>
              </a:rPr>
              <a:t>* Despite the unprecedented times related to the COVID-19 pandemic, the network recently launched the trial Genetic testing to Understand Renal Disease Disparities across the U.S. (or GUARDD-US). * The trial is studying whether knowledge that a participant is positive for a high-risk genomic variant in </a:t>
            </a:r>
            <a:r>
              <a:rPr lang="en-US" sz="1200" i="1" dirty="0">
                <a:latin typeface="Arial" panose="020B0604020202020204" pitchFamily="34" charset="0"/>
                <a:cs typeface="Arial" panose="020B0604020202020204" pitchFamily="34" charset="0"/>
              </a:rPr>
              <a:t>APOL1</a:t>
            </a:r>
            <a:r>
              <a:rPr lang="en-US" sz="1200" dirty="0">
                <a:latin typeface="Arial" panose="020B0604020202020204" pitchFamily="34" charset="0"/>
                <a:cs typeface="Arial" panose="020B0604020202020204" pitchFamily="34" charset="0"/>
              </a:rPr>
              <a:t>, a gene associated with chronic kidney disease, results in a change in blood pressure management. The study aims to enroll over 5,000 African American participants, as high-risk </a:t>
            </a:r>
            <a:r>
              <a:rPr lang="en-US" sz="1200" i="1" dirty="0">
                <a:latin typeface="Arial" panose="020B0604020202020204" pitchFamily="34" charset="0"/>
                <a:cs typeface="Arial" panose="020B0604020202020204" pitchFamily="34" charset="0"/>
              </a:rPr>
              <a:t>APOL1</a:t>
            </a:r>
            <a:r>
              <a:rPr lang="en-US" sz="1200" dirty="0">
                <a:latin typeface="Arial" panose="020B0604020202020204" pitchFamily="34" charset="0"/>
                <a:cs typeface="Arial" panose="020B0604020202020204" pitchFamily="34" charset="0"/>
              </a:rPr>
              <a:t> genotypes are disproportionately present in this population.</a:t>
            </a:r>
          </a:p>
          <a:p>
            <a:pPr marL="0" lvl="1" defTabSz="632323">
              <a:defRPr/>
            </a:pPr>
            <a:endParaRPr lang="en-US" sz="1200" dirty="0">
              <a:latin typeface="Arial" panose="020B0604020202020204" pitchFamily="34" charset="0"/>
              <a:cs typeface="Arial" panose="020B0604020202020204" pitchFamily="34" charset="0"/>
            </a:endParaRPr>
          </a:p>
          <a:p>
            <a:pPr marL="0" lvl="1" defTabSz="632323">
              <a:defRPr/>
            </a:pPr>
            <a:r>
              <a:rPr lang="en-US" sz="1200" dirty="0">
                <a:latin typeface="Arial" panose="020B0604020202020204" pitchFamily="34" charset="0"/>
                <a:cs typeface="Arial" panose="020B0604020202020204" pitchFamily="34" charset="0"/>
              </a:rPr>
              <a:t>* Four clinical sites have been activated, with several more planned for activation over the next few months. * The first patient was randomized into the trial in early July, and * over 100 participants have been enrolled so far.</a:t>
            </a:r>
          </a:p>
          <a:p>
            <a:pPr marL="0" lvl="1" defTabSz="632323">
              <a:defRPr/>
            </a:pPr>
            <a:endParaRPr lang="en-US" sz="1200" dirty="0">
              <a:latin typeface="Arial" panose="020B0604020202020204" pitchFamily="34" charset="0"/>
              <a:cs typeface="Arial" panose="020B0604020202020204" pitchFamily="34" charset="0"/>
            </a:endParaRPr>
          </a:p>
          <a:p>
            <a:pPr marL="0" lvl="1" defTabSz="632323">
              <a:defRPr/>
            </a:pPr>
            <a:r>
              <a:rPr lang="en-US" sz="1200" dirty="0">
                <a:latin typeface="Arial" panose="020B0604020202020204" pitchFamily="34" charset="0"/>
                <a:cs typeface="Arial" panose="020B0604020202020204" pitchFamily="34" charset="0"/>
              </a:rPr>
              <a:t>Though COVID-19 delayed site activation and enrollment by a few months, the IGNITE Network is working to safely and effectively recruit participants into the study.</a:t>
            </a:r>
          </a:p>
        </p:txBody>
      </p:sp>
      <p:sp>
        <p:nvSpPr>
          <p:cNvPr id="5" name="Slide Number Placeholder 3">
            <a:extLst>
              <a:ext uri="{FF2B5EF4-FFF2-40B4-BE49-F238E27FC236}">
                <a16:creationId xmlns:a16="http://schemas.microsoft.com/office/drawing/2014/main" id="{D3233F81-E45D-423C-8AD5-50388824360C}"/>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68338" y="620713"/>
            <a:ext cx="6297612" cy="3541712"/>
          </a:xfrm>
          <a:prstGeom prst="rect">
            <a:avLst/>
          </a:prstGeom>
          <a:ln/>
        </p:spPr>
      </p:sp>
      <p:sp>
        <p:nvSpPr>
          <p:cNvPr id="119811" name="Notes Placeholder 2"/>
          <p:cNvSpPr>
            <a:spLocks noGrp="1"/>
          </p:cNvSpPr>
          <p:nvPr>
            <p:ph type="body" idx="1"/>
          </p:nvPr>
        </p:nvSpPr>
        <p:spPr>
          <a:xfrm>
            <a:off x="852616" y="4298893"/>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sz="1200" dirty="0">
                <a:latin typeface="Arial" panose="020B0604020202020204" pitchFamily="34" charset="0"/>
                <a:cs typeface="Arial" panose="020B0604020202020204" pitchFamily="34" charset="0"/>
              </a:rPr>
              <a:t> This past June and July, * new R01 and R21 funding opportunities in genomic medicine and genetic counseling were published. </a:t>
            </a:r>
          </a:p>
          <a:p>
            <a:pPr marL="0" lvl="1" defTabSz="632323">
              <a:defRPr/>
            </a:pPr>
            <a:endParaRPr lang="en-US" sz="1200" dirty="0">
              <a:latin typeface="Arial" panose="020B0604020202020204" pitchFamily="34" charset="0"/>
              <a:cs typeface="Arial" panose="020B0604020202020204" pitchFamily="34" charset="0"/>
            </a:endParaRPr>
          </a:p>
          <a:p>
            <a:pPr marL="0" lvl="1" defTabSz="632323">
              <a:defRPr/>
            </a:pPr>
            <a:r>
              <a:rPr lang="en-US" sz="1200" dirty="0">
                <a:latin typeface="Arial" panose="020B0604020202020204" pitchFamily="34" charset="0"/>
                <a:cs typeface="Arial" panose="020B0604020202020204" pitchFamily="34" charset="0"/>
              </a:rPr>
              <a:t>* The Advancing Genomic  Medicine Research opportunities are soliciting applications that stimulate innovation and advance understanding of when, where, and how best to implement genomic information and technologies in clinical care. The first application due date was this past August, with the next due date in March 2021 and the last in March 2023.</a:t>
            </a:r>
          </a:p>
          <a:p>
            <a:pPr marL="0" lvl="1" defTabSz="632323">
              <a:defRPr/>
            </a:pPr>
            <a:endParaRPr lang="en-US" sz="1200" dirty="0">
              <a:latin typeface="Arial" panose="020B0604020202020204" pitchFamily="34" charset="0"/>
              <a:cs typeface="Arial" panose="020B0604020202020204" pitchFamily="34" charset="0"/>
            </a:endParaRPr>
          </a:p>
          <a:p>
            <a:pPr marL="0" lvl="1" defTabSz="632323">
              <a:defRPr/>
            </a:pPr>
            <a:r>
              <a:rPr lang="en-US" sz="1200" dirty="0">
                <a:latin typeface="Arial" panose="020B0604020202020204" pitchFamily="34" charset="0"/>
                <a:cs typeface="Arial" panose="020B0604020202020204" pitchFamily="34" charset="0"/>
              </a:rPr>
              <a:t>* The Investigator-Initiated Research on Genetic Counseling Processes and Practices opportunities are soliciting applications to assess strategies to optimize the counseling process in the context of limited resources. The first application due date is in October, with a second date in July 2021. </a:t>
            </a:r>
          </a:p>
          <a:p>
            <a:pPr marL="0" lvl="1" defTabSz="632323">
              <a:defRPr/>
            </a:pPr>
            <a:endParaRPr lang="en-US" sz="1200" dirty="0">
              <a:latin typeface="Arial" panose="020B0604020202020204" pitchFamily="34" charset="0"/>
              <a:cs typeface="Arial" panose="020B0604020202020204" pitchFamily="34" charset="0"/>
            </a:endParaRPr>
          </a:p>
          <a:p>
            <a:pPr marL="0" lvl="1" defTabSz="632323">
              <a:defRPr/>
            </a:pPr>
            <a:r>
              <a:rPr lang="en-US" sz="1200" dirty="0">
                <a:latin typeface="Arial" panose="020B0604020202020204" pitchFamily="34" charset="0"/>
                <a:cs typeface="Arial" panose="020B0604020202020204" pitchFamily="34" charset="0"/>
              </a:rPr>
              <a:t>Proposed projects for all funding opportunities should be broadly applicable to genomic medicine as a field, and strongly encouraged to include ancestrally diverse and underrepresented participants and populations. </a:t>
            </a:r>
          </a:p>
          <a:p>
            <a:pPr marL="0" lvl="1" defTabSz="632323">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49E6CD8D-1A4C-4006-AF6F-1F1E1A9D87D8}"/>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914402" y="4122393"/>
            <a:ext cx="5486401" cy="4344087"/>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Ethical, Legal, and Social Implications (or ELSI) Research Program supports research that anticipates, explores, and addresses implications of genomics for individuals, families, and communities.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NHGRI, along with nine other NIH Institutes and Centers and the NIH Office of Behavioral and Social Sciences Research, recently updated three ELSI Program Announcements (or PARs) inviting a wide range of applications for studying the ethical, legal, and social implications of human genomics research.</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For large multi-disciplinary studies that are building on preliminary data and require funding beyond two years, applicants should consider the ELSI R01 PAR. * For small projects that are exploratory in nature or designed to generate pilot data, applicants should consider the ELSI R21 PAR. * For very small projects, such as those involving single investigators, focused conceptual or analytical studies, or secondary data analyses, applicants should consider the ELSI R03 PAR.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Of note, the three annual application due dates are different from the standard NIH due dates. For all three PARs, the application due dates are in October, February, and June from 2021 through 2023.</a:t>
            </a:r>
            <a:endParaRPr lang="en-US" sz="1700" dirty="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192">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941192">
                <a:defRPr/>
              </a:pPr>
              <a:t>45</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212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533400"/>
            <a:ext cx="6613525" cy="3719513"/>
          </a:xfrm>
        </p:spPr>
      </p:sp>
      <p:sp>
        <p:nvSpPr>
          <p:cNvPr id="3" name="Notes Placeholder 2"/>
          <p:cNvSpPr>
            <a:spLocks noGrp="1"/>
          </p:cNvSpPr>
          <p:nvPr>
            <p:ph type="body" idx="1"/>
          </p:nvPr>
        </p:nvSpPr>
        <p:spPr>
          <a:xfrm>
            <a:off x="954157" y="4518880"/>
            <a:ext cx="5724939" cy="4249711"/>
          </a:xfrm>
        </p:spPr>
        <p:txBody>
          <a:bodyPr/>
          <a:lstStyle/>
          <a:p>
            <a:pPr defTabSz="632323">
              <a:defRPr/>
            </a:pPr>
            <a:r>
              <a:rPr lang="en-US" sz="1200" dirty="0">
                <a:latin typeface="Arial" panose="020B0604020202020204" pitchFamily="34" charset="0"/>
                <a:cs typeface="Arial" panose="020B0604020202020204" pitchFamily="34" charset="0"/>
              </a:rPr>
              <a:t>NHGRI offers training and career development support through a variety of mechanisms, including individual fellowship and career development awards; institutional awards; and diversity and re-entry supplements. Our programs offer opportunities at the undergraduate, postbaccalaureate, graduate, postdoctoral, and faculty levels. The program continues to grow with new T32 awards.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T32 programs funded by NHGRI date back to 1995. In Fiscal Year 2020, six T32 programs successfully renewed, shown in the first six rows of this table. The last row reflects a seventh T32 that represents a new program at the University of Connecticut, which will support pre-doctoral scientists and will focus on computational genomics.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These seven training grants will complement the 21 other T32 programs currently funded by NHGRI. </a:t>
            </a:r>
          </a:p>
          <a:p>
            <a:r>
              <a:rPr lang="en-US" sz="1200" dirty="0">
                <a:latin typeface="Arial" panose="020B0604020202020204" pitchFamily="34" charset="0"/>
                <a:cs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pPr defTabSz="1264645">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264645">
                <a:defRPr/>
              </a:pPr>
              <a:t>46</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4111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677863"/>
            <a:ext cx="6096000" cy="3429000"/>
          </a:xfrm>
          <a:prstGeom prst="rect">
            <a:avLst/>
          </a:prstGeom>
          <a:ln/>
        </p:spPr>
      </p:sp>
      <p:sp>
        <p:nvSpPr>
          <p:cNvPr id="119811" name="Notes Placeholder 2"/>
          <p:cNvSpPr>
            <a:spLocks noGrp="1"/>
          </p:cNvSpPr>
          <p:nvPr>
            <p:ph type="body" idx="1"/>
          </p:nvPr>
        </p:nvSpPr>
        <p:spPr>
          <a:xfrm>
            <a:off x="795131" y="4274792"/>
            <a:ext cx="5724939" cy="4249711"/>
          </a:xfrm>
          <a:noFill/>
          <a:ln w="9525">
            <a:noFill/>
            <a:miter lim="800000"/>
            <a:headEnd/>
            <a:tailEnd/>
          </a:ln>
          <a:effectLst/>
        </p:spPr>
        <p:txBody>
          <a:bodyPr vert="horz" wrap="square" lIns="94552" tIns="47276" rIns="94552" bIns="47276" numCol="1" anchor="t" anchorCtr="0" compatLnSpc="1">
            <a:prstTxWarp prst="textNoShape">
              <a:avLst/>
            </a:prstTxWarp>
            <a:noAutofit/>
          </a:bodyPr>
          <a:lstStyle/>
          <a:p>
            <a:pPr marL="0" lvl="1">
              <a:defRPr/>
            </a:pPr>
            <a:r>
              <a:rPr lang="en-US" sz="1200" dirty="0">
                <a:latin typeface="Arial" panose="020B0604020202020204" pitchFamily="34" charset="0"/>
                <a:cs typeface="Arial" panose="020B0604020202020204" pitchFamily="34" charset="0"/>
              </a:rPr>
              <a:t>The Genomic Innovator Awards support creative, early career genomics researchers who have played key roles in consortia or similar large team-science efforts. The program provides flexible funding that allows these investigators to pursue highly innovative research in all areas of genomics relevant to NHGRI’s mission.</a:t>
            </a:r>
          </a:p>
          <a:p>
            <a:pPr marL="0" lvl="1" defTabSz="609406">
              <a:defRPr/>
            </a:pPr>
            <a:endParaRPr lang="en-US" sz="1200" dirty="0">
              <a:latin typeface="Arial" panose="020B0604020202020204" pitchFamily="34" charset="0"/>
              <a:cs typeface="Arial" panose="020B0604020202020204" pitchFamily="34" charset="0"/>
            </a:endParaRPr>
          </a:p>
          <a:p>
            <a:pPr marL="0" lvl="1" defTabSz="609406">
              <a:defRPr/>
            </a:pPr>
            <a:r>
              <a:rPr lang="en-US" sz="1200" dirty="0">
                <a:latin typeface="Arial" panose="020B0604020202020204" pitchFamily="34" charset="0"/>
                <a:cs typeface="Arial" panose="020B0604020202020204" pitchFamily="34" charset="0"/>
              </a:rPr>
              <a:t>* NHGRI recently announced the second set of Genomic Innovator Awards to the 12 promising investigators listed here. These grants will support a range of different research projects, including the development of a variety of innovative tools and computational methods for genomics research, an investigation of genomic variation in American Indian and Alaska Native people in genes important for drug response, and studies related to the implementation of genomic testing in clinical settings. </a:t>
            </a:r>
          </a:p>
          <a:p>
            <a:pPr marL="0" lvl="1" defTabSz="609406">
              <a:defRPr/>
            </a:pPr>
            <a:endParaRPr lang="en-US" sz="1200" dirty="0">
              <a:latin typeface="Arial" panose="020B0604020202020204" pitchFamily="34" charset="0"/>
              <a:cs typeface="Arial" panose="020B0604020202020204" pitchFamily="34" charset="0"/>
            </a:endParaRPr>
          </a:p>
          <a:p>
            <a:pPr marL="0" lvl="1" defTabSz="609406">
              <a:defRPr/>
            </a:pPr>
            <a:r>
              <a:rPr lang="en-US" sz="1200" dirty="0">
                <a:latin typeface="Arial" panose="020B0604020202020204" pitchFamily="34" charset="0"/>
                <a:cs typeface="Arial" panose="020B0604020202020204" pitchFamily="34" charset="0"/>
              </a:rPr>
              <a:t>* The next receipt date for this program is October 30. </a:t>
            </a:r>
          </a:p>
          <a:p>
            <a:endParaRPr lang="en-US" sz="1200" dirty="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192">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941192">
                <a:defRPr/>
              </a:pPr>
              <a:t>47</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38150" y="376238"/>
            <a:ext cx="6402388" cy="3600450"/>
          </a:xfrm>
          <a:prstGeom prst="rect">
            <a:avLst/>
          </a:prstGeom>
          <a:ln/>
        </p:spPr>
      </p:sp>
      <p:sp>
        <p:nvSpPr>
          <p:cNvPr id="100355" name="Notes Placeholder 2"/>
          <p:cNvSpPr>
            <a:spLocks noGrp="1"/>
          </p:cNvSpPr>
          <p:nvPr>
            <p:ph type="body" idx="1"/>
          </p:nvPr>
        </p:nvSpPr>
        <p:spPr>
          <a:xfrm>
            <a:off x="897006" y="4138885"/>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the NIH Common Fund and other trans-NIH efforts.</a:t>
            </a:r>
          </a:p>
          <a:p>
            <a:endParaRPr lang="en-US" sz="120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80AD2BDE-019F-4B04-8109-6866D148C0F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44831"/>
            <a:ext cx="5724939" cy="4249711"/>
          </a:xfrm>
        </p:spPr>
        <p:txBody>
          <a:bodyPr/>
          <a:lstStyle/>
          <a:p>
            <a:r>
              <a:rPr lang="en-US" sz="1200" dirty="0">
                <a:latin typeface="Arial" panose="020B0604020202020204" pitchFamily="34" charset="0"/>
                <a:cs typeface="Arial" panose="020B0604020202020204" pitchFamily="34" charset="0"/>
              </a:rPr>
              <a:t>The Library of Integrated Network-based Cellular Signatures (or LINCS) is a Common Fund program intended to create a network-based understanding of biology by cataloging changes in gene expression and other cellular processes. LINCS uses computational tools to integrate this diverse information for the development of new biomarkers and therapeutics.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LINCS Consortium will be holding its final symposium virtually on November 19-20. The symposium will highlight achievements of the LINCS program and individual centers over the past ten years, with presentations focusing on how perturbation-based experiments are providing new insights into cell biology and drug discovery. The second half of the symposium will focus on ways the scientific community can access LINCS data and tools. </a:t>
            </a:r>
          </a:p>
        </p:txBody>
      </p:sp>
      <p:sp>
        <p:nvSpPr>
          <p:cNvPr id="5" name="Slide Number Placeholder 3">
            <a:extLst>
              <a:ext uri="{FF2B5EF4-FFF2-40B4-BE49-F238E27FC236}">
                <a16:creationId xmlns:a16="http://schemas.microsoft.com/office/drawing/2014/main" id="{0C63D547-13C8-44BF-B291-E609B2D707D6}"/>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49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0896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xfrm>
            <a:off x="795132" y="4267077"/>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For the rest of my Director’s Report, I will cover the 7 areas listed here, which reliably provide a nice framework for reviewing the relevant topics.</a:t>
            </a:r>
          </a:p>
          <a:p>
            <a:endParaRPr lang="en-US" sz="120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58788" y="363538"/>
            <a:ext cx="6397625" cy="3598862"/>
          </a:xfrm>
          <a:prstGeom prst="rect">
            <a:avLst/>
          </a:prstGeom>
          <a:ln/>
        </p:spPr>
      </p:sp>
      <p:sp>
        <p:nvSpPr>
          <p:cNvPr id="119811" name="Notes Placeholder 2"/>
          <p:cNvSpPr>
            <a:spLocks noGrp="1"/>
          </p:cNvSpPr>
          <p:nvPr>
            <p:ph type="body" idx="1"/>
          </p:nvPr>
        </p:nvSpPr>
        <p:spPr>
          <a:xfrm>
            <a:off x="795133" y="4090367"/>
            <a:ext cx="5724939" cy="4249711"/>
          </a:xfrm>
          <a:noFill/>
          <a:ln w="9525">
            <a:noFill/>
            <a:miter lim="800000"/>
            <a:headEnd/>
            <a:tailEnd/>
          </a:ln>
          <a:effectLst/>
        </p:spPr>
        <p:txBody>
          <a:bodyPr vert="horz" wrap="square" lIns="94524" tIns="47262" rIns="94524" bIns="47262"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NIH Common Fund recently released four new Funding Opportunity Announcements (or FOAs) for the Harnessing Data Science for Health Discovery and Innovation in Africa (DS-I Africa) program.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new Common Fund program is designed as a five-year, African-led initiative and is intended to build on previous large-scale NIH collaborations on the continent, including the Human Heredity and Health in Africa (or H3Africa) program. DS-I Africa will leverage existing data and technologies to develop solutions for the continent’s most pressing clinical and public health problems.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FOAs call for applications in four areas: an open data science platform and coordinating center; research hubs; research training programs; and ethical, legal, and social implications research. Applications are due in late November and early December.</a:t>
            </a:r>
          </a:p>
          <a:p>
            <a:pPr defTabSz="948507">
              <a:defRPr/>
            </a:pPr>
            <a:endParaRPr lang="en-US" sz="12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EDFF0D14-8A9B-48DB-900F-DEEA9485A1A9}"/>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50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640591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595303" y="4421449"/>
            <a:ext cx="5724940" cy="4907616"/>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The Human Biomolecular Atlas Program (or </a:t>
            </a:r>
            <a:r>
              <a:rPr lang="en-US" altLang="en-US" sz="1200" dirty="0" err="1">
                <a:latin typeface="Arial" panose="020B0604020202020204" pitchFamily="34" charset="0"/>
                <a:ea typeface="ＭＳ Ｐゴシック" panose="020B0600070205080204" pitchFamily="34" charset="-128"/>
                <a:cs typeface="Arial" panose="020B0604020202020204" pitchFamily="34" charset="0"/>
              </a:rPr>
              <a:t>HuBMAP</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is a NIH Common Fund program that aims to catalyze development of an open, global framework for comprehensively mapping the human body at cellular resolution. </a:t>
            </a:r>
            <a:r>
              <a:rPr lang="en-US" altLang="en-US" sz="1200" dirty="0" err="1">
                <a:latin typeface="Arial" panose="020B0604020202020204" pitchFamily="34" charset="0"/>
                <a:ea typeface="ＭＳ Ｐゴシック" panose="020B0600070205080204" pitchFamily="34" charset="-128"/>
                <a:cs typeface="Arial" panose="020B0604020202020204" pitchFamily="34" charset="0"/>
              </a:rPr>
              <a:t>HuBMAP</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insights will lead to better understanding of the significance of inter-individual variability, changes across the lifespan, tissue engineering, and the emergence of disease at the biomolecular level. </a:t>
            </a:r>
            <a:endParaRPr lang="en-US" sz="1200" dirty="0">
              <a:latin typeface="Arial" panose="020B0604020202020204" pitchFamily="34" charset="0"/>
              <a:ea typeface="ＭＳ Ｐゴシック" panose="020B0600070205080204" pitchFamily="34" charset="-128"/>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HuBMAP’s</a:t>
            </a:r>
            <a:r>
              <a:rPr lang="en-US" sz="1200" dirty="0">
                <a:latin typeface="Arial" panose="020B0604020202020204" pitchFamily="34" charset="0"/>
                <a:cs typeface="Arial" panose="020B0604020202020204" pitchFamily="34" charset="0"/>
              </a:rPr>
              <a:t> first data release occurred earlier this month. * These data were generated with healthy tissues from seven organs: heart, kidney, large intestine, lymph node, small intestine, spleen, and thymus. This release features a uniform data-analysis pipeline applied on single-cell transcriptomics and epigenetic data along with antibody-based images. The release also includes comprehensive metadata that covers all aspects of labelling and provenance, including de-identified donor information, details of tissue processing and protocols, data levels, and processing pipelines. Future releases are planned for every six months.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HuBMAP</a:t>
            </a:r>
            <a:r>
              <a:rPr lang="en-US" sz="1200" dirty="0">
                <a:latin typeface="Arial" panose="020B0604020202020204" pitchFamily="34" charset="0"/>
                <a:cs typeface="Arial" panose="020B0604020202020204" pitchFamily="34" charset="0"/>
              </a:rPr>
              <a:t> held a Functional Proteomics Virtual Workshop last week. The workshop focused on two key questions: how to integrate analysis of proteomics and transcriptomics data and how to link single-cell proteomics datasets together. </a:t>
            </a:r>
          </a:p>
          <a:p>
            <a:pPr defTabSz="948507">
              <a:defRPr/>
            </a:pPr>
            <a:endParaRPr lang="en-US" sz="1200" dirty="0">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 New awards will start in October 2020, which will almost double the number of </a:t>
            </a:r>
            <a:r>
              <a:rPr lang="en-US" sz="1200" dirty="0" err="1">
                <a:latin typeface="Arial" panose="020B0604020202020204" pitchFamily="34" charset="0"/>
                <a:cs typeface="Arial" panose="020B0604020202020204" pitchFamily="34" charset="0"/>
              </a:rPr>
              <a:t>HuBMAP</a:t>
            </a:r>
            <a:r>
              <a:rPr lang="en-US" sz="1200" dirty="0">
                <a:latin typeface="Arial" panose="020B0604020202020204" pitchFamily="34" charset="0"/>
                <a:cs typeface="Arial" panose="020B0604020202020204" pitchFamily="34" charset="0"/>
              </a:rPr>
              <a:t> groups and expand the number of organs being studied significantly. </a:t>
            </a:r>
          </a:p>
          <a:p>
            <a:pPr marL="0" lvl="1" defTabSz="632323">
              <a:defRPr/>
            </a:pPr>
            <a:endParaRPr lang="en-US" sz="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5A707DF5-DF34-4735-939F-5C0503A3B99D}"/>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51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533400"/>
            <a:ext cx="6613525" cy="3719513"/>
          </a:xfrm>
        </p:spPr>
      </p:sp>
      <p:sp>
        <p:nvSpPr>
          <p:cNvPr id="3" name="Notes Placeholder 2"/>
          <p:cNvSpPr>
            <a:spLocks noGrp="1"/>
          </p:cNvSpPr>
          <p:nvPr>
            <p:ph type="body" idx="1"/>
          </p:nvPr>
        </p:nvSpPr>
        <p:spPr>
          <a:xfrm>
            <a:off x="954157" y="4518879"/>
            <a:ext cx="5724939" cy="5013184"/>
          </a:xfrm>
        </p:spPr>
        <p:txBody>
          <a:bodyPr/>
          <a:lstStyle/>
          <a:p>
            <a:pPr defTabSz="632323">
              <a:defRPr/>
            </a:pPr>
            <a:r>
              <a:rPr lang="en-US" sz="1200" dirty="0">
                <a:latin typeface="Arial" panose="020B0604020202020204" pitchFamily="34" charset="0"/>
                <a:cs typeface="Arial" panose="020B0604020202020204" pitchFamily="34" charset="0"/>
              </a:rPr>
              <a:t>Last January, the NIH Council of Councils approved a new $241 million initiative called the Faculty Institutional Recruitment for Sustainable Transformation (or FIRST) program. * The overall objective of FIRST is to create cultures of inclusive excellence at NIH-funded institutions by implementing a set of well-integrated, evidence-based strategies, and then evaluating their impact on prespecified metrics of institutional culture, inclusion, and diversity.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Last month, NIH released a Notice of Intent to Publish two Funding Opportunity Announcements (or FOAs) for the FIRST Program. * One funding mechanism will provide opportunities for institutions to develop and implement faculty cohort models for the simultaneous hiring of a diverse group of research faculty. * The second funding mechanism will support a Coordination and Evaluation Center to facilitate consortium-wide activities, lead the development of evaluation strategies, and assess the impact and outcomes of the FIRST program.</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estimated publication date is September 9, and the estimated application due date is November 9. NHGRI strongly encourages investigators in the genomics research community to apply. </a:t>
            </a:r>
          </a:p>
          <a:p>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pPr defTabSz="1264645">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264645">
                <a:defRPr/>
              </a:pPr>
              <a:t>52</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41117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44831"/>
            <a:ext cx="5724939" cy="4249711"/>
          </a:xfrm>
        </p:spPr>
        <p:txBody>
          <a:bodyPr/>
          <a:lstStyle/>
          <a:p>
            <a:pPr defTabSz="948507">
              <a:defRPr/>
            </a:pPr>
            <a:r>
              <a:rPr lang="en-US" sz="1200" dirty="0">
                <a:latin typeface="Arial" panose="020B0604020202020204" pitchFamily="34" charset="0"/>
                <a:cs typeface="Arial" panose="020B0604020202020204" pitchFamily="34" charset="0"/>
              </a:rPr>
              <a:t>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Research Program is building one of the largest biomedical resources that utilizes volunteer participation within the United States to represent its population diversity. Its aim is to gather data from one million or more people living in the United States to accelerate research and improve the health of the nation. </a:t>
            </a:r>
          </a:p>
          <a:p>
            <a:pPr defTabSz="948507">
              <a:defRPr/>
            </a:pPr>
            <a:endParaRPr lang="en-US" sz="1200" dirty="0">
              <a:latin typeface="Arial" panose="020B0604020202020204" pitchFamily="34" charset="0"/>
              <a:cs typeface="Arial" panose="020B0604020202020204" pitchFamily="34" charset="0"/>
            </a:endParaRPr>
          </a:p>
          <a:p>
            <a:pPr defTabSz="948507">
              <a:defRPr/>
            </a:pPr>
            <a:r>
              <a:rPr lang="en-US" sz="1200" dirty="0">
                <a:latin typeface="Arial" panose="020B0604020202020204" pitchFamily="34" charset="0"/>
                <a:cs typeface="Arial" panose="020B0604020202020204" pitchFamily="34" charset="0"/>
              </a:rPr>
              <a:t>* In partnership with Baylor College of Medicine’s Human Genome Sequencing Center, the Center for Inherited Disease Research, the Broad Institute, the Northwest Genomics Center at University of Washington, Partners Healthcare, and Color Genomics, 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Research Program has started generating genomic data. * The program plans to perform genotyping on over 200K samples and whole-genome sequencing on approximately 100K samples within the next year. * Data curation is being performed at the Data and Research Center using the Broad Institute’s Terra platform, with the first data becoming available in 2021. * Finally, the FDA approved the </a:t>
            </a:r>
            <a:r>
              <a:rPr lang="en-US" sz="1200" i="1" dirty="0">
                <a:latin typeface="Arial" panose="020B0604020202020204" pitchFamily="34" charset="0"/>
                <a:cs typeface="Arial" panose="020B0604020202020204" pitchFamily="34" charset="0"/>
              </a:rPr>
              <a:t>All of Us </a:t>
            </a:r>
            <a:r>
              <a:rPr lang="en-US" sz="1200" dirty="0">
                <a:latin typeface="Arial" panose="020B0604020202020204" pitchFamily="34" charset="0"/>
                <a:cs typeface="Arial" panose="020B0604020202020204" pitchFamily="34" charset="0"/>
              </a:rPr>
              <a:t>Investigational Device Exemption in July for return of select information on heredity disease risk and pharmacogenomics.</a:t>
            </a:r>
          </a:p>
          <a:p>
            <a:endParaRPr lang="en-US" dirty="0"/>
          </a:p>
        </p:txBody>
      </p:sp>
      <p:sp>
        <p:nvSpPr>
          <p:cNvPr id="4" name="Slide Number Placeholder 3"/>
          <p:cNvSpPr>
            <a:spLocks noGrp="1"/>
          </p:cNvSpPr>
          <p:nvPr>
            <p:ph type="sldNum" sz="quarter" idx="5"/>
          </p:nvPr>
        </p:nvSpPr>
        <p:spPr/>
        <p:txBody>
          <a:bodyPr/>
          <a:lstStyle/>
          <a:p>
            <a:pPr defTabSz="1264645">
              <a:defRPr/>
            </a:pPr>
            <a:fld id="{686C4877-7F8F-5A49-9AA0-E98EA2446273}" type="slidenum">
              <a:rPr lang="en-US" b="1">
                <a:solidFill>
                  <a:prstClr val="black"/>
                </a:solidFill>
                <a:latin typeface="Arial" panose="020B0604020202020204" pitchFamily="34" charset="0"/>
                <a:cs typeface="Arial" panose="020B0604020202020204" pitchFamily="34" charset="0"/>
              </a:rPr>
              <a:pPr defTabSz="1264645">
                <a:defRPr/>
              </a:pPr>
              <a:t>53</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361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44830"/>
            <a:ext cx="5724939" cy="4678323"/>
          </a:xfrm>
        </p:spPr>
        <p:txBody>
          <a:bodyPr/>
          <a:lstStyle/>
          <a:p>
            <a:r>
              <a:rPr lang="en-US" sz="1200" dirty="0">
                <a:latin typeface="Arial" panose="020B0604020202020204" pitchFamily="34" charset="0"/>
                <a:ea typeface="Calibri" panose="020F0502020204030204" pitchFamily="34" charset="0"/>
                <a:cs typeface="Arial" panose="020B0604020202020204" pitchFamily="34" charset="0"/>
              </a:rPr>
              <a:t>This past May, </a:t>
            </a:r>
            <a:r>
              <a:rPr lang="en-US" sz="1200" i="1" dirty="0">
                <a:latin typeface="Arial" panose="020B0604020202020204" pitchFamily="34" charset="0"/>
                <a:ea typeface="Calibri" panose="020F0502020204030204" pitchFamily="34" charset="0"/>
                <a:cs typeface="Arial" panose="020B0604020202020204" pitchFamily="34" charset="0"/>
              </a:rPr>
              <a:t>All of Us </a:t>
            </a:r>
            <a:r>
              <a:rPr lang="en-US" sz="1200" dirty="0">
                <a:latin typeface="Arial" panose="020B0604020202020204" pitchFamily="34" charset="0"/>
                <a:ea typeface="Calibri" panose="020F0502020204030204" pitchFamily="34" charset="0"/>
                <a:cs typeface="Arial" panose="020B0604020202020204" pitchFamily="34" charset="0"/>
              </a:rPr>
              <a:t>opened the Researcher Workbench for beta testing, marking an important step in their effort to engage the research community and accelerate new discoveries. The initial data release features physical measurements and data from surveys and electronic health records. New data will be added about twice a year, and over time, this will include data from genomic analyses, wearables, and more.</a:t>
            </a:r>
          </a:p>
          <a:p>
            <a:endParaRPr lang="en-US" sz="1200" dirty="0">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ea typeface="Calibri" panose="020F0502020204030204" pitchFamily="34" charset="0"/>
                <a:cs typeface="Arial" panose="020B0604020202020204" pitchFamily="34" charset="0"/>
              </a:rPr>
              <a:t>The beta test site is designed for researchers who can code in R or Python. The workbench includes a set of tools to help build participant cohorts, including datasets with customized sets of medical concepts. A help desk and other resources are available to enable researchers to explore and interact in the Researcher Workbench environment. </a:t>
            </a:r>
          </a:p>
          <a:p>
            <a:endParaRPr lang="en-US" sz="1200" dirty="0">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ea typeface="Calibri" panose="020F0502020204030204" pitchFamily="34" charset="0"/>
                <a:cs typeface="Arial" panose="020B0604020202020204" pitchFamily="34" charset="0"/>
              </a:rPr>
              <a:t>Currently, access is available to researchers with </a:t>
            </a:r>
            <a:r>
              <a:rPr lang="en-US" sz="1200" dirty="0" err="1">
                <a:latin typeface="Arial" panose="020B0604020202020204" pitchFamily="34" charset="0"/>
                <a:ea typeface="Calibri" panose="020F0502020204030204" pitchFamily="34" charset="0"/>
                <a:cs typeface="Arial" panose="020B0604020202020204" pitchFamily="34" charset="0"/>
              </a:rPr>
              <a:t>eRA</a:t>
            </a:r>
            <a:r>
              <a:rPr lang="en-US" sz="1200" dirty="0">
                <a:latin typeface="Arial" panose="020B0604020202020204" pitchFamily="34" charset="0"/>
                <a:ea typeface="Calibri" panose="020F0502020204030204" pitchFamily="34" charset="0"/>
                <a:cs typeface="Arial" panose="020B0604020202020204" pitchFamily="34" charset="0"/>
              </a:rPr>
              <a:t> Commons accounts whose institutions have signed a data use agreement with the program. You are encouraged to explore the Researcher Workbench and learn how the </a:t>
            </a:r>
            <a:r>
              <a:rPr lang="en-US" sz="1200" i="1" dirty="0">
                <a:latin typeface="Arial" panose="020B0604020202020204" pitchFamily="34" charset="0"/>
                <a:ea typeface="Calibri" panose="020F0502020204030204" pitchFamily="34" charset="0"/>
                <a:cs typeface="Arial" panose="020B0604020202020204" pitchFamily="34" charset="0"/>
              </a:rPr>
              <a:t>All of Us </a:t>
            </a:r>
            <a:r>
              <a:rPr lang="en-US" sz="1200" dirty="0">
                <a:latin typeface="Arial" panose="020B0604020202020204" pitchFamily="34" charset="0"/>
                <a:ea typeface="Calibri" panose="020F0502020204030204" pitchFamily="34" charset="0"/>
                <a:cs typeface="Arial" panose="020B0604020202020204" pitchFamily="34" charset="0"/>
              </a:rPr>
              <a:t>resource can contribute to your research. Beta testers are also encouraged to provide feedback to </a:t>
            </a:r>
            <a:r>
              <a:rPr lang="en-US" sz="1200" i="1" dirty="0">
                <a:latin typeface="Arial" panose="020B0604020202020204" pitchFamily="34" charset="0"/>
                <a:ea typeface="Calibri" panose="020F0502020204030204" pitchFamily="34" charset="0"/>
                <a:cs typeface="Arial" panose="020B0604020202020204" pitchFamily="34" charset="0"/>
              </a:rPr>
              <a:t>All of Us </a:t>
            </a:r>
            <a:r>
              <a:rPr lang="en-US" sz="1200" dirty="0">
                <a:latin typeface="Arial" panose="020B0604020202020204" pitchFamily="34" charset="0"/>
                <a:ea typeface="Calibri" panose="020F0502020204030204" pitchFamily="34" charset="0"/>
                <a:cs typeface="Arial" panose="020B0604020202020204" pitchFamily="34" charset="0"/>
              </a:rPr>
              <a:t>on how well the data, tools, and policies are working.</a:t>
            </a:r>
          </a:p>
          <a:p>
            <a:pPr fontAlgn="base"/>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1264645">
              <a:defRPr/>
            </a:pPr>
            <a:fld id="{686C4877-7F8F-5A49-9AA0-E98EA2446273}" type="slidenum">
              <a:rPr lang="en-US" b="1">
                <a:solidFill>
                  <a:prstClr val="black"/>
                </a:solidFill>
                <a:latin typeface="Arial" panose="020B0604020202020204" pitchFamily="34" charset="0"/>
                <a:cs typeface="Arial" panose="020B0604020202020204" pitchFamily="34" charset="0"/>
              </a:rPr>
              <a:pPr defTabSz="1264645">
                <a:defRPr/>
              </a:pPr>
              <a:t>54</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600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0850" y="514350"/>
            <a:ext cx="6400800" cy="3600450"/>
          </a:xfrm>
          <a:prstGeom prst="rect">
            <a:avLst/>
          </a:prstGeom>
          <a:ln/>
        </p:spPr>
      </p:sp>
      <p:sp>
        <p:nvSpPr>
          <p:cNvPr id="100355" name="Notes Placeholder 2"/>
          <p:cNvSpPr>
            <a:spLocks noGrp="1"/>
          </p:cNvSpPr>
          <p:nvPr>
            <p:ph type="body" idx="1"/>
          </p:nvPr>
        </p:nvSpPr>
        <p:spPr>
          <a:xfrm>
            <a:off x="907774" y="4227922"/>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Moving on to NHGRI activities in the areas of communications, policy, and education.</a:t>
            </a:r>
          </a:p>
          <a:p>
            <a:endParaRPr lang="en-US" sz="120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55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74663" y="723900"/>
            <a:ext cx="6445250"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NHGRI’s History of Genomics Program recently announced the establishment of a special postdoctoral fellowship opportunity to conduct scholarly pursuits related to the history of the field of genomics. This work will be conducted in partnership with the institute’s Intramural Research Program (specifically, within the Engagement Methods Unit of the Social and Behavioral Research Branch). The selected fellow will produce scholarly writings related to the history of genomics and pursue original research studies, with special emphasis on engagement with diverse and underserved groups.</a:t>
            </a: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976585">
                <a:defRPr/>
              </a:pPr>
              <a:t>56</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833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74663" y="723900"/>
            <a:ext cx="6445250"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Every summer, NHGRI’s Education and Community Involvement Branch hosts its annual Short Course in Genomics for middle school, high school, community college, and Tribal College science educators. In a typical year, about 30 educators travel to NIH to hear lectures and receive teaching resources from NHGRI and NIH researchers, clinicians, and staff. Topics include genetic diseases, DNA sequencing technologies, bioinformatics, gene editing, microbiome studies, and ethical issues in biomedical research.</a:t>
            </a:r>
          </a:p>
          <a:p>
            <a:endParaRPr lang="en-US" sz="1200" dirty="0">
              <a:solidFill>
                <a:schemeClr val="tx2">
                  <a:lumMod val="50000"/>
                </a:schemeClr>
              </a:solidFill>
              <a:latin typeface="Arial" panose="020B0604020202020204" pitchFamily="34" charset="0"/>
              <a:cs typeface="Arial" panose="020B0604020202020204" pitchFamily="34" charset="0"/>
            </a:endParaRPr>
          </a:p>
          <a:p>
            <a:r>
              <a:rPr lang="en-US" sz="1200" dirty="0">
                <a:solidFill>
                  <a:schemeClr val="tx2">
                    <a:lumMod val="50000"/>
                  </a:schemeClr>
                </a:solidFill>
                <a:latin typeface="Arial" panose="020B0604020202020204" pitchFamily="34" charset="0"/>
                <a:cs typeface="Arial" panose="020B0604020202020204" pitchFamily="34" charset="0"/>
              </a:rPr>
              <a:t>This year’s course was held in a virtual format for the first time. The institute’s Communications and Public Liaison Branch pre-recorded key course lectures, and students were provided articles, hands-on materials, and other resources in advance of the course. More than two dozen educators participated in this summer’s Short Course, all conducted via Zoom.</a:t>
            </a:r>
            <a:endParaRPr lang="en-US" sz="1200" dirty="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976585">
                <a:defRPr/>
              </a:pPr>
              <a:t>57</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017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131" y="4406797"/>
            <a:ext cx="5724939" cy="4249711"/>
          </a:xfrm>
        </p:spPr>
        <p:txBody>
          <a:bodyPr/>
          <a:lstStyle/>
          <a:p>
            <a:r>
              <a:rPr lang="en-US" sz="1200" dirty="0">
                <a:latin typeface="Arial" panose="020B0604020202020204" pitchFamily="34" charset="0"/>
                <a:cs typeface="Arial" panose="020B0604020202020204" pitchFamily="34" charset="0"/>
              </a:rPr>
              <a:t>Also during this summer, the Education and Community Involvement Branch worked with the Prince Georges County Maryland Youth Career Connect Program and the District of Columbia’s Career Academics Network to support career preparedness and science inquiry programming for high school students. The students developed their professional skills and telework etiquette, while simultaneously gaining exposure to a variety of genomic careers and applications of genomic technologies.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Branch staff also converted CRISPR and DNA sequencing hands-on activities into virtual engagement experiences for middle and high school students. These new materials were used by two STEM virtual summer camps offered by the local Every Girl Can Learning Institute and the Department of Biological Science at the University of Texas at Dallas.</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1264645">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645">
                <a:defRPr/>
              </a:pPr>
              <a:t>58</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006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539750"/>
            <a:ext cx="6400800" cy="36004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59</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AD8AD87B-E52A-4C87-88CA-C553F569D82D}"/>
              </a:ext>
            </a:extLst>
          </p:cNvPr>
          <p:cNvSpPr>
            <a:spLocks noGrp="1"/>
          </p:cNvSpPr>
          <p:nvPr>
            <p:ph type="body" idx="1"/>
          </p:nvPr>
        </p:nvSpPr>
        <p:spPr>
          <a:xfrm>
            <a:off x="914400" y="4351341"/>
            <a:ext cx="5486400" cy="4114800"/>
          </a:xfrm>
        </p:spPr>
        <p:txBody>
          <a:bodyPr/>
          <a:lstStyle/>
          <a:p>
            <a:r>
              <a:rPr lang="en-US" sz="1200" dirty="0">
                <a:latin typeface="Arial" panose="020B0604020202020204" pitchFamily="34" charset="0"/>
                <a:cs typeface="Arial" panose="020B0604020202020204" pitchFamily="34" charset="0"/>
              </a:rPr>
              <a:t>And finally, moving on to NHGRI’s Intramural Research Program.</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75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87363"/>
            <a:ext cx="6400800" cy="3600450"/>
          </a:xfrm>
          <a:prstGeom prst="rect">
            <a:avLst/>
          </a:prstGeom>
          <a:ln/>
        </p:spPr>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6</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8B39FA36-2A76-44C2-AF7B-C7B0EE6FD5C3}"/>
              </a:ext>
            </a:extLst>
          </p:cNvPr>
          <p:cNvSpPr>
            <a:spLocks noGrp="1"/>
          </p:cNvSpPr>
          <p:nvPr>
            <p:ph type="body" idx="1"/>
          </p:nvPr>
        </p:nvSpPr>
        <p:spPr>
          <a:xfrm>
            <a:off x="702365" y="4237625"/>
            <a:ext cx="5724939" cy="4249711"/>
          </a:xfrm>
        </p:spPr>
        <p:txBody>
          <a:bodyPr/>
          <a:lstStyle/>
          <a:p>
            <a:r>
              <a:rPr lang="en-US" sz="1200" dirty="0">
                <a:latin typeface="Arial" panose="020B0604020202020204" pitchFamily="34" charset="0"/>
                <a:cs typeface="Arial" panose="020B0604020202020204" pitchFamily="34" charset="0"/>
              </a:rPr>
              <a:t>And I will start with some general NHGRI updates.</a:t>
            </a:r>
          </a:p>
        </p:txBody>
      </p:sp>
    </p:spTree>
    <p:extLst>
      <p:ext uri="{BB962C8B-B14F-4D97-AF65-F5344CB8AC3E}">
        <p14:creationId xmlns:p14="http://schemas.microsoft.com/office/powerpoint/2010/main" val="3207098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30225" y="747713"/>
            <a:ext cx="6656388" cy="3744912"/>
          </a:xfrm>
          <a:prstGeom prst="rect">
            <a:avLst/>
          </a:prstGeom>
          <a:ln/>
        </p:spPr>
      </p:sp>
      <p:sp>
        <p:nvSpPr>
          <p:cNvPr id="119811" name="Notes Placeholder 2"/>
          <p:cNvSpPr>
            <a:spLocks noGrp="1"/>
          </p:cNvSpPr>
          <p:nvPr>
            <p:ph type="body" idx="1"/>
          </p:nvPr>
        </p:nvSpPr>
        <p:spPr>
          <a:xfrm>
            <a:off x="954157" y="4607977"/>
            <a:ext cx="5724939" cy="4723691"/>
          </a:xfrm>
          <a:noFill/>
          <a:ln w="9525">
            <a:noFill/>
            <a:miter lim="800000"/>
            <a:headEnd/>
            <a:tailEnd/>
          </a:ln>
          <a:effectLst/>
        </p:spPr>
        <p:txBody>
          <a:bodyPr vert="horz" wrap="square" lIns="101737" tIns="50868" rIns="101737" bIns="50868" numCol="1" anchor="t" anchorCtr="0" compatLnSpc="1">
            <a:prstTxWarp prst="textNoShape">
              <a:avLst/>
            </a:prstTxWarp>
            <a:noAutofit/>
          </a:bodyPr>
          <a:lstStyle/>
          <a:p>
            <a:r>
              <a:rPr lang="en-US" sz="1200" dirty="0">
                <a:latin typeface="Arial" panose="020B0604020202020204" pitchFamily="34" charset="0"/>
                <a:cs typeface="Arial" panose="020B0604020202020204" pitchFamily="34" charset="0"/>
              </a:rPr>
              <a:t>In July, the Telomere-to-Telomere Consortium, co-led by NHGRI Intramural Senior Investigator Adam Phillippy and NHGRI grantee Karen </a:t>
            </a:r>
            <a:r>
              <a:rPr lang="en-US" sz="1200" dirty="0" err="1">
                <a:latin typeface="Arial" panose="020B0604020202020204" pitchFamily="34" charset="0"/>
                <a:cs typeface="Arial" panose="020B0604020202020204" pitchFamily="34" charset="0"/>
              </a:rPr>
              <a:t>Miga</a:t>
            </a:r>
            <a:r>
              <a:rPr lang="en-US" sz="1200" dirty="0">
                <a:latin typeface="Arial" panose="020B0604020202020204" pitchFamily="34" charset="0"/>
                <a:cs typeface="Arial" panose="020B0604020202020204" pitchFamily="34" charset="0"/>
              </a:rPr>
              <a:t> (of the University of California at Santa Cruz), published a groundbreaking paper in the journal </a:t>
            </a:r>
            <a:r>
              <a:rPr lang="en-US" sz="1200" i="1" dirty="0">
                <a:latin typeface="Arial" panose="020B0604020202020204" pitchFamily="34" charset="0"/>
                <a:cs typeface="Arial" panose="020B0604020202020204" pitchFamily="34" charset="0"/>
              </a:rPr>
              <a:t>Nature</a:t>
            </a:r>
            <a:r>
              <a:rPr lang="en-US" sz="1200" dirty="0">
                <a:latin typeface="Arial" panose="020B0604020202020204" pitchFamily="34" charset="0"/>
                <a:cs typeface="Arial" panose="020B0604020202020204" pitchFamily="34" charset="0"/>
              </a:rPr>
              <a:t>, which reported the generation of the first gapless, end-to-end assembly of a human chromosome sequence (specifically, for the X chromosome). The de novo human chromosome sequence assembly surpasses the continuity of the best-available human reference genome sequence. The researchers were able to achieve this feat by using high-coverage, ultra-long-read nanopore DNA sequencing of a complete hydatidiform mole genome, combined with complementary technologies for quality improvement and validation.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To note this important milestone, NHGRI’s Communications and Public Liaison Branch developed multiple products for various platforms. An interview with Adam garnered thousands of views on YouTube and social media platforms. The branch also drove a successful media coverage campaign, with a news release and press coverage that was extensively picked up. </a:t>
            </a:r>
          </a:p>
        </p:txBody>
      </p:sp>
      <p:sp>
        <p:nvSpPr>
          <p:cNvPr id="119812" name="Slide Number Placeholder 3"/>
          <p:cNvSpPr>
            <a:spLocks noGrp="1"/>
          </p:cNvSpPr>
          <p:nvPr>
            <p:ph type="sldNum" sz="quarter" idx="5"/>
          </p:nvPr>
        </p:nvSpPr>
        <p:spPr>
          <a:noFill/>
        </p:spPr>
        <p:txBody>
          <a:bodyPr/>
          <a:lstStyle/>
          <a:p>
            <a:pPr defTabSz="1012714">
              <a:defRPr/>
            </a:pPr>
            <a:fld id="{3F3096A7-7907-4AE4-8BBC-4643BE8BB0EA}" type="slidenum">
              <a:rPr lang="en-US" b="1">
                <a:solidFill>
                  <a:srgbClr val="000000"/>
                </a:solidFill>
                <a:latin typeface="Arial" panose="020B0604020202020204" pitchFamily="34" charset="0"/>
                <a:cs typeface="Arial" panose="020B0604020202020204" pitchFamily="34" charset="0"/>
              </a:rPr>
              <a:pPr defTabSz="1012714">
                <a:defRPr/>
              </a:pPr>
              <a:t>60</a:t>
            </a:fld>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621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3" y="4162052"/>
            <a:ext cx="5724939" cy="4249711"/>
          </a:xfrm>
        </p:spPr>
        <p:txBody>
          <a:bodyPr/>
          <a:lstStyle/>
          <a:p>
            <a:pPr defTabSz="632323">
              <a:defRPr/>
            </a:pPr>
            <a:r>
              <a:rPr lang="en-US" sz="1200" dirty="0">
                <a:latin typeface="Arial" panose="020B0604020202020204" pitchFamily="34" charset="0"/>
                <a:cs typeface="Arial" panose="020B0604020202020204" pitchFamily="34" charset="0"/>
              </a:rPr>
              <a:t>Charles Rotimi, another Intramural Senior Investigator, has been elected the 2022 President of the American Society of Human Genetics. Charles is an NIH Distinguished Investigator, Director of the NIH Center for Research on Genomics and Global Health, and Chief of NHGRI’s Metabolic, Cardiovascular, and Inflammatory Disease Genomics Branch. Congratulations to Charles for this honor. </a:t>
            </a:r>
          </a:p>
          <a:p>
            <a:pPr defTabSz="632323">
              <a:defRPr/>
            </a:pPr>
            <a:endParaRPr lang="en-US" sz="12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61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59420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Before closing, let me remind you that I can be followed on Twitter at @</a:t>
            </a:r>
            <a:r>
              <a:rPr lang="en-US" sz="1200" dirty="0" err="1">
                <a:latin typeface="Arial" panose="020B0604020202020204" pitchFamily="34" charset="0"/>
                <a:cs typeface="Arial" panose="020B0604020202020204" pitchFamily="34" charset="0"/>
              </a:rPr>
              <a:t>NHGRI_Director</a:t>
            </a:r>
            <a:r>
              <a:rPr lang="en-US" sz="1200" dirty="0">
                <a:latin typeface="Arial" panose="020B0604020202020204" pitchFamily="34" charset="0"/>
                <a:cs typeface="Arial" panose="020B0604020202020204" pitchFamily="34" charset="0"/>
              </a:rPr>
              <a:t>, where I communicate regularly about NHGRI and genomics to various stakeholders. </a:t>
            </a:r>
          </a:p>
        </p:txBody>
      </p:sp>
      <p:sp>
        <p:nvSpPr>
          <p:cNvPr id="4" name="Slide Number Placeholder 3"/>
          <p:cNvSpPr>
            <a:spLocks noGrp="1"/>
          </p:cNvSpPr>
          <p:nvPr>
            <p:ph type="sldNum" sz="quarter" idx="5"/>
          </p:nvPr>
        </p:nvSpPr>
        <p:spPr/>
        <p:txBody>
          <a:bodyPr/>
          <a:lstStyle/>
          <a:p>
            <a:pPr defTabSz="1264645">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645">
                <a:defRPr/>
              </a:pPr>
              <a:t>62</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336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38150" y="479425"/>
            <a:ext cx="6402388" cy="3600450"/>
          </a:xfrm>
          <a:prstGeom prst="rect">
            <a:avLst/>
          </a:prstGeom>
          <a:ln/>
        </p:spPr>
      </p:sp>
      <p:sp>
        <p:nvSpPr>
          <p:cNvPr id="132099" name="Notes Placeholder 2"/>
          <p:cNvSpPr>
            <a:spLocks noGrp="1"/>
          </p:cNvSpPr>
          <p:nvPr>
            <p:ph type="body" idx="1"/>
          </p:nvPr>
        </p:nvSpPr>
        <p:spPr>
          <a:xfrm>
            <a:off x="900114" y="4199876"/>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530" tIns="51764" rIns="103530" bIns="51764" numCol="1" anchor="t" anchorCtr="0" compatLnSpc="1">
            <a:prstTxWarp prst="textNoShape">
              <a:avLst/>
            </a:prstTxWarp>
          </a:bodyPr>
          <a:lstStyle/>
          <a:p>
            <a:r>
              <a:rPr lang="en-US" sz="1200" dirty="0">
                <a:latin typeface="Arial" pitchFamily="34" charset="0"/>
                <a:cs typeface="Arial" pitchFamily="34" charset="0"/>
              </a:rPr>
              <a:t>And for those of you who only want to hear from me once a month, you are welcome to sign up to receive my monthly email update (called </a:t>
            </a:r>
            <a:r>
              <a:rPr lang="en-US" sz="1200" i="1" dirty="0">
                <a:latin typeface="Arial" pitchFamily="34" charset="0"/>
                <a:cs typeface="Arial" pitchFamily="34" charset="0"/>
              </a:rPr>
              <a:t>The Genomics Landscape</a:t>
            </a:r>
            <a:r>
              <a:rPr lang="en-US" sz="1200" dirty="0">
                <a:latin typeface="Arial" pitchFamily="34" charset="0"/>
                <a:cs typeface="Arial" pitchFamily="34" charset="0"/>
              </a:rPr>
              <a:t>) on the NHGRI website (genome.gov) by subscribing under “Email Updates.” </a:t>
            </a:r>
          </a:p>
          <a:p>
            <a:endParaRPr lang="en-US" sz="120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4145280"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63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438150" y="361950"/>
            <a:ext cx="6402388" cy="3600450"/>
          </a:xfrm>
          <a:prstGeom prst="rect">
            <a:avLst/>
          </a:prstGeom>
          <a:ln/>
        </p:spPr>
      </p:sp>
      <p:sp>
        <p:nvSpPr>
          <p:cNvPr id="181251" name="Notes Placeholder 2"/>
          <p:cNvSpPr>
            <a:spLocks noGrp="1"/>
          </p:cNvSpPr>
          <p:nvPr>
            <p:ph type="body" idx="1"/>
          </p:nvPr>
        </p:nvSpPr>
        <p:spPr>
          <a:xfrm>
            <a:off x="776909" y="4155939"/>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itchFamily="34" charset="0"/>
                <a:cs typeface="Arial" pitchFamily="34" charset="0"/>
              </a:rPr>
              <a:t>Finally, a personal thanks to the many NHGRI staff members who contributed the slides and associated materials that I just reviewed in my Director’s Report. As always, a group effort is essential for getting such a large amount of information conveyed efficiently at each Council meeting.</a:t>
            </a:r>
          </a:p>
          <a:p>
            <a:pPr defTabSz="1000222">
              <a:defRPr/>
            </a:pPr>
            <a:br>
              <a:rPr lang="en-US" sz="1200" dirty="0">
                <a:latin typeface="Arial" pitchFamily="34" charset="0"/>
                <a:cs typeface="Arial" pitchFamily="34" charset="0"/>
              </a:rPr>
            </a:br>
            <a:r>
              <a:rPr lang="en-US" sz="1200" dirty="0">
                <a:latin typeface="Arial" pitchFamily="34" charset="0"/>
                <a:cs typeface="Arial" pitchFamily="34" charset="0"/>
              </a:rPr>
              <a:t>An additional thanks to the NHGRI communications group and web team for making my Director’s Report into an electronic resource.</a:t>
            </a:r>
          </a:p>
          <a:p>
            <a:endParaRPr lang="en-US" sz="1200" dirty="0">
              <a:latin typeface="Arial" pitchFamily="34" charset="0"/>
              <a:cs typeface="Arial" pitchFamily="34" charset="0"/>
            </a:endParaRPr>
          </a:p>
          <a:p>
            <a:r>
              <a:rPr lang="en-US" sz="1200" dirty="0">
                <a:latin typeface="Arial" pitchFamily="34" charset="0"/>
                <a:cs typeface="Arial" pitchFamily="34" charset="0"/>
              </a:rPr>
              <a:t>And * a special thanks to the usual ‘ringleader’ for helping me prepare my Director’s Report, Kris Wetterstrand (shown here on the top row, middle position). This screen capture is from one of the Zoom-based video recordings produced for celebrating the 30</a:t>
            </a:r>
            <a:r>
              <a:rPr lang="en-US" sz="1200" baseline="30000" dirty="0">
                <a:latin typeface="Arial" pitchFamily="34" charset="0"/>
                <a:cs typeface="Arial" pitchFamily="34" charset="0"/>
              </a:rPr>
              <a:t>th</a:t>
            </a:r>
            <a:r>
              <a:rPr lang="en-US" sz="1200" dirty="0">
                <a:latin typeface="Arial" pitchFamily="34" charset="0"/>
                <a:cs typeface="Arial" pitchFamily="34" charset="0"/>
              </a:rPr>
              <a:t> anniversary of the Human Genome Project launch. Members of the NHGRI History of Genomics Program and Communications and Public Liaison Branch can be seen here preparing to video Marco Marra of the University of British Columbia (in the upper right corner).</a:t>
            </a:r>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64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28638"/>
            <a:ext cx="6378575" cy="3587750"/>
          </a:xfrm>
        </p:spPr>
      </p:sp>
      <p:sp>
        <p:nvSpPr>
          <p:cNvPr id="3" name="Notes Placeholder 2">
            <a:extLst>
              <a:ext uri="{FF2B5EF4-FFF2-40B4-BE49-F238E27FC236}">
                <a16:creationId xmlns:a16="http://schemas.microsoft.com/office/drawing/2014/main" id="{A166CEC8-DA8D-4194-A40E-F0360FD85EFA}"/>
              </a:ext>
            </a:extLst>
          </p:cNvPr>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75A2D8B3-ED3B-4577-A1E4-92AF25487DD9}"/>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65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61645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32323">
              <a:defRPr/>
            </a:pPr>
            <a:r>
              <a:rPr lang="en-US" sz="1200" dirty="0">
                <a:latin typeface="Arial" panose="020B0604020202020204" pitchFamily="34" charset="0"/>
                <a:cs typeface="Arial" panose="020B0604020202020204" pitchFamily="34" charset="0"/>
              </a:rPr>
              <a:t>It is my great pleasure to announce the appointment of Erin Ramos as the new Deputy Director of NHGRI’s Division of Genomic Medicine. </a:t>
            </a:r>
          </a:p>
          <a:p>
            <a:pPr defTabSz="632323">
              <a:defRPr/>
            </a:pPr>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Erin joined NHGRI in 2007, shortly after completing her Ph.D. in Public Health Genetics at the University of Washington. Soon after her arrival, she stepped up to design and launch the Phenotypes and Exposures (or </a:t>
            </a:r>
            <a:r>
              <a:rPr lang="en-US" sz="1200" dirty="0" err="1">
                <a:latin typeface="Arial" panose="020B0604020202020204" pitchFamily="34" charset="0"/>
                <a:cs typeface="Arial" panose="020B0604020202020204" pitchFamily="34" charset="0"/>
              </a:rPr>
              <a:t>PhenX</a:t>
            </a:r>
            <a:r>
              <a:rPr lang="en-US" sz="1200" dirty="0">
                <a:latin typeface="Arial" panose="020B0604020202020204" pitchFamily="34" charset="0"/>
                <a:cs typeface="Arial" panose="020B0604020202020204" pitchFamily="34" charset="0"/>
              </a:rPr>
              <a:t>) Toolkit. She later established and co-chaired the first trans-NIH Data Access Committee for the Genetic Association Information Network (or GAIN), which provided access to some of the first genome-wide association studies available in </a:t>
            </a:r>
            <a:r>
              <a:rPr lang="en-US" sz="1200" dirty="0" err="1">
                <a:latin typeface="Arial" panose="020B0604020202020204" pitchFamily="34" charset="0"/>
                <a:cs typeface="Arial" panose="020B0604020202020204" pitchFamily="34" charset="0"/>
              </a:rPr>
              <a:t>dbGaP</a:t>
            </a:r>
            <a:r>
              <a:rPr lang="en-US" sz="1200" dirty="0">
                <a:latin typeface="Arial" panose="020B0604020202020204" pitchFamily="34" charset="0"/>
                <a:cs typeface="Arial" panose="020B0604020202020204" pitchFamily="34" charset="0"/>
              </a:rPr>
              <a:t>. </a:t>
            </a:r>
          </a:p>
          <a:p>
            <a:pPr defTabSz="632323">
              <a:defRPr/>
            </a:pPr>
            <a:endParaRPr lang="en-US" sz="1200" dirty="0">
              <a:latin typeface="Arial" panose="020B0604020202020204" pitchFamily="34" charset="0"/>
              <a:cs typeface="Arial" panose="020B0604020202020204" pitchFamily="34" charset="0"/>
            </a:endParaRPr>
          </a:p>
          <a:p>
            <a:pPr defTabSz="632323">
              <a:defRPr/>
            </a:pPr>
            <a:r>
              <a:rPr lang="en-US" sz="1200" dirty="0">
                <a:latin typeface="Arial" panose="020B0604020202020204" pitchFamily="34" charset="0"/>
                <a:cs typeface="Arial" panose="020B0604020202020204" pitchFamily="34" charset="0"/>
              </a:rPr>
              <a:t>Even today, she continues to play a key role in data sharing policy and implementation as Co-Chair of NHGRI’s Genomic Data Sharing Governance Committee. In 2012, Erin led the establishment of the Clinical Genome Resource (or </a:t>
            </a:r>
            <a:r>
              <a:rPr lang="en-US" sz="1200" dirty="0" err="1">
                <a:latin typeface="Arial" panose="020B0604020202020204" pitchFamily="34" charset="0"/>
                <a:cs typeface="Arial" panose="020B0604020202020204" pitchFamily="34" charset="0"/>
              </a:rPr>
              <a:t>ClinGen</a:t>
            </a:r>
            <a:r>
              <a:rPr lang="en-US" sz="1200" dirty="0">
                <a:latin typeface="Arial" panose="020B0604020202020204" pitchFamily="34" charset="0"/>
                <a:cs typeface="Arial" panose="020B0604020202020204" pitchFamily="34" charset="0"/>
              </a:rPr>
              <a:t>), an authoritative central resource for establishing the clinical relevance of genes and genomic variants for use in precision medicine and research. </a:t>
            </a:r>
          </a:p>
        </p:txBody>
      </p:sp>
      <p:sp>
        <p:nvSpPr>
          <p:cNvPr id="4" name="Slide Number Placeholder 3"/>
          <p:cNvSpPr>
            <a:spLocks noGrp="1"/>
          </p:cNvSpPr>
          <p:nvPr>
            <p:ph type="sldNum" sz="quarter" idx="5"/>
          </p:nvPr>
        </p:nvSpPr>
        <p:spPr/>
        <p:txBody>
          <a:bodyPr/>
          <a:lstStyle/>
          <a:p>
            <a:pPr defTabSz="1264645">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645">
                <a:defRPr/>
              </a:pPr>
              <a:t>7</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021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373063"/>
            <a:ext cx="6407150" cy="3603625"/>
          </a:xfrm>
        </p:spPr>
      </p:sp>
      <p:sp>
        <p:nvSpPr>
          <p:cNvPr id="3" name="Notes Placeholder 2"/>
          <p:cNvSpPr>
            <a:spLocks noGrp="1"/>
          </p:cNvSpPr>
          <p:nvPr>
            <p:ph type="body" idx="1"/>
          </p:nvPr>
        </p:nvSpPr>
        <p:spPr>
          <a:xfrm>
            <a:off x="795131" y="4193289"/>
            <a:ext cx="5724939" cy="4249711"/>
          </a:xfrm>
        </p:spPr>
        <p:txBody>
          <a:bodyPr/>
          <a:lstStyle/>
          <a:p>
            <a:pPr defTabSz="632323">
              <a:defRPr/>
            </a:pPr>
            <a:r>
              <a:rPr lang="en-US" sz="1200" dirty="0">
                <a:latin typeface="Arial" panose="020B0604020202020204" pitchFamily="34" charset="0"/>
                <a:cs typeface="Arial" panose="020B0604020202020204" pitchFamily="34" charset="0"/>
              </a:rPr>
              <a:t>Rene Sterling is a new Program Director in NHGRI’s Division of Genomics and Society. Rene is a postdoctoral graduate of one of our Centers for Excellence in ELSI Research, where she focused on public opinion, direct-to-consumer marketing, and biobanking. She has over 15 years of federal service with one of NIH’s sister agencies, the Health Resources and Services Administration (or HRSA), where she held program officer, senior advisor, and deputy director positions. Through this work, she has acquired expertise in healthcare and public health systems, health policy, and health disparities. Rene will manage a portfolio of grants within the Ethical, Legal, and Social Implications (or ELSI) Research Program and advise on related issues.</a:t>
            </a:r>
          </a:p>
          <a:p>
            <a:r>
              <a:rPr lang="en-US" sz="1200" dirty="0">
                <a:latin typeface="Arial" panose="020B0604020202020204" pitchFamily="34" charset="0"/>
                <a:cs typeface="Arial" panose="020B0604020202020204" pitchFamily="34" charset="0"/>
              </a:rPr>
              <a:t> </a:t>
            </a:r>
          </a:p>
        </p:txBody>
      </p:sp>
      <p:sp>
        <p:nvSpPr>
          <p:cNvPr id="5" name="Slide Number Placeholder 3">
            <a:extLst>
              <a:ext uri="{FF2B5EF4-FFF2-40B4-BE49-F238E27FC236}">
                <a16:creationId xmlns:a16="http://schemas.microsoft.com/office/drawing/2014/main" id="{D1255288-5111-457B-836D-5332BEA73167}"/>
              </a:ext>
            </a:extLst>
          </p:cNvPr>
          <p:cNvSpPr txBox="1">
            <a:spLocks/>
          </p:cNvSpPr>
          <p:nvPr/>
        </p:nvSpPr>
        <p:spPr>
          <a:xfrm>
            <a:off x="4143587" y="9121140"/>
            <a:ext cx="3169920" cy="480060"/>
          </a:xfrm>
          <a:prstGeom prst="rect">
            <a:avLst/>
          </a:prstGeom>
        </p:spPr>
        <p:txBody>
          <a:bodyPr vert="horz" lIns="96566" tIns="48285" rIns="96566" bIns="4828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540" fontAlgn="base">
              <a:spcBef>
                <a:spcPct val="0"/>
              </a:spcBef>
              <a:spcAft>
                <a:spcPct val="0"/>
              </a:spcAft>
              <a:defRPr/>
            </a:pPr>
            <a:fld id="{5B6CE0F2-70EA-43E2-9B6A-D90CC32518E6}" type="slidenum">
              <a:rPr lang="en-US" b="1">
                <a:solidFill>
                  <a:srgbClr val="000000"/>
                </a:solidFill>
                <a:latin typeface="Arial" pitchFamily="34" charset="0"/>
              </a:rPr>
              <a:pPr defTabSz="965540" fontAlgn="base">
                <a:spcBef>
                  <a:spcPct val="0"/>
                </a:spcBef>
                <a:spcAft>
                  <a:spcPct val="0"/>
                </a:spcAft>
                <a:defRPr/>
              </a:pPr>
              <a:t>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892605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NHGRI’s Division of Genomics and Society partners with the American Society of Human Genetics (or ASHG) in sponsoring two fellowships each year.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Genetics and Public Policy Fellowship program provides fellows an opportunity to work in NHGRI’s Policy and Program Analysis Branch, at ASHG, and in Congress. This year’s fellow is Emma </a:t>
            </a:r>
            <a:r>
              <a:rPr lang="en-US" sz="1200" dirty="0" err="1">
                <a:latin typeface="Arial" panose="020B0604020202020204" pitchFamily="34" charset="0"/>
                <a:cs typeface="Arial" panose="020B0604020202020204" pitchFamily="34" charset="0"/>
              </a:rPr>
              <a:t>Alme</a:t>
            </a:r>
            <a:r>
              <a:rPr lang="en-US" sz="1200" dirty="0">
                <a:latin typeface="Arial" panose="020B0604020202020204" pitchFamily="34" charset="0"/>
                <a:cs typeface="Arial" panose="020B0604020202020204" pitchFamily="34" charset="0"/>
              </a:rPr>
              <a:t>. Emma recently completed her Ph.D. in Biochemistry and Molecular Biology at the University of California, San Francisco. </a:t>
            </a:r>
          </a:p>
          <a:p>
            <a:pPr lvl="1" defTabSz="947780">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The Genetics and Education Fellowship program provides fellows an opportunity to work in NHGRI’s Education and Community Involvement Branch and at ASHG in developing educational programs for a wide range of audiences; the fellow may also do a rotation with a public or private organization involved in genetics and genomics education. This year’s fellow is Tiffany Rolle. Tiffany recently completed her Ph.D. in Molecular and Human Genetics from Baylor College of Medicine.</a:t>
            </a:r>
          </a:p>
          <a:p>
            <a:pPr defTabSz="947780">
              <a:defRPr/>
            </a:pPr>
            <a:endParaRPr lang="en-US" sz="1200" b="1" dirty="0">
              <a:latin typeface="Arial" panose="020B0604020202020204" pitchFamily="34" charset="0"/>
              <a:cs typeface="Arial" panose="020B0604020202020204" pitchFamily="34" charset="0"/>
            </a:endParaRPr>
          </a:p>
          <a:p>
            <a:pPr defTabSz="947780">
              <a:defRPr/>
            </a:pP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645">
                <a:defRPr/>
              </a:pPr>
              <a:t>9</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361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5438-BBFB-7B45-A0F3-FFE108319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4131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320088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8B2A7B-E95C-4641-8708-AEDDE71D9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481980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10209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231C4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A3F7D-FF11-A348-A026-6F573D9568CC}"/>
              </a:ext>
            </a:extLst>
          </p:cNvPr>
          <p:cNvSpPr/>
          <p:nvPr userDrawn="1"/>
        </p:nvSpPr>
        <p:spPr>
          <a:xfrm>
            <a:off x="0" y="0"/>
            <a:ext cx="12192000" cy="6858000"/>
          </a:xfrm>
          <a:prstGeom prst="rect">
            <a:avLst/>
          </a:prstGeom>
          <a:solidFill>
            <a:srgbClr val="231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6666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9766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1132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666384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9247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11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7555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66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639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2573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Divider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68715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7165-9F49-4CBD-9B1A-104D1D7A6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65D667-DB78-4776-84C9-C0ABC7651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6289D-5BB4-4F29-A1BB-C5B55DD6CE26}"/>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5" name="Footer Placeholder 4">
            <a:extLst>
              <a:ext uri="{FF2B5EF4-FFF2-40B4-BE49-F238E27FC236}">
                <a16:creationId xmlns:a16="http://schemas.microsoft.com/office/drawing/2014/main" id="{699682CA-526B-4F00-83BB-4BE8A2480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F98C6-A850-4099-BD83-51F3BE5007D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802150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75DD-BEBC-41C9-AC9C-EE85136E6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499DC-BC0F-4E1B-B52A-FBE3A333C9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C286C-CBFC-46F0-8359-2203D994F81B}"/>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5" name="Footer Placeholder 4">
            <a:extLst>
              <a:ext uri="{FF2B5EF4-FFF2-40B4-BE49-F238E27FC236}">
                <a16:creationId xmlns:a16="http://schemas.microsoft.com/office/drawing/2014/main" id="{A1BDF1F7-854F-4392-8FA6-862585A13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7CEEA-DF81-4B90-935C-3A204148E10B}"/>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91359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68A-64B6-4D40-A4C7-1FCE370AE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6368F-627F-4E65-8E8F-42E309BA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C80B40-AAE5-4157-AE2A-0B6F237163BD}"/>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5" name="Footer Placeholder 4">
            <a:extLst>
              <a:ext uri="{FF2B5EF4-FFF2-40B4-BE49-F238E27FC236}">
                <a16:creationId xmlns:a16="http://schemas.microsoft.com/office/drawing/2014/main" id="{F871A153-C788-47AC-9C9B-7C072E1F7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269E4-857F-4D53-879B-ECEA8F48B562}"/>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21142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0D37-943E-452B-B476-FE2691114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6680E-B039-4CBD-8917-1BA76D4C2C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34191-3B2F-4424-8E32-6FAB2CD8F3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54C30-67DA-443B-846F-D36292F6E4C2}"/>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6" name="Footer Placeholder 5">
            <a:extLst>
              <a:ext uri="{FF2B5EF4-FFF2-40B4-BE49-F238E27FC236}">
                <a16:creationId xmlns:a16="http://schemas.microsoft.com/office/drawing/2014/main" id="{E5FE23E9-EDA1-4FBD-BD87-12A09751E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CFD33-685C-43B4-BD9A-37C1F019AD19}"/>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4139788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59C5-6F75-4991-B281-070D61CF46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24D46-87A2-4BD4-A162-2AF46AE17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427052-A9D5-4671-8C73-614284726C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CFA59-9B08-46CF-A3DC-09DB136BE5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B947B7-9230-4E09-A811-3C5545F192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A4023-D62C-4560-832B-304762920AAC}"/>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8" name="Footer Placeholder 7">
            <a:extLst>
              <a:ext uri="{FF2B5EF4-FFF2-40B4-BE49-F238E27FC236}">
                <a16:creationId xmlns:a16="http://schemas.microsoft.com/office/drawing/2014/main" id="{EFED6402-EF32-49CD-BFD5-E641832957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B7C4E-A770-40A5-B9B9-628CD37FD38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18228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A6FC-CECE-4254-ABA8-7CA1B202F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6C5C5-37F2-4746-86DB-A714A0CFD126}"/>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4" name="Footer Placeholder 3">
            <a:extLst>
              <a:ext uri="{FF2B5EF4-FFF2-40B4-BE49-F238E27FC236}">
                <a16:creationId xmlns:a16="http://schemas.microsoft.com/office/drawing/2014/main" id="{EA361E96-7CE3-4693-B649-8A9D350BF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20D15-E4B1-451A-8276-DB968C85F8B1}"/>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81515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894EC-9565-48E2-A8BE-D269258A7D2F}"/>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3" name="Footer Placeholder 2">
            <a:extLst>
              <a:ext uri="{FF2B5EF4-FFF2-40B4-BE49-F238E27FC236}">
                <a16:creationId xmlns:a16="http://schemas.microsoft.com/office/drawing/2014/main" id="{C2894225-A8F1-43AE-8972-4EAF8FF2F4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209A8-A710-46F6-AA74-7037E872E83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41299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3DAD-E292-4588-8E22-F590E75DD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52FAD7-D13E-4FE8-9F6F-D159C88E6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2A7A1-E4F6-41E1-AF8F-7644DC02E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0C5735-942A-4458-9AD6-397032B9F6D3}"/>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6" name="Footer Placeholder 5">
            <a:extLst>
              <a:ext uri="{FF2B5EF4-FFF2-40B4-BE49-F238E27FC236}">
                <a16:creationId xmlns:a16="http://schemas.microsoft.com/office/drawing/2014/main" id="{1D0A02FB-260D-4B5C-B83F-6C27DB2F3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70C3E-F40E-48FF-9588-01BD993B0B7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43976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D20-A2DE-4B7B-8B74-8ECA46438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2D830-EEDE-4A70-B1E5-84AA1923A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1F910-D4DA-445B-A163-52A0A54A5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699CAE-7A91-46AD-A6F2-2287F7B5F9D4}"/>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6" name="Footer Placeholder 5">
            <a:extLst>
              <a:ext uri="{FF2B5EF4-FFF2-40B4-BE49-F238E27FC236}">
                <a16:creationId xmlns:a16="http://schemas.microsoft.com/office/drawing/2014/main" id="{1AF1311D-CB52-4F4D-9D40-8B19352C9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E0370-691A-45D0-B56F-07F57BA1FE5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96936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DF5C-C33F-45EB-9D10-DD657AF47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DF70C-2CAA-480E-99C2-0DFB6945B5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5B4-F7B5-4D33-ABE3-1D6804D497BD}"/>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5" name="Footer Placeholder 4">
            <a:extLst>
              <a:ext uri="{FF2B5EF4-FFF2-40B4-BE49-F238E27FC236}">
                <a16:creationId xmlns:a16="http://schemas.microsoft.com/office/drawing/2014/main" id="{144DFD86-44F9-40C2-ABDE-8B74B0F63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14DC5-0380-40FD-85C9-9496D64BFE8A}"/>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04690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9F3BD-2E74-47F7-BAF9-2649E54FB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5FD2B-7726-4F40-A06F-C9B44169FE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835AE-5CA9-4EFE-9FAF-1E497C938134}"/>
              </a:ext>
            </a:extLst>
          </p:cNvPr>
          <p:cNvSpPr>
            <a:spLocks noGrp="1"/>
          </p:cNvSpPr>
          <p:nvPr>
            <p:ph type="dt" sz="half" idx="10"/>
          </p:nvPr>
        </p:nvSpPr>
        <p:spPr/>
        <p:txBody>
          <a:bodyPr/>
          <a:lstStyle/>
          <a:p>
            <a:fld id="{F005F60B-C61C-451D-926A-FC809F935029}" type="datetimeFigureOut">
              <a:rPr lang="en-US" smtClean="0"/>
              <a:t>9/13/2020</a:t>
            </a:fld>
            <a:endParaRPr lang="en-US"/>
          </a:p>
        </p:txBody>
      </p:sp>
      <p:sp>
        <p:nvSpPr>
          <p:cNvPr id="5" name="Footer Placeholder 4">
            <a:extLst>
              <a:ext uri="{FF2B5EF4-FFF2-40B4-BE49-F238E27FC236}">
                <a16:creationId xmlns:a16="http://schemas.microsoft.com/office/drawing/2014/main" id="{08362C82-C91D-4027-B6D3-B346BB14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E3855-0BCC-41D0-96AF-7C23BAEFFCA4}"/>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57779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36719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32745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773393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2870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3544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379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812684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7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80388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685213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064453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845992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33251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3177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1197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103547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492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86804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95263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10394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260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26227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298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1805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3365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89829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600683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612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088932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697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54507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573953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76220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04620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9786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83324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535698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600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11514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6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78063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757257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63851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4481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924435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2272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89505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137627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658760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99206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45175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516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7279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8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00312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22890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2215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28425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048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81542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83878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54449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537074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3970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00018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422360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97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2.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 id="2147483792"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31C4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0401066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CD910-CC66-4719-8A78-53AE2DF1F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8B78C-30EC-4584-8D0E-CDBB9B53A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8629-377E-44BD-9A27-4E170AD55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F60B-C61C-451D-926A-FC809F935029}" type="datetimeFigureOut">
              <a:rPr lang="en-US" smtClean="0"/>
              <a:t>9/13/2020</a:t>
            </a:fld>
            <a:endParaRPr lang="en-US"/>
          </a:p>
        </p:txBody>
      </p:sp>
      <p:sp>
        <p:nvSpPr>
          <p:cNvPr id="5" name="Footer Placeholder 4">
            <a:extLst>
              <a:ext uri="{FF2B5EF4-FFF2-40B4-BE49-F238E27FC236}">
                <a16:creationId xmlns:a16="http://schemas.microsoft.com/office/drawing/2014/main" id="{65B4A697-052D-431A-A03F-2D7E033A8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7ADA68-8441-4C84-904A-179AA1DAC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4760B-0C39-4102-B32E-B75CC07B6DEF}" type="slidenum">
              <a:rPr lang="en-US" smtClean="0"/>
              <a:t>‹#›</a:t>
            </a:fld>
            <a:endParaRPr lang="en-US"/>
          </a:p>
        </p:txBody>
      </p:sp>
    </p:spTree>
    <p:extLst>
      <p:ext uri="{BB962C8B-B14F-4D97-AF65-F5344CB8AC3E}">
        <p14:creationId xmlns:p14="http://schemas.microsoft.com/office/powerpoint/2010/main" val="275635901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0230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134955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53079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529941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31816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5">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35469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1.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5.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1.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81.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85.xml"/><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8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85.xml"/><Relationship Id="rId6" Type="http://schemas.openxmlformats.org/officeDocument/2006/relationships/image" Target="../media/image76.png"/><Relationship Id="rId5" Type="http://schemas.openxmlformats.org/officeDocument/2006/relationships/image" Target="../media/image75.tif"/><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8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85.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81.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81.xml"/><Relationship Id="rId6" Type="http://schemas.openxmlformats.org/officeDocument/2006/relationships/image" Target="../media/image95.png"/><Relationship Id="rId5" Type="http://schemas.microsoft.com/office/2007/relationships/hdphoto" Target="../media/hdphoto2.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40.xml"/><Relationship Id="rId1" Type="http://schemas.openxmlformats.org/officeDocument/2006/relationships/slideLayout" Target="../slideLayouts/slideLayout81.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sv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115.tiff"/><Relationship Id="rId13" Type="http://schemas.openxmlformats.org/officeDocument/2006/relationships/image" Target="../media/image120.png"/><Relationship Id="rId3" Type="http://schemas.openxmlformats.org/officeDocument/2006/relationships/image" Target="../media/image109.png"/><Relationship Id="rId7" Type="http://schemas.openxmlformats.org/officeDocument/2006/relationships/image" Target="../media/image114.tiff"/><Relationship Id="rId12" Type="http://schemas.openxmlformats.org/officeDocument/2006/relationships/image" Target="../media/image119.tiff"/><Relationship Id="rId2" Type="http://schemas.openxmlformats.org/officeDocument/2006/relationships/notesSlide" Target="../notesSlides/notesSlide42.xml"/><Relationship Id="rId1" Type="http://schemas.openxmlformats.org/officeDocument/2006/relationships/slideLayout" Target="../slideLayouts/slideLayout81.xml"/><Relationship Id="rId6" Type="http://schemas.openxmlformats.org/officeDocument/2006/relationships/image" Target="../media/image113.tiff"/><Relationship Id="rId11" Type="http://schemas.openxmlformats.org/officeDocument/2006/relationships/image" Target="../media/image118.tiff"/><Relationship Id="rId5" Type="http://schemas.openxmlformats.org/officeDocument/2006/relationships/image" Target="../media/image112.png"/><Relationship Id="rId10" Type="http://schemas.openxmlformats.org/officeDocument/2006/relationships/image" Target="../media/image117.tiff"/><Relationship Id="rId4" Type="http://schemas.openxmlformats.org/officeDocument/2006/relationships/image" Target="../media/image111.png"/><Relationship Id="rId9" Type="http://schemas.openxmlformats.org/officeDocument/2006/relationships/image" Target="../media/image116.tiff"/></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85.xml"/><Relationship Id="rId6" Type="http://schemas.microsoft.com/office/2007/relationships/hdphoto" Target="../media/hdphoto3.wdp"/><Relationship Id="rId5" Type="http://schemas.openxmlformats.org/officeDocument/2006/relationships/image" Target="../media/image123.pn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24.tmp"/><Relationship Id="rId7" Type="http://schemas.openxmlformats.org/officeDocument/2006/relationships/customXml" Target="../ink/ink1.xml"/><Relationship Id="rId2" Type="http://schemas.openxmlformats.org/officeDocument/2006/relationships/notesSlide" Target="../notesSlides/notesSlide44.xml"/><Relationship Id="rId1" Type="http://schemas.openxmlformats.org/officeDocument/2006/relationships/slideLayout" Target="../slideLayouts/slideLayout8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tmp"/><Relationship Id="rId9" Type="http://schemas.openxmlformats.org/officeDocument/2006/relationships/customXml" Target="../ink/ink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81.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85.xml"/><Relationship Id="rId5" Type="http://schemas.openxmlformats.org/officeDocument/2006/relationships/image" Target="../media/image132.png"/><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3.xml"/><Relationship Id="rId1" Type="http://schemas.openxmlformats.org/officeDocument/2006/relationships/slideLayout" Target="../slideLayouts/slideLayout81.xml"/><Relationship Id="rId6" Type="http://schemas.openxmlformats.org/officeDocument/2006/relationships/image" Target="../media/image137.png"/><Relationship Id="rId11" Type="http://schemas.openxmlformats.org/officeDocument/2006/relationships/image" Target="../media/image142.tiff"/><Relationship Id="rId5" Type="http://schemas.openxmlformats.org/officeDocument/2006/relationships/image" Target="../media/image136.png"/><Relationship Id="rId10" Type="http://schemas.openxmlformats.org/officeDocument/2006/relationships/image" Target="../media/image141.jpeg"/><Relationship Id="rId4" Type="http://schemas.openxmlformats.org/officeDocument/2006/relationships/image" Target="../media/image135.tiff"/><Relationship Id="rId9" Type="http://schemas.openxmlformats.org/officeDocument/2006/relationships/image" Target="../media/image140.png"/></Relationships>
</file>

<file path=ppt/slides/_rels/slide5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3.png"/><Relationship Id="rId7" Type="http://schemas.openxmlformats.org/officeDocument/2006/relationships/diagramColors" Target="../diagrams/colors1.xml"/><Relationship Id="rId2" Type="http://schemas.openxmlformats.org/officeDocument/2006/relationships/notesSlide" Target="../notesSlides/notesSlide54.xml"/><Relationship Id="rId1" Type="http://schemas.openxmlformats.org/officeDocument/2006/relationships/slideLayout" Target="../slideLayouts/slideLayout8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85.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15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1.xml"/><Relationship Id="rId1" Type="http://schemas.openxmlformats.org/officeDocument/2006/relationships/slideLayout" Target="../slideLayouts/slideLayout81.xml"/><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3.xml"/><Relationship Id="rId1" Type="http://schemas.openxmlformats.org/officeDocument/2006/relationships/slideLayout" Target="../slideLayouts/slideLayout86.xml"/><Relationship Id="rId4" Type="http://schemas.openxmlformats.org/officeDocument/2006/relationships/image" Target="../media/image160.png"/></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4.xml"/><Relationship Id="rId1" Type="http://schemas.openxmlformats.org/officeDocument/2006/relationships/slideLayout" Target="../slideLayouts/slideLayout80.xml"/><Relationship Id="rId4" Type="http://schemas.openxmlformats.org/officeDocument/2006/relationships/image" Target="../media/image16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September 2020</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4"/>
                </a:solidFill>
                <a:effectLst/>
                <a:uLnTx/>
                <a:uFillTx/>
                <a:latin typeface="Arial" panose="020B0604020202020204"/>
                <a:ea typeface="+mj-ea"/>
                <a:cs typeface="Arial" pitchFamily="34" charset="0"/>
              </a:rPr>
              <a:t>DIRECTOR’S</a:t>
            </a: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65DC37-F351-472D-84C9-E4DD47E11A6A}"/>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a:t>
            </a:r>
          </a:p>
        </p:txBody>
      </p:sp>
      <p:pic>
        <p:nvPicPr>
          <p:cNvPr id="2" name="Picture 1">
            <a:extLst>
              <a:ext uri="{FF2B5EF4-FFF2-40B4-BE49-F238E27FC236}">
                <a16:creationId xmlns:a16="http://schemas.microsoft.com/office/drawing/2014/main" id="{DE1FBB14-BCAA-4886-A10F-5D3E3472476A}"/>
              </a:ext>
            </a:extLst>
          </p:cNvPr>
          <p:cNvPicPr>
            <a:picLocks noChangeAspect="1"/>
          </p:cNvPicPr>
          <p:nvPr/>
        </p:nvPicPr>
        <p:blipFill rotWithShape="1">
          <a:blip r:embed="rId3"/>
          <a:srcRect l="33800" t="21498" r="35168" b="11118"/>
          <a:stretch/>
        </p:blipFill>
        <p:spPr>
          <a:xfrm>
            <a:off x="2466474" y="2656567"/>
            <a:ext cx="2519678" cy="3932612"/>
          </a:xfrm>
          <a:prstGeom prst="rect">
            <a:avLst/>
          </a:prstGeom>
          <a:effectLst>
            <a:glow rad="127000">
              <a:schemeClr val="accent1">
                <a:satMod val="175000"/>
                <a:alpha val="40000"/>
              </a:schemeClr>
            </a:glow>
          </a:effectLst>
        </p:spPr>
      </p:pic>
      <p:pic>
        <p:nvPicPr>
          <p:cNvPr id="4" name="Picture 3">
            <a:extLst>
              <a:ext uri="{FF2B5EF4-FFF2-40B4-BE49-F238E27FC236}">
                <a16:creationId xmlns:a16="http://schemas.microsoft.com/office/drawing/2014/main" id="{66985C13-0305-44DC-A84F-652E76D741BE}"/>
              </a:ext>
            </a:extLst>
          </p:cNvPr>
          <p:cNvPicPr>
            <a:picLocks noChangeAspect="1"/>
          </p:cNvPicPr>
          <p:nvPr/>
        </p:nvPicPr>
        <p:blipFill>
          <a:blip r:embed="rId4"/>
          <a:stretch>
            <a:fillRect/>
          </a:stretch>
        </p:blipFill>
        <p:spPr>
          <a:xfrm>
            <a:off x="6324988" y="3464278"/>
            <a:ext cx="3913884" cy="2317190"/>
          </a:xfrm>
          <a:prstGeom prst="rect">
            <a:avLst/>
          </a:prstGeom>
          <a:effectLst>
            <a:glow rad="127000">
              <a:schemeClr val="accent1">
                <a:satMod val="175000"/>
                <a:alpha val="40000"/>
              </a:schemeClr>
            </a:glow>
          </a:effectLst>
        </p:spPr>
      </p:pic>
      <p:pic>
        <p:nvPicPr>
          <p:cNvPr id="8" name="Picture 7" descr="A picture containing food, room&#10;&#10;Description automatically generated">
            <a:extLst>
              <a:ext uri="{FF2B5EF4-FFF2-40B4-BE49-F238E27FC236}">
                <a16:creationId xmlns:a16="http://schemas.microsoft.com/office/drawing/2014/main" id="{D48479ED-E035-4A19-BDCD-7AF9F7743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5755" y="470922"/>
            <a:ext cx="5520489" cy="1972548"/>
          </a:xfrm>
          <a:prstGeom prst="rect">
            <a:avLst/>
          </a:prstGeom>
        </p:spPr>
      </p:pic>
      <p:sp>
        <p:nvSpPr>
          <p:cNvPr id="11" name="Title 2">
            <a:extLst>
              <a:ext uri="{FF2B5EF4-FFF2-40B4-BE49-F238E27FC236}">
                <a16:creationId xmlns:a16="http://schemas.microsoft.com/office/drawing/2014/main" id="{E7E1EDF4-E974-4EED-BEEA-B41703451023}"/>
              </a:ext>
            </a:extLst>
          </p:cNvPr>
          <p:cNvSpPr txBox="1">
            <a:spLocks/>
          </p:cNvSpPr>
          <p:nvPr/>
        </p:nvSpPr>
        <p:spPr>
          <a:xfrm>
            <a:off x="0" y="31800"/>
            <a:ext cx="12192000" cy="60515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t>30</a:t>
            </a:r>
            <a:r>
              <a:rPr lang="en-US" sz="3600" baseline="30000" dirty="0"/>
              <a:t>th </a:t>
            </a:r>
            <a:r>
              <a:rPr lang="en-US" sz="3600" dirty="0"/>
              <a:t>Anniversary of Human Genome Project Launch</a:t>
            </a:r>
          </a:p>
        </p:txBody>
      </p:sp>
    </p:spTree>
    <p:extLst>
      <p:ext uri="{BB962C8B-B14F-4D97-AF65-F5344CB8AC3E}">
        <p14:creationId xmlns:p14="http://schemas.microsoft.com/office/powerpoint/2010/main" val="17372525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C2EB97F-E7EE-4951-82A1-3B3FA5FFF735}"/>
              </a:ext>
            </a:extLst>
          </p:cNvPr>
          <p:cNvSpPr txBox="1">
            <a:spLocks/>
          </p:cNvSpPr>
          <p:nvPr/>
        </p:nvSpPr>
        <p:spPr>
          <a:xfrm>
            <a:off x="0" y="31800"/>
            <a:ext cx="12192000" cy="60515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t>2020 NHGRI Strategic Vision</a:t>
            </a:r>
          </a:p>
        </p:txBody>
      </p:sp>
      <p:sp>
        <p:nvSpPr>
          <p:cNvPr id="11" name="TextBox 10">
            <a:extLst>
              <a:ext uri="{FF2B5EF4-FFF2-40B4-BE49-F238E27FC236}">
                <a16:creationId xmlns:a16="http://schemas.microsoft.com/office/drawing/2014/main" id="{8E4CD7E4-BDE3-4B46-A17C-DBA4CED28FF7}"/>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a:t>
            </a:r>
          </a:p>
        </p:txBody>
      </p:sp>
      <p:grpSp>
        <p:nvGrpSpPr>
          <p:cNvPr id="12" name="Group 11">
            <a:extLst>
              <a:ext uri="{FF2B5EF4-FFF2-40B4-BE49-F238E27FC236}">
                <a16:creationId xmlns:a16="http://schemas.microsoft.com/office/drawing/2014/main" id="{8E439CF7-F5A8-4367-9247-2FAF532ED2EF}"/>
              </a:ext>
            </a:extLst>
          </p:cNvPr>
          <p:cNvGrpSpPr/>
          <p:nvPr/>
        </p:nvGrpSpPr>
        <p:grpSpPr>
          <a:xfrm>
            <a:off x="144379" y="1115836"/>
            <a:ext cx="11903242" cy="5163734"/>
            <a:chOff x="144379" y="1203430"/>
            <a:chExt cx="11903242" cy="5163734"/>
          </a:xfrm>
        </p:grpSpPr>
        <p:sp>
          <p:nvSpPr>
            <p:cNvPr id="13" name="Title 1">
              <a:extLst>
                <a:ext uri="{FF2B5EF4-FFF2-40B4-BE49-F238E27FC236}">
                  <a16:creationId xmlns:a16="http://schemas.microsoft.com/office/drawing/2014/main" id="{0FC3E9D9-6D68-47D4-8EB0-77E1D49C0E3F}"/>
                </a:ext>
              </a:extLst>
            </p:cNvPr>
            <p:cNvSpPr txBox="1">
              <a:spLocks/>
            </p:cNvSpPr>
            <p:nvPr/>
          </p:nvSpPr>
          <p:spPr>
            <a:xfrm>
              <a:off x="144379" y="5713491"/>
              <a:ext cx="11903242" cy="653673"/>
            </a:xfrm>
            <a:prstGeom prst="rect">
              <a:avLst/>
            </a:prstGeom>
          </p:spPr>
          <p:txBody>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stStyle>
            <a:p>
              <a:pPr lvl="0" algn="ctr">
                <a:defRPr/>
              </a:pPr>
              <a:r>
                <a:rPr lang="en-US" sz="3000" i="1" dirty="0">
                  <a:solidFill>
                    <a:srgbClr val="FFFFFF"/>
                  </a:solidFill>
                </a:rPr>
                <a:t>Genomics2020</a:t>
              </a:r>
              <a:r>
                <a:rPr lang="en-US" sz="3000" dirty="0">
                  <a:solidFill>
                    <a:srgbClr val="FFFFFF"/>
                  </a:solidFill>
                </a:rPr>
                <a:t> Strategic Planning Process</a:t>
              </a:r>
            </a:p>
          </p:txBody>
        </p:sp>
        <p:pic>
          <p:nvPicPr>
            <p:cNvPr id="14" name="Picture 13">
              <a:extLst>
                <a:ext uri="{FF2B5EF4-FFF2-40B4-BE49-F238E27FC236}">
                  <a16:creationId xmlns:a16="http://schemas.microsoft.com/office/drawing/2014/main" id="{B7F8D2D3-0B70-49CA-94F4-3C9300337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6654" y="1203430"/>
              <a:ext cx="4238692" cy="4262240"/>
            </a:xfrm>
            <a:prstGeom prst="rect">
              <a:avLst/>
            </a:prstGeom>
          </p:spPr>
        </p:pic>
        <p:sp>
          <p:nvSpPr>
            <p:cNvPr id="15" name="Oval 14">
              <a:extLst>
                <a:ext uri="{FF2B5EF4-FFF2-40B4-BE49-F238E27FC236}">
                  <a16:creationId xmlns:a16="http://schemas.microsoft.com/office/drawing/2014/main" id="{25188C7D-1FEA-44EF-BEAE-30ACDCD2FB7F}"/>
                </a:ext>
              </a:extLst>
            </p:cNvPr>
            <p:cNvSpPr/>
            <p:nvPr/>
          </p:nvSpPr>
          <p:spPr>
            <a:xfrm>
              <a:off x="3991703" y="1234916"/>
              <a:ext cx="4208594" cy="4208594"/>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88EEE44E-03A1-401C-8489-8AEBD3D67B63}"/>
              </a:ext>
            </a:extLst>
          </p:cNvPr>
          <p:cNvGrpSpPr/>
          <p:nvPr/>
        </p:nvGrpSpPr>
        <p:grpSpPr>
          <a:xfrm>
            <a:off x="0" y="676265"/>
            <a:ext cx="12192000" cy="5683515"/>
            <a:chOff x="0" y="676265"/>
            <a:chExt cx="12192000" cy="5683515"/>
          </a:xfrm>
          <a:solidFill>
            <a:srgbClr val="000066"/>
          </a:solidFill>
        </p:grpSpPr>
        <p:pic>
          <p:nvPicPr>
            <p:cNvPr id="17" name="Picture 16" descr="A flat screen television&#10;&#10;Description automatically generated">
              <a:extLst>
                <a:ext uri="{FF2B5EF4-FFF2-40B4-BE49-F238E27FC236}">
                  <a16:creationId xmlns:a16="http://schemas.microsoft.com/office/drawing/2014/main" id="{2DF18E65-2C2F-43BB-B205-BF0F52E81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674" y="676265"/>
              <a:ext cx="9031703" cy="5073796"/>
            </a:xfrm>
            <a:prstGeom prst="rect">
              <a:avLst/>
            </a:prstGeom>
            <a:grpFill/>
          </p:spPr>
        </p:pic>
        <p:pic>
          <p:nvPicPr>
            <p:cNvPr id="18" name="Picture 17" descr="A close up of a logo&#10;&#10;Description automatically generated">
              <a:extLst>
                <a:ext uri="{FF2B5EF4-FFF2-40B4-BE49-F238E27FC236}">
                  <a16:creationId xmlns:a16="http://schemas.microsoft.com/office/drawing/2014/main" id="{EB1CC3F3-6422-4EA1-A2DF-64BF82F7F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674" y="676265"/>
              <a:ext cx="9000774" cy="5073795"/>
            </a:xfrm>
            <a:prstGeom prst="rect">
              <a:avLst/>
            </a:prstGeom>
            <a:grpFill/>
          </p:spPr>
        </p:pic>
        <p:pic>
          <p:nvPicPr>
            <p:cNvPr id="19" name="Picture 18" descr="A close up of a logo&#10;&#10;Description automatically generated">
              <a:extLst>
                <a:ext uri="{FF2B5EF4-FFF2-40B4-BE49-F238E27FC236}">
                  <a16:creationId xmlns:a16="http://schemas.microsoft.com/office/drawing/2014/main" id="{6EDB6C04-1E54-481B-BDA9-1DABDF983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674" y="676265"/>
              <a:ext cx="9000774" cy="5073795"/>
            </a:xfrm>
            <a:prstGeom prst="rect">
              <a:avLst/>
            </a:prstGeom>
            <a:grpFill/>
          </p:spPr>
        </p:pic>
        <p:pic>
          <p:nvPicPr>
            <p:cNvPr id="20" name="Picture 19" descr="A picture containing clock&#10;&#10;Description automatically generated">
              <a:extLst>
                <a:ext uri="{FF2B5EF4-FFF2-40B4-BE49-F238E27FC236}">
                  <a16:creationId xmlns:a16="http://schemas.microsoft.com/office/drawing/2014/main" id="{C9062799-B4AD-4A36-ABAE-822E813600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674" y="676265"/>
              <a:ext cx="9000774" cy="5073795"/>
            </a:xfrm>
            <a:prstGeom prst="rect">
              <a:avLst/>
            </a:prstGeom>
            <a:grpFill/>
          </p:spPr>
        </p:pic>
        <p:pic>
          <p:nvPicPr>
            <p:cNvPr id="21" name="Picture 20">
              <a:extLst>
                <a:ext uri="{FF2B5EF4-FFF2-40B4-BE49-F238E27FC236}">
                  <a16:creationId xmlns:a16="http://schemas.microsoft.com/office/drawing/2014/main" id="{021F8305-5D5F-4E04-9F96-F19A950DFF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0674" y="676265"/>
              <a:ext cx="9031705" cy="5073795"/>
            </a:xfrm>
            <a:prstGeom prst="rect">
              <a:avLst/>
            </a:prstGeom>
            <a:grpFill/>
          </p:spPr>
        </p:pic>
        <p:sp>
          <p:nvSpPr>
            <p:cNvPr id="22" name="TextBox 21">
              <a:extLst>
                <a:ext uri="{FF2B5EF4-FFF2-40B4-BE49-F238E27FC236}">
                  <a16:creationId xmlns:a16="http://schemas.microsoft.com/office/drawing/2014/main" id="{4525E363-ABF8-4CF2-BF05-078479F20DE0}"/>
                </a:ext>
              </a:extLst>
            </p:cNvPr>
            <p:cNvSpPr txBox="1"/>
            <p:nvPr/>
          </p:nvSpPr>
          <p:spPr>
            <a:xfrm>
              <a:off x="0" y="5344117"/>
              <a:ext cx="12192000" cy="10156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Strategic Vision for Improving Human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t>
              </a:r>
              <a:r>
                <a:rPr kumimoji="0" lang="en-US" sz="30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Forefront of Genomics</a:t>
              </a:r>
            </a:p>
          </p:txBody>
        </p:sp>
      </p:grpSp>
    </p:spTree>
    <p:extLst>
      <p:ext uri="{BB962C8B-B14F-4D97-AF65-F5344CB8AC3E}">
        <p14:creationId xmlns:p14="http://schemas.microsoft.com/office/powerpoint/2010/main" val="42199919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1266930"/>
          </a:xfrm>
        </p:spPr>
        <p:txBody>
          <a:bodyPr>
            <a:normAutofit/>
          </a:bodyPr>
          <a:lstStyle/>
          <a:p>
            <a:pPr algn="ctr"/>
            <a:r>
              <a:rPr lang="en-US" sz="3600" dirty="0">
                <a:solidFill>
                  <a:srgbClr val="5FE0D4"/>
                </a:solidFill>
                <a:latin typeface="Arial" charset="0"/>
                <a:cs typeface="Arial" charset="0"/>
              </a:rPr>
              <a:t>New Director, National Institute of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Environmental Health Sciences </a:t>
            </a: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a:t>
            </a:r>
          </a:p>
        </p:txBody>
      </p:sp>
      <p:pic>
        <p:nvPicPr>
          <p:cNvPr id="3074" name="Picture 2" descr="Image of Dr. Rick Woychik">
            <a:extLst>
              <a:ext uri="{FF2B5EF4-FFF2-40B4-BE49-F238E27FC236}">
                <a16:creationId xmlns:a16="http://schemas.microsoft.com/office/drawing/2014/main" id="{111537F8-13A3-4D6D-9D62-BA84202554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492"/>
          <a:stretch/>
        </p:blipFill>
        <p:spPr bwMode="auto">
          <a:xfrm>
            <a:off x="2933615" y="1438329"/>
            <a:ext cx="3001965" cy="3981342"/>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36D5026-33B5-4C8D-95D5-1C46307C5044}"/>
              </a:ext>
            </a:extLst>
          </p:cNvPr>
          <p:cNvSpPr txBox="1">
            <a:spLocks/>
          </p:cNvSpPr>
          <p:nvPr/>
        </p:nvSpPr>
        <p:spPr>
          <a:xfrm>
            <a:off x="2340266" y="5471016"/>
            <a:ext cx="4188665"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Rick Woychik, </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M.D., Ph.D.</a:t>
            </a:r>
          </a:p>
        </p:txBody>
      </p:sp>
      <p:pic>
        <p:nvPicPr>
          <p:cNvPr id="3076" name="Picture 4" descr="National Institute of Environmental Health Sciences | The Roots of a Living  City">
            <a:extLst>
              <a:ext uri="{FF2B5EF4-FFF2-40B4-BE49-F238E27FC236}">
                <a16:creationId xmlns:a16="http://schemas.microsoft.com/office/drawing/2014/main" id="{E6692679-1420-413C-BD66-1EA8EEB3B0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38" t="28237" r="26905" b="26048"/>
          <a:stretch/>
        </p:blipFill>
        <p:spPr bwMode="auto">
          <a:xfrm>
            <a:off x="7142549" y="2653411"/>
            <a:ext cx="2116544" cy="2021775"/>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79986"/>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493"/>
            <a:ext cx="12192000" cy="1266151"/>
          </a:xfrm>
        </p:spPr>
        <p:txBody>
          <a:bodyPr>
            <a:normAutofit/>
          </a:bodyPr>
          <a:lstStyle/>
          <a:p>
            <a:pPr algn="ctr"/>
            <a:r>
              <a:rPr lang="en-US" sz="3600" dirty="0">
                <a:solidFill>
                  <a:srgbClr val="5FE0D4"/>
                </a:solidFill>
                <a:latin typeface="Arial" charset="0"/>
                <a:cs typeface="Arial" charset="0"/>
              </a:rPr>
              <a:t>New Director, National Institute of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Nursing Research</a:t>
            </a: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5</a:t>
            </a:r>
          </a:p>
        </p:txBody>
      </p:sp>
      <p:sp>
        <p:nvSpPr>
          <p:cNvPr id="12" name="Title 1">
            <a:extLst>
              <a:ext uri="{FF2B5EF4-FFF2-40B4-BE49-F238E27FC236}">
                <a16:creationId xmlns:a16="http://schemas.microsoft.com/office/drawing/2014/main" id="{3511BA76-B424-4E2E-AEF5-5F3D6DE3B335}"/>
              </a:ext>
            </a:extLst>
          </p:cNvPr>
          <p:cNvSpPr txBox="1">
            <a:spLocks/>
          </p:cNvSpPr>
          <p:nvPr/>
        </p:nvSpPr>
        <p:spPr>
          <a:xfrm>
            <a:off x="1835217" y="5493968"/>
            <a:ext cx="5254623"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Shannon </a:t>
            </a:r>
            <a:r>
              <a:rPr kumimoji="0" lang="en-US" sz="3200" b="1" i="0" u="none" strike="noStrike" kern="1200" cap="none" spc="-10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Zenk</a:t>
            </a: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Ph.D., M.P.H., R.N., F.A.A.N. </a:t>
            </a:r>
          </a:p>
        </p:txBody>
      </p:sp>
      <p:pic>
        <p:nvPicPr>
          <p:cNvPr id="13" name="Picture 12">
            <a:extLst>
              <a:ext uri="{FF2B5EF4-FFF2-40B4-BE49-F238E27FC236}">
                <a16:creationId xmlns:a16="http://schemas.microsoft.com/office/drawing/2014/main" id="{8531999D-0273-487A-9283-623088DC3543}"/>
              </a:ext>
            </a:extLst>
          </p:cNvPr>
          <p:cNvPicPr>
            <a:picLocks noChangeAspect="1"/>
          </p:cNvPicPr>
          <p:nvPr/>
        </p:nvPicPr>
        <p:blipFill>
          <a:blip r:embed="rId3"/>
          <a:stretch>
            <a:fillRect/>
          </a:stretch>
        </p:blipFill>
        <p:spPr>
          <a:xfrm>
            <a:off x="2965699" y="1438329"/>
            <a:ext cx="2993658" cy="3992407"/>
          </a:xfrm>
          <a:prstGeom prst="roundRect">
            <a:avLst/>
          </a:prstGeom>
        </p:spPr>
      </p:pic>
      <p:pic>
        <p:nvPicPr>
          <p:cNvPr id="14" name="Picture 2" descr="NINR - National Institute of Nursing Research | National Institute of  Nursing Research">
            <a:extLst>
              <a:ext uri="{FF2B5EF4-FFF2-40B4-BE49-F238E27FC236}">
                <a16:creationId xmlns:a16="http://schemas.microsoft.com/office/drawing/2014/main" id="{D7683C83-CE96-4DD6-8A1B-AA9DAC4D6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92" t="4292" r="20512" b="33104"/>
          <a:stretch/>
        </p:blipFill>
        <p:spPr bwMode="auto">
          <a:xfrm>
            <a:off x="7166128" y="2593502"/>
            <a:ext cx="2012755" cy="2081684"/>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942893"/>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E85FF3-DD46-492A-A699-847957922E20}"/>
              </a:ext>
            </a:extLst>
          </p:cNvPr>
          <p:cNvPicPr>
            <a:picLocks noChangeAspect="1"/>
          </p:cNvPicPr>
          <p:nvPr/>
        </p:nvPicPr>
        <p:blipFill rotWithShape="1">
          <a:blip r:embed="rId3"/>
          <a:srcRect l="14557" r="14361" b="12258"/>
          <a:stretch/>
        </p:blipFill>
        <p:spPr>
          <a:xfrm>
            <a:off x="2933615" y="1438329"/>
            <a:ext cx="3001965" cy="4003472"/>
          </a:xfrm>
          <a:prstGeom prst="roundRect">
            <a:avLst/>
          </a:prstGeom>
        </p:spPr>
      </p:pic>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6</a:t>
            </a:r>
          </a:p>
        </p:txBody>
      </p:sp>
      <p:sp>
        <p:nvSpPr>
          <p:cNvPr id="4" name="Title 1">
            <a:extLst>
              <a:ext uri="{FF2B5EF4-FFF2-40B4-BE49-F238E27FC236}">
                <a16:creationId xmlns:a16="http://schemas.microsoft.com/office/drawing/2014/main" id="{6CED217F-3F86-45D7-A65E-CF22F6759BB0}"/>
              </a:ext>
            </a:extLst>
          </p:cNvPr>
          <p:cNvSpPr txBox="1">
            <a:spLocks/>
          </p:cNvSpPr>
          <p:nvPr/>
        </p:nvSpPr>
        <p:spPr>
          <a:xfrm>
            <a:off x="1803133" y="5477926"/>
            <a:ext cx="5254623"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Michael Chiang,</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M.D.</a:t>
            </a:r>
          </a:p>
        </p:txBody>
      </p:sp>
      <p:sp>
        <p:nvSpPr>
          <p:cNvPr id="9" name="Title 1">
            <a:extLst>
              <a:ext uri="{FF2B5EF4-FFF2-40B4-BE49-F238E27FC236}">
                <a16:creationId xmlns:a16="http://schemas.microsoft.com/office/drawing/2014/main" id="{CBC8B718-1B8B-4588-931C-0A5E77CCEA7C}"/>
              </a:ext>
            </a:extLst>
          </p:cNvPr>
          <p:cNvSpPr txBox="1">
            <a:spLocks/>
          </p:cNvSpPr>
          <p:nvPr/>
        </p:nvSpPr>
        <p:spPr>
          <a:xfrm>
            <a:off x="0" y="-3641"/>
            <a:ext cx="12192000" cy="67594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New Director, National Eye Institute </a:t>
            </a:r>
          </a:p>
        </p:txBody>
      </p:sp>
      <p:pic>
        <p:nvPicPr>
          <p:cNvPr id="5122" name="Picture 2" descr="About NEI | National Eye Institute">
            <a:extLst>
              <a:ext uri="{FF2B5EF4-FFF2-40B4-BE49-F238E27FC236}">
                <a16:creationId xmlns:a16="http://schemas.microsoft.com/office/drawing/2014/main" id="{B0EAB044-4EF3-4B05-BA1C-C57BD114EC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3" t="15866" r="3802" b="19500"/>
          <a:stretch/>
        </p:blipFill>
        <p:spPr bwMode="auto">
          <a:xfrm>
            <a:off x="7074393" y="2593502"/>
            <a:ext cx="2228308" cy="1546236"/>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915883"/>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8788A-CBBC-4F37-A5F8-03BB38D88FAA}"/>
              </a:ext>
            </a:extLst>
          </p:cNvPr>
          <p:cNvPicPr>
            <a:picLocks noChangeAspect="1"/>
          </p:cNvPicPr>
          <p:nvPr/>
        </p:nvPicPr>
        <p:blipFill rotWithShape="1">
          <a:blip r:embed="rId3"/>
          <a:srcRect l="9962" r="9740"/>
          <a:stretch/>
        </p:blipFill>
        <p:spPr>
          <a:xfrm>
            <a:off x="2933615" y="1438329"/>
            <a:ext cx="3001965" cy="4003472"/>
          </a:xfrm>
          <a:prstGeom prst="roundRect">
            <a:avLst/>
          </a:prstGeom>
        </p:spPr>
      </p:pic>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7</a:t>
            </a:r>
          </a:p>
        </p:txBody>
      </p:sp>
      <p:sp>
        <p:nvSpPr>
          <p:cNvPr id="8" name="Title 1">
            <a:extLst>
              <a:ext uri="{FF2B5EF4-FFF2-40B4-BE49-F238E27FC236}">
                <a16:creationId xmlns:a16="http://schemas.microsoft.com/office/drawing/2014/main" id="{9D3E8F27-E578-4BBD-A1FD-C5D3260E2A61}"/>
              </a:ext>
            </a:extLst>
          </p:cNvPr>
          <p:cNvSpPr txBox="1">
            <a:spLocks/>
          </p:cNvSpPr>
          <p:nvPr/>
        </p:nvSpPr>
        <p:spPr>
          <a:xfrm>
            <a:off x="0" y="-52492"/>
            <a:ext cx="12192000" cy="126693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New Director, National Institute of </a:t>
            </a:r>
          </a:p>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Arthritis and Musculoskeletal and Skin Diseases </a:t>
            </a:r>
          </a:p>
        </p:txBody>
      </p:sp>
      <p:sp>
        <p:nvSpPr>
          <p:cNvPr id="10" name="Title 1">
            <a:extLst>
              <a:ext uri="{FF2B5EF4-FFF2-40B4-BE49-F238E27FC236}">
                <a16:creationId xmlns:a16="http://schemas.microsoft.com/office/drawing/2014/main" id="{C3351A44-3CE8-458D-84B0-77C98506E30C}"/>
              </a:ext>
            </a:extLst>
          </p:cNvPr>
          <p:cNvSpPr txBox="1">
            <a:spLocks/>
          </p:cNvSpPr>
          <p:nvPr/>
        </p:nvSpPr>
        <p:spPr>
          <a:xfrm>
            <a:off x="1803133" y="5477926"/>
            <a:ext cx="5254623"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Lindsey Criswell,</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M.D., M.P.H., D.Sc.</a:t>
            </a:r>
          </a:p>
        </p:txBody>
      </p:sp>
      <p:pic>
        <p:nvPicPr>
          <p:cNvPr id="6146" name="Picture 2" descr="NIAMS Update — December 18, 2019 | NIAMS">
            <a:extLst>
              <a:ext uri="{FF2B5EF4-FFF2-40B4-BE49-F238E27FC236}">
                <a16:creationId xmlns:a16="http://schemas.microsoft.com/office/drawing/2014/main" id="{7F7B87A6-D593-4876-B819-1E39D7E5C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8705" y="2593502"/>
            <a:ext cx="2011767" cy="189609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98037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7172" name="Picture 4" descr="Image of Dr. Rena D’Souza.">
            <a:extLst>
              <a:ext uri="{FF2B5EF4-FFF2-40B4-BE49-F238E27FC236}">
                <a16:creationId xmlns:a16="http://schemas.microsoft.com/office/drawing/2014/main" id="{C8D461B9-4B47-4BEC-B7C9-A4C5B7C55B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23"/>
          <a:stretch/>
        </p:blipFill>
        <p:spPr bwMode="auto">
          <a:xfrm>
            <a:off x="2933615" y="1416199"/>
            <a:ext cx="3001965" cy="4003472"/>
          </a:xfrm>
          <a:prstGeom prst="roundRect">
            <a:avLst/>
          </a:prstGeom>
          <a:noFill/>
          <a:extLst>
            <a:ext uri="{909E8E84-426E-40DD-AFC4-6F175D3DCCD1}">
              <a14:hiddenFill xmlns:a14="http://schemas.microsoft.com/office/drawing/2010/main">
                <a:solidFill>
                  <a:srgbClr val="FFFFFF"/>
                </a:solidFill>
              </a14:hiddenFill>
            </a:ext>
          </a:extLst>
        </p:spPr>
      </p:pic>
      <p:pic>
        <p:nvPicPr>
          <p:cNvPr id="7170" name="Picture 2" descr="NIDCR@NIH (@NIDCR) | Twitter">
            <a:extLst>
              <a:ext uri="{FF2B5EF4-FFF2-40B4-BE49-F238E27FC236}">
                <a16:creationId xmlns:a16="http://schemas.microsoft.com/office/drawing/2014/main" id="{27E87221-207C-498B-B701-7721A342C5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99" t="10727" r="10909" b="11273"/>
          <a:stretch/>
        </p:blipFill>
        <p:spPr bwMode="auto">
          <a:xfrm>
            <a:off x="7198705" y="2591198"/>
            <a:ext cx="2011767" cy="1991552"/>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8</a:t>
            </a:r>
          </a:p>
        </p:txBody>
      </p:sp>
      <p:sp>
        <p:nvSpPr>
          <p:cNvPr id="6" name="Title 1">
            <a:extLst>
              <a:ext uri="{FF2B5EF4-FFF2-40B4-BE49-F238E27FC236}">
                <a16:creationId xmlns:a16="http://schemas.microsoft.com/office/drawing/2014/main" id="{E1AEA1E7-2B93-4509-B603-98677553A0CB}"/>
              </a:ext>
            </a:extLst>
          </p:cNvPr>
          <p:cNvSpPr txBox="1">
            <a:spLocks/>
          </p:cNvSpPr>
          <p:nvPr/>
        </p:nvSpPr>
        <p:spPr>
          <a:xfrm>
            <a:off x="1803133" y="5477926"/>
            <a:ext cx="5254623"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Rena D’Souza,</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D.D.S., M.S., Ph.D.</a:t>
            </a:r>
          </a:p>
        </p:txBody>
      </p:sp>
      <p:sp>
        <p:nvSpPr>
          <p:cNvPr id="10" name="Title 1">
            <a:extLst>
              <a:ext uri="{FF2B5EF4-FFF2-40B4-BE49-F238E27FC236}">
                <a16:creationId xmlns:a16="http://schemas.microsoft.com/office/drawing/2014/main" id="{2C216995-6157-4BD1-A25D-C1C0B9BE1432}"/>
              </a:ext>
            </a:extLst>
          </p:cNvPr>
          <p:cNvSpPr txBox="1">
            <a:spLocks/>
          </p:cNvSpPr>
          <p:nvPr/>
        </p:nvSpPr>
        <p:spPr>
          <a:xfrm>
            <a:off x="0" y="-52492"/>
            <a:ext cx="12192000" cy="126693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New Director, </a:t>
            </a: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National Institute of </a:t>
            </a:r>
          </a:p>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Dental and Craniofacial Research </a:t>
            </a:r>
            <a:endParaRPr kumimoji="0" lang="en-US" sz="3600" b="1" i="0" u="none" strike="noStrike" kern="1200" cap="none" spc="0" normalizeH="0" baseline="0" noProof="0" dirty="0">
              <a:ln>
                <a:noFill/>
              </a:ln>
              <a:solidFill>
                <a:srgbClr val="5FE0D4"/>
              </a:solidFill>
              <a:effectLst/>
              <a:uLnTx/>
              <a:uFillTx/>
              <a:latin typeface="Arial" charset="0"/>
              <a:ea typeface="+mj-ea"/>
              <a:cs typeface="Arial" charset="0"/>
            </a:endParaRPr>
          </a:p>
        </p:txBody>
      </p:sp>
    </p:spTree>
    <p:extLst>
      <p:ext uri="{BB962C8B-B14F-4D97-AF65-F5344CB8AC3E}">
        <p14:creationId xmlns:p14="http://schemas.microsoft.com/office/powerpoint/2010/main" val="1514196856"/>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8202" name="Picture 10" descr="NIH Chief Officer for Scientific Workforce Diversity - Home | Facebook">
            <a:extLst>
              <a:ext uri="{FF2B5EF4-FFF2-40B4-BE49-F238E27FC236}">
                <a16:creationId xmlns:a16="http://schemas.microsoft.com/office/drawing/2014/main" id="{D8FC218D-6541-467F-9FCE-FA62FDB30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161" y="2584552"/>
            <a:ext cx="1714500" cy="171450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194" name="Picture 2" descr="Valantine to head NIH diversity efforts | News Center | Stanford Medicine">
            <a:extLst>
              <a:ext uri="{FF2B5EF4-FFF2-40B4-BE49-F238E27FC236}">
                <a16:creationId xmlns:a16="http://schemas.microsoft.com/office/drawing/2014/main" id="{9A7BA65B-C607-482F-973E-E21B7AD9C7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26" r="2007" b="36510"/>
          <a:stretch/>
        </p:blipFill>
        <p:spPr bwMode="auto">
          <a:xfrm>
            <a:off x="2016232" y="1475211"/>
            <a:ext cx="3009173" cy="3782349"/>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B33204-7487-499D-9D5D-8D98536758EA}"/>
              </a:ext>
            </a:extLst>
          </p:cNvPr>
          <p:cNvSpPr/>
          <p:nvPr/>
        </p:nvSpPr>
        <p:spPr>
          <a:xfrm>
            <a:off x="39326" y="-10600"/>
            <a:ext cx="12152674" cy="1200329"/>
          </a:xfrm>
          <a:prstGeom prst="rect">
            <a:avLst/>
          </a:prstGeom>
          <a:effectLst>
            <a:glow rad="228600">
              <a:schemeClr val="accent3">
                <a:satMod val="175000"/>
                <a:alpha val="40000"/>
              </a:schemeClr>
            </a:glo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panose="020B0604020202020204"/>
                <a:ea typeface="+mn-ea"/>
                <a:cs typeface="+mn-cs"/>
              </a:rPr>
              <a:t>Hannah Valantine Departs as Chief Officer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panose="020B0604020202020204"/>
                <a:ea typeface="+mn-ea"/>
                <a:cs typeface="+mn-cs"/>
              </a:rPr>
              <a:t>for Scientific Workforce Diversity</a:t>
            </a:r>
          </a:p>
        </p:txBody>
      </p:sp>
      <p:sp>
        <p:nvSpPr>
          <p:cNvPr id="9" name="Title 1"/>
          <p:cNvSpPr txBox="1">
            <a:spLocks/>
          </p:cNvSpPr>
          <p:nvPr/>
        </p:nvSpPr>
        <p:spPr>
          <a:xfrm>
            <a:off x="1715725" y="5281800"/>
            <a:ext cx="3667761" cy="1127964"/>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Hannah </a:t>
            </a:r>
            <a:r>
              <a:rPr kumimoji="0" lang="en-US" sz="3200" b="1" i="0" u="none" strike="noStrike" kern="1200" cap="none" spc="-10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Valantine</a:t>
            </a: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M.D.</a:t>
            </a:r>
          </a:p>
        </p:txBody>
      </p:sp>
      <p:grpSp>
        <p:nvGrpSpPr>
          <p:cNvPr id="5" name="Group 4">
            <a:extLst>
              <a:ext uri="{FF2B5EF4-FFF2-40B4-BE49-F238E27FC236}">
                <a16:creationId xmlns:a16="http://schemas.microsoft.com/office/drawing/2014/main" id="{B9BBCD22-A49D-4E8B-92AA-30F9228492F8}"/>
              </a:ext>
            </a:extLst>
          </p:cNvPr>
          <p:cNvGrpSpPr/>
          <p:nvPr/>
        </p:nvGrpSpPr>
        <p:grpSpPr>
          <a:xfrm>
            <a:off x="7195814" y="1402846"/>
            <a:ext cx="3359194" cy="4389511"/>
            <a:chOff x="7195814" y="1402846"/>
            <a:chExt cx="3359194" cy="4389511"/>
          </a:xfrm>
        </p:grpSpPr>
        <p:sp>
          <p:nvSpPr>
            <p:cNvPr id="13" name="Title 1">
              <a:extLst>
                <a:ext uri="{FF2B5EF4-FFF2-40B4-BE49-F238E27FC236}">
                  <a16:creationId xmlns:a16="http://schemas.microsoft.com/office/drawing/2014/main" id="{0333A784-F527-46E9-A50D-25A8943FE7CA}"/>
                </a:ext>
              </a:extLst>
            </p:cNvPr>
            <p:cNvSpPr txBox="1">
              <a:spLocks/>
            </p:cNvSpPr>
            <p:nvPr/>
          </p:nvSpPr>
          <p:spPr>
            <a:xfrm>
              <a:off x="7195814" y="5289644"/>
              <a:ext cx="3359194" cy="502713"/>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Marie Bernard, M.D.</a:t>
              </a:r>
            </a:p>
          </p:txBody>
        </p:sp>
        <p:pic>
          <p:nvPicPr>
            <p:cNvPr id="8196" name="Picture 4" descr="Marie A. BERNARD | National Institute on Aging">
              <a:extLst>
                <a:ext uri="{FF2B5EF4-FFF2-40B4-BE49-F238E27FC236}">
                  <a16:creationId xmlns:a16="http://schemas.microsoft.com/office/drawing/2014/main" id="{074280B1-F5D5-401C-80C1-66FFB1E6C0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21" r="11714"/>
            <a:stretch/>
          </p:blipFill>
          <p:spPr bwMode="auto">
            <a:xfrm>
              <a:off x="7370825" y="1402846"/>
              <a:ext cx="3009173" cy="3854714"/>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40797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6709F-D9D9-4094-A3DC-483C994C864C}"/>
              </a:ext>
            </a:extLst>
          </p:cNvPr>
          <p:cNvSpPr>
            <a:spLocks noGrp="1"/>
          </p:cNvSpPr>
          <p:nvPr>
            <p:ph type="title"/>
          </p:nvPr>
        </p:nvSpPr>
        <p:spPr>
          <a:xfrm>
            <a:off x="0" y="-2546"/>
            <a:ext cx="12192000" cy="678180"/>
          </a:xfrm>
        </p:spPr>
        <p:txBody>
          <a:bodyPr>
            <a:normAutofit/>
          </a:bodyPr>
          <a:lstStyle/>
          <a:p>
            <a:pPr algn="ctr"/>
            <a:r>
              <a:rPr lang="en-US" sz="3600" dirty="0"/>
              <a:t>AACR 2020 Team Science Award</a:t>
            </a:r>
          </a:p>
        </p:txBody>
      </p:sp>
      <p:pic>
        <p:nvPicPr>
          <p:cNvPr id="5" name="Picture 4" descr="A picture containing indoor&#10;&#10;Description automatically generated">
            <a:extLst>
              <a:ext uri="{FF2B5EF4-FFF2-40B4-BE49-F238E27FC236}">
                <a16:creationId xmlns:a16="http://schemas.microsoft.com/office/drawing/2014/main" id="{8E91EAB2-A175-4A92-829F-90B8BAB57948}"/>
              </a:ext>
            </a:extLst>
          </p:cNvPr>
          <p:cNvPicPr>
            <a:picLocks noChangeAspect="1"/>
          </p:cNvPicPr>
          <p:nvPr/>
        </p:nvPicPr>
        <p:blipFill>
          <a:blip r:embed="rId3"/>
          <a:stretch>
            <a:fillRect/>
          </a:stretch>
        </p:blipFill>
        <p:spPr>
          <a:xfrm>
            <a:off x="1476873" y="1018377"/>
            <a:ext cx="9019240" cy="5087416"/>
          </a:xfrm>
          <a:prstGeom prst="rect">
            <a:avLst/>
          </a:prstGeom>
          <a:effectLst>
            <a:glow rad="165100">
              <a:schemeClr val="bg2"/>
            </a:glow>
          </a:effectLst>
        </p:spPr>
      </p:pic>
      <p:sp>
        <p:nvSpPr>
          <p:cNvPr id="6" name="TextBox 5">
            <a:extLst>
              <a:ext uri="{FF2B5EF4-FFF2-40B4-BE49-F238E27FC236}">
                <a16:creationId xmlns:a16="http://schemas.microsoft.com/office/drawing/2014/main" id="{2213197D-E8CF-4412-BF28-7D4952992E38}"/>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9</a:t>
            </a:r>
          </a:p>
        </p:txBody>
      </p:sp>
    </p:spTree>
    <p:extLst>
      <p:ext uri="{BB962C8B-B14F-4D97-AF65-F5344CB8AC3E}">
        <p14:creationId xmlns:p14="http://schemas.microsoft.com/office/powerpoint/2010/main" val="37979377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604980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j-ea"/>
                <a:cs typeface="Arial" charset="0"/>
              </a:rPr>
              <a:t>genome.gov/DirectorsReport </a:t>
            </a:r>
          </a:p>
        </p:txBody>
      </p:sp>
      <p:sp>
        <p:nvSpPr>
          <p:cNvPr id="4" name="TextBox 3">
            <a:extLst>
              <a:ext uri="{FF2B5EF4-FFF2-40B4-BE49-F238E27FC236}">
                <a16:creationId xmlns:a16="http://schemas.microsoft.com/office/drawing/2014/main" id="{98038E73-79DF-4C0E-84F0-FFB48DD2C495}"/>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A54675A7-DF0E-4B96-BDD3-5A89A97AC2BC}"/>
              </a:ext>
            </a:extLst>
          </p:cNvPr>
          <p:cNvGrpSpPr/>
          <p:nvPr/>
        </p:nvGrpSpPr>
        <p:grpSpPr>
          <a:xfrm>
            <a:off x="2250269" y="350197"/>
            <a:ext cx="7691461" cy="5484220"/>
            <a:chOff x="2250269" y="350197"/>
            <a:chExt cx="7691461" cy="5484220"/>
          </a:xfrm>
        </p:grpSpPr>
        <p:pic>
          <p:nvPicPr>
            <p:cNvPr id="3" name="Picture 2">
              <a:extLst>
                <a:ext uri="{FF2B5EF4-FFF2-40B4-BE49-F238E27FC236}">
                  <a16:creationId xmlns:a16="http://schemas.microsoft.com/office/drawing/2014/main" id="{EBF74CBE-F905-4BE4-8353-FF5F101F3B87}"/>
                </a:ext>
              </a:extLst>
            </p:cNvPr>
            <p:cNvPicPr>
              <a:picLocks noChangeAspect="1"/>
            </p:cNvPicPr>
            <p:nvPr/>
          </p:nvPicPr>
          <p:blipFill>
            <a:blip r:embed="rId3"/>
            <a:stretch>
              <a:fillRect/>
            </a:stretch>
          </p:blipFill>
          <p:spPr>
            <a:xfrm>
              <a:off x="2250269" y="350197"/>
              <a:ext cx="7691461" cy="5484220"/>
            </a:xfrm>
            <a:prstGeom prst="rect">
              <a:avLst/>
            </a:prstGeom>
            <a:effectLst>
              <a:glow rad="228600">
                <a:schemeClr val="accent3">
                  <a:satMod val="175000"/>
                  <a:alpha val="40000"/>
                </a:schemeClr>
              </a:glow>
            </a:effectLst>
          </p:spPr>
        </p:pic>
        <p:sp>
          <p:nvSpPr>
            <p:cNvPr id="10" name="Rectangle 9">
              <a:extLst>
                <a:ext uri="{FF2B5EF4-FFF2-40B4-BE49-F238E27FC236}">
                  <a16:creationId xmlns:a16="http://schemas.microsoft.com/office/drawing/2014/main" id="{9A455508-70F4-4EE7-879C-311FF45943A6}"/>
                </a:ext>
              </a:extLst>
            </p:cNvPr>
            <p:cNvSpPr/>
            <p:nvPr/>
          </p:nvSpPr>
          <p:spPr>
            <a:xfrm>
              <a:off x="6020150" y="2603047"/>
              <a:ext cx="343022" cy="446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grpSp>
      <p:sp>
        <p:nvSpPr>
          <p:cNvPr id="12" name="Oval 11">
            <a:extLst>
              <a:ext uri="{FF2B5EF4-FFF2-40B4-BE49-F238E27FC236}">
                <a16:creationId xmlns:a16="http://schemas.microsoft.com/office/drawing/2014/main" id="{415E1213-759F-438A-9540-237D90FF423E}"/>
              </a:ext>
            </a:extLst>
          </p:cNvPr>
          <p:cNvSpPr/>
          <p:nvPr/>
        </p:nvSpPr>
        <p:spPr>
          <a:xfrm>
            <a:off x="4401257" y="2450998"/>
            <a:ext cx="2132531" cy="69182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Templeton Prize 2020</a:t>
            </a:r>
            <a:endParaRPr lang="en-US" sz="3600" b="1" dirty="0">
              <a:solidFill>
                <a:srgbClr val="5FE0D4"/>
              </a:solidFill>
            </a:endParaRP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10</a:t>
            </a:r>
          </a:p>
        </p:txBody>
      </p:sp>
      <p:sp>
        <p:nvSpPr>
          <p:cNvPr id="4" name="Rectangle 3">
            <a:extLst>
              <a:ext uri="{FF2B5EF4-FFF2-40B4-BE49-F238E27FC236}">
                <a16:creationId xmlns:a16="http://schemas.microsoft.com/office/drawing/2014/main" id="{C3437E29-C1C6-4BBC-A21C-1D0576979F79}"/>
              </a:ext>
            </a:extLst>
          </p:cNvPr>
          <p:cNvSpPr/>
          <p:nvPr/>
        </p:nvSpPr>
        <p:spPr>
          <a:xfrm>
            <a:off x="582936" y="5424702"/>
            <a:ext cx="6129970"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Francis Collins, M.D., Ph.D.</a:t>
            </a:r>
          </a:p>
        </p:txBody>
      </p:sp>
      <p:pic>
        <p:nvPicPr>
          <p:cNvPr id="13316" name="Picture 4" descr="Francis Collins Awarded 2020 Templeton Prize – Templeton Prize">
            <a:extLst>
              <a:ext uri="{FF2B5EF4-FFF2-40B4-BE49-F238E27FC236}">
                <a16:creationId xmlns:a16="http://schemas.microsoft.com/office/drawing/2014/main" id="{9BDCC625-BEA0-4996-85B0-4BD712C6E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7" r="11595"/>
          <a:stretch/>
        </p:blipFill>
        <p:spPr bwMode="auto">
          <a:xfrm>
            <a:off x="1075770" y="1236332"/>
            <a:ext cx="5353348" cy="415824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C1A7B8-F509-4E7D-95ED-D835F3FD0B5B}"/>
              </a:ext>
            </a:extLst>
          </p:cNvPr>
          <p:cNvPicPr>
            <a:picLocks noChangeAspect="1"/>
          </p:cNvPicPr>
          <p:nvPr/>
        </p:nvPicPr>
        <p:blipFill>
          <a:blip r:embed="rId4"/>
          <a:stretch>
            <a:fillRect/>
          </a:stretch>
        </p:blipFill>
        <p:spPr>
          <a:xfrm>
            <a:off x="7128560" y="2967574"/>
            <a:ext cx="4304149" cy="124369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251811555"/>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245"/>
            <a:ext cx="12192000" cy="623455"/>
          </a:xfrm>
        </p:spPr>
        <p:txBody>
          <a:bodyPr>
            <a:normAutofit/>
          </a:bodyPr>
          <a:lstStyle/>
          <a:p>
            <a:pPr algn="ctr"/>
            <a:r>
              <a:rPr lang="en-US" sz="3600" dirty="0">
                <a:solidFill>
                  <a:srgbClr val="5FE0D4"/>
                </a:solidFill>
                <a:latin typeface="Arial" charset="0"/>
                <a:cs typeface="Arial" charset="0"/>
              </a:rPr>
              <a:t>NIH COVID-19 Information Resources</a:t>
            </a:r>
            <a:endParaRPr lang="en-US" sz="3600" b="1" dirty="0">
              <a:solidFill>
                <a:srgbClr val="5FE0D4"/>
              </a:solidFill>
            </a:endParaRPr>
          </a:p>
        </p:txBody>
      </p:sp>
      <p:sp>
        <p:nvSpPr>
          <p:cNvPr id="6" name="TextBox 5">
            <a:extLst>
              <a:ext uri="{FF2B5EF4-FFF2-40B4-BE49-F238E27FC236}">
                <a16:creationId xmlns:a16="http://schemas.microsoft.com/office/drawing/2014/main" id="{3BC9A84D-C105-4ED9-A0CE-302469EBA490}"/>
              </a:ext>
            </a:extLst>
          </p:cNvPr>
          <p:cNvSpPr txBox="1"/>
          <p:nvPr/>
        </p:nvSpPr>
        <p:spPr>
          <a:xfrm>
            <a:off x="10379998" y="6457890"/>
            <a:ext cx="1781513"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11</a:t>
            </a:r>
          </a:p>
        </p:txBody>
      </p:sp>
      <p:pic>
        <p:nvPicPr>
          <p:cNvPr id="1026" name="Picture 2" descr="3D model of COVID-19 virus">
            <a:extLst>
              <a:ext uri="{FF2B5EF4-FFF2-40B4-BE49-F238E27FC236}">
                <a16:creationId xmlns:a16="http://schemas.microsoft.com/office/drawing/2014/main" id="{6E19759E-58B4-4208-8BFB-4ADE74304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22" r="12644"/>
          <a:stretch/>
        </p:blipFill>
        <p:spPr bwMode="auto">
          <a:xfrm>
            <a:off x="3523034" y="1259597"/>
            <a:ext cx="5145932" cy="476250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22804"/>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8192"/>
            <a:ext cx="12192000" cy="772160"/>
          </a:xfrm>
        </p:spPr>
        <p:txBody>
          <a:bodyPr/>
          <a:lstStyle/>
          <a:p>
            <a:pPr algn="ctr"/>
            <a:r>
              <a:rPr lang="en-US" sz="3600" b="1" dirty="0">
                <a:solidFill>
                  <a:srgbClr val="5FE0D4"/>
                </a:solidFill>
                <a:latin typeface="Arial" charset="0"/>
                <a:cs typeface="Arial" charset="0"/>
              </a:rPr>
              <a:t>Fiscal Year 2021 Appropriations</a:t>
            </a:r>
            <a:endParaRPr lang="en-US" sz="3600" b="1" dirty="0"/>
          </a:p>
        </p:txBody>
      </p:sp>
      <p:graphicFrame>
        <p:nvGraphicFramePr>
          <p:cNvPr id="11" name="Table 10"/>
          <p:cNvGraphicFramePr>
            <a:graphicFrameLocks noGrp="1"/>
          </p:cNvGraphicFramePr>
          <p:nvPr>
            <p:extLst>
              <p:ext uri="{D42A27DB-BD31-4B8C-83A1-F6EECF244321}">
                <p14:modId xmlns:p14="http://schemas.microsoft.com/office/powerpoint/2010/main" val="3206101663"/>
              </p:ext>
            </p:extLst>
          </p:nvPr>
        </p:nvGraphicFramePr>
        <p:xfrm>
          <a:off x="727174" y="847893"/>
          <a:ext cx="10737652" cy="4020963"/>
        </p:xfrm>
        <a:graphic>
          <a:graphicData uri="http://schemas.openxmlformats.org/drawingml/2006/table">
            <a:tbl>
              <a:tblPr firstRow="1" firstCol="1" bandRow="1">
                <a:tableStyleId>{F5AB1C69-6EDB-4FF4-983F-18BD219EF322}</a:tableStyleId>
              </a:tblPr>
              <a:tblGrid>
                <a:gridCol w="1342258">
                  <a:extLst>
                    <a:ext uri="{9D8B030D-6E8A-4147-A177-3AD203B41FA5}">
                      <a16:colId xmlns:a16="http://schemas.microsoft.com/office/drawing/2014/main" val="20000"/>
                    </a:ext>
                  </a:extLst>
                </a:gridCol>
                <a:gridCol w="2782272">
                  <a:extLst>
                    <a:ext uri="{9D8B030D-6E8A-4147-A177-3AD203B41FA5}">
                      <a16:colId xmlns:a16="http://schemas.microsoft.com/office/drawing/2014/main" val="20002"/>
                    </a:ext>
                  </a:extLst>
                </a:gridCol>
                <a:gridCol w="3064042">
                  <a:extLst>
                    <a:ext uri="{9D8B030D-6E8A-4147-A177-3AD203B41FA5}">
                      <a16:colId xmlns:a16="http://schemas.microsoft.com/office/drawing/2014/main" val="20003"/>
                    </a:ext>
                  </a:extLst>
                </a:gridCol>
                <a:gridCol w="1702350">
                  <a:extLst>
                    <a:ext uri="{9D8B030D-6E8A-4147-A177-3AD203B41FA5}">
                      <a16:colId xmlns:a16="http://schemas.microsoft.com/office/drawing/2014/main" val="2599717032"/>
                    </a:ext>
                  </a:extLst>
                </a:gridCol>
                <a:gridCol w="1846730">
                  <a:extLst>
                    <a:ext uri="{9D8B030D-6E8A-4147-A177-3AD203B41FA5}">
                      <a16:colId xmlns:a16="http://schemas.microsoft.com/office/drawing/2014/main" val="2591348643"/>
                    </a:ext>
                  </a:extLst>
                </a:gridCol>
              </a:tblGrid>
              <a:tr h="2424697">
                <a:tc>
                  <a:txBody>
                    <a:bodyPr/>
                    <a:lstStyle/>
                    <a:p>
                      <a:pPr algn="ct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Fiscal Year 2020 </a:t>
                      </a:r>
                    </a:p>
                    <a:p>
                      <a:pPr algn="ctr"/>
                      <a:r>
                        <a:rPr lang="en-US" sz="2800" dirty="0">
                          <a:solidFill>
                            <a:schemeClr val="bg1"/>
                          </a:solidFill>
                        </a:rPr>
                        <a:t>Labor-HHS Appropriation</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latin typeface="Arial" panose="020B0604020202020204" pitchFamily="34" charset="0"/>
                          <a:cs typeface="Arial" panose="020B0604020202020204" pitchFamily="34" charset="0"/>
                        </a:rPr>
                        <a:t>House Proposed</a:t>
                      </a:r>
                    </a:p>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2021 </a:t>
                      </a:r>
                    </a:p>
                    <a:p>
                      <a:pPr algn="ctr"/>
                      <a:r>
                        <a:rPr lang="en-US" sz="2800" b="1" i="0" dirty="0">
                          <a:latin typeface="Arial" panose="020B0604020202020204" pitchFamily="34" charset="0"/>
                          <a:cs typeface="Arial" panose="020B0604020202020204" pitchFamily="34" charset="0"/>
                        </a:rPr>
                        <a:t>Labor-HHS </a:t>
                      </a:r>
                      <a:r>
                        <a:rPr lang="en-US" sz="2800" dirty="0">
                          <a:solidFill>
                            <a:schemeClr val="bg1"/>
                          </a:solidFill>
                        </a:rPr>
                        <a:t>Appropriation</a:t>
                      </a:r>
                      <a:endParaRPr lang="en-US" sz="2800" b="1" i="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 </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763506">
                <a:tc>
                  <a:txBody>
                    <a:bodyPr/>
                    <a:lstStyle/>
                    <a:p>
                      <a:pPr algn="ctr"/>
                      <a:r>
                        <a:rPr lang="en-US" sz="2800" dirty="0">
                          <a:solidFill>
                            <a:schemeClr val="bg1"/>
                          </a:solidFill>
                        </a:rPr>
                        <a:t>NIH</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~$41.7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~$42 B </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~$275 M</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~0.65%</a:t>
                      </a:r>
                    </a:p>
                  </a:txBody>
                  <a:tcPr marL="68580" marR="68580" marT="34290" marB="34290" anchor="ctr"/>
                </a:tc>
                <a:extLst>
                  <a:ext uri="{0D108BD9-81ED-4DB2-BD59-A6C34878D82A}">
                    <a16:rowId xmlns:a16="http://schemas.microsoft.com/office/drawing/2014/main" val="10001"/>
                  </a:ext>
                </a:extLst>
              </a:tr>
              <a:tr h="832760">
                <a:tc>
                  <a:txBody>
                    <a:bodyPr/>
                    <a:lstStyle/>
                    <a:p>
                      <a:pPr algn="ctr"/>
                      <a:r>
                        <a:rPr lang="en-US" sz="2800" dirty="0">
                          <a:solidFill>
                            <a:schemeClr val="bg1"/>
                          </a:solidFill>
                        </a:rPr>
                        <a:t>NHGRI</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~$606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~$612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~$6 M</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~1.0%</a:t>
                      </a:r>
                    </a:p>
                  </a:txBody>
                  <a:tcPr marL="68580" marR="68580" marT="34290" marB="34290" anchor="ctr"/>
                </a:tc>
                <a:extLst>
                  <a:ext uri="{0D108BD9-81ED-4DB2-BD59-A6C34878D82A}">
                    <a16:rowId xmlns:a16="http://schemas.microsoft.com/office/drawing/2014/main" val="3935094876"/>
                  </a:ext>
                </a:extLst>
              </a:tr>
            </a:tbl>
          </a:graphicData>
        </a:graphic>
      </p:graphicFrame>
      <p:sp>
        <p:nvSpPr>
          <p:cNvPr id="6" name="TextBox 5">
            <a:extLst>
              <a:ext uri="{FF2B5EF4-FFF2-40B4-BE49-F238E27FC236}">
                <a16:creationId xmlns:a16="http://schemas.microsoft.com/office/drawing/2014/main" id="{FDB8B373-62EF-4AEB-8DBF-FE4323E7B60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12</a:t>
            </a:r>
          </a:p>
        </p:txBody>
      </p:sp>
      <p:sp>
        <p:nvSpPr>
          <p:cNvPr id="7" name="Rectangle 6">
            <a:extLst>
              <a:ext uri="{FF2B5EF4-FFF2-40B4-BE49-F238E27FC236}">
                <a16:creationId xmlns:a16="http://schemas.microsoft.com/office/drawing/2014/main" id="{890E21CD-D47C-4BC5-9AA4-2C74050EBF79}"/>
              </a:ext>
            </a:extLst>
          </p:cNvPr>
          <p:cNvSpPr/>
          <p:nvPr/>
        </p:nvSpPr>
        <p:spPr>
          <a:xfrm>
            <a:off x="727174" y="5080740"/>
            <a:ext cx="10737652" cy="1292662"/>
          </a:xfrm>
          <a:prstGeom prst="rect">
            <a:avLst/>
          </a:prstGeom>
        </p:spPr>
        <p:txBody>
          <a:bodyPr wrap="square">
            <a:spAutoFit/>
          </a:bodyPr>
          <a:lstStyle/>
          <a:p>
            <a:pPr marL="158750" lvl="2" defTabSz="457200" eaLnBrk="0" hangingPunct="0">
              <a:spcBef>
                <a:spcPts val="1000"/>
              </a:spcBef>
              <a:buClr>
                <a:srgbClr val="FFFFFF"/>
              </a:buClr>
              <a:buSzPct val="95000"/>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House appropriations bill: Additional $5 billion of</a:t>
            </a:r>
            <a:r>
              <a:rPr kumimoji="0" lang="en-US" sz="2600" b="1" i="0" u="none" strike="noStrike" kern="1200" cap="none" spc="0" normalizeH="0" noProof="0" dirty="0">
                <a:ln>
                  <a:noFill/>
                </a:ln>
                <a:solidFill>
                  <a:prstClr val="white"/>
                </a:solidFill>
                <a:effectLst/>
                <a:uLnTx/>
                <a:uFillTx/>
                <a:latin typeface="Arial" charset="0"/>
                <a:ea typeface="+mn-ea"/>
                <a:cs typeface="+mn-cs"/>
              </a:rPr>
              <a:t> emergency 	funds to be spent by Fiscal Year 2025 (</a:t>
            </a:r>
            <a:r>
              <a:rPr lang="en-US" sz="2600" b="1" dirty="0">
                <a:solidFill>
                  <a:prstClr val="white"/>
                </a:solidFill>
                <a:latin typeface="Arial" charset="0"/>
              </a:rPr>
              <a:t>providing each 	institute/center </a:t>
            </a:r>
            <a:r>
              <a:rPr kumimoji="0" lang="en-US" sz="2600" b="1" i="0" u="none" strike="noStrike" kern="1200" cap="none" spc="0" normalizeH="0" noProof="0" dirty="0">
                <a:ln>
                  <a:noFill/>
                </a:ln>
                <a:solidFill>
                  <a:prstClr val="white"/>
                </a:solidFill>
                <a:effectLst/>
                <a:uLnTx/>
                <a:uFillTx/>
                <a:latin typeface="Arial" charset="0"/>
                <a:ea typeface="+mn-ea"/>
                <a:cs typeface="+mn-cs"/>
              </a:rPr>
              <a:t>a ~7% increase for </a:t>
            </a:r>
            <a:r>
              <a:rPr lang="en-US" sz="2600" b="1" dirty="0">
                <a:solidFill>
                  <a:prstClr val="white"/>
                </a:solidFill>
                <a:latin typeface="Arial" charset="0"/>
              </a:rPr>
              <a:t>Fiscal Year 2021)</a:t>
            </a:r>
            <a:endParaRPr kumimoji="0" lang="en-US" sz="26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078530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Mourning the Loss of Beverly </a:t>
            </a:r>
            <a:r>
              <a:rPr lang="en-US" sz="3600" dirty="0" err="1">
                <a:solidFill>
                  <a:srgbClr val="5FE0D4"/>
                </a:solidFill>
                <a:latin typeface="Arial" charset="0"/>
                <a:cs typeface="Arial" charset="0"/>
              </a:rPr>
              <a:t>Paigen</a:t>
            </a:r>
            <a:endParaRPr lang="en-US" sz="3600" b="1" dirty="0">
              <a:solidFill>
                <a:srgbClr val="5FE0D4"/>
              </a:solidFill>
            </a:endParaRPr>
          </a:p>
        </p:txBody>
      </p:sp>
      <p:sp>
        <p:nvSpPr>
          <p:cNvPr id="5" name="TextBox 4">
            <a:extLst>
              <a:ext uri="{FF2B5EF4-FFF2-40B4-BE49-F238E27FC236}">
                <a16:creationId xmlns:a16="http://schemas.microsoft.com/office/drawing/2014/main" id="{042CCD4D-FDB9-442C-A8A4-6E7B9B36879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13</a:t>
            </a:r>
          </a:p>
        </p:txBody>
      </p:sp>
      <p:pic>
        <p:nvPicPr>
          <p:cNvPr id="3" name="Picture 2">
            <a:extLst>
              <a:ext uri="{FF2B5EF4-FFF2-40B4-BE49-F238E27FC236}">
                <a16:creationId xmlns:a16="http://schemas.microsoft.com/office/drawing/2014/main" id="{BDC7B258-5F39-4DFD-B5E1-91B2DED3043D}"/>
              </a:ext>
            </a:extLst>
          </p:cNvPr>
          <p:cNvPicPr>
            <a:picLocks noChangeAspect="1"/>
          </p:cNvPicPr>
          <p:nvPr/>
        </p:nvPicPr>
        <p:blipFill rotWithShape="1">
          <a:blip r:embed="rId3"/>
          <a:srcRect r="50429"/>
          <a:stretch/>
        </p:blipFill>
        <p:spPr>
          <a:xfrm>
            <a:off x="1492471" y="911925"/>
            <a:ext cx="4246179" cy="5353707"/>
          </a:xfrm>
          <a:prstGeom prst="roundRect">
            <a:avLst/>
          </a:prstGeom>
        </p:spPr>
      </p:pic>
      <p:pic>
        <p:nvPicPr>
          <p:cNvPr id="10242" name="Picture 2">
            <a:extLst>
              <a:ext uri="{FF2B5EF4-FFF2-40B4-BE49-F238E27FC236}">
                <a16:creationId xmlns:a16="http://schemas.microsoft.com/office/drawing/2014/main" id="{FD5EBDA5-F345-4EEC-9C1E-D984F18AC1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696"/>
          <a:stretch/>
        </p:blipFill>
        <p:spPr bwMode="auto">
          <a:xfrm>
            <a:off x="6253656" y="1669907"/>
            <a:ext cx="4445873" cy="41269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29771"/>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4C66-627A-BA41-9AD2-6048F7D89224}"/>
              </a:ext>
            </a:extLst>
          </p:cNvPr>
          <p:cNvSpPr>
            <a:spLocks noGrp="1"/>
          </p:cNvSpPr>
          <p:nvPr>
            <p:ph type="title"/>
          </p:nvPr>
        </p:nvSpPr>
        <p:spPr>
          <a:xfrm>
            <a:off x="0" y="-47685"/>
            <a:ext cx="12192000" cy="769473"/>
          </a:xfrm>
        </p:spPr>
        <p:txBody>
          <a:bodyPr>
            <a:normAutofit/>
          </a:bodyPr>
          <a:lstStyle/>
          <a:p>
            <a:pPr algn="ctr"/>
            <a:r>
              <a:rPr lang="en-US" sz="3600" dirty="0"/>
              <a:t>ASHG Podcast Series: </a:t>
            </a:r>
            <a:r>
              <a:rPr lang="en-US" sz="3600" i="1" dirty="0"/>
              <a:t>Genetically Speaking</a:t>
            </a:r>
          </a:p>
        </p:txBody>
      </p:sp>
      <p:pic>
        <p:nvPicPr>
          <p:cNvPr id="1026" name="Picture 2">
            <a:extLst>
              <a:ext uri="{FF2B5EF4-FFF2-40B4-BE49-F238E27FC236}">
                <a16:creationId xmlns:a16="http://schemas.microsoft.com/office/drawing/2014/main" id="{F886BDD5-2AC6-FB4F-B6BA-A536E859C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30" y="1347475"/>
            <a:ext cx="5823914" cy="3047697"/>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607138-AC62-FC47-9B1A-576C2A25AEEB}"/>
              </a:ext>
            </a:extLst>
          </p:cNvPr>
          <p:cNvPicPr>
            <a:picLocks noChangeAspect="1"/>
          </p:cNvPicPr>
          <p:nvPr/>
        </p:nvPicPr>
        <p:blipFill>
          <a:blip r:embed="rId4"/>
          <a:stretch>
            <a:fillRect/>
          </a:stretch>
        </p:blipFill>
        <p:spPr>
          <a:xfrm>
            <a:off x="6969970" y="1405832"/>
            <a:ext cx="3640021" cy="1035384"/>
          </a:xfrm>
          <a:prstGeom prst="rect">
            <a:avLst/>
          </a:prstGeom>
        </p:spPr>
      </p:pic>
      <p:pic>
        <p:nvPicPr>
          <p:cNvPr id="7" name="Picture 6">
            <a:extLst>
              <a:ext uri="{FF2B5EF4-FFF2-40B4-BE49-F238E27FC236}">
                <a16:creationId xmlns:a16="http://schemas.microsoft.com/office/drawing/2014/main" id="{ABC6AD8F-EABC-8A46-81A3-559442617A98}"/>
              </a:ext>
            </a:extLst>
          </p:cNvPr>
          <p:cNvPicPr>
            <a:picLocks noChangeAspect="1"/>
          </p:cNvPicPr>
          <p:nvPr/>
        </p:nvPicPr>
        <p:blipFill>
          <a:blip r:embed="rId5"/>
          <a:stretch>
            <a:fillRect/>
          </a:stretch>
        </p:blipFill>
        <p:spPr>
          <a:xfrm>
            <a:off x="7704448" y="2610842"/>
            <a:ext cx="4175478" cy="1035383"/>
          </a:xfrm>
          <a:prstGeom prst="rect">
            <a:avLst/>
          </a:prstGeom>
        </p:spPr>
      </p:pic>
      <p:pic>
        <p:nvPicPr>
          <p:cNvPr id="8" name="Picture 7">
            <a:extLst>
              <a:ext uri="{FF2B5EF4-FFF2-40B4-BE49-F238E27FC236}">
                <a16:creationId xmlns:a16="http://schemas.microsoft.com/office/drawing/2014/main" id="{B8D913B5-AE42-A54A-A9E4-62143F1E9B73}"/>
              </a:ext>
            </a:extLst>
          </p:cNvPr>
          <p:cNvPicPr>
            <a:picLocks noChangeAspect="1"/>
          </p:cNvPicPr>
          <p:nvPr/>
        </p:nvPicPr>
        <p:blipFill>
          <a:blip r:embed="rId6"/>
          <a:stretch>
            <a:fillRect/>
          </a:stretch>
        </p:blipFill>
        <p:spPr>
          <a:xfrm>
            <a:off x="7704448" y="5020859"/>
            <a:ext cx="4175478" cy="1035383"/>
          </a:xfrm>
          <a:prstGeom prst="rect">
            <a:avLst/>
          </a:prstGeom>
        </p:spPr>
      </p:pic>
      <p:pic>
        <p:nvPicPr>
          <p:cNvPr id="9" name="Picture 8">
            <a:extLst>
              <a:ext uri="{FF2B5EF4-FFF2-40B4-BE49-F238E27FC236}">
                <a16:creationId xmlns:a16="http://schemas.microsoft.com/office/drawing/2014/main" id="{DD51F616-7FC3-DD4E-A996-B0E236D277E0}"/>
              </a:ext>
            </a:extLst>
          </p:cNvPr>
          <p:cNvPicPr>
            <a:picLocks noChangeAspect="1"/>
          </p:cNvPicPr>
          <p:nvPr/>
        </p:nvPicPr>
        <p:blipFill>
          <a:blip r:embed="rId7"/>
          <a:stretch>
            <a:fillRect/>
          </a:stretch>
        </p:blipFill>
        <p:spPr>
          <a:xfrm>
            <a:off x="6969970" y="3815851"/>
            <a:ext cx="3547460" cy="1035383"/>
          </a:xfrm>
          <a:prstGeom prst="rect">
            <a:avLst/>
          </a:prstGeom>
        </p:spPr>
      </p:pic>
      <p:grpSp>
        <p:nvGrpSpPr>
          <p:cNvPr id="4" name="Group 3">
            <a:extLst>
              <a:ext uri="{FF2B5EF4-FFF2-40B4-BE49-F238E27FC236}">
                <a16:creationId xmlns:a16="http://schemas.microsoft.com/office/drawing/2014/main" id="{0B445ECF-5040-4842-8BA2-9319D4E95D8B}"/>
              </a:ext>
            </a:extLst>
          </p:cNvPr>
          <p:cNvGrpSpPr/>
          <p:nvPr/>
        </p:nvGrpSpPr>
        <p:grpSpPr>
          <a:xfrm>
            <a:off x="977775" y="4906382"/>
            <a:ext cx="4864424" cy="1264336"/>
            <a:chOff x="490330" y="4658181"/>
            <a:chExt cx="4864424" cy="1264336"/>
          </a:xfrm>
        </p:grpSpPr>
        <p:sp>
          <p:nvSpPr>
            <p:cNvPr id="12" name="Rectangle 11">
              <a:extLst>
                <a:ext uri="{FF2B5EF4-FFF2-40B4-BE49-F238E27FC236}">
                  <a16:creationId xmlns:a16="http://schemas.microsoft.com/office/drawing/2014/main" id="{3804D79E-29D2-6046-98DA-000EEC7AF6EC}"/>
                </a:ext>
              </a:extLst>
            </p:cNvPr>
            <p:cNvSpPr/>
            <p:nvPr/>
          </p:nvSpPr>
          <p:spPr>
            <a:xfrm>
              <a:off x="490330" y="4658181"/>
              <a:ext cx="4864424" cy="126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11" name="Picture 10" descr="A person wearing sunglasses posing for the camera&#10;&#10;Description automatically generated">
              <a:extLst>
                <a:ext uri="{FF2B5EF4-FFF2-40B4-BE49-F238E27FC236}">
                  <a16:creationId xmlns:a16="http://schemas.microsoft.com/office/drawing/2014/main" id="{1E30A731-1E3D-5C48-9454-8A95DE56B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52" y="4733417"/>
              <a:ext cx="1245298" cy="1122840"/>
            </a:xfrm>
            <a:prstGeom prst="rect">
              <a:avLst/>
            </a:prstGeom>
          </p:spPr>
        </p:pic>
        <p:sp>
          <p:nvSpPr>
            <p:cNvPr id="13" name="Rectangle 12">
              <a:extLst>
                <a:ext uri="{FF2B5EF4-FFF2-40B4-BE49-F238E27FC236}">
                  <a16:creationId xmlns:a16="http://schemas.microsoft.com/office/drawing/2014/main" id="{FE0B65DA-63A9-9C47-AFE9-C89A44CB7B1C}"/>
                </a:ext>
              </a:extLst>
            </p:cNvPr>
            <p:cNvSpPr/>
            <p:nvPr/>
          </p:nvSpPr>
          <p:spPr>
            <a:xfrm>
              <a:off x="1907906" y="4871905"/>
              <a:ext cx="3167676" cy="73866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0808"/>
                  </a:solidFill>
                  <a:effectLst/>
                  <a:uLnTx/>
                  <a:uFillTx/>
                  <a:latin typeface="Calibri" panose="020F0502020204030204" pitchFamily="34" charset="0"/>
                  <a:ea typeface="+mn-ea"/>
                  <a:cs typeface="Calibri" panose="020F0502020204030204" pitchFamily="34" charset="0"/>
                </a:rPr>
                <a:t>Host: Chris Gunter, PhD</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80808"/>
                </a:solidFill>
                <a:effectLst/>
                <a:uLnTx/>
                <a:uFillTx/>
                <a:latin typeface="Calibri" panose="020F0502020204030204" pitchFamily="34" charset="0"/>
                <a:ea typeface="+mn-ea"/>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Calibri" panose="020F0502020204030204" pitchFamily="34" charset="0"/>
                </a:rPr>
                <a:t>Senior Advisor to the Director, NHGRI</a:t>
              </a:r>
            </a:p>
          </p:txBody>
        </p:sp>
      </p:grpSp>
      <p:sp>
        <p:nvSpPr>
          <p:cNvPr id="14" name="TextBox 13">
            <a:extLst>
              <a:ext uri="{FF2B5EF4-FFF2-40B4-BE49-F238E27FC236}">
                <a16:creationId xmlns:a16="http://schemas.microsoft.com/office/drawing/2014/main" id="{418A3AAB-0639-4414-88D0-022AC81D231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14</a:t>
            </a:r>
          </a:p>
        </p:txBody>
      </p:sp>
    </p:spTree>
    <p:extLst>
      <p:ext uri="{BB962C8B-B14F-4D97-AF65-F5344CB8AC3E}">
        <p14:creationId xmlns:p14="http://schemas.microsoft.com/office/powerpoint/2010/main" val="4211256907"/>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Next Steps for Functional Genomics NASEM Report</a:t>
            </a: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15</a:t>
            </a:r>
          </a:p>
        </p:txBody>
      </p:sp>
      <p:pic>
        <p:nvPicPr>
          <p:cNvPr id="11266" name="Picture 2" descr="Next Steps for Functional Genomics: Proceedings of a Workshop | The  National Academies Press">
            <a:extLst>
              <a:ext uri="{FF2B5EF4-FFF2-40B4-BE49-F238E27FC236}">
                <a16:creationId xmlns:a16="http://schemas.microsoft.com/office/drawing/2014/main" id="{4398B4B0-6307-494D-BE70-CB2C69EBDA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34" b="1757"/>
          <a:stretch/>
        </p:blipFill>
        <p:spPr bwMode="auto">
          <a:xfrm>
            <a:off x="850786" y="927076"/>
            <a:ext cx="4267200" cy="5530814"/>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6C1A17-A180-4DF6-AFA7-C83DC68075B8}"/>
              </a:ext>
            </a:extLst>
          </p:cNvPr>
          <p:cNvPicPr>
            <a:picLocks noChangeAspect="1"/>
          </p:cNvPicPr>
          <p:nvPr/>
        </p:nvPicPr>
        <p:blipFill rotWithShape="1">
          <a:blip r:embed="rId4"/>
          <a:srcRect l="2824" r="12957"/>
          <a:stretch/>
        </p:blipFill>
        <p:spPr>
          <a:xfrm>
            <a:off x="5967664" y="2704954"/>
            <a:ext cx="5557821" cy="176765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559707629"/>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normAutofit/>
          </a:bodyPr>
          <a:lstStyle/>
          <a:p>
            <a:pPr algn="ctr"/>
            <a:r>
              <a:rPr lang="en-US" sz="3600" dirty="0">
                <a:solidFill>
                  <a:srgbClr val="5FE0D4"/>
                </a:solidFill>
                <a:latin typeface="Arial" charset="0"/>
                <a:cs typeface="Arial" charset="0"/>
              </a:rPr>
              <a:t>Heritable Human Genome Editing Report</a:t>
            </a: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16</a:t>
            </a:r>
          </a:p>
        </p:txBody>
      </p:sp>
      <p:pic>
        <p:nvPicPr>
          <p:cNvPr id="6" name="Picture 5" descr="A picture containing device&#10;&#10;Description automatically generated">
            <a:extLst>
              <a:ext uri="{FF2B5EF4-FFF2-40B4-BE49-F238E27FC236}">
                <a16:creationId xmlns:a16="http://schemas.microsoft.com/office/drawing/2014/main" id="{97BD4FCC-BB00-4E7C-AB10-ECFF2CD4E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66" y="1005746"/>
            <a:ext cx="3566473" cy="5302157"/>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0BB3C550-C08F-4AD4-BC1C-3B8995EA0B6F}"/>
              </a:ext>
            </a:extLst>
          </p:cNvPr>
          <p:cNvPicPr>
            <a:picLocks noChangeAspect="1"/>
          </p:cNvPicPr>
          <p:nvPr/>
        </p:nvPicPr>
        <p:blipFill>
          <a:blip r:embed="rId4"/>
          <a:stretch>
            <a:fillRect/>
          </a:stretch>
        </p:blipFill>
        <p:spPr>
          <a:xfrm>
            <a:off x="5088407" y="2044607"/>
            <a:ext cx="6395027" cy="2768786"/>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560663480"/>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792"/>
            <a:ext cx="12191999" cy="801578"/>
          </a:xfrm>
        </p:spPr>
        <p:txBody>
          <a:bodyPr vert="horz" wrap="square" lIns="91440" tIns="45720" rIns="91440" bIns="45720" numCol="1" rtlCol="0" anchor="ctr" anchorCtr="0" compatLnSpc="1">
            <a:prstTxWarp prst="textNoShape">
              <a:avLst/>
            </a:prstTxWarp>
            <a:noAutofit/>
          </a:bodyPr>
          <a:lstStyle/>
          <a:p>
            <a:pPr algn="ctr">
              <a:defRPr/>
            </a:pPr>
            <a:r>
              <a:rPr lang="en-US" sz="3600" dirty="0">
                <a:solidFill>
                  <a:srgbClr val="5FE0D4"/>
                </a:solidFill>
                <a:latin typeface="Arial" charset="0"/>
                <a:cs typeface="Arial" charset="0"/>
              </a:rPr>
              <a:t>FNIH Lurie Prize in Biomedical Sciences 2020 Winner </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EE525F31-5292-41CD-BDEA-6C279EF7051D}"/>
              </a:ext>
            </a:extLst>
          </p:cNvPr>
          <p:cNvSpPr txBox="1">
            <a:spLocks/>
          </p:cNvSpPr>
          <p:nvPr/>
        </p:nvSpPr>
        <p:spPr>
          <a:xfrm>
            <a:off x="1003128" y="5514109"/>
            <a:ext cx="619961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Aviv Regev, Ph.D.</a:t>
            </a:r>
          </a:p>
        </p:txBody>
      </p:sp>
      <p:sp>
        <p:nvSpPr>
          <p:cNvPr id="12" name="TextBox 11">
            <a:extLst>
              <a:ext uri="{FF2B5EF4-FFF2-40B4-BE49-F238E27FC236}">
                <a16:creationId xmlns:a16="http://schemas.microsoft.com/office/drawing/2014/main" id="{ADE54ABD-713F-4301-8566-E920212D77E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17</a:t>
            </a:r>
          </a:p>
        </p:txBody>
      </p:sp>
      <p:pic>
        <p:nvPicPr>
          <p:cNvPr id="12290" name="Picture 2" descr="Lurie Prize in Biomedical Sciences | FNIH">
            <a:extLst>
              <a:ext uri="{FF2B5EF4-FFF2-40B4-BE49-F238E27FC236}">
                <a16:creationId xmlns:a16="http://schemas.microsoft.com/office/drawing/2014/main" id="{CB62E7E5-CD33-45EF-8C97-87B424433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28" y="1315833"/>
            <a:ext cx="6199611" cy="4133074"/>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65B39B-E9F1-47BD-950B-34A0CC2C7A60}"/>
              </a:ext>
            </a:extLst>
          </p:cNvPr>
          <p:cNvPicPr>
            <a:picLocks noChangeAspect="1"/>
          </p:cNvPicPr>
          <p:nvPr/>
        </p:nvPicPr>
        <p:blipFill>
          <a:blip r:embed="rId4"/>
          <a:stretch>
            <a:fillRect/>
          </a:stretch>
        </p:blipFill>
        <p:spPr>
          <a:xfrm>
            <a:off x="7831439" y="2884450"/>
            <a:ext cx="3391109" cy="149303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984679671"/>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347A950-A62A-A04D-9CFA-0737BDB522E9}"/>
              </a:ext>
            </a:extLst>
          </p:cNvPr>
          <p:cNvSpPr>
            <a:spLocks noGrp="1"/>
          </p:cNvSpPr>
          <p:nvPr>
            <p:ph type="title"/>
          </p:nvPr>
        </p:nvSpPr>
        <p:spPr>
          <a:xfrm>
            <a:off x="0" y="22707"/>
            <a:ext cx="12192000" cy="1131931"/>
          </a:xfrm>
        </p:spPr>
        <p:txBody>
          <a:bodyPr>
            <a:normAutofit/>
          </a:bodyPr>
          <a:lstStyle/>
          <a:p>
            <a:pPr algn="ctr"/>
            <a:r>
              <a:rPr lang="en-US" sz="3600" dirty="0"/>
              <a:t>20</a:t>
            </a:r>
            <a:r>
              <a:rPr lang="en-US" sz="3600" baseline="30000" dirty="0"/>
              <a:t>th</a:t>
            </a:r>
            <a:r>
              <a:rPr lang="en-US" sz="3600" dirty="0"/>
              <a:t> Anniversary of White House Event Announcing Draft Human Genome Sequence</a:t>
            </a:r>
            <a:endParaRPr lang="en-US" sz="3600" b="0" dirty="0"/>
          </a:p>
        </p:txBody>
      </p:sp>
      <p:sp>
        <p:nvSpPr>
          <p:cNvPr id="6" name="TextBox 5">
            <a:extLst>
              <a:ext uri="{FF2B5EF4-FFF2-40B4-BE49-F238E27FC236}">
                <a16:creationId xmlns:a16="http://schemas.microsoft.com/office/drawing/2014/main" id="{3CFCD0EA-6D13-4AF8-A737-3C46AE44C42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18</a:t>
            </a:r>
          </a:p>
        </p:txBody>
      </p:sp>
      <p:pic>
        <p:nvPicPr>
          <p:cNvPr id="2" name="Picture 1">
            <a:extLst>
              <a:ext uri="{FF2B5EF4-FFF2-40B4-BE49-F238E27FC236}">
                <a16:creationId xmlns:a16="http://schemas.microsoft.com/office/drawing/2014/main" id="{F7F6CC7F-0BC3-409F-949B-4AA30EE908EF}"/>
              </a:ext>
            </a:extLst>
          </p:cNvPr>
          <p:cNvPicPr>
            <a:picLocks noChangeAspect="1"/>
          </p:cNvPicPr>
          <p:nvPr/>
        </p:nvPicPr>
        <p:blipFill>
          <a:blip r:embed="rId3"/>
          <a:stretch>
            <a:fillRect/>
          </a:stretch>
        </p:blipFill>
        <p:spPr>
          <a:xfrm>
            <a:off x="1675924" y="1285624"/>
            <a:ext cx="8840151" cy="4972585"/>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2596797697"/>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320840" y="627228"/>
            <a:ext cx="10590545" cy="6070352"/>
          </a:xfrm>
          <a:prstGeom prst="rect">
            <a:avLst/>
          </a:prstGeom>
          <a:noFill/>
          <a:ln w="9525" algn="ctr">
            <a:noFill/>
            <a:miter lim="800000"/>
            <a:headEnd/>
            <a:tailEnd/>
          </a:ln>
        </p:spPr>
        <p:txBody>
          <a:bodyPr/>
          <a:lstStyle/>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Presentation:</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marR="0" lvl="2" indent="0" algn="l" defTabSz="457200"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Foreign Interference on Research Integrity: NIH Experience 	and Advice</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Michael Lauer</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14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14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Concept Clearances:</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marR="0" lvl="2" indent="0" algn="l" defTabSz="457200"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Predoctoral to Postdoctoral Transition Award (F99/K00) to 	Promote Diversity </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Luis Cubano</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0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457200"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Short-Term Research Career Enhancement Award for 	Established Investigators (K18) to Promote Diversity </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Luis Cubano</a:t>
            </a: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23356"/>
            <a:ext cx="12192000" cy="639763"/>
          </a:xfrm>
        </p:spPr>
        <p:txBody>
          <a:bodyPr/>
          <a:lstStyle/>
          <a:p>
            <a:pPr algn="ctr">
              <a:defRPr/>
            </a:pPr>
            <a:r>
              <a:rPr lang="en-US" sz="3600" dirty="0">
                <a:solidFill>
                  <a:schemeClr val="bg2">
                    <a:lumMod val="75000"/>
                  </a:schemeClr>
                </a:solidFill>
                <a:latin typeface="Arial" pitchFamily="34" charset="0"/>
                <a:cs typeface="Arial" pitchFamily="34" charset="0"/>
              </a:rPr>
              <a:t>Technology Development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382395" y="986850"/>
            <a:ext cx="5676730"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mn-cs"/>
              </a:rPr>
              <a:t>Funding Opportunity Announcements</a:t>
            </a:r>
          </a:p>
        </p:txBody>
      </p:sp>
      <p:pic>
        <p:nvPicPr>
          <p:cNvPr id="3" name="Picture 2">
            <a:extLst>
              <a:ext uri="{FF2B5EF4-FFF2-40B4-BE49-F238E27FC236}">
                <a16:creationId xmlns:a16="http://schemas.microsoft.com/office/drawing/2014/main" id="{B5997CE1-2211-4DC4-B75A-A24D5EB34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652" y="2001524"/>
            <a:ext cx="5586402" cy="3217516"/>
          </a:xfrm>
          <a:prstGeom prst="rect">
            <a:avLst/>
          </a:prstGeom>
        </p:spPr>
      </p:pic>
      <p:sp>
        <p:nvSpPr>
          <p:cNvPr id="9" name="Rectangle 8">
            <a:extLst>
              <a:ext uri="{FF2B5EF4-FFF2-40B4-BE49-F238E27FC236}">
                <a16:creationId xmlns:a16="http://schemas.microsoft.com/office/drawing/2014/main" id="{AD436D2E-9764-407D-925E-37010183EA52}"/>
              </a:ext>
            </a:extLst>
          </p:cNvPr>
          <p:cNvSpPr/>
          <p:nvPr/>
        </p:nvSpPr>
        <p:spPr>
          <a:xfrm>
            <a:off x="6303391" y="986850"/>
            <a:ext cx="5872291"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mn-cs"/>
              </a:rPr>
              <a:t>Virtual Advanced Genomic Technology Development Meeting 2020</a:t>
            </a:r>
            <a:endParaRPr kumimoji="0" lang="en-US" sz="2000" b="1" i="0" u="none" strike="noStrike" kern="1200" cap="none" spc="0" normalizeH="0" baseline="0" noProof="0" dirty="0">
              <a:ln>
                <a:noFill/>
              </a:ln>
              <a:solidFill>
                <a:srgbClr val="5FE0D3">
                  <a:lumMod val="40000"/>
                  <a:lumOff val="60000"/>
                </a:srgbClr>
              </a:solidFill>
              <a:effectLst/>
              <a:uLnTx/>
              <a:uFillTx/>
              <a:latin typeface="Arial" panose="020B0604020202020204"/>
              <a:ea typeface="Times New Roman" panose="02020603050405020304" pitchFamily="18" charset="0"/>
              <a:cs typeface="+mn-cs"/>
            </a:endParaRPr>
          </a:p>
        </p:txBody>
      </p:sp>
      <p:cxnSp>
        <p:nvCxnSpPr>
          <p:cNvPr id="19" name="Straight Connector 18">
            <a:extLst>
              <a:ext uri="{FF2B5EF4-FFF2-40B4-BE49-F238E27FC236}">
                <a16:creationId xmlns:a16="http://schemas.microsoft.com/office/drawing/2014/main" id="{472C2A21-3798-42CA-923B-DD32DFDB50E7}"/>
              </a:ext>
            </a:extLst>
          </p:cNvPr>
          <p:cNvCxnSpPr>
            <a:cxnSpLocks/>
          </p:cNvCxnSpPr>
          <p:nvPr/>
        </p:nvCxnSpPr>
        <p:spPr>
          <a:xfrm>
            <a:off x="6303391" y="950554"/>
            <a:ext cx="12824" cy="5440263"/>
          </a:xfrm>
          <a:prstGeom prst="line">
            <a:avLst/>
          </a:prstGeom>
          <a:ln w="28575" cap="rnd" cmpd="sng">
            <a:solidFill>
              <a:srgbClr val="27C8B8">
                <a:alpha val="46000"/>
              </a:srgbClr>
            </a:solidFill>
            <a:prstDash val="solid"/>
            <a:miter lim="800000"/>
          </a:ln>
        </p:spPr>
        <p:style>
          <a:lnRef idx="1">
            <a:schemeClr val="accent3"/>
          </a:lnRef>
          <a:fillRef idx="0">
            <a:schemeClr val="accent3"/>
          </a:fillRef>
          <a:effectRef idx="0">
            <a:schemeClr val="accent3"/>
          </a:effectRef>
          <a:fontRef idx="minor">
            <a:schemeClr val="tx1"/>
          </a:fontRef>
        </p:style>
      </p:cxnSp>
      <p:sp>
        <p:nvSpPr>
          <p:cNvPr id="23" name="Rectangle: Rounded Corners 22">
            <a:extLst>
              <a:ext uri="{FF2B5EF4-FFF2-40B4-BE49-F238E27FC236}">
                <a16:creationId xmlns:a16="http://schemas.microsoft.com/office/drawing/2014/main" id="{B3A21477-EBE0-4266-B0FC-73F5F2FF18A7}"/>
              </a:ext>
            </a:extLst>
          </p:cNvPr>
          <p:cNvSpPr/>
          <p:nvPr/>
        </p:nvSpPr>
        <p:spPr>
          <a:xfrm>
            <a:off x="316980" y="1931454"/>
            <a:ext cx="5840974" cy="1582606"/>
          </a:xfrm>
          <a:prstGeom prst="roundRect">
            <a:avLst/>
          </a:prstGeom>
          <a:solidFill>
            <a:srgbClr val="27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Novel Genomic Technology Development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1" indent="-228600" algn="l" defTabSz="1111250" rtl="0" eaLnBrk="1" fontAlgn="auto" latinLnBrk="0" hangingPunct="1">
              <a:lnSpc>
                <a:spcPct val="90000"/>
              </a:lnSpc>
              <a:spcBef>
                <a:spcPct val="0"/>
              </a:spcBef>
              <a:spcAft>
                <a:spcPct val="2000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R01 (PAR-18-777) &amp; linked R21, R43/R44</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1" indent="-228600" algn="l" defTabSz="1111250" rtl="0" eaLnBrk="1" fontAlgn="auto" latinLnBrk="0" hangingPunct="1">
              <a:lnSpc>
                <a:spcPct val="90000"/>
              </a:lnSpc>
              <a:spcBef>
                <a:spcPct val="0"/>
              </a:spcBef>
              <a:spcAft>
                <a:spcPct val="2000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Due date: Oct 2, 2020</a:t>
            </a:r>
          </a:p>
        </p:txBody>
      </p:sp>
      <p:sp>
        <p:nvSpPr>
          <p:cNvPr id="26" name="Rectangle: Rounded Corners 25">
            <a:extLst>
              <a:ext uri="{FF2B5EF4-FFF2-40B4-BE49-F238E27FC236}">
                <a16:creationId xmlns:a16="http://schemas.microsoft.com/office/drawing/2014/main" id="{1A84A581-2F74-42BA-9705-9709810CCBD7}"/>
              </a:ext>
            </a:extLst>
          </p:cNvPr>
          <p:cNvSpPr/>
          <p:nvPr/>
        </p:nvSpPr>
        <p:spPr>
          <a:xfrm>
            <a:off x="316980" y="3663799"/>
            <a:ext cx="5840974" cy="1582605"/>
          </a:xfrm>
          <a:prstGeom prst="roundRect">
            <a:avLst/>
          </a:prstGeom>
          <a:solidFill>
            <a:srgbClr val="27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Novel Synthetic Nucleic Acid Technology Development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1" indent="-228600" algn="l" defTabSz="1111250" rtl="0" eaLnBrk="1" fontAlgn="auto" latinLnBrk="0" hangingPunct="1">
              <a:lnSpc>
                <a:spcPct val="90000"/>
              </a:lnSpc>
              <a:spcBef>
                <a:spcPct val="0"/>
              </a:spcBef>
              <a:spcAft>
                <a:spcPct val="2000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R01 (RFA-HG-20-014) &amp; linked R21, R43/R44</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1" indent="-228600" algn="l" defTabSz="1111250" rtl="0" eaLnBrk="1" fontAlgn="auto" latinLnBrk="0" hangingPunct="1">
              <a:lnSpc>
                <a:spcPct val="90000"/>
              </a:lnSpc>
              <a:spcBef>
                <a:spcPct val="0"/>
              </a:spcBef>
              <a:spcAft>
                <a:spcPct val="2000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Due date: Feb 1, 2021</a:t>
            </a:r>
          </a:p>
        </p:txBody>
      </p:sp>
      <p:sp>
        <p:nvSpPr>
          <p:cNvPr id="11" name="TextBox 10">
            <a:extLst>
              <a:ext uri="{FF2B5EF4-FFF2-40B4-BE49-F238E27FC236}">
                <a16:creationId xmlns:a16="http://schemas.microsoft.com/office/drawing/2014/main" id="{D72323E4-1C40-4C05-B2B1-D460FB4E859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19</a:t>
            </a:r>
          </a:p>
        </p:txBody>
      </p:sp>
    </p:spTree>
    <p:extLst>
      <p:ext uri="{BB962C8B-B14F-4D97-AF65-F5344CB8AC3E}">
        <p14:creationId xmlns:p14="http://schemas.microsoft.com/office/powerpoint/2010/main" val="8037074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allAtOnce"/>
      <p:bldP spid="23"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53FD0-6035-1443-909C-4C574D071DC5}"/>
              </a:ext>
            </a:extLst>
          </p:cNvPr>
          <p:cNvPicPr>
            <a:picLocks noChangeAspect="1"/>
          </p:cNvPicPr>
          <p:nvPr/>
        </p:nvPicPr>
        <p:blipFill>
          <a:blip r:embed="rId3"/>
          <a:stretch>
            <a:fillRect/>
          </a:stretch>
        </p:blipFill>
        <p:spPr>
          <a:xfrm>
            <a:off x="4536707" y="951878"/>
            <a:ext cx="7454900" cy="1943100"/>
          </a:xfrm>
          <a:prstGeom prst="rect">
            <a:avLst/>
          </a:prstGeom>
        </p:spPr>
      </p:pic>
      <p:pic>
        <p:nvPicPr>
          <p:cNvPr id="7" name="Picture 6">
            <a:extLst>
              <a:ext uri="{FF2B5EF4-FFF2-40B4-BE49-F238E27FC236}">
                <a16:creationId xmlns:a16="http://schemas.microsoft.com/office/drawing/2014/main" id="{9251F0DA-8B97-FC47-9D19-A8893DC1AE85}"/>
              </a:ext>
            </a:extLst>
          </p:cNvPr>
          <p:cNvPicPr>
            <a:picLocks noChangeAspect="1"/>
          </p:cNvPicPr>
          <p:nvPr/>
        </p:nvPicPr>
        <p:blipFill>
          <a:blip r:embed="rId4"/>
          <a:stretch>
            <a:fillRect/>
          </a:stretch>
        </p:blipFill>
        <p:spPr>
          <a:xfrm>
            <a:off x="4103309" y="1923428"/>
            <a:ext cx="7255401" cy="2678559"/>
          </a:xfrm>
          <a:prstGeom prst="rect">
            <a:avLst/>
          </a:prstGeom>
        </p:spPr>
      </p:pic>
      <p:sp>
        <p:nvSpPr>
          <p:cNvPr id="3074" name="Title 3"/>
          <p:cNvSpPr>
            <a:spLocks noGrp="1"/>
          </p:cNvSpPr>
          <p:nvPr>
            <p:ph type="title"/>
          </p:nvPr>
        </p:nvSpPr>
        <p:spPr>
          <a:xfrm>
            <a:off x="0" y="12756"/>
            <a:ext cx="12192000" cy="639763"/>
          </a:xfrm>
        </p:spPr>
        <p:txBody>
          <a:bodyPr>
            <a:normAutofit fontScale="90000"/>
          </a:bodyPr>
          <a:lstStyle/>
          <a:p>
            <a:pPr lvl="0" algn="ctr">
              <a:lnSpc>
                <a:spcPct val="100000"/>
              </a:lnSpc>
              <a:spcBef>
                <a:spcPts val="0"/>
              </a:spcBef>
              <a:defRPr/>
            </a:pPr>
            <a:r>
              <a:rPr lang="en-US" sz="3600" dirty="0" err="1">
                <a:solidFill>
                  <a:srgbClr val="5FE0D4"/>
                </a:solidFill>
                <a:latin typeface="Arial" charset="0"/>
                <a:cs typeface="Arial" charset="0"/>
              </a:rPr>
              <a:t>ENCyclopedia</a:t>
            </a:r>
            <a:r>
              <a:rPr lang="en-US" sz="3600" dirty="0">
                <a:solidFill>
                  <a:srgbClr val="5FE0D4"/>
                </a:solidFill>
                <a:latin typeface="Arial" charset="0"/>
                <a:cs typeface="Arial" charset="0"/>
              </a:rPr>
              <a:t> of DNA Elements (ENCODE)</a:t>
            </a:r>
            <a:endParaRPr lang="en-US" sz="3600" dirty="0">
              <a:solidFill>
                <a:srgbClr val="FFFF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0805A2B3-4E4E-A648-9EAE-1CBA11A6C261}"/>
              </a:ext>
            </a:extLst>
          </p:cNvPr>
          <p:cNvPicPr>
            <a:picLocks noChangeAspect="1"/>
          </p:cNvPicPr>
          <p:nvPr/>
        </p:nvPicPr>
        <p:blipFill>
          <a:blip r:embed="rId5"/>
          <a:stretch>
            <a:fillRect/>
          </a:stretch>
        </p:blipFill>
        <p:spPr>
          <a:xfrm>
            <a:off x="0" y="5752803"/>
            <a:ext cx="1835870" cy="1113421"/>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19B3E375-1796-0844-9195-332C34F648C8}"/>
              </a:ext>
            </a:extLst>
          </p:cNvPr>
          <p:cNvPicPr>
            <a:picLocks noChangeAspect="1"/>
          </p:cNvPicPr>
          <p:nvPr/>
        </p:nvPicPr>
        <p:blipFill>
          <a:blip r:embed="rId6"/>
          <a:stretch>
            <a:fillRect/>
          </a:stretch>
        </p:blipFill>
        <p:spPr>
          <a:xfrm>
            <a:off x="3744114" y="2831103"/>
            <a:ext cx="7973792" cy="1554457"/>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67C05D49-1AE5-F842-ABD0-36A0E433CD0E}"/>
              </a:ext>
            </a:extLst>
          </p:cNvPr>
          <p:cNvPicPr>
            <a:picLocks noChangeAspect="1"/>
          </p:cNvPicPr>
          <p:nvPr/>
        </p:nvPicPr>
        <p:blipFill>
          <a:blip r:embed="rId7"/>
          <a:stretch>
            <a:fillRect/>
          </a:stretch>
        </p:blipFill>
        <p:spPr>
          <a:xfrm>
            <a:off x="3470412" y="3768500"/>
            <a:ext cx="7895078" cy="1426705"/>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AB0EBBAC-33D4-0446-8A00-1D705DDFAD4E}"/>
              </a:ext>
            </a:extLst>
          </p:cNvPr>
          <p:cNvPicPr>
            <a:picLocks noChangeAspect="1"/>
          </p:cNvPicPr>
          <p:nvPr/>
        </p:nvPicPr>
        <p:blipFill>
          <a:blip r:embed="rId8"/>
          <a:stretch>
            <a:fillRect/>
          </a:stretch>
        </p:blipFill>
        <p:spPr>
          <a:xfrm>
            <a:off x="3117996" y="4771242"/>
            <a:ext cx="7895079" cy="1397785"/>
          </a:xfrm>
          <a:prstGeom prst="rect">
            <a:avLst/>
          </a:prstGeom>
        </p:spPr>
      </p:pic>
      <p:pic>
        <p:nvPicPr>
          <p:cNvPr id="1026" name="Picture 2" descr="figure2">
            <a:extLst>
              <a:ext uri="{FF2B5EF4-FFF2-40B4-BE49-F238E27FC236}">
                <a16:creationId xmlns:a16="http://schemas.microsoft.com/office/drawing/2014/main" id="{192CFE92-0295-E74A-A506-D5BC0F20A4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7786" y="3033968"/>
            <a:ext cx="4920835" cy="35128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4E81A77-F6AD-4E9A-A653-036F8524DB1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20</a:t>
            </a:r>
          </a:p>
        </p:txBody>
      </p:sp>
      <p:pic>
        <p:nvPicPr>
          <p:cNvPr id="2" name="Picture 1">
            <a:extLst>
              <a:ext uri="{FF2B5EF4-FFF2-40B4-BE49-F238E27FC236}">
                <a16:creationId xmlns:a16="http://schemas.microsoft.com/office/drawing/2014/main" id="{C954DE93-635B-4BEE-8F83-3C27AD290630}"/>
              </a:ext>
            </a:extLst>
          </p:cNvPr>
          <p:cNvPicPr>
            <a:picLocks noChangeAspect="1"/>
          </p:cNvPicPr>
          <p:nvPr/>
        </p:nvPicPr>
        <p:blipFill>
          <a:blip r:embed="rId10"/>
          <a:stretch>
            <a:fillRect/>
          </a:stretch>
        </p:blipFill>
        <p:spPr>
          <a:xfrm>
            <a:off x="316472" y="951878"/>
            <a:ext cx="2773324" cy="3688520"/>
          </a:xfrm>
          <a:prstGeom prst="rect">
            <a:avLst/>
          </a:prstGeom>
        </p:spPr>
      </p:pic>
    </p:spTree>
    <p:extLst>
      <p:ext uri="{BB962C8B-B14F-4D97-AF65-F5344CB8AC3E}">
        <p14:creationId xmlns:p14="http://schemas.microsoft.com/office/powerpoint/2010/main" val="12251095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normAutofit fontScale="90000"/>
          </a:bodyPr>
          <a:lstStyle/>
          <a:p>
            <a:pPr lvl="0" algn="ctr">
              <a:lnSpc>
                <a:spcPct val="100000"/>
              </a:lnSpc>
              <a:spcBef>
                <a:spcPts val="0"/>
              </a:spcBef>
              <a:defRPr/>
            </a:pPr>
            <a:r>
              <a:rPr lang="en-US" sz="3600" dirty="0" err="1">
                <a:solidFill>
                  <a:srgbClr val="5FE0D4"/>
                </a:solidFill>
                <a:latin typeface="Arial" charset="0"/>
                <a:cs typeface="Arial" charset="0"/>
              </a:rPr>
              <a:t>ENCyclopedia</a:t>
            </a:r>
            <a:r>
              <a:rPr lang="en-US" sz="3600" dirty="0">
                <a:solidFill>
                  <a:srgbClr val="5FE0D4"/>
                </a:solidFill>
                <a:latin typeface="Arial" charset="0"/>
                <a:cs typeface="Arial" charset="0"/>
              </a:rPr>
              <a:t> of DNA Elements (ENCODE)</a:t>
            </a:r>
            <a:endParaRPr lang="en-US" sz="3600" dirty="0">
              <a:solidFill>
                <a:srgbClr val="FFFF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DB5E136D-653A-E14B-BDF6-FEBEB03EA4DE}"/>
              </a:ext>
            </a:extLst>
          </p:cNvPr>
          <p:cNvPicPr>
            <a:picLocks noChangeAspect="1"/>
          </p:cNvPicPr>
          <p:nvPr/>
        </p:nvPicPr>
        <p:blipFill>
          <a:blip r:embed="rId3"/>
          <a:stretch>
            <a:fillRect/>
          </a:stretch>
        </p:blipFill>
        <p:spPr>
          <a:xfrm>
            <a:off x="0" y="778101"/>
            <a:ext cx="12192000" cy="3616392"/>
          </a:xfrm>
          <a:prstGeom prst="rect">
            <a:avLst/>
          </a:prstGeom>
        </p:spPr>
      </p:pic>
      <p:sp>
        <p:nvSpPr>
          <p:cNvPr id="14" name="TextBox 13">
            <a:extLst>
              <a:ext uri="{FF2B5EF4-FFF2-40B4-BE49-F238E27FC236}">
                <a16:creationId xmlns:a16="http://schemas.microsoft.com/office/drawing/2014/main" id="{2D733CFA-1916-9440-A035-0A8514060B45}"/>
              </a:ext>
            </a:extLst>
          </p:cNvPr>
          <p:cNvSpPr txBox="1"/>
          <p:nvPr/>
        </p:nvSpPr>
        <p:spPr>
          <a:xfrm>
            <a:off x="1023833" y="4596903"/>
            <a:ext cx="10144334" cy="187743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Workshops: </a:t>
            </a:r>
          </a:p>
          <a:p>
            <a:pPr marL="746125" marR="0" lvl="0" indent="-344488" algn="l" defTabSz="121917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tab pos="288925" algn="l"/>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ENCODE Portal</a:t>
            </a:r>
          </a:p>
          <a:p>
            <a:pPr marL="746125" marR="0" lvl="0" indent="-344488" algn="l" defTabSz="121917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tab pos="288925" algn="l"/>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Navigating the ENCODE Encyclopedia with SCREEN</a:t>
            </a:r>
          </a:p>
          <a:p>
            <a:pPr marL="746125" marR="0" lvl="0" indent="-344488" algn="l" defTabSz="121917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tab pos="288925" algn="l"/>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An interactive introduction to </a:t>
            </a:r>
            <a:r>
              <a:rPr kumimoji="0" lang="en-US" sz="2800" b="1" i="0" u="none" strike="noStrike" kern="1200" cap="none" spc="0" normalizeH="0" baseline="0" noProof="0" dirty="0" err="1">
                <a:ln>
                  <a:noFill/>
                </a:ln>
                <a:solidFill>
                  <a:schemeClr val="accent3">
                    <a:lumMod val="60000"/>
                    <a:lumOff val="40000"/>
                  </a:schemeClr>
                </a:solidFill>
                <a:effectLst/>
                <a:uLnTx/>
                <a:uFillTx/>
                <a:latin typeface="Arial" charset="0"/>
                <a:ea typeface="+mn-ea"/>
                <a:cs typeface="+mn-cs"/>
              </a:rPr>
              <a:t>Factorbook</a:t>
            </a:r>
            <a:endParaRPr kumimoji="0" lang="en-US" sz="28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694873EF-9383-49D3-A553-000A7F4264D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20</a:t>
            </a:r>
          </a:p>
        </p:txBody>
      </p:sp>
    </p:spTree>
    <p:extLst>
      <p:ext uri="{BB962C8B-B14F-4D97-AF65-F5344CB8AC3E}">
        <p14:creationId xmlns:p14="http://schemas.microsoft.com/office/powerpoint/2010/main" val="2787677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normAutofit fontScale="90000"/>
          </a:bodyPr>
          <a:lstStyle/>
          <a:p>
            <a:pPr lvl="0" algn="ctr">
              <a:lnSpc>
                <a:spcPct val="100000"/>
              </a:lnSpc>
              <a:spcBef>
                <a:spcPts val="0"/>
              </a:spcBef>
              <a:defRPr/>
            </a:pPr>
            <a:r>
              <a:rPr lang="en-US" sz="3600" dirty="0">
                <a:solidFill>
                  <a:srgbClr val="5FE0D4"/>
                </a:solidFill>
                <a:latin typeface="Arial" charset="0"/>
                <a:cs typeface="Arial" charset="0"/>
              </a:rPr>
              <a:t>Impact of Genomic Variation on Function (IGVF) Program</a:t>
            </a:r>
            <a:endParaRPr lang="en-US" sz="3600" dirty="0">
              <a:solidFill>
                <a:srgbClr val="FFFF00"/>
              </a:solidFill>
              <a:latin typeface="Arial" pitchFamily="34" charset="0"/>
              <a:cs typeface="Arial" pitchFamily="34" charset="0"/>
            </a:endParaRPr>
          </a:p>
        </p:txBody>
      </p:sp>
      <p:sp>
        <p:nvSpPr>
          <p:cNvPr id="27" name="Rectangle 26">
            <a:extLst>
              <a:ext uri="{FF2B5EF4-FFF2-40B4-BE49-F238E27FC236}">
                <a16:creationId xmlns:a16="http://schemas.microsoft.com/office/drawing/2014/main" id="{535E28CE-5E37-1E43-B318-3699FA5F9925}"/>
              </a:ext>
            </a:extLst>
          </p:cNvPr>
          <p:cNvSpPr/>
          <p:nvPr/>
        </p:nvSpPr>
        <p:spPr>
          <a:xfrm>
            <a:off x="-78967" y="702150"/>
            <a:ext cx="10539676" cy="6001643"/>
          </a:xfrm>
          <a:prstGeom prst="rect">
            <a:avLst/>
          </a:prstGeom>
        </p:spPr>
        <p:txBody>
          <a:bodyPr wrap="square">
            <a:spAutoFit/>
          </a:bodyPr>
          <a:lstStyle/>
          <a:p>
            <a:pPr marL="608013" marR="0" lvl="1" indent="-271463"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Five new funding opportunities:</a:t>
            </a: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608013" marR="0" lvl="1" indent="-271463" algn="l" defTabSz="627063"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effectLst/>
                <a:uLnTx/>
                <a:uFillTx/>
                <a:latin typeface="Arial" panose="020B0604020202020204"/>
                <a:ea typeface="+mn-ea"/>
                <a:cs typeface="+mn-cs"/>
              </a:rPr>
              <a:t>Applications due November 4, 2020</a:t>
            </a:r>
          </a:p>
        </p:txBody>
      </p:sp>
      <p:pic>
        <p:nvPicPr>
          <p:cNvPr id="5" name="Picture 4">
            <a:extLst>
              <a:ext uri="{FF2B5EF4-FFF2-40B4-BE49-F238E27FC236}">
                <a16:creationId xmlns:a16="http://schemas.microsoft.com/office/drawing/2014/main" id="{CE28A7D4-34DB-4115-AFC4-6489B1A3D82E}"/>
              </a:ext>
            </a:extLst>
          </p:cNvPr>
          <p:cNvPicPr/>
          <p:nvPr/>
        </p:nvPicPr>
        <p:blipFill rotWithShape="1">
          <a:blip r:embed="rId3"/>
          <a:srcRect l="34559" t="39532" r="3880" b="42735"/>
          <a:stretch/>
        </p:blipFill>
        <p:spPr bwMode="auto">
          <a:xfrm>
            <a:off x="926135" y="1415976"/>
            <a:ext cx="6614160" cy="1096622"/>
          </a:xfrm>
          <a:prstGeom prst="rect">
            <a:avLst/>
          </a:prstGeom>
          <a:ln>
            <a:noFill/>
          </a:ln>
          <a:effectLst>
            <a:glow rad="165100">
              <a:schemeClr val="bg2"/>
            </a:glo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C71F194-C90A-4913-941C-73550B0EA803}"/>
              </a:ext>
            </a:extLst>
          </p:cNvPr>
          <p:cNvPicPr/>
          <p:nvPr/>
        </p:nvPicPr>
        <p:blipFill rotWithShape="1">
          <a:blip r:embed="rId4"/>
          <a:srcRect l="34930" t="39770" r="6554" b="41558"/>
          <a:stretch/>
        </p:blipFill>
        <p:spPr bwMode="auto">
          <a:xfrm>
            <a:off x="1899180" y="2256594"/>
            <a:ext cx="6614160" cy="1094483"/>
          </a:xfrm>
          <a:prstGeom prst="rect">
            <a:avLst/>
          </a:prstGeom>
          <a:ln>
            <a:noFill/>
          </a:ln>
          <a:effectLst>
            <a:glow rad="165100">
              <a:schemeClr val="bg2"/>
            </a:glo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C97F142-43BA-4C84-B235-29D0B975CD2E}"/>
              </a:ext>
            </a:extLst>
          </p:cNvPr>
          <p:cNvPicPr/>
          <p:nvPr/>
        </p:nvPicPr>
        <p:blipFill rotWithShape="1">
          <a:blip r:embed="rId5"/>
          <a:srcRect l="34687" t="42975" r="6642" b="39906"/>
          <a:stretch/>
        </p:blipFill>
        <p:spPr bwMode="auto">
          <a:xfrm>
            <a:off x="2872225" y="3095073"/>
            <a:ext cx="6614159" cy="1094484"/>
          </a:xfrm>
          <a:prstGeom prst="rect">
            <a:avLst/>
          </a:prstGeom>
          <a:ln>
            <a:noFill/>
          </a:ln>
          <a:effectLst>
            <a:glow rad="165100">
              <a:schemeClr val="bg2"/>
            </a:glo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AAEDB99-F0AE-4059-B7C3-25DEE41BB53B}"/>
              </a:ext>
            </a:extLst>
          </p:cNvPr>
          <p:cNvPicPr/>
          <p:nvPr/>
        </p:nvPicPr>
        <p:blipFill rotWithShape="1">
          <a:blip r:embed="rId6"/>
          <a:srcRect l="34189" t="40792" r="5118" b="41954"/>
          <a:stretch/>
        </p:blipFill>
        <p:spPr bwMode="auto">
          <a:xfrm>
            <a:off x="3845269" y="3933553"/>
            <a:ext cx="6551315" cy="1096622"/>
          </a:xfrm>
          <a:prstGeom prst="rect">
            <a:avLst/>
          </a:prstGeom>
          <a:ln>
            <a:noFill/>
          </a:ln>
          <a:effectLst>
            <a:glow rad="165100">
              <a:schemeClr val="bg2"/>
            </a:glo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9CD02F2F-D06A-4D44-97A5-453DCBD6F75F}"/>
              </a:ext>
            </a:extLst>
          </p:cNvPr>
          <p:cNvPicPr/>
          <p:nvPr/>
        </p:nvPicPr>
        <p:blipFill rotWithShape="1">
          <a:blip r:embed="rId7"/>
          <a:srcRect l="34434" t="40677" r="4489" b="42215"/>
          <a:stretch/>
        </p:blipFill>
        <p:spPr bwMode="auto">
          <a:xfrm>
            <a:off x="4755467" y="4774172"/>
            <a:ext cx="7056627" cy="1226349"/>
          </a:xfrm>
          <a:prstGeom prst="rect">
            <a:avLst/>
          </a:prstGeom>
          <a:ln>
            <a:noFill/>
          </a:ln>
          <a:effectLst>
            <a:glow rad="165100">
              <a:schemeClr val="bg2"/>
            </a:glow>
          </a:effectLst>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2F1B78C8-6B43-4264-960D-90AB97CB462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21</a:t>
            </a:r>
          </a:p>
        </p:txBody>
      </p:sp>
    </p:spTree>
    <p:extLst>
      <p:ext uri="{BB962C8B-B14F-4D97-AF65-F5344CB8AC3E}">
        <p14:creationId xmlns:p14="http://schemas.microsoft.com/office/powerpoint/2010/main" val="36097109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7">
                                            <p:txEl>
                                              <p:pRg st="8" end="8"/>
                                            </p:txEl>
                                          </p:spTgt>
                                        </p:tgtEl>
                                        <p:attrNameLst>
                                          <p:attrName>style.visibility</p:attrName>
                                        </p:attrNameLst>
                                      </p:cBhvr>
                                      <p:to>
                                        <p:strVal val="visible"/>
                                      </p:to>
                                    </p:set>
                                  </p:childTnLst>
                                </p:cTn>
                              </p:par>
                              <p:par>
                                <p:cTn id="46" presetID="9" presetClass="emph" presetSubtype="0" nodeType="withEffect">
                                  <p:stCondLst>
                                    <p:cond delay="0"/>
                                  </p:stCondLst>
                                  <p:childTnLst>
                                    <p:set>
                                      <p:cBhvr>
                                        <p:cTn id="47" dur="indefinite"/>
                                        <p:tgtEl>
                                          <p:spTgt spid="27">
                                            <p:txEl>
                                              <p:pRg st="0" end="0"/>
                                            </p:txEl>
                                          </p:spTgt>
                                        </p:tgtEl>
                                        <p:attrNameLst>
                                          <p:attrName>style.opacity</p:attrName>
                                        </p:attrNameLst>
                                      </p:cBhvr>
                                      <p:to>
                                        <p:strVal val="0.5"/>
                                      </p:to>
                                    </p:set>
                                    <p:animEffect filter="image" prLst="opacity: 0.5">
                                      <p:cBhvr rctx="IE">
                                        <p:cTn id="48" dur="indefinite"/>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ctrTitle"/>
          </p:nvPr>
        </p:nvSpPr>
        <p:spPr>
          <a:xfrm>
            <a:off x="-16318" y="-132741"/>
            <a:ext cx="12192000" cy="760062"/>
          </a:xfrm>
        </p:spPr>
        <p:txBody>
          <a:bodyPr/>
          <a:lstStyle/>
          <a:p>
            <a:pPr>
              <a:defRPr/>
            </a:pPr>
            <a:r>
              <a:rPr lang="en-US" sz="3600" b="1" dirty="0">
                <a:solidFill>
                  <a:srgbClr val="5FE0D4"/>
                </a:solidFill>
                <a:latin typeface="Arial" charset="0"/>
                <a:cs typeface="Arial" charset="0"/>
              </a:rPr>
              <a:t>Centers of Excellence in Genomic Science (CEGS)</a:t>
            </a:r>
            <a:endParaRPr lang="en-US" sz="3600" b="1" dirty="0">
              <a:solidFill>
                <a:srgbClr val="5FE0D4"/>
              </a:solidFill>
              <a:latin typeface="Arial" pitchFamily="34" charset="0"/>
              <a:cs typeface="Arial" pitchFamily="34" charset="0"/>
            </a:endParaRPr>
          </a:p>
        </p:txBody>
      </p:sp>
      <p:sp>
        <p:nvSpPr>
          <p:cNvPr id="2" name="TextBox 1">
            <a:extLst>
              <a:ext uri="{FF2B5EF4-FFF2-40B4-BE49-F238E27FC236}">
                <a16:creationId xmlns:a16="http://schemas.microsoft.com/office/drawing/2014/main" id="{DF7D707D-FFCC-1849-AEC2-D6DD546E19E1}"/>
              </a:ext>
            </a:extLst>
          </p:cNvPr>
          <p:cNvSpPr txBox="1"/>
          <p:nvPr/>
        </p:nvSpPr>
        <p:spPr>
          <a:xfrm>
            <a:off x="-276724" y="1360952"/>
            <a:ext cx="7014407" cy="2185214"/>
          </a:xfrm>
          <a:prstGeom prst="rect">
            <a:avLst/>
          </a:prstGeom>
          <a:noFill/>
        </p:spPr>
        <p:txBody>
          <a:bodyPr wrap="square" rtlCol="0">
            <a:spAutoFit/>
          </a:bodyPr>
          <a:lstStyle/>
          <a:p>
            <a:pPr marL="465138" marR="0" lvl="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Emerging Centers of Excellence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a:p>
            <a:pPr marL="690563" marR="0" lvl="1" indent="-225425"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1</a:t>
            </a:r>
            <a:r>
              <a:rPr kumimoji="0" lang="en-US" sz="2400" b="1" i="0" u="none" strike="noStrike" kern="1200" cap="none" spc="0" normalizeH="0" baseline="30000" noProof="0" dirty="0">
                <a:ln>
                  <a:noFill/>
                </a:ln>
                <a:solidFill>
                  <a:schemeClr val="accent3">
                    <a:lumMod val="60000"/>
                    <a:lumOff val="40000"/>
                  </a:schemeClr>
                </a:solidFill>
                <a:effectLst/>
                <a:uLnTx/>
                <a:uFillTx/>
                <a:latin typeface="Arial" panose="020B0604020202020204"/>
                <a:ea typeface="Helvetica Neue" charset="0"/>
                <a:cs typeface="Helvetica Neue" charset="0"/>
              </a:rPr>
              <a:t>st</a:t>
            </a: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 Notice of Change for Fiscal</a:t>
            </a:r>
            <a:r>
              <a:rPr kumimoji="0" lang="en-US" sz="2400" b="1" i="0" u="none" strike="noStrike" kern="1200" cap="none" spc="0" normalizeH="0" noProof="0" dirty="0">
                <a:ln>
                  <a:noFill/>
                </a:ln>
                <a:solidFill>
                  <a:schemeClr val="accent3">
                    <a:lumMod val="60000"/>
                    <a:lumOff val="40000"/>
                  </a:schemeClr>
                </a:solidFill>
                <a:effectLst/>
                <a:uLnTx/>
                <a:uFillTx/>
                <a:latin typeface="Arial" panose="020B0604020202020204"/>
                <a:ea typeface="Helvetica Neue" charset="0"/>
                <a:cs typeface="Helvetica Neue" charset="0"/>
              </a:rPr>
              <a:t> Year 20</a:t>
            </a: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20</a:t>
            </a:r>
          </a:p>
          <a:p>
            <a:pPr marL="690563" marR="0" lvl="1" indent="-225425"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Opportunity for institutions that are not 	previous CEGS grantees</a:t>
            </a:r>
            <a:endParaRPr kumimoji="0" lang="en-US" sz="30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endParaRPr>
          </a:p>
        </p:txBody>
      </p:sp>
      <p:sp>
        <p:nvSpPr>
          <p:cNvPr id="8" name="TextBox 7">
            <a:extLst>
              <a:ext uri="{FF2B5EF4-FFF2-40B4-BE49-F238E27FC236}">
                <a16:creationId xmlns:a16="http://schemas.microsoft.com/office/drawing/2014/main" id="{8C339CB1-37BE-0141-B278-A277B9A02E0E}"/>
              </a:ext>
            </a:extLst>
          </p:cNvPr>
          <p:cNvSpPr txBox="1"/>
          <p:nvPr/>
        </p:nvSpPr>
        <p:spPr>
          <a:xfrm>
            <a:off x="-276724" y="4330273"/>
            <a:ext cx="7014407" cy="1569660"/>
          </a:xfrm>
          <a:prstGeom prst="rect">
            <a:avLst/>
          </a:prstGeom>
          <a:noFill/>
        </p:spPr>
        <p:txBody>
          <a:bodyPr wrap="square" rtlCol="0">
            <a:spAutoFit/>
          </a:bodyPr>
          <a:lstStyle/>
          <a:p>
            <a:pPr marL="690563" marR="0" lvl="1" indent="-225425"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2</a:t>
            </a:r>
            <a:r>
              <a:rPr kumimoji="0" lang="en-US" sz="2400" b="1" i="0" u="none" strike="noStrike" kern="1200" cap="none" spc="0" normalizeH="0" baseline="30000" noProof="0" dirty="0">
                <a:ln>
                  <a:noFill/>
                </a:ln>
                <a:solidFill>
                  <a:schemeClr val="accent3">
                    <a:lumMod val="60000"/>
                    <a:lumOff val="40000"/>
                  </a:schemeClr>
                </a:solidFill>
                <a:effectLst/>
                <a:uLnTx/>
                <a:uFillTx/>
                <a:latin typeface="Arial" panose="020B0604020202020204"/>
                <a:ea typeface="Helvetica Neue" charset="0"/>
                <a:cs typeface="Helvetica Neue" charset="0"/>
              </a:rPr>
              <a:t>nd</a:t>
            </a: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 Notice of Change for Fiscal Year 2021</a:t>
            </a:r>
          </a:p>
          <a:p>
            <a:pPr marL="690563" marR="0" lvl="1" indent="-225425"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Additional Receipt Date</a:t>
            </a:r>
          </a:p>
          <a:p>
            <a:pPr marL="690563" marR="0" lvl="1" indent="-225425"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rPr>
              <a:t>Emphasize interest in institutions that </a:t>
            </a: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are 	not previous CEGS grantees</a:t>
            </a:r>
            <a:endParaRPr kumimoji="0" lang="en-US" sz="1333" b="0"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endParaRPr>
          </a:p>
        </p:txBody>
      </p:sp>
      <p:sp>
        <p:nvSpPr>
          <p:cNvPr id="9" name="TextBox 8">
            <a:extLst>
              <a:ext uri="{FF2B5EF4-FFF2-40B4-BE49-F238E27FC236}">
                <a16:creationId xmlns:a16="http://schemas.microsoft.com/office/drawing/2014/main" id="{07C7A932-5113-4149-8F97-C66190F89806}"/>
              </a:ext>
            </a:extLst>
          </p:cNvPr>
          <p:cNvSpPr txBox="1"/>
          <p:nvPr/>
        </p:nvSpPr>
        <p:spPr>
          <a:xfrm>
            <a:off x="6933294" y="4330273"/>
            <a:ext cx="5047719" cy="1323439"/>
          </a:xfrm>
          <a:prstGeom prst="rect">
            <a:avLst/>
          </a:prstGeom>
          <a:solidFill>
            <a:schemeClr val="tx1"/>
          </a:solidFill>
          <a:ln>
            <a:solidFill>
              <a:schemeClr val="bg2"/>
            </a:solidFill>
          </a:ln>
          <a:effectLst>
            <a:glow rad="127000">
              <a:srgbClr val="3366FF"/>
            </a:glow>
          </a:effectLst>
        </p:spPr>
        <p:txBody>
          <a:bodyPr wrap="square" rtlCol="0">
            <a:spAutoFit/>
          </a:bodyPr>
          <a:lstStyle/>
          <a:p>
            <a:pPr marL="152385"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6165">
                    <a:lumMod val="50000"/>
                  </a:srgbClr>
                </a:solidFill>
                <a:effectLst/>
                <a:uLnTx/>
                <a:uFillTx/>
                <a:latin typeface="Arial" panose="020B0604020202020204"/>
                <a:ea typeface="Helvetica Neue" charset="0"/>
                <a:cs typeface="Helvetica Neue" charset="0"/>
              </a:rPr>
              <a:t>New receipt date for Emerging Centers: </a:t>
            </a:r>
          </a:p>
          <a:p>
            <a:pPr marL="152385"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16165">
                    <a:lumMod val="50000"/>
                  </a:srgbClr>
                </a:solidFill>
                <a:effectLst/>
                <a:uLnTx/>
                <a:uFillTx/>
                <a:latin typeface="Arial" panose="020B0604020202020204"/>
                <a:ea typeface="Helvetica Neue" charset="0"/>
                <a:cs typeface="Helvetica Neue" charset="0"/>
              </a:rPr>
              <a:t>November 20, 2020</a:t>
            </a:r>
          </a:p>
          <a:p>
            <a:pPr marL="152385"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6165">
                    <a:lumMod val="50000"/>
                  </a:srgbClr>
                </a:solidFill>
                <a:effectLst/>
                <a:uLnTx/>
                <a:uFillTx/>
                <a:latin typeface="Arial" panose="020B0604020202020204"/>
                <a:ea typeface="Helvetica Neue" charset="0"/>
                <a:cs typeface="Helvetica Neue" charset="0"/>
              </a:rPr>
              <a:t>Standard CEGS receipt dates unaffected: </a:t>
            </a:r>
          </a:p>
          <a:p>
            <a:pPr marL="152385"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16165">
                    <a:lumMod val="50000"/>
                  </a:srgbClr>
                </a:solidFill>
                <a:effectLst/>
                <a:uLnTx/>
                <a:uFillTx/>
                <a:latin typeface="Arial" panose="020B0604020202020204"/>
                <a:ea typeface="Helvetica Neue" charset="0"/>
                <a:cs typeface="Helvetica Neue" charset="0"/>
              </a:rPr>
              <a:t>May 20, 2021</a:t>
            </a:r>
          </a:p>
        </p:txBody>
      </p:sp>
      <p:pic>
        <p:nvPicPr>
          <p:cNvPr id="11" name="Picture 10">
            <a:extLst>
              <a:ext uri="{FF2B5EF4-FFF2-40B4-BE49-F238E27FC236}">
                <a16:creationId xmlns:a16="http://schemas.microsoft.com/office/drawing/2014/main" id="{B07088D2-7EB8-B841-A5A7-DE7C322ED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294" y="1360952"/>
            <a:ext cx="5047719" cy="2267224"/>
          </a:xfrm>
          <a:prstGeom prst="rect">
            <a:avLst/>
          </a:prstGeom>
          <a:ln>
            <a:solidFill>
              <a:schemeClr val="bg2"/>
            </a:solidFill>
          </a:ln>
          <a:effectLst>
            <a:glow rad="127000">
              <a:srgbClr val="3366FF"/>
            </a:glow>
          </a:effectLst>
        </p:spPr>
      </p:pic>
      <p:sp>
        <p:nvSpPr>
          <p:cNvPr id="13" name="TextBox 12">
            <a:extLst>
              <a:ext uri="{FF2B5EF4-FFF2-40B4-BE49-F238E27FC236}">
                <a16:creationId xmlns:a16="http://schemas.microsoft.com/office/drawing/2014/main" id="{06A4EEA2-B8AB-4C97-9167-8A9035563E2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22</a:t>
            </a:r>
          </a:p>
        </p:txBody>
      </p:sp>
    </p:spTree>
    <p:extLst>
      <p:ext uri="{BB962C8B-B14F-4D97-AF65-F5344CB8AC3E}">
        <p14:creationId xmlns:p14="http://schemas.microsoft.com/office/powerpoint/2010/main" val="39438417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36606"/>
            <a:ext cx="12192000" cy="613611"/>
          </a:xfrm>
        </p:spPr>
        <p:txBody>
          <a:bodyPr>
            <a:normAutofit/>
          </a:bodyPr>
          <a:lstStyle/>
          <a:p>
            <a:pPr algn="ctr">
              <a:defRPr/>
            </a:pPr>
            <a:r>
              <a:rPr lang="en-US" sz="3600" dirty="0">
                <a:solidFill>
                  <a:srgbClr val="5FE0D4"/>
                </a:solidFill>
                <a:latin typeface="Arial" charset="0"/>
                <a:cs typeface="Arial" charset="0"/>
              </a:rPr>
              <a:t>Developmental Genotype-Tissue Expression (dGTEx) </a:t>
            </a:r>
            <a:endParaRPr lang="en-US" sz="3600" dirty="0">
              <a:solidFill>
                <a:srgbClr val="5FE0D4"/>
              </a:solidFill>
              <a:latin typeface="Arial" pitchFamily="34" charset="0"/>
              <a:cs typeface="Arial" pitchFamily="34" charset="0"/>
            </a:endParaRPr>
          </a:p>
        </p:txBody>
      </p:sp>
      <p:grpSp>
        <p:nvGrpSpPr>
          <p:cNvPr id="4" name="Group 3">
            <a:extLst>
              <a:ext uri="{FF2B5EF4-FFF2-40B4-BE49-F238E27FC236}">
                <a16:creationId xmlns:a16="http://schemas.microsoft.com/office/drawing/2014/main" id="{7A40843C-F140-4CCA-9F86-35B7D8A6D85F}"/>
              </a:ext>
            </a:extLst>
          </p:cNvPr>
          <p:cNvGrpSpPr/>
          <p:nvPr/>
        </p:nvGrpSpPr>
        <p:grpSpPr>
          <a:xfrm>
            <a:off x="233697" y="1407880"/>
            <a:ext cx="7315834" cy="1576716"/>
            <a:chOff x="233697" y="1407880"/>
            <a:chExt cx="7315834" cy="1576716"/>
          </a:xfrm>
        </p:grpSpPr>
        <p:pic>
          <p:nvPicPr>
            <p:cNvPr id="11" name="Picture 10" descr="A screenshot of a social media post&#10;&#10;Description automatically generated">
              <a:extLst>
                <a:ext uri="{FF2B5EF4-FFF2-40B4-BE49-F238E27FC236}">
                  <a16:creationId xmlns:a16="http://schemas.microsoft.com/office/drawing/2014/main" id="{880D9B5A-EE1E-4863-B985-97706B60CAD4}"/>
                </a:ext>
              </a:extLst>
            </p:cNvPr>
            <p:cNvPicPr>
              <a:picLocks noChangeAspect="1"/>
            </p:cNvPicPr>
            <p:nvPr/>
          </p:nvPicPr>
          <p:blipFill rotWithShape="1">
            <a:blip r:embed="rId3">
              <a:extLst>
                <a:ext uri="{28A0092B-C50C-407E-A947-70E740481C1C}">
                  <a14:useLocalDpi xmlns:a14="http://schemas.microsoft.com/office/drawing/2010/main" val="0"/>
                </a:ext>
              </a:extLst>
            </a:blip>
            <a:srcRect b="66144"/>
            <a:stretch/>
          </p:blipFill>
          <p:spPr>
            <a:xfrm>
              <a:off x="233697" y="1407880"/>
              <a:ext cx="7315834" cy="1060402"/>
            </a:xfrm>
            <a:prstGeom prst="rect">
              <a:avLst/>
            </a:prstGeom>
            <a:ln>
              <a:solidFill>
                <a:schemeClr val="bg2"/>
              </a:solidFill>
            </a:ln>
          </p:spPr>
        </p:pic>
        <p:pic>
          <p:nvPicPr>
            <p:cNvPr id="14" name="Picture 13" descr="A screenshot of a social media post&#10;&#10;Description automatically generated">
              <a:extLst>
                <a:ext uri="{FF2B5EF4-FFF2-40B4-BE49-F238E27FC236}">
                  <a16:creationId xmlns:a16="http://schemas.microsoft.com/office/drawing/2014/main" id="{A04D687C-1557-40B5-99D5-58C1777FA6CE}"/>
                </a:ext>
              </a:extLst>
            </p:cNvPr>
            <p:cNvPicPr>
              <a:picLocks noChangeAspect="1"/>
            </p:cNvPicPr>
            <p:nvPr/>
          </p:nvPicPr>
          <p:blipFill rotWithShape="1">
            <a:blip r:embed="rId3">
              <a:extLst>
                <a:ext uri="{28A0092B-C50C-407E-A947-70E740481C1C}">
                  <a14:useLocalDpi xmlns:a14="http://schemas.microsoft.com/office/drawing/2010/main" val="0"/>
                </a:ext>
              </a:extLst>
            </a:blip>
            <a:srcRect t="83409"/>
            <a:stretch/>
          </p:blipFill>
          <p:spPr>
            <a:xfrm>
              <a:off x="233697" y="2464960"/>
              <a:ext cx="7315834" cy="519636"/>
            </a:xfrm>
            <a:prstGeom prst="rect">
              <a:avLst/>
            </a:prstGeom>
            <a:ln>
              <a:solidFill>
                <a:schemeClr val="bg2"/>
              </a:solidFill>
            </a:ln>
          </p:spPr>
        </p:pic>
      </p:grpSp>
      <p:grpSp>
        <p:nvGrpSpPr>
          <p:cNvPr id="5" name="Group 4">
            <a:extLst>
              <a:ext uri="{FF2B5EF4-FFF2-40B4-BE49-F238E27FC236}">
                <a16:creationId xmlns:a16="http://schemas.microsoft.com/office/drawing/2014/main" id="{61D88A3F-3B49-49EE-B1A3-5A5D12D39561}"/>
              </a:ext>
            </a:extLst>
          </p:cNvPr>
          <p:cNvGrpSpPr/>
          <p:nvPr/>
        </p:nvGrpSpPr>
        <p:grpSpPr>
          <a:xfrm>
            <a:off x="233855" y="3897109"/>
            <a:ext cx="7315676" cy="1553011"/>
            <a:chOff x="233855" y="3897109"/>
            <a:chExt cx="7315676" cy="1553011"/>
          </a:xfrm>
        </p:grpSpPr>
        <p:pic>
          <p:nvPicPr>
            <p:cNvPr id="9" name="Picture 8" descr="A screenshot of a social media post&#10;&#10;Description automatically generated">
              <a:extLst>
                <a:ext uri="{FF2B5EF4-FFF2-40B4-BE49-F238E27FC236}">
                  <a16:creationId xmlns:a16="http://schemas.microsoft.com/office/drawing/2014/main" id="{60971631-A224-481B-B6D8-E23C56A9E78E}"/>
                </a:ext>
              </a:extLst>
            </p:cNvPr>
            <p:cNvPicPr>
              <a:picLocks noChangeAspect="1"/>
            </p:cNvPicPr>
            <p:nvPr/>
          </p:nvPicPr>
          <p:blipFill rotWithShape="1">
            <a:blip r:embed="rId4">
              <a:extLst>
                <a:ext uri="{28A0092B-C50C-407E-A947-70E740481C1C}">
                  <a14:useLocalDpi xmlns:a14="http://schemas.microsoft.com/office/drawing/2010/main" val="0"/>
                </a:ext>
              </a:extLst>
            </a:blip>
            <a:srcRect b="65213"/>
            <a:stretch/>
          </p:blipFill>
          <p:spPr>
            <a:xfrm>
              <a:off x="233855" y="3897109"/>
              <a:ext cx="7315676" cy="1060401"/>
            </a:xfrm>
            <a:prstGeom prst="rect">
              <a:avLst/>
            </a:prstGeom>
            <a:ln>
              <a:solidFill>
                <a:schemeClr val="bg2"/>
              </a:solidFill>
            </a:ln>
          </p:spPr>
        </p:pic>
        <p:pic>
          <p:nvPicPr>
            <p:cNvPr id="15" name="Picture 14" descr="A screenshot of a social media post&#10;&#10;Description automatically generated">
              <a:extLst>
                <a:ext uri="{FF2B5EF4-FFF2-40B4-BE49-F238E27FC236}">
                  <a16:creationId xmlns:a16="http://schemas.microsoft.com/office/drawing/2014/main" id="{55667F6F-9AEF-44B0-AFB1-A859ED48CA4A}"/>
                </a:ext>
              </a:extLst>
            </p:cNvPr>
            <p:cNvPicPr>
              <a:picLocks noChangeAspect="1"/>
            </p:cNvPicPr>
            <p:nvPr/>
          </p:nvPicPr>
          <p:blipFill rotWithShape="1">
            <a:blip r:embed="rId4">
              <a:extLst>
                <a:ext uri="{28A0092B-C50C-407E-A947-70E740481C1C}">
                  <a14:useLocalDpi xmlns:a14="http://schemas.microsoft.com/office/drawing/2010/main" val="0"/>
                </a:ext>
              </a:extLst>
            </a:blip>
            <a:srcRect t="83824"/>
            <a:stretch/>
          </p:blipFill>
          <p:spPr>
            <a:xfrm>
              <a:off x="233855" y="4957039"/>
              <a:ext cx="7315676" cy="493081"/>
            </a:xfrm>
            <a:prstGeom prst="rect">
              <a:avLst/>
            </a:prstGeom>
            <a:ln>
              <a:solidFill>
                <a:schemeClr val="bg2"/>
              </a:solidFill>
            </a:ln>
          </p:spPr>
        </p:pic>
      </p:grpSp>
      <p:grpSp>
        <p:nvGrpSpPr>
          <p:cNvPr id="2" name="Group 1">
            <a:extLst>
              <a:ext uri="{FF2B5EF4-FFF2-40B4-BE49-F238E27FC236}">
                <a16:creationId xmlns:a16="http://schemas.microsoft.com/office/drawing/2014/main" id="{86A7F603-2D6C-481F-9F2E-CAC3D74AF46A}"/>
              </a:ext>
            </a:extLst>
          </p:cNvPr>
          <p:cNvGrpSpPr/>
          <p:nvPr/>
        </p:nvGrpSpPr>
        <p:grpSpPr>
          <a:xfrm>
            <a:off x="1" y="3149600"/>
            <a:ext cx="8246532" cy="3082033"/>
            <a:chOff x="0" y="3179007"/>
            <a:chExt cx="8278817" cy="3052626"/>
          </a:xfrm>
        </p:grpSpPr>
        <p:sp>
          <p:nvSpPr>
            <p:cNvPr id="16" name="Rectangle 15">
              <a:extLst>
                <a:ext uri="{FF2B5EF4-FFF2-40B4-BE49-F238E27FC236}">
                  <a16:creationId xmlns:a16="http://schemas.microsoft.com/office/drawing/2014/main" id="{9B25F1A0-44CD-43AA-A706-4010AADA33DD}"/>
                </a:ext>
              </a:extLst>
            </p:cNvPr>
            <p:cNvSpPr/>
            <p:nvPr/>
          </p:nvSpPr>
          <p:spPr>
            <a:xfrm>
              <a:off x="0" y="5708413"/>
              <a:ext cx="8278817" cy="523220"/>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Applications due on December 3, 2020</a:t>
              </a:r>
            </a:p>
          </p:txBody>
        </p:sp>
        <p:sp>
          <p:nvSpPr>
            <p:cNvPr id="17" name="Rectangle 16">
              <a:extLst>
                <a:ext uri="{FF2B5EF4-FFF2-40B4-BE49-F238E27FC236}">
                  <a16:creationId xmlns:a16="http://schemas.microsoft.com/office/drawing/2014/main" id="{3AE3734C-97AF-4868-90E1-A4C428AC5A64}"/>
                </a:ext>
              </a:extLst>
            </p:cNvPr>
            <p:cNvSpPr/>
            <p:nvPr/>
          </p:nvSpPr>
          <p:spPr>
            <a:xfrm>
              <a:off x="0" y="3179007"/>
              <a:ext cx="8125096" cy="523220"/>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Applications due on November 13, 2020</a:t>
              </a:r>
            </a:p>
          </p:txBody>
        </p:sp>
      </p:grpSp>
      <p:sp>
        <p:nvSpPr>
          <p:cNvPr id="3" name="TextBox 2">
            <a:extLst>
              <a:ext uri="{FF2B5EF4-FFF2-40B4-BE49-F238E27FC236}">
                <a16:creationId xmlns:a16="http://schemas.microsoft.com/office/drawing/2014/main" id="{0026DE70-C3A6-4686-AA2F-D1D5439C775C}"/>
              </a:ext>
            </a:extLst>
          </p:cNvPr>
          <p:cNvSpPr txBox="1"/>
          <p:nvPr/>
        </p:nvSpPr>
        <p:spPr>
          <a:xfrm>
            <a:off x="7879349" y="1539775"/>
            <a:ext cx="4216398" cy="3970318"/>
          </a:xfrm>
          <a:prstGeom prst="rect">
            <a:avLst/>
          </a:prstGeom>
          <a:noFill/>
        </p:spPr>
        <p:txBody>
          <a:bodyPr wrap="square" rtlCol="0">
            <a:spAutoFit/>
          </a:bodyPr>
          <a:lstStyle/>
          <a:p>
            <a:pPr marL="457200" marR="0" lvl="0" indent="-288925" algn="l" defTabSz="625475"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Create atlas of gene 	expression and 	biobank </a:t>
            </a:r>
          </a:p>
          <a:p>
            <a:pPr marL="457200" marR="0" lvl="0" indent="-288925" algn="l" defTabSz="625475"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endParaRPr>
          </a:p>
          <a:p>
            <a:pPr marL="457200" marR="0" lvl="0" indent="-288925" algn="l" defTabSz="625475"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Analyze differences 	in gene expression</a:t>
            </a:r>
          </a:p>
          <a:p>
            <a:pPr marL="457200" marR="0" lvl="0" indent="-288925" algn="l" defTabSz="625475"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endParaRPr>
          </a:p>
          <a:p>
            <a:pPr marL="457200" marR="0" lvl="0" indent="-288925" algn="l" defTabSz="625475"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Helvetica Neue" charset="0"/>
                <a:cs typeface="Helvetica Neue" charset="0"/>
              </a:rPr>
              <a:t>Develop ELSI 	research projects</a:t>
            </a:r>
          </a:p>
        </p:txBody>
      </p:sp>
      <p:sp>
        <p:nvSpPr>
          <p:cNvPr id="12" name="TextBox 11">
            <a:extLst>
              <a:ext uri="{FF2B5EF4-FFF2-40B4-BE49-F238E27FC236}">
                <a16:creationId xmlns:a16="http://schemas.microsoft.com/office/drawing/2014/main" id="{B8272B80-E2F6-46EE-8153-B6787C14A95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23</a:t>
            </a:r>
          </a:p>
        </p:txBody>
      </p:sp>
    </p:spTree>
    <p:extLst>
      <p:ext uri="{BB962C8B-B14F-4D97-AF65-F5344CB8AC3E}">
        <p14:creationId xmlns:p14="http://schemas.microsoft.com/office/powerpoint/2010/main" val="33251507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BBE6F-143E-4CA1-9521-5298998E7C76}"/>
              </a:ext>
            </a:extLst>
          </p:cNvPr>
          <p:cNvSpPr>
            <a:spLocks noGrp="1"/>
          </p:cNvSpPr>
          <p:nvPr>
            <p:ph type="title"/>
          </p:nvPr>
        </p:nvSpPr>
        <p:spPr>
          <a:xfrm>
            <a:off x="0" y="-90110"/>
            <a:ext cx="12192000" cy="1355725"/>
          </a:xfrm>
        </p:spPr>
        <p:txBody>
          <a:bodyPr>
            <a:noAutofit/>
          </a:bodyPr>
          <a:lstStyle/>
          <a:p>
            <a:pPr algn="ctr">
              <a:defRPr/>
            </a:pPr>
            <a:r>
              <a:rPr lang="en-US" sz="3600" dirty="0">
                <a:solidFill>
                  <a:srgbClr val="5FE0D4"/>
                </a:solidFill>
                <a:latin typeface="Arial" charset="0"/>
                <a:cs typeface="Arial" charset="0"/>
              </a:rPr>
              <a:t>NHGRI Analysis, Visualization, and Informatics</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Lab-space (AnVIL)</a:t>
            </a:r>
          </a:p>
        </p:txBody>
      </p:sp>
      <p:sp>
        <p:nvSpPr>
          <p:cNvPr id="5" name="Content Placeholder 4">
            <a:extLst>
              <a:ext uri="{FF2B5EF4-FFF2-40B4-BE49-F238E27FC236}">
                <a16:creationId xmlns:a16="http://schemas.microsoft.com/office/drawing/2014/main" id="{ECFB48FC-9E02-4009-93E8-E23CAA227F7C}"/>
              </a:ext>
            </a:extLst>
          </p:cNvPr>
          <p:cNvSpPr>
            <a:spLocks noGrp="1"/>
          </p:cNvSpPr>
          <p:nvPr>
            <p:ph idx="1"/>
          </p:nvPr>
        </p:nvSpPr>
        <p:spPr>
          <a:xfrm>
            <a:off x="-1" y="1299066"/>
            <a:ext cx="11774905" cy="4139595"/>
          </a:xfrm>
          <a:prstGeom prst="rect">
            <a:avLst/>
          </a:prstGeom>
        </p:spPr>
        <p:txBody>
          <a:bodyPr wrap="square" anchor="t">
            <a:spAutoFit/>
          </a:bodyPr>
          <a:lstStyle/>
          <a:p>
            <a:pPr marL="465138" marR="0" lvl="2" indent="-306388"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sng" strike="noStrike" kern="1200" cap="none" spc="0" normalizeH="0" baseline="0" noProof="0" dirty="0">
                <a:ln>
                  <a:noFill/>
                </a:ln>
                <a:solidFill>
                  <a:srgbClr val="FFFFFF"/>
                </a:solidFill>
                <a:effectLst/>
                <a:uLnTx/>
                <a:uFillTx/>
                <a:latin typeface="Arial"/>
                <a:ea typeface="+mn-ea"/>
                <a:cs typeface="Arial"/>
              </a:rPr>
              <a:t>Ma</a:t>
            </a:r>
            <a:r>
              <a:rPr kumimoji="0" lang="en-US" sz="3200" b="1" i="0" u="none" strike="noStrike" kern="1200" cap="none" spc="0" normalizeH="0" baseline="0" noProof="0" dirty="0">
                <a:ln>
                  <a:noFill/>
                </a:ln>
                <a:solidFill>
                  <a:srgbClr val="FFFFFF"/>
                </a:solidFill>
                <a:effectLst/>
                <a:uLnTx/>
                <a:uFillTx/>
                <a:latin typeface="Arial"/>
                <a:ea typeface="+mn-ea"/>
                <a:cs typeface="Arial"/>
              </a:rPr>
              <a:t>ssive </a:t>
            </a:r>
            <a:r>
              <a:rPr kumimoji="0" lang="en-US" sz="3200" b="1" i="0" u="sng" strike="noStrike" kern="1200" cap="none" spc="0" normalizeH="0" baseline="0" noProof="0" dirty="0">
                <a:ln>
                  <a:noFill/>
                </a:ln>
                <a:solidFill>
                  <a:srgbClr val="FFFFFF"/>
                </a:solidFill>
                <a:effectLst/>
                <a:uLnTx/>
                <a:uFillTx/>
                <a:latin typeface="Arial"/>
                <a:ea typeface="+mn-ea"/>
                <a:cs typeface="Arial"/>
              </a:rPr>
              <a:t>G</a:t>
            </a:r>
            <a:r>
              <a:rPr kumimoji="0" lang="en-US" sz="3200" b="1" i="0" u="none" strike="noStrike" kern="1200" cap="none" spc="0" normalizeH="0" baseline="0" noProof="0" dirty="0">
                <a:ln>
                  <a:noFill/>
                </a:ln>
                <a:solidFill>
                  <a:srgbClr val="FFFFFF"/>
                </a:solidFill>
                <a:effectLst/>
                <a:uLnTx/>
                <a:uFillTx/>
                <a:latin typeface="Arial"/>
                <a:ea typeface="+mn-ea"/>
                <a:cs typeface="Arial"/>
              </a:rPr>
              <a:t>enome </a:t>
            </a:r>
            <a:r>
              <a:rPr kumimoji="0" lang="en-US" sz="3200" b="1" i="0" u="sng" strike="noStrike" kern="1200" cap="none" spc="0" normalizeH="0" baseline="0" noProof="0" dirty="0">
                <a:ln>
                  <a:noFill/>
                </a:ln>
                <a:solidFill>
                  <a:srgbClr val="FFFFFF"/>
                </a:solidFill>
                <a:effectLst/>
                <a:uLnTx/>
                <a:uFillTx/>
                <a:latin typeface="Arial"/>
                <a:ea typeface="+mn-ea"/>
                <a:cs typeface="Arial"/>
              </a:rPr>
              <a:t>I</a:t>
            </a:r>
            <a:r>
              <a:rPr kumimoji="0" lang="en-US" sz="3200" b="1" i="0" u="none" strike="noStrike" kern="1200" cap="none" spc="0" normalizeH="0" baseline="0" noProof="0" dirty="0">
                <a:ln>
                  <a:noFill/>
                </a:ln>
                <a:solidFill>
                  <a:srgbClr val="FFFFFF"/>
                </a:solidFill>
                <a:effectLst/>
                <a:uLnTx/>
                <a:uFillTx/>
                <a:latin typeface="Arial"/>
                <a:ea typeface="+mn-ea"/>
                <a:cs typeface="Arial"/>
              </a:rPr>
              <a:t>nformatics in the </a:t>
            </a:r>
            <a:r>
              <a:rPr kumimoji="0" lang="en-US" sz="3200" b="1" i="0" u="sng" strike="noStrike" kern="1200" cap="none" spc="0" normalizeH="0" baseline="0" noProof="0" dirty="0">
                <a:ln>
                  <a:noFill/>
                </a:ln>
                <a:solidFill>
                  <a:srgbClr val="FFFFFF"/>
                </a:solidFill>
                <a:effectLst/>
                <a:uLnTx/>
                <a:uFillTx/>
                <a:latin typeface="Arial"/>
                <a:ea typeface="+mn-ea"/>
                <a:cs typeface="Arial"/>
              </a:rPr>
              <a:t>C</a:t>
            </a:r>
            <a:r>
              <a:rPr kumimoji="0" lang="en-US" sz="3200" b="1" i="0" u="none" strike="noStrike" kern="1200" cap="none" spc="0" normalizeH="0" baseline="0" noProof="0" dirty="0">
                <a:ln>
                  <a:noFill/>
                </a:ln>
                <a:solidFill>
                  <a:srgbClr val="FFFFFF"/>
                </a:solidFill>
                <a:effectLst/>
                <a:uLnTx/>
                <a:uFillTx/>
                <a:latin typeface="Arial"/>
                <a:ea typeface="+mn-ea"/>
                <a:cs typeface="Arial"/>
              </a:rPr>
              <a:t>loud 			(MaGIC) Jamboree</a:t>
            </a:r>
          </a:p>
          <a:p>
            <a:pPr marL="387350" marR="0" lvl="2" indent="-228600" algn="l" defTabSz="627063" rtl="0" eaLnBrk="1" fontAlgn="auto" latinLnBrk="0" hangingPunct="1">
              <a:lnSpc>
                <a:spcPct val="100000"/>
              </a:lnSpc>
              <a:spcBef>
                <a:spcPts val="1800"/>
              </a:spcBef>
              <a:spcAft>
                <a:spcPts val="0"/>
              </a:spcAft>
              <a:buClr>
                <a:srgbClr val="FFFFFF"/>
              </a:buClr>
              <a:buSzPct val="95000"/>
              <a:buFont typeface="Wingdings" pitchFamily="2" charset="2"/>
              <a:buChar char=""/>
              <a:tabLst/>
              <a:defRPr/>
            </a:pPr>
            <a:endParaRPr kumimoji="0" lang="en-US" sz="400" b="1" i="0" u="none" strike="noStrike" kern="1200" cap="none" spc="0" normalizeH="0" baseline="0" noProof="0" dirty="0">
              <a:ln>
                <a:noFill/>
              </a:ln>
              <a:solidFill>
                <a:srgbClr val="FFFFFF"/>
              </a:solidFill>
              <a:effectLst/>
              <a:uLnTx/>
              <a:uFillTx/>
              <a:latin typeface="Arial"/>
              <a:ea typeface="+mn-ea"/>
              <a:cs typeface="Arial"/>
            </a:endParaRPr>
          </a:p>
          <a:p>
            <a:pPr marL="465138" lvl="2" indent="-306388" defTabSz="627063">
              <a:lnSpc>
                <a:spcPct val="100000"/>
              </a:lnSpc>
              <a:spcBef>
                <a:spcPts val="1800"/>
              </a:spcBef>
              <a:buClr>
                <a:srgbClr val="FFFFFF"/>
              </a:buClr>
              <a:buSzPct val="95000"/>
              <a:buFont typeface="Wingdings" pitchFamily="2" charset="2"/>
              <a:buChar char=""/>
              <a:defRPr/>
            </a:pPr>
            <a:r>
              <a:rPr lang="en-US" sz="3200" b="1" dirty="0">
                <a:solidFill>
                  <a:srgbClr val="FFFFFF"/>
                </a:solidFill>
                <a:cs typeface="Arial"/>
              </a:rPr>
              <a:t>Workshops ASHG 2020 Meeting:</a:t>
            </a:r>
            <a:endParaRPr kumimoji="0" lang="en-US" sz="3200" b="1" i="0" u="none" strike="noStrike" kern="1200" cap="none" spc="0" normalizeH="0" baseline="0" noProof="0" dirty="0">
              <a:ln>
                <a:noFill/>
              </a:ln>
              <a:solidFill>
                <a:srgbClr val="FFFFFF"/>
              </a:solidFill>
              <a:effectLst/>
              <a:uLnTx/>
              <a:uFillTx/>
              <a:latin typeface="Arial"/>
              <a:ea typeface="+mn-ea"/>
              <a:cs typeface="Arial"/>
            </a:endParaRPr>
          </a:p>
          <a:p>
            <a:pPr marL="615950" marR="0" lvl="3" indent="0" algn="l" defTabSz="627063" rtl="0" eaLnBrk="1" fontAlgn="auto" latinLnBrk="0" hangingPunct="1">
              <a:lnSpc>
                <a:spcPct val="100000"/>
              </a:lnSpc>
              <a:spcBef>
                <a:spcPts val="1800"/>
              </a:spcBef>
              <a:spcAft>
                <a:spcPts val="0"/>
              </a:spcAft>
              <a:buClr>
                <a:srgbClr val="FFFFFF"/>
              </a:buClr>
              <a:buSzPct val="95000"/>
              <a:buNone/>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lt"/>
                <a:cs typeface="Arial" panose="020B0604020202020204"/>
              </a:rPr>
              <a:t>GWAS analyses with Galaxy in </a:t>
            </a:r>
            <a:r>
              <a:rPr kumimoji="0" lang="en-US" sz="2800" b="1" i="0" u="none" strike="noStrike" kern="1200" cap="none" spc="0" normalizeH="0" baseline="0" noProof="0" dirty="0" err="1">
                <a:ln>
                  <a:noFill/>
                </a:ln>
                <a:solidFill>
                  <a:schemeClr val="accent3">
                    <a:lumMod val="60000"/>
                    <a:lumOff val="40000"/>
                  </a:schemeClr>
                </a:solidFill>
                <a:effectLst/>
                <a:uLnTx/>
                <a:uFillTx/>
                <a:latin typeface="Arial" panose="020B0604020202020204"/>
                <a:ea typeface="+mn-lt"/>
                <a:cs typeface="Arial" panose="020B0604020202020204"/>
              </a:rPr>
              <a:t>AnVIL</a:t>
            </a:r>
            <a:endParaRPr kumimoji="0" lang="en-US" sz="2800" b="1" i="0" u="none" strike="noStrike" kern="1200" cap="none" spc="0" normalizeH="0" baseline="0" noProof="0" dirty="0">
              <a:ln>
                <a:noFill/>
              </a:ln>
              <a:solidFill>
                <a:schemeClr val="accent3">
                  <a:lumMod val="60000"/>
                  <a:lumOff val="40000"/>
                </a:schemeClr>
              </a:solidFill>
              <a:effectLst/>
              <a:uLnTx/>
              <a:uFillTx/>
              <a:latin typeface="Arial"/>
              <a:cs typeface="Arial"/>
            </a:endParaRPr>
          </a:p>
          <a:p>
            <a:pPr marL="615950" marR="0" lvl="3" indent="0" algn="l" defTabSz="627063" rtl="0" eaLnBrk="1" fontAlgn="auto" latinLnBrk="0" hangingPunct="1">
              <a:lnSpc>
                <a:spcPct val="100000"/>
              </a:lnSpc>
              <a:spcBef>
                <a:spcPts val="1800"/>
              </a:spcBef>
              <a:spcAft>
                <a:spcPts val="0"/>
              </a:spcAft>
              <a:buClr>
                <a:srgbClr val="FFFFFF"/>
              </a:buClr>
              <a:buSzPct val="95000"/>
              <a:buNone/>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lt"/>
                <a:cs typeface="Arial" panose="020B0604020202020204"/>
              </a:rPr>
              <a:t>Find and analyze cloud data with Gen3, </a:t>
            </a:r>
            <a:r>
              <a:rPr kumimoji="0" lang="en-US" sz="2800" b="1" i="0" u="none" strike="noStrike" kern="1200" cap="none" spc="0" normalizeH="0" baseline="0" noProof="0" dirty="0" err="1">
                <a:ln>
                  <a:noFill/>
                </a:ln>
                <a:solidFill>
                  <a:schemeClr val="accent3">
                    <a:lumMod val="60000"/>
                    <a:lumOff val="40000"/>
                  </a:schemeClr>
                </a:solidFill>
                <a:effectLst/>
                <a:uLnTx/>
                <a:uFillTx/>
                <a:latin typeface="Arial" panose="020B0604020202020204"/>
                <a:ea typeface="+mn-lt"/>
                <a:cs typeface="Arial" panose="020B0604020202020204"/>
              </a:rPr>
              <a:t>Dockstore</a:t>
            </a:r>
            <a:r>
              <a:rPr lang="en-US" sz="2800" b="1" dirty="0">
                <a:solidFill>
                  <a:schemeClr val="accent3">
                    <a:lumMod val="60000"/>
                    <a:lumOff val="40000"/>
                  </a:schemeClr>
                </a:solidFill>
                <a:latin typeface="Arial" panose="020B0604020202020204"/>
                <a:ea typeface="+mn-lt"/>
                <a:cs typeface="Arial" panose="020B0604020202020204"/>
              </a:rPr>
              <a:t>, &amp; </a:t>
            </a: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lt"/>
                <a:cs typeface="Arial" panose="020B0604020202020204"/>
              </a:rPr>
              <a:t>Terra</a:t>
            </a:r>
            <a:endPar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cs typeface="Arial"/>
            </a:endParaRPr>
          </a:p>
          <a:p>
            <a:pPr marL="465138" marR="0" lvl="2" indent="-306388" algn="l" defTabSz="627063"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Designated repository for COVID-19 HGI data</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pic>
        <p:nvPicPr>
          <p:cNvPr id="6" name="Picture 4" descr="/var/folders/lr/b9gzh9694ps537nvvmlysw84g1d5zy/T/com.microsoft.Powerpoint/WebArchiveCopyPasteTempFiles/fY8AAAAASUVORK5CYII=">
            <a:extLst>
              <a:ext uri="{FF2B5EF4-FFF2-40B4-BE49-F238E27FC236}">
                <a16:creationId xmlns:a16="http://schemas.microsoft.com/office/drawing/2014/main" id="{52C74EAE-0F4D-4355-899F-63E165F8B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396" y="1535234"/>
            <a:ext cx="2737537" cy="2278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1DCA9B7-6E4B-47FC-84D9-68BD90FF0039}"/>
              </a:ext>
            </a:extLst>
          </p:cNvPr>
          <p:cNvPicPr>
            <a:picLocks noChangeAspect="1"/>
          </p:cNvPicPr>
          <p:nvPr/>
        </p:nvPicPr>
        <p:blipFill rotWithShape="1">
          <a:blip r:embed="rId4"/>
          <a:srcRect l="3409" r="29545" b="56383"/>
          <a:stretch/>
        </p:blipFill>
        <p:spPr>
          <a:xfrm>
            <a:off x="3450761" y="5515590"/>
            <a:ext cx="3511513" cy="1222137"/>
          </a:xfrm>
          <a:prstGeom prst="rect">
            <a:avLst/>
          </a:prstGeom>
          <a:ln w="22225">
            <a:solidFill>
              <a:schemeClr val="accent1"/>
            </a:solidFill>
          </a:ln>
        </p:spPr>
      </p:pic>
      <p:sp>
        <p:nvSpPr>
          <p:cNvPr id="8" name="TextBox 7">
            <a:extLst>
              <a:ext uri="{FF2B5EF4-FFF2-40B4-BE49-F238E27FC236}">
                <a16:creationId xmlns:a16="http://schemas.microsoft.com/office/drawing/2014/main" id="{67776D7A-AE65-4A81-B34C-2B2670EBD58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24</a:t>
            </a:r>
          </a:p>
        </p:txBody>
      </p:sp>
    </p:spTree>
    <p:extLst>
      <p:ext uri="{BB962C8B-B14F-4D97-AF65-F5344CB8AC3E}">
        <p14:creationId xmlns:p14="http://schemas.microsoft.com/office/powerpoint/2010/main" val="11455814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84CDA6-8509-4791-8F67-1E44473BC021}"/>
              </a:ext>
            </a:extLst>
          </p:cNvPr>
          <p:cNvPicPr>
            <a:picLocks noChangeAspect="1"/>
          </p:cNvPicPr>
          <p:nvPr/>
        </p:nvPicPr>
        <p:blipFill>
          <a:blip r:embed="rId3"/>
          <a:stretch>
            <a:fillRect/>
          </a:stretch>
        </p:blipFill>
        <p:spPr>
          <a:xfrm>
            <a:off x="965476" y="3003"/>
            <a:ext cx="10330837" cy="2354076"/>
          </a:xfrm>
          <a:prstGeom prst="rect">
            <a:avLst/>
          </a:prstGeom>
        </p:spPr>
      </p:pic>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158985" y="2853415"/>
            <a:ext cx="11744257" cy="3696930"/>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Recent</a:t>
            </a:r>
            <a:r>
              <a:rPr kumimoji="0" lang="en-US" sz="2600" b="1" i="0" u="none" strike="noStrike" kern="1200" cap="none" spc="0" normalizeH="0" noProof="0" dirty="0">
                <a:ln>
                  <a:noFill/>
                </a:ln>
                <a:solidFill>
                  <a:prstClr val="white"/>
                </a:solidFill>
                <a:effectLst/>
                <a:uLnTx/>
                <a:uFillTx/>
                <a:latin typeface="Arial" charset="0"/>
                <a:ea typeface="+mn-ea"/>
                <a:cs typeface="+mn-cs"/>
              </a:rPr>
              <a:t> </a:t>
            </a:r>
            <a:r>
              <a:rPr kumimoji="0" lang="en-US" sz="2600" b="1" i="0" u="none" strike="noStrike" kern="1200" cap="none" spc="0" normalizeH="0" baseline="0" noProof="0" dirty="0">
                <a:ln>
                  <a:noFill/>
                </a:ln>
                <a:solidFill>
                  <a:prstClr val="white"/>
                </a:solidFill>
                <a:effectLst/>
                <a:uLnTx/>
                <a:uFillTx/>
                <a:latin typeface="Arial" charset="0"/>
                <a:ea typeface="+mn-ea"/>
                <a:cs typeface="+mn-cs"/>
              </a:rPr>
              <a:t>GWAS Summary Statistics Standards and Sharing Workshop 	</a:t>
            </a:r>
          </a:p>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Attendees: cohort representatives, summary statistics users, tools 	developers, resource providers, journal editors, and funders</a:t>
            </a:r>
          </a:p>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Recommendations: </a:t>
            </a:r>
          </a:p>
          <a:p>
            <a:pPr marL="768335" marR="0" lvl="3" indent="0" algn="l" defTabSz="627063" rtl="0" eaLnBrk="0" fontAlgn="auto" latinLnBrk="0" hangingPunct="0">
              <a:lnSpc>
                <a:spcPct val="100000"/>
              </a:lnSpc>
              <a:spcBef>
                <a:spcPts val="0"/>
              </a:spcBef>
              <a:spcAft>
                <a:spcPts val="0"/>
              </a:spcAft>
              <a:buClr>
                <a:srgbClr val="FFFFFF"/>
              </a:buClr>
              <a:buSzPct val="95000"/>
              <a:buNone/>
              <a:tabLst/>
              <a:defRPr/>
            </a:pPr>
            <a:r>
              <a:rPr kumimoji="0" lang="en-US" sz="26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Improve platform functionality </a:t>
            </a:r>
          </a:p>
          <a:p>
            <a:pPr marL="768335" marR="0" lvl="3" indent="0" algn="l" defTabSz="627063" rtl="0" eaLnBrk="0" fontAlgn="auto" latinLnBrk="0" hangingPunct="0">
              <a:lnSpc>
                <a:spcPct val="100000"/>
              </a:lnSpc>
              <a:spcBef>
                <a:spcPts val="0"/>
              </a:spcBef>
              <a:spcAft>
                <a:spcPts val="0"/>
              </a:spcAft>
              <a:buClr>
                <a:srgbClr val="FFFFFF"/>
              </a:buClr>
              <a:buSzPct val="95000"/>
              <a:buNone/>
              <a:tabLst/>
              <a:defRPr/>
            </a:pPr>
            <a:r>
              <a:rPr kumimoji="0" lang="en-US" sz="26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Standardize summary statistics reporting</a:t>
            </a:r>
          </a:p>
          <a:p>
            <a:pPr marL="768335" marR="0" lvl="3" indent="0" algn="l" defTabSz="627063" rtl="0" eaLnBrk="0" fontAlgn="auto" latinLnBrk="0" hangingPunct="0">
              <a:lnSpc>
                <a:spcPct val="100000"/>
              </a:lnSpc>
              <a:spcBef>
                <a:spcPts val="0"/>
              </a:spcBef>
              <a:spcAft>
                <a:spcPts val="0"/>
              </a:spcAft>
              <a:buClr>
                <a:srgbClr val="FFFFFF"/>
              </a:buClr>
              <a:buSzPct val="95000"/>
              <a:buNone/>
              <a:tabLst/>
              <a:defRPr/>
            </a:pPr>
            <a:r>
              <a:rPr kumimoji="0" lang="en-US" sz="26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Link summary statistics data to relevant datasets/resources</a:t>
            </a: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914377" marR="0" lvl="1" indent="-304792" algn="l" defTabSz="1219170" rtl="0" eaLnBrk="1" fontAlgn="auto" latinLnBrk="0" hangingPunct="1">
              <a:lnSpc>
                <a:spcPct val="90000"/>
              </a:lnSpc>
              <a:spcBef>
                <a:spcPts val="667"/>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609585" marR="0" lvl="1" indent="0" algn="l" defTabSz="1219170" rtl="0" eaLnBrk="1" fontAlgn="auto" latinLnBrk="0" hangingPunct="1">
              <a:lnSpc>
                <a:spcPct val="90000"/>
              </a:lnSpc>
              <a:spcBef>
                <a:spcPts val="667"/>
              </a:spcBef>
              <a:spcAft>
                <a:spcPts val="0"/>
              </a:spcAft>
              <a:buClrTx/>
              <a:buSzTx/>
              <a:buFont typeface="Arial"/>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C6F39AC-8608-4969-B30C-704948F7C1CB}"/>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Tree>
    <p:extLst>
      <p:ext uri="{BB962C8B-B14F-4D97-AF65-F5344CB8AC3E}">
        <p14:creationId xmlns:p14="http://schemas.microsoft.com/office/powerpoint/2010/main" val="35046537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49363" y="-31800"/>
            <a:ext cx="12142637" cy="748147"/>
          </a:xfrm>
        </p:spPr>
        <p:txBody>
          <a:bodyPr>
            <a:normAutofit/>
          </a:bodyPr>
          <a:lstStyle/>
          <a:p>
            <a:pPr algn="ctr">
              <a:defRPr/>
            </a:pPr>
            <a:r>
              <a:rPr lang="en-US" sz="3600" b="1" dirty="0">
                <a:solidFill>
                  <a:srgbClr val="5FE0D4"/>
                </a:solidFill>
                <a:latin typeface="Arial" charset="0"/>
                <a:cs typeface="Arial" charset="0"/>
              </a:rPr>
              <a:t>Phenotypes and Exposures (PhenX) Toolkit</a:t>
            </a:r>
            <a:endParaRPr lang="en-US" sz="3600" b="1" dirty="0">
              <a:solidFill>
                <a:srgbClr val="5FE0D4"/>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5396E184-B890-DC45-82F4-5EE5ABF758AF}"/>
              </a:ext>
            </a:extLst>
          </p:cNvPr>
          <p:cNvSpPr txBox="1"/>
          <p:nvPr/>
        </p:nvSpPr>
        <p:spPr>
          <a:xfrm>
            <a:off x="7408538" y="1326426"/>
            <a:ext cx="4630427" cy="1292662"/>
          </a:xfrm>
          <a:prstGeom prst="rect">
            <a:avLst/>
          </a:prstGeom>
          <a:noFill/>
        </p:spPr>
        <p:txBody>
          <a:bodyPr wrap="square" rtlCol="0">
            <a:spAutoFit/>
          </a:bodyPr>
          <a:lstStyle/>
          <a:p>
            <a:pPr marL="457200" marR="0" lvl="0" indent="-280988" algn="l" defTabSz="69056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Social Determinants of 	Health Assessments 	Collection (SDOH)</a:t>
            </a:r>
            <a:endParaRPr kumimoji="0" lang="en-US" sz="2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89433BE9-30C4-E645-846F-DE06CA16F0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19" t="11240" b="9469"/>
          <a:stretch/>
        </p:blipFill>
        <p:spPr>
          <a:xfrm>
            <a:off x="292365" y="1158762"/>
            <a:ext cx="7202336" cy="2922566"/>
          </a:xfrm>
          <a:prstGeom prst="rect">
            <a:avLst/>
          </a:prstGeom>
        </p:spPr>
      </p:pic>
      <p:pic>
        <p:nvPicPr>
          <p:cNvPr id="3" name="Picture 2">
            <a:extLst>
              <a:ext uri="{FF2B5EF4-FFF2-40B4-BE49-F238E27FC236}">
                <a16:creationId xmlns:a16="http://schemas.microsoft.com/office/drawing/2014/main" id="{E65CAB49-FEC6-C14B-8BA2-70AEFA92F5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4714" r="94444">
                        <a14:foregroundMark x1="21212" y1="48889" x2="21212" y2="48889"/>
                        <a14:foregroundMark x1="29293" y1="41111" x2="29293" y2="41111"/>
                        <a14:foregroundMark x1="42929" y1="46667" x2="42929" y2="46667"/>
                        <a14:foregroundMark x1="4714" y1="41111" x2="4714" y2="41111"/>
                        <a14:foregroundMark x1="61279" y1="48889" x2="61279" y2="48889"/>
                        <a14:foregroundMark x1="53199" y1="60000" x2="53199" y2="60000"/>
                        <a14:foregroundMark x1="71380" y1="30000" x2="71380" y2="30000"/>
                        <a14:foregroundMark x1="76094" y1="41111" x2="76094" y2="41111"/>
                        <a14:foregroundMark x1="80808" y1="46667" x2="80808" y2="46667"/>
                        <a14:foregroundMark x1="84175" y1="43333" x2="84175" y2="43333"/>
                        <a14:foregroundMark x1="83838" y1="43333" x2="83838" y2="43333"/>
                        <a14:foregroundMark x1="84175" y1="41111" x2="84175" y2="41111"/>
                        <a14:foregroundMark x1="87542" y1="48889" x2="87542" y2="48889"/>
                        <a14:foregroundMark x1="91919" y1="46667" x2="91919" y2="46667"/>
                        <a14:foregroundMark x1="94444" y1="48889" x2="94444" y2="48889"/>
                        <a14:foregroundMark x1="91919" y1="32222" x2="91919" y2="32222"/>
                        <a14:foregroundMark x1="53535" y1="48889" x2="53535" y2="48889"/>
                        <a14:foregroundMark x1="12458" y1="27778" x2="12458" y2="27778"/>
                        <a14:foregroundMark x1="11111" y1="15556" x2="11111" y2="15556"/>
                        <a14:foregroundMark x1="11111" y1="77778" x2="11111" y2="77778"/>
                        <a14:foregroundMark x1="11279" y1="77778" x2="11279" y2="77778"/>
                      </a14:backgroundRemoval>
                    </a14:imgEffect>
                  </a14:imgLayer>
                </a14:imgProps>
              </a:ext>
              <a:ext uri="{28A0092B-C50C-407E-A947-70E740481C1C}">
                <a14:useLocalDpi xmlns:a14="http://schemas.microsoft.com/office/drawing/2010/main" val="0"/>
              </a:ext>
            </a:extLst>
          </a:blip>
          <a:stretch>
            <a:fillRect/>
          </a:stretch>
        </p:blipFill>
        <p:spPr>
          <a:xfrm>
            <a:off x="7484224" y="5606720"/>
            <a:ext cx="4240514" cy="642502"/>
          </a:xfrm>
          <a:prstGeom prst="rect">
            <a:avLst/>
          </a:prstGeom>
        </p:spPr>
      </p:pic>
      <p:grpSp>
        <p:nvGrpSpPr>
          <p:cNvPr id="13" name="Group 12">
            <a:extLst>
              <a:ext uri="{FF2B5EF4-FFF2-40B4-BE49-F238E27FC236}">
                <a16:creationId xmlns:a16="http://schemas.microsoft.com/office/drawing/2014/main" id="{CAD051CA-72DD-2B42-9F27-4B8AC584A70C}"/>
              </a:ext>
            </a:extLst>
          </p:cNvPr>
          <p:cNvGrpSpPr/>
          <p:nvPr/>
        </p:nvGrpSpPr>
        <p:grpSpPr>
          <a:xfrm>
            <a:off x="19651" y="3530330"/>
            <a:ext cx="12284644" cy="3026407"/>
            <a:chOff x="449629" y="3530330"/>
            <a:chExt cx="11882020" cy="3026407"/>
          </a:xfrm>
        </p:grpSpPr>
        <p:grpSp>
          <p:nvGrpSpPr>
            <p:cNvPr id="11" name="Group 10">
              <a:extLst>
                <a:ext uri="{FF2B5EF4-FFF2-40B4-BE49-F238E27FC236}">
                  <a16:creationId xmlns:a16="http://schemas.microsoft.com/office/drawing/2014/main" id="{A08A779E-6CA5-B44F-ADBA-F413D374178C}"/>
                </a:ext>
              </a:extLst>
            </p:cNvPr>
            <p:cNvGrpSpPr/>
            <p:nvPr/>
          </p:nvGrpSpPr>
          <p:grpSpPr>
            <a:xfrm>
              <a:off x="449629" y="4364733"/>
              <a:ext cx="7357500" cy="2192004"/>
              <a:chOff x="449629" y="3988360"/>
              <a:chExt cx="7357500" cy="2192004"/>
            </a:xfrm>
          </p:grpSpPr>
          <p:sp>
            <p:nvSpPr>
              <p:cNvPr id="9" name="Rectangle 8">
                <a:extLst>
                  <a:ext uri="{FF2B5EF4-FFF2-40B4-BE49-F238E27FC236}">
                    <a16:creationId xmlns:a16="http://schemas.microsoft.com/office/drawing/2014/main" id="{0EB261BE-20AA-9F4E-84DF-73C9F0F5DC0C}"/>
                  </a:ext>
                </a:extLst>
              </p:cNvPr>
              <p:cNvSpPr/>
              <p:nvPr/>
            </p:nvSpPr>
            <p:spPr>
              <a:xfrm>
                <a:off x="449629" y="4308750"/>
                <a:ext cx="7202336" cy="1871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CE2A8DA-71C2-46FC-82A8-0DDE98186690}"/>
                  </a:ext>
                </a:extLst>
              </p:cNvPr>
              <p:cNvPicPr>
                <a:picLocks noChangeAspect="1"/>
              </p:cNvPicPr>
              <p:nvPr/>
            </p:nvPicPr>
            <p:blipFill>
              <a:blip r:embed="rId6"/>
              <a:stretch>
                <a:fillRect/>
              </a:stretch>
            </p:blipFill>
            <p:spPr>
              <a:xfrm>
                <a:off x="1379277" y="4346072"/>
                <a:ext cx="5578722" cy="1800808"/>
              </a:xfrm>
              <a:prstGeom prst="rect">
                <a:avLst/>
              </a:prstGeom>
            </p:spPr>
          </p:pic>
          <p:pic>
            <p:nvPicPr>
              <p:cNvPr id="8" name="Picture 7">
                <a:extLst>
                  <a:ext uri="{FF2B5EF4-FFF2-40B4-BE49-F238E27FC236}">
                    <a16:creationId xmlns:a16="http://schemas.microsoft.com/office/drawing/2014/main" id="{A4924F3E-9A3E-824A-A693-D32D5BA17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794" y="3988360"/>
                <a:ext cx="7202335" cy="411011"/>
              </a:xfrm>
              <a:prstGeom prst="rect">
                <a:avLst/>
              </a:prstGeom>
            </p:spPr>
          </p:pic>
        </p:grpSp>
        <p:sp>
          <p:nvSpPr>
            <p:cNvPr id="12" name="Rectangle 11">
              <a:extLst>
                <a:ext uri="{FF2B5EF4-FFF2-40B4-BE49-F238E27FC236}">
                  <a16:creationId xmlns:a16="http://schemas.microsoft.com/office/drawing/2014/main" id="{F7026C98-8BF0-F74E-BCF1-FD37F4B240D9}"/>
                </a:ext>
              </a:extLst>
            </p:cNvPr>
            <p:cNvSpPr/>
            <p:nvPr/>
          </p:nvSpPr>
          <p:spPr>
            <a:xfrm>
              <a:off x="7717541" y="3530330"/>
              <a:ext cx="4614108" cy="1692771"/>
            </a:xfrm>
            <a:prstGeom prst="rect">
              <a:avLst/>
            </a:prstGeom>
          </p:spPr>
          <p:txBody>
            <a:bodyPr wrap="square">
              <a:spAutoFit/>
            </a:bodyPr>
            <a:lstStyle/>
            <a:p>
              <a:pPr marL="457200" marR="0" lvl="0" indent="-280988" algn="l" defTabSz="69056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Rapid Acceleration of 	Diagnostics – 	Underserved 	Populations (RADx-UP)</a:t>
              </a:r>
            </a:p>
          </p:txBody>
        </p:sp>
      </p:grpSp>
      <p:sp>
        <p:nvSpPr>
          <p:cNvPr id="14" name="TextBox 13">
            <a:extLst>
              <a:ext uri="{FF2B5EF4-FFF2-40B4-BE49-F238E27FC236}">
                <a16:creationId xmlns:a16="http://schemas.microsoft.com/office/drawing/2014/main" id="{CE74C8E1-FD02-4AB4-BC3C-FBD2EAA89FCE}"/>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spTree>
    <p:extLst>
      <p:ext uri="{BB962C8B-B14F-4D97-AF65-F5344CB8AC3E}">
        <p14:creationId xmlns:p14="http://schemas.microsoft.com/office/powerpoint/2010/main" val="20197752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320840" y="611186"/>
            <a:ext cx="12132491" cy="6070352"/>
          </a:xfrm>
          <a:prstGeom prst="rect">
            <a:avLst/>
          </a:prstGeom>
          <a:noFill/>
          <a:ln w="9525" algn="ctr">
            <a:noFill/>
            <a:miter lim="800000"/>
            <a:headEnd/>
            <a:tailEnd/>
          </a:ln>
        </p:spPr>
        <p:txBody>
          <a:bodyPr/>
          <a:lstStyle/>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Presentations:</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Perspectives in Comparative Genomics and Evolution</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Elinor Karlsson</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0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rPr>
              <a:t>ELSI Research Activities across NIH </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Lawrence Brody</a:t>
            </a:r>
          </a:p>
        </p:txBody>
      </p:sp>
    </p:spTree>
    <p:extLst>
      <p:ext uri="{BB962C8B-B14F-4D97-AF65-F5344CB8AC3E}">
        <p14:creationId xmlns:p14="http://schemas.microsoft.com/office/powerpoint/2010/main" val="6741533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FF27ED-EB59-6445-B207-C30F97EFDAB4}"/>
              </a:ext>
            </a:extLst>
          </p:cNvPr>
          <p:cNvSpPr txBox="1"/>
          <p:nvPr/>
        </p:nvSpPr>
        <p:spPr>
          <a:xfrm>
            <a:off x="172821" y="4597338"/>
            <a:ext cx="1156446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113" name="TextBox 112">
            <a:extLst>
              <a:ext uri="{FF2B5EF4-FFF2-40B4-BE49-F238E27FC236}">
                <a16:creationId xmlns:a16="http://schemas.microsoft.com/office/drawing/2014/main" id="{68632735-74CC-A845-B7EF-209E03EDA8FD}"/>
              </a:ext>
            </a:extLst>
          </p:cNvPr>
          <p:cNvSpPr txBox="1"/>
          <p:nvPr/>
        </p:nvSpPr>
        <p:spPr>
          <a:xfrm>
            <a:off x="719304" y="6081515"/>
            <a:ext cx="10515600"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42" name="Picture 5" descr="https://emerge.mc.vanderbilt.edu/images/logo_emerge6_03.png">
            <a:extLst>
              <a:ext uri="{FF2B5EF4-FFF2-40B4-BE49-F238E27FC236}">
                <a16:creationId xmlns:a16="http://schemas.microsoft.com/office/drawing/2014/main" id="{94965F6D-57E6-4340-B1BA-6B4A90FE0C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30071" r="-40674" b="24071"/>
          <a:stretch/>
        </p:blipFill>
        <p:spPr bwMode="auto">
          <a:xfrm>
            <a:off x="1" y="0"/>
            <a:ext cx="12192000" cy="902857"/>
          </a:xfrm>
          <a:prstGeom prst="rect">
            <a:avLst/>
          </a:prstGeom>
          <a:solidFill>
            <a:srgbClr val="FFFFFF">
              <a:shade val="85000"/>
            </a:srgbClr>
          </a:solidFill>
          <a:ln>
            <a:noFill/>
          </a:ln>
          <a:effectLst/>
        </p:spPr>
      </p:pic>
      <p:pic>
        <p:nvPicPr>
          <p:cNvPr id="1026" name="Picture 2">
            <a:extLst>
              <a:ext uri="{FF2B5EF4-FFF2-40B4-BE49-F238E27FC236}">
                <a16:creationId xmlns:a16="http://schemas.microsoft.com/office/drawing/2014/main" id="{AD38EDEB-0950-8C43-B92B-27B992C37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04" y="902857"/>
            <a:ext cx="10780295" cy="5529564"/>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6D451EA6-F9A7-894E-B5A0-BD6B8EA73597}"/>
              </a:ext>
            </a:extLst>
          </p:cNvPr>
          <p:cNvSpPr/>
          <p:nvPr/>
        </p:nvSpPr>
        <p:spPr>
          <a:xfrm>
            <a:off x="1167411" y="1364879"/>
            <a:ext cx="9857177" cy="42987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83" name="TextBox 82">
            <a:extLst>
              <a:ext uri="{FF2B5EF4-FFF2-40B4-BE49-F238E27FC236}">
                <a16:creationId xmlns:a16="http://schemas.microsoft.com/office/drawing/2014/main" id="{D0374285-744A-F940-B031-72F35BC51BBB}"/>
              </a:ext>
            </a:extLst>
          </p:cNvPr>
          <p:cNvSpPr txBox="1"/>
          <p:nvPr/>
        </p:nvSpPr>
        <p:spPr>
          <a:xfrm>
            <a:off x="1206485" y="1620281"/>
            <a:ext cx="9805932" cy="2443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eMERGE Genomic Risk Assessment and Management Network (2020-2024)</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2122A"/>
              </a:solidFill>
              <a:effectLst/>
              <a:uLnTx/>
              <a:uFillTx/>
              <a:latin typeface="Arial" panose="020B0604020202020204"/>
              <a:ea typeface="Helvetica Neue" charset="0"/>
              <a:cs typeface="Helvetica Neue"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2122A"/>
              </a:solidFill>
              <a:effectLst/>
              <a:uLnTx/>
              <a:uFillTx/>
              <a:latin typeface="Arial" panose="020B0604020202020204"/>
              <a:ea typeface="Helvetica Neue" charset="0"/>
              <a:cs typeface="Helvetica Neue" charset="0"/>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2122A"/>
              </a:solidFill>
              <a:effectLst/>
              <a:uLnTx/>
              <a:uFillTx/>
              <a:latin typeface="Arial" panose="020B0604020202020204"/>
              <a:ea typeface="Helvetica Neue" charset="0"/>
              <a:cs typeface="Helvetica Neue"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2122A"/>
              </a:solidFill>
              <a:effectLst/>
              <a:uLnTx/>
              <a:uFillTx/>
              <a:latin typeface="Arial" panose="020B0604020202020204"/>
              <a:ea typeface="Helvetica Neue" charset="0"/>
              <a:cs typeface="Helvetica Neue"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grpSp>
        <p:nvGrpSpPr>
          <p:cNvPr id="84" name="Group 83">
            <a:extLst>
              <a:ext uri="{FF2B5EF4-FFF2-40B4-BE49-F238E27FC236}">
                <a16:creationId xmlns:a16="http://schemas.microsoft.com/office/drawing/2014/main" id="{32619757-06DB-6A4A-AA9C-B7E4C09201F0}"/>
              </a:ext>
            </a:extLst>
          </p:cNvPr>
          <p:cNvGrpSpPr/>
          <p:nvPr/>
        </p:nvGrpSpPr>
        <p:grpSpPr>
          <a:xfrm>
            <a:off x="1221939" y="2860154"/>
            <a:ext cx="3206632" cy="1330075"/>
            <a:chOff x="281518" y="3812542"/>
            <a:chExt cx="3206632" cy="1330075"/>
          </a:xfrm>
        </p:grpSpPr>
        <p:sp>
          <p:nvSpPr>
            <p:cNvPr id="85" name="Rounded Rectangle 84">
              <a:extLst>
                <a:ext uri="{FF2B5EF4-FFF2-40B4-BE49-F238E27FC236}">
                  <a16:creationId xmlns:a16="http://schemas.microsoft.com/office/drawing/2014/main" id="{E124EFCE-2F0D-C843-A633-F077DF49F157}"/>
                </a:ext>
              </a:extLst>
            </p:cNvPr>
            <p:cNvSpPr/>
            <p:nvPr/>
          </p:nvSpPr>
          <p:spPr>
            <a:xfrm>
              <a:off x="310400" y="3812542"/>
              <a:ext cx="3069744" cy="133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87" name="Graphic 86" descr="Group of people">
              <a:extLst>
                <a:ext uri="{FF2B5EF4-FFF2-40B4-BE49-F238E27FC236}">
                  <a16:creationId xmlns:a16="http://schemas.microsoft.com/office/drawing/2014/main" id="{205E99CB-110D-B143-A0AE-E21288BC73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518" y="3926513"/>
              <a:ext cx="1074871" cy="1074871"/>
            </a:xfrm>
            <a:prstGeom prst="rect">
              <a:avLst/>
            </a:prstGeom>
          </p:spPr>
        </p:pic>
        <p:sp>
          <p:nvSpPr>
            <p:cNvPr id="99" name="TextBox 98">
              <a:extLst>
                <a:ext uri="{FF2B5EF4-FFF2-40B4-BE49-F238E27FC236}">
                  <a16:creationId xmlns:a16="http://schemas.microsoft.com/office/drawing/2014/main" id="{F0301E7F-52C6-F44C-9488-82B617BCBE9B}"/>
                </a:ext>
              </a:extLst>
            </p:cNvPr>
            <p:cNvSpPr txBox="1"/>
            <p:nvPr/>
          </p:nvSpPr>
          <p:spPr>
            <a:xfrm>
              <a:off x="1347659" y="3892138"/>
              <a:ext cx="2140491"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Validate PRS in diverse populations</a:t>
              </a:r>
            </a:p>
          </p:txBody>
        </p:sp>
      </p:grpSp>
      <p:grpSp>
        <p:nvGrpSpPr>
          <p:cNvPr id="102" name="Group 101">
            <a:extLst>
              <a:ext uri="{FF2B5EF4-FFF2-40B4-BE49-F238E27FC236}">
                <a16:creationId xmlns:a16="http://schemas.microsoft.com/office/drawing/2014/main" id="{2CD9944A-71F3-7545-BEC9-E0BCB6DF1A39}"/>
              </a:ext>
            </a:extLst>
          </p:cNvPr>
          <p:cNvGrpSpPr/>
          <p:nvPr/>
        </p:nvGrpSpPr>
        <p:grpSpPr>
          <a:xfrm>
            <a:off x="4376707" y="2860154"/>
            <a:ext cx="3723292" cy="1330075"/>
            <a:chOff x="3328725" y="3254349"/>
            <a:chExt cx="3723292" cy="1330075"/>
          </a:xfrm>
        </p:grpSpPr>
        <p:sp>
          <p:nvSpPr>
            <p:cNvPr id="105" name="Rounded Rectangle 104">
              <a:extLst>
                <a:ext uri="{FF2B5EF4-FFF2-40B4-BE49-F238E27FC236}">
                  <a16:creationId xmlns:a16="http://schemas.microsoft.com/office/drawing/2014/main" id="{F328BAA9-AA18-1248-86E5-8B4DCCCAA3C7}"/>
                </a:ext>
              </a:extLst>
            </p:cNvPr>
            <p:cNvSpPr/>
            <p:nvPr/>
          </p:nvSpPr>
          <p:spPr>
            <a:xfrm>
              <a:off x="3378337" y="3254349"/>
              <a:ext cx="3490506" cy="133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108" name="Graphic 107" descr="Stethoscope">
              <a:extLst>
                <a:ext uri="{FF2B5EF4-FFF2-40B4-BE49-F238E27FC236}">
                  <a16:creationId xmlns:a16="http://schemas.microsoft.com/office/drawing/2014/main" id="{D8053F28-FFF0-B047-884C-DDC7B3E020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28725" y="3473565"/>
              <a:ext cx="881096" cy="881096"/>
            </a:xfrm>
            <a:prstGeom prst="rect">
              <a:avLst/>
            </a:prstGeom>
          </p:spPr>
        </p:pic>
        <p:sp>
          <p:nvSpPr>
            <p:cNvPr id="110" name="TextBox 109">
              <a:extLst>
                <a:ext uri="{FF2B5EF4-FFF2-40B4-BE49-F238E27FC236}">
                  <a16:creationId xmlns:a16="http://schemas.microsoft.com/office/drawing/2014/main" id="{E887E888-C9C9-CD47-83CF-840C96F8BE5C}"/>
                </a:ext>
              </a:extLst>
            </p:cNvPr>
            <p:cNvSpPr txBox="1"/>
            <p:nvPr/>
          </p:nvSpPr>
          <p:spPr>
            <a:xfrm>
              <a:off x="4272800" y="3346844"/>
              <a:ext cx="2779217"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Combine with family history, clinical covariates</a:t>
              </a:r>
            </a:p>
          </p:txBody>
        </p:sp>
      </p:grpSp>
      <p:grpSp>
        <p:nvGrpSpPr>
          <p:cNvPr id="131" name="Group 130">
            <a:extLst>
              <a:ext uri="{FF2B5EF4-FFF2-40B4-BE49-F238E27FC236}">
                <a16:creationId xmlns:a16="http://schemas.microsoft.com/office/drawing/2014/main" id="{F4E456C4-BF6B-E540-A8AD-3290F1D8F609}"/>
              </a:ext>
            </a:extLst>
          </p:cNvPr>
          <p:cNvGrpSpPr/>
          <p:nvPr/>
        </p:nvGrpSpPr>
        <p:grpSpPr>
          <a:xfrm>
            <a:off x="8016051" y="2860154"/>
            <a:ext cx="3052556" cy="1319276"/>
            <a:chOff x="6998050" y="3264276"/>
            <a:chExt cx="3052556" cy="1319276"/>
          </a:xfrm>
        </p:grpSpPr>
        <p:sp>
          <p:nvSpPr>
            <p:cNvPr id="132" name="Rounded Rectangle 131">
              <a:extLst>
                <a:ext uri="{FF2B5EF4-FFF2-40B4-BE49-F238E27FC236}">
                  <a16:creationId xmlns:a16="http://schemas.microsoft.com/office/drawing/2014/main" id="{7E038841-3F5A-1D4F-9FD5-75CE9D9A84E0}"/>
                </a:ext>
              </a:extLst>
            </p:cNvPr>
            <p:cNvSpPr/>
            <p:nvPr/>
          </p:nvSpPr>
          <p:spPr>
            <a:xfrm>
              <a:off x="7006900" y="3264276"/>
              <a:ext cx="2922028" cy="1319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133" name="Graphic 132" descr="Monitor">
              <a:extLst>
                <a:ext uri="{FF2B5EF4-FFF2-40B4-BE49-F238E27FC236}">
                  <a16:creationId xmlns:a16="http://schemas.microsoft.com/office/drawing/2014/main" id="{BD5F6AD8-F3C3-034C-9F98-487F153167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98050" y="3485627"/>
              <a:ext cx="914400" cy="914400"/>
            </a:xfrm>
            <a:prstGeom prst="rect">
              <a:avLst/>
            </a:prstGeom>
          </p:spPr>
        </p:pic>
        <p:pic>
          <p:nvPicPr>
            <p:cNvPr id="134" name="Graphic 133" descr="Medical">
              <a:extLst>
                <a:ext uri="{FF2B5EF4-FFF2-40B4-BE49-F238E27FC236}">
                  <a16:creationId xmlns:a16="http://schemas.microsoft.com/office/drawing/2014/main" id="{0CFA950B-AEE8-1644-9493-68AB87DA62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54353" y="3691177"/>
              <a:ext cx="401794" cy="401794"/>
            </a:xfrm>
            <a:prstGeom prst="rect">
              <a:avLst/>
            </a:prstGeom>
          </p:spPr>
        </p:pic>
        <p:sp>
          <p:nvSpPr>
            <p:cNvPr id="135" name="TextBox 134">
              <a:extLst>
                <a:ext uri="{FF2B5EF4-FFF2-40B4-BE49-F238E27FC236}">
                  <a16:creationId xmlns:a16="http://schemas.microsoft.com/office/drawing/2014/main" id="{03D1DDAE-A574-124D-8025-C3E44E914F57}"/>
                </a:ext>
              </a:extLst>
            </p:cNvPr>
            <p:cNvSpPr txBox="1"/>
            <p:nvPr/>
          </p:nvSpPr>
          <p:spPr>
            <a:xfrm>
              <a:off x="7910115" y="3473280"/>
              <a:ext cx="214049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Return results using EMR</a:t>
              </a:r>
            </a:p>
          </p:txBody>
        </p:sp>
      </p:grpSp>
      <p:grpSp>
        <p:nvGrpSpPr>
          <p:cNvPr id="136" name="Group 135">
            <a:extLst>
              <a:ext uri="{FF2B5EF4-FFF2-40B4-BE49-F238E27FC236}">
                <a16:creationId xmlns:a16="http://schemas.microsoft.com/office/drawing/2014/main" id="{0EBD9975-FD70-5A41-98F6-08979F5612BD}"/>
              </a:ext>
            </a:extLst>
          </p:cNvPr>
          <p:cNvGrpSpPr/>
          <p:nvPr/>
        </p:nvGrpSpPr>
        <p:grpSpPr>
          <a:xfrm>
            <a:off x="1635586" y="4535803"/>
            <a:ext cx="8947729" cy="992228"/>
            <a:chOff x="677760" y="4892583"/>
            <a:chExt cx="8947729" cy="992228"/>
          </a:xfrm>
        </p:grpSpPr>
        <p:sp>
          <p:nvSpPr>
            <p:cNvPr id="137" name="Rounded Rectangle 136">
              <a:extLst>
                <a:ext uri="{FF2B5EF4-FFF2-40B4-BE49-F238E27FC236}">
                  <a16:creationId xmlns:a16="http://schemas.microsoft.com/office/drawing/2014/main" id="{53C230F8-AD59-F241-9325-D2DCF0B8C08D}"/>
                </a:ext>
              </a:extLst>
            </p:cNvPr>
            <p:cNvSpPr/>
            <p:nvPr/>
          </p:nvSpPr>
          <p:spPr>
            <a:xfrm>
              <a:off x="677760" y="4892583"/>
              <a:ext cx="8947238" cy="978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38" name="TextBox 137">
              <a:extLst>
                <a:ext uri="{FF2B5EF4-FFF2-40B4-BE49-F238E27FC236}">
                  <a16:creationId xmlns:a16="http://schemas.microsoft.com/office/drawing/2014/main" id="{C624D4DC-356D-7E4D-84F4-1428D5026710}"/>
                </a:ext>
              </a:extLst>
            </p:cNvPr>
            <p:cNvSpPr txBox="1"/>
            <p:nvPr/>
          </p:nvSpPr>
          <p:spPr>
            <a:xfrm>
              <a:off x="1812922" y="5164974"/>
              <a:ext cx="7812567"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Assess uptake of risk-reduction recommendations</a:t>
              </a:r>
            </a:p>
          </p:txBody>
        </p:sp>
        <p:pic>
          <p:nvPicPr>
            <p:cNvPr id="139" name="Graphic 138" descr="Heart with pulse">
              <a:extLst>
                <a:ext uri="{FF2B5EF4-FFF2-40B4-BE49-F238E27FC236}">
                  <a16:creationId xmlns:a16="http://schemas.microsoft.com/office/drawing/2014/main" id="{5FF0A2B9-30A2-3D42-8106-3CD8A37BA9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7414" y="4970411"/>
              <a:ext cx="914400" cy="914400"/>
            </a:xfrm>
            <a:prstGeom prst="rect">
              <a:avLst/>
            </a:prstGeom>
          </p:spPr>
        </p:pic>
      </p:grpSp>
      <p:sp>
        <p:nvSpPr>
          <p:cNvPr id="26" name="TextBox 25">
            <a:extLst>
              <a:ext uri="{FF2B5EF4-FFF2-40B4-BE49-F238E27FC236}">
                <a16:creationId xmlns:a16="http://schemas.microsoft.com/office/drawing/2014/main" id="{D5F76A7E-9A6F-42A0-96DD-6668E58C6E1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6314019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1026"/>
                                        </p:tgtEl>
                                        <p:attrNameLst>
                                          <p:attrName>style.opacity</p:attrName>
                                        </p:attrNameLst>
                                      </p:cBhvr>
                                      <p:to>
                                        <p:strVal val="0.75"/>
                                      </p:to>
                                    </p:set>
                                    <p:animEffect filter="image" prLst="opacity: 0.75">
                                      <p:cBhvr rctx="IE">
                                        <p:cTn id="11" dur="indefinite"/>
                                        <p:tgtEl>
                                          <p:spTgt spid="102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AB8687A-0EB9-DE4E-AFFE-A7082371CA4E}"/>
              </a:ext>
            </a:extLst>
          </p:cNvPr>
          <p:cNvSpPr txBox="1">
            <a:spLocks/>
          </p:cNvSpPr>
          <p:nvPr/>
        </p:nvSpPr>
        <p:spPr>
          <a:xfrm>
            <a:off x="1968649" y="-12915"/>
            <a:ext cx="10223351"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77B29EEF-7BC7-4436-8EC3-7112D1917F0C}"/>
              </a:ext>
            </a:extLst>
          </p:cNvPr>
          <p:cNvPicPr>
            <a:picLocks noChangeAspect="1"/>
          </p:cNvPicPr>
          <p:nvPr/>
        </p:nvPicPr>
        <p:blipFill>
          <a:blip r:embed="rId3"/>
          <a:stretch>
            <a:fillRect/>
          </a:stretch>
        </p:blipFill>
        <p:spPr>
          <a:xfrm>
            <a:off x="110723" y="154815"/>
            <a:ext cx="1761242" cy="1126689"/>
          </a:xfrm>
          <a:prstGeom prst="rect">
            <a:avLst/>
          </a:prstGeom>
        </p:spPr>
      </p:pic>
      <p:sp>
        <p:nvSpPr>
          <p:cNvPr id="9" name="Title 3">
            <a:extLst>
              <a:ext uri="{FF2B5EF4-FFF2-40B4-BE49-F238E27FC236}">
                <a16:creationId xmlns:a16="http://schemas.microsoft.com/office/drawing/2014/main" id="{1384E208-3B2F-9245-A09F-DB4FF2F85927}"/>
              </a:ext>
            </a:extLst>
          </p:cNvPr>
          <p:cNvSpPr txBox="1">
            <a:spLocks/>
          </p:cNvSpPr>
          <p:nvPr/>
        </p:nvSpPr>
        <p:spPr>
          <a:xfrm>
            <a:off x="1871965" y="16960"/>
            <a:ext cx="10223351"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Clinical Genome Resource</a:t>
            </a: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sym typeface="Wingdings" pitchFamily="2" charset="2"/>
              </a:rPr>
              <a:t> (ClinGen)</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11" name="Rectangle 10">
            <a:extLst>
              <a:ext uri="{FF2B5EF4-FFF2-40B4-BE49-F238E27FC236}">
                <a16:creationId xmlns:a16="http://schemas.microsoft.com/office/drawing/2014/main" id="{E92E29D2-0669-0F44-96DF-2D80E6BA094F}"/>
              </a:ext>
            </a:extLst>
          </p:cNvPr>
          <p:cNvSpPr/>
          <p:nvPr/>
        </p:nvSpPr>
        <p:spPr>
          <a:xfrm>
            <a:off x="1871965" y="718159"/>
            <a:ext cx="9933609"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Ancestry and Diversity Working Group Efforts</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endParaRPr>
          </a:p>
        </p:txBody>
      </p:sp>
      <p:pic>
        <p:nvPicPr>
          <p:cNvPr id="3" name="Picture 2">
            <a:extLst>
              <a:ext uri="{FF2B5EF4-FFF2-40B4-BE49-F238E27FC236}">
                <a16:creationId xmlns:a16="http://schemas.microsoft.com/office/drawing/2014/main" id="{0FFD5A68-AEC9-4545-B3EF-5B4BA6980156}"/>
              </a:ext>
            </a:extLst>
          </p:cNvPr>
          <p:cNvPicPr>
            <a:picLocks noChangeAspect="1"/>
          </p:cNvPicPr>
          <p:nvPr/>
        </p:nvPicPr>
        <p:blipFill>
          <a:blip r:embed="rId4"/>
          <a:stretch>
            <a:fillRect/>
          </a:stretch>
        </p:blipFill>
        <p:spPr>
          <a:xfrm>
            <a:off x="428588" y="1914773"/>
            <a:ext cx="11334824" cy="3802802"/>
          </a:xfrm>
          <a:prstGeom prst="rect">
            <a:avLst/>
          </a:prstGeom>
        </p:spPr>
      </p:pic>
      <p:sp>
        <p:nvSpPr>
          <p:cNvPr id="8" name="TextBox 7">
            <a:extLst>
              <a:ext uri="{FF2B5EF4-FFF2-40B4-BE49-F238E27FC236}">
                <a16:creationId xmlns:a16="http://schemas.microsoft.com/office/drawing/2014/main" id="{2447EF3C-E858-41C3-AE0B-D636D804B85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spTree>
    <p:extLst>
      <p:ext uri="{BB962C8B-B14F-4D97-AF65-F5344CB8AC3E}">
        <p14:creationId xmlns:p14="http://schemas.microsoft.com/office/powerpoint/2010/main" val="1313040151"/>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D9AEFF7-F8E1-0F4E-9AB1-64507ADF4CFE}"/>
              </a:ext>
            </a:extLst>
          </p:cNvPr>
          <p:cNvPicPr>
            <a:picLocks noChangeAspect="1"/>
          </p:cNvPicPr>
          <p:nvPr/>
        </p:nvPicPr>
        <p:blipFill>
          <a:blip r:embed="rId3"/>
          <a:stretch>
            <a:fillRect/>
          </a:stretch>
        </p:blipFill>
        <p:spPr>
          <a:xfrm>
            <a:off x="110723" y="154815"/>
            <a:ext cx="1761242" cy="1126689"/>
          </a:xfrm>
          <a:prstGeom prst="rect">
            <a:avLst/>
          </a:prstGeom>
        </p:spPr>
      </p:pic>
      <p:pic>
        <p:nvPicPr>
          <p:cNvPr id="10" name="Picture 9">
            <a:extLst>
              <a:ext uri="{FF2B5EF4-FFF2-40B4-BE49-F238E27FC236}">
                <a16:creationId xmlns:a16="http://schemas.microsoft.com/office/drawing/2014/main" id="{27736B86-33EF-364E-AA93-B1C7C4B4EE47}"/>
              </a:ext>
            </a:extLst>
          </p:cNvPr>
          <p:cNvPicPr>
            <a:picLocks noChangeAspect="1"/>
          </p:cNvPicPr>
          <p:nvPr/>
        </p:nvPicPr>
        <p:blipFill>
          <a:blip r:embed="rId4"/>
          <a:stretch>
            <a:fillRect/>
          </a:stretch>
        </p:blipFill>
        <p:spPr>
          <a:xfrm>
            <a:off x="326601" y="1579389"/>
            <a:ext cx="6824671" cy="4749087"/>
          </a:xfrm>
          <a:prstGeom prst="rect">
            <a:avLst/>
          </a:prstGeom>
        </p:spPr>
      </p:pic>
      <p:grpSp>
        <p:nvGrpSpPr>
          <p:cNvPr id="3" name="Group 2">
            <a:extLst>
              <a:ext uri="{FF2B5EF4-FFF2-40B4-BE49-F238E27FC236}">
                <a16:creationId xmlns:a16="http://schemas.microsoft.com/office/drawing/2014/main" id="{CFD3BDB4-EA3F-4C0A-8A67-0B9F697A62CD}"/>
              </a:ext>
            </a:extLst>
          </p:cNvPr>
          <p:cNvGrpSpPr/>
          <p:nvPr/>
        </p:nvGrpSpPr>
        <p:grpSpPr>
          <a:xfrm>
            <a:off x="7772400" y="1579389"/>
            <a:ext cx="4117948" cy="4749088"/>
            <a:chOff x="7772400" y="1579389"/>
            <a:chExt cx="4117948" cy="4749088"/>
          </a:xfrm>
        </p:grpSpPr>
        <p:grpSp>
          <p:nvGrpSpPr>
            <p:cNvPr id="13" name="Group 12">
              <a:extLst>
                <a:ext uri="{FF2B5EF4-FFF2-40B4-BE49-F238E27FC236}">
                  <a16:creationId xmlns:a16="http://schemas.microsoft.com/office/drawing/2014/main" id="{CA44A0BC-0FBA-BD41-A62B-A5730EDCF4D8}"/>
                </a:ext>
              </a:extLst>
            </p:cNvPr>
            <p:cNvGrpSpPr/>
            <p:nvPr/>
          </p:nvGrpSpPr>
          <p:grpSpPr>
            <a:xfrm>
              <a:off x="7772400" y="1582152"/>
              <a:ext cx="4117948" cy="4746325"/>
              <a:chOff x="7942761" y="1131490"/>
              <a:chExt cx="4057800" cy="4580748"/>
            </a:xfrm>
          </p:grpSpPr>
          <p:pic>
            <p:nvPicPr>
              <p:cNvPr id="2" name="Picture 1">
                <a:extLst>
                  <a:ext uri="{FF2B5EF4-FFF2-40B4-BE49-F238E27FC236}">
                    <a16:creationId xmlns:a16="http://schemas.microsoft.com/office/drawing/2014/main" id="{DF290EA4-884B-3D4D-BF20-4DA4E176CC22}"/>
                  </a:ext>
                </a:extLst>
              </p:cNvPr>
              <p:cNvPicPr>
                <a:picLocks noChangeAspect="1"/>
              </p:cNvPicPr>
              <p:nvPr/>
            </p:nvPicPr>
            <p:blipFill>
              <a:blip r:embed="rId5"/>
              <a:stretch>
                <a:fillRect/>
              </a:stretch>
            </p:blipFill>
            <p:spPr>
              <a:xfrm>
                <a:off x="7942762" y="1131490"/>
                <a:ext cx="2070013" cy="1000506"/>
              </a:xfrm>
              <a:prstGeom prst="rect">
                <a:avLst/>
              </a:prstGeom>
            </p:spPr>
          </p:pic>
          <p:pic>
            <p:nvPicPr>
              <p:cNvPr id="4" name="Picture 3">
                <a:extLst>
                  <a:ext uri="{FF2B5EF4-FFF2-40B4-BE49-F238E27FC236}">
                    <a16:creationId xmlns:a16="http://schemas.microsoft.com/office/drawing/2014/main" id="{10C7CB49-77BB-2046-886B-4C88FD884BE6}"/>
                  </a:ext>
                </a:extLst>
              </p:cNvPr>
              <p:cNvPicPr>
                <a:picLocks noChangeAspect="1"/>
              </p:cNvPicPr>
              <p:nvPr/>
            </p:nvPicPr>
            <p:blipFill>
              <a:blip r:embed="rId6"/>
              <a:stretch>
                <a:fillRect/>
              </a:stretch>
            </p:blipFill>
            <p:spPr>
              <a:xfrm>
                <a:off x="7942761" y="3901824"/>
                <a:ext cx="4057799" cy="823978"/>
              </a:xfrm>
              <a:prstGeom prst="rect">
                <a:avLst/>
              </a:prstGeom>
              <a:solidFill>
                <a:schemeClr val="tx1"/>
              </a:solidFill>
            </p:spPr>
          </p:pic>
          <p:pic>
            <p:nvPicPr>
              <p:cNvPr id="5" name="Picture 4">
                <a:extLst>
                  <a:ext uri="{FF2B5EF4-FFF2-40B4-BE49-F238E27FC236}">
                    <a16:creationId xmlns:a16="http://schemas.microsoft.com/office/drawing/2014/main" id="{912A715E-E418-9047-A225-58B5ED17A4A2}"/>
                  </a:ext>
                </a:extLst>
              </p:cNvPr>
              <p:cNvPicPr>
                <a:picLocks noChangeAspect="1"/>
              </p:cNvPicPr>
              <p:nvPr/>
            </p:nvPicPr>
            <p:blipFill>
              <a:blip r:embed="rId7"/>
              <a:stretch>
                <a:fillRect/>
              </a:stretch>
            </p:blipFill>
            <p:spPr>
              <a:xfrm>
                <a:off x="10012775" y="3094485"/>
                <a:ext cx="1987786" cy="669027"/>
              </a:xfrm>
              <a:prstGeom prst="rect">
                <a:avLst/>
              </a:prstGeom>
            </p:spPr>
          </p:pic>
          <p:pic>
            <p:nvPicPr>
              <p:cNvPr id="6" name="Picture 5">
                <a:extLst>
                  <a:ext uri="{FF2B5EF4-FFF2-40B4-BE49-F238E27FC236}">
                    <a16:creationId xmlns:a16="http://schemas.microsoft.com/office/drawing/2014/main" id="{7B7E3F23-E13F-8E49-AC58-8ACAF2792310}"/>
                  </a:ext>
                </a:extLst>
              </p:cNvPr>
              <p:cNvPicPr>
                <a:picLocks noChangeAspect="1"/>
              </p:cNvPicPr>
              <p:nvPr/>
            </p:nvPicPr>
            <p:blipFill>
              <a:blip r:embed="rId8"/>
              <a:stretch>
                <a:fillRect/>
              </a:stretch>
            </p:blipFill>
            <p:spPr>
              <a:xfrm>
                <a:off x="7942762" y="3119251"/>
                <a:ext cx="1987786" cy="619497"/>
              </a:xfrm>
              <a:prstGeom prst="rect">
                <a:avLst/>
              </a:prstGeom>
            </p:spPr>
          </p:pic>
          <p:pic>
            <p:nvPicPr>
              <p:cNvPr id="7" name="Picture 6">
                <a:extLst>
                  <a:ext uri="{FF2B5EF4-FFF2-40B4-BE49-F238E27FC236}">
                    <a16:creationId xmlns:a16="http://schemas.microsoft.com/office/drawing/2014/main" id="{8E3B2F65-2981-5F4B-AB9B-7C8179D31B3C}"/>
                  </a:ext>
                </a:extLst>
              </p:cNvPr>
              <p:cNvPicPr>
                <a:picLocks noChangeAspect="1"/>
              </p:cNvPicPr>
              <p:nvPr/>
            </p:nvPicPr>
            <p:blipFill>
              <a:blip r:embed="rId9"/>
              <a:stretch>
                <a:fillRect/>
              </a:stretch>
            </p:blipFill>
            <p:spPr>
              <a:xfrm>
                <a:off x="7942762" y="2291495"/>
                <a:ext cx="2191182" cy="653144"/>
              </a:xfrm>
              <a:prstGeom prst="rect">
                <a:avLst/>
              </a:prstGeom>
              <a:solidFill>
                <a:schemeClr val="tx1"/>
              </a:solidFill>
            </p:spPr>
          </p:pic>
          <p:pic>
            <p:nvPicPr>
              <p:cNvPr id="8" name="Picture 7">
                <a:extLst>
                  <a:ext uri="{FF2B5EF4-FFF2-40B4-BE49-F238E27FC236}">
                    <a16:creationId xmlns:a16="http://schemas.microsoft.com/office/drawing/2014/main" id="{A5612B5F-FD9E-FD4D-B706-01D1066C9FDA}"/>
                  </a:ext>
                </a:extLst>
              </p:cNvPr>
              <p:cNvPicPr>
                <a:picLocks noChangeAspect="1"/>
              </p:cNvPicPr>
              <p:nvPr/>
            </p:nvPicPr>
            <p:blipFill>
              <a:blip r:embed="rId10"/>
              <a:stretch>
                <a:fillRect/>
              </a:stretch>
            </p:blipFill>
            <p:spPr>
              <a:xfrm>
                <a:off x="10294291" y="2322016"/>
                <a:ext cx="1706270" cy="588369"/>
              </a:xfrm>
              <a:prstGeom prst="rect">
                <a:avLst/>
              </a:prstGeom>
            </p:spPr>
          </p:pic>
          <p:pic>
            <p:nvPicPr>
              <p:cNvPr id="11" name="Picture 10">
                <a:extLst>
                  <a:ext uri="{FF2B5EF4-FFF2-40B4-BE49-F238E27FC236}">
                    <a16:creationId xmlns:a16="http://schemas.microsoft.com/office/drawing/2014/main" id="{1F835721-13F4-C444-9DA0-F9967261A8F6}"/>
                  </a:ext>
                </a:extLst>
              </p:cNvPr>
              <p:cNvPicPr>
                <a:picLocks noChangeAspect="1"/>
              </p:cNvPicPr>
              <p:nvPr/>
            </p:nvPicPr>
            <p:blipFill>
              <a:blip r:embed="rId11"/>
              <a:stretch>
                <a:fillRect/>
              </a:stretch>
            </p:blipFill>
            <p:spPr>
              <a:xfrm>
                <a:off x="7942761" y="4858545"/>
                <a:ext cx="1987786" cy="853693"/>
              </a:xfrm>
              <a:prstGeom prst="rect">
                <a:avLst/>
              </a:prstGeom>
              <a:solidFill>
                <a:schemeClr val="tx1"/>
              </a:solidFill>
            </p:spPr>
          </p:pic>
          <p:pic>
            <p:nvPicPr>
              <p:cNvPr id="12" name="Picture 11">
                <a:extLst>
                  <a:ext uri="{FF2B5EF4-FFF2-40B4-BE49-F238E27FC236}">
                    <a16:creationId xmlns:a16="http://schemas.microsoft.com/office/drawing/2014/main" id="{A08B468B-C345-0942-93CD-31A9A41AED6A}"/>
                  </a:ext>
                </a:extLst>
              </p:cNvPr>
              <p:cNvPicPr>
                <a:picLocks noChangeAspect="1"/>
              </p:cNvPicPr>
              <p:nvPr/>
            </p:nvPicPr>
            <p:blipFill>
              <a:blip r:embed="rId12"/>
              <a:stretch>
                <a:fillRect/>
              </a:stretch>
            </p:blipFill>
            <p:spPr>
              <a:xfrm>
                <a:off x="10061848" y="4858545"/>
                <a:ext cx="1938712" cy="844808"/>
              </a:xfrm>
              <a:prstGeom prst="rect">
                <a:avLst/>
              </a:prstGeom>
              <a:solidFill>
                <a:schemeClr val="tx1"/>
              </a:solidFill>
            </p:spPr>
          </p:pic>
        </p:grpSp>
        <p:pic>
          <p:nvPicPr>
            <p:cNvPr id="9" name="Picture 8">
              <a:extLst>
                <a:ext uri="{FF2B5EF4-FFF2-40B4-BE49-F238E27FC236}">
                  <a16:creationId xmlns:a16="http://schemas.microsoft.com/office/drawing/2014/main" id="{2624983D-32FF-E341-98CE-7786AC23A21C}"/>
                </a:ext>
              </a:extLst>
            </p:cNvPr>
            <p:cNvPicPr>
              <a:picLocks noChangeAspect="1"/>
            </p:cNvPicPr>
            <p:nvPr/>
          </p:nvPicPr>
          <p:blipFill>
            <a:blip r:embed="rId13"/>
            <a:stretch>
              <a:fillRect/>
            </a:stretch>
          </p:blipFill>
          <p:spPr>
            <a:xfrm>
              <a:off x="9958944" y="1579389"/>
              <a:ext cx="1931403" cy="1045567"/>
            </a:xfrm>
            <a:prstGeom prst="rect">
              <a:avLst/>
            </a:prstGeom>
          </p:spPr>
        </p:pic>
      </p:grpSp>
      <p:sp>
        <p:nvSpPr>
          <p:cNvPr id="17" name="TextBox 16">
            <a:extLst>
              <a:ext uri="{FF2B5EF4-FFF2-40B4-BE49-F238E27FC236}">
                <a16:creationId xmlns:a16="http://schemas.microsoft.com/office/drawing/2014/main" id="{BC428211-96B5-4573-B15A-67E5AC95740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sp>
        <p:nvSpPr>
          <p:cNvPr id="21" name="Title 3">
            <a:extLst>
              <a:ext uri="{FF2B5EF4-FFF2-40B4-BE49-F238E27FC236}">
                <a16:creationId xmlns:a16="http://schemas.microsoft.com/office/drawing/2014/main" id="{4C017284-65DF-41A2-873F-44F15DFB524E}"/>
              </a:ext>
            </a:extLst>
          </p:cNvPr>
          <p:cNvSpPr txBox="1">
            <a:spLocks/>
          </p:cNvSpPr>
          <p:nvPr/>
        </p:nvSpPr>
        <p:spPr>
          <a:xfrm>
            <a:off x="1871965" y="16965"/>
            <a:ext cx="10223351"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Clinical Genome Resource</a:t>
            </a: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sym typeface="Wingdings" pitchFamily="2" charset="2"/>
              </a:rPr>
              <a:t> (ClinGen)</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22" name="Rectangle 21">
            <a:extLst>
              <a:ext uri="{FF2B5EF4-FFF2-40B4-BE49-F238E27FC236}">
                <a16:creationId xmlns:a16="http://schemas.microsoft.com/office/drawing/2014/main" id="{85381D85-D06F-4384-8831-C60727C0D13A}"/>
              </a:ext>
            </a:extLst>
          </p:cNvPr>
          <p:cNvSpPr/>
          <p:nvPr/>
        </p:nvSpPr>
        <p:spPr>
          <a:xfrm>
            <a:off x="1871965" y="718159"/>
            <a:ext cx="9933609"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panose="020B0604020202020204" pitchFamily="34" charset="0"/>
                <a:ea typeface="Helvetica Neue" charset="0"/>
                <a:cs typeface="Arial" panose="020B0604020202020204" pitchFamily="34" charset="0"/>
              </a:rPr>
              <a:t>GenomeConnect</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 Patient Registry</a:t>
            </a:r>
          </a:p>
        </p:txBody>
      </p:sp>
    </p:spTree>
    <p:extLst>
      <p:ext uri="{BB962C8B-B14F-4D97-AF65-F5344CB8AC3E}">
        <p14:creationId xmlns:p14="http://schemas.microsoft.com/office/powerpoint/2010/main" val="11267812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2" name="Rectangle 41"/>
          <p:cNvSpPr/>
          <p:nvPr/>
        </p:nvSpPr>
        <p:spPr>
          <a:xfrm>
            <a:off x="4164008" y="2806614"/>
            <a:ext cx="8332792" cy="2754600"/>
          </a:xfrm>
          <a:prstGeom prst="rect">
            <a:avLst/>
          </a:prstGeom>
        </p:spPr>
        <p:txBody>
          <a:bodyPr wrap="square">
            <a:spAutoFit/>
          </a:bodyPr>
          <a:lstStyle/>
          <a:p>
            <a:pPr marL="996934" marR="0" lvl="3"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lang="en-US" sz="3200" b="1" dirty="0">
                <a:solidFill>
                  <a:prstClr val="white"/>
                </a:solidFill>
                <a:latin typeface="Arial" charset="0"/>
              </a:rPr>
              <a:t>4</a:t>
            </a:r>
            <a:r>
              <a:rPr kumimoji="0" lang="en-US" sz="3200" b="1" i="0" u="none" strike="noStrike" kern="1200" cap="none" spc="0" normalizeH="0" baseline="0" noProof="0" dirty="0">
                <a:ln>
                  <a:noFill/>
                </a:ln>
                <a:solidFill>
                  <a:prstClr val="white"/>
                </a:solidFill>
                <a:effectLst/>
                <a:uLnTx/>
                <a:uFillTx/>
                <a:latin typeface="Arial" charset="0"/>
                <a:ea typeface="+mn-ea"/>
                <a:cs typeface="+mn-cs"/>
              </a:rPr>
              <a:t> clinical sites activated</a:t>
            </a:r>
          </a:p>
          <a:p>
            <a:pPr marL="996934" marR="0" lvl="3"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First patient randomized in July </a:t>
            </a:r>
          </a:p>
          <a:p>
            <a:pPr marL="996934" marR="0" lvl="3"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&gt;</a:t>
            </a:r>
            <a:r>
              <a:rPr lang="en-US" sz="3200" b="1" dirty="0">
                <a:solidFill>
                  <a:prstClr val="white"/>
                </a:solidFill>
                <a:latin typeface="Arial" charset="0"/>
              </a:rPr>
              <a:t>100</a:t>
            </a:r>
            <a:r>
              <a:rPr kumimoji="0" lang="en-US" sz="3200" b="1" i="0" u="none" strike="noStrike" kern="1200" cap="none" spc="0" normalizeH="0" baseline="0" noProof="0" dirty="0">
                <a:ln>
                  <a:noFill/>
                </a:ln>
                <a:solidFill>
                  <a:prstClr val="white"/>
                </a:solidFill>
                <a:effectLst/>
                <a:uLnTx/>
                <a:uFillTx/>
                <a:latin typeface="Arial" charset="0"/>
                <a:ea typeface="+mn-ea"/>
                <a:cs typeface="+mn-cs"/>
              </a:rPr>
              <a:t> participants enrolled</a:t>
            </a:r>
          </a:p>
          <a:p>
            <a:pPr marL="996934" marR="0" lvl="3"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endParaRPr kumimoji="0" lang="en-US" sz="32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0FA935AF-2EAC-4048-B51E-FA1BC155E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6743" y="1167891"/>
            <a:ext cx="4905607" cy="1011195"/>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sp>
        <p:nvSpPr>
          <p:cNvPr id="7" name="Title 3">
            <a:extLst>
              <a:ext uri="{FF2B5EF4-FFF2-40B4-BE49-F238E27FC236}">
                <a16:creationId xmlns:a16="http://schemas.microsoft.com/office/drawing/2014/main" id="{8E6EF4CF-B401-8F46-A655-259867F07DF7}"/>
              </a:ext>
            </a:extLst>
          </p:cNvPr>
          <p:cNvSpPr txBox="1">
            <a:spLocks/>
          </p:cNvSpPr>
          <p:nvPr/>
        </p:nvSpPr>
        <p:spPr>
          <a:xfrm>
            <a:off x="984324" y="15841"/>
            <a:ext cx="10223351"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Implementing Genomics in Practice (IGNITE)</a:t>
            </a:r>
          </a:p>
        </p:txBody>
      </p:sp>
      <p:pic>
        <p:nvPicPr>
          <p:cNvPr id="10" name="Picture 9" descr="A group of people looking at a computer&#10;&#10;Description automatically generated">
            <a:extLst>
              <a:ext uri="{FF2B5EF4-FFF2-40B4-BE49-F238E27FC236}">
                <a16:creationId xmlns:a16="http://schemas.microsoft.com/office/drawing/2014/main" id="{66C574D3-C120-8647-B1C6-6ADECB9DD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 t="15152" b="1389"/>
          <a:stretch/>
        </p:blipFill>
        <p:spPr>
          <a:xfrm>
            <a:off x="388831" y="1167891"/>
            <a:ext cx="3068131" cy="3631849"/>
          </a:xfrm>
          <a:prstGeom prst="rect">
            <a:avLst/>
          </a:prstGeom>
        </p:spPr>
      </p:pic>
      <p:pic>
        <p:nvPicPr>
          <p:cNvPr id="8" name="Picture 7" descr="A picture containing sitting, table, food, holding&#10;&#10;Description automatically generated">
            <a:extLst>
              <a:ext uri="{FF2B5EF4-FFF2-40B4-BE49-F238E27FC236}">
                <a16:creationId xmlns:a16="http://schemas.microsoft.com/office/drawing/2014/main" id="{5A4887E4-A86B-9B45-AC97-EF95177BE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245722" y="3745175"/>
            <a:ext cx="3051479" cy="2443567"/>
          </a:xfrm>
          <a:prstGeom prst="rect">
            <a:avLst/>
          </a:prstGeom>
        </p:spPr>
      </p:pic>
      <p:sp>
        <p:nvSpPr>
          <p:cNvPr id="9" name="TextBox 8">
            <a:extLst>
              <a:ext uri="{FF2B5EF4-FFF2-40B4-BE49-F238E27FC236}">
                <a16:creationId xmlns:a16="http://schemas.microsoft.com/office/drawing/2014/main" id="{2D256A52-15DD-4274-BA6C-AA6B7FFEC0A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29</a:t>
            </a:r>
          </a:p>
        </p:txBody>
      </p:sp>
    </p:spTree>
    <p:extLst>
      <p:ext uri="{BB962C8B-B14F-4D97-AF65-F5344CB8AC3E}">
        <p14:creationId xmlns:p14="http://schemas.microsoft.com/office/powerpoint/2010/main" val="609406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118993"/>
            <a:ext cx="12192000" cy="913933"/>
          </a:xfrm>
        </p:spPr>
        <p:txBody>
          <a:bodyPr>
            <a:noAutofit/>
          </a:bodyPr>
          <a:lstStyle/>
          <a:p>
            <a:pPr algn="ctr">
              <a:defRPr/>
            </a:pPr>
            <a:r>
              <a:rPr lang="en-US" sz="3600" dirty="0"/>
              <a:t>Advancing Genomic Medicine Research and </a:t>
            </a:r>
            <a:br>
              <a:rPr lang="en-US" sz="3600" dirty="0"/>
            </a:br>
            <a:r>
              <a:rPr lang="en-US" sz="3600" dirty="0"/>
              <a:t>Genetic Counseling Research</a:t>
            </a:r>
            <a:endParaRPr lang="en-US" sz="3600" dirty="0">
              <a:solidFill>
                <a:srgbClr val="5FE0D4"/>
              </a:solidFill>
              <a:latin typeface="Arial" pitchFamily="34" charset="0"/>
              <a:cs typeface="Arial" pitchFamily="34" charset="0"/>
            </a:endParaRPr>
          </a:p>
        </p:txBody>
      </p:sp>
      <p:sp>
        <p:nvSpPr>
          <p:cNvPr id="42" name="Rectangle 41"/>
          <p:cNvSpPr/>
          <p:nvPr/>
        </p:nvSpPr>
        <p:spPr>
          <a:xfrm>
            <a:off x="-80210" y="4836934"/>
            <a:ext cx="12192000" cy="892552"/>
          </a:xfrm>
          <a:prstGeom prst="rect">
            <a:avLst/>
          </a:prstGeom>
        </p:spPr>
        <p:txBody>
          <a:bodyPr wrap="square">
            <a:spAutoFit/>
          </a:bodyPr>
          <a:lstStyle/>
          <a:p>
            <a:pPr marL="387350" marR="0" lvl="2" indent="-228600" algn="l" defTabSz="627063" rtl="0" eaLnBrk="0" fontAlgn="auto" latinLnBrk="0" hangingPunct="0">
              <a:lnSpc>
                <a:spcPct val="100000"/>
              </a:lnSpc>
              <a:spcBef>
                <a:spcPts val="1000"/>
              </a:spcBef>
              <a:spcAft>
                <a:spcPts val="0"/>
              </a:spcAft>
              <a:buClr>
                <a:srgbClr val="FFFFFF"/>
              </a:buClr>
              <a:buSzPct val="95000"/>
              <a:buFont typeface="Wingdings"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Stimulate innovation and advance understanding of when, where, and 	how to implement genomic information and technologies in clinical care</a:t>
            </a:r>
          </a:p>
        </p:txBody>
      </p:sp>
      <p:grpSp>
        <p:nvGrpSpPr>
          <p:cNvPr id="8" name="Group 7">
            <a:extLst>
              <a:ext uri="{FF2B5EF4-FFF2-40B4-BE49-F238E27FC236}">
                <a16:creationId xmlns:a16="http://schemas.microsoft.com/office/drawing/2014/main" id="{2E41D23F-5825-4471-BBFA-530824FFC64F}"/>
              </a:ext>
            </a:extLst>
          </p:cNvPr>
          <p:cNvGrpSpPr/>
          <p:nvPr/>
        </p:nvGrpSpPr>
        <p:grpSpPr>
          <a:xfrm>
            <a:off x="188473" y="1614273"/>
            <a:ext cx="10465988" cy="2325623"/>
            <a:chOff x="0" y="902593"/>
            <a:chExt cx="10465988" cy="2325623"/>
          </a:xfrm>
        </p:grpSpPr>
        <p:pic>
          <p:nvPicPr>
            <p:cNvPr id="4" name="Picture 3" descr="A screenshot of a cell phone&#10;&#10;Description automatically generated">
              <a:extLst>
                <a:ext uri="{FF2B5EF4-FFF2-40B4-BE49-F238E27FC236}">
                  <a16:creationId xmlns:a16="http://schemas.microsoft.com/office/drawing/2014/main" id="{1AAEFBD0-F630-46D2-8E70-10C41672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2593"/>
              <a:ext cx="9748510" cy="2046713"/>
            </a:xfrm>
            <a:prstGeom prst="rect">
              <a:avLst/>
            </a:prstGeom>
            <a:solidFill>
              <a:srgbClr val="FFFFFF">
                <a:shade val="85000"/>
              </a:srgbClr>
            </a:solidFill>
            <a:ln w="28575" cap="sq">
              <a:solidFill>
                <a:srgbClr val="5FE0D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creenshot of a social media post&#10;&#10;Description automatically generated">
              <a:extLst>
                <a:ext uri="{FF2B5EF4-FFF2-40B4-BE49-F238E27FC236}">
                  <a16:creationId xmlns:a16="http://schemas.microsoft.com/office/drawing/2014/main" id="{7F986ABE-29D7-43C9-B2B6-6DA284857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478" y="1329098"/>
              <a:ext cx="9621510" cy="1899118"/>
            </a:xfrm>
            <a:prstGeom prst="rect">
              <a:avLst/>
            </a:prstGeom>
            <a:ln w="28575">
              <a:solidFill>
                <a:srgbClr val="5FE0D4"/>
              </a:solidFill>
            </a:ln>
          </p:spPr>
        </p:pic>
      </p:grpSp>
      <p:grpSp>
        <p:nvGrpSpPr>
          <p:cNvPr id="2" name="Group 1">
            <a:extLst>
              <a:ext uri="{FF2B5EF4-FFF2-40B4-BE49-F238E27FC236}">
                <a16:creationId xmlns:a16="http://schemas.microsoft.com/office/drawing/2014/main" id="{C8624DEA-869F-4C59-B489-654480BEC1CE}"/>
              </a:ext>
            </a:extLst>
          </p:cNvPr>
          <p:cNvGrpSpPr/>
          <p:nvPr/>
        </p:nvGrpSpPr>
        <p:grpSpPr>
          <a:xfrm>
            <a:off x="1953531" y="2496060"/>
            <a:ext cx="10119728" cy="2274152"/>
            <a:chOff x="1944792" y="1704132"/>
            <a:chExt cx="10119728" cy="2274152"/>
          </a:xfrm>
        </p:grpSpPr>
        <p:pic>
          <p:nvPicPr>
            <p:cNvPr id="3" name="Picture 2">
              <a:extLst>
                <a:ext uri="{FF2B5EF4-FFF2-40B4-BE49-F238E27FC236}">
                  <a16:creationId xmlns:a16="http://schemas.microsoft.com/office/drawing/2014/main" id="{3072F8F7-09C6-4760-A96C-D0C66C5AF30A}"/>
                </a:ext>
              </a:extLst>
            </p:cNvPr>
            <p:cNvPicPr>
              <a:picLocks noChangeAspect="1"/>
            </p:cNvPicPr>
            <p:nvPr/>
          </p:nvPicPr>
          <p:blipFill>
            <a:blip r:embed="rId5"/>
            <a:stretch>
              <a:fillRect/>
            </a:stretch>
          </p:blipFill>
          <p:spPr>
            <a:xfrm>
              <a:off x="1944792" y="1704132"/>
              <a:ext cx="9472402" cy="1899118"/>
            </a:xfrm>
            <a:prstGeom prst="rect">
              <a:avLst/>
            </a:prstGeom>
            <a:ln>
              <a:solidFill>
                <a:srgbClr val="5FE0D4"/>
              </a:solidFill>
            </a:ln>
          </p:spPr>
        </p:pic>
        <p:pic>
          <p:nvPicPr>
            <p:cNvPr id="5" name="Picture 4">
              <a:extLst>
                <a:ext uri="{FF2B5EF4-FFF2-40B4-BE49-F238E27FC236}">
                  <a16:creationId xmlns:a16="http://schemas.microsoft.com/office/drawing/2014/main" id="{FA61C12C-3D40-46EB-A629-6ED779B86414}"/>
                </a:ext>
              </a:extLst>
            </p:cNvPr>
            <p:cNvPicPr>
              <a:picLocks noChangeAspect="1"/>
            </p:cNvPicPr>
            <p:nvPr/>
          </p:nvPicPr>
          <p:blipFill>
            <a:blip r:embed="rId6"/>
            <a:stretch>
              <a:fillRect/>
            </a:stretch>
          </p:blipFill>
          <p:spPr>
            <a:xfrm>
              <a:off x="2592119" y="2145560"/>
              <a:ext cx="9472401" cy="1832724"/>
            </a:xfrm>
            <a:prstGeom prst="rect">
              <a:avLst/>
            </a:prstGeom>
            <a:ln>
              <a:solidFill>
                <a:srgbClr val="5FE0D4"/>
              </a:solidFill>
            </a:ln>
          </p:spPr>
        </p:pic>
      </p:gr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D08C201-76B9-4919-B7BF-7B8BFE596D9C}"/>
                  </a:ext>
                </a:extLst>
              </p14:cNvPr>
              <p14:cNvContentPartPr/>
              <p14:nvPr/>
            </p14:nvContentPartPr>
            <p14:xfrm>
              <a:off x="1974185" y="275843"/>
              <a:ext cx="360" cy="360"/>
            </p14:xfrm>
          </p:contentPart>
        </mc:Choice>
        <mc:Fallback xmlns="">
          <p:pic>
            <p:nvPicPr>
              <p:cNvPr id="9" name="Ink 8">
                <a:extLst>
                  <a:ext uri="{FF2B5EF4-FFF2-40B4-BE49-F238E27FC236}">
                    <a16:creationId xmlns:a16="http://schemas.microsoft.com/office/drawing/2014/main" id="{4D08C201-76B9-4919-B7BF-7B8BFE596D9C}"/>
                  </a:ext>
                </a:extLst>
              </p:cNvPr>
              <p:cNvPicPr/>
              <p:nvPr/>
            </p:nvPicPr>
            <p:blipFill>
              <a:blip r:embed="rId8"/>
              <a:stretch>
                <a:fillRect/>
              </a:stretch>
            </p:blipFill>
            <p:spPr>
              <a:xfrm>
                <a:off x="1965185" y="26684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B11C674-76ED-48ED-BD7A-7B9F3822175D}"/>
                  </a:ext>
                </a:extLst>
              </p14:cNvPr>
              <p14:cNvContentPartPr/>
              <p14:nvPr/>
            </p14:nvContentPartPr>
            <p14:xfrm>
              <a:off x="2791385" y="559883"/>
              <a:ext cx="360" cy="360"/>
            </p14:xfrm>
          </p:contentPart>
        </mc:Choice>
        <mc:Fallback xmlns="">
          <p:pic>
            <p:nvPicPr>
              <p:cNvPr id="10" name="Ink 9">
                <a:extLst>
                  <a:ext uri="{FF2B5EF4-FFF2-40B4-BE49-F238E27FC236}">
                    <a16:creationId xmlns:a16="http://schemas.microsoft.com/office/drawing/2014/main" id="{CB11C674-76ED-48ED-BD7A-7B9F3822175D}"/>
                  </a:ext>
                </a:extLst>
              </p:cNvPr>
              <p:cNvPicPr/>
              <p:nvPr/>
            </p:nvPicPr>
            <p:blipFill>
              <a:blip r:embed="rId8"/>
              <a:stretch>
                <a:fillRect/>
              </a:stretch>
            </p:blipFill>
            <p:spPr>
              <a:xfrm>
                <a:off x="2782385" y="550883"/>
                <a:ext cx="18000" cy="18000"/>
              </a:xfrm>
              <a:prstGeom prst="rect">
                <a:avLst/>
              </a:prstGeom>
            </p:spPr>
          </p:pic>
        </mc:Fallback>
      </mc:AlternateContent>
      <p:sp>
        <p:nvSpPr>
          <p:cNvPr id="13" name="TextBox 12">
            <a:extLst>
              <a:ext uri="{FF2B5EF4-FFF2-40B4-BE49-F238E27FC236}">
                <a16:creationId xmlns:a16="http://schemas.microsoft.com/office/drawing/2014/main" id="{F4FDB1B5-C990-4CA7-B9D4-4436242AE8F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30</a:t>
            </a:r>
          </a:p>
        </p:txBody>
      </p:sp>
      <p:sp>
        <p:nvSpPr>
          <p:cNvPr id="14" name="Rectangle 13">
            <a:extLst>
              <a:ext uri="{FF2B5EF4-FFF2-40B4-BE49-F238E27FC236}">
                <a16:creationId xmlns:a16="http://schemas.microsoft.com/office/drawing/2014/main" id="{109702FB-0130-406D-8E2C-BC4818F89482}"/>
              </a:ext>
            </a:extLst>
          </p:cNvPr>
          <p:cNvSpPr/>
          <p:nvPr/>
        </p:nvSpPr>
        <p:spPr>
          <a:xfrm>
            <a:off x="188473" y="1084156"/>
            <a:ext cx="12192000" cy="492443"/>
          </a:xfrm>
          <a:prstGeom prst="rect">
            <a:avLst/>
          </a:prstGeom>
        </p:spPr>
        <p:txBody>
          <a:bodyPr wrap="square">
            <a:spAutoFit/>
          </a:bodyPr>
          <a:lstStyle/>
          <a:p>
            <a:pPr marL="387350" marR="0" lvl="2" indent="-228600" algn="l" defTabSz="627063" rtl="0" eaLnBrk="0" fontAlgn="auto" latinLnBrk="0" hangingPunct="0">
              <a:lnSpc>
                <a:spcPct val="100000"/>
              </a:lnSpc>
              <a:spcBef>
                <a:spcPts val="1000"/>
              </a:spcBef>
              <a:spcAft>
                <a:spcPts val="0"/>
              </a:spcAft>
              <a:buClr>
                <a:srgbClr val="FFFFFF"/>
              </a:buClr>
              <a:buSzPct val="95000"/>
              <a:buFont typeface="Wingdings"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New R01 and R21 funding opportunities</a:t>
            </a:r>
          </a:p>
        </p:txBody>
      </p:sp>
      <p:sp>
        <p:nvSpPr>
          <p:cNvPr id="15" name="Rectangle 14">
            <a:extLst>
              <a:ext uri="{FF2B5EF4-FFF2-40B4-BE49-F238E27FC236}">
                <a16:creationId xmlns:a16="http://schemas.microsoft.com/office/drawing/2014/main" id="{9788F8D5-4728-4528-AB92-1265A6475636}"/>
              </a:ext>
            </a:extLst>
          </p:cNvPr>
          <p:cNvSpPr/>
          <p:nvPr/>
        </p:nvSpPr>
        <p:spPr>
          <a:xfrm>
            <a:off x="-80210" y="5733972"/>
            <a:ext cx="12192000" cy="892552"/>
          </a:xfrm>
          <a:prstGeom prst="rect">
            <a:avLst/>
          </a:prstGeom>
        </p:spPr>
        <p:txBody>
          <a:bodyPr wrap="square">
            <a:spAutoFit/>
          </a:bodyPr>
          <a:lstStyle/>
          <a:p>
            <a:pPr marL="387350" marR="0" lvl="2" indent="-228600" algn="l" defTabSz="627063" rtl="0" eaLnBrk="0" fontAlgn="auto" latinLnBrk="0" hangingPunct="0">
              <a:lnSpc>
                <a:spcPct val="100000"/>
              </a:lnSpc>
              <a:spcBef>
                <a:spcPts val="1000"/>
              </a:spcBef>
              <a:spcAft>
                <a:spcPts val="0"/>
              </a:spcAft>
              <a:buClr>
                <a:srgbClr val="FFFFFF"/>
              </a:buClr>
              <a:buSzPct val="95000"/>
              <a:buFont typeface="Wingdings" pitchFamily="2" charset="2"/>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Assess strategies to optimize the counseling process in the context of 	limited resources</a:t>
            </a:r>
            <a:endParaRPr kumimoji="0" lang="en-US" sz="26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6994457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16835"/>
            <a:ext cx="12192000" cy="639763"/>
          </a:xfrm>
        </p:spPr>
        <p:txBody>
          <a:bodyPr>
            <a:noAutofit/>
          </a:bodyPr>
          <a:lstStyle/>
          <a:p>
            <a:pPr algn="ctr">
              <a:defRPr/>
            </a:pPr>
            <a:r>
              <a:rPr lang="en-US" sz="3600" dirty="0">
                <a:solidFill>
                  <a:srgbClr val="5FE0D4"/>
                </a:solidFill>
                <a:latin typeface="Arial" charset="0"/>
                <a:cs typeface="Arial" charset="0"/>
              </a:rPr>
              <a:t>ELSI Research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569636" y="1810139"/>
            <a:ext cx="7002238" cy="3508653"/>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Large</a:t>
            </a:r>
            <a:r>
              <a:rPr lang="en-US" sz="3200" b="1" dirty="0">
                <a:solidFill>
                  <a:srgbClr val="FFFFFF"/>
                </a:solidFill>
                <a:latin typeface="Arial" charset="0"/>
              </a:rPr>
              <a:t> </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multi-disciplinary studies: 	</a:t>
            </a:r>
            <a:r>
              <a:rPr kumimoji="0" lang="en-US" sz="32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PAR-20-254 – R01</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Small projects: 					</a:t>
            </a:r>
            <a:r>
              <a:rPr kumimoji="0" lang="en-US" sz="32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PAR-20-255 – R21</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Very small </a:t>
            </a:r>
            <a:r>
              <a:rPr lang="en-US" sz="3200" b="1" dirty="0">
                <a:solidFill>
                  <a:srgbClr val="FFFFFF"/>
                </a:solidFill>
                <a:latin typeface="Arial" charset="0"/>
              </a:rPr>
              <a:t>p</a:t>
            </a:r>
            <a:r>
              <a:rPr kumimoji="0" lang="en-US" sz="3200" b="1" i="0" u="none" strike="noStrike" kern="1200" cap="none" spc="0" normalizeH="0" baseline="0" noProof="0" dirty="0" err="1">
                <a:ln>
                  <a:noFill/>
                </a:ln>
                <a:solidFill>
                  <a:srgbClr val="FFFFFF"/>
                </a:solidFill>
                <a:effectLst/>
                <a:uLnTx/>
                <a:uFillTx/>
                <a:latin typeface="Arial" charset="0"/>
                <a:ea typeface="+mn-ea"/>
                <a:cs typeface="+mn-cs"/>
              </a:rPr>
              <a:t>rojects</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r>
              <a:rPr lang="en-US" sz="3200" b="1" dirty="0">
                <a:solidFill>
                  <a:srgbClr val="FFFFFF"/>
                </a:solidFill>
                <a:latin typeface="Arial" charset="0"/>
              </a:rPr>
              <a:t>      </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PAR-20-257 – R03 </a:t>
            </a:r>
          </a:p>
        </p:txBody>
      </p:sp>
      <p:sp>
        <p:nvSpPr>
          <p:cNvPr id="4" name="Rectangle 3">
            <a:extLst>
              <a:ext uri="{FF2B5EF4-FFF2-40B4-BE49-F238E27FC236}">
                <a16:creationId xmlns:a16="http://schemas.microsoft.com/office/drawing/2014/main" id="{A2430146-0139-4BFD-979F-C34BD32FB75C}"/>
              </a:ext>
            </a:extLst>
          </p:cNvPr>
          <p:cNvSpPr/>
          <p:nvPr/>
        </p:nvSpPr>
        <p:spPr>
          <a:xfrm>
            <a:off x="-80210" y="714139"/>
            <a:ext cx="12191999" cy="523220"/>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Program Announcements</a:t>
            </a:r>
            <a:endParaRPr kumimoji="0" lang="en-US" sz="2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7040E150-256C-44C4-BBD7-072498A07E0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31</a:t>
            </a:r>
          </a:p>
        </p:txBody>
      </p:sp>
      <p:grpSp>
        <p:nvGrpSpPr>
          <p:cNvPr id="2" name="Group 1">
            <a:extLst>
              <a:ext uri="{FF2B5EF4-FFF2-40B4-BE49-F238E27FC236}">
                <a16:creationId xmlns:a16="http://schemas.microsoft.com/office/drawing/2014/main" id="{9E2689B2-88DA-4D37-9C33-6D56FA996D2F}"/>
              </a:ext>
            </a:extLst>
          </p:cNvPr>
          <p:cNvGrpSpPr/>
          <p:nvPr/>
        </p:nvGrpSpPr>
        <p:grpSpPr>
          <a:xfrm>
            <a:off x="8099354" y="1982077"/>
            <a:ext cx="3523010" cy="4169305"/>
            <a:chOff x="7864892" y="1789573"/>
            <a:chExt cx="3523010" cy="4169305"/>
          </a:xfrm>
        </p:grpSpPr>
        <p:sp>
          <p:nvSpPr>
            <p:cNvPr id="13" name="Rectangle 12">
              <a:extLst>
                <a:ext uri="{FF2B5EF4-FFF2-40B4-BE49-F238E27FC236}">
                  <a16:creationId xmlns:a16="http://schemas.microsoft.com/office/drawing/2014/main" id="{74A064EB-C1BE-4BD1-BA72-3333C5C72DB8}"/>
                </a:ext>
              </a:extLst>
            </p:cNvPr>
            <p:cNvSpPr/>
            <p:nvPr/>
          </p:nvSpPr>
          <p:spPr>
            <a:xfrm>
              <a:off x="7864892" y="2034727"/>
              <a:ext cx="3334966" cy="3924151"/>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300" b="1" i="0" strike="noStrike" kern="1200" cap="none" spc="0" normalizeH="0" baseline="0" noProof="0" dirty="0">
                  <a:ln>
                    <a:noFill/>
                  </a:ln>
                  <a:effectLst/>
                  <a:uLnTx/>
                  <a:uFillTx/>
                  <a:latin typeface="Arial" charset="0"/>
                  <a:ea typeface="+mn-ea"/>
                  <a:cs typeface="+mn-cs"/>
                </a:rPr>
                <a:t>Due Dates 2021-2023:</a:t>
              </a:r>
            </a:p>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300" b="1" i="0" strike="noStrike" kern="1200" cap="none" spc="0" normalizeH="0" baseline="0" noProof="0" dirty="0">
                  <a:ln>
                    <a:noFill/>
                  </a:ln>
                  <a:effectLst/>
                  <a:uLnTx/>
                  <a:uFillTx/>
                  <a:latin typeface="Arial" charset="0"/>
                  <a:ea typeface="+mn-ea"/>
                  <a:cs typeface="+mn-cs"/>
                </a:rPr>
                <a:t>Oct. 19</a:t>
              </a:r>
            </a:p>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300" b="1" i="0" strike="noStrike" kern="1200" cap="none" spc="0" normalizeH="0" baseline="0" noProof="0" dirty="0">
                  <a:ln>
                    <a:noFill/>
                  </a:ln>
                  <a:effectLst/>
                  <a:uLnTx/>
                  <a:uFillTx/>
                  <a:latin typeface="Arial" charset="0"/>
                  <a:ea typeface="+mn-ea"/>
                  <a:cs typeface="+mn-cs"/>
                </a:rPr>
                <a:t>Feb. 17</a:t>
              </a:r>
            </a:p>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300" b="1" i="0" strike="noStrike" kern="1200" cap="none" spc="0" normalizeH="0" baseline="0" noProof="0" dirty="0">
                  <a:ln>
                    <a:noFill/>
                  </a:ln>
                  <a:effectLst/>
                  <a:uLnTx/>
                  <a:uFillTx/>
                  <a:latin typeface="Arial" charset="0"/>
                  <a:ea typeface="+mn-ea"/>
                  <a:cs typeface="+mn-cs"/>
                </a:rPr>
                <a:t>Jun. 17</a:t>
              </a:r>
            </a:p>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EFF02E46-62BA-4828-977D-D1BCE1D813A3}"/>
                </a:ext>
              </a:extLst>
            </p:cNvPr>
            <p:cNvSpPr/>
            <p:nvPr/>
          </p:nvSpPr>
          <p:spPr>
            <a:xfrm>
              <a:off x="8052935" y="1789573"/>
              <a:ext cx="3334967" cy="3924150"/>
            </a:xfrm>
            <a:prstGeom prst="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792446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17044"/>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Training and Career Development</a:t>
            </a:r>
            <a:endParaRPr kumimoji="0" lang="en-US" sz="3600" b="1" i="0" u="none" strike="noStrike" kern="1200" cap="none" spc="0" normalizeH="0" baseline="0" noProof="0" dirty="0">
              <a:ln>
                <a:noFill/>
              </a:ln>
              <a:solidFill>
                <a:srgbClr val="5EDFD3"/>
              </a:solidFill>
              <a:effectLst/>
              <a:uLnTx/>
              <a:uFillTx/>
              <a:latin typeface="Arial" pitchFamily="34" charset="0"/>
              <a:ea typeface="+mj-ea"/>
              <a:cs typeface="Arial" pitchFamily="34" charset="0"/>
            </a:endParaRPr>
          </a:p>
        </p:txBody>
      </p:sp>
      <p:sp>
        <p:nvSpPr>
          <p:cNvPr id="6" name="Rectangle 5">
            <a:extLst>
              <a:ext uri="{FF2B5EF4-FFF2-40B4-BE49-F238E27FC236}">
                <a16:creationId xmlns:a16="http://schemas.microsoft.com/office/drawing/2014/main" id="{3862FAD5-1530-499B-B8D4-9AF332A8D971}"/>
              </a:ext>
            </a:extLst>
          </p:cNvPr>
          <p:cNvSpPr/>
          <p:nvPr/>
        </p:nvSpPr>
        <p:spPr>
          <a:xfrm>
            <a:off x="169028" y="728440"/>
            <a:ext cx="11793728" cy="969496"/>
          </a:xfrm>
          <a:prstGeom prst="rect">
            <a:avLst/>
          </a:prstGeom>
        </p:spPr>
        <p:txBody>
          <a:bodyPr wrap="square">
            <a:spAutoFit/>
          </a:bodyPr>
          <a:lstStyle/>
          <a:p>
            <a:pPr marL="287337" marR="0" lvl="2" algn="ctr" defTabSz="457200" rtl="0" eaLnBrk="0" fontAlgn="auto" latinLnBrk="0" hangingPunct="0">
              <a:lnSpc>
                <a:spcPct val="100000"/>
              </a:lnSpc>
              <a:spcBef>
                <a:spcPts val="600"/>
              </a:spcBef>
              <a:spcAft>
                <a:spcPts val="600"/>
              </a:spcAft>
              <a:buClr>
                <a:srgbClr val="FFFFFF"/>
              </a:buClr>
              <a:buSzPct val="95000"/>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Fiscal Year 2020 T32 Training Awards</a:t>
            </a:r>
          </a:p>
          <a:p>
            <a:pPr marL="612775"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0556446-9734-4414-A862-6049EEC271B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32</a:t>
            </a: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0" name="Content Placeholder 5">
            <a:extLst>
              <a:ext uri="{FF2B5EF4-FFF2-40B4-BE49-F238E27FC236}">
                <a16:creationId xmlns:a16="http://schemas.microsoft.com/office/drawing/2014/main" id="{5F17D067-1807-4FB0-ACB1-5DFB2DAA2ED3}"/>
              </a:ext>
            </a:extLst>
          </p:cNvPr>
          <p:cNvGraphicFramePr>
            <a:graphicFrameLocks/>
          </p:cNvGraphicFramePr>
          <p:nvPr>
            <p:extLst>
              <p:ext uri="{D42A27DB-BD31-4B8C-83A1-F6EECF244321}">
                <p14:modId xmlns:p14="http://schemas.microsoft.com/office/powerpoint/2010/main" val="846368188"/>
              </p:ext>
            </p:extLst>
          </p:nvPr>
        </p:nvGraphicFramePr>
        <p:xfrm>
          <a:off x="1206094" y="1709082"/>
          <a:ext cx="9779812" cy="4659036"/>
        </p:xfrm>
        <a:graphic>
          <a:graphicData uri="http://schemas.openxmlformats.org/drawingml/2006/table">
            <a:tbl>
              <a:tblPr firstRow="1" bandRow="1">
                <a:tableStyleId>{5C22544A-7EE6-4342-B048-85BDC9FD1C3A}</a:tableStyleId>
              </a:tblPr>
              <a:tblGrid>
                <a:gridCol w="2444953">
                  <a:extLst>
                    <a:ext uri="{9D8B030D-6E8A-4147-A177-3AD203B41FA5}">
                      <a16:colId xmlns:a16="http://schemas.microsoft.com/office/drawing/2014/main" val="957323764"/>
                    </a:ext>
                  </a:extLst>
                </a:gridCol>
                <a:gridCol w="2941803">
                  <a:extLst>
                    <a:ext uri="{9D8B030D-6E8A-4147-A177-3AD203B41FA5}">
                      <a16:colId xmlns:a16="http://schemas.microsoft.com/office/drawing/2014/main" val="4198738099"/>
                    </a:ext>
                  </a:extLst>
                </a:gridCol>
                <a:gridCol w="1948103">
                  <a:extLst>
                    <a:ext uri="{9D8B030D-6E8A-4147-A177-3AD203B41FA5}">
                      <a16:colId xmlns:a16="http://schemas.microsoft.com/office/drawing/2014/main" val="1166315419"/>
                    </a:ext>
                  </a:extLst>
                </a:gridCol>
                <a:gridCol w="2444953">
                  <a:extLst>
                    <a:ext uri="{9D8B030D-6E8A-4147-A177-3AD203B41FA5}">
                      <a16:colId xmlns:a16="http://schemas.microsoft.com/office/drawing/2014/main" val="3014402710"/>
                    </a:ext>
                  </a:extLst>
                </a:gridCol>
              </a:tblGrid>
              <a:tr h="736263">
                <a:tc>
                  <a:txBody>
                    <a:bodyPr/>
                    <a:lstStyle/>
                    <a:p>
                      <a:pPr algn="ctr"/>
                      <a:r>
                        <a:rPr lang="en-US" sz="2100" dirty="0">
                          <a:solidFill>
                            <a:schemeClr val="tx1"/>
                          </a:solidFill>
                        </a:rPr>
                        <a:t>Principal Investigator</a:t>
                      </a:r>
                    </a:p>
                  </a:txBody>
                  <a:tcPr marL="81807" marR="81807" marT="40904" marB="40904">
                    <a:solidFill>
                      <a:schemeClr val="bg1">
                        <a:lumMod val="25000"/>
                        <a:lumOff val="75000"/>
                      </a:schemeClr>
                    </a:solidFill>
                  </a:tcPr>
                </a:tc>
                <a:tc>
                  <a:txBody>
                    <a:bodyPr/>
                    <a:lstStyle/>
                    <a:p>
                      <a:pPr algn="ctr"/>
                      <a:r>
                        <a:rPr lang="en-US" sz="2100" dirty="0">
                          <a:solidFill>
                            <a:schemeClr val="tx1"/>
                          </a:solidFill>
                        </a:rPr>
                        <a:t>Institution</a:t>
                      </a:r>
                    </a:p>
                  </a:txBody>
                  <a:tcPr marL="81807" marR="81807" marT="40904" marB="40904" anchor="ctr">
                    <a:solidFill>
                      <a:schemeClr val="bg1">
                        <a:lumMod val="25000"/>
                        <a:lumOff val="75000"/>
                      </a:schemeClr>
                    </a:solidFill>
                  </a:tcPr>
                </a:tc>
                <a:tc>
                  <a:txBody>
                    <a:bodyPr/>
                    <a:lstStyle/>
                    <a:p>
                      <a:pPr algn="ctr"/>
                      <a:r>
                        <a:rPr lang="en-US" sz="2100" dirty="0">
                          <a:solidFill>
                            <a:schemeClr val="tx1"/>
                          </a:solidFill>
                        </a:rPr>
                        <a:t>Starting Year</a:t>
                      </a:r>
                    </a:p>
                  </a:txBody>
                  <a:tcPr marL="81807" marR="81807" marT="40904" marB="40904" anchor="ctr">
                    <a:solidFill>
                      <a:schemeClr val="bg1">
                        <a:lumMod val="25000"/>
                        <a:lumOff val="75000"/>
                      </a:schemeClr>
                    </a:solidFill>
                  </a:tcPr>
                </a:tc>
                <a:tc>
                  <a:txBody>
                    <a:bodyPr/>
                    <a:lstStyle/>
                    <a:p>
                      <a:pPr algn="ctr"/>
                      <a:r>
                        <a:rPr lang="en-US" sz="2100" dirty="0">
                          <a:solidFill>
                            <a:schemeClr val="tx1"/>
                          </a:solidFill>
                        </a:rPr>
                        <a:t>Scientific Area </a:t>
                      </a:r>
                    </a:p>
                  </a:txBody>
                  <a:tcPr marL="81807" marR="81807" marT="40904" marB="40904" anchor="ctr">
                    <a:solidFill>
                      <a:schemeClr val="bg1">
                        <a:lumMod val="25000"/>
                        <a:lumOff val="75000"/>
                      </a:schemeClr>
                    </a:solidFill>
                  </a:tcPr>
                </a:tc>
                <a:extLst>
                  <a:ext uri="{0D108BD9-81ED-4DB2-BD59-A6C34878D82A}">
                    <a16:rowId xmlns:a16="http://schemas.microsoft.com/office/drawing/2014/main" val="4064079681"/>
                  </a:ext>
                </a:extLst>
              </a:tr>
              <a:tr h="360984">
                <a:tc>
                  <a:txBody>
                    <a:bodyPr/>
                    <a:lstStyle/>
                    <a:p>
                      <a:pPr algn="ctr"/>
                      <a:r>
                        <a:rPr lang="en-US" sz="1800" dirty="0">
                          <a:solidFill>
                            <a:srgbClr val="02102A"/>
                          </a:solidFill>
                        </a:rPr>
                        <a:t>Michael </a:t>
                      </a:r>
                      <a:r>
                        <a:rPr lang="en-US" sz="1800" dirty="0" err="1">
                          <a:solidFill>
                            <a:srgbClr val="02102A"/>
                          </a:solidFill>
                        </a:rPr>
                        <a:t>Boehnke</a:t>
                      </a:r>
                      <a:endParaRPr lang="en-US" sz="1800" dirty="0">
                        <a:solidFill>
                          <a:srgbClr val="02102A"/>
                        </a:solidFill>
                      </a:endParaRPr>
                    </a:p>
                  </a:txBody>
                  <a:tcPr marL="81807" marR="81807" marT="40904" marB="40904"/>
                </a:tc>
                <a:tc>
                  <a:txBody>
                    <a:bodyPr/>
                    <a:lstStyle/>
                    <a:p>
                      <a:pPr algn="ctr"/>
                      <a:r>
                        <a:rPr lang="en-US" sz="1800" dirty="0">
                          <a:solidFill>
                            <a:srgbClr val="02102A"/>
                          </a:solidFill>
                        </a:rPr>
                        <a:t>U. Michigan at Ann Arbor</a:t>
                      </a:r>
                    </a:p>
                  </a:txBody>
                  <a:tcPr marL="81807" marR="81807" marT="40904" marB="40904" anchor="ctr"/>
                </a:tc>
                <a:tc>
                  <a:txBody>
                    <a:bodyPr/>
                    <a:lstStyle/>
                    <a:p>
                      <a:pPr algn="ctr"/>
                      <a:r>
                        <a:rPr lang="en-US" sz="1800" dirty="0">
                          <a:solidFill>
                            <a:srgbClr val="02102A"/>
                          </a:solidFill>
                        </a:rPr>
                        <a:t>1995</a:t>
                      </a:r>
                    </a:p>
                  </a:txBody>
                  <a:tcPr marL="81807" marR="81807" marT="40904" marB="40904" anchor="ctr"/>
                </a:tc>
                <a:tc>
                  <a:txBody>
                    <a:bodyPr/>
                    <a:lstStyle/>
                    <a:p>
                      <a:pPr algn="ct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708106745"/>
                  </a:ext>
                </a:extLst>
              </a:tr>
              <a:tr h="360984">
                <a:tc>
                  <a:txBody>
                    <a:bodyPr/>
                    <a:lstStyle/>
                    <a:p>
                      <a:pPr algn="ctr"/>
                      <a:r>
                        <a:rPr lang="en-US" sz="1800" dirty="0">
                          <a:solidFill>
                            <a:srgbClr val="02102A"/>
                          </a:solidFill>
                        </a:rPr>
                        <a:t>Evan Eichler</a:t>
                      </a:r>
                    </a:p>
                  </a:txBody>
                  <a:tcPr marL="81807" marR="81807" marT="40904" marB="40904"/>
                </a:tc>
                <a:tc>
                  <a:txBody>
                    <a:bodyPr/>
                    <a:lstStyle/>
                    <a:p>
                      <a:pPr algn="ctr"/>
                      <a:r>
                        <a:rPr lang="en-US" sz="1800" dirty="0">
                          <a:solidFill>
                            <a:srgbClr val="02102A"/>
                          </a:solidFill>
                        </a:rPr>
                        <a:t>U. Washington</a:t>
                      </a:r>
                    </a:p>
                  </a:txBody>
                  <a:tcPr marL="81807" marR="81807" marT="40904" marB="40904" anchor="ctr"/>
                </a:tc>
                <a:tc>
                  <a:txBody>
                    <a:bodyPr/>
                    <a:lstStyle/>
                    <a:p>
                      <a:pPr algn="ctr"/>
                      <a:r>
                        <a:rPr lang="en-US" sz="1800" dirty="0">
                          <a:solidFill>
                            <a:srgbClr val="02102A"/>
                          </a:solidFill>
                        </a:rPr>
                        <a:t>1995</a:t>
                      </a:r>
                    </a:p>
                  </a:txBody>
                  <a:tcPr marL="81807" marR="81807" marT="40904" marB="40904"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2267834436"/>
                  </a:ext>
                </a:extLst>
              </a:tr>
              <a:tr h="640161">
                <a:tc>
                  <a:txBody>
                    <a:bodyPr/>
                    <a:lstStyle/>
                    <a:p>
                      <a:pPr algn="ctr"/>
                      <a:r>
                        <a:rPr lang="en-US" sz="1800" dirty="0">
                          <a:solidFill>
                            <a:srgbClr val="02102A"/>
                          </a:solidFill>
                        </a:rPr>
                        <a:t>Michael Brent, </a:t>
                      </a:r>
                    </a:p>
                    <a:p>
                      <a:pPr algn="ctr"/>
                      <a:r>
                        <a:rPr lang="en-US" sz="1800" dirty="0">
                          <a:solidFill>
                            <a:srgbClr val="02102A"/>
                          </a:solidFill>
                        </a:rPr>
                        <a:t>Barak Cohen</a:t>
                      </a:r>
                    </a:p>
                  </a:txBody>
                  <a:tcPr marL="81807" marR="81807" marT="40904" marB="40904"/>
                </a:tc>
                <a:tc>
                  <a:txBody>
                    <a:bodyPr/>
                    <a:lstStyle/>
                    <a:p>
                      <a:pPr algn="ctr"/>
                      <a:r>
                        <a:rPr lang="en-US" sz="1800" dirty="0">
                          <a:solidFill>
                            <a:srgbClr val="02102A"/>
                          </a:solidFill>
                        </a:rPr>
                        <a:t>Washington University</a:t>
                      </a:r>
                    </a:p>
                  </a:txBody>
                  <a:tcPr marL="81807" marR="81807" marT="40904" marB="40904" anchor="ctr"/>
                </a:tc>
                <a:tc>
                  <a:txBody>
                    <a:bodyPr/>
                    <a:lstStyle/>
                    <a:p>
                      <a:pPr algn="ctr"/>
                      <a:r>
                        <a:rPr lang="en-US" sz="1800" dirty="0">
                          <a:solidFill>
                            <a:srgbClr val="02102A"/>
                          </a:solidFill>
                        </a:rPr>
                        <a:t>1997</a:t>
                      </a:r>
                    </a:p>
                  </a:txBody>
                  <a:tcPr marL="81807" marR="81807" marT="40904" marB="40904"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359158068"/>
                  </a:ext>
                </a:extLst>
              </a:tr>
              <a:tr h="640161">
                <a:tc>
                  <a:txBody>
                    <a:bodyPr/>
                    <a:lstStyle/>
                    <a:p>
                      <a:pPr algn="ctr"/>
                      <a:r>
                        <a:rPr lang="en-US" sz="1800" dirty="0">
                          <a:solidFill>
                            <a:srgbClr val="02102A"/>
                          </a:solidFill>
                        </a:rPr>
                        <a:t>Maja Bucan,</a:t>
                      </a:r>
                    </a:p>
                    <a:p>
                      <a:pPr algn="ctr"/>
                      <a:r>
                        <a:rPr lang="en-US" sz="1800" dirty="0" err="1">
                          <a:solidFill>
                            <a:srgbClr val="02102A"/>
                          </a:solidFill>
                        </a:rPr>
                        <a:t>Junhyong</a:t>
                      </a:r>
                      <a:r>
                        <a:rPr lang="en-US" sz="1800" dirty="0">
                          <a:solidFill>
                            <a:srgbClr val="02102A"/>
                          </a:solidFill>
                        </a:rPr>
                        <a:t> Kim</a:t>
                      </a:r>
                    </a:p>
                  </a:txBody>
                  <a:tcPr marL="81807" marR="81807" marT="40904" marB="40904"/>
                </a:tc>
                <a:tc>
                  <a:txBody>
                    <a:bodyPr/>
                    <a:lstStyle/>
                    <a:p>
                      <a:pPr algn="ctr"/>
                      <a:r>
                        <a:rPr lang="en-US" sz="1800" dirty="0">
                          <a:solidFill>
                            <a:srgbClr val="02102A"/>
                          </a:solidFill>
                        </a:rPr>
                        <a:t>U. Pennsylvania</a:t>
                      </a:r>
                    </a:p>
                  </a:txBody>
                  <a:tcPr marL="81807" marR="81807" marT="40904" marB="40904" anchor="ctr"/>
                </a:tc>
                <a:tc>
                  <a:txBody>
                    <a:bodyPr/>
                    <a:lstStyle/>
                    <a:p>
                      <a:pPr algn="ctr"/>
                      <a:r>
                        <a:rPr lang="en-US" sz="1800" dirty="0">
                          <a:solidFill>
                            <a:srgbClr val="02102A"/>
                          </a:solidFill>
                        </a:rPr>
                        <a:t>1999</a:t>
                      </a:r>
                    </a:p>
                  </a:txBody>
                  <a:tcPr marL="81807" marR="81807" marT="40904" marB="40904"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900386122"/>
                  </a:ext>
                </a:extLst>
              </a:tr>
              <a:tr h="640161">
                <a:tc>
                  <a:txBody>
                    <a:bodyPr/>
                    <a:lstStyle/>
                    <a:p>
                      <a:pPr algn="ctr"/>
                      <a:r>
                        <a:rPr lang="en-US" sz="1800" dirty="0">
                          <a:solidFill>
                            <a:srgbClr val="02102A"/>
                          </a:solidFill>
                        </a:rPr>
                        <a:t>John </a:t>
                      </a:r>
                      <a:r>
                        <a:rPr lang="en-US" sz="1800" dirty="0" err="1">
                          <a:solidFill>
                            <a:srgbClr val="02102A"/>
                          </a:solidFill>
                        </a:rPr>
                        <a:t>Storey</a:t>
                      </a:r>
                      <a:r>
                        <a:rPr lang="en-US" sz="1800" dirty="0">
                          <a:solidFill>
                            <a:srgbClr val="02102A"/>
                          </a:solidFill>
                        </a:rPr>
                        <a:t>, </a:t>
                      </a:r>
                    </a:p>
                    <a:p>
                      <a:pPr algn="ctr"/>
                      <a:r>
                        <a:rPr lang="en-US" sz="1800" dirty="0">
                          <a:solidFill>
                            <a:srgbClr val="02102A"/>
                          </a:solidFill>
                        </a:rPr>
                        <a:t>John </a:t>
                      </a:r>
                      <a:r>
                        <a:rPr lang="en-US" sz="1800" dirty="0" err="1">
                          <a:solidFill>
                            <a:srgbClr val="02102A"/>
                          </a:solidFill>
                        </a:rPr>
                        <a:t>Akey</a:t>
                      </a:r>
                      <a:endParaRPr lang="en-US" sz="1800" dirty="0">
                        <a:solidFill>
                          <a:srgbClr val="02102A"/>
                        </a:solidFill>
                      </a:endParaRPr>
                    </a:p>
                  </a:txBody>
                  <a:tcPr marL="81807" marR="81807" marT="40904" marB="40904"/>
                </a:tc>
                <a:tc>
                  <a:txBody>
                    <a:bodyPr/>
                    <a:lstStyle/>
                    <a:p>
                      <a:pPr algn="ctr"/>
                      <a:r>
                        <a:rPr lang="en-US" sz="1800" dirty="0">
                          <a:solidFill>
                            <a:srgbClr val="02102A"/>
                          </a:solidFill>
                        </a:rPr>
                        <a:t>Princeton University</a:t>
                      </a:r>
                    </a:p>
                  </a:txBody>
                  <a:tcPr marL="81807" marR="81807" marT="40904" marB="40904" anchor="ctr"/>
                </a:tc>
                <a:tc>
                  <a:txBody>
                    <a:bodyPr/>
                    <a:lstStyle/>
                    <a:p>
                      <a:pPr algn="ctr"/>
                      <a:r>
                        <a:rPr lang="en-US" sz="1800" dirty="0">
                          <a:solidFill>
                            <a:srgbClr val="02102A"/>
                          </a:solidFill>
                        </a:rPr>
                        <a:t>2004</a:t>
                      </a:r>
                    </a:p>
                  </a:txBody>
                  <a:tcPr marL="81807" marR="81807" marT="40904" marB="40904"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2487944107"/>
                  </a:ext>
                </a:extLst>
              </a:tr>
              <a:tr h="640161">
                <a:tc>
                  <a:txBody>
                    <a:bodyPr/>
                    <a:lstStyle/>
                    <a:p>
                      <a:pPr algn="ctr"/>
                      <a:r>
                        <a:rPr lang="en-US" sz="1800" dirty="0">
                          <a:solidFill>
                            <a:srgbClr val="02102A"/>
                          </a:solidFill>
                        </a:rPr>
                        <a:t>Dan </a:t>
                      </a:r>
                      <a:r>
                        <a:rPr lang="en-US" sz="1800" dirty="0" err="1">
                          <a:solidFill>
                            <a:srgbClr val="02102A"/>
                          </a:solidFill>
                        </a:rPr>
                        <a:t>Rokhsar</a:t>
                      </a:r>
                      <a:r>
                        <a:rPr lang="en-US" sz="1800" dirty="0">
                          <a:solidFill>
                            <a:srgbClr val="02102A"/>
                          </a:solidFill>
                        </a:rPr>
                        <a:t> </a:t>
                      </a:r>
                    </a:p>
                    <a:p>
                      <a:pPr algn="ctr"/>
                      <a:r>
                        <a:rPr lang="en-US" sz="1800" dirty="0">
                          <a:solidFill>
                            <a:srgbClr val="02102A"/>
                          </a:solidFill>
                        </a:rPr>
                        <a:t>Michael Eisen</a:t>
                      </a:r>
                    </a:p>
                  </a:txBody>
                  <a:tcPr marL="81807" marR="81807" marT="40904" marB="40904"/>
                </a:tc>
                <a:tc>
                  <a:txBody>
                    <a:bodyPr/>
                    <a:lstStyle/>
                    <a:p>
                      <a:pPr algn="ctr"/>
                      <a:r>
                        <a:rPr lang="en-US" sz="1800" dirty="0">
                          <a:solidFill>
                            <a:srgbClr val="02102A"/>
                          </a:solidFill>
                        </a:rPr>
                        <a:t>U. California Berkeley</a:t>
                      </a:r>
                    </a:p>
                  </a:txBody>
                  <a:tcPr marL="81807" marR="81807" marT="40904" marB="40904" anchor="ctr"/>
                </a:tc>
                <a:tc>
                  <a:txBody>
                    <a:bodyPr/>
                    <a:lstStyle/>
                    <a:p>
                      <a:pPr algn="ctr"/>
                      <a:r>
                        <a:rPr lang="en-US" sz="1800" dirty="0">
                          <a:solidFill>
                            <a:srgbClr val="02102A"/>
                          </a:solidFill>
                        </a:rPr>
                        <a:t>2004</a:t>
                      </a:r>
                    </a:p>
                  </a:txBody>
                  <a:tcPr marL="81807" marR="81807" marT="40904" marB="40904"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3259677655"/>
                  </a:ext>
                </a:extLst>
              </a:tr>
              <a:tr h="640161">
                <a:tc>
                  <a:txBody>
                    <a:bodyPr/>
                    <a:lstStyle/>
                    <a:p>
                      <a:pPr algn="ctr"/>
                      <a:r>
                        <a:rPr lang="en-US" sz="1800" dirty="0">
                          <a:solidFill>
                            <a:srgbClr val="02102A"/>
                          </a:solidFill>
                        </a:rPr>
                        <a:t>Brent </a:t>
                      </a:r>
                      <a:r>
                        <a:rPr lang="en-US" sz="1800" dirty="0" err="1">
                          <a:solidFill>
                            <a:srgbClr val="02102A"/>
                          </a:solidFill>
                        </a:rPr>
                        <a:t>Graveley</a:t>
                      </a:r>
                      <a:endParaRPr lang="en-US" sz="1800" dirty="0">
                        <a:solidFill>
                          <a:srgbClr val="02102A"/>
                        </a:solidFill>
                      </a:endParaRPr>
                    </a:p>
                    <a:p>
                      <a:pPr algn="ctr"/>
                      <a:r>
                        <a:rPr lang="en-US" sz="1800" dirty="0">
                          <a:solidFill>
                            <a:srgbClr val="02102A"/>
                          </a:solidFill>
                        </a:rPr>
                        <a:t>Charles Lee</a:t>
                      </a:r>
                    </a:p>
                  </a:txBody>
                  <a:tcPr marL="81807" marR="81807" marT="40904" marB="40904"/>
                </a:tc>
                <a:tc>
                  <a:txBody>
                    <a:bodyPr/>
                    <a:lstStyle/>
                    <a:p>
                      <a:pPr algn="ctr"/>
                      <a:r>
                        <a:rPr lang="en-US" sz="1800" dirty="0">
                          <a:solidFill>
                            <a:srgbClr val="02102A"/>
                          </a:solidFill>
                        </a:rPr>
                        <a:t>U. Connecticut</a:t>
                      </a:r>
                    </a:p>
                  </a:txBody>
                  <a:tcPr marL="81807" marR="81807" marT="40904" marB="40904" anchor="ctr"/>
                </a:tc>
                <a:tc>
                  <a:txBody>
                    <a:bodyPr/>
                    <a:lstStyle/>
                    <a:p>
                      <a:pPr algn="ctr"/>
                      <a:r>
                        <a:rPr lang="en-US" sz="1800" dirty="0">
                          <a:solidFill>
                            <a:srgbClr val="02102A"/>
                          </a:solidFill>
                        </a:rPr>
                        <a:t>2020</a:t>
                      </a:r>
                    </a:p>
                  </a:txBody>
                  <a:tcPr marL="81807" marR="81807" marT="40904" marB="40904"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rgbClr val="02102A"/>
                          </a:solidFill>
                        </a:rPr>
                        <a:t>Genomic Science</a:t>
                      </a:r>
                    </a:p>
                  </a:txBody>
                  <a:tcPr marL="81807" marR="81807" marT="40904" marB="40904" anchor="ctr"/>
                </a:tc>
                <a:extLst>
                  <a:ext uri="{0D108BD9-81ED-4DB2-BD59-A6C34878D82A}">
                    <a16:rowId xmlns:a16="http://schemas.microsoft.com/office/drawing/2014/main" val="2946719261"/>
                  </a:ext>
                </a:extLst>
              </a:tr>
            </a:tbl>
          </a:graphicData>
        </a:graphic>
      </p:graphicFrame>
    </p:spTree>
    <p:extLst>
      <p:ext uri="{BB962C8B-B14F-4D97-AF65-F5344CB8AC3E}">
        <p14:creationId xmlns:p14="http://schemas.microsoft.com/office/powerpoint/2010/main" val="1693622654"/>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8373" y="23850"/>
            <a:ext cx="12192000" cy="639763"/>
          </a:xfrm>
        </p:spPr>
        <p:txBody>
          <a:bodyPr/>
          <a:lstStyle/>
          <a:p>
            <a:pPr algn="ctr">
              <a:defRPr/>
            </a:pPr>
            <a:r>
              <a:rPr lang="en-US" sz="3600" dirty="0">
                <a:solidFill>
                  <a:srgbClr val="5FE0D4"/>
                </a:solidFill>
                <a:latin typeface="Arial" charset="0"/>
                <a:cs typeface="Arial" charset="0"/>
              </a:rPr>
              <a:t>2020 Genomic Innovator Awards</a:t>
            </a:r>
            <a:endParaRPr lang="en-US" sz="3600" dirty="0">
              <a:solidFill>
                <a:srgbClr val="5FE0D4"/>
              </a:solidFill>
              <a:latin typeface="Arial" pitchFamily="34" charset="0"/>
              <a:cs typeface="Arial" pitchFamily="34" charset="0"/>
            </a:endParaRPr>
          </a:p>
        </p:txBody>
      </p:sp>
      <p:sp>
        <p:nvSpPr>
          <p:cNvPr id="18" name="Rectangle 17">
            <a:extLst>
              <a:ext uri="{FF2B5EF4-FFF2-40B4-BE49-F238E27FC236}">
                <a16:creationId xmlns:a16="http://schemas.microsoft.com/office/drawing/2014/main" id="{48F62124-D0EE-9745-B40E-9DB0E12F97BE}"/>
              </a:ext>
            </a:extLst>
          </p:cNvPr>
          <p:cNvSpPr/>
          <p:nvPr/>
        </p:nvSpPr>
        <p:spPr>
          <a:xfrm>
            <a:off x="8374" y="5630525"/>
            <a:ext cx="12191999" cy="538609"/>
          </a:xfrm>
          <a:prstGeom prst="rect">
            <a:avLst/>
          </a:prstGeom>
        </p:spPr>
        <p:txBody>
          <a:bodyPr wrap="square">
            <a:spAutoFit/>
          </a:bodyPr>
          <a:lstStyle/>
          <a:p>
            <a:pPr marL="344487" marR="0" lvl="2" indent="0" algn="ctr" defTabSz="860425" rtl="0" eaLnBrk="0" fontAlgn="auto" latinLnBrk="0" hangingPunct="0">
              <a:lnSpc>
                <a:spcPct val="100000"/>
              </a:lnSpc>
              <a:spcBef>
                <a:spcPts val="1800"/>
              </a:spcBef>
              <a:spcAft>
                <a:spcPts val="0"/>
              </a:spcAft>
              <a:buClr>
                <a:srgbClr val="FFFFFF"/>
              </a:buClr>
              <a:buSzPct val="95000"/>
              <a:buFontTx/>
              <a:buNone/>
              <a:tabLst/>
              <a:defRPr/>
            </a:pPr>
            <a:r>
              <a:rPr kumimoji="0" lang="en-US" sz="2900" b="1" i="0" u="none" strike="noStrike" kern="1200" cap="none" spc="0" normalizeH="0" baseline="0" noProof="0" dirty="0">
                <a:ln>
                  <a:noFill/>
                </a:ln>
                <a:effectLst/>
                <a:uLnTx/>
                <a:uFillTx/>
                <a:latin typeface="Arial" charset="0"/>
                <a:ea typeface="+mn-ea"/>
                <a:cs typeface="+mn-cs"/>
              </a:rPr>
              <a:t>Applications due October 30, 2020</a:t>
            </a:r>
          </a:p>
        </p:txBody>
      </p:sp>
      <p:graphicFrame>
        <p:nvGraphicFramePr>
          <p:cNvPr id="2" name="Table 3">
            <a:extLst>
              <a:ext uri="{FF2B5EF4-FFF2-40B4-BE49-F238E27FC236}">
                <a16:creationId xmlns:a16="http://schemas.microsoft.com/office/drawing/2014/main" id="{6CF77857-F669-40AC-AC68-20607FAADE6D}"/>
              </a:ext>
            </a:extLst>
          </p:cNvPr>
          <p:cNvGraphicFramePr>
            <a:graphicFrameLocks noGrp="1"/>
          </p:cNvGraphicFramePr>
          <p:nvPr>
            <p:extLst>
              <p:ext uri="{D42A27DB-BD31-4B8C-83A1-F6EECF244321}">
                <p14:modId xmlns:p14="http://schemas.microsoft.com/office/powerpoint/2010/main" val="724903943"/>
              </p:ext>
            </p:extLst>
          </p:nvPr>
        </p:nvGraphicFramePr>
        <p:xfrm>
          <a:off x="3890743" y="1757714"/>
          <a:ext cx="8128000" cy="320040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3339180372"/>
                    </a:ext>
                  </a:extLst>
                </a:gridCol>
                <a:gridCol w="4064000">
                  <a:extLst>
                    <a:ext uri="{9D8B030D-6E8A-4147-A177-3AD203B41FA5}">
                      <a16:colId xmlns:a16="http://schemas.microsoft.com/office/drawing/2014/main" val="868731489"/>
                    </a:ext>
                  </a:extLst>
                </a:gridCol>
              </a:tblGrid>
              <a:tr h="370840">
                <a:tc gridSpan="2">
                  <a:txBody>
                    <a:bodyPr/>
                    <a:lstStyle/>
                    <a:p>
                      <a:pPr algn="ctr"/>
                      <a:r>
                        <a:rPr lang="en-US" dirty="0"/>
                        <a:t>Early Stage Investigators</a:t>
                      </a:r>
                    </a:p>
                  </a:txBody>
                  <a:tcPr/>
                </a:tc>
                <a:tc hMerge="1">
                  <a:txBody>
                    <a:bodyPr/>
                    <a:lstStyle/>
                    <a:p>
                      <a:endParaRPr lang="en-US" dirty="0"/>
                    </a:p>
                  </a:txBody>
                  <a:tcPr/>
                </a:tc>
                <a:extLst>
                  <a:ext uri="{0D108BD9-81ED-4DB2-BD59-A6C34878D82A}">
                    <a16:rowId xmlns:a16="http://schemas.microsoft.com/office/drawing/2014/main" val="3713254910"/>
                  </a:ext>
                </a:extLst>
              </a:tr>
              <a:tr h="370840">
                <a:tc>
                  <a:txBody>
                    <a:bodyPr/>
                    <a:lstStyle/>
                    <a:p>
                      <a:pPr algn="ctr"/>
                      <a:r>
                        <a:rPr lang="en-US" dirty="0">
                          <a:solidFill>
                            <a:schemeClr val="bg1"/>
                          </a:solidFill>
                        </a:rPr>
                        <a:t>Jessica Chong</a:t>
                      </a:r>
                    </a:p>
                  </a:txBody>
                  <a:tcPr/>
                </a:tc>
                <a:tc>
                  <a:txBody>
                    <a:bodyPr/>
                    <a:lstStyle/>
                    <a:p>
                      <a:pPr algn="ctr"/>
                      <a:r>
                        <a:rPr lang="en-US" dirty="0">
                          <a:solidFill>
                            <a:schemeClr val="bg1"/>
                          </a:solidFill>
                        </a:rPr>
                        <a:t>Billy Tsz Cheong Lau</a:t>
                      </a:r>
                    </a:p>
                  </a:txBody>
                  <a:tcPr/>
                </a:tc>
                <a:extLst>
                  <a:ext uri="{0D108BD9-81ED-4DB2-BD59-A6C34878D82A}">
                    <a16:rowId xmlns:a16="http://schemas.microsoft.com/office/drawing/2014/main" val="3090471020"/>
                  </a:ext>
                </a:extLst>
              </a:tr>
              <a:tr h="370840">
                <a:tc>
                  <a:txBody>
                    <a:bodyPr/>
                    <a:lstStyle/>
                    <a:p>
                      <a:pPr algn="ctr"/>
                      <a:r>
                        <a:rPr lang="en-US" dirty="0">
                          <a:solidFill>
                            <a:schemeClr val="bg1"/>
                          </a:solidFill>
                        </a:rPr>
                        <a:t>Katrina Claw</a:t>
                      </a:r>
                    </a:p>
                  </a:txBody>
                  <a:tcPr/>
                </a:tc>
                <a:tc>
                  <a:txBody>
                    <a:bodyPr/>
                    <a:lstStyle/>
                    <a:p>
                      <a:pPr algn="ctr"/>
                      <a:r>
                        <a:rPr lang="en-US" dirty="0" err="1">
                          <a:solidFill>
                            <a:schemeClr val="bg1"/>
                          </a:solidFill>
                        </a:rPr>
                        <a:t>Jie</a:t>
                      </a:r>
                      <a:r>
                        <a:rPr lang="en-US" dirty="0">
                          <a:solidFill>
                            <a:schemeClr val="bg1"/>
                          </a:solidFill>
                        </a:rPr>
                        <a:t> Liu</a:t>
                      </a:r>
                    </a:p>
                  </a:txBody>
                  <a:tcPr/>
                </a:tc>
                <a:extLst>
                  <a:ext uri="{0D108BD9-81ED-4DB2-BD59-A6C34878D82A}">
                    <a16:rowId xmlns:a16="http://schemas.microsoft.com/office/drawing/2014/main" val="2335544126"/>
                  </a:ext>
                </a:extLst>
              </a:tr>
              <a:tr h="370840">
                <a:tc>
                  <a:txBody>
                    <a:bodyPr/>
                    <a:lstStyle/>
                    <a:p>
                      <a:pPr algn="ctr"/>
                      <a:r>
                        <a:rPr lang="en-US" dirty="0">
                          <a:solidFill>
                            <a:schemeClr val="bg1"/>
                          </a:solidFill>
                        </a:rPr>
                        <a:t>Lee Cong</a:t>
                      </a:r>
                    </a:p>
                  </a:txBody>
                  <a:tcPr/>
                </a:tc>
                <a:tc>
                  <a:txBody>
                    <a:bodyPr/>
                    <a:lstStyle/>
                    <a:p>
                      <a:pPr algn="ctr"/>
                      <a:r>
                        <a:rPr lang="en-US" dirty="0">
                          <a:solidFill>
                            <a:schemeClr val="bg1"/>
                          </a:solidFill>
                        </a:rPr>
                        <a:t>Craig Lowe</a:t>
                      </a:r>
                    </a:p>
                  </a:txBody>
                  <a:tcPr/>
                </a:tc>
                <a:extLst>
                  <a:ext uri="{0D108BD9-81ED-4DB2-BD59-A6C34878D82A}">
                    <a16:rowId xmlns:a16="http://schemas.microsoft.com/office/drawing/2014/main" val="1396921045"/>
                  </a:ext>
                </a:extLst>
              </a:tr>
              <a:tr h="370840">
                <a:tc>
                  <a:txBody>
                    <a:bodyPr/>
                    <a:lstStyle/>
                    <a:p>
                      <a:pPr algn="ctr"/>
                      <a:r>
                        <a:rPr lang="en-US" dirty="0" err="1">
                          <a:solidFill>
                            <a:schemeClr val="bg1"/>
                          </a:solidFill>
                        </a:rPr>
                        <a:t>Yarui</a:t>
                      </a:r>
                      <a:r>
                        <a:rPr lang="en-US" dirty="0">
                          <a:solidFill>
                            <a:schemeClr val="bg1"/>
                          </a:solidFill>
                        </a:rPr>
                        <a:t> </a:t>
                      </a:r>
                      <a:r>
                        <a:rPr lang="en-US" dirty="0" err="1">
                          <a:solidFill>
                            <a:schemeClr val="bg1"/>
                          </a:solidFill>
                        </a:rPr>
                        <a:t>Diao</a:t>
                      </a:r>
                      <a:endParaRPr lang="en-US" dirty="0">
                        <a:solidFill>
                          <a:schemeClr val="bg1"/>
                        </a:solidFill>
                      </a:endParaRPr>
                    </a:p>
                  </a:txBody>
                  <a:tcPr/>
                </a:tc>
                <a:tc>
                  <a:txBody>
                    <a:bodyPr/>
                    <a:lstStyle/>
                    <a:p>
                      <a:pPr algn="ctr"/>
                      <a:r>
                        <a:rPr lang="en-US" dirty="0">
                          <a:solidFill>
                            <a:schemeClr val="bg1"/>
                          </a:solidFill>
                        </a:rPr>
                        <a:t>Christine Lu</a:t>
                      </a:r>
                    </a:p>
                  </a:txBody>
                  <a:tcPr/>
                </a:tc>
                <a:extLst>
                  <a:ext uri="{0D108BD9-81ED-4DB2-BD59-A6C34878D82A}">
                    <a16:rowId xmlns:a16="http://schemas.microsoft.com/office/drawing/2014/main" val="99388865"/>
                  </a:ext>
                </a:extLst>
              </a:tr>
              <a:tr h="370840">
                <a:tc>
                  <a:txBody>
                    <a:bodyPr/>
                    <a:lstStyle/>
                    <a:p>
                      <a:pPr algn="ctr"/>
                      <a:r>
                        <a:rPr lang="en-US" dirty="0">
                          <a:solidFill>
                            <a:schemeClr val="bg1"/>
                          </a:solidFill>
                        </a:rPr>
                        <a:t>Jesse </a:t>
                      </a:r>
                      <a:r>
                        <a:rPr lang="en-US" dirty="0" err="1">
                          <a:solidFill>
                            <a:schemeClr val="bg1"/>
                          </a:solidFill>
                        </a:rPr>
                        <a:t>Engreitz</a:t>
                      </a:r>
                      <a:endParaRPr lang="en-US" dirty="0">
                        <a:solidFill>
                          <a:schemeClr val="bg1"/>
                        </a:solidFill>
                      </a:endParaRPr>
                    </a:p>
                  </a:txBody>
                  <a:tcPr/>
                </a:tc>
                <a:tc>
                  <a:txBody>
                    <a:bodyPr/>
                    <a:lstStyle/>
                    <a:p>
                      <a:pPr algn="ctr"/>
                      <a:r>
                        <a:rPr lang="en-US" dirty="0" err="1">
                          <a:solidFill>
                            <a:schemeClr val="bg1"/>
                          </a:solidFill>
                        </a:rPr>
                        <a:t>Wouter</a:t>
                      </a:r>
                      <a:r>
                        <a:rPr lang="en-US" dirty="0">
                          <a:solidFill>
                            <a:schemeClr val="bg1"/>
                          </a:solidFill>
                        </a:rPr>
                        <a:t> Meuleman</a:t>
                      </a:r>
                    </a:p>
                  </a:txBody>
                  <a:tcPr/>
                </a:tc>
                <a:extLst>
                  <a:ext uri="{0D108BD9-81ED-4DB2-BD59-A6C34878D82A}">
                    <a16:rowId xmlns:a16="http://schemas.microsoft.com/office/drawing/2014/main" val="3068321533"/>
                  </a:ext>
                </a:extLst>
              </a:tr>
              <a:tr h="370840">
                <a:tc>
                  <a:txBody>
                    <a:bodyPr/>
                    <a:lstStyle/>
                    <a:p>
                      <a:pPr algn="ctr"/>
                      <a:r>
                        <a:rPr lang="en-US" dirty="0">
                          <a:solidFill>
                            <a:schemeClr val="bg1"/>
                          </a:solidFill>
                        </a:rPr>
                        <a:t>Audrey Hendricks</a:t>
                      </a:r>
                    </a:p>
                  </a:txBody>
                  <a:tcPr/>
                </a:tc>
                <a:tc>
                  <a:txBody>
                    <a:bodyPr/>
                    <a:lstStyle/>
                    <a:p>
                      <a:pPr algn="ctr"/>
                      <a:r>
                        <a:rPr lang="en-US" dirty="0">
                          <a:solidFill>
                            <a:schemeClr val="bg1"/>
                          </a:solidFill>
                        </a:rPr>
                        <a:t>Casey Overby Taylor</a:t>
                      </a:r>
                    </a:p>
                  </a:txBody>
                  <a:tcPr/>
                </a:tc>
                <a:extLst>
                  <a:ext uri="{0D108BD9-81ED-4DB2-BD59-A6C34878D82A}">
                    <a16:rowId xmlns:a16="http://schemas.microsoft.com/office/drawing/2014/main" val="1129164436"/>
                  </a:ext>
                </a:extLst>
              </a:tr>
            </a:tbl>
          </a:graphicData>
        </a:graphic>
      </p:graphicFrame>
      <p:pic>
        <p:nvPicPr>
          <p:cNvPr id="13" name="Picture 12">
            <a:extLst>
              <a:ext uri="{FF2B5EF4-FFF2-40B4-BE49-F238E27FC236}">
                <a16:creationId xmlns:a16="http://schemas.microsoft.com/office/drawing/2014/main" id="{FA10AE18-CE59-4CF1-945D-0BDF8FA2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9508" y="2255434"/>
            <a:ext cx="3309591" cy="2204961"/>
          </a:xfrm>
          <a:prstGeom prst="rect">
            <a:avLst/>
          </a:prstGeom>
          <a:effectLst>
            <a:glow rad="228600">
              <a:schemeClr val="bg2">
                <a:alpha val="40000"/>
              </a:schemeClr>
            </a:glow>
          </a:effectLst>
        </p:spPr>
      </p:pic>
      <p:sp>
        <p:nvSpPr>
          <p:cNvPr id="8" name="TextBox 7">
            <a:extLst>
              <a:ext uri="{FF2B5EF4-FFF2-40B4-BE49-F238E27FC236}">
                <a16:creationId xmlns:a16="http://schemas.microsoft.com/office/drawing/2014/main" id="{DD49B016-C65F-48CF-B950-8CC8A29B654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33</a:t>
            </a:r>
          </a:p>
        </p:txBody>
      </p:sp>
    </p:spTree>
    <p:extLst>
      <p:ext uri="{BB962C8B-B14F-4D97-AF65-F5344CB8AC3E}">
        <p14:creationId xmlns:p14="http://schemas.microsoft.com/office/powerpoint/2010/main" val="36427165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79BFE0-9C72-4A51-9974-17C0D8143B58}"/>
              </a:ext>
            </a:extLst>
          </p:cNvPr>
          <p:cNvSpPr>
            <a:spLocks noChangeArrowheads="1"/>
          </p:cNvSpPr>
          <p:nvPr/>
        </p:nvSpPr>
        <p:spPr bwMode="auto">
          <a:xfrm>
            <a:off x="1877174" y="-2984"/>
            <a:ext cx="10363200" cy="1273403"/>
          </a:xfrm>
          <a:prstGeom prst="rect">
            <a:avLst/>
          </a:prstGeom>
          <a:noFill/>
          <a:ln w="9525">
            <a:noFill/>
            <a:miter lim="800000"/>
            <a:headEnd/>
            <a:tailEnd/>
          </a:ln>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Library of Integrated Network-based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Cellular Signatures (LINCS)</a:t>
            </a:r>
            <a:endPar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1" name="Picture 10">
            <a:extLst>
              <a:ext uri="{FF2B5EF4-FFF2-40B4-BE49-F238E27FC236}">
                <a16:creationId xmlns:a16="http://schemas.microsoft.com/office/drawing/2014/main" id="{218230B1-7341-BD4B-BD4F-AEF41E0A7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13613" cy="974457"/>
          </a:xfrm>
          <a:prstGeom prst="rect">
            <a:avLst/>
          </a:prstGeom>
          <a:effectLst>
            <a:softEdge rad="31750"/>
          </a:effectLst>
        </p:spPr>
      </p:pic>
      <p:grpSp>
        <p:nvGrpSpPr>
          <p:cNvPr id="13" name="Group 12">
            <a:extLst>
              <a:ext uri="{FF2B5EF4-FFF2-40B4-BE49-F238E27FC236}">
                <a16:creationId xmlns:a16="http://schemas.microsoft.com/office/drawing/2014/main" id="{56432CCF-F704-9642-A34D-1A84CAE6E8AB}"/>
              </a:ext>
            </a:extLst>
          </p:cNvPr>
          <p:cNvGrpSpPr/>
          <p:nvPr/>
        </p:nvGrpSpPr>
        <p:grpSpPr>
          <a:xfrm>
            <a:off x="579431" y="1584286"/>
            <a:ext cx="10926808" cy="664405"/>
            <a:chOff x="3301269" y="2668312"/>
            <a:chExt cx="4275839" cy="2355770"/>
          </a:xfrm>
        </p:grpSpPr>
        <p:sp>
          <p:nvSpPr>
            <p:cNvPr id="14" name="Rectangle 13">
              <a:extLst>
                <a:ext uri="{FF2B5EF4-FFF2-40B4-BE49-F238E27FC236}">
                  <a16:creationId xmlns:a16="http://schemas.microsoft.com/office/drawing/2014/main" id="{FC13A80C-D30D-1B46-9A2D-72F20BD5AAB2}"/>
                </a:ext>
              </a:extLst>
            </p:cNvPr>
            <p:cNvSpPr/>
            <p:nvPr/>
          </p:nvSpPr>
          <p:spPr>
            <a:xfrm>
              <a:off x="3602192" y="2668312"/>
              <a:ext cx="3743779" cy="2355770"/>
            </a:xfrm>
            <a:prstGeom prst="rect">
              <a:avLst/>
            </a:prstGeom>
            <a:solidFill>
              <a:schemeClr val="tx1"/>
            </a:solidFill>
            <a:ln>
              <a:solidFill>
                <a:schemeClr val="bg1">
                  <a:lumMod val="90000"/>
                  <a:lumOff val="10000"/>
                </a:schemeClr>
              </a:solidFill>
            </a:ln>
            <a:effectLst>
              <a:glow rad="228600">
                <a:schemeClr val="bg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82DD73A3-E7B0-614C-A7B1-31AFC10DC4F6}"/>
                </a:ext>
              </a:extLst>
            </p:cNvPr>
            <p:cNvSpPr txBox="1"/>
            <p:nvPr/>
          </p:nvSpPr>
          <p:spPr>
            <a:xfrm>
              <a:off x="3301269" y="2862846"/>
              <a:ext cx="4275839" cy="1855173"/>
            </a:xfrm>
            <a:prstGeom prst="rect">
              <a:avLst/>
            </a:prstGeom>
            <a:noFill/>
            <a:effectLst>
              <a:glow rad="228600">
                <a:schemeClr val="accent1">
                  <a:satMod val="175000"/>
                  <a:alpha val="40000"/>
                </a:schemeClr>
              </a:glow>
            </a:effectLst>
          </p:spPr>
          <p:txBody>
            <a:bodyPr wrap="square" rtlCol="0">
              <a:spAutoFit/>
            </a:bodyPr>
            <a:lstStyle/>
            <a:p>
              <a:pPr marL="115887" marR="0" lvl="2" indent="0" algn="ctr" defTabSz="627063" rtl="0" eaLnBrk="0" fontAlgn="auto" latinLnBrk="0" hangingPunct="0">
                <a:lnSpc>
                  <a:spcPct val="100000"/>
                </a:lnSpc>
                <a:spcBef>
                  <a:spcPts val="0"/>
                </a:spcBef>
                <a:spcAft>
                  <a:spcPts val="0"/>
                </a:spcAft>
                <a:buClr>
                  <a:srgbClr val="FFFFFF"/>
                </a:buClr>
                <a:buSzPct val="95000"/>
                <a:buFontTx/>
                <a:buNone/>
                <a:tabLst/>
                <a:defRPr/>
              </a:pPr>
              <a:r>
                <a:rPr kumimoji="0" lang="en-US" sz="2800" b="1" i="0" u="none" strike="noStrike" kern="1200" cap="none" spc="0" normalizeH="0" baseline="0" noProof="0" dirty="0">
                  <a:ln>
                    <a:noFill/>
                  </a:ln>
                  <a:solidFill>
                    <a:srgbClr val="001956">
                      <a:lumMod val="90000"/>
                      <a:lumOff val="10000"/>
                    </a:srgbClr>
                  </a:solidFill>
                  <a:effectLst/>
                  <a:uLnTx/>
                  <a:uFillTx/>
                  <a:latin typeface="Arial" charset="0"/>
                  <a:ea typeface="+mn-ea"/>
                  <a:cs typeface="+mn-cs"/>
                </a:rPr>
                <a:t>LINCS Final Symposium: November 19-20, 2020 </a:t>
              </a:r>
            </a:p>
          </p:txBody>
        </p:sp>
      </p:grpSp>
      <p:sp>
        <p:nvSpPr>
          <p:cNvPr id="20" name="Content Placeholder 1">
            <a:extLst>
              <a:ext uri="{FF2B5EF4-FFF2-40B4-BE49-F238E27FC236}">
                <a16:creationId xmlns:a16="http://schemas.microsoft.com/office/drawing/2014/main" id="{D16C6358-CF0B-A44F-AB21-4017F532FCEF}"/>
              </a:ext>
            </a:extLst>
          </p:cNvPr>
          <p:cNvSpPr>
            <a:spLocks noGrp="1"/>
          </p:cNvSpPr>
          <p:nvPr>
            <p:ph idx="1"/>
          </p:nvPr>
        </p:nvSpPr>
        <p:spPr>
          <a:xfrm>
            <a:off x="6881815" y="2689296"/>
            <a:ext cx="5310185" cy="3397042"/>
          </a:xfrm>
        </p:spPr>
        <p:txBody>
          <a:bodyPr>
            <a:noAutofit/>
          </a:bodyPr>
          <a:lstStyle/>
          <a:p>
            <a:pPr defTabSz="512763">
              <a:buFont typeface="Wingdings" panose="05000000000000000000" pitchFamily="2" charset="2"/>
              <a:buChar char="§"/>
            </a:pPr>
            <a:r>
              <a:rPr lang="en-US" sz="3200" b="1" dirty="0"/>
              <a:t>Highlight achievements</a:t>
            </a:r>
          </a:p>
          <a:p>
            <a:pPr defTabSz="512763">
              <a:buFont typeface="Wingdings" panose="05000000000000000000" pitchFamily="2" charset="2"/>
              <a:buChar char="§"/>
            </a:pPr>
            <a:endParaRPr lang="en-US" sz="1100" b="1" dirty="0"/>
          </a:p>
          <a:p>
            <a:pPr defTabSz="512763">
              <a:buFont typeface="Wingdings" panose="05000000000000000000" pitchFamily="2" charset="2"/>
              <a:buChar char="§"/>
            </a:pPr>
            <a:r>
              <a:rPr lang="en-US" sz="3200" b="1" dirty="0"/>
              <a:t>Focus on how 	community can access 	LINCS data and tools </a:t>
            </a:r>
          </a:p>
          <a:p>
            <a:pPr>
              <a:buFont typeface="Wingdings" panose="05000000000000000000" pitchFamily="2" charset="2"/>
              <a:buChar char="§"/>
            </a:pPr>
            <a:endParaRPr lang="en-US" sz="2400" b="1" dirty="0"/>
          </a:p>
        </p:txBody>
      </p:sp>
      <p:pic>
        <p:nvPicPr>
          <p:cNvPr id="3" name="Picture 2">
            <a:extLst>
              <a:ext uri="{FF2B5EF4-FFF2-40B4-BE49-F238E27FC236}">
                <a16:creationId xmlns:a16="http://schemas.microsoft.com/office/drawing/2014/main" id="{9DD5BD56-F337-F24A-AAC2-101DA4B418DD}"/>
              </a:ext>
            </a:extLst>
          </p:cNvPr>
          <p:cNvPicPr>
            <a:picLocks noChangeAspect="1"/>
          </p:cNvPicPr>
          <p:nvPr/>
        </p:nvPicPr>
        <p:blipFill rotWithShape="1">
          <a:blip r:embed="rId4"/>
          <a:srcRect l="1787" t="4580" r="3427" b="2611"/>
          <a:stretch/>
        </p:blipFill>
        <p:spPr>
          <a:xfrm>
            <a:off x="265966" y="2588819"/>
            <a:ext cx="6432272" cy="3666744"/>
          </a:xfrm>
          <a:prstGeom prst="rect">
            <a:avLst/>
          </a:prstGeom>
        </p:spPr>
      </p:pic>
      <p:sp>
        <p:nvSpPr>
          <p:cNvPr id="10" name="TextBox 9">
            <a:extLst>
              <a:ext uri="{FF2B5EF4-FFF2-40B4-BE49-F238E27FC236}">
                <a16:creationId xmlns:a16="http://schemas.microsoft.com/office/drawing/2014/main" id="{A488C174-9717-4480-9D01-EC7EB086186E}"/>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34</a:t>
            </a:r>
          </a:p>
        </p:txBody>
      </p:sp>
    </p:spTree>
    <p:extLst>
      <p:ext uri="{BB962C8B-B14F-4D97-AF65-F5344CB8AC3E}">
        <p14:creationId xmlns:p14="http://schemas.microsoft.com/office/powerpoint/2010/main" val="15189454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75985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15900"/>
            <a:ext cx="12191999" cy="1142999"/>
          </a:xfrm>
        </p:spPr>
        <p:txBody>
          <a:bodyPr>
            <a:noAutofit/>
          </a:bodyPr>
          <a:lstStyle/>
          <a:p>
            <a:pPr algn="ctr">
              <a:defRPr/>
            </a:pPr>
            <a:r>
              <a:rPr lang="en-US" sz="3600" dirty="0">
                <a:solidFill>
                  <a:srgbClr val="5FE0D4"/>
                </a:solidFill>
                <a:latin typeface="Arial" charset="0"/>
                <a:cs typeface="Arial" charset="0"/>
              </a:rPr>
              <a:t>Harnessing Data Science for Health Discovery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and Innovation in Africa (DS-I Africa)</a:t>
            </a:r>
            <a:endParaRPr lang="en-US" sz="3600" dirty="0">
              <a:solidFill>
                <a:srgbClr val="5FE0D4"/>
              </a:solidFill>
              <a:latin typeface="Arial" pitchFamily="34" charset="0"/>
              <a:cs typeface="Arial" pitchFamily="34" charset="0"/>
            </a:endParaRPr>
          </a:p>
        </p:txBody>
      </p:sp>
      <p:graphicFrame>
        <p:nvGraphicFramePr>
          <p:cNvPr id="54" name="Table 54">
            <a:extLst>
              <a:ext uri="{FF2B5EF4-FFF2-40B4-BE49-F238E27FC236}">
                <a16:creationId xmlns:a16="http://schemas.microsoft.com/office/drawing/2014/main" id="{DF8C3A41-53BE-B14C-8331-1608E8BE6516}"/>
              </a:ext>
            </a:extLst>
          </p:cNvPr>
          <p:cNvGraphicFramePr>
            <a:graphicFrameLocks noGrp="1"/>
          </p:cNvGraphicFramePr>
          <p:nvPr>
            <p:extLst>
              <p:ext uri="{D42A27DB-BD31-4B8C-83A1-F6EECF244321}">
                <p14:modId xmlns:p14="http://schemas.microsoft.com/office/powerpoint/2010/main" val="611189023"/>
              </p:ext>
            </p:extLst>
          </p:nvPr>
        </p:nvGraphicFramePr>
        <p:xfrm>
          <a:off x="138264" y="1799749"/>
          <a:ext cx="11915469" cy="3840480"/>
        </p:xfrm>
        <a:graphic>
          <a:graphicData uri="http://schemas.openxmlformats.org/drawingml/2006/table">
            <a:tbl>
              <a:tblPr firstRow="1" bandRow="1">
                <a:tableStyleId>{2D5ABB26-0587-4C30-8999-92F81FD0307C}</a:tableStyleId>
              </a:tblPr>
              <a:tblGrid>
                <a:gridCol w="6530235">
                  <a:extLst>
                    <a:ext uri="{9D8B030D-6E8A-4147-A177-3AD203B41FA5}">
                      <a16:colId xmlns:a16="http://schemas.microsoft.com/office/drawing/2014/main" val="557838660"/>
                    </a:ext>
                  </a:extLst>
                </a:gridCol>
                <a:gridCol w="2349994">
                  <a:extLst>
                    <a:ext uri="{9D8B030D-6E8A-4147-A177-3AD203B41FA5}">
                      <a16:colId xmlns:a16="http://schemas.microsoft.com/office/drawing/2014/main" val="3609885737"/>
                    </a:ext>
                  </a:extLst>
                </a:gridCol>
                <a:gridCol w="3035240">
                  <a:extLst>
                    <a:ext uri="{9D8B030D-6E8A-4147-A177-3AD203B41FA5}">
                      <a16:colId xmlns:a16="http://schemas.microsoft.com/office/drawing/2014/main" val="1937609259"/>
                    </a:ext>
                  </a:extLst>
                </a:gridCol>
              </a:tblGrid>
              <a:tr h="370840">
                <a:tc>
                  <a:txBody>
                    <a:bodyPr/>
                    <a:lstStyle/>
                    <a:p>
                      <a:pPr algn="ctr"/>
                      <a:r>
                        <a:rPr lang="en-US" sz="2400" b="1" dirty="0">
                          <a:solidFill>
                            <a:schemeClr val="accent3">
                              <a:lumMod val="60000"/>
                              <a:lumOff val="40000"/>
                            </a:schemeClr>
                          </a:solidFill>
                        </a:rPr>
                        <a:t>Funding Opportunity Announcements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accent3">
                              <a:lumMod val="60000"/>
                              <a:lumOff val="40000"/>
                            </a:schemeClr>
                          </a:solidFill>
                        </a:rPr>
                        <a:t>FOA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accent3">
                              <a:lumMod val="60000"/>
                              <a:lumOff val="40000"/>
                            </a:schemeClr>
                          </a:solidFill>
                        </a:rPr>
                        <a:t>Due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9898144"/>
                  </a:ext>
                </a:extLst>
              </a:tr>
              <a:tr h="370840">
                <a:tc>
                  <a:txBody>
                    <a:bodyPr/>
                    <a:lstStyle/>
                    <a:p>
                      <a:r>
                        <a:rPr lang="en-US" sz="2200" b="1" dirty="0"/>
                        <a:t>DS-I Africa Open Data Science Platform and Coordinating Center (U2C)</a:t>
                      </a:r>
                    </a:p>
                    <a:p>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RFA-RM-20-018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December 3,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646919"/>
                  </a:ext>
                </a:extLst>
              </a:tr>
              <a:tr h="370840">
                <a:tc>
                  <a:txBody>
                    <a:bodyPr/>
                    <a:lstStyle/>
                    <a:p>
                      <a:r>
                        <a:rPr lang="en-US" sz="2200" b="1" dirty="0"/>
                        <a:t>DS-I Africa Research Hubs (U54)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RFA-RM-20-015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December 8, 2020</a:t>
                      </a:r>
                    </a:p>
                    <a:p>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301079"/>
                  </a:ext>
                </a:extLst>
              </a:tr>
              <a:tr h="370840">
                <a:tc>
                  <a:txBody>
                    <a:bodyPr/>
                    <a:lstStyle/>
                    <a:p>
                      <a:r>
                        <a:rPr lang="en-US" sz="2200" b="1" dirty="0"/>
                        <a:t>DS-I Africa Research Training Program (U2R)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RFA-RM-20-016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November 24, 2020</a:t>
                      </a:r>
                    </a:p>
                    <a:p>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650226"/>
                  </a:ext>
                </a:extLst>
              </a:tr>
              <a:tr h="370840">
                <a:tc>
                  <a:txBody>
                    <a:bodyPr/>
                    <a:lstStyle/>
                    <a:p>
                      <a:r>
                        <a:rPr lang="en-US" sz="2200" b="1" dirty="0"/>
                        <a:t>DS-I Africa Ethical, Legal, and Social Implications Research (U01)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RFA-RM-20-017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1" dirty="0"/>
                        <a:t>December 1,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8732398"/>
                  </a:ext>
                </a:extLst>
              </a:tr>
            </a:tbl>
          </a:graphicData>
        </a:graphic>
      </p:graphicFrame>
      <p:sp>
        <p:nvSpPr>
          <p:cNvPr id="7" name="TextBox 6">
            <a:extLst>
              <a:ext uri="{FF2B5EF4-FFF2-40B4-BE49-F238E27FC236}">
                <a16:creationId xmlns:a16="http://schemas.microsoft.com/office/drawing/2014/main" id="{9A925D81-5747-4337-92FB-A813CDC2431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35</a:t>
            </a:r>
          </a:p>
        </p:txBody>
      </p:sp>
    </p:spTree>
    <p:extLst>
      <p:ext uri="{BB962C8B-B14F-4D97-AF65-F5344CB8AC3E}">
        <p14:creationId xmlns:p14="http://schemas.microsoft.com/office/powerpoint/2010/main" val="2811100747"/>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5617"/>
            <a:ext cx="12192000" cy="639763"/>
          </a:xfrm>
        </p:spPr>
        <p:txBody>
          <a:bodyPr>
            <a:noAutofit/>
          </a:bodyPr>
          <a:lstStyle/>
          <a:p>
            <a:pPr lvl="0" algn="ctr">
              <a:lnSpc>
                <a:spcPct val="100000"/>
              </a:lnSpc>
              <a:spcBef>
                <a:spcPts val="0"/>
              </a:spcBef>
              <a:defRPr/>
            </a:pPr>
            <a:r>
              <a:rPr lang="en-US" sz="3600" dirty="0">
                <a:solidFill>
                  <a:srgbClr val="5FE0D4"/>
                </a:solidFill>
                <a:latin typeface="Arial" charset="0"/>
                <a:cs typeface="Arial" charset="0"/>
              </a:rPr>
              <a:t>Human Biomolecular Atlas Program (</a:t>
            </a:r>
            <a:r>
              <a:rPr lang="en-US" sz="3600" dirty="0" err="1">
                <a:solidFill>
                  <a:srgbClr val="5FE0D4"/>
                </a:solidFill>
                <a:latin typeface="Arial" charset="0"/>
                <a:cs typeface="Arial" charset="0"/>
              </a:rPr>
              <a:t>HuBMAP</a:t>
            </a:r>
            <a:r>
              <a:rPr lang="en-US" sz="3600" dirty="0">
                <a:solidFill>
                  <a:srgbClr val="5FE0D4"/>
                </a:solidFill>
                <a:latin typeface="Arial" charset="0"/>
                <a:cs typeface="Arial" charset="0"/>
              </a:rPr>
              <a:t>)</a:t>
            </a:r>
            <a:endParaRPr lang="en-US" sz="3600" dirty="0">
              <a:solidFill>
                <a:srgbClr val="FFFF00"/>
              </a:solidFill>
              <a:latin typeface="Arial" pitchFamily="34" charset="0"/>
              <a:cs typeface="Arial" pitchFamily="34" charset="0"/>
            </a:endParaRPr>
          </a:p>
        </p:txBody>
      </p:sp>
      <p:sp>
        <p:nvSpPr>
          <p:cNvPr id="42" name="Rectangle 41"/>
          <p:cNvSpPr/>
          <p:nvPr/>
        </p:nvSpPr>
        <p:spPr>
          <a:xfrm>
            <a:off x="2786864" y="3895189"/>
            <a:ext cx="9405136" cy="2262158"/>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b="1" i="0" u="none" strike="noStrike" kern="1200" cap="none" spc="0" normalizeH="0" baseline="0" noProof="0" dirty="0" err="1">
                <a:ln>
                  <a:noFill/>
                </a:ln>
                <a:solidFill>
                  <a:srgbClr val="FFFFFF"/>
                </a:solidFill>
                <a:effectLst/>
                <a:uLnTx/>
                <a:uFillTx/>
                <a:latin typeface="Arial" charset="0"/>
                <a:ea typeface="+mn-ea"/>
                <a:cs typeface="+mn-cs"/>
              </a:rPr>
              <a:t>HuBMAP’s</a:t>
            </a:r>
            <a:r>
              <a:rPr kumimoji="0" lang="en-US" b="1" i="0" u="none" strike="noStrike" kern="1200" cap="none" spc="0" normalizeH="0" baseline="0" noProof="0" dirty="0">
                <a:ln>
                  <a:noFill/>
                </a:ln>
                <a:solidFill>
                  <a:srgbClr val="FFFFFF"/>
                </a:solidFill>
                <a:effectLst/>
                <a:uLnTx/>
                <a:uFillTx/>
                <a:latin typeface="Arial" charset="0"/>
                <a:ea typeface="+mn-ea"/>
                <a:cs typeface="+mn-cs"/>
              </a:rPr>
              <a:t> first data release in September </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b="1" i="0" u="none" strike="noStrike" kern="1200" cap="none" spc="0" normalizeH="0" baseline="0" noProof="0" dirty="0">
                <a:ln>
                  <a:noFill/>
                </a:ln>
                <a:solidFill>
                  <a:srgbClr val="FFFFFF"/>
                </a:solidFill>
                <a:effectLst/>
                <a:uLnTx/>
                <a:uFillTx/>
                <a:latin typeface="Arial" panose="020B0604020202020204"/>
                <a:ea typeface="+mn-ea"/>
                <a:cs typeface="+mn-cs"/>
              </a:rPr>
              <a:t>Data generated with healthy tissues from seven organs</a:t>
            </a:r>
            <a:endParaRPr kumimoji="0" lang="en-US" b="1" i="0" u="none" strike="noStrike" kern="1200" cap="none" spc="0" normalizeH="0" baseline="0" noProof="0" dirty="0">
              <a:ln>
                <a:noFill/>
              </a:ln>
              <a:solidFill>
                <a:srgbClr val="FFFFFF"/>
              </a:solidFill>
              <a:effectLst/>
              <a:uLnTx/>
              <a:uFillTx/>
              <a:latin typeface="Arial" charset="0"/>
              <a:ea typeface="+mn-ea"/>
              <a:cs typeface="+mn-cs"/>
            </a:endParaRP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b="1" i="0" u="none" strike="noStrike" kern="1200" cap="none" spc="0" normalizeH="0" baseline="0" noProof="0" dirty="0">
                <a:ln>
                  <a:noFill/>
                </a:ln>
                <a:solidFill>
                  <a:srgbClr val="FFFFFF"/>
                </a:solidFill>
                <a:effectLst/>
                <a:uLnTx/>
                <a:uFillTx/>
                <a:latin typeface="Arial" charset="0"/>
                <a:ea typeface="+mn-ea"/>
                <a:cs typeface="+mn-cs"/>
              </a:rPr>
              <a:t>Functional Proteomics Virtual Workshop</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b="1" i="0" u="none" strike="noStrike" kern="1200" cap="none" spc="0" normalizeH="0" baseline="0" noProof="0" dirty="0">
                <a:ln>
                  <a:noFill/>
                </a:ln>
                <a:solidFill>
                  <a:srgbClr val="FFFFFF"/>
                </a:solidFill>
                <a:effectLst/>
                <a:uLnTx/>
                <a:uFillTx/>
                <a:latin typeface="Arial" charset="0"/>
                <a:ea typeface="+mn-ea"/>
                <a:cs typeface="+mn-cs"/>
              </a:rPr>
              <a:t>New awards in October</a:t>
            </a:r>
          </a:p>
        </p:txBody>
      </p:sp>
      <p:pic>
        <p:nvPicPr>
          <p:cNvPr id="9" name="Picture 8" descr="A picture containing clothing&#10;&#10;Description generated with high confidence">
            <a:extLst>
              <a:ext uri="{FF2B5EF4-FFF2-40B4-BE49-F238E27FC236}">
                <a16:creationId xmlns:a16="http://schemas.microsoft.com/office/drawing/2014/main" id="{FA3156DA-D18E-B742-84BE-DF5807537D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5022" l="7263" r="88827">
                        <a14:foregroundMark x1="51955" y1="4978" x2="51955" y2="4978"/>
                        <a14:foregroundMark x1="89385" y1="40693" x2="89385" y2="40693"/>
                        <a14:foregroundMark x1="7821" y1="46970" x2="7821" y2="46970"/>
                        <a14:foregroundMark x1="59777" y1="95022" x2="59777" y2="95022"/>
                        <a14:foregroundMark x1="41899" y1="95022" x2="41899" y2="95022"/>
                        <a14:foregroundMark x1="59777" y1="94589" x2="59777" y2="94589"/>
                        <a14:foregroundMark x1="61453" y1="95022" x2="61453" y2="95022"/>
                      </a14:backgroundRemoval>
                    </a14:imgEffect>
                  </a14:imgLayer>
                </a14:imgProps>
              </a:ext>
              <a:ext uri="{28A0092B-C50C-407E-A947-70E740481C1C}">
                <a14:useLocalDpi xmlns:a14="http://schemas.microsoft.com/office/drawing/2010/main" val="0"/>
              </a:ext>
            </a:extLst>
          </a:blip>
          <a:stretch>
            <a:fillRect/>
          </a:stretch>
        </p:blipFill>
        <p:spPr>
          <a:xfrm>
            <a:off x="366499" y="1106976"/>
            <a:ext cx="2046853" cy="5282938"/>
          </a:xfrm>
          <a:prstGeom prst="rect">
            <a:avLst/>
          </a:prstGeom>
        </p:spPr>
      </p:pic>
      <p:pic>
        <p:nvPicPr>
          <p:cNvPr id="3" name="Picture 2">
            <a:extLst>
              <a:ext uri="{FF2B5EF4-FFF2-40B4-BE49-F238E27FC236}">
                <a16:creationId xmlns:a16="http://schemas.microsoft.com/office/drawing/2014/main" id="{5D928F33-8FD8-1842-881B-E00B3AD119DB}"/>
              </a:ext>
            </a:extLst>
          </p:cNvPr>
          <p:cNvPicPr>
            <a:picLocks noChangeAspect="1"/>
          </p:cNvPicPr>
          <p:nvPr/>
        </p:nvPicPr>
        <p:blipFill>
          <a:blip r:embed="rId5"/>
          <a:stretch>
            <a:fillRect/>
          </a:stretch>
        </p:blipFill>
        <p:spPr>
          <a:xfrm>
            <a:off x="3241803" y="873584"/>
            <a:ext cx="7515843" cy="2721062"/>
          </a:xfrm>
          <a:prstGeom prst="rect">
            <a:avLst/>
          </a:prstGeom>
        </p:spPr>
      </p:pic>
      <p:sp>
        <p:nvSpPr>
          <p:cNvPr id="8" name="TextBox 7">
            <a:extLst>
              <a:ext uri="{FF2B5EF4-FFF2-40B4-BE49-F238E27FC236}">
                <a16:creationId xmlns:a16="http://schemas.microsoft.com/office/drawing/2014/main" id="{27C07A7F-9077-44F7-AFC8-377495510C9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36</a:t>
            </a:r>
          </a:p>
        </p:txBody>
      </p:sp>
    </p:spTree>
    <p:extLst>
      <p:ext uri="{BB962C8B-B14F-4D97-AF65-F5344CB8AC3E}">
        <p14:creationId xmlns:p14="http://schemas.microsoft.com/office/powerpoint/2010/main" val="9266225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32944"/>
            <a:ext cx="12192000" cy="110512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Faculty Institutional Recruitment for Sustainable Transformation (FIRST) Program</a:t>
            </a:r>
            <a:endParaRPr kumimoji="0" lang="en-US" sz="3600" b="1" i="0" u="none" strike="noStrike" kern="1200" cap="none" spc="0" normalizeH="0" baseline="0" noProof="0" dirty="0">
              <a:ln>
                <a:noFill/>
              </a:ln>
              <a:solidFill>
                <a:srgbClr val="5EDFD3"/>
              </a:solidFill>
              <a:effectLst/>
              <a:uLnTx/>
              <a:uFillTx/>
              <a:latin typeface="Arial" pitchFamily="34" charset="0"/>
              <a:ea typeface="+mj-ea"/>
              <a:cs typeface="Arial" pitchFamily="34" charset="0"/>
            </a:endParaRPr>
          </a:p>
        </p:txBody>
      </p:sp>
      <p:sp>
        <p:nvSpPr>
          <p:cNvPr id="6" name="Rectangle 5">
            <a:extLst>
              <a:ext uri="{FF2B5EF4-FFF2-40B4-BE49-F238E27FC236}">
                <a16:creationId xmlns:a16="http://schemas.microsoft.com/office/drawing/2014/main" id="{3862FAD5-1530-499B-B8D4-9AF332A8D971}"/>
              </a:ext>
            </a:extLst>
          </p:cNvPr>
          <p:cNvSpPr/>
          <p:nvPr/>
        </p:nvSpPr>
        <p:spPr>
          <a:xfrm>
            <a:off x="-35859" y="1731764"/>
            <a:ext cx="8520640" cy="4678204"/>
          </a:xfrm>
          <a:prstGeom prst="rect">
            <a:avLst/>
          </a:prstGeom>
        </p:spPr>
        <p:txBody>
          <a:bodyPr wrap="square">
            <a:spAutoFit/>
          </a:bodyPr>
          <a:lstStyle/>
          <a:p>
            <a:pPr marL="615950" marR="0" lvl="2" indent="-269875" algn="l" defTabSz="457200" rtl="0" eaLnBrk="0" fontAlgn="auto" latinLnBrk="0" hangingPunct="0">
              <a:lnSpc>
                <a:spcPct val="100000"/>
              </a:lnSpc>
              <a:spcBef>
                <a:spcPts val="600"/>
              </a:spcBef>
              <a:spcAft>
                <a:spcPts val="60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Create cultures of inclusive excellence at 	NIH-funded</a:t>
            </a:r>
            <a:r>
              <a:rPr kumimoji="0" lang="en-US" sz="2800" b="1" i="0" u="none" strike="noStrike" kern="1200" cap="none" spc="0" normalizeH="0" noProof="0" dirty="0">
                <a:ln>
                  <a:noFill/>
                </a:ln>
                <a:solidFill>
                  <a:srgbClr val="FFFFFF"/>
                </a:solidFill>
                <a:effectLst/>
                <a:uLnTx/>
                <a:uFillTx/>
                <a:latin typeface="Arial" charset="0"/>
                <a:ea typeface="+mn-ea"/>
                <a:cs typeface="+mn-cs"/>
              </a:rPr>
              <a:t> </a:t>
            </a:r>
            <a:r>
              <a:rPr kumimoji="0" lang="en-US" sz="2800" b="1" i="0" u="none" strike="noStrike" kern="1200" cap="none" spc="0" normalizeH="0" baseline="0" noProof="0" dirty="0">
                <a:ln>
                  <a:noFill/>
                </a:ln>
                <a:solidFill>
                  <a:srgbClr val="FFFFFF"/>
                </a:solidFill>
                <a:effectLst/>
                <a:uLnTx/>
                <a:uFillTx/>
                <a:latin typeface="Arial" charset="0"/>
                <a:ea typeface="+mn-ea"/>
                <a:cs typeface="+mn-cs"/>
              </a:rPr>
              <a:t>institutions</a:t>
            </a:r>
          </a:p>
          <a:p>
            <a:pPr marL="615950" marR="0" lvl="2" indent="-269875" algn="l" defTabSz="457200" rtl="0" eaLnBrk="0" fontAlgn="auto" latinLnBrk="0" hangingPunct="0">
              <a:lnSpc>
                <a:spcPct val="100000"/>
              </a:lnSpc>
              <a:spcBef>
                <a:spcPts val="600"/>
              </a:spcBef>
              <a:spcAft>
                <a:spcPts val="600"/>
              </a:spcAft>
              <a:buClr>
                <a:srgbClr val="FFFFFF"/>
              </a:buClr>
              <a:buSzPct val="95000"/>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a:p>
            <a:pPr marL="615950" marR="0" lvl="2" indent="-269875" algn="l" defTabSz="457200" rtl="0" eaLnBrk="0" fontAlgn="auto" latinLnBrk="0" hangingPunct="0">
              <a:lnSpc>
                <a:spcPct val="100000"/>
              </a:lnSpc>
              <a:spcBef>
                <a:spcPts val="600"/>
              </a:spcBef>
              <a:spcAft>
                <a:spcPts val="60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Notice of Intent to Publish two FOAs:</a:t>
            </a:r>
          </a:p>
          <a:p>
            <a:pPr marL="615950" marR="0" lvl="3" indent="-269875" algn="l" defTabSz="457200" rtl="0" eaLnBrk="0" fontAlgn="auto" latinLnBrk="0" hangingPunct="0">
              <a:lnSpc>
                <a:spcPct val="100000"/>
              </a:lnSpc>
              <a:buClr>
                <a:srgbClr val="FFFFFF"/>
              </a:buClr>
              <a:buSzPct val="95000"/>
              <a:tabLst/>
              <a:defRPr/>
            </a:pPr>
            <a:r>
              <a:rPr kumimoji="0" lang="en-US"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		Cohort hiring of diverse group of research faculty</a:t>
            </a:r>
          </a:p>
          <a:p>
            <a:pPr marL="615950" marR="0" lvl="3" indent="-269875" algn="l" defTabSz="457200" rtl="0" eaLnBrk="0" fontAlgn="auto" latinLnBrk="0" hangingPunct="0">
              <a:lnSpc>
                <a:spcPct val="100000"/>
              </a:lnSpc>
              <a:buClr>
                <a:srgbClr val="FFFFFF"/>
              </a:buClr>
              <a:buSzPct val="95000"/>
              <a:tabLst/>
              <a:defRPr/>
            </a:pPr>
            <a:r>
              <a:rPr kumimoji="0" lang="en-US"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rPr>
              <a:t>		Coordination and Evaluation Center</a:t>
            </a:r>
          </a:p>
          <a:p>
            <a:pPr marL="615950" marR="0" lvl="3" indent="-269875" algn="l" defTabSz="457200" rtl="0" eaLnBrk="0" fontAlgn="auto" latinLnBrk="0" hangingPunct="0">
              <a:lnSpc>
                <a:spcPct val="100000"/>
              </a:lnSpc>
              <a:buClr>
                <a:srgbClr val="FFFFFF"/>
              </a:buClr>
              <a:buSzPct val="95000"/>
              <a:tabLst/>
              <a:defRPr/>
            </a:pPr>
            <a:endParaRPr kumimoji="0" lang="en-US"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endParaRPr>
          </a:p>
          <a:p>
            <a:pPr marL="615950" marR="0" lvl="3" indent="-269875" algn="l" defTabSz="457200" rtl="0" eaLnBrk="0" fontAlgn="auto" latinLnBrk="0" hangingPunct="0">
              <a:lnSpc>
                <a:spcPct val="100000"/>
              </a:lnSpc>
              <a:buClr>
                <a:srgbClr val="FFFFFF"/>
              </a:buClr>
              <a:buSzPct val="95000"/>
              <a:tabLst/>
              <a:defRPr/>
            </a:pPr>
            <a:endParaRPr kumimoji="0" lang="en-US" sz="1200" b="1" i="0" u="none" strike="noStrike" kern="1200" cap="none" spc="0" normalizeH="0" baseline="0" noProof="0" dirty="0">
              <a:ln>
                <a:noFill/>
              </a:ln>
              <a:solidFill>
                <a:schemeClr val="accent3">
                  <a:lumMod val="60000"/>
                  <a:lumOff val="40000"/>
                </a:schemeClr>
              </a:solidFill>
              <a:effectLst/>
              <a:uLnTx/>
              <a:uFillTx/>
              <a:latin typeface="Arial" charset="0"/>
              <a:ea typeface="+mn-ea"/>
              <a:cs typeface="+mn-cs"/>
            </a:endParaRPr>
          </a:p>
          <a:p>
            <a:pPr marL="615950" marR="0" lvl="2" indent="-269875" algn="l" defTabSz="457200" rtl="0" eaLnBrk="0" fontAlgn="auto" latinLnBrk="0" hangingPunct="0">
              <a:lnSpc>
                <a:spcPct val="100000"/>
              </a:lnSpc>
              <a:spcBef>
                <a:spcPts val="600"/>
              </a:spcBef>
              <a:spcAft>
                <a:spcPts val="60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Estimated publication date: Sept.</a:t>
            </a:r>
            <a:r>
              <a:rPr kumimoji="0" lang="en-US" sz="2800" b="1" i="0" u="none" strike="noStrike" kern="1200" cap="none" spc="0" normalizeH="0" noProof="0" dirty="0">
                <a:ln>
                  <a:noFill/>
                </a:ln>
                <a:solidFill>
                  <a:srgbClr val="FFFFFF"/>
                </a:solidFill>
                <a:effectLst/>
                <a:uLnTx/>
                <a:uFillTx/>
                <a:latin typeface="Arial" charset="0"/>
                <a:ea typeface="+mn-ea"/>
                <a:cs typeface="+mn-cs"/>
              </a:rPr>
              <a:t> 9, 2020</a:t>
            </a:r>
            <a:endParaRPr kumimoji="0" lang="en-US" sz="2800" b="1" i="0" u="none" strike="noStrike" kern="1200" cap="none" spc="0" normalizeH="0" baseline="0" noProof="0" dirty="0">
              <a:ln>
                <a:noFill/>
              </a:ln>
              <a:solidFill>
                <a:srgbClr val="FFFFFF"/>
              </a:solidFill>
              <a:effectLst/>
              <a:uLnTx/>
              <a:uFillTx/>
              <a:latin typeface="Arial" charset="0"/>
              <a:ea typeface="+mn-ea"/>
              <a:cs typeface="+mn-cs"/>
            </a:endParaRPr>
          </a:p>
          <a:p>
            <a:pPr marL="615950" marR="0" lvl="2" indent="-269875" algn="l" defTabSz="457200" rtl="0" eaLnBrk="0" fontAlgn="auto" latinLnBrk="0" hangingPunct="0">
              <a:lnSpc>
                <a:spcPct val="100000"/>
              </a:lnSpc>
              <a:spcBef>
                <a:spcPts val="600"/>
              </a:spcBef>
              <a:spcAft>
                <a:spcPts val="600"/>
              </a:spcAft>
              <a:buClr>
                <a:srgbClr val="FFFFFF"/>
              </a:buClr>
              <a:buSzPct val="95000"/>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a:p>
            <a:pPr marL="615950" marR="0" lvl="2" indent="-269875" algn="l" defTabSz="457200" rtl="0" eaLnBrk="0" fontAlgn="auto" latinLnBrk="0" hangingPunct="0">
              <a:lnSpc>
                <a:spcPct val="100000"/>
              </a:lnSpc>
              <a:spcBef>
                <a:spcPts val="600"/>
              </a:spcBef>
              <a:spcAft>
                <a:spcPts val="600"/>
              </a:spcAft>
              <a:buClr>
                <a:srgbClr val="FFFFFF"/>
              </a:buClr>
              <a:buSzPct val="95000"/>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Estimated application due date: Nov. 9, 2020</a:t>
            </a: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7B744C56-B397-41EC-BE7F-A142EA6E9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427" y="2244591"/>
            <a:ext cx="2734785" cy="2978418"/>
          </a:xfrm>
          <a:prstGeom prst="rect">
            <a:avLst/>
          </a:prstGeom>
        </p:spPr>
      </p:pic>
      <p:sp>
        <p:nvSpPr>
          <p:cNvPr id="9" name="Rectangle 8">
            <a:extLst>
              <a:ext uri="{FF2B5EF4-FFF2-40B4-BE49-F238E27FC236}">
                <a16:creationId xmlns:a16="http://schemas.microsoft.com/office/drawing/2014/main" id="{07CC5EA3-97DD-4FFD-BDBD-4B824E28AB79}"/>
              </a:ext>
            </a:extLst>
          </p:cNvPr>
          <p:cNvSpPr/>
          <p:nvPr/>
        </p:nvSpPr>
        <p:spPr>
          <a:xfrm>
            <a:off x="9035712" y="5360735"/>
            <a:ext cx="3048000"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tx1">
                    <a:lumMod val="75000"/>
                  </a:schemeClr>
                </a:solidFill>
                <a:effectLst/>
                <a:uLnTx/>
                <a:uFillTx/>
                <a:ea typeface="Arial" charset="0"/>
                <a:cs typeface="Arial" charset="0"/>
              </a:rPr>
              <a:t>Great minds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tx1">
                    <a:lumMod val="75000"/>
                  </a:schemeClr>
                </a:solidFill>
                <a:effectLst/>
                <a:uLnTx/>
                <a:uFillTx/>
                <a:ea typeface="Arial" charset="0"/>
                <a:cs typeface="Arial" charset="0"/>
              </a:rPr>
              <a:t>think differently</a:t>
            </a:r>
            <a:r>
              <a:rPr kumimoji="0" lang="is-IS" sz="2400" b="1" i="1" u="none" strike="noStrike" kern="1200" cap="none" spc="0" normalizeH="0" baseline="0" noProof="0" dirty="0">
                <a:ln>
                  <a:noFill/>
                </a:ln>
                <a:solidFill>
                  <a:schemeClr val="tx1">
                    <a:lumMod val="75000"/>
                  </a:schemeClr>
                </a:solidFill>
                <a:effectLst/>
                <a:uLnTx/>
                <a:uFillTx/>
                <a:ea typeface="Arial" charset="0"/>
                <a:cs typeface="Arial" charset="0"/>
              </a:rPr>
              <a:t>… </a:t>
            </a:r>
            <a:endParaRPr kumimoji="0" lang="en-US" sz="2400" b="1" i="1" u="none" strike="noStrike" kern="1200" cap="none" spc="0" normalizeH="0" baseline="0" noProof="0" dirty="0">
              <a:ln>
                <a:noFill/>
              </a:ln>
              <a:solidFill>
                <a:schemeClr val="tx1">
                  <a:lumMod val="75000"/>
                </a:schemeClr>
              </a:solidFill>
              <a:effectLst/>
              <a:uLnTx/>
              <a:uFillTx/>
              <a:ea typeface="Arial" charset="0"/>
              <a:cs typeface="Arial" charset="0"/>
            </a:endParaRPr>
          </a:p>
        </p:txBody>
      </p:sp>
      <p:sp>
        <p:nvSpPr>
          <p:cNvPr id="11" name="TextBox 10">
            <a:extLst>
              <a:ext uri="{FF2B5EF4-FFF2-40B4-BE49-F238E27FC236}">
                <a16:creationId xmlns:a16="http://schemas.microsoft.com/office/drawing/2014/main" id="{B5474490-639B-4568-831A-149E86C3EC0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37</a:t>
            </a:r>
          </a:p>
        </p:txBody>
      </p:sp>
    </p:spTree>
    <p:extLst>
      <p:ext uri="{BB962C8B-B14F-4D97-AF65-F5344CB8AC3E}">
        <p14:creationId xmlns:p14="http://schemas.microsoft.com/office/powerpoint/2010/main" val="2065629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6A1D-F642-4322-8BE3-681CFC533B41}"/>
              </a:ext>
            </a:extLst>
          </p:cNvPr>
          <p:cNvPicPr>
            <a:picLocks noChangeAspect="1"/>
          </p:cNvPicPr>
          <p:nvPr/>
        </p:nvPicPr>
        <p:blipFill>
          <a:blip r:embed="rId3"/>
          <a:stretch>
            <a:fillRect/>
          </a:stretch>
        </p:blipFill>
        <p:spPr>
          <a:xfrm>
            <a:off x="4211310" y="176652"/>
            <a:ext cx="3810330" cy="1014616"/>
          </a:xfrm>
          <a:prstGeom prst="rect">
            <a:avLst/>
          </a:prstGeom>
        </p:spPr>
      </p:pic>
      <p:sp>
        <p:nvSpPr>
          <p:cNvPr id="5" name="Text Placeholder 2">
            <a:extLst>
              <a:ext uri="{FF2B5EF4-FFF2-40B4-BE49-F238E27FC236}">
                <a16:creationId xmlns:a16="http://schemas.microsoft.com/office/drawing/2014/main" id="{EA73CBB5-1404-4787-A8FD-9428E658C857}"/>
              </a:ext>
            </a:extLst>
          </p:cNvPr>
          <p:cNvSpPr txBox="1">
            <a:spLocks noGrp="1"/>
          </p:cNvSpPr>
          <p:nvPr>
            <p:ph idx="1"/>
          </p:nvPr>
        </p:nvSpPr>
        <p:spPr>
          <a:xfrm>
            <a:off x="158985" y="1622134"/>
            <a:ext cx="6561848" cy="5199017"/>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03213" indent="-249238">
              <a:spcBef>
                <a:spcPts val="600"/>
              </a:spcBef>
              <a:buFont typeface="Wingdings" panose="05000000000000000000" pitchFamily="2" charset="2"/>
              <a:buChar char="§"/>
            </a:pPr>
            <a:r>
              <a:rPr lang="en-US" sz="2400" b="1" dirty="0"/>
              <a:t>Genomic data being generated</a:t>
            </a:r>
          </a:p>
          <a:p>
            <a:pPr marL="303213" indent="-249238">
              <a:spcBef>
                <a:spcPts val="600"/>
              </a:spcBef>
              <a:buFont typeface="Wingdings" panose="05000000000000000000" pitchFamily="2" charset="2"/>
              <a:buChar char="§"/>
            </a:pPr>
            <a:r>
              <a:rPr lang="en-US" sz="2400" b="1" dirty="0"/>
              <a:t>Targets for the next year:</a:t>
            </a:r>
          </a:p>
          <a:p>
            <a:pPr marL="609585" lvl="1" indent="0">
              <a:spcBef>
                <a:spcPts val="600"/>
              </a:spcBef>
              <a:buNone/>
            </a:pPr>
            <a:r>
              <a:rPr lang="en-US" sz="2400" b="1" dirty="0">
                <a:solidFill>
                  <a:schemeClr val="accent3">
                    <a:lumMod val="60000"/>
                    <a:lumOff val="40000"/>
                  </a:schemeClr>
                </a:solidFill>
              </a:rPr>
              <a:t>&gt;200K with genotype arrays</a:t>
            </a:r>
          </a:p>
          <a:p>
            <a:pPr marL="609585" lvl="1" indent="0">
              <a:spcBef>
                <a:spcPts val="600"/>
              </a:spcBef>
              <a:buNone/>
            </a:pPr>
            <a:r>
              <a:rPr lang="en-US" sz="2400" b="1" dirty="0">
                <a:solidFill>
                  <a:schemeClr val="accent3">
                    <a:lumMod val="60000"/>
                    <a:lumOff val="40000"/>
                  </a:schemeClr>
                </a:solidFill>
              </a:rPr>
              <a:t>~100K with whole-genome sequencing</a:t>
            </a:r>
          </a:p>
          <a:p>
            <a:pPr marL="303213" indent="-249238">
              <a:spcBef>
                <a:spcPts val="600"/>
              </a:spcBef>
              <a:buFont typeface="Wingdings" panose="05000000000000000000" pitchFamily="2" charset="2"/>
              <a:buChar char="§"/>
            </a:pPr>
            <a:r>
              <a:rPr lang="en-US" sz="2400" b="1" dirty="0"/>
              <a:t>Data Curation:</a:t>
            </a:r>
          </a:p>
          <a:p>
            <a:pPr marL="609585" lvl="1" indent="0">
              <a:spcBef>
                <a:spcPts val="600"/>
              </a:spcBef>
              <a:buNone/>
            </a:pPr>
            <a:r>
              <a:rPr lang="en-US" sz="2400" b="1" dirty="0">
                <a:solidFill>
                  <a:schemeClr val="accent3">
                    <a:lumMod val="60000"/>
                    <a:lumOff val="40000"/>
                  </a:schemeClr>
                </a:solidFill>
              </a:rPr>
              <a:t>Data and Research Center</a:t>
            </a:r>
          </a:p>
          <a:p>
            <a:pPr marL="609585" lvl="1" indent="0">
              <a:spcBef>
                <a:spcPts val="600"/>
              </a:spcBef>
              <a:buNone/>
            </a:pPr>
            <a:r>
              <a:rPr lang="en-US" sz="2400" b="1" dirty="0">
                <a:solidFill>
                  <a:schemeClr val="accent3">
                    <a:lumMod val="60000"/>
                    <a:lumOff val="40000"/>
                  </a:schemeClr>
                </a:solidFill>
              </a:rPr>
              <a:t>Data available in 2021</a:t>
            </a:r>
          </a:p>
          <a:p>
            <a:pPr marL="303213" indent="-249238">
              <a:spcBef>
                <a:spcPts val="600"/>
              </a:spcBef>
              <a:buFont typeface="Wingdings" panose="05000000000000000000" pitchFamily="2" charset="2"/>
              <a:buChar char="§"/>
            </a:pPr>
            <a:r>
              <a:rPr lang="en-US" sz="2400" b="1" dirty="0"/>
              <a:t>Return of Information:</a:t>
            </a:r>
          </a:p>
          <a:p>
            <a:pPr marL="609585" lvl="1" indent="0" defTabSz="914400">
              <a:spcBef>
                <a:spcPts val="600"/>
              </a:spcBef>
              <a:buNone/>
            </a:pPr>
            <a:r>
              <a:rPr lang="en-US" sz="2400" b="1" dirty="0">
                <a:solidFill>
                  <a:schemeClr val="accent3">
                    <a:lumMod val="60000"/>
                    <a:lumOff val="40000"/>
                  </a:schemeClr>
                </a:solidFill>
              </a:rPr>
              <a:t>FDA approval of Investigational Device 	Exemption </a:t>
            </a:r>
          </a:p>
          <a:p>
            <a:pPr marL="609585" lvl="1" indent="0" defTabSz="914400">
              <a:spcBef>
                <a:spcPts val="600"/>
              </a:spcBef>
              <a:buNone/>
            </a:pPr>
            <a:r>
              <a:rPr lang="en-US" sz="2400" b="1" dirty="0">
                <a:solidFill>
                  <a:schemeClr val="accent3">
                    <a:lumMod val="60000"/>
                    <a:lumOff val="40000"/>
                  </a:schemeClr>
                </a:solidFill>
              </a:rPr>
              <a:t>Hereditary disease risk and 	pharmacogenomics</a:t>
            </a:r>
          </a:p>
          <a:p>
            <a:pPr>
              <a:spcBef>
                <a:spcPts val="600"/>
              </a:spcBef>
              <a:buFont typeface="Wingdings" panose="05000000000000000000" pitchFamily="2" charset="2"/>
              <a:buChar char="§"/>
            </a:pPr>
            <a:endParaRPr lang="en-US" sz="2400" b="1" dirty="0"/>
          </a:p>
        </p:txBody>
      </p:sp>
      <p:pic>
        <p:nvPicPr>
          <p:cNvPr id="6" name="Picture 5">
            <a:extLst>
              <a:ext uri="{FF2B5EF4-FFF2-40B4-BE49-F238E27FC236}">
                <a16:creationId xmlns:a16="http://schemas.microsoft.com/office/drawing/2014/main" id="{A9403E06-9037-4BF3-894A-0FD67C327EAE}"/>
              </a:ext>
            </a:extLst>
          </p:cNvPr>
          <p:cNvPicPr>
            <a:picLocks noChangeAspect="1"/>
          </p:cNvPicPr>
          <p:nvPr/>
        </p:nvPicPr>
        <p:blipFill rotWithShape="1">
          <a:blip r:embed="rId4"/>
          <a:srcRect l="26372" r="24909"/>
          <a:stretch/>
        </p:blipFill>
        <p:spPr>
          <a:xfrm>
            <a:off x="6742099" y="1707082"/>
            <a:ext cx="1474552" cy="1949196"/>
          </a:xfrm>
          <a:prstGeom prst="rect">
            <a:avLst/>
          </a:prstGeom>
        </p:spPr>
      </p:pic>
      <p:pic>
        <p:nvPicPr>
          <p:cNvPr id="7" name="Picture 2" descr="HGSC Logo">
            <a:extLst>
              <a:ext uri="{FF2B5EF4-FFF2-40B4-BE49-F238E27FC236}">
                <a16:creationId xmlns:a16="http://schemas.microsoft.com/office/drawing/2014/main" id="{25DA1247-6C50-4FB8-8198-4F3DEBFEF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371" y="1401163"/>
            <a:ext cx="2505239" cy="949853"/>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pic>
        <p:nvPicPr>
          <p:cNvPr id="8" name="Picture 18" descr="Image result for cidr hopkins">
            <a:extLst>
              <a:ext uri="{FF2B5EF4-FFF2-40B4-BE49-F238E27FC236}">
                <a16:creationId xmlns:a16="http://schemas.microsoft.com/office/drawing/2014/main" id="{F42E82E6-6890-430D-9526-762C045DAE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7910" y="2620236"/>
            <a:ext cx="1855698" cy="325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a:extLst>
              <a:ext uri="{FF2B5EF4-FFF2-40B4-BE49-F238E27FC236}">
                <a16:creationId xmlns:a16="http://schemas.microsoft.com/office/drawing/2014/main" id="{274E7EF0-E449-4305-AE28-4C86136D27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6064" y="3234353"/>
            <a:ext cx="1992737" cy="5618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partners healthcare logo">
            <a:extLst>
              <a:ext uri="{FF2B5EF4-FFF2-40B4-BE49-F238E27FC236}">
                <a16:creationId xmlns:a16="http://schemas.microsoft.com/office/drawing/2014/main" id="{5C0EB2FC-CCB1-4396-99F2-87E7DADF43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45674" y="3907941"/>
            <a:ext cx="1314902" cy="795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color genomics">
            <a:extLst>
              <a:ext uri="{FF2B5EF4-FFF2-40B4-BE49-F238E27FC236}">
                <a16:creationId xmlns:a16="http://schemas.microsoft.com/office/drawing/2014/main" id="{A8A75697-BAE7-4D81-B395-7E9A7BF6BB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9310" y="3846729"/>
            <a:ext cx="952252" cy="952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chum.gs.washington.edu/peoplepic/uwGSmain_2c.jpg">
            <a:extLst>
              <a:ext uri="{FF2B5EF4-FFF2-40B4-BE49-F238E27FC236}">
                <a16:creationId xmlns:a16="http://schemas.microsoft.com/office/drawing/2014/main" id="{6105EAA8-0C41-4642-BF83-E57D28E38A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2093" y="5044512"/>
            <a:ext cx="2603302" cy="949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FCCD18-5A16-4EE4-BBBB-BC2656F6F681}"/>
              </a:ext>
            </a:extLst>
          </p:cNvPr>
          <p:cNvPicPr>
            <a:picLocks noChangeAspect="1"/>
          </p:cNvPicPr>
          <p:nvPr/>
        </p:nvPicPr>
        <p:blipFill>
          <a:blip r:embed="rId11"/>
          <a:stretch>
            <a:fillRect/>
          </a:stretch>
        </p:blipFill>
        <p:spPr>
          <a:xfrm>
            <a:off x="6651925" y="4291123"/>
            <a:ext cx="1809514" cy="1949196"/>
          </a:xfrm>
          <a:prstGeom prst="rect">
            <a:avLst/>
          </a:prstGeom>
        </p:spPr>
      </p:pic>
      <p:sp>
        <p:nvSpPr>
          <p:cNvPr id="14" name="TextBox 13">
            <a:extLst>
              <a:ext uri="{FF2B5EF4-FFF2-40B4-BE49-F238E27FC236}">
                <a16:creationId xmlns:a16="http://schemas.microsoft.com/office/drawing/2014/main" id="{EFFB19DF-C120-4702-96EA-36175AA22BC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38</a:t>
            </a:r>
          </a:p>
        </p:txBody>
      </p:sp>
    </p:spTree>
    <p:extLst>
      <p:ext uri="{BB962C8B-B14F-4D97-AF65-F5344CB8AC3E}">
        <p14:creationId xmlns:p14="http://schemas.microsoft.com/office/powerpoint/2010/main" val="3876840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Google Shape;792;p132">
            <a:extLst>
              <a:ext uri="{FF2B5EF4-FFF2-40B4-BE49-F238E27FC236}">
                <a16:creationId xmlns:a16="http://schemas.microsoft.com/office/drawing/2014/main" id="{0F3E08F6-A78F-46FF-95E8-C674139B152D}"/>
              </a:ext>
            </a:extLst>
          </p:cNvPr>
          <p:cNvPicPr preferRelativeResize="0"/>
          <p:nvPr/>
        </p:nvPicPr>
        <p:blipFill rotWithShape="1">
          <a:blip r:embed="rId3">
            <a:alphaModFix/>
          </a:blip>
          <a:srcRect l="49" t="1426" r="72109" b="83255"/>
          <a:stretch/>
        </p:blipFill>
        <p:spPr>
          <a:xfrm>
            <a:off x="3073467" y="337514"/>
            <a:ext cx="6045066" cy="2118303"/>
          </a:xfrm>
          <a:prstGeom prst="rect">
            <a:avLst/>
          </a:prstGeom>
          <a:noFill/>
          <a:ln>
            <a:noFill/>
          </a:ln>
          <a:effectLst>
            <a:outerShdw blurRad="57150" dist="19050" dir="5400000" algn="bl" rotWithShape="0">
              <a:srgbClr val="000000">
                <a:alpha val="50000"/>
              </a:srgbClr>
            </a:outerShdw>
          </a:effectLst>
        </p:spPr>
      </p:pic>
      <p:graphicFrame>
        <p:nvGraphicFramePr>
          <p:cNvPr id="5" name="Diagram 4">
            <a:extLst>
              <a:ext uri="{FF2B5EF4-FFF2-40B4-BE49-F238E27FC236}">
                <a16:creationId xmlns:a16="http://schemas.microsoft.com/office/drawing/2014/main" id="{DC3256B4-B2D2-4818-B09B-5E91B622C6EF}"/>
              </a:ext>
            </a:extLst>
          </p:cNvPr>
          <p:cNvGraphicFramePr/>
          <p:nvPr>
            <p:extLst>
              <p:ext uri="{D42A27DB-BD31-4B8C-83A1-F6EECF244321}">
                <p14:modId xmlns:p14="http://schemas.microsoft.com/office/powerpoint/2010/main" val="1414210262"/>
              </p:ext>
            </p:extLst>
          </p:nvPr>
        </p:nvGraphicFramePr>
        <p:xfrm>
          <a:off x="-160093" y="2756263"/>
          <a:ext cx="11852366" cy="3382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D5B9884-5FED-4F71-8C25-B12BFF4DA63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38</a:t>
            </a:r>
          </a:p>
        </p:txBody>
      </p:sp>
    </p:spTree>
    <p:extLst>
      <p:ext uri="{BB962C8B-B14F-4D97-AF65-F5344CB8AC3E}">
        <p14:creationId xmlns:p14="http://schemas.microsoft.com/office/powerpoint/2010/main" val="3587135157"/>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Communications, </a:t>
            </a:r>
            <a:r>
              <a:rPr lang="en-US" sz="3400" b="1" dirty="0">
                <a:solidFill>
                  <a:srgbClr val="E57200"/>
                </a:solidFill>
              </a:rPr>
              <a:t>Policy, and </a:t>
            </a: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58793"/>
            <a:ext cx="12192000" cy="814557"/>
          </a:xfrm>
        </p:spPr>
        <p:txBody>
          <a:bodyPr>
            <a:noAutofit/>
          </a:bodyPr>
          <a:lstStyle/>
          <a:p>
            <a:pPr algn="ctr">
              <a:defRPr/>
            </a:pPr>
            <a:r>
              <a:rPr lang="en-US" sz="3500" dirty="0">
                <a:solidFill>
                  <a:srgbClr val="5FE0D4"/>
                </a:solidFill>
                <a:latin typeface="Arial" charset="0"/>
                <a:cs typeface="Arial" charset="0"/>
              </a:rPr>
              <a:t>NHGRI Postdoctoral Fellowship in History of Genomics</a:t>
            </a:r>
            <a:endParaRPr lang="en-US" sz="3500" dirty="0">
              <a:solidFill>
                <a:srgbClr val="5FE0D4"/>
              </a:solidFill>
              <a:latin typeface="Arial" pitchFamily="34" charset="0"/>
              <a:cs typeface="Arial" pitchFamily="34" charset="0"/>
            </a:endParaRPr>
          </a:p>
        </p:txBody>
      </p:sp>
      <p:sp>
        <p:nvSpPr>
          <p:cNvPr id="7" name="TextBox 6">
            <a:extLst>
              <a:ext uri="{FF2B5EF4-FFF2-40B4-BE49-F238E27FC236}">
                <a16:creationId xmlns:a16="http://schemas.microsoft.com/office/drawing/2014/main" id="{8E56D849-9433-4AD8-8AEC-22EFB5EEFB8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39</a:t>
            </a:r>
          </a:p>
        </p:txBody>
      </p:sp>
      <p:pic>
        <p:nvPicPr>
          <p:cNvPr id="6" name="Picture 5">
            <a:extLst>
              <a:ext uri="{FF2B5EF4-FFF2-40B4-BE49-F238E27FC236}">
                <a16:creationId xmlns:a16="http://schemas.microsoft.com/office/drawing/2014/main" id="{4FA71F27-7E60-4AE9-B935-C4D22B88AF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9938" y="1030029"/>
            <a:ext cx="9117260" cy="5122456"/>
          </a:xfrm>
          <a:prstGeom prst="rect">
            <a:avLst/>
          </a:prstGeom>
          <a:noFill/>
          <a:ln>
            <a:noFill/>
          </a:ln>
          <a:effectLst>
            <a:glow rad="228600">
              <a:schemeClr val="accent3">
                <a:satMod val="175000"/>
                <a:alpha val="40000"/>
              </a:schemeClr>
            </a:glow>
          </a:effectLst>
        </p:spPr>
      </p:pic>
    </p:spTree>
    <p:extLst>
      <p:ext uri="{BB962C8B-B14F-4D97-AF65-F5344CB8AC3E}">
        <p14:creationId xmlns:p14="http://schemas.microsoft.com/office/powerpoint/2010/main" val="845505313"/>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4807"/>
            <a:ext cx="12192000" cy="673044"/>
          </a:xfrm>
        </p:spPr>
        <p:txBody>
          <a:bodyPr>
            <a:noAutofit/>
          </a:bodyPr>
          <a:lstStyle/>
          <a:p>
            <a:pPr algn="ctr">
              <a:defRPr/>
            </a:pPr>
            <a:r>
              <a:rPr lang="en-US" sz="3600" dirty="0">
                <a:solidFill>
                  <a:srgbClr val="5FE0D4"/>
                </a:solidFill>
                <a:latin typeface="Arial" charset="0"/>
                <a:cs typeface="Arial" charset="0"/>
              </a:rPr>
              <a:t>2020 Short Course in Genomics</a:t>
            </a:r>
            <a:endParaRPr lang="en-US" sz="3600" dirty="0">
              <a:solidFill>
                <a:srgbClr val="5FE0D4"/>
              </a:solidFill>
              <a:latin typeface="Arial" pitchFamily="34" charset="0"/>
              <a:cs typeface="Arial" pitchFamily="34" charset="0"/>
            </a:endParaRPr>
          </a:p>
        </p:txBody>
      </p:sp>
      <p:pic>
        <p:nvPicPr>
          <p:cNvPr id="5" name="Picture 4" descr="A group of people posing for a photo&#10;&#10;Description automatically generated">
            <a:extLst>
              <a:ext uri="{FF2B5EF4-FFF2-40B4-BE49-F238E27FC236}">
                <a16:creationId xmlns:a16="http://schemas.microsoft.com/office/drawing/2014/main" id="{AB0DEF2E-6B1D-A14B-B7C5-950DD745C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740" y="838092"/>
            <a:ext cx="9468519" cy="5524101"/>
          </a:xfrm>
          <a:prstGeom prst="rect">
            <a:avLst/>
          </a:prstGeom>
        </p:spPr>
      </p:pic>
      <p:sp>
        <p:nvSpPr>
          <p:cNvPr id="7" name="TextBox 6">
            <a:extLst>
              <a:ext uri="{FF2B5EF4-FFF2-40B4-BE49-F238E27FC236}">
                <a16:creationId xmlns:a16="http://schemas.microsoft.com/office/drawing/2014/main" id="{8E56D849-9433-4AD8-8AEC-22EFB5EEFB8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40</a:t>
            </a:r>
          </a:p>
        </p:txBody>
      </p:sp>
    </p:spTree>
    <p:extLst>
      <p:ext uri="{BB962C8B-B14F-4D97-AF65-F5344CB8AC3E}">
        <p14:creationId xmlns:p14="http://schemas.microsoft.com/office/powerpoint/2010/main" val="3601559363"/>
      </p:ext>
    </p:extLst>
  </p:cSld>
  <p:clrMapOvr>
    <a:masterClrMapping/>
  </p:clrMapOvr>
  <p:transition spd="slow">
    <p:wipe dir="d"/>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E66A6-BECE-0249-96C6-3A7D294CA9DE}"/>
              </a:ext>
            </a:extLst>
          </p:cNvPr>
          <p:cNvSpPr>
            <a:spLocks noGrp="1"/>
          </p:cNvSpPr>
          <p:nvPr>
            <p:ph type="title"/>
          </p:nvPr>
        </p:nvSpPr>
        <p:spPr>
          <a:xfrm>
            <a:off x="0" y="13250"/>
            <a:ext cx="12192000" cy="653590"/>
          </a:xfrm>
        </p:spPr>
        <p:txBody>
          <a:bodyPr>
            <a:normAutofit/>
          </a:bodyPr>
          <a:lstStyle/>
          <a:p>
            <a:pPr algn="ctr"/>
            <a:r>
              <a:rPr lang="en-US" sz="3600" dirty="0"/>
              <a:t>Summer Virtual Engagement</a:t>
            </a:r>
          </a:p>
        </p:txBody>
      </p:sp>
      <p:sp>
        <p:nvSpPr>
          <p:cNvPr id="16" name="TextBox 15">
            <a:extLst>
              <a:ext uri="{FF2B5EF4-FFF2-40B4-BE49-F238E27FC236}">
                <a16:creationId xmlns:a16="http://schemas.microsoft.com/office/drawing/2014/main" id="{A75D242F-EE16-1144-AE57-EFD1D0256010}"/>
              </a:ext>
            </a:extLst>
          </p:cNvPr>
          <p:cNvSpPr txBox="1"/>
          <p:nvPr/>
        </p:nvSpPr>
        <p:spPr>
          <a:xfrm>
            <a:off x="8035047" y="4961106"/>
            <a:ext cx="184731"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grpSp>
        <p:nvGrpSpPr>
          <p:cNvPr id="11" name="Group 10">
            <a:extLst>
              <a:ext uri="{FF2B5EF4-FFF2-40B4-BE49-F238E27FC236}">
                <a16:creationId xmlns:a16="http://schemas.microsoft.com/office/drawing/2014/main" id="{DCC90226-2004-4E5E-AC8C-EE54C8D9F466}"/>
              </a:ext>
            </a:extLst>
          </p:cNvPr>
          <p:cNvGrpSpPr/>
          <p:nvPr/>
        </p:nvGrpSpPr>
        <p:grpSpPr>
          <a:xfrm>
            <a:off x="1341957" y="4636018"/>
            <a:ext cx="4983813" cy="1593091"/>
            <a:chOff x="3381555" y="5055079"/>
            <a:chExt cx="5400136" cy="1666398"/>
          </a:xfrm>
        </p:grpSpPr>
        <p:sp>
          <p:nvSpPr>
            <p:cNvPr id="17" name="Rectangle 16">
              <a:extLst>
                <a:ext uri="{FF2B5EF4-FFF2-40B4-BE49-F238E27FC236}">
                  <a16:creationId xmlns:a16="http://schemas.microsoft.com/office/drawing/2014/main" id="{08508D26-58C6-426D-B13A-FF69382F660E}"/>
                </a:ext>
              </a:extLst>
            </p:cNvPr>
            <p:cNvSpPr/>
            <p:nvPr/>
          </p:nvSpPr>
          <p:spPr>
            <a:xfrm>
              <a:off x="3381555" y="5055079"/>
              <a:ext cx="5400136" cy="1666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A727C821-390E-4587-BDB6-6ADBB720B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671" y="5234688"/>
              <a:ext cx="5074657" cy="1356360"/>
            </a:xfrm>
            <a:prstGeom prst="rect">
              <a:avLst/>
            </a:prstGeom>
          </p:spPr>
        </p:pic>
      </p:grpSp>
      <p:grpSp>
        <p:nvGrpSpPr>
          <p:cNvPr id="19" name="Group 18">
            <a:extLst>
              <a:ext uri="{FF2B5EF4-FFF2-40B4-BE49-F238E27FC236}">
                <a16:creationId xmlns:a16="http://schemas.microsoft.com/office/drawing/2014/main" id="{048A29F9-964F-4B4F-B42B-E51E08A02D74}"/>
              </a:ext>
            </a:extLst>
          </p:cNvPr>
          <p:cNvGrpSpPr/>
          <p:nvPr/>
        </p:nvGrpSpPr>
        <p:grpSpPr>
          <a:xfrm>
            <a:off x="7397471" y="935313"/>
            <a:ext cx="3218264" cy="2863469"/>
            <a:chOff x="1656272" y="1220098"/>
            <a:chExt cx="3761117" cy="3779894"/>
          </a:xfrm>
        </p:grpSpPr>
        <p:sp>
          <p:nvSpPr>
            <p:cNvPr id="20" name="Rectangle 19">
              <a:extLst>
                <a:ext uri="{FF2B5EF4-FFF2-40B4-BE49-F238E27FC236}">
                  <a16:creationId xmlns:a16="http://schemas.microsoft.com/office/drawing/2014/main" id="{6999ADE1-0795-40CD-95E0-421DA52CAD80}"/>
                </a:ext>
              </a:extLst>
            </p:cNvPr>
            <p:cNvSpPr/>
            <p:nvPr/>
          </p:nvSpPr>
          <p:spPr>
            <a:xfrm>
              <a:off x="1656272" y="1220098"/>
              <a:ext cx="3761117" cy="3779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99AFED77-9948-46BE-BE8A-7C2A87534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330" y="1463676"/>
              <a:ext cx="3429000" cy="3367116"/>
            </a:xfrm>
            <a:prstGeom prst="rect">
              <a:avLst/>
            </a:prstGeom>
          </p:spPr>
        </p:pic>
      </p:grpSp>
      <p:pic>
        <p:nvPicPr>
          <p:cNvPr id="22" name="Picture 2" descr="WorkforceGPS">
            <a:extLst>
              <a:ext uri="{FF2B5EF4-FFF2-40B4-BE49-F238E27FC236}">
                <a16:creationId xmlns:a16="http://schemas.microsoft.com/office/drawing/2014/main" id="{B9442098-CA1E-484A-AD82-BD53CB823E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1957" y="935313"/>
            <a:ext cx="4990200" cy="3408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E1CEF00-3654-40A8-A1B0-4B32E9488216}"/>
              </a:ext>
            </a:extLst>
          </p:cNvPr>
          <p:cNvPicPr>
            <a:picLocks noChangeAspect="1"/>
          </p:cNvPicPr>
          <p:nvPr/>
        </p:nvPicPr>
        <p:blipFill rotWithShape="1">
          <a:blip r:embed="rId6"/>
          <a:srcRect t="9865" b="6774"/>
          <a:stretch/>
        </p:blipFill>
        <p:spPr>
          <a:xfrm>
            <a:off x="7397472" y="3948559"/>
            <a:ext cx="3218264" cy="2305250"/>
          </a:xfrm>
          <a:prstGeom prst="rect">
            <a:avLst/>
          </a:prstGeom>
        </p:spPr>
      </p:pic>
    </p:spTree>
    <p:extLst>
      <p:ext uri="{BB962C8B-B14F-4D97-AF65-F5344CB8AC3E}">
        <p14:creationId xmlns:p14="http://schemas.microsoft.com/office/powerpoint/2010/main" val="42166407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44964C-3F7B-B248-9144-6073609A606C}"/>
              </a:ext>
            </a:extLst>
          </p:cNvPr>
          <p:cNvSpPr/>
          <p:nvPr/>
        </p:nvSpPr>
        <p:spPr>
          <a:xfrm>
            <a:off x="3162460" y="1692989"/>
            <a:ext cx="7477693" cy="92333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956"/>
                </a:solidFill>
                <a:effectLst/>
                <a:uLnTx/>
                <a:uFillTx/>
                <a:latin typeface="Arial" panose="020B0604020202020204"/>
                <a:ea typeface="+mn-ea"/>
                <a:cs typeface="+mn-cs"/>
              </a:rPr>
              <a:t>Mutations that prevent caspase cleavage of RIPK1 cause autoinflammatory disease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C04E5BA5-5878-804C-BEA8-01F76636A4D5}"/>
              </a:ext>
            </a:extLst>
          </p:cNvPr>
          <p:cNvSpPr>
            <a:spLocks noGrp="1"/>
          </p:cNvSpPr>
          <p:nvPr>
            <p:ph type="title"/>
          </p:nvPr>
        </p:nvSpPr>
        <p:spPr>
          <a:xfrm>
            <a:off x="0" y="19060"/>
            <a:ext cx="12591705" cy="1132279"/>
          </a:xfrm>
        </p:spPr>
        <p:txBody>
          <a:bodyPr>
            <a:normAutofit/>
          </a:bodyPr>
          <a:lstStyle/>
          <a:p>
            <a:pPr algn="ctr"/>
            <a:r>
              <a:rPr lang="en-US" sz="3600" dirty="0"/>
              <a:t>NHGRI Researchers Generate First Gapless </a:t>
            </a:r>
            <a:br>
              <a:rPr lang="en-US" sz="3600" dirty="0"/>
            </a:br>
            <a:r>
              <a:rPr lang="en-US" sz="3600" dirty="0"/>
              <a:t>Sequence of Human X Chromosome</a:t>
            </a:r>
          </a:p>
        </p:txBody>
      </p:sp>
      <p:pic>
        <p:nvPicPr>
          <p:cNvPr id="8" name="Picture 7">
            <a:extLst>
              <a:ext uri="{FF2B5EF4-FFF2-40B4-BE49-F238E27FC236}">
                <a16:creationId xmlns:a16="http://schemas.microsoft.com/office/drawing/2014/main" id="{621B6A74-6D1A-0541-8BE8-4E4D2D40177B}"/>
              </a:ext>
            </a:extLst>
          </p:cNvPr>
          <p:cNvPicPr>
            <a:picLocks noChangeAspect="1"/>
          </p:cNvPicPr>
          <p:nvPr/>
        </p:nvPicPr>
        <p:blipFill>
          <a:blip r:embed="rId5"/>
          <a:stretch>
            <a:fillRect/>
          </a:stretch>
        </p:blipFill>
        <p:spPr>
          <a:xfrm>
            <a:off x="632852" y="1571997"/>
            <a:ext cx="10884413" cy="1660800"/>
          </a:xfrm>
          <a:prstGeom prst="rect">
            <a:avLst/>
          </a:prstGeom>
          <a:effectLst>
            <a:glow rad="228600">
              <a:schemeClr val="accent3">
                <a:satMod val="175000"/>
                <a:alpha val="40000"/>
              </a:schemeClr>
            </a:glow>
          </a:effectLst>
        </p:spPr>
      </p:pic>
      <p:pic>
        <p:nvPicPr>
          <p:cNvPr id="12" name="x-chromosome" descr="x-chromosome">
            <a:hlinkClick r:id="" action="ppaction://media"/>
            <a:extLst>
              <a:ext uri="{FF2B5EF4-FFF2-40B4-BE49-F238E27FC236}">
                <a16:creationId xmlns:a16="http://schemas.microsoft.com/office/drawing/2014/main" id="{DA07E192-1E72-5144-BFA2-31A51D330D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37314" y="3851477"/>
            <a:ext cx="3446370" cy="1938583"/>
          </a:xfrm>
          <a:prstGeom prst="rect">
            <a:avLst/>
          </a:prstGeom>
          <a:ln w="28575">
            <a:solidFill>
              <a:srgbClr val="5EE1D4"/>
            </a:solidFill>
          </a:ln>
        </p:spPr>
      </p:pic>
      <p:sp>
        <p:nvSpPr>
          <p:cNvPr id="36" name="Title 5">
            <a:extLst>
              <a:ext uri="{FF2B5EF4-FFF2-40B4-BE49-F238E27FC236}">
                <a16:creationId xmlns:a16="http://schemas.microsoft.com/office/drawing/2014/main" id="{996B36C5-2BED-4144-939A-98386231CA21}"/>
              </a:ext>
            </a:extLst>
          </p:cNvPr>
          <p:cNvSpPr txBox="1">
            <a:spLocks/>
          </p:cNvSpPr>
          <p:nvPr/>
        </p:nvSpPr>
        <p:spPr>
          <a:xfrm>
            <a:off x="1769239" y="5896166"/>
            <a:ext cx="2056770" cy="50850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j-ea"/>
                <a:cs typeface="+mj-cs"/>
              </a:rPr>
              <a:t>YouTube</a:t>
            </a:r>
          </a:p>
        </p:txBody>
      </p:sp>
      <p:sp>
        <p:nvSpPr>
          <p:cNvPr id="39" name="Title 5">
            <a:extLst>
              <a:ext uri="{FF2B5EF4-FFF2-40B4-BE49-F238E27FC236}">
                <a16:creationId xmlns:a16="http://schemas.microsoft.com/office/drawing/2014/main" id="{6ED7D04D-9EBA-D647-85FD-68F8A7F98ACD}"/>
              </a:ext>
            </a:extLst>
          </p:cNvPr>
          <p:cNvSpPr txBox="1">
            <a:spLocks/>
          </p:cNvSpPr>
          <p:nvPr/>
        </p:nvSpPr>
        <p:spPr>
          <a:xfrm>
            <a:off x="5301786" y="5886191"/>
            <a:ext cx="2748318" cy="592354"/>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j-ea"/>
                <a:cs typeface="+mj-cs"/>
              </a:rPr>
              <a:t>Social Media </a:t>
            </a:r>
          </a:p>
        </p:txBody>
      </p:sp>
      <p:sp>
        <p:nvSpPr>
          <p:cNvPr id="40" name="Title 5">
            <a:extLst>
              <a:ext uri="{FF2B5EF4-FFF2-40B4-BE49-F238E27FC236}">
                <a16:creationId xmlns:a16="http://schemas.microsoft.com/office/drawing/2014/main" id="{A530606A-26A8-A54B-99A3-CCBF460548CB}"/>
              </a:ext>
            </a:extLst>
          </p:cNvPr>
          <p:cNvSpPr txBox="1">
            <a:spLocks/>
          </p:cNvSpPr>
          <p:nvPr/>
        </p:nvSpPr>
        <p:spPr>
          <a:xfrm>
            <a:off x="8768947" y="4114273"/>
            <a:ext cx="2748318"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a:ea typeface="+mj-ea"/>
                <a:cs typeface="+mj-cs"/>
              </a:rPr>
              <a:t>News release</a:t>
            </a:r>
          </a:p>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Arial" panose="020B0604020202020204"/>
              <a:ea typeface="+mj-ea"/>
              <a:cs typeface="+mj-cs"/>
            </a:endParaRP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a:ea typeface="+mj-ea"/>
                <a:cs typeface="+mj-cs"/>
              </a:rPr>
              <a:t>Press coverage</a:t>
            </a:r>
          </a:p>
        </p:txBody>
      </p:sp>
      <p:pic>
        <p:nvPicPr>
          <p:cNvPr id="22" name="Picture 21">
            <a:extLst>
              <a:ext uri="{FF2B5EF4-FFF2-40B4-BE49-F238E27FC236}">
                <a16:creationId xmlns:a16="http://schemas.microsoft.com/office/drawing/2014/main" id="{DF7C82EF-05D0-E743-BA7D-E64E3C855798}"/>
              </a:ext>
            </a:extLst>
          </p:cNvPr>
          <p:cNvPicPr>
            <a:picLocks noChangeAspect="1"/>
          </p:cNvPicPr>
          <p:nvPr/>
        </p:nvPicPr>
        <p:blipFill rotWithShape="1">
          <a:blip r:embed="rId7"/>
          <a:srcRect l="6525"/>
          <a:stretch/>
        </p:blipFill>
        <p:spPr>
          <a:xfrm>
            <a:off x="1074439" y="3851477"/>
            <a:ext cx="3446371" cy="1938583"/>
          </a:xfrm>
          <a:prstGeom prst="rect">
            <a:avLst/>
          </a:prstGeom>
          <a:ln w="34925">
            <a:solidFill>
              <a:srgbClr val="5EE1D4"/>
            </a:solidFill>
          </a:ln>
        </p:spPr>
      </p:pic>
      <p:sp>
        <p:nvSpPr>
          <p:cNvPr id="14" name="TextBox 13">
            <a:extLst>
              <a:ext uri="{FF2B5EF4-FFF2-40B4-BE49-F238E27FC236}">
                <a16:creationId xmlns:a16="http://schemas.microsoft.com/office/drawing/2014/main" id="{52CEED42-AA59-47C4-AFA8-0CE9188E5CB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41</a:t>
            </a:r>
          </a:p>
        </p:txBody>
      </p:sp>
    </p:spTree>
    <p:extLst>
      <p:ext uri="{BB962C8B-B14F-4D97-AF65-F5344CB8AC3E}">
        <p14:creationId xmlns:p14="http://schemas.microsoft.com/office/powerpoint/2010/main" val="31793909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292"/>
            <a:ext cx="12192000" cy="772160"/>
          </a:xfrm>
        </p:spPr>
        <p:txBody>
          <a:bodyPr>
            <a:normAutofit fontScale="90000"/>
          </a:bodyPr>
          <a:lstStyle/>
          <a:p>
            <a:pPr algn="ctr"/>
            <a:r>
              <a:rPr lang="en-US" sz="3600" dirty="0">
                <a:solidFill>
                  <a:srgbClr val="5FE0D4"/>
                </a:solidFill>
                <a:latin typeface="Arial" charset="0"/>
                <a:cs typeface="Arial" charset="0"/>
              </a:rPr>
              <a:t>New President-Elect, American Society of Human Genetics</a:t>
            </a: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42</a:t>
            </a:r>
          </a:p>
        </p:txBody>
      </p:sp>
      <p:pic>
        <p:nvPicPr>
          <p:cNvPr id="4" name="Picture 3" descr="A person wearing glasses and smiling at the camera&#10;&#10;Description automatically generated">
            <a:extLst>
              <a:ext uri="{FF2B5EF4-FFF2-40B4-BE49-F238E27FC236}">
                <a16:creationId xmlns:a16="http://schemas.microsoft.com/office/drawing/2014/main" id="{E3CAEFE3-6658-4E4D-BE4E-2D529356F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91" r="12122"/>
          <a:stretch/>
        </p:blipFill>
        <p:spPr>
          <a:xfrm>
            <a:off x="1608145" y="1125521"/>
            <a:ext cx="5052907" cy="4528431"/>
          </a:xfrm>
          <a:prstGeom prst="roundRect">
            <a:avLst/>
          </a:prstGeom>
        </p:spPr>
      </p:pic>
      <p:sp>
        <p:nvSpPr>
          <p:cNvPr id="5" name="Rectangle 4">
            <a:extLst>
              <a:ext uri="{FF2B5EF4-FFF2-40B4-BE49-F238E27FC236}">
                <a16:creationId xmlns:a16="http://schemas.microsoft.com/office/drawing/2014/main" id="{70246F00-E825-4BDA-BA8D-7001474F0266}"/>
              </a:ext>
            </a:extLst>
          </p:cNvPr>
          <p:cNvSpPr/>
          <p:nvPr/>
        </p:nvSpPr>
        <p:spPr>
          <a:xfrm>
            <a:off x="1149965" y="5681721"/>
            <a:ext cx="5969266"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Charles Rotimi, Ph.D.</a:t>
            </a:r>
          </a:p>
        </p:txBody>
      </p:sp>
      <p:pic>
        <p:nvPicPr>
          <p:cNvPr id="6" name="Picture 2" descr="Image result for ashg logo">
            <a:extLst>
              <a:ext uri="{FF2B5EF4-FFF2-40B4-BE49-F238E27FC236}">
                <a16:creationId xmlns:a16="http://schemas.microsoft.com/office/drawing/2014/main" id="{097EA39B-ACEA-413A-9F15-445BE9191948}"/>
              </a:ext>
            </a:extLst>
          </p:cNvPr>
          <p:cNvPicPr>
            <a:picLocks noChangeAspect="1" noChangeArrowheads="1"/>
          </p:cNvPicPr>
          <p:nvPr/>
        </p:nvPicPr>
        <p:blipFill>
          <a:blip r:embed="rId4" cstate="print"/>
          <a:srcRect/>
          <a:stretch>
            <a:fillRect/>
          </a:stretch>
        </p:blipFill>
        <p:spPr bwMode="auto">
          <a:xfrm>
            <a:off x="7667988" y="2332951"/>
            <a:ext cx="2508176" cy="2511655"/>
          </a:xfrm>
          <a:prstGeom prst="rect">
            <a:avLst/>
          </a:prstGeom>
          <a:noFill/>
          <a:effectLst>
            <a:glow rad="228600">
              <a:schemeClr val="accent6">
                <a:satMod val="175000"/>
                <a:alpha val="40000"/>
              </a:schemeClr>
            </a:glow>
          </a:effectLst>
        </p:spPr>
      </p:pic>
    </p:spTree>
    <p:extLst>
      <p:ext uri="{BB962C8B-B14F-4D97-AF65-F5344CB8AC3E}">
        <p14:creationId xmlns:p14="http://schemas.microsoft.com/office/powerpoint/2010/main" val="2438207991"/>
      </p:ext>
    </p:extLst>
  </p:cSld>
  <p:clrMapOvr>
    <a:masterClrMapping/>
  </p:clrMapOvr>
  <p:transition spd="slow">
    <p:wipe dir="d"/>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646A4-69F3-1745-9684-060D9CF658F7}"/>
              </a:ext>
            </a:extLst>
          </p:cNvPr>
          <p:cNvSpPr>
            <a:spLocks noGrp="1"/>
          </p:cNvSpPr>
          <p:nvPr>
            <p:ph type="title"/>
          </p:nvPr>
        </p:nvSpPr>
        <p:spPr>
          <a:xfrm>
            <a:off x="0" y="-7950"/>
            <a:ext cx="12192000" cy="700088"/>
          </a:xfrm>
        </p:spPr>
        <p:txBody>
          <a:bodyPr>
            <a:normAutofit/>
          </a:bodyPr>
          <a:lstStyle/>
          <a:p>
            <a:pPr algn="ctr"/>
            <a:r>
              <a:rPr lang="en-US" sz="3600" dirty="0"/>
              <a:t>NHGRI Director on Twitter</a:t>
            </a:r>
          </a:p>
        </p:txBody>
      </p:sp>
      <p:pic>
        <p:nvPicPr>
          <p:cNvPr id="5" name="Picture 4" descr="A picture containing device&#10;&#10;Description automatically generated">
            <a:extLst>
              <a:ext uri="{FF2B5EF4-FFF2-40B4-BE49-F238E27FC236}">
                <a16:creationId xmlns:a16="http://schemas.microsoft.com/office/drawing/2014/main" id="{6A107DE1-E8CB-4041-A4EB-CFF0CC580A3C}"/>
              </a:ext>
            </a:extLst>
          </p:cNvPr>
          <p:cNvPicPr>
            <a:picLocks noChangeAspect="1"/>
          </p:cNvPicPr>
          <p:nvPr/>
        </p:nvPicPr>
        <p:blipFill rotWithShape="1">
          <a:blip r:embed="rId3">
            <a:extLst>
              <a:ext uri="{28A0092B-C50C-407E-A947-70E740481C1C}">
                <a14:useLocalDpi xmlns:a14="http://schemas.microsoft.com/office/drawing/2010/main" val="0"/>
              </a:ext>
            </a:extLst>
          </a:blip>
          <a:srcRect l="638" t="1807" r="1636" b="25243"/>
          <a:stretch/>
        </p:blipFill>
        <p:spPr>
          <a:xfrm>
            <a:off x="1406611" y="896987"/>
            <a:ext cx="9378779" cy="5364003"/>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0D25E3E8-7F7B-4042-ADFB-E54F3635A06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43</a:t>
            </a:r>
          </a:p>
        </p:txBody>
      </p:sp>
    </p:spTree>
    <p:extLst>
      <p:ext uri="{BB962C8B-B14F-4D97-AF65-F5344CB8AC3E}">
        <p14:creationId xmlns:p14="http://schemas.microsoft.com/office/powerpoint/2010/main" val="727321757"/>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extBox 2"/>
          <p:cNvSpPr txBox="1"/>
          <p:nvPr/>
        </p:nvSpPr>
        <p:spPr>
          <a:xfrm>
            <a:off x="6014268"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07" y="371298"/>
            <a:ext cx="11182452" cy="3057702"/>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AE8B3640-A5B8-42B5-8025-A86445AED653}"/>
              </a:ext>
            </a:extLst>
          </p:cNvPr>
          <p:cNvPicPr>
            <a:picLocks noChangeAspect="1"/>
          </p:cNvPicPr>
          <p:nvPr/>
        </p:nvPicPr>
        <p:blipFill rotWithShape="1">
          <a:blip r:embed="rId4"/>
          <a:srcRect l="19960" t="34624" r="21008" b="37419"/>
          <a:stretch/>
        </p:blipFill>
        <p:spPr>
          <a:xfrm>
            <a:off x="1576260" y="3906609"/>
            <a:ext cx="9060746" cy="2413725"/>
          </a:xfrm>
          <a:prstGeom prst="rect">
            <a:avLst/>
          </a:prstGeom>
          <a:effectLst>
            <a:glow rad="228600">
              <a:schemeClr val="accent3">
                <a:satMod val="175000"/>
                <a:alpha val="40000"/>
              </a:schemeClr>
            </a:glow>
          </a:effectLst>
        </p:spPr>
      </p:pic>
      <p:sp>
        <p:nvSpPr>
          <p:cNvPr id="8" name="TextBox 7">
            <a:extLst>
              <a:ext uri="{FF2B5EF4-FFF2-40B4-BE49-F238E27FC236}">
                <a16:creationId xmlns:a16="http://schemas.microsoft.com/office/drawing/2014/main" id="{E18DFCC3-A4DC-4AF2-A281-B66725944A7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44</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379617"/>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1" y="5956184"/>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2050" name="Picture 1">
            <a:extLst>
              <a:ext uri="{FF2B5EF4-FFF2-40B4-BE49-F238E27FC236}">
                <a16:creationId xmlns:a16="http://schemas.microsoft.com/office/drawing/2014/main" id="{3BB9E594-6AFF-4ED9-90A8-EA8F88FFEA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190"/>
          <a:stretch/>
        </p:blipFill>
        <p:spPr bwMode="auto">
          <a:xfrm>
            <a:off x="2456666" y="2288961"/>
            <a:ext cx="7238632" cy="3527817"/>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4214"/>
                                        </p:tgtEl>
                                        <p:attrNameLst>
                                          <p:attrName>style.visibility</p:attrName>
                                        </p:attrNameLst>
                                      </p:cBhvr>
                                      <p:to>
                                        <p:strVal val="visible"/>
                                      </p:to>
                                    </p:set>
                                    <p:anim calcmode="lin" valueType="num">
                                      <p:cBhvr additive="base">
                                        <p:cTn id="11" dur="500" fill="hold"/>
                                        <p:tgtEl>
                                          <p:spTgt spid="94214"/>
                                        </p:tgtEl>
                                        <p:attrNameLst>
                                          <p:attrName>ppt_x</p:attrName>
                                        </p:attrNameLst>
                                      </p:cBhvr>
                                      <p:tavLst>
                                        <p:tav tm="0">
                                          <p:val>
                                            <p:strVal val="#ppt_x"/>
                                          </p:val>
                                        </p:tav>
                                        <p:tav tm="100000">
                                          <p:val>
                                            <p:strVal val="#ppt_x"/>
                                          </p:val>
                                        </p:tav>
                                      </p:tavLst>
                                    </p:anim>
                                    <p:anim calcmode="lin" valueType="num">
                                      <p:cBhvr additive="base">
                                        <p:cTn id="12"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764C1-395B-4792-B77B-806CA0482335}"/>
              </a:ext>
            </a:extLst>
          </p:cNvPr>
          <p:cNvSpPr>
            <a:spLocks noGrp="1"/>
          </p:cNvSpPr>
          <p:nvPr>
            <p:ph type="title"/>
          </p:nvPr>
        </p:nvSpPr>
        <p:spPr>
          <a:xfrm>
            <a:off x="-1" y="0"/>
            <a:ext cx="12190921" cy="1171575"/>
          </a:xfrm>
        </p:spPr>
        <p:txBody>
          <a:bodyPr>
            <a:normAutofit/>
          </a:bodyPr>
          <a:lstStyle/>
          <a:p>
            <a:pPr algn="ctr"/>
            <a:r>
              <a:rPr lang="en-US" sz="3600" dirty="0"/>
              <a:t> New Deputy Director, </a:t>
            </a:r>
            <a:br>
              <a:rPr lang="en-US" sz="3600" dirty="0"/>
            </a:br>
            <a:r>
              <a:rPr lang="en-US" sz="3600" dirty="0"/>
              <a:t>NHGRI Division of Genomic Medicine</a:t>
            </a:r>
          </a:p>
        </p:txBody>
      </p:sp>
      <p:sp>
        <p:nvSpPr>
          <p:cNvPr id="4" name="Rectangle 3">
            <a:extLst>
              <a:ext uri="{FF2B5EF4-FFF2-40B4-BE49-F238E27FC236}">
                <a16:creationId xmlns:a16="http://schemas.microsoft.com/office/drawing/2014/main" id="{3E49F07A-D388-4D9A-B2EE-D9955B9588AC}"/>
              </a:ext>
            </a:extLst>
          </p:cNvPr>
          <p:cNvSpPr/>
          <p:nvPr/>
        </p:nvSpPr>
        <p:spPr>
          <a:xfrm>
            <a:off x="3110826" y="5542046"/>
            <a:ext cx="5969266"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Erin M. Ramos, Ph.D., M.P.H.</a:t>
            </a:r>
          </a:p>
        </p:txBody>
      </p:sp>
      <p:pic>
        <p:nvPicPr>
          <p:cNvPr id="7" name="Picture 6" descr="A person smiling for the camera&#10;&#10;Description automatically generated">
            <a:extLst>
              <a:ext uri="{FF2B5EF4-FFF2-40B4-BE49-F238E27FC236}">
                <a16:creationId xmlns:a16="http://schemas.microsoft.com/office/drawing/2014/main" id="{1F993BFB-9621-4A12-B0FF-8F696CFA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930" y="1661025"/>
            <a:ext cx="5737058" cy="3824705"/>
          </a:xfrm>
          <a:prstGeom prst="roundRect">
            <a:avLst/>
          </a:prstGeom>
        </p:spPr>
      </p:pic>
    </p:spTree>
    <p:extLst>
      <p:ext uri="{BB962C8B-B14F-4D97-AF65-F5344CB8AC3E}">
        <p14:creationId xmlns:p14="http://schemas.microsoft.com/office/powerpoint/2010/main" val="4124878800"/>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19FC6C-528D-45FF-B51A-6646622226E5}"/>
              </a:ext>
            </a:extLst>
          </p:cNvPr>
          <p:cNvSpPr txBox="1">
            <a:spLocks/>
          </p:cNvSpPr>
          <p:nvPr/>
        </p:nvSpPr>
        <p:spPr>
          <a:xfrm>
            <a:off x="3311584" y="5760459"/>
            <a:ext cx="5568829"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Rene Sterling, Ph.D., M.H.A.</a:t>
            </a:r>
          </a:p>
        </p:txBody>
      </p:sp>
      <p:sp>
        <p:nvSpPr>
          <p:cNvPr id="9" name="Title 1">
            <a:extLst>
              <a:ext uri="{FF2B5EF4-FFF2-40B4-BE49-F238E27FC236}">
                <a16:creationId xmlns:a16="http://schemas.microsoft.com/office/drawing/2014/main" id="{84AC4E0F-F657-4A0B-92D0-AA2197899123}"/>
              </a:ext>
            </a:extLst>
          </p:cNvPr>
          <p:cNvSpPr txBox="1">
            <a:spLocks/>
          </p:cNvSpPr>
          <p:nvPr/>
        </p:nvSpPr>
        <p:spPr>
          <a:xfrm>
            <a:off x="0" y="-39750"/>
            <a:ext cx="12192000" cy="668713"/>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New Extramural Program Director</a:t>
            </a:r>
            <a:endParaRPr kumimoji="0" lang="en-US" sz="3600" b="1" i="0" u="none" strike="noStrike" kern="1200" cap="none" spc="0" normalizeH="0" baseline="0" noProof="0" dirty="0">
              <a:ln>
                <a:noFill/>
              </a:ln>
              <a:solidFill>
                <a:srgbClr val="5FE0D4"/>
              </a:solidFill>
              <a:effectLst/>
              <a:uLnTx/>
              <a:uFillTx/>
              <a:latin typeface="Arial" panose="020B0604020202020204"/>
              <a:ea typeface="+mj-ea"/>
              <a:cs typeface="+mj-cs"/>
            </a:endParaRPr>
          </a:p>
        </p:txBody>
      </p:sp>
      <p:pic>
        <p:nvPicPr>
          <p:cNvPr id="8" name="Picture 7" descr="A person smiling for the camera&#10;&#10;Description automatically generated">
            <a:extLst>
              <a:ext uri="{FF2B5EF4-FFF2-40B4-BE49-F238E27FC236}">
                <a16:creationId xmlns:a16="http://schemas.microsoft.com/office/drawing/2014/main" id="{6A8B3608-CF3F-45B3-A470-3578569B45C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
                    </a14:imgEffect>
                    <a14:imgEffect>
                      <a14:colorTemperature colorTemp="6821"/>
                    </a14:imgEffect>
                    <a14:imgEffect>
                      <a14:saturation sat="96000"/>
                    </a14:imgEffect>
                    <a14:imgEffect>
                      <a14:brightnessContrast bright="3000" contrast="5000"/>
                    </a14:imgEffect>
                  </a14:imgLayer>
                </a14:imgProps>
              </a:ext>
              <a:ext uri="{28A0092B-C50C-407E-A947-70E740481C1C}">
                <a14:useLocalDpi xmlns:a14="http://schemas.microsoft.com/office/drawing/2010/main" val="0"/>
              </a:ext>
            </a:extLst>
          </a:blip>
          <a:srcRect/>
          <a:stretch/>
        </p:blipFill>
        <p:spPr>
          <a:xfrm>
            <a:off x="4366788" y="1154200"/>
            <a:ext cx="3458423" cy="4575892"/>
          </a:xfrm>
          <a:prstGeom prst="roundRect">
            <a:avLst>
              <a:gd name="adj" fmla="val 19091"/>
            </a:avLst>
          </a:prstGeom>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029059394"/>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FEEEA-59CF-4E16-8268-38846276DEBA}"/>
              </a:ext>
            </a:extLst>
          </p:cNvPr>
          <p:cNvSpPr>
            <a:spLocks noGrp="1"/>
          </p:cNvSpPr>
          <p:nvPr>
            <p:ph type="title"/>
          </p:nvPr>
        </p:nvSpPr>
        <p:spPr>
          <a:xfrm>
            <a:off x="0" y="31800"/>
            <a:ext cx="12192000" cy="605154"/>
          </a:xfrm>
        </p:spPr>
        <p:txBody>
          <a:bodyPr>
            <a:noAutofit/>
          </a:bodyPr>
          <a:lstStyle/>
          <a:p>
            <a:pPr algn="ctr"/>
            <a:r>
              <a:rPr lang="en-US" sz="3600" dirty="0"/>
              <a:t>New ASHG-NHGRI Fellows</a:t>
            </a:r>
          </a:p>
        </p:txBody>
      </p:sp>
      <p:grpSp>
        <p:nvGrpSpPr>
          <p:cNvPr id="4" name="Group 3">
            <a:extLst>
              <a:ext uri="{FF2B5EF4-FFF2-40B4-BE49-F238E27FC236}">
                <a16:creationId xmlns:a16="http://schemas.microsoft.com/office/drawing/2014/main" id="{77461D01-EB50-475A-A4B1-B493795C72F4}"/>
              </a:ext>
            </a:extLst>
          </p:cNvPr>
          <p:cNvGrpSpPr/>
          <p:nvPr/>
        </p:nvGrpSpPr>
        <p:grpSpPr>
          <a:xfrm>
            <a:off x="6160711" y="990648"/>
            <a:ext cx="5142047" cy="5175676"/>
            <a:chOff x="6260418" y="990648"/>
            <a:chExt cx="5142047" cy="5175676"/>
          </a:xfrm>
        </p:grpSpPr>
        <p:sp>
          <p:nvSpPr>
            <p:cNvPr id="10" name="Rectangle 9">
              <a:extLst>
                <a:ext uri="{FF2B5EF4-FFF2-40B4-BE49-F238E27FC236}">
                  <a16:creationId xmlns:a16="http://schemas.microsoft.com/office/drawing/2014/main" id="{E46F3CF5-9E77-4276-9A93-91EAB0BFA06D}"/>
                </a:ext>
              </a:extLst>
            </p:cNvPr>
            <p:cNvSpPr/>
            <p:nvPr/>
          </p:nvSpPr>
          <p:spPr>
            <a:xfrm>
              <a:off x="6260418" y="5335327"/>
              <a:ext cx="5142047"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Tiffany Rolle, Ph.D.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rPr>
                <a:t> Genetics &amp; Education Fellow</a:t>
              </a:r>
              <a:endParaRPr kumimoji="0" lang="en-US" sz="2400" b="0"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CB40827A-4576-1F4B-A4FB-C05CC9D54B63}"/>
                </a:ext>
              </a:extLst>
            </p:cNvPr>
            <p:cNvPicPr>
              <a:picLocks noChangeAspect="1"/>
            </p:cNvPicPr>
            <p:nvPr/>
          </p:nvPicPr>
          <p:blipFill rotWithShape="1">
            <a:blip r:embed="rId3">
              <a:extLst>
                <a:ext uri="{28A0092B-C50C-407E-A947-70E740481C1C}">
                  <a14:useLocalDpi xmlns:a14="http://schemas.microsoft.com/office/drawing/2010/main" val="0"/>
                </a:ext>
              </a:extLst>
            </a:blip>
            <a:srcRect l="24349" t="9506" r="23800" b="25190"/>
            <a:stretch/>
          </p:blipFill>
          <p:spPr>
            <a:xfrm>
              <a:off x="7174228" y="990648"/>
              <a:ext cx="3012502" cy="4175461"/>
            </a:xfrm>
            <a:prstGeom prst="roundRect">
              <a:avLst/>
            </a:prstGeom>
          </p:spPr>
        </p:pic>
      </p:grpSp>
      <p:grpSp>
        <p:nvGrpSpPr>
          <p:cNvPr id="2" name="Group 1">
            <a:extLst>
              <a:ext uri="{FF2B5EF4-FFF2-40B4-BE49-F238E27FC236}">
                <a16:creationId xmlns:a16="http://schemas.microsoft.com/office/drawing/2014/main" id="{F53EC727-A6E5-4279-8134-33862EBF3897}"/>
              </a:ext>
            </a:extLst>
          </p:cNvPr>
          <p:cNvGrpSpPr/>
          <p:nvPr/>
        </p:nvGrpSpPr>
        <p:grpSpPr>
          <a:xfrm>
            <a:off x="955003" y="990648"/>
            <a:ext cx="5142047" cy="5159634"/>
            <a:chOff x="955003" y="990648"/>
            <a:chExt cx="5142047" cy="5159634"/>
          </a:xfrm>
        </p:grpSpPr>
        <p:sp>
          <p:nvSpPr>
            <p:cNvPr id="9" name="Rectangle 8">
              <a:extLst>
                <a:ext uri="{FF2B5EF4-FFF2-40B4-BE49-F238E27FC236}">
                  <a16:creationId xmlns:a16="http://schemas.microsoft.com/office/drawing/2014/main" id="{3AB2BA66-764E-41D7-B830-E403DE55AFE2}"/>
                </a:ext>
              </a:extLst>
            </p:cNvPr>
            <p:cNvSpPr/>
            <p:nvPr/>
          </p:nvSpPr>
          <p:spPr>
            <a:xfrm>
              <a:off x="955003" y="5196175"/>
              <a:ext cx="5142047"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Emma </a:t>
              </a:r>
              <a:r>
                <a:rPr kumimoji="0" lang="en-US" sz="2400" b="1" i="0" u="none" strike="noStrike" kern="1200" cap="none" spc="0" normalizeH="0" baseline="0" noProof="0" dirty="0" err="1">
                  <a:ln>
                    <a:noFill/>
                  </a:ln>
                  <a:solidFill>
                    <a:srgbClr val="FFFFFF"/>
                  </a:solidFill>
                  <a:effectLst/>
                  <a:uLnTx/>
                  <a:uFillTx/>
                  <a:latin typeface="Arial" panose="020B0604020202020204"/>
                  <a:ea typeface="+mn-ea"/>
                  <a:cs typeface="+mn-cs"/>
                </a:rPr>
                <a:t>Alme</a:t>
              </a: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 Ph.D</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rPr>
                <a:t>Genetics &amp; Public Policy Fellow</a:t>
              </a:r>
              <a:endParaRPr kumimoji="0" lang="en-US" sz="2400" b="0" i="0" u="none" strike="noStrike" kern="1200" cap="none" spc="0" normalizeH="0" baseline="0" noProof="0" dirty="0">
                <a:ln>
                  <a:noFill/>
                </a:ln>
                <a:solidFill>
                  <a:schemeClr val="accent3">
                    <a:lumMod val="60000"/>
                    <a:lumOff val="40000"/>
                  </a:schemeClr>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02009A9C-D5CA-2C47-980A-9A8C28AEEE56}"/>
                </a:ext>
              </a:extLst>
            </p:cNvPr>
            <p:cNvPicPr>
              <a:picLocks noChangeAspect="1"/>
            </p:cNvPicPr>
            <p:nvPr/>
          </p:nvPicPr>
          <p:blipFill rotWithShape="1">
            <a:blip r:embed="rId4"/>
            <a:srcRect l="7887" t="1923" r="5771" b="-129"/>
            <a:stretch/>
          </p:blipFill>
          <p:spPr>
            <a:xfrm>
              <a:off x="2019776" y="990648"/>
              <a:ext cx="3012502" cy="4192951"/>
            </a:xfrm>
            <a:prstGeom prst="roundRect">
              <a:avLst/>
            </a:prstGeom>
          </p:spPr>
        </p:pic>
      </p:grpSp>
      <p:sp>
        <p:nvSpPr>
          <p:cNvPr id="12" name="TextBox 11">
            <a:extLst>
              <a:ext uri="{FF2B5EF4-FFF2-40B4-BE49-F238E27FC236}">
                <a16:creationId xmlns:a16="http://schemas.microsoft.com/office/drawing/2014/main" id="{701D4B3C-17AA-460A-8F4B-E0D9D6F72B68}"/>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a:t>
            </a:r>
          </a:p>
        </p:txBody>
      </p:sp>
    </p:spTree>
    <p:extLst>
      <p:ext uri="{BB962C8B-B14F-4D97-AF65-F5344CB8AC3E}">
        <p14:creationId xmlns:p14="http://schemas.microsoft.com/office/powerpoint/2010/main" val="95043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8145</TotalTime>
  <Words>9121</Words>
  <Application>Microsoft Office PowerPoint</Application>
  <PresentationFormat>Widescreen</PresentationFormat>
  <Paragraphs>717</Paragraphs>
  <Slides>65</Slides>
  <Notes>65</Notes>
  <HiddenSlides>0</HiddenSlides>
  <MMClips>1</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65</vt:i4>
      </vt:variant>
    </vt:vector>
  </HeadingPairs>
  <TitlesOfParts>
    <vt:vector size="78" baseType="lpstr">
      <vt:lpstr>Arial</vt:lpstr>
      <vt:lpstr>Calibri</vt:lpstr>
      <vt:lpstr>Calibri Light</vt:lpstr>
      <vt:lpstr>Wingdings</vt:lpstr>
      <vt:lpstr>2_Custom Design</vt:lpstr>
      <vt:lpstr>3_Custom Design</vt:lpstr>
      <vt:lpstr>Custom Design</vt:lpstr>
      <vt:lpstr>4_Custom Design</vt:lpstr>
      <vt:lpstr>5_Custom Design</vt:lpstr>
      <vt:lpstr>6_Custom Design</vt:lpstr>
      <vt:lpstr>7_Custom Design</vt:lpstr>
      <vt:lpstr>8_Custom Design</vt:lpstr>
      <vt:lpstr>9_Custom Design</vt:lpstr>
      <vt:lpstr>PowerPoint Presentation</vt:lpstr>
      <vt:lpstr>PowerPoint Presentation</vt:lpstr>
      <vt:lpstr>Open Session Presentations</vt:lpstr>
      <vt:lpstr>Open Session Presentations</vt:lpstr>
      <vt:lpstr>Director’s Report Outline</vt:lpstr>
      <vt:lpstr>Director’s Report Outline</vt:lpstr>
      <vt:lpstr> New Deputy Director,  NHGRI Division of Genomic Medicine</vt:lpstr>
      <vt:lpstr>PowerPoint Presentation</vt:lpstr>
      <vt:lpstr>New ASHG-NHGRI Fellows</vt:lpstr>
      <vt:lpstr>PowerPoint Presentation</vt:lpstr>
      <vt:lpstr>PowerPoint Presentation</vt:lpstr>
      <vt:lpstr>Director’s Report Outline</vt:lpstr>
      <vt:lpstr>New Director, National Institute of  Environmental Health Sciences </vt:lpstr>
      <vt:lpstr>New Director, National Institute of  Nursing Research</vt:lpstr>
      <vt:lpstr>PowerPoint Presentation</vt:lpstr>
      <vt:lpstr>PowerPoint Presentation</vt:lpstr>
      <vt:lpstr>PowerPoint Presentation</vt:lpstr>
      <vt:lpstr>PowerPoint Presentation</vt:lpstr>
      <vt:lpstr>AACR 2020 Team Science Award</vt:lpstr>
      <vt:lpstr>Templeton Prize 2020</vt:lpstr>
      <vt:lpstr>NIH COVID-19 Information Resources</vt:lpstr>
      <vt:lpstr>Fiscal Year 2021 Appropriations</vt:lpstr>
      <vt:lpstr>Director’s Report Outline</vt:lpstr>
      <vt:lpstr>Mourning the Loss of Beverly Paigen</vt:lpstr>
      <vt:lpstr>ASHG Podcast Series: Genetically Speaking</vt:lpstr>
      <vt:lpstr>Next Steps for Functional Genomics NASEM Report</vt:lpstr>
      <vt:lpstr>Heritable Human Genome Editing Report</vt:lpstr>
      <vt:lpstr>FNIH Lurie Prize in Biomedical Sciences 2020 Winner </vt:lpstr>
      <vt:lpstr>20th Anniversary of White House Event Announcing Draft Human Genome Sequence</vt:lpstr>
      <vt:lpstr>Director’s Report Outline</vt:lpstr>
      <vt:lpstr>Technology Development Program</vt:lpstr>
      <vt:lpstr>ENCyclopedia of DNA Elements (ENCODE)</vt:lpstr>
      <vt:lpstr>ENCyclopedia of DNA Elements (ENCODE)</vt:lpstr>
      <vt:lpstr>Impact of Genomic Variation on Function (IGVF) Program</vt:lpstr>
      <vt:lpstr>Centers of Excellence in Genomic Science (CEGS)</vt:lpstr>
      <vt:lpstr>Developmental Genotype-Tissue Expression (dGTEx) </vt:lpstr>
      <vt:lpstr>NHGRI Analysis, Visualization, and Informatics Lab-space (AnVIL)</vt:lpstr>
      <vt:lpstr>PowerPoint Presentation</vt:lpstr>
      <vt:lpstr>Phenotypes and Exposures (PhenX) Toolkit</vt:lpstr>
      <vt:lpstr>PowerPoint Presentation</vt:lpstr>
      <vt:lpstr>PowerPoint Presentation</vt:lpstr>
      <vt:lpstr>PowerPoint Presentation</vt:lpstr>
      <vt:lpstr>PowerPoint Presentation</vt:lpstr>
      <vt:lpstr>Advancing Genomic Medicine Research and  Genetic Counseling Research</vt:lpstr>
      <vt:lpstr>ELSI Research Program</vt:lpstr>
      <vt:lpstr>PowerPoint Presentation</vt:lpstr>
      <vt:lpstr>2020 Genomic Innovator Awards</vt:lpstr>
      <vt:lpstr>Director’s Report Outline</vt:lpstr>
      <vt:lpstr>PowerPoint Presentation</vt:lpstr>
      <vt:lpstr>Harnessing Data Science for Health Discovery  and Innovation in Africa (DS-I Africa)</vt:lpstr>
      <vt:lpstr>Human Biomolecular Atlas Program (HuBMAP)</vt:lpstr>
      <vt:lpstr>PowerPoint Presentation</vt:lpstr>
      <vt:lpstr>PowerPoint Presentation</vt:lpstr>
      <vt:lpstr>PowerPoint Presentation</vt:lpstr>
      <vt:lpstr>Director’s Report Outline</vt:lpstr>
      <vt:lpstr>NHGRI Postdoctoral Fellowship in History of Genomics</vt:lpstr>
      <vt:lpstr>2020 Short Course in Genomics</vt:lpstr>
      <vt:lpstr>Summer Virtual Engagement</vt:lpstr>
      <vt:lpstr>Director’s Report Outline</vt:lpstr>
      <vt:lpstr>NHGRI Researchers Generate First Gapless  Sequence of Human X Chromosome</vt:lpstr>
      <vt:lpstr>New President-Elect, American Society of Human Genetics</vt:lpstr>
      <vt:lpstr>NHGRI Director on Twitter</vt:lpstr>
      <vt:lpstr>PowerPoint Presentation</vt:lpstr>
      <vt:lpstr>PowerPoint Presentation</vt:lpstr>
      <vt:lpstr>PowerPoint Presentation</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 Aguila, Ernesto (NIH/NHGRI) [C]</dc:creator>
  <cp:lastModifiedBy>Green, Eric (NIH/NHGRI) [E]</cp:lastModifiedBy>
  <cp:revision>573</cp:revision>
  <cp:lastPrinted>2020-09-13T11:45:42Z</cp:lastPrinted>
  <dcterms:created xsi:type="dcterms:W3CDTF">2016-02-09T15:15:29Z</dcterms:created>
  <dcterms:modified xsi:type="dcterms:W3CDTF">2020-09-13T12:13:17Z</dcterms:modified>
</cp:coreProperties>
</file>