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3" r:id="rId1"/>
    <p:sldMasterId id="2147483778" r:id="rId2"/>
    <p:sldMasterId id="2147483793" r:id="rId3"/>
    <p:sldMasterId id="2147483822" r:id="rId4"/>
    <p:sldMasterId id="2147483834" r:id="rId5"/>
    <p:sldMasterId id="2147483930" r:id="rId6"/>
    <p:sldMasterId id="2147483968" r:id="rId7"/>
    <p:sldMasterId id="2147483980" r:id="rId8"/>
    <p:sldMasterId id="2147483992" r:id="rId9"/>
    <p:sldMasterId id="2147484006" r:id="rId10"/>
    <p:sldMasterId id="2147484018" r:id="rId11"/>
  </p:sldMasterIdLst>
  <p:notesMasterIdLst>
    <p:notesMasterId r:id="rId81"/>
  </p:notesMasterIdLst>
  <p:handoutMasterIdLst>
    <p:handoutMasterId r:id="rId82"/>
  </p:handoutMasterIdLst>
  <p:sldIdLst>
    <p:sldId id="511" r:id="rId12"/>
    <p:sldId id="400" r:id="rId13"/>
    <p:sldId id="3870" r:id="rId14"/>
    <p:sldId id="4189" r:id="rId15"/>
    <p:sldId id="4234" r:id="rId16"/>
    <p:sldId id="4262" r:id="rId17"/>
    <p:sldId id="4087" r:id="rId18"/>
    <p:sldId id="390" r:id="rId19"/>
    <p:sldId id="4254" r:id="rId20"/>
    <p:sldId id="4235" r:id="rId21"/>
    <p:sldId id="4218" r:id="rId22"/>
    <p:sldId id="303" r:id="rId23"/>
    <p:sldId id="4231" r:id="rId24"/>
    <p:sldId id="4100" r:id="rId25"/>
    <p:sldId id="4103" r:id="rId26"/>
    <p:sldId id="392" r:id="rId27"/>
    <p:sldId id="4232" r:id="rId28"/>
    <p:sldId id="4261" r:id="rId29"/>
    <p:sldId id="4230" r:id="rId30"/>
    <p:sldId id="4215" r:id="rId31"/>
    <p:sldId id="4204" r:id="rId32"/>
    <p:sldId id="4185" r:id="rId33"/>
    <p:sldId id="259" r:id="rId34"/>
    <p:sldId id="393" r:id="rId35"/>
    <p:sldId id="4179" r:id="rId36"/>
    <p:sldId id="4226" r:id="rId37"/>
    <p:sldId id="4119" r:id="rId38"/>
    <p:sldId id="3934" r:id="rId39"/>
    <p:sldId id="3936" r:id="rId40"/>
    <p:sldId id="4193" r:id="rId41"/>
    <p:sldId id="4163" r:id="rId42"/>
    <p:sldId id="4166" r:id="rId43"/>
    <p:sldId id="394" r:id="rId44"/>
    <p:sldId id="3878" r:id="rId45"/>
    <p:sldId id="4224" r:id="rId46"/>
    <p:sldId id="4222" r:id="rId47"/>
    <p:sldId id="4201" r:id="rId48"/>
    <p:sldId id="4192" r:id="rId49"/>
    <p:sldId id="305" r:id="rId50"/>
    <p:sldId id="4184" r:id="rId51"/>
    <p:sldId id="350" r:id="rId52"/>
    <p:sldId id="4199" r:id="rId53"/>
    <p:sldId id="340" r:id="rId54"/>
    <p:sldId id="308" r:id="rId55"/>
    <p:sldId id="4220" r:id="rId56"/>
    <p:sldId id="4200" r:id="rId57"/>
    <p:sldId id="395" r:id="rId58"/>
    <p:sldId id="4233" r:id="rId59"/>
    <p:sldId id="4223" r:id="rId60"/>
    <p:sldId id="4195" r:id="rId61"/>
    <p:sldId id="4196" r:id="rId62"/>
    <p:sldId id="4221" r:id="rId63"/>
    <p:sldId id="4194" r:id="rId64"/>
    <p:sldId id="4198" r:id="rId65"/>
    <p:sldId id="396" r:id="rId66"/>
    <p:sldId id="4219" r:id="rId67"/>
    <p:sldId id="311" r:id="rId68"/>
    <p:sldId id="306" r:id="rId69"/>
    <p:sldId id="312" r:id="rId70"/>
    <p:sldId id="397" r:id="rId71"/>
    <p:sldId id="302" r:id="rId72"/>
    <p:sldId id="4209" r:id="rId73"/>
    <p:sldId id="4227" r:id="rId74"/>
    <p:sldId id="4229" r:id="rId75"/>
    <p:sldId id="304" r:id="rId76"/>
    <p:sldId id="525" r:id="rId77"/>
    <p:sldId id="441" r:id="rId78"/>
    <p:sldId id="399" r:id="rId79"/>
    <p:sldId id="293" r:id="rId80"/>
  </p:sldIdLst>
  <p:sldSz cx="12192000" cy="6858000"/>
  <p:notesSz cx="7010400" cy="92964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 userDrawn="1">
          <p15:clr>
            <a:srgbClr val="A4A3A4"/>
          </p15:clr>
        </p15:guide>
        <p15:guide id="2" pos="660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een, Eric (NIH/NHGRI) [E]" initials="GE([" lastIdx="2" clrIdx="0">
    <p:extLst>
      <p:ext uri="{19B8F6BF-5375-455C-9EA6-DF929625EA0E}">
        <p15:presenceInfo xmlns:p15="http://schemas.microsoft.com/office/powerpoint/2012/main" userId="S::egreen@nih.gov::4d20f258-3b96-4f9c-84cf-82180621a0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181"/>
    <a:srgbClr val="99FF66"/>
    <a:srgbClr val="B5198C"/>
    <a:srgbClr val="000066"/>
    <a:srgbClr val="000000"/>
    <a:srgbClr val="02102A"/>
    <a:srgbClr val="FFFFFF"/>
    <a:srgbClr val="032251"/>
    <a:srgbClr val="00174E"/>
    <a:srgbClr val="0521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578" autoAdjust="0"/>
    <p:restoredTop sz="41638" autoAdjust="0"/>
  </p:normalViewPr>
  <p:slideViewPr>
    <p:cSldViewPr snapToGrid="0">
      <p:cViewPr varScale="1">
        <p:scale>
          <a:sx n="29" d="100"/>
          <a:sy n="29" d="100"/>
        </p:scale>
        <p:origin x="1791" y="33"/>
      </p:cViewPr>
      <p:guideLst>
        <p:guide orient="horz" pos="312"/>
        <p:guide pos="660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2790"/>
    </p:cViewPr>
  </p:sorterViewPr>
  <p:notesViewPr>
    <p:cSldViewPr snapToGrid="0" snapToObjects="1">
      <p:cViewPr varScale="1">
        <p:scale>
          <a:sx n="56" d="100"/>
          <a:sy n="56" d="100"/>
        </p:scale>
        <p:origin x="2496" y="33"/>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presProps" Target="presProps.xml"/><Relationship Id="rId16" Type="http://schemas.openxmlformats.org/officeDocument/2006/relationships/slide" Target="slides/slide5.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5.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notesMaster" Target="notesMasters/notesMaster1.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tableStyles" Target="tableStyles.xml"/><Relationship Id="rId61" Type="http://schemas.openxmlformats.org/officeDocument/2006/relationships/slide" Target="slides/slide50.xml"/><Relationship Id="rId8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5371E4-ACD6-46AE-92B3-9DC682244B51}"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en-US"/>
        </a:p>
      </dgm:t>
    </dgm:pt>
    <dgm:pt modelId="{5DBE3AB1-784B-442D-8B2D-643BDB00F2DA}">
      <dgm:prSet phldrT="[Text]"/>
      <dgm:spPr>
        <a:solidFill>
          <a:schemeClr val="bg1">
            <a:lumMod val="10000"/>
            <a:lumOff val="90000"/>
            <a:alpha val="75000"/>
          </a:schemeClr>
        </a:solidFill>
      </dgm:spPr>
      <dgm:t>
        <a:bodyPr/>
        <a:lstStyle/>
        <a:p>
          <a:endParaRPr lang="en-US" dirty="0"/>
        </a:p>
      </dgm:t>
    </dgm:pt>
    <dgm:pt modelId="{73370D69-A72E-4CAB-A07B-A0D80ACD7B6C}" type="parTrans" cxnId="{C306E729-0E9F-4E96-9A90-1184810AECEA}">
      <dgm:prSet/>
      <dgm:spPr/>
      <dgm:t>
        <a:bodyPr/>
        <a:lstStyle/>
        <a:p>
          <a:endParaRPr lang="en-US"/>
        </a:p>
      </dgm:t>
    </dgm:pt>
    <dgm:pt modelId="{B230F7B5-1981-41ED-8986-65FF1D54CBAA}" type="sibTrans" cxnId="{C306E729-0E9F-4E96-9A90-1184810AECEA}">
      <dgm:prSet/>
      <dgm:spPr/>
      <dgm:t>
        <a:bodyPr/>
        <a:lstStyle/>
        <a:p>
          <a:endParaRPr lang="en-US"/>
        </a:p>
      </dgm:t>
    </dgm:pt>
    <dgm:pt modelId="{E9541706-3798-499B-810D-B886DD9C9996}">
      <dgm:prSet phldrT="[Text]" custT="1"/>
      <dgm:spPr>
        <a:solidFill>
          <a:schemeClr val="accent2">
            <a:lumMod val="75000"/>
            <a:alpha val="75000"/>
          </a:schemeClr>
        </a:solidFill>
      </dgm:spPr>
      <dgm:t>
        <a:bodyPr/>
        <a:lstStyle/>
        <a:p>
          <a:endParaRPr lang="en-US" sz="800" dirty="0">
            <a:solidFill>
              <a:schemeClr val="accent2">
                <a:lumMod val="60000"/>
                <a:lumOff val="40000"/>
              </a:schemeClr>
            </a:solidFill>
          </a:endParaRPr>
        </a:p>
      </dgm:t>
    </dgm:pt>
    <dgm:pt modelId="{72175949-603A-4BA8-AC4D-41A83F26B8AC}" type="parTrans" cxnId="{9CD9D2E8-B0E0-4E2D-84F7-A8670C2F65EF}">
      <dgm:prSet/>
      <dgm:spPr/>
      <dgm:t>
        <a:bodyPr/>
        <a:lstStyle/>
        <a:p>
          <a:endParaRPr lang="en-US"/>
        </a:p>
      </dgm:t>
    </dgm:pt>
    <dgm:pt modelId="{EEDC1D37-DBEA-406D-B7DB-C504DFF95CDC}" type="sibTrans" cxnId="{9CD9D2E8-B0E0-4E2D-84F7-A8670C2F65EF}">
      <dgm:prSet/>
      <dgm:spPr/>
      <dgm:t>
        <a:bodyPr/>
        <a:lstStyle/>
        <a:p>
          <a:endParaRPr lang="en-US"/>
        </a:p>
      </dgm:t>
    </dgm:pt>
    <dgm:pt modelId="{03EB8D19-7D1C-4D4F-838C-059A85555FB2}">
      <dgm:prSet phldrT="[Text]"/>
      <dgm:spPr>
        <a:solidFill>
          <a:srgbClr val="F2FFAF">
            <a:alpha val="73000"/>
          </a:srgbClr>
        </a:solidFill>
      </dgm:spPr>
      <dgm:t>
        <a:bodyPr/>
        <a:lstStyle/>
        <a:p>
          <a:endParaRPr lang="en-US" dirty="0"/>
        </a:p>
      </dgm:t>
    </dgm:pt>
    <dgm:pt modelId="{6C7E6DE9-2485-4421-968E-9C1D7EB32AD1}" type="parTrans" cxnId="{4FB5DB7A-EAFD-4EF2-92DA-4971CD28DDCD}">
      <dgm:prSet/>
      <dgm:spPr/>
      <dgm:t>
        <a:bodyPr/>
        <a:lstStyle/>
        <a:p>
          <a:endParaRPr lang="en-US"/>
        </a:p>
      </dgm:t>
    </dgm:pt>
    <dgm:pt modelId="{0493B7A1-DA90-4B68-A10D-8780B34A381C}" type="sibTrans" cxnId="{4FB5DB7A-EAFD-4EF2-92DA-4971CD28DDCD}">
      <dgm:prSet/>
      <dgm:spPr/>
      <dgm:t>
        <a:bodyPr/>
        <a:lstStyle/>
        <a:p>
          <a:endParaRPr lang="en-US"/>
        </a:p>
      </dgm:t>
    </dgm:pt>
    <dgm:pt modelId="{04FBCA2F-435C-4459-9029-08C8585B9EAB}">
      <dgm:prSet phldrT="[Text]"/>
      <dgm:spPr>
        <a:solidFill>
          <a:schemeClr val="accent4">
            <a:lumMod val="20000"/>
            <a:lumOff val="80000"/>
            <a:alpha val="75000"/>
          </a:schemeClr>
        </a:solidFill>
      </dgm:spPr>
      <dgm:t>
        <a:bodyPr/>
        <a:lstStyle/>
        <a:p>
          <a:endParaRPr lang="en-US" dirty="0"/>
        </a:p>
      </dgm:t>
    </dgm:pt>
    <dgm:pt modelId="{FB89C985-0458-42F7-BED0-E37C95112C78}" type="parTrans" cxnId="{C34FCC74-CD31-4CAB-BFD6-D8DB4010BF5C}">
      <dgm:prSet/>
      <dgm:spPr/>
      <dgm:t>
        <a:bodyPr/>
        <a:lstStyle/>
        <a:p>
          <a:endParaRPr lang="en-US"/>
        </a:p>
      </dgm:t>
    </dgm:pt>
    <dgm:pt modelId="{8FC1EE3B-B9EB-4AFA-9B23-315CE74AE0A5}" type="sibTrans" cxnId="{C34FCC74-CD31-4CAB-BFD6-D8DB4010BF5C}">
      <dgm:prSet/>
      <dgm:spPr/>
      <dgm:t>
        <a:bodyPr/>
        <a:lstStyle/>
        <a:p>
          <a:endParaRPr lang="en-US"/>
        </a:p>
      </dgm:t>
    </dgm:pt>
    <dgm:pt modelId="{E3624CFF-3FC2-46BE-861A-F7F8D51F19A9}" type="pres">
      <dgm:prSet presAssocID="{DC5371E4-ACD6-46AE-92B3-9DC682244B51}" presName="composite" presStyleCnt="0">
        <dgm:presLayoutVars>
          <dgm:chMax val="1"/>
          <dgm:dir/>
          <dgm:resizeHandles val="exact"/>
        </dgm:presLayoutVars>
      </dgm:prSet>
      <dgm:spPr/>
    </dgm:pt>
    <dgm:pt modelId="{A04EB4F0-8969-40C8-9525-C93D667416DC}" type="pres">
      <dgm:prSet presAssocID="{DC5371E4-ACD6-46AE-92B3-9DC682244B51}" presName="radial" presStyleCnt="0">
        <dgm:presLayoutVars>
          <dgm:animLvl val="ctr"/>
        </dgm:presLayoutVars>
      </dgm:prSet>
      <dgm:spPr/>
    </dgm:pt>
    <dgm:pt modelId="{492A6E29-B930-4E39-91E8-5380BE2396D9}" type="pres">
      <dgm:prSet presAssocID="{5DBE3AB1-784B-442D-8B2D-643BDB00F2DA}" presName="centerShape" presStyleLbl="vennNode1" presStyleIdx="0" presStyleCnt="4" custScaleX="169729" custScaleY="158130"/>
      <dgm:spPr/>
    </dgm:pt>
    <dgm:pt modelId="{46646CDF-61B4-4702-B777-43FA4A2B7D1E}" type="pres">
      <dgm:prSet presAssocID="{E9541706-3798-499B-810D-B886DD9C9996}" presName="node" presStyleLbl="vennNode1" presStyleIdx="1" presStyleCnt="4" custScaleX="174737" custScaleY="180033" custRadScaleRad="136998" custRadScaleInc="-41111">
        <dgm:presLayoutVars>
          <dgm:bulletEnabled val="1"/>
        </dgm:presLayoutVars>
      </dgm:prSet>
      <dgm:spPr/>
    </dgm:pt>
    <dgm:pt modelId="{DD493003-6AEA-4A2B-A85A-8D120607E109}" type="pres">
      <dgm:prSet presAssocID="{03EB8D19-7D1C-4D4F-838C-059A85555FB2}" presName="node" presStyleLbl="vennNode1" presStyleIdx="2" presStyleCnt="4" custScaleX="116585" custScaleY="125719" custRadScaleRad="118397" custRadScaleInc="-60366">
        <dgm:presLayoutVars>
          <dgm:bulletEnabled val="1"/>
        </dgm:presLayoutVars>
      </dgm:prSet>
      <dgm:spPr/>
    </dgm:pt>
    <dgm:pt modelId="{3CD5D3EB-8D6C-46A9-8BED-DB0873A3E10D}" type="pres">
      <dgm:prSet presAssocID="{04FBCA2F-435C-4459-9029-08C8585B9EAB}" presName="node" presStyleLbl="vennNode1" presStyleIdx="3" presStyleCnt="4" custScaleX="113053" custScaleY="105791" custRadScaleRad="111603" custRadScaleInc="-95352">
        <dgm:presLayoutVars>
          <dgm:bulletEnabled val="1"/>
        </dgm:presLayoutVars>
      </dgm:prSet>
      <dgm:spPr/>
    </dgm:pt>
  </dgm:ptLst>
  <dgm:cxnLst>
    <dgm:cxn modelId="{C7CF1C0E-0003-452F-AAB1-F66787F06ED9}" type="presOf" srcId="{04FBCA2F-435C-4459-9029-08C8585B9EAB}" destId="{3CD5D3EB-8D6C-46A9-8BED-DB0873A3E10D}" srcOrd="0" destOrd="0" presId="urn:microsoft.com/office/officeart/2005/8/layout/radial3"/>
    <dgm:cxn modelId="{C306E729-0E9F-4E96-9A90-1184810AECEA}" srcId="{DC5371E4-ACD6-46AE-92B3-9DC682244B51}" destId="{5DBE3AB1-784B-442D-8B2D-643BDB00F2DA}" srcOrd="0" destOrd="0" parTransId="{73370D69-A72E-4CAB-A07B-A0D80ACD7B6C}" sibTransId="{B230F7B5-1981-41ED-8986-65FF1D54CBAA}"/>
    <dgm:cxn modelId="{05D8B02B-88C7-4805-A93E-9091ED0A4E4E}" type="presOf" srcId="{E9541706-3798-499B-810D-B886DD9C9996}" destId="{46646CDF-61B4-4702-B777-43FA4A2B7D1E}" srcOrd="0" destOrd="0" presId="urn:microsoft.com/office/officeart/2005/8/layout/radial3"/>
    <dgm:cxn modelId="{C34FCC74-CD31-4CAB-BFD6-D8DB4010BF5C}" srcId="{5DBE3AB1-784B-442D-8B2D-643BDB00F2DA}" destId="{04FBCA2F-435C-4459-9029-08C8585B9EAB}" srcOrd="2" destOrd="0" parTransId="{FB89C985-0458-42F7-BED0-E37C95112C78}" sibTransId="{8FC1EE3B-B9EB-4AFA-9B23-315CE74AE0A5}"/>
    <dgm:cxn modelId="{4FB5DB7A-EAFD-4EF2-92DA-4971CD28DDCD}" srcId="{5DBE3AB1-784B-442D-8B2D-643BDB00F2DA}" destId="{03EB8D19-7D1C-4D4F-838C-059A85555FB2}" srcOrd="1" destOrd="0" parTransId="{6C7E6DE9-2485-4421-968E-9C1D7EB32AD1}" sibTransId="{0493B7A1-DA90-4B68-A10D-8780B34A381C}"/>
    <dgm:cxn modelId="{37AE61A7-EF97-42F8-BC02-BCD35AFBADDB}" type="presOf" srcId="{5DBE3AB1-784B-442D-8B2D-643BDB00F2DA}" destId="{492A6E29-B930-4E39-91E8-5380BE2396D9}" srcOrd="0" destOrd="0" presId="urn:microsoft.com/office/officeart/2005/8/layout/radial3"/>
    <dgm:cxn modelId="{A47E4ABC-F40D-4CFB-ACE3-40F44395DB4A}" type="presOf" srcId="{DC5371E4-ACD6-46AE-92B3-9DC682244B51}" destId="{E3624CFF-3FC2-46BE-861A-F7F8D51F19A9}" srcOrd="0" destOrd="0" presId="urn:microsoft.com/office/officeart/2005/8/layout/radial3"/>
    <dgm:cxn modelId="{9CD9D2E8-B0E0-4E2D-84F7-A8670C2F65EF}" srcId="{5DBE3AB1-784B-442D-8B2D-643BDB00F2DA}" destId="{E9541706-3798-499B-810D-B886DD9C9996}" srcOrd="0" destOrd="0" parTransId="{72175949-603A-4BA8-AC4D-41A83F26B8AC}" sibTransId="{EEDC1D37-DBEA-406D-B7DB-C504DFF95CDC}"/>
    <dgm:cxn modelId="{18CAE4E9-42C5-41A6-BFDD-63244C5B29AF}" type="presOf" srcId="{03EB8D19-7D1C-4D4F-838C-059A85555FB2}" destId="{DD493003-6AEA-4A2B-A85A-8D120607E109}" srcOrd="0" destOrd="0" presId="urn:microsoft.com/office/officeart/2005/8/layout/radial3"/>
    <dgm:cxn modelId="{6F5EC25F-F20C-4BD3-90A6-EB2417FD6F11}" type="presParOf" srcId="{E3624CFF-3FC2-46BE-861A-F7F8D51F19A9}" destId="{A04EB4F0-8969-40C8-9525-C93D667416DC}" srcOrd="0" destOrd="0" presId="urn:microsoft.com/office/officeart/2005/8/layout/radial3"/>
    <dgm:cxn modelId="{952CD678-8D86-4DEC-AD33-5188EF2ED9A8}" type="presParOf" srcId="{A04EB4F0-8969-40C8-9525-C93D667416DC}" destId="{492A6E29-B930-4E39-91E8-5380BE2396D9}" srcOrd="0" destOrd="0" presId="urn:microsoft.com/office/officeart/2005/8/layout/radial3"/>
    <dgm:cxn modelId="{B9C543F0-C05B-42FC-950E-5D4A8D14786A}" type="presParOf" srcId="{A04EB4F0-8969-40C8-9525-C93D667416DC}" destId="{46646CDF-61B4-4702-B777-43FA4A2B7D1E}" srcOrd="1" destOrd="0" presId="urn:microsoft.com/office/officeart/2005/8/layout/radial3"/>
    <dgm:cxn modelId="{0C8B1CA7-12A5-499F-AEF8-7DE41FDF2CE8}" type="presParOf" srcId="{A04EB4F0-8969-40C8-9525-C93D667416DC}" destId="{DD493003-6AEA-4A2B-A85A-8D120607E109}" srcOrd="2" destOrd="0" presId="urn:microsoft.com/office/officeart/2005/8/layout/radial3"/>
    <dgm:cxn modelId="{6F66BE28-8CC7-4251-AC4C-BB2B785B4AC2}" type="presParOf" srcId="{A04EB4F0-8969-40C8-9525-C93D667416DC}" destId="{3CD5D3EB-8D6C-46A9-8BED-DB0873A3E10D}" srcOrd="3" destOrd="0" presId="urn:microsoft.com/office/officeart/2005/8/layout/radial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2A6E29-B930-4E39-91E8-5380BE2396D9}">
      <dsp:nvSpPr>
        <dsp:cNvPr id="0" name=""/>
        <dsp:cNvSpPr/>
      </dsp:nvSpPr>
      <dsp:spPr>
        <a:xfrm>
          <a:off x="863517" y="396583"/>
          <a:ext cx="2877610" cy="2680959"/>
        </a:xfrm>
        <a:prstGeom prst="ellipse">
          <a:avLst/>
        </a:prstGeom>
        <a:solidFill>
          <a:schemeClr val="bg1">
            <a:lumMod val="10000"/>
            <a:lumOff val="90000"/>
            <a:alpha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1284933" y="789200"/>
        <a:ext cx="2034778" cy="1895725"/>
      </dsp:txXfrm>
    </dsp:sp>
    <dsp:sp modelId="{46646CDF-61B4-4702-B777-43FA4A2B7D1E}">
      <dsp:nvSpPr>
        <dsp:cNvPr id="0" name=""/>
        <dsp:cNvSpPr/>
      </dsp:nvSpPr>
      <dsp:spPr>
        <a:xfrm>
          <a:off x="343379" y="-72700"/>
          <a:ext cx="1481258" cy="1526152"/>
        </a:xfrm>
        <a:prstGeom prst="ellipse">
          <a:avLst/>
        </a:prstGeom>
        <a:solidFill>
          <a:schemeClr val="accent2">
            <a:lumMod val="75000"/>
            <a:alpha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en-US" sz="800" kern="1200" dirty="0">
            <a:solidFill>
              <a:schemeClr val="accent2">
                <a:lumMod val="60000"/>
                <a:lumOff val="40000"/>
              </a:schemeClr>
            </a:solidFill>
          </a:endParaRPr>
        </a:p>
      </dsp:txBody>
      <dsp:txXfrm>
        <a:off x="560304" y="150800"/>
        <a:ext cx="1047408" cy="1079152"/>
      </dsp:txXfrm>
    </dsp:sp>
    <dsp:sp modelId="{DD493003-6AEA-4A2B-A85A-8D120607E109}">
      <dsp:nvSpPr>
        <dsp:cNvPr id="0" name=""/>
        <dsp:cNvSpPr/>
      </dsp:nvSpPr>
      <dsp:spPr>
        <a:xfrm>
          <a:off x="2832588" y="267493"/>
          <a:ext cx="988299" cy="1065729"/>
        </a:xfrm>
        <a:prstGeom prst="ellipse">
          <a:avLst/>
        </a:prstGeom>
        <a:solidFill>
          <a:srgbClr val="F2FFAF">
            <a:alpha val="73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endParaRPr lang="en-US" sz="4800" kern="1200" dirty="0"/>
        </a:p>
      </dsp:txBody>
      <dsp:txXfrm>
        <a:off x="2977321" y="423565"/>
        <a:ext cx="698833" cy="753585"/>
      </dsp:txXfrm>
    </dsp:sp>
    <dsp:sp modelId="{3CD5D3EB-8D6C-46A9-8BED-DB0873A3E10D}">
      <dsp:nvSpPr>
        <dsp:cNvPr id="0" name=""/>
        <dsp:cNvSpPr/>
      </dsp:nvSpPr>
      <dsp:spPr>
        <a:xfrm>
          <a:off x="2887345" y="1982313"/>
          <a:ext cx="958358" cy="896798"/>
        </a:xfrm>
        <a:prstGeom prst="ellipse">
          <a:avLst/>
        </a:prstGeom>
        <a:solidFill>
          <a:schemeClr val="accent4">
            <a:lumMod val="20000"/>
            <a:lumOff val="80000"/>
            <a:alpha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endParaRPr lang="en-US" sz="4000" kern="1200" dirty="0"/>
        </a:p>
      </dsp:txBody>
      <dsp:txXfrm>
        <a:off x="3027693" y="2113646"/>
        <a:ext cx="677662" cy="634132"/>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r>
              <a:rPr lang="en-US" b="1" dirty="0"/>
              <a:t>Eric Green, M.D., Ph.D.</a:t>
            </a:r>
          </a:p>
          <a:p>
            <a:r>
              <a:rPr lang="en-US" b="1" dirty="0"/>
              <a:t>Director, NHGRI</a:t>
            </a:r>
          </a:p>
        </p:txBody>
      </p:sp>
      <p:sp>
        <p:nvSpPr>
          <p:cNvPr id="4" name="Footer Placeholder 3"/>
          <p:cNvSpPr>
            <a:spLocks noGrp="1"/>
          </p:cNvSpPr>
          <p:nvPr>
            <p:ph type="ftr" sz="quarter" idx="2"/>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8"/>
            <a:ext cx="3037840" cy="466433"/>
          </a:xfrm>
          <a:prstGeom prst="rect">
            <a:avLst/>
          </a:prstGeom>
        </p:spPr>
        <p:txBody>
          <a:bodyPr vert="horz" lIns="93164" tIns="46582" rIns="93164" bIns="46582" rtlCol="0" anchor="b"/>
          <a:lstStyle>
            <a:lvl1pPr algn="r">
              <a:defRPr sz="1200"/>
            </a:lvl1pPr>
          </a:lstStyle>
          <a:p>
            <a:fld id="{B7259673-AA67-854A-A18B-D6B0120892BF}" type="slidenum">
              <a:rPr lang="en-US" smtClean="0"/>
              <a:t>‹#›</a:t>
            </a:fld>
            <a:endParaRPr lang="en-US"/>
          </a:p>
        </p:txBody>
      </p:sp>
    </p:spTree>
    <p:extLst>
      <p:ext uri="{BB962C8B-B14F-4D97-AF65-F5344CB8AC3E}">
        <p14:creationId xmlns:p14="http://schemas.microsoft.com/office/powerpoint/2010/main" val="17344627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64" tIns="46582" rIns="93164" bIns="46582" rtlCol="0"/>
          <a:lstStyle>
            <a:lvl1pPr algn="r">
              <a:defRPr sz="1200"/>
            </a:lvl1pPr>
          </a:lstStyle>
          <a:p>
            <a:fld id="{8C401791-AF4A-434F-A100-3EAE938867AD}" type="datetimeFigureOut">
              <a:rPr lang="en-US" smtClean="0"/>
              <a:t>2/21/2021</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4" tIns="46582" rIns="93164"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4" tIns="46582" rIns="93164" bIns="46582" rtlCol="0" anchor="b"/>
          <a:lstStyle>
            <a:lvl1pPr algn="r">
              <a:defRPr sz="1200"/>
            </a:lvl1pPr>
          </a:lstStyle>
          <a:p>
            <a:fld id="{8278BAFF-ADEB-4744-BC7F-43E9D31D4077}" type="slidenum">
              <a:rPr lang="en-US" smtClean="0"/>
              <a:t>‹#›</a:t>
            </a:fld>
            <a:endParaRPr lang="en-US"/>
          </a:p>
        </p:txBody>
      </p:sp>
    </p:spTree>
    <p:extLst>
      <p:ext uri="{BB962C8B-B14F-4D97-AF65-F5344CB8AC3E}">
        <p14:creationId xmlns:p14="http://schemas.microsoft.com/office/powerpoint/2010/main" val="308064526"/>
      </p:ext>
    </p:extLst>
  </p:cSld>
  <p:clrMap bg1="lt1" tx1="dk1" bg2="lt2" tx2="dk2" accent1="accent1" accent2="accent2" accent3="accent3" accent4="accent4" accent5="accent5" accent6="accent6" hlink="hlink" folHlink="folHlink"/>
  <p:notesStyle>
    <a:lvl1pPr marL="0" algn="l" defTabSz="609585" rtl="0" eaLnBrk="1" latinLnBrk="0" hangingPunct="1">
      <a:defRPr sz="1600" kern="1200">
        <a:solidFill>
          <a:schemeClr val="tx1"/>
        </a:solidFill>
        <a:latin typeface="+mn-lt"/>
        <a:ea typeface="+mn-ea"/>
        <a:cs typeface="+mn-cs"/>
      </a:defRPr>
    </a:lvl1pPr>
    <a:lvl2pPr marL="609585" algn="l" defTabSz="609585" rtl="0" eaLnBrk="1" latinLnBrk="0" hangingPunct="1">
      <a:defRPr sz="1600" kern="1200">
        <a:solidFill>
          <a:schemeClr val="tx1"/>
        </a:solidFill>
        <a:latin typeface="+mn-lt"/>
        <a:ea typeface="+mn-ea"/>
        <a:cs typeface="+mn-cs"/>
      </a:defRPr>
    </a:lvl2pPr>
    <a:lvl3pPr marL="1219170" algn="l" defTabSz="609585" rtl="0" eaLnBrk="1" latinLnBrk="0" hangingPunct="1">
      <a:defRPr sz="1600" kern="1200">
        <a:solidFill>
          <a:schemeClr val="tx1"/>
        </a:solidFill>
        <a:latin typeface="+mn-lt"/>
        <a:ea typeface="+mn-ea"/>
        <a:cs typeface="+mn-cs"/>
      </a:defRPr>
    </a:lvl3pPr>
    <a:lvl4pPr marL="1828754" algn="l" defTabSz="609585" rtl="0" eaLnBrk="1" latinLnBrk="0" hangingPunct="1">
      <a:defRPr sz="1600" kern="1200">
        <a:solidFill>
          <a:schemeClr val="tx1"/>
        </a:solidFill>
        <a:latin typeface="+mn-lt"/>
        <a:ea typeface="+mn-ea"/>
        <a:cs typeface="+mn-cs"/>
      </a:defRPr>
    </a:lvl4pPr>
    <a:lvl5pPr marL="2438339" algn="l" defTabSz="609585" rtl="0" eaLnBrk="1" latinLnBrk="0" hangingPunct="1">
      <a:defRPr sz="1600" kern="1200">
        <a:solidFill>
          <a:schemeClr val="tx1"/>
        </a:solidFill>
        <a:latin typeface="+mn-lt"/>
        <a:ea typeface="+mn-ea"/>
        <a:cs typeface="+mn-cs"/>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nihnhgristg.prod.acquia-sites.com/careers-training/research-training/postdoctoral-position-studying-genomic-science-and-health-equity"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465138"/>
            <a:ext cx="6197600" cy="3487737"/>
          </a:xfrm>
        </p:spPr>
      </p:sp>
      <p:sp>
        <p:nvSpPr>
          <p:cNvPr id="3" name="Notes Placeholder 2"/>
          <p:cNvSpPr>
            <a:spLocks noGrp="1"/>
          </p:cNvSpPr>
          <p:nvPr>
            <p:ph type="body" idx="1"/>
          </p:nvPr>
        </p:nvSpPr>
        <p:spPr>
          <a:xfrm>
            <a:off x="762004" y="4121530"/>
            <a:ext cx="5486400" cy="4114800"/>
          </a:xfrm>
        </p:spPr>
        <p:txBody>
          <a:bodyPr/>
          <a:lstStyle/>
          <a:p>
            <a:pPr defTabSz="956592">
              <a:defRPr/>
            </a:pPr>
            <a:r>
              <a:rPr lang="en-US" sz="1200" dirty="0">
                <a:latin typeface="Arial" pitchFamily="34" charset="0"/>
                <a:cs typeface="Arial" pitchFamily="34" charset="0"/>
              </a:rPr>
              <a:t>I would like to again welcome all of you to this Open Session of the National Advisory Council for Human Genome Research meeting. As you can see, the current situation with the COVID-19 pandemic has once again led me to give  Director’s Report while sitting alone in my conference room. In addition (and to accommodate a shorter Council meeting), my Director’s Report is a bit shorter than the norm. Nonetheless, it contains an informative collection of updates that we wanted to share with you. </a:t>
            </a:r>
          </a:p>
          <a:p>
            <a:pPr defTabSz="956592">
              <a:defRPr/>
            </a:pPr>
            <a:endParaRPr lang="en-US" sz="1200" dirty="0">
              <a:latin typeface="Arial" pitchFamily="34" charset="0"/>
              <a:cs typeface="Arial" pitchFamily="34" charset="0"/>
            </a:endParaRPr>
          </a:p>
          <a:p>
            <a:pPr defTabSz="956592">
              <a:defRPr/>
            </a:pPr>
            <a:r>
              <a:rPr lang="en-US" sz="1200" dirty="0">
                <a:latin typeface="Arial" pitchFamily="34" charset="0"/>
                <a:cs typeface="Arial" pitchFamily="34" charset="0"/>
              </a:rPr>
              <a:t>As with the rest of the Open Session, my Director’s Report presentation is being videotaped, and that recording will be made available as a permanent archive on NHGRI’s website (genome.gov).</a:t>
            </a:r>
          </a:p>
        </p:txBody>
      </p:sp>
      <p:sp>
        <p:nvSpPr>
          <p:cNvPr id="6" name="Slide Number Placeholder 3">
            <a:extLst>
              <a:ext uri="{FF2B5EF4-FFF2-40B4-BE49-F238E27FC236}">
                <a16:creationId xmlns:a16="http://schemas.microsoft.com/office/drawing/2014/main" id="{DAE85BCF-2929-4945-BF74-2BA6D3C41701}"/>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1</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280328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463550"/>
            <a:ext cx="6197600" cy="3486150"/>
          </a:xfrm>
        </p:spPr>
      </p:sp>
      <p:sp>
        <p:nvSpPr>
          <p:cNvPr id="3" name="Notes Placeholder 2"/>
          <p:cNvSpPr>
            <a:spLocks noGrp="1"/>
          </p:cNvSpPr>
          <p:nvPr>
            <p:ph type="body" idx="1"/>
          </p:nvPr>
        </p:nvSpPr>
        <p:spPr>
          <a:xfrm>
            <a:off x="876300" y="4144973"/>
            <a:ext cx="5257800" cy="3984171"/>
          </a:xfrm>
        </p:spPr>
        <p:txBody>
          <a:bodyPr/>
          <a:lstStyle/>
          <a:p>
            <a:pPr defTabSz="587579">
              <a:defRPr/>
            </a:pPr>
            <a:r>
              <a:rPr lang="en-US" sz="1200" dirty="0">
                <a:latin typeface="Arial" panose="020B0604020202020204" pitchFamily="34" charset="0"/>
                <a:cs typeface="Arial" panose="020B0604020202020204" pitchFamily="34" charset="0"/>
              </a:rPr>
              <a:t>I thought you would be interested to hear a bit about the outreach and media coverage associated with the publication of the 2020 NHGRI Strategic Vision.</a:t>
            </a:r>
          </a:p>
          <a:p>
            <a:pPr defTabSz="587579">
              <a:defRPr/>
            </a:pPr>
            <a:endParaRPr lang="en-US" sz="1200" dirty="0">
              <a:latin typeface="Arial" panose="020B0604020202020204" pitchFamily="34" charset="0"/>
              <a:cs typeface="Arial" panose="020B0604020202020204" pitchFamily="34" charset="0"/>
            </a:endParaRPr>
          </a:p>
          <a:p>
            <a:pPr defTabSz="609496">
              <a:defRPr/>
            </a:pPr>
            <a:r>
              <a:rPr lang="en-US" sz="1200" dirty="0">
                <a:latin typeface="Arial" panose="020B0604020202020204" pitchFamily="34" charset="0"/>
                <a:cs typeface="Arial" panose="020B0604020202020204" pitchFamily="34" charset="0"/>
              </a:rPr>
              <a:t>* Webpages on the NHGRI website (genome.gov) were developed to host the content of the Strategic Vision in a dynamic and compelling way. This site contains an immense amount of additional materials related to the entire strategic planning process itself.</a:t>
            </a:r>
          </a:p>
          <a:p>
            <a:pPr marL="165261" indent="-165261" defTabSz="609496">
              <a:buFont typeface="Arial" panose="020B0604020202020204" pitchFamily="34" charset="0"/>
              <a:buChar char="•"/>
              <a:defRPr/>
            </a:pPr>
            <a:endParaRPr lang="en-US" sz="1200" dirty="0">
              <a:latin typeface="Arial" panose="020B0604020202020204" pitchFamily="34" charset="0"/>
              <a:cs typeface="Arial" panose="020B0604020202020204" pitchFamily="34" charset="0"/>
            </a:endParaRPr>
          </a:p>
          <a:p>
            <a:pPr defTabSz="609496">
              <a:defRPr/>
            </a:pPr>
            <a:r>
              <a:rPr lang="en-US" sz="1200" dirty="0">
                <a:latin typeface="Arial" panose="020B0604020202020204" pitchFamily="34" charset="0"/>
                <a:cs typeface="Arial" panose="020B0604020202020204" pitchFamily="34" charset="0"/>
              </a:rPr>
              <a:t>* Accompanying the publication of the Strategic Vision in </a:t>
            </a:r>
            <a:r>
              <a:rPr lang="en-US" sz="1200" i="1" dirty="0">
                <a:latin typeface="Arial" panose="020B0604020202020204" pitchFamily="34" charset="0"/>
                <a:cs typeface="Arial" panose="020B0604020202020204" pitchFamily="34" charset="0"/>
              </a:rPr>
              <a:t>Nature</a:t>
            </a:r>
            <a:r>
              <a:rPr lang="en-US" sz="1200" dirty="0">
                <a:latin typeface="Arial" panose="020B0604020202020204" pitchFamily="34" charset="0"/>
                <a:cs typeface="Arial" panose="020B0604020202020204" pitchFamily="34" charset="0"/>
              </a:rPr>
              <a:t> was a forward-looking commentary that I authored, which was published online in </a:t>
            </a:r>
            <a:r>
              <a:rPr lang="en-US" sz="1200" i="1" dirty="0">
                <a:latin typeface="Arial" panose="020B0604020202020204" pitchFamily="34" charset="0"/>
                <a:cs typeface="Arial" panose="020B0604020202020204" pitchFamily="34" charset="0"/>
              </a:rPr>
              <a:t>Scientific American</a:t>
            </a:r>
            <a:r>
              <a:rPr lang="en-US" sz="1200" dirty="0">
                <a:latin typeface="Arial" panose="020B0604020202020204" pitchFamily="34" charset="0"/>
                <a:cs typeface="Arial" panose="020B0604020202020204" pitchFamily="34" charset="0"/>
              </a:rPr>
              <a:t>. </a:t>
            </a:r>
          </a:p>
          <a:p>
            <a:pPr defTabSz="609496">
              <a:defRPr/>
            </a:pPr>
            <a:endParaRPr lang="en-US" sz="1200" dirty="0">
              <a:latin typeface="Arial" panose="020B0604020202020204" pitchFamily="34" charset="0"/>
              <a:cs typeface="Arial" panose="020B0604020202020204" pitchFamily="34" charset="0"/>
            </a:endParaRPr>
          </a:p>
          <a:p>
            <a:pPr defTabSz="587579">
              <a:defRPr/>
            </a:pPr>
            <a:r>
              <a:rPr lang="en-US" sz="1200" dirty="0">
                <a:latin typeface="Arial" panose="020B0604020202020204" pitchFamily="34" charset="0"/>
                <a:cs typeface="Arial" panose="020B0604020202020204" pitchFamily="34" charset="0"/>
              </a:rPr>
              <a:t>Needless to say, the NHGRI Communications and Public Liaison Branch led a robust outreach and media campaign related to the publication of the 2020 NHGRI Strategic Vision. That effort yielded nearly 48 million impressions. For example, interviews that I participated in yielded stories by a number of different media outlets, including </a:t>
            </a:r>
            <a:r>
              <a:rPr lang="en-US" sz="1200" i="1" dirty="0">
                <a:latin typeface="Arial" panose="020B0604020202020204" pitchFamily="34" charset="0"/>
                <a:cs typeface="Arial" panose="020B0604020202020204" pitchFamily="34" charset="0"/>
              </a:rPr>
              <a:t>Chemical and Engineering News</a:t>
            </a:r>
            <a:r>
              <a:rPr lang="en-US" sz="1200" dirty="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Genome Web</a:t>
            </a:r>
            <a:r>
              <a:rPr lang="en-US" sz="1200" dirty="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Forbes</a:t>
            </a:r>
            <a:r>
              <a:rPr lang="en-US" sz="1200" dirty="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Genetic Engineering and Biotechnology News</a:t>
            </a:r>
            <a:r>
              <a:rPr lang="en-US" sz="1200" dirty="0">
                <a:latin typeface="Arial" panose="020B0604020202020204" pitchFamily="34" charset="0"/>
                <a:cs typeface="Arial" panose="020B0604020202020204" pitchFamily="34" charset="0"/>
              </a:rPr>
              <a:t>, and </a:t>
            </a:r>
            <a:r>
              <a:rPr lang="en-US" sz="1200" i="1" dirty="0">
                <a:latin typeface="Arial" panose="020B0604020202020204" pitchFamily="34" charset="0"/>
                <a:cs typeface="Arial" panose="020B0604020202020204" pitchFamily="34" charset="0"/>
              </a:rPr>
              <a:t>WIRED</a:t>
            </a:r>
            <a:r>
              <a:rPr lang="en-US" sz="1200" dirty="0">
                <a:latin typeface="Arial" panose="020B0604020202020204" pitchFamily="34" charset="0"/>
                <a:cs typeface="Arial" panose="020B0604020202020204" pitchFamily="34" charset="0"/>
              </a:rPr>
              <a:t>. I also was interviewed for a </a:t>
            </a:r>
            <a:r>
              <a:rPr lang="en-US" sz="1200" i="1" dirty="0">
                <a:latin typeface="Arial" panose="020B0604020202020204" pitchFamily="34" charset="0"/>
                <a:cs typeface="Arial" panose="020B0604020202020204" pitchFamily="34" charset="0"/>
              </a:rPr>
              <a:t>Genetics Unzipped </a:t>
            </a:r>
            <a:r>
              <a:rPr lang="en-US" sz="1200" dirty="0">
                <a:latin typeface="Arial" panose="020B0604020202020204" pitchFamily="34" charset="0"/>
                <a:cs typeface="Arial" panose="020B0604020202020204" pitchFamily="34" charset="0"/>
              </a:rPr>
              <a:t>podcast. </a:t>
            </a:r>
          </a:p>
        </p:txBody>
      </p:sp>
      <p:sp>
        <p:nvSpPr>
          <p:cNvPr id="5" name="Slide Number Placeholder 3">
            <a:extLst>
              <a:ext uri="{FF2B5EF4-FFF2-40B4-BE49-F238E27FC236}">
                <a16:creationId xmlns:a16="http://schemas.microsoft.com/office/drawing/2014/main" id="{587EA520-E418-48F0-8DD0-BBEB1BE74F67}"/>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10</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434237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463550"/>
            <a:ext cx="6197600" cy="3486150"/>
          </a:xfrm>
        </p:spPr>
      </p:sp>
      <p:sp>
        <p:nvSpPr>
          <p:cNvPr id="3" name="Notes Placeholder 2"/>
          <p:cNvSpPr>
            <a:spLocks noGrp="1"/>
          </p:cNvSpPr>
          <p:nvPr>
            <p:ph type="body" idx="1"/>
          </p:nvPr>
        </p:nvSpPr>
        <p:spPr>
          <a:xfrm>
            <a:off x="701040" y="4144973"/>
            <a:ext cx="5257800" cy="3984171"/>
          </a:xfrm>
        </p:spPr>
        <p:txBody>
          <a:bodyPr/>
          <a:lstStyle/>
          <a:p>
            <a:r>
              <a:rPr lang="en-US" sz="1200" dirty="0">
                <a:latin typeface="Arial" panose="020B0604020202020204" pitchFamily="34" charset="0"/>
                <a:cs typeface="Arial" panose="020B0604020202020204" pitchFamily="34" charset="0"/>
              </a:rPr>
              <a:t>I can tell you that the media became particularly excited about covering the last major component of the 2020 NHGRI Strategic Vision: the 10 “bold predictions for human genomics by 2030.” I was repeatedly asked in interviews about these predictions more than any other aspect of the Strategic Vision or the strategic planning process.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That focused attention on the bold predictions was actually anticipated by our communications staff. *  So, when they were developing ideas for a promotional video that would accompany publication of the new Strategic Vision, they decided that the video itself should actually feature the 10 bold predictions. </a:t>
            </a:r>
          </a:p>
          <a:p>
            <a:pPr defTabSz="609496">
              <a:defRPr/>
            </a:pPr>
            <a:endParaRPr lang="en-US" sz="1200" dirty="0">
              <a:latin typeface="Arial" panose="020B0604020202020204" pitchFamily="34" charset="0"/>
              <a:cs typeface="Arial" panose="020B0604020202020204" pitchFamily="34" charset="0"/>
            </a:endParaRPr>
          </a:p>
          <a:p>
            <a:pPr defTabSz="609496">
              <a:defRPr/>
            </a:pPr>
            <a:r>
              <a:rPr lang="en-US" sz="1200" dirty="0">
                <a:latin typeface="Arial" panose="020B0604020202020204" pitchFamily="34" charset="0"/>
                <a:cs typeface="Arial" panose="020B0604020202020204" pitchFamily="34" charset="0"/>
              </a:rPr>
              <a:t>While it will make my Director’s Report 3.5 minutes longer, I thought you might enjoy seeing this terrific NHGRI-produced video, which (as you will hear) was narrated by the accomplished author and NHGRI friend, Sid Mukherjee.</a:t>
            </a:r>
          </a:p>
          <a:p>
            <a:pPr defTabSz="609496">
              <a:defRPr/>
            </a:pPr>
            <a:endParaRPr lang="en-US" sz="1200" dirty="0">
              <a:latin typeface="Arial" panose="020B0604020202020204" pitchFamily="34" charset="0"/>
              <a:cs typeface="Arial" panose="020B0604020202020204" pitchFamily="34" charset="0"/>
            </a:endParaRPr>
          </a:p>
          <a:p>
            <a:pPr defTabSz="609496">
              <a:defRPr/>
            </a:pPr>
            <a:endParaRPr lang="en-US" sz="1200" dirty="0">
              <a:latin typeface="Arial" panose="020B0604020202020204" pitchFamily="34" charset="0"/>
              <a:cs typeface="Arial" panose="020B0604020202020204" pitchFamily="34" charset="0"/>
            </a:endParaRPr>
          </a:p>
        </p:txBody>
      </p:sp>
      <p:sp>
        <p:nvSpPr>
          <p:cNvPr id="5" name="Slide Number Placeholder 3">
            <a:extLst>
              <a:ext uri="{FF2B5EF4-FFF2-40B4-BE49-F238E27FC236}">
                <a16:creationId xmlns:a16="http://schemas.microsoft.com/office/drawing/2014/main" id="{587EA520-E418-48F0-8DD0-BBEB1BE74F67}"/>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11</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53441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554038" y="520700"/>
            <a:ext cx="5902325" cy="3321050"/>
          </a:xfrm>
          <a:prstGeom prst="rect">
            <a:avLst/>
          </a:prstGeom>
          <a:ln/>
        </p:spPr>
      </p:sp>
      <p:sp>
        <p:nvSpPr>
          <p:cNvPr id="119811" name="Notes Placeholder 2"/>
          <p:cNvSpPr>
            <a:spLocks noGrp="1"/>
          </p:cNvSpPr>
          <p:nvPr>
            <p:ph type="body" idx="1"/>
          </p:nvPr>
        </p:nvSpPr>
        <p:spPr>
          <a:xfrm>
            <a:off x="776331" y="4024529"/>
            <a:ext cx="5257801" cy="4750792"/>
          </a:xfrm>
          <a:noFill/>
          <a:ln w="9525">
            <a:noFill/>
            <a:miter lim="800000"/>
            <a:headEnd/>
            <a:tailEnd/>
          </a:ln>
          <a:effectLst/>
        </p:spPr>
        <p:txBody>
          <a:bodyPr vert="horz" wrap="square" lIns="91166" tIns="45583" rIns="91166" bIns="45583" numCol="1" anchor="t" anchorCtr="0" compatLnSpc="1">
            <a:prstTxWarp prst="textNoShape">
              <a:avLst/>
            </a:prstTxWarp>
            <a:noAutofit/>
          </a:bodyPr>
          <a:lstStyle/>
          <a:p>
            <a:pPr marL="0" lvl="1" defTabSz="587579">
              <a:defRPr/>
            </a:pPr>
            <a:r>
              <a:rPr lang="en-US" sz="1200" dirty="0">
                <a:latin typeface="Arial" panose="020B0604020202020204" pitchFamily="34" charset="0"/>
                <a:cs typeface="Arial" panose="020B0604020202020204" pitchFamily="34" charset="0"/>
              </a:rPr>
              <a:t>To keep up the momentum related to strategic planning, NHGRI sought to organize a seminar series for the coming year specifically linked to the new Strategic Vision. Because of the popularity of the 10 bold predictions, we decided to have monthly seminars, each featuring 1 of the 10 bold predictions. </a:t>
            </a:r>
          </a:p>
          <a:p>
            <a:pPr marL="0" lvl="1" defTabSz="587579">
              <a:defRPr/>
            </a:pPr>
            <a:endParaRPr lang="en-US" sz="1200" dirty="0">
              <a:latin typeface="Arial" panose="020B0604020202020204" pitchFamily="34" charset="0"/>
              <a:cs typeface="Arial" panose="020B0604020202020204" pitchFamily="34" charset="0"/>
            </a:endParaRPr>
          </a:p>
          <a:p>
            <a:pPr marL="0" lvl="1" defTabSz="587579">
              <a:defRPr/>
            </a:pPr>
            <a:r>
              <a:rPr lang="en-US" sz="1200" dirty="0">
                <a:latin typeface="Arial" panose="020B0604020202020204" pitchFamily="34" charset="0"/>
                <a:cs typeface="Arial" panose="020B0604020202020204" pitchFamily="34" charset="0"/>
              </a:rPr>
              <a:t>* The first seminar was held on February 1 and focused on Bold Prediction #1 (“Generating and analyzing a complete human genome sequence will be routine for any research laboratory, becoming as straightforward as carrying out a DNA purification”). Evan Eichler of the University of Washington and Karen Miga of the University of California, Santa Cruz used this prediction as an aspirational theme for their talks, highlighting their own research in the context of that theme and speculating about the next decade in their research area. This session attracted over 550 live attendees.</a:t>
            </a:r>
          </a:p>
          <a:p>
            <a:pPr marL="0" lvl="1" defTabSz="587579">
              <a:defRPr/>
            </a:pPr>
            <a:endParaRPr lang="en-US" sz="1200" dirty="0">
              <a:latin typeface="Arial" panose="020B0604020202020204" pitchFamily="34" charset="0"/>
              <a:cs typeface="Arial" panose="020B0604020202020204" pitchFamily="34" charset="0"/>
            </a:endParaRPr>
          </a:p>
          <a:p>
            <a:pPr marL="0" lvl="1" defTabSz="587579">
              <a:defRPr/>
            </a:pPr>
            <a:r>
              <a:rPr lang="en-US" sz="1200" dirty="0">
                <a:latin typeface="Arial" panose="020B0604020202020204" pitchFamily="34" charset="0"/>
                <a:cs typeface="Arial" panose="020B0604020202020204" pitchFamily="34" charset="0"/>
              </a:rPr>
              <a:t>* The next seminar will be held on March 8 and will feature Bold Prediction #2 (“The biological function(s) of every human gene will be known; for non-coding elements in the human genome, such knowledge will be the rule rather than the exception”). The two speakers will be Nancy Cox of Vanderbilt University and Neville Sanjana of the New York Genome Center.</a:t>
            </a:r>
          </a:p>
          <a:p>
            <a:pPr marL="0" lvl="1" defTabSz="587579">
              <a:defRPr/>
            </a:pPr>
            <a:endParaRPr lang="en-US" sz="1200" dirty="0">
              <a:latin typeface="Arial" panose="020B0604020202020204" pitchFamily="34" charset="0"/>
              <a:cs typeface="Arial" panose="020B0604020202020204" pitchFamily="34" charset="0"/>
            </a:endParaRPr>
          </a:p>
          <a:p>
            <a:pPr marL="0" lvl="1" defTabSz="587579">
              <a:defRPr/>
            </a:pPr>
            <a:r>
              <a:rPr lang="en-US" sz="1200" dirty="0">
                <a:latin typeface="Arial" panose="020B0604020202020204" pitchFamily="34" charset="0"/>
                <a:cs typeface="Arial" panose="020B0604020202020204" pitchFamily="34" charset="0"/>
              </a:rPr>
              <a:t>All seminars are being held virtually, are open to the public, and are being recorded for posting on our GenomeTV of YouTube. For future seminar dates and speakers, visit the series webpage.</a:t>
            </a:r>
          </a:p>
          <a:p>
            <a:pPr marL="0" lvl="1" defTabSz="587579">
              <a:defRPr/>
            </a:pPr>
            <a:endParaRPr lang="en-US" sz="1200" dirty="0">
              <a:latin typeface="Arial" panose="020B0604020202020204" pitchFamily="34" charset="0"/>
              <a:cs typeface="Arial" panose="020B0604020202020204" pitchFamily="34" charset="0"/>
            </a:endParaRPr>
          </a:p>
        </p:txBody>
      </p:sp>
      <p:sp>
        <p:nvSpPr>
          <p:cNvPr id="5" name="Slide Number Placeholder 3">
            <a:extLst>
              <a:ext uri="{FF2B5EF4-FFF2-40B4-BE49-F238E27FC236}">
                <a16:creationId xmlns:a16="http://schemas.microsoft.com/office/drawing/2014/main" id="{5FDB32D2-5950-4978-8FEC-E90C1F94ECFB}"/>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12</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424572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5B78BAE-8678-4DF8-8274-F668BA51212A}"/>
              </a:ext>
            </a:extLst>
          </p:cNvPr>
          <p:cNvSpPr>
            <a:spLocks noGrp="1"/>
          </p:cNvSpPr>
          <p:nvPr>
            <p:ph type="body" idx="1"/>
          </p:nvPr>
        </p:nvSpPr>
        <p:spPr/>
        <p:txBody>
          <a:bodyPr/>
          <a:lstStyle/>
          <a:p>
            <a:pPr defTabSz="587579">
              <a:defRPr/>
            </a:pPr>
            <a:r>
              <a:rPr lang="en-US" sz="1200" dirty="0">
                <a:latin typeface="Arial" panose="020B0604020202020204" pitchFamily="34" charset="0"/>
                <a:cs typeface="Arial" panose="020B0604020202020204" pitchFamily="34" charset="0"/>
              </a:rPr>
              <a:t>Carla Easter, Chief of NHGRI’s Education and Community Involvement Branch, will be leaving NHGRI this April to join the Smithsonian’s National Museum of Natural History. Carla will become the first </a:t>
            </a:r>
            <a:r>
              <a:rPr lang="en-US" sz="1200" dirty="0" err="1">
                <a:latin typeface="Arial" panose="020B0604020202020204" pitchFamily="34" charset="0"/>
                <a:cs typeface="Arial" panose="020B0604020202020204" pitchFamily="34" charset="0"/>
              </a:rPr>
              <a:t>Broh</a:t>
            </a:r>
            <a:r>
              <a:rPr lang="en-US" sz="1200" dirty="0">
                <a:latin typeface="Arial" panose="020B0604020202020204" pitchFamily="34" charset="0"/>
                <a:cs typeface="Arial" panose="020B0604020202020204" pitchFamily="34" charset="0"/>
              </a:rPr>
              <a:t>-Kahn Weil Director of Education and lead the Department of Education, Outreach, and Visitor Experience at the museum. </a:t>
            </a:r>
          </a:p>
          <a:p>
            <a:pPr defTabSz="587579">
              <a:defRPr/>
            </a:pPr>
            <a:endParaRPr lang="en-US" sz="1200" dirty="0">
              <a:latin typeface="Arial" panose="020B0604020202020204" pitchFamily="34" charset="0"/>
              <a:cs typeface="Arial" panose="020B0604020202020204" pitchFamily="34" charset="0"/>
            </a:endParaRPr>
          </a:p>
          <a:p>
            <a:pPr defTabSz="587579">
              <a:defRPr/>
            </a:pPr>
            <a:r>
              <a:rPr lang="en-US" sz="1200" dirty="0">
                <a:latin typeface="Arial" panose="020B0604020202020204" pitchFamily="34" charset="0"/>
                <a:cs typeface="Arial" panose="020B0604020202020204" pitchFamily="34" charset="0"/>
              </a:rPr>
              <a:t>Carla was recruited to NHGRI over 15 years ago as an Education Specialist and rose to become Chief of the Education and Community Involvement Branch; her work in leading that branch has been nothing short of spectacular, including a major expansion of the Institute’s educational programs and significant increases in the visibility and impact of the branch. On one hand, we are truly going to miss Carla at NHGRI, but on the other hand, we could not be more excited for her as she moves on to this truly exciting opportunity. </a:t>
            </a:r>
          </a:p>
        </p:txBody>
      </p:sp>
      <p:sp>
        <p:nvSpPr>
          <p:cNvPr id="3" name="Slide Image Placeholder 2">
            <a:extLst>
              <a:ext uri="{FF2B5EF4-FFF2-40B4-BE49-F238E27FC236}">
                <a16:creationId xmlns:a16="http://schemas.microsoft.com/office/drawing/2014/main" id="{1B99DA64-E89F-44CA-B9EE-086B87D89804}"/>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A61C14B3-8A9A-4C0A-BBC4-442F378C9C37}"/>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13</a:t>
            </a:fld>
            <a:endParaRPr lang="en-US" b="1" dirty="0">
              <a:solidFill>
                <a:srgbClr val="000000"/>
              </a:solidFill>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403225"/>
            <a:ext cx="6197600" cy="3487738"/>
          </a:xfrm>
        </p:spPr>
      </p:sp>
      <p:sp>
        <p:nvSpPr>
          <p:cNvPr id="3" name="Notes Placeholder 2"/>
          <p:cNvSpPr>
            <a:spLocks noGrp="1"/>
          </p:cNvSpPr>
          <p:nvPr>
            <p:ph type="body" idx="1"/>
          </p:nvPr>
        </p:nvSpPr>
        <p:spPr>
          <a:xfrm>
            <a:off x="876300" y="4077822"/>
            <a:ext cx="5257800" cy="3984171"/>
          </a:xfrm>
        </p:spPr>
        <p:txBody>
          <a:bodyPr/>
          <a:lstStyle/>
          <a:p>
            <a:pPr defTabSz="587579">
              <a:defRPr/>
            </a:pPr>
            <a:r>
              <a:rPr lang="en-GB" sz="1200" dirty="0">
                <a:latin typeface="Arial" panose="020B0604020202020204" pitchFamily="34" charset="0"/>
                <a:cs typeface="Arial" panose="020B0604020202020204" pitchFamily="34" charset="0"/>
              </a:rPr>
              <a:t>In January, </a:t>
            </a:r>
            <a:r>
              <a:rPr lang="en-GB" sz="1200" dirty="0" err="1">
                <a:latin typeface="Arial" panose="020B0604020202020204" pitchFamily="34" charset="0"/>
                <a:cs typeface="Arial" panose="020B0604020202020204" pitchFamily="34" charset="0"/>
              </a:rPr>
              <a:t>Joannella</a:t>
            </a:r>
            <a:r>
              <a:rPr lang="en-GB" sz="1200" dirty="0">
                <a:latin typeface="Arial" panose="020B0604020202020204" pitchFamily="34" charset="0"/>
                <a:cs typeface="Arial" panose="020B0604020202020204" pitchFamily="34" charset="0"/>
              </a:rPr>
              <a:t> Morales joined NHGRI as an extramural program director in the Division of Genomic Medicine. </a:t>
            </a:r>
            <a:r>
              <a:rPr lang="en-GB" sz="1200" dirty="0" err="1">
                <a:latin typeface="Arial" panose="020B0604020202020204" pitchFamily="34" charset="0"/>
                <a:cs typeface="Arial" panose="020B0604020202020204" pitchFamily="34" charset="0"/>
              </a:rPr>
              <a:t>Joannella</a:t>
            </a:r>
            <a:r>
              <a:rPr lang="en-US" sz="1200" dirty="0">
                <a:latin typeface="Arial" panose="020B0604020202020204" pitchFamily="34" charset="0"/>
                <a:cs typeface="Arial" panose="020B0604020202020204" pitchFamily="34" charset="0"/>
              </a:rPr>
              <a:t> will work as part of Clinical Genome Resource (or </a:t>
            </a:r>
            <a:r>
              <a:rPr lang="en-US" sz="1200" dirty="0" err="1">
                <a:latin typeface="Arial" panose="020B0604020202020204" pitchFamily="34" charset="0"/>
                <a:cs typeface="Arial" panose="020B0604020202020204" pitchFamily="34" charset="0"/>
              </a:rPr>
              <a:t>ClinGen</a:t>
            </a:r>
            <a:r>
              <a:rPr lang="en-US" sz="1200" dirty="0">
                <a:latin typeface="Arial" panose="020B0604020202020204" pitchFamily="34" charset="0"/>
                <a:cs typeface="Arial" panose="020B0604020202020204" pitchFamily="34" charset="0"/>
              </a:rPr>
              <a:t>) team, manage investigator-initiated grants, and develop initiatives focused on the “omics of disease.” </a:t>
            </a:r>
            <a:r>
              <a:rPr lang="en-GB" sz="1200" dirty="0">
                <a:latin typeface="Arial" panose="020B0604020202020204" pitchFamily="34" charset="0"/>
                <a:cs typeface="Arial" panose="020B0604020202020204" pitchFamily="34" charset="0"/>
              </a:rPr>
              <a:t>She </a:t>
            </a:r>
            <a:r>
              <a:rPr lang="en-US" sz="1200" dirty="0">
                <a:latin typeface="Arial" panose="020B0604020202020204" pitchFamily="34" charset="0"/>
                <a:cs typeface="Arial" panose="020B0604020202020204" pitchFamily="34" charset="0"/>
              </a:rPr>
              <a:t>is interested in </a:t>
            </a:r>
            <a:r>
              <a:rPr lang="en-GB" sz="1200" dirty="0">
                <a:latin typeface="Arial" panose="020B0604020202020204" pitchFamily="34" charset="0"/>
                <a:cs typeface="Arial" panose="020B0604020202020204" pitchFamily="34" charset="0"/>
              </a:rPr>
              <a:t>the role of human genomic variation in health and disease and in leveraging genomic findings to improve medical care. </a:t>
            </a: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pPr defTabSz="587579">
              <a:defRPr/>
            </a:pPr>
            <a:r>
              <a:rPr lang="en-GB" sz="1200" dirty="0">
                <a:latin typeface="Arial" panose="020B0604020202020204" pitchFamily="34" charset="0"/>
                <a:cs typeface="Arial" panose="020B0604020202020204" pitchFamily="34" charset="0"/>
              </a:rPr>
              <a:t>Prior to joining NHGRI, </a:t>
            </a:r>
            <a:r>
              <a:rPr lang="en-GB" sz="1200" dirty="0" err="1">
                <a:latin typeface="Arial" panose="020B0604020202020204" pitchFamily="34" charset="0"/>
                <a:cs typeface="Arial" panose="020B0604020202020204" pitchFamily="34" charset="0"/>
              </a:rPr>
              <a:t>Joannella</a:t>
            </a:r>
            <a:r>
              <a:rPr lang="en-GB" sz="1200" dirty="0">
                <a:latin typeface="Arial" panose="020B0604020202020204" pitchFamily="34" charset="0"/>
                <a:cs typeface="Arial" panose="020B0604020202020204" pitchFamily="34" charset="0"/>
              </a:rPr>
              <a:t> served as a Project Manager at the European Bioinformatics Institute, where she developed standardized tools for clinical annotation and genomic variant reporting. She was also a Senior Curator for the NHGRI-EBI GWAS </a:t>
            </a:r>
            <a:r>
              <a:rPr lang="en-GB" sz="1200" dirty="0" err="1">
                <a:latin typeface="Arial" panose="020B0604020202020204" pitchFamily="34" charset="0"/>
                <a:cs typeface="Arial" panose="020B0604020202020204" pitchFamily="34" charset="0"/>
              </a:rPr>
              <a:t>Catalog</a:t>
            </a:r>
            <a:r>
              <a:rPr lang="en-GB" sz="1200" dirty="0">
                <a:latin typeface="Arial" panose="020B0604020202020204" pitchFamily="34" charset="0"/>
                <a:cs typeface="Arial" panose="020B0604020202020204" pitchFamily="34" charset="0"/>
              </a:rPr>
              <a:t>. She holds a Ph.D. in Molecular and Human Genetics from Baylor College of Medicine and Bachelor’s in Biology degree from the University of Puerto Rico.</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defTabSz="1175158">
              <a:defRPr/>
            </a:pPr>
            <a:fld id="{8278BAFF-ADEB-4744-BC7F-43E9D31D4077}" type="slidenum">
              <a:rPr lang="en-US" b="1">
                <a:solidFill>
                  <a:prstClr val="black"/>
                </a:solidFill>
                <a:latin typeface="Arial" panose="020B0604020202020204" pitchFamily="34" charset="0"/>
                <a:cs typeface="Arial" panose="020B0604020202020204" pitchFamily="34" charset="0"/>
              </a:rPr>
              <a:pPr defTabSz="1175158">
                <a:defRPr/>
              </a:pPr>
              <a:t>14</a:t>
            </a:fld>
            <a:endParaRPr lang="en-US"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0042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E9FB07C-6350-4568-A618-E6C2DE08FD3C}"/>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On February 12, 2001, scientists, government officials, members of the press, and leaders of the Human Genome Project crowded into a conference room in downtown Washington, D.C., to publicly unveil the major scientific highlights derived from the first examination of the draft sequence of the human genome. A few days later (on February 15, 2001), </a:t>
            </a:r>
            <a:r>
              <a:rPr lang="en-US" sz="1200" i="1" dirty="0">
                <a:latin typeface="Arial" panose="020B0604020202020204" pitchFamily="34" charset="0"/>
                <a:cs typeface="Arial" panose="020B0604020202020204" pitchFamily="34" charset="0"/>
              </a:rPr>
              <a:t>Nature</a:t>
            </a:r>
            <a:r>
              <a:rPr lang="en-US" sz="1200" dirty="0">
                <a:latin typeface="Arial" panose="020B0604020202020204" pitchFamily="34" charset="0"/>
                <a:cs typeface="Arial" panose="020B0604020202020204" pitchFamily="34" charset="0"/>
              </a:rPr>
              <a:t> and </a:t>
            </a:r>
            <a:r>
              <a:rPr lang="en-US" sz="1200" i="1" dirty="0">
                <a:latin typeface="Arial" panose="020B0604020202020204" pitchFamily="34" charset="0"/>
                <a:cs typeface="Arial" panose="020B0604020202020204" pitchFamily="34" charset="0"/>
              </a:rPr>
              <a:t>Science</a:t>
            </a:r>
            <a:r>
              <a:rPr lang="en-US" sz="1200" dirty="0">
                <a:latin typeface="Arial" panose="020B0604020202020204" pitchFamily="34" charset="0"/>
                <a:cs typeface="Arial" panose="020B0604020202020204" pitchFamily="34" charset="0"/>
              </a:rPr>
              <a:t> published the major papers describing those findings.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NHGRI marked the 20</a:t>
            </a:r>
            <a:r>
              <a:rPr lang="en-US" sz="1200" baseline="30000" dirty="0">
                <a:latin typeface="Arial" panose="020B0604020202020204" pitchFamily="34" charset="0"/>
                <a:cs typeface="Arial" panose="020B0604020202020204" pitchFamily="34" charset="0"/>
              </a:rPr>
              <a:t>th</a:t>
            </a:r>
            <a:r>
              <a:rPr lang="en-US" sz="1200" dirty="0">
                <a:latin typeface="Arial" panose="020B0604020202020204" pitchFamily="34" charset="0"/>
                <a:cs typeface="Arial" panose="020B0604020202020204" pitchFamily="34" charset="0"/>
              </a:rPr>
              <a:t> anniversary of these historic publications through a story in my monthly newsletter (</a:t>
            </a:r>
            <a:r>
              <a:rPr lang="en-US" sz="1200" i="1" dirty="0">
                <a:latin typeface="Arial" panose="020B0604020202020204" pitchFamily="34" charset="0"/>
                <a:cs typeface="Arial" panose="020B0604020202020204" pitchFamily="34" charset="0"/>
              </a:rPr>
              <a:t>The Genomics Landscape</a:t>
            </a:r>
            <a:r>
              <a:rPr lang="en-US" sz="1200" dirty="0">
                <a:latin typeface="Arial" panose="020B0604020202020204" pitchFamily="34" charset="0"/>
                <a:cs typeface="Arial" panose="020B0604020202020204" pitchFamily="34" charset="0"/>
              </a:rPr>
              <a:t>), an update to the NHGRI Human Genome Project Timeline of Events webpage, and a joint video interview with Bob Waterston, Former Director of the Washington University Genome Sequencing Center, and Jane Rogers, Former Head of Sequencing at the </a:t>
            </a:r>
            <a:r>
              <a:rPr lang="en-US" sz="1200" dirty="0" err="1">
                <a:latin typeface="Arial" panose="020B0604020202020204" pitchFamily="34" charset="0"/>
                <a:cs typeface="Arial" panose="020B0604020202020204" pitchFamily="34" charset="0"/>
              </a:rPr>
              <a:t>Wellcome</a:t>
            </a:r>
            <a:r>
              <a:rPr lang="en-US" sz="1200" dirty="0">
                <a:latin typeface="Arial" panose="020B0604020202020204" pitchFamily="34" charset="0"/>
                <a:cs typeface="Arial" panose="020B0604020202020204" pitchFamily="34" charset="0"/>
              </a:rPr>
              <a:t> Trust Sanger Institute. I also recorded my thoughts about this important anniversary in a short video interview. All of these efforts are representative of the ongoing work of the NHGRI History of Genomics Program in chronicling and featuring major events in the field of genomics. </a:t>
            </a:r>
          </a:p>
        </p:txBody>
      </p:sp>
      <p:sp>
        <p:nvSpPr>
          <p:cNvPr id="3" name="Slide Image Placeholder 2">
            <a:extLst>
              <a:ext uri="{FF2B5EF4-FFF2-40B4-BE49-F238E27FC236}">
                <a16:creationId xmlns:a16="http://schemas.microsoft.com/office/drawing/2014/main" id="{63033A18-ECA6-4DAA-AE82-860EEC591D63}"/>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DA33E070-BC08-452A-8A84-5ABFC2409E84}"/>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15</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66193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09575" y="460375"/>
            <a:ext cx="6196013" cy="3486150"/>
          </a:xfrm>
          <a:prstGeom prst="rect">
            <a:avLst/>
          </a:prstGeom>
          <a:ln/>
        </p:spPr>
      </p:sp>
      <p:sp>
        <p:nvSpPr>
          <p:cNvPr id="100355" name="Notes Placeholder 2"/>
          <p:cNvSpPr>
            <a:spLocks noGrp="1"/>
          </p:cNvSpPr>
          <p:nvPr>
            <p:ph type="body" idx="1"/>
          </p:nvPr>
        </p:nvSpPr>
        <p:spPr>
          <a:xfrm>
            <a:off x="762002" y="4088529"/>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a:latin typeface="Arial" pitchFamily="34" charset="0"/>
                <a:cs typeface="Arial" pitchFamily="34" charset="0"/>
              </a:rPr>
              <a:t>Moving on to general NIH updates.</a:t>
            </a:r>
          </a:p>
        </p:txBody>
      </p:sp>
      <p:sp>
        <p:nvSpPr>
          <p:cNvPr id="5" name="Slide Number Placeholder 3">
            <a:extLst>
              <a:ext uri="{FF2B5EF4-FFF2-40B4-BE49-F238E27FC236}">
                <a16:creationId xmlns:a16="http://schemas.microsoft.com/office/drawing/2014/main" id="{1E26A39F-B85B-4D7C-817D-E0FCA9D1207D}"/>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16</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091405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FE4EDC1-B5EA-49F1-887B-41F68ABAC3C2}"/>
              </a:ext>
            </a:extLst>
          </p:cNvPr>
          <p:cNvSpPr>
            <a:spLocks noGrp="1"/>
          </p:cNvSpPr>
          <p:nvPr>
            <p:ph type="body" idx="1"/>
          </p:nvPr>
        </p:nvSpPr>
        <p:spPr/>
        <p:txBody>
          <a:bodyPr/>
          <a:lstStyle/>
          <a:p>
            <a:pPr defTabSz="587579">
              <a:defRPr/>
            </a:pPr>
            <a:r>
              <a:rPr lang="en-US" sz="1200" dirty="0">
                <a:latin typeface="Arial" panose="020B0604020202020204" pitchFamily="34" charset="0"/>
                <a:cs typeface="Arial" panose="020B0604020202020204" pitchFamily="34" charset="0"/>
              </a:rPr>
              <a:t>In case you happened to have missed it, the United States is now being led by a new administration. The Executive Branch, in which NIH resides, is of course now led by President Joe Biden. </a:t>
            </a:r>
          </a:p>
          <a:p>
            <a:pPr defTabSz="587579">
              <a:defRPr/>
            </a:pPr>
            <a:endParaRPr lang="en-US" sz="1200" dirty="0">
              <a:latin typeface="Arial" panose="020B0604020202020204" pitchFamily="34" charset="0"/>
              <a:cs typeface="Arial" panose="020B0604020202020204" pitchFamily="34" charset="0"/>
            </a:endParaRPr>
          </a:p>
          <a:p>
            <a:pPr defTabSz="587579">
              <a:defRPr/>
            </a:pPr>
            <a:r>
              <a:rPr lang="en-US" sz="1200" dirty="0">
                <a:latin typeface="Arial" panose="020B0604020202020204" pitchFamily="34" charset="0"/>
                <a:cs typeface="Arial" panose="020B0604020202020204" pitchFamily="34" charset="0"/>
              </a:rPr>
              <a:t>I am delighted to remind you that the Biden administration will feature three individuals with strong ties to NHGRI within the White House Science Team.</a:t>
            </a:r>
          </a:p>
          <a:p>
            <a:pPr defTabSz="587579">
              <a:defRPr/>
            </a:pPr>
            <a:endParaRPr lang="en-US" sz="1200" dirty="0">
              <a:latin typeface="Arial" panose="020B0604020202020204" pitchFamily="34" charset="0"/>
              <a:cs typeface="Arial" panose="020B0604020202020204" pitchFamily="34" charset="0"/>
            </a:endParaRPr>
          </a:p>
          <a:p>
            <a:pPr defTabSz="587579">
              <a:defRPr/>
            </a:pPr>
            <a:r>
              <a:rPr lang="en-US" sz="1200" dirty="0">
                <a:latin typeface="Arial" panose="020B0604020202020204" pitchFamily="34" charset="0"/>
                <a:cs typeface="Arial" panose="020B0604020202020204" pitchFamily="34" charset="0"/>
              </a:rPr>
              <a:t>* Francis Collins will continue in his role as NIH Director. </a:t>
            </a:r>
          </a:p>
          <a:p>
            <a:pPr defTabSz="587579">
              <a:defRPr/>
            </a:pPr>
            <a:endParaRPr lang="en-US" sz="1200" dirty="0">
              <a:latin typeface="Arial" panose="020B0604020202020204" pitchFamily="34" charset="0"/>
              <a:cs typeface="Arial" panose="020B0604020202020204" pitchFamily="34" charset="0"/>
            </a:endParaRPr>
          </a:p>
          <a:p>
            <a:pPr defTabSz="587579">
              <a:defRPr/>
            </a:pPr>
            <a:r>
              <a:rPr lang="en-US" sz="1200" dirty="0">
                <a:latin typeface="Arial" panose="020B0604020202020204" pitchFamily="34" charset="0"/>
                <a:cs typeface="Arial" panose="020B0604020202020204" pitchFamily="34" charset="0"/>
              </a:rPr>
              <a:t>* Eric Lander (well-known to NHGRI and to the entire genomics community) will serve as President Biden’s Science Advisor and Director of the White House Office of Science and Technology Policy (or OSTP). President Biden is elevating the role of science within the White House, including by designating the Presidential Science Advisor as a member of the cabinet for the first time in history. </a:t>
            </a:r>
          </a:p>
          <a:p>
            <a:pPr defTabSz="587579">
              <a:defRPr/>
            </a:pPr>
            <a:endParaRPr lang="en-US" sz="1200" dirty="0">
              <a:latin typeface="Arial" panose="020B0604020202020204" pitchFamily="34" charset="0"/>
              <a:cs typeface="Arial" panose="020B0604020202020204" pitchFamily="34" charset="0"/>
            </a:endParaRPr>
          </a:p>
          <a:p>
            <a:pPr defTabSz="587579">
              <a:defRPr/>
            </a:pPr>
            <a:r>
              <a:rPr lang="en-US" sz="1200" dirty="0">
                <a:latin typeface="Arial" panose="020B0604020202020204" pitchFamily="34" charset="0"/>
                <a:cs typeface="Arial" panose="020B0604020202020204" pitchFamily="34" charset="0"/>
              </a:rPr>
              <a:t>* Alondra Nelson (who has been a member of the Genomics and Society Working Group of this Council) will serve as OSTP Deputy Director for Science and Society. </a:t>
            </a:r>
          </a:p>
        </p:txBody>
      </p:sp>
      <p:sp>
        <p:nvSpPr>
          <p:cNvPr id="3" name="Slide Image Placeholder 2">
            <a:extLst>
              <a:ext uri="{FF2B5EF4-FFF2-40B4-BE49-F238E27FC236}">
                <a16:creationId xmlns:a16="http://schemas.microsoft.com/office/drawing/2014/main" id="{5313D08E-8EEE-46B7-AEC0-2ED1228EBE66}"/>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97256430-B6E9-40F0-BB55-4F98413D2AD9}"/>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17</a:t>
            </a:fld>
            <a:endParaRPr lang="en-US" b="1" dirty="0">
              <a:solidFill>
                <a:srgbClr val="000000"/>
              </a:solidFill>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FE4EDC1-B5EA-49F1-887B-41F68ABAC3C2}"/>
              </a:ext>
            </a:extLst>
          </p:cNvPr>
          <p:cNvSpPr>
            <a:spLocks noGrp="1"/>
          </p:cNvSpPr>
          <p:nvPr>
            <p:ph type="body" idx="1"/>
          </p:nvPr>
        </p:nvSpPr>
        <p:spPr/>
        <p:txBody>
          <a:bodyPr/>
          <a:lstStyle/>
          <a:p>
            <a:pPr defTabSz="904397">
              <a:defRPr/>
            </a:pPr>
            <a:r>
              <a:rPr lang="en-US" sz="1200" dirty="0">
                <a:latin typeface="Arial" panose="020B0604020202020204" pitchFamily="34" charset="0"/>
                <a:cs typeface="Arial" panose="020B0604020202020204" pitchFamily="34" charset="0"/>
              </a:rPr>
              <a:t>There have also been leadership changes at NIH’s sibling agencies. </a:t>
            </a:r>
          </a:p>
          <a:p>
            <a:pPr defTabSz="904397">
              <a:defRPr/>
            </a:pPr>
            <a:endParaRPr lang="en-US" sz="1200" dirty="0">
              <a:latin typeface="Arial" panose="020B0604020202020204" pitchFamily="34" charset="0"/>
              <a:cs typeface="Arial" panose="020B0604020202020204" pitchFamily="34" charset="0"/>
            </a:endParaRPr>
          </a:p>
          <a:p>
            <a:pPr defTabSz="904397">
              <a:defRPr/>
            </a:pPr>
            <a:r>
              <a:rPr lang="en-US" sz="1200" dirty="0">
                <a:latin typeface="Arial" panose="020B0604020202020204" pitchFamily="34" charset="0"/>
                <a:cs typeface="Arial" panose="020B0604020202020204" pitchFamily="34" charset="0"/>
              </a:rPr>
              <a:t>* In January, Rochelle </a:t>
            </a:r>
            <a:r>
              <a:rPr lang="en-US" sz="1200" dirty="0" err="1">
                <a:latin typeface="Arial" panose="020B0604020202020204" pitchFamily="34" charset="0"/>
                <a:cs typeface="Arial" panose="020B0604020202020204" pitchFamily="34" charset="0"/>
              </a:rPr>
              <a:t>Walensky</a:t>
            </a:r>
            <a:r>
              <a:rPr lang="en-US" sz="1200" dirty="0">
                <a:latin typeface="Arial" panose="020B0604020202020204" pitchFamily="34" charset="0"/>
                <a:cs typeface="Arial" panose="020B0604020202020204" pitchFamily="34" charset="0"/>
              </a:rPr>
              <a:t> began her position as the 19</a:t>
            </a:r>
            <a:r>
              <a:rPr lang="en-US" sz="1200" baseline="30000" dirty="0">
                <a:latin typeface="Arial" panose="020B0604020202020204" pitchFamily="34" charset="0"/>
                <a:cs typeface="Arial" panose="020B0604020202020204" pitchFamily="34" charset="0"/>
              </a:rPr>
              <a:t>th</a:t>
            </a:r>
            <a:r>
              <a:rPr lang="en-US" sz="1200" dirty="0">
                <a:latin typeface="Arial" panose="020B0604020202020204" pitchFamily="34" charset="0"/>
                <a:cs typeface="Arial" panose="020B0604020202020204" pitchFamily="34" charset="0"/>
              </a:rPr>
              <a:t> Director of the U.S. Centers for Disease Control and Prevention (or CDC). She comes to the CDC from Massachusetts General Hospital, where she served as Chief of the Division of Infectious Diseases, and Harvard Medical School, where she served as Professor of Medicine.</a:t>
            </a:r>
          </a:p>
          <a:p>
            <a:pPr defTabSz="904397">
              <a:defRPr/>
            </a:pPr>
            <a:endParaRPr lang="en-US" sz="1200" dirty="0">
              <a:latin typeface="Arial" panose="020B0604020202020204" pitchFamily="34" charset="0"/>
              <a:cs typeface="Arial" panose="020B0604020202020204" pitchFamily="34" charset="0"/>
            </a:endParaRPr>
          </a:p>
          <a:p>
            <a:pPr defTabSz="904397">
              <a:defRPr/>
            </a:pPr>
            <a:r>
              <a:rPr lang="en-US" sz="1200" dirty="0">
                <a:latin typeface="Arial" panose="020B0604020202020204" pitchFamily="34" charset="0"/>
                <a:cs typeface="Arial" panose="020B0604020202020204" pitchFamily="34" charset="0"/>
              </a:rPr>
              <a:t>* Also last month, Janet Woodcock was named Acting Commissioner of the U.S. Food and Drug Administration (or FDA). As Acting Commissioner, Dr. Woodcock oversees the full breadth of FDA’s portfolio and execution of the Federal Food, Drug, and Cosmetic Act and other applicable laws. </a:t>
            </a:r>
          </a:p>
          <a:p>
            <a:pPr defTabSz="904397">
              <a:defRPr/>
            </a:pPr>
            <a:endParaRPr lang="en-US" sz="1200" dirty="0">
              <a:latin typeface="Arial" panose="020B0604020202020204" pitchFamily="34" charset="0"/>
              <a:cs typeface="Arial" panose="020B0604020202020204" pitchFamily="34" charset="0"/>
            </a:endParaRPr>
          </a:p>
        </p:txBody>
      </p:sp>
      <p:sp>
        <p:nvSpPr>
          <p:cNvPr id="3" name="Slide Image Placeholder 2">
            <a:extLst>
              <a:ext uri="{FF2B5EF4-FFF2-40B4-BE49-F238E27FC236}">
                <a16:creationId xmlns:a16="http://schemas.microsoft.com/office/drawing/2014/main" id="{5313D08E-8EEE-46B7-AEC0-2ED1228EBE66}"/>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97256430-B6E9-40F0-BB55-4F98413D2AD9}"/>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18</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560524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F6BCAC5-121C-4F20-A0C2-75DFD02FED49}"/>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Meanwhile, the Biden administration has immediately demonstrated their genuine interest in NIH and our mission, with several prominent VIPs visiting NIH (in person or virtually) within a few weeks of the inauguration.</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On January 26, Vice President Kamala Harris and Second Gentleman Doug </a:t>
            </a:r>
            <a:r>
              <a:rPr lang="en-US" sz="1200" dirty="0" err="1">
                <a:latin typeface="Arial" panose="020B0604020202020204" pitchFamily="34" charset="0"/>
                <a:cs typeface="Arial" panose="020B0604020202020204" pitchFamily="34" charset="0"/>
              </a:rPr>
              <a:t>Emhoff</a:t>
            </a:r>
            <a:r>
              <a:rPr lang="en-US" sz="1200" dirty="0">
                <a:latin typeface="Arial" panose="020B0604020202020204" pitchFamily="34" charset="0"/>
                <a:cs typeface="Arial" panose="020B0604020202020204" pitchFamily="34" charset="0"/>
              </a:rPr>
              <a:t> came to the NIH to talk with researchers and to receive second doses of the </a:t>
            </a:r>
            <a:r>
              <a:rPr lang="en-US" sz="1200" dirty="0" err="1">
                <a:latin typeface="Arial" panose="020B0604020202020204" pitchFamily="34" charset="0"/>
                <a:cs typeface="Arial" panose="020B0604020202020204" pitchFamily="34" charset="0"/>
              </a:rPr>
              <a:t>Moderna</a:t>
            </a:r>
            <a:r>
              <a:rPr lang="en-US" sz="1200" dirty="0">
                <a:latin typeface="Arial" panose="020B0604020202020204" pitchFamily="34" charset="0"/>
                <a:cs typeface="Arial" panose="020B0604020202020204" pitchFamily="34" charset="0"/>
              </a:rPr>
              <a:t> COVID-19 vaccine at the NIH Clinical Center.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On February 3, First Lady Dr. Jill Biden paid a virtual visit to NIH on the eve of World Cancer Day to discuss recent advances in fighting cancer. </a:t>
            </a:r>
          </a:p>
          <a:p>
            <a:pPr defTabSz="587579">
              <a:defRPr/>
            </a:pPr>
            <a:endParaRPr lang="en-US" sz="1200" dirty="0">
              <a:latin typeface="Arial" panose="020B0604020202020204" pitchFamily="34" charset="0"/>
              <a:cs typeface="Arial" panose="020B0604020202020204" pitchFamily="34" charset="0"/>
            </a:endParaRPr>
          </a:p>
          <a:p>
            <a:pPr defTabSz="587579">
              <a:defRPr/>
            </a:pPr>
            <a:r>
              <a:rPr lang="en-US" sz="1200" dirty="0">
                <a:latin typeface="Arial" panose="020B0604020202020204" pitchFamily="34" charset="0"/>
                <a:cs typeface="Arial" panose="020B0604020202020204" pitchFamily="34" charset="0"/>
              </a:rPr>
              <a:t>* On February 11, President Joe Biden came to the NIH, where he toured the Vaccine Research Center, learned about recent NIH progress against COVID-19, and gave a speech about the current situation with the COVID-19 pandemic. </a:t>
            </a:r>
          </a:p>
        </p:txBody>
      </p:sp>
      <p:sp>
        <p:nvSpPr>
          <p:cNvPr id="3" name="Slide Image Placeholder 2">
            <a:extLst>
              <a:ext uri="{FF2B5EF4-FFF2-40B4-BE49-F238E27FC236}">
                <a16:creationId xmlns:a16="http://schemas.microsoft.com/office/drawing/2014/main" id="{ED446FAC-AA04-4776-910E-B813F168B1CE}"/>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51F83A22-A245-42D1-989A-63557A11FAA2}"/>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19</a:t>
            </a:fld>
            <a:endParaRPr lang="en-US" b="1" dirty="0">
              <a:solidFill>
                <a:srgbClr val="000000"/>
              </a:solidFill>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396875" y="411163"/>
            <a:ext cx="6197600" cy="3486150"/>
          </a:xfrm>
          <a:prstGeom prst="rect">
            <a:avLst/>
          </a:prstGeom>
          <a:ln/>
        </p:spPr>
      </p:sp>
      <p:sp>
        <p:nvSpPr>
          <p:cNvPr id="132099" name="Notes Placeholder 2"/>
          <p:cNvSpPr>
            <a:spLocks noGrp="1"/>
          </p:cNvSpPr>
          <p:nvPr>
            <p:ph type="body" idx="1"/>
          </p:nvPr>
        </p:nvSpPr>
        <p:spPr>
          <a:xfrm>
            <a:off x="752475" y="4013624"/>
            <a:ext cx="5486400" cy="4114800"/>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793" tIns="49895" rIns="99793" bIns="49895" numCol="1" anchor="t" anchorCtr="0" compatLnSpc="1">
            <a:prstTxWarp prst="textNoShape">
              <a:avLst/>
            </a:prstTxWarp>
          </a:bodyPr>
          <a:lstStyle/>
          <a:p>
            <a:r>
              <a:rPr lang="en-US" sz="1200" dirty="0">
                <a:latin typeface="Arial" pitchFamily="34" charset="0"/>
                <a:cs typeface="Arial" pitchFamily="34" charset="0"/>
              </a:rPr>
              <a:t>For those who are new to our Council meetings, I want to make you aware of the ‘electronic resource’ that is developed for my Director’s Report. Analogous to the supplemental materials of a published paper, this resource can be accessed at the URL shown here.</a:t>
            </a:r>
          </a:p>
          <a:p>
            <a:endParaRPr lang="en-US" sz="1200" dirty="0">
              <a:latin typeface="Arial" pitchFamily="34" charset="0"/>
              <a:cs typeface="Arial" pitchFamily="34" charset="0"/>
            </a:endParaRPr>
          </a:p>
          <a:p>
            <a:r>
              <a:rPr lang="en-US" sz="1200" dirty="0">
                <a:latin typeface="Arial" pitchFamily="34" charset="0"/>
                <a:cs typeface="Arial" pitchFamily="34" charset="0"/>
              </a:rPr>
              <a:t>The slides that I will show during my Director’s Report are also available electronically at this site – * both in PDF and PowerPoint formats.</a:t>
            </a:r>
          </a:p>
          <a:p>
            <a:endParaRPr lang="en-US" sz="1200" dirty="0">
              <a:latin typeface="Arial" pitchFamily="34" charset="0"/>
              <a:cs typeface="Arial" pitchFamily="34" charset="0"/>
            </a:endParaRPr>
          </a:p>
          <a:p>
            <a:r>
              <a:rPr lang="en-US" sz="1200" dirty="0">
                <a:latin typeface="Arial" pitchFamily="34" charset="0"/>
                <a:cs typeface="Arial" pitchFamily="34" charset="0"/>
              </a:rPr>
              <a:t>* When there are documents or relevant websites associated with a particular slide, you will find a ‘Document #’ indicated on the bottom right of that slide; that ‘Document #’ references materials that can be accessed and/or downloaded from the webpage shown here. This dedicated webpage and all linked documents will be archived on genome.gov as part of the historic record of this Council meeting.</a:t>
            </a:r>
          </a:p>
          <a:p>
            <a:endParaRPr lang="en-US" sz="1200" dirty="0"/>
          </a:p>
        </p:txBody>
      </p:sp>
      <p:sp>
        <p:nvSpPr>
          <p:cNvPr id="6" name="Slide Number Placeholder 3">
            <a:extLst>
              <a:ext uri="{FF2B5EF4-FFF2-40B4-BE49-F238E27FC236}">
                <a16:creationId xmlns:a16="http://schemas.microsoft.com/office/drawing/2014/main" id="{5F92FADE-11F2-4A0F-A2A3-26A9281DB64D}"/>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2</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067400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434975"/>
            <a:ext cx="6056313" cy="3408363"/>
          </a:xfrm>
          <a:prstGeom prst="rect">
            <a:avLst/>
          </a:prstGeom>
        </p:spPr>
      </p:sp>
      <p:sp>
        <p:nvSpPr>
          <p:cNvPr id="3" name="Notes Placeholder 2"/>
          <p:cNvSpPr>
            <a:spLocks noGrp="1"/>
          </p:cNvSpPr>
          <p:nvPr>
            <p:ph type="body" idx="1"/>
          </p:nvPr>
        </p:nvSpPr>
        <p:spPr>
          <a:xfrm>
            <a:off x="761207" y="4029924"/>
            <a:ext cx="5486400" cy="4114800"/>
          </a:xfrm>
        </p:spPr>
        <p:txBody>
          <a:bodyPr/>
          <a:lstStyle/>
          <a:p>
            <a:r>
              <a:rPr lang="en-US" sz="1200" dirty="0">
                <a:latin typeface="Arial" panose="020B0604020202020204" pitchFamily="34" charset="0"/>
                <a:cs typeface="Arial" panose="020B0604020202020204" pitchFamily="34" charset="0"/>
              </a:rPr>
              <a:t>Tony Fauci, Director of the National Institute of Allergy and Infectious Diseases, </a:t>
            </a:r>
            <a:r>
              <a:rPr lang="en-US" altLang="en-US" sz="1200" dirty="0">
                <a:latin typeface="Arial" panose="020B0604020202020204" pitchFamily="34" charset="0"/>
                <a:cs typeface="Arial" panose="020B0604020202020204" pitchFamily="34" charset="0"/>
              </a:rPr>
              <a:t>was appropriately named the Federal Employee of the Year as part of the 2020 Samuel J. Heyman Service to America Medals program, also known as the "</a:t>
            </a:r>
            <a:r>
              <a:rPr lang="en-US" altLang="en-US" sz="1200" dirty="0" err="1">
                <a:latin typeface="Arial" panose="020B0604020202020204" pitchFamily="34" charset="0"/>
                <a:cs typeface="Arial" panose="020B0604020202020204" pitchFamily="34" charset="0"/>
              </a:rPr>
              <a:t>Sammies</a:t>
            </a:r>
            <a:r>
              <a:rPr lang="en-US" altLang="en-US" sz="1200" dirty="0">
                <a:latin typeface="Arial" panose="020B0604020202020204" pitchFamily="34" charset="0"/>
                <a:cs typeface="Arial" panose="020B0604020202020204" pitchFamily="34" charset="0"/>
              </a:rPr>
              <a:t>.“</a:t>
            </a:r>
          </a:p>
          <a:p>
            <a:endParaRPr lang="en-US" altLang="en-US" sz="1200" dirty="0">
              <a:latin typeface="Arial" panose="020B0604020202020204" pitchFamily="34" charset="0"/>
              <a:cs typeface="Arial" panose="020B0604020202020204" pitchFamily="34" charset="0"/>
            </a:endParaRPr>
          </a:p>
          <a:p>
            <a:r>
              <a:rPr lang="en-US" altLang="en-US" sz="1200" dirty="0">
                <a:latin typeface="Arial" panose="020B0604020202020204" pitchFamily="34" charset="0"/>
                <a:cs typeface="Arial" panose="020B0604020202020204" pitchFamily="34" charset="0"/>
              </a:rPr>
              <a:t>Tony was recognized for having s</a:t>
            </a:r>
            <a:r>
              <a:rPr lang="en-US" sz="1200" dirty="0">
                <a:latin typeface="Arial" panose="020B0604020202020204" pitchFamily="34" charset="0"/>
                <a:cs typeface="Arial" panose="020B0604020202020204" pitchFamily="34" charset="0"/>
              </a:rPr>
              <a:t>erved as the government’s premier expert and spokesperson on infectious diseases during six presidencies, including taking a prominent role in seeking to protect the public from the highly contagious and deadly new coronavirus that has swept through the country and the world over the past year.</a:t>
            </a:r>
          </a:p>
          <a:p>
            <a:endParaRPr lang="en-US" sz="1200" dirty="0">
              <a:latin typeface="Arial" panose="020B0604020202020204" pitchFamily="34" charset="0"/>
              <a:cs typeface="Arial" panose="020B0604020202020204" pitchFamily="34" charset="0"/>
            </a:endParaRPr>
          </a:p>
        </p:txBody>
      </p:sp>
      <p:sp>
        <p:nvSpPr>
          <p:cNvPr id="6" name="Slide Number Placeholder 3">
            <a:extLst>
              <a:ext uri="{FF2B5EF4-FFF2-40B4-BE49-F238E27FC236}">
                <a16:creationId xmlns:a16="http://schemas.microsoft.com/office/drawing/2014/main" id="{BC2438A9-E45E-4F10-8ADB-613D07D01581}"/>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20</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8405983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434975"/>
            <a:ext cx="6056313" cy="3408363"/>
          </a:xfrm>
          <a:prstGeom prst="rect">
            <a:avLst/>
          </a:prstGeom>
        </p:spPr>
      </p:sp>
      <p:sp>
        <p:nvSpPr>
          <p:cNvPr id="3" name="Notes Placeholder 2"/>
          <p:cNvSpPr>
            <a:spLocks noGrp="1"/>
          </p:cNvSpPr>
          <p:nvPr>
            <p:ph type="body" idx="1"/>
          </p:nvPr>
        </p:nvSpPr>
        <p:spPr>
          <a:xfrm>
            <a:off x="761207" y="4052376"/>
            <a:ext cx="5486400" cy="4114800"/>
          </a:xfrm>
        </p:spPr>
        <p:txBody>
          <a:bodyPr/>
          <a:lstStyle/>
          <a:p>
            <a:pPr defTabSz="609496">
              <a:defRPr/>
            </a:pPr>
            <a:r>
              <a:rPr lang="en-US" sz="1200" dirty="0">
                <a:latin typeface="Arial" panose="020B0604020202020204" pitchFamily="34" charset="0"/>
                <a:cs typeface="Arial" panose="020B0604020202020204" pitchFamily="34" charset="0"/>
              </a:rPr>
              <a:t>In October of 2020, Judith Greenberg, Deputy Director of the National Institute of General Medical Sciences, retired after 45 years of service to NIH. Of relevance to NHGRI, Judith was Chief of the NIGMS Genetics Division from which the NIH efforts in the Human Genome Project originated.</a:t>
            </a:r>
          </a:p>
        </p:txBody>
      </p:sp>
      <p:sp>
        <p:nvSpPr>
          <p:cNvPr id="6" name="Slide Number Placeholder 3">
            <a:extLst>
              <a:ext uri="{FF2B5EF4-FFF2-40B4-BE49-F238E27FC236}">
                <a16:creationId xmlns:a16="http://schemas.microsoft.com/office/drawing/2014/main" id="{BC2438A9-E45E-4F10-8ADB-613D07D01581}"/>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21</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804625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434975"/>
            <a:ext cx="6056313" cy="3408363"/>
          </a:xfrm>
          <a:prstGeom prst="rect">
            <a:avLst/>
          </a:prstGeom>
        </p:spPr>
      </p:sp>
      <p:sp>
        <p:nvSpPr>
          <p:cNvPr id="3" name="Notes Placeholder 2"/>
          <p:cNvSpPr>
            <a:spLocks noGrp="1"/>
          </p:cNvSpPr>
          <p:nvPr>
            <p:ph type="body" idx="1"/>
          </p:nvPr>
        </p:nvSpPr>
        <p:spPr>
          <a:xfrm>
            <a:off x="985043" y="4042623"/>
            <a:ext cx="5257800" cy="3984171"/>
          </a:xfrm>
        </p:spPr>
        <p:txBody>
          <a:bodyPr/>
          <a:lstStyle/>
          <a:p>
            <a:r>
              <a:rPr lang="en-US" sz="1200" dirty="0">
                <a:latin typeface="Arial" panose="020B0604020202020204" pitchFamily="34" charset="0"/>
                <a:cs typeface="Arial" panose="020B0604020202020204" pitchFamily="34" charset="0"/>
              </a:rPr>
              <a:t>I would like to remind you that there are several government websites available that provide relevant information about COVID-19, such as those at NIH and at the Centers for Disease Control and Prevention. For NIH grantees and applicants, a COVID-19 resource is available on the NIH Grants and Funding website.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In addition, NIH regularly issues news releases regarding COVID-19-related research findings, and NIH Director Francis Collins’s blog regularly provides another good source of updated information. </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6" name="Slide Number Placeholder 3">
            <a:extLst>
              <a:ext uri="{FF2B5EF4-FFF2-40B4-BE49-F238E27FC236}">
                <a16:creationId xmlns:a16="http://schemas.microsoft.com/office/drawing/2014/main" id="{BC2438A9-E45E-4F10-8ADB-613D07D01581}"/>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22</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60433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388938"/>
            <a:ext cx="6197600" cy="3486150"/>
          </a:xfrm>
          <a:prstGeom prst="rect">
            <a:avLst/>
          </a:prstGeom>
        </p:spPr>
      </p:sp>
      <p:sp>
        <p:nvSpPr>
          <p:cNvPr id="3" name="Notes Placeholder 2"/>
          <p:cNvSpPr>
            <a:spLocks noGrp="1"/>
          </p:cNvSpPr>
          <p:nvPr>
            <p:ph type="body" idx="1"/>
          </p:nvPr>
        </p:nvSpPr>
        <p:spPr>
          <a:xfrm>
            <a:off x="876300" y="4018530"/>
            <a:ext cx="5257800" cy="3984171"/>
          </a:xfrm>
        </p:spPr>
        <p:txBody>
          <a:bodyPr/>
          <a:lstStyle/>
          <a:p>
            <a:r>
              <a:rPr lang="en-US" sz="1200" dirty="0">
                <a:latin typeface="Arial" panose="020B0604020202020204" pitchFamily="34" charset="0"/>
                <a:cs typeface="Arial" panose="020B0604020202020204" pitchFamily="34" charset="0"/>
              </a:rPr>
              <a:t>After several continuing resolutions, Congress passed a Fiscal Year 2021 budget by wide, bipartisan margins in late December. This budget reflects $1.4 trillion in government funding to secure federal agency operations through September 2021 and a $900 billion COVID-relief supplement. President Trump signed the measure into law on December 27. </a:t>
            </a:r>
          </a:p>
          <a:p>
            <a:r>
              <a:rPr lang="en-US" sz="1200" dirty="0">
                <a:latin typeface="Arial" panose="020B0604020202020204" pitchFamily="34" charset="0"/>
                <a:cs typeface="Arial" panose="020B0604020202020204" pitchFamily="34" charset="0"/>
              </a:rPr>
              <a:t> </a:t>
            </a:r>
          </a:p>
          <a:p>
            <a:pPr defTabSz="587579">
              <a:defRPr/>
            </a:pPr>
            <a:r>
              <a:rPr lang="en-US" sz="1200" dirty="0">
                <a:latin typeface="Arial" panose="020B0604020202020204" pitchFamily="34" charset="0"/>
                <a:cs typeface="Arial" panose="020B0604020202020204" pitchFamily="34" charset="0"/>
              </a:rPr>
              <a:t>* Within the Fiscal Year 2021 Labor-HHS spending package, NIH received an increase of $1.25 billion (or approximately 3% above the Fiscal Year 2020 enacted levels). The bill language specifies that “no NIH institute or center shall receive less than a 1.5% increase.” As so, * NHGRI received an increase of $9.43 million (or 1.56% above the Fiscal Year 2020 enacted levels). </a:t>
            </a:r>
          </a:p>
          <a:p>
            <a:pPr defTabSz="587579">
              <a:defRPr/>
            </a:pP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Of note, within the COVID-relief supplement, NIH secured an extra $1.25 billion to provide research and clinical trials related to long-term studies of COVID-19 and another $100 million for the Rapid Acceleration of Diagnostics (or </a:t>
            </a:r>
            <a:r>
              <a:rPr lang="en-US" sz="1200" dirty="0" err="1">
                <a:latin typeface="Arial" panose="020B0604020202020204" pitchFamily="34" charset="0"/>
                <a:cs typeface="Arial" panose="020B0604020202020204" pitchFamily="34" charset="0"/>
              </a:rPr>
              <a:t>RADx</a:t>
            </a:r>
            <a:r>
              <a:rPr lang="en-US" sz="1200" dirty="0">
                <a:latin typeface="Arial" panose="020B0604020202020204" pitchFamily="34" charset="0"/>
                <a:cs typeface="Arial" panose="020B0604020202020204" pitchFamily="34" charset="0"/>
              </a:rPr>
              <a:t>) initiative.</a:t>
            </a:r>
          </a:p>
          <a:p>
            <a:r>
              <a:rPr lang="en-US" sz="1200" dirty="0">
                <a:latin typeface="Arial" panose="020B0604020202020204" pitchFamily="34" charset="0"/>
                <a:cs typeface="Arial" panose="020B0604020202020204" pitchFamily="34" charset="0"/>
              </a:rPr>
              <a:t> </a:t>
            </a:r>
          </a:p>
        </p:txBody>
      </p:sp>
      <p:sp>
        <p:nvSpPr>
          <p:cNvPr id="5" name="Slide Number Placeholder 3">
            <a:extLst>
              <a:ext uri="{FF2B5EF4-FFF2-40B4-BE49-F238E27FC236}">
                <a16:creationId xmlns:a16="http://schemas.microsoft.com/office/drawing/2014/main" id="{75E3F7CD-763E-4EB6-AA9B-AA67EF2AA240}"/>
              </a:ext>
            </a:extLst>
          </p:cNvPr>
          <p:cNvSpPr txBox="1">
            <a:spLocks/>
          </p:cNvSpPr>
          <p:nvPr/>
        </p:nvSpPr>
        <p:spPr>
          <a:xfrm>
            <a:off x="3970938" y="8831580"/>
            <a:ext cx="3037840" cy="464820"/>
          </a:xfrm>
          <a:prstGeom prst="rect">
            <a:avLst/>
          </a:prstGeom>
        </p:spPr>
        <p:txBody>
          <a:bodyPr vert="horz" lIns="93150" tIns="46576" rIns="93150" bIns="46576"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1364" fontAlgn="base">
              <a:spcBef>
                <a:spcPct val="0"/>
              </a:spcBef>
              <a:spcAft>
                <a:spcPct val="0"/>
              </a:spcAft>
              <a:defRPr/>
            </a:pPr>
            <a:fld id="{5B6CE0F2-70EA-43E2-9B6A-D90CC32518E6}" type="slidenum">
              <a:rPr lang="en-US" b="1">
                <a:solidFill>
                  <a:srgbClr val="000000"/>
                </a:solidFill>
                <a:latin typeface="Arial" pitchFamily="34" charset="0"/>
              </a:rPr>
              <a:pPr defTabSz="931364" fontAlgn="base">
                <a:spcBef>
                  <a:spcPct val="0"/>
                </a:spcBef>
                <a:spcAft>
                  <a:spcPct val="0"/>
                </a:spcAft>
                <a:defRPr/>
              </a:pPr>
              <a:t>23</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936678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358775" y="423863"/>
            <a:ext cx="6197600" cy="3486150"/>
          </a:xfrm>
          <a:prstGeom prst="rect">
            <a:avLst/>
          </a:prstGeom>
          <a:ln/>
        </p:spPr>
      </p:sp>
      <p:sp>
        <p:nvSpPr>
          <p:cNvPr id="100355" name="Notes Placeholder 2"/>
          <p:cNvSpPr>
            <a:spLocks noGrp="1"/>
          </p:cNvSpPr>
          <p:nvPr>
            <p:ph type="body" idx="1"/>
          </p:nvPr>
        </p:nvSpPr>
        <p:spPr>
          <a:xfrm>
            <a:off x="876300" y="4088923"/>
            <a:ext cx="5257800" cy="39841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a:latin typeface="Arial" pitchFamily="34" charset="0"/>
                <a:cs typeface="Arial" pitchFamily="34" charset="0"/>
              </a:rPr>
              <a:t>Moving on to general genomics updates.</a:t>
            </a:r>
          </a:p>
        </p:txBody>
      </p:sp>
      <p:sp>
        <p:nvSpPr>
          <p:cNvPr id="7" name="Slide Number Placeholder 3">
            <a:extLst>
              <a:ext uri="{FF2B5EF4-FFF2-40B4-BE49-F238E27FC236}">
                <a16:creationId xmlns:a16="http://schemas.microsoft.com/office/drawing/2014/main" id="{A0A758B8-7DC2-4A46-914D-6D504FABEEB5}"/>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24</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352686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434975"/>
            <a:ext cx="6056313" cy="3408363"/>
          </a:xfrm>
          <a:prstGeom prst="rect">
            <a:avLst/>
          </a:prstGeom>
        </p:spPr>
      </p:sp>
      <p:sp>
        <p:nvSpPr>
          <p:cNvPr id="3" name="Notes Placeholder 2"/>
          <p:cNvSpPr>
            <a:spLocks noGrp="1"/>
          </p:cNvSpPr>
          <p:nvPr>
            <p:ph type="body" idx="1"/>
          </p:nvPr>
        </p:nvSpPr>
        <p:spPr>
          <a:xfrm>
            <a:off x="761207" y="4029924"/>
            <a:ext cx="5486400" cy="4114800"/>
          </a:xfrm>
        </p:spPr>
        <p:txBody>
          <a:bodyPr/>
          <a:lstStyle/>
          <a:p>
            <a:pPr defTabSz="913565">
              <a:defRPr/>
            </a:pPr>
            <a:r>
              <a:rPr lang="en-US" sz="1200" dirty="0">
                <a:latin typeface="Arial" panose="020B0604020202020204" pitchFamily="34" charset="0"/>
                <a:cs typeface="Arial" panose="020B0604020202020204" pitchFamily="34" charset="0"/>
              </a:rPr>
              <a:t>Marvin Frazier, former Life Sciences Division Director at the US Department of Energy during the Human Genome Project, passed away in November. Marv worked extensively with NHGRI staff and grantees throughout the Human Genome Project and contributed greatly to the highly collaborative spirit among the Project’s funders. </a:t>
            </a:r>
          </a:p>
          <a:p>
            <a:pPr defTabSz="913565">
              <a:defRPr/>
            </a:pPr>
            <a:endParaRPr lang="en-US" sz="1200" dirty="0">
              <a:latin typeface="Arial" panose="020B0604020202020204" pitchFamily="34" charset="0"/>
              <a:cs typeface="Arial" panose="020B0604020202020204" pitchFamily="34" charset="0"/>
            </a:endParaRPr>
          </a:p>
          <a:p>
            <a:pPr defTabSz="913565">
              <a:defRPr/>
            </a:pPr>
            <a:r>
              <a:rPr lang="en-US" sz="1200" dirty="0">
                <a:latin typeface="Arial" panose="020B0604020202020204" pitchFamily="34" charset="0"/>
                <a:cs typeface="Arial" panose="020B0604020202020204" pitchFamily="34" charset="0"/>
              </a:rPr>
              <a:t>Following the Human Genome Project, he played an integral role in developing the US Department of Energy’s Genomes to Life program. During his career, he also was the Vice President of Research of the J. Craig Venter Institute. </a:t>
            </a:r>
          </a:p>
        </p:txBody>
      </p:sp>
      <p:sp>
        <p:nvSpPr>
          <p:cNvPr id="6" name="Slide Number Placeholder 3">
            <a:extLst>
              <a:ext uri="{FF2B5EF4-FFF2-40B4-BE49-F238E27FC236}">
                <a16:creationId xmlns:a16="http://schemas.microsoft.com/office/drawing/2014/main" id="{BC2438A9-E45E-4F10-8ADB-613D07D01581}"/>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25</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7344056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E25C2EB-042D-47A3-906B-62C54E302D5A}"/>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In November, </a:t>
            </a:r>
            <a:r>
              <a:rPr lang="en-US" sz="1200" dirty="0" err="1">
                <a:latin typeface="Arial" panose="020B0604020202020204" pitchFamily="34" charset="0"/>
                <a:cs typeface="Arial" panose="020B0604020202020204" pitchFamily="34" charset="0"/>
              </a:rPr>
              <a:t>Gertjan</a:t>
            </a:r>
            <a:r>
              <a:rPr lang="en-US" sz="1200" dirty="0">
                <a:latin typeface="Arial" panose="020B0604020202020204" pitchFamily="34" charset="0"/>
                <a:cs typeface="Arial" panose="020B0604020202020204" pitchFamily="34" charset="0"/>
              </a:rPr>
              <a:t> van </a:t>
            </a:r>
            <a:r>
              <a:rPr lang="en-US" sz="1200" dirty="0" err="1">
                <a:latin typeface="Arial" panose="020B0604020202020204" pitchFamily="34" charset="0"/>
                <a:cs typeface="Arial" panose="020B0604020202020204" pitchFamily="34" charset="0"/>
              </a:rPr>
              <a:t>Ommen</a:t>
            </a:r>
            <a:r>
              <a:rPr lang="en-US" sz="1200" dirty="0">
                <a:latin typeface="Arial" panose="020B0604020202020204" pitchFamily="34" charset="0"/>
                <a:cs typeface="Arial" panose="020B0604020202020204" pitchFamily="34" charset="0"/>
              </a:rPr>
              <a:t>, former head of the Department of Human Genetics of Leiden University Medical Center, passed away. During his remarkable career, </a:t>
            </a:r>
            <a:r>
              <a:rPr lang="en-US" sz="1200" dirty="0" err="1">
                <a:latin typeface="Arial" panose="020B0604020202020204" pitchFamily="34" charset="0"/>
                <a:cs typeface="Arial" panose="020B0604020202020204" pitchFamily="34" charset="0"/>
              </a:rPr>
              <a:t>Gertjan</a:t>
            </a:r>
            <a:r>
              <a:rPr lang="en-US" sz="1200" dirty="0">
                <a:latin typeface="Arial" panose="020B0604020202020204" pitchFamily="34" charset="0"/>
                <a:cs typeface="Arial" panose="020B0604020202020204" pitchFamily="34" charset="0"/>
              </a:rPr>
              <a:t> served as Editor-in-Chief of the </a:t>
            </a:r>
            <a:r>
              <a:rPr lang="en-US" sz="1200" i="1" dirty="0">
                <a:latin typeface="Arial" panose="020B0604020202020204" pitchFamily="34" charset="0"/>
                <a:cs typeface="Arial" panose="020B0604020202020204" pitchFamily="34" charset="0"/>
              </a:rPr>
              <a:t>European Journal of Human Genetics</a:t>
            </a:r>
            <a:r>
              <a:rPr lang="en-US" sz="1200" dirty="0">
                <a:latin typeface="Arial" panose="020B0604020202020204" pitchFamily="34" charset="0"/>
                <a:cs typeface="Arial" panose="020B0604020202020204" pitchFamily="34" charset="0"/>
              </a:rPr>
              <a:t>, President of the Human Genome Organization, and President of both the Dutch and European Societies of Human Genetics. He was a strong advocate for sharing and using genetic information and a leading figure in the 1+ Million Genomes Initiative. </a:t>
            </a:r>
            <a:r>
              <a:rPr lang="en-US" sz="1200" dirty="0" err="1">
                <a:latin typeface="Arial" panose="020B0604020202020204" pitchFamily="34" charset="0"/>
                <a:cs typeface="Arial" panose="020B0604020202020204" pitchFamily="34" charset="0"/>
              </a:rPr>
              <a:t>Gertjan</a:t>
            </a:r>
            <a:r>
              <a:rPr lang="en-US" sz="1200" dirty="0">
                <a:latin typeface="Arial" panose="020B0604020202020204" pitchFamily="34" charset="0"/>
                <a:cs typeface="Arial" panose="020B0604020202020204" pitchFamily="34" charset="0"/>
              </a:rPr>
              <a:t> had a great interest in the ethical, legal, and societal aspects of genome science as well as in public and professional communication. </a:t>
            </a:r>
          </a:p>
          <a:p>
            <a:endParaRPr lang="en-US" sz="1200" dirty="0">
              <a:latin typeface="Arial" panose="020B0604020202020204" pitchFamily="34" charset="0"/>
              <a:cs typeface="Arial" panose="020B0604020202020204" pitchFamily="34" charset="0"/>
            </a:endParaRPr>
          </a:p>
        </p:txBody>
      </p:sp>
      <p:sp>
        <p:nvSpPr>
          <p:cNvPr id="3" name="Slide Image Placeholder 2">
            <a:extLst>
              <a:ext uri="{FF2B5EF4-FFF2-40B4-BE49-F238E27FC236}">
                <a16:creationId xmlns:a16="http://schemas.microsoft.com/office/drawing/2014/main" id="{9A1E5BFC-95C4-49D8-B79C-85B08CF4E7EC}"/>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8EBE5ADA-94CA-4F87-B6E6-A7D1F6C9C43B}"/>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26</a:t>
            </a:fld>
            <a:endParaRPr lang="en-US" b="1" dirty="0">
              <a:solidFill>
                <a:srgbClr val="000000"/>
              </a:solidFill>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406400" y="415925"/>
            <a:ext cx="6197600" cy="3486150"/>
          </a:xfrm>
          <a:prstGeom prst="rect">
            <a:avLst/>
          </a:prstGeom>
          <a:ln/>
        </p:spPr>
      </p:sp>
      <p:sp>
        <p:nvSpPr>
          <p:cNvPr id="123907" name="Notes Placeholder 2"/>
          <p:cNvSpPr>
            <a:spLocks noGrp="1"/>
          </p:cNvSpPr>
          <p:nvPr>
            <p:ph type="body" idx="1"/>
          </p:nvPr>
        </p:nvSpPr>
        <p:spPr>
          <a:xfrm>
            <a:off x="985838" y="4057613"/>
            <a:ext cx="5257800" cy="3984171"/>
          </a:xfrm>
          <a:noFill/>
          <a:ln/>
        </p:spPr>
        <p:txBody>
          <a:bodyPr/>
          <a:lstStyle/>
          <a:p>
            <a:pPr marL="0" lvl="1" defTabSz="620893">
              <a:defRPr/>
            </a:pPr>
            <a:r>
              <a:rPr lang="en-US" sz="1200" dirty="0">
                <a:latin typeface="Arial" panose="020B0604020202020204" pitchFamily="34" charset="0"/>
                <a:cs typeface="Arial" panose="020B0604020202020204" pitchFamily="34" charset="0"/>
              </a:rPr>
              <a:t>The American Society of Human Genetics gave awards to three members of the genomics community at its 2020 Annual Meeting.</a:t>
            </a:r>
          </a:p>
          <a:p>
            <a:pPr marL="0" lvl="1" defTabSz="620893">
              <a:defRPr/>
            </a:pPr>
            <a:endParaRPr lang="en-US" sz="1200" dirty="0">
              <a:latin typeface="Arial" panose="020B0604020202020204" pitchFamily="34" charset="0"/>
              <a:cs typeface="Arial" panose="020B0604020202020204" pitchFamily="34" charset="0"/>
            </a:endParaRPr>
          </a:p>
          <a:p>
            <a:pPr marL="0" lvl="1" defTabSz="620893">
              <a:defRPr/>
            </a:pPr>
            <a:r>
              <a:rPr lang="en-US" sz="1200" dirty="0">
                <a:latin typeface="Arial" panose="020B0604020202020204" pitchFamily="34" charset="0"/>
                <a:cs typeface="Arial" panose="020B0604020202020204" pitchFamily="34" charset="0"/>
              </a:rPr>
              <a:t>* Mary-Claire King received the William Allan Award, which recognizes a scientist for substantial and far-reaching scientific contributions to human genetics.</a:t>
            </a:r>
          </a:p>
          <a:p>
            <a:pPr marL="0" lvl="1" defTabSz="620893">
              <a:defRPr/>
            </a:pPr>
            <a:endParaRPr lang="en-US" sz="1200" dirty="0">
              <a:latin typeface="Arial" panose="020B0604020202020204" pitchFamily="34" charset="0"/>
              <a:cs typeface="Arial" panose="020B0604020202020204" pitchFamily="34" charset="0"/>
            </a:endParaRPr>
          </a:p>
          <a:p>
            <a:pPr marL="0" lvl="1" defTabSz="620893">
              <a:defRPr/>
            </a:pPr>
            <a:r>
              <a:rPr lang="en-US" sz="1200" dirty="0">
                <a:latin typeface="Arial" panose="020B0604020202020204" pitchFamily="34" charset="0"/>
                <a:cs typeface="Arial" panose="020B0604020202020204" pitchFamily="34" charset="0"/>
              </a:rPr>
              <a:t>* Kenneth Lange received the Arno </a:t>
            </a:r>
            <a:r>
              <a:rPr lang="en-US" sz="1200" dirty="0" err="1">
                <a:latin typeface="Arial" panose="020B0604020202020204" pitchFamily="34" charset="0"/>
                <a:cs typeface="Arial" panose="020B0604020202020204" pitchFamily="34" charset="0"/>
              </a:rPr>
              <a:t>Motulsky</a:t>
            </a:r>
            <a:r>
              <a:rPr lang="en-US" sz="1200" dirty="0">
                <a:latin typeface="Arial" panose="020B0604020202020204" pitchFamily="34" charset="0"/>
                <a:cs typeface="Arial" panose="020B0604020202020204" pitchFamily="34" charset="0"/>
              </a:rPr>
              <a:t>-Barton Childs Award for Excellence in Human Genetics Education, which recognizes those who have made significant contributions of exceptional quality and great importance to human genetics education.</a:t>
            </a:r>
          </a:p>
          <a:p>
            <a:pPr marL="0" lvl="1" defTabSz="620893">
              <a:defRPr/>
            </a:pPr>
            <a:endParaRPr lang="en-US" sz="1200" dirty="0">
              <a:latin typeface="Arial" panose="020B0604020202020204" pitchFamily="34" charset="0"/>
              <a:cs typeface="Arial" panose="020B0604020202020204" pitchFamily="34" charset="0"/>
            </a:endParaRPr>
          </a:p>
          <a:p>
            <a:pPr marL="0" lvl="1" defTabSz="620893">
              <a:defRPr/>
            </a:pPr>
            <a:r>
              <a:rPr lang="en-US" sz="1200" dirty="0">
                <a:latin typeface="Arial" panose="020B0604020202020204" pitchFamily="34" charset="0"/>
                <a:cs typeface="Arial" panose="020B0604020202020204" pitchFamily="34" charset="0"/>
              </a:rPr>
              <a:t>* Benjamin Neale received the Early-Career Award, which recognizes contributions of genetics and genomics scientists in the first 10 years as an independent investigator.</a:t>
            </a:r>
          </a:p>
        </p:txBody>
      </p:sp>
      <p:sp>
        <p:nvSpPr>
          <p:cNvPr id="6" name="Slide Number Placeholder 3">
            <a:extLst>
              <a:ext uri="{FF2B5EF4-FFF2-40B4-BE49-F238E27FC236}">
                <a16:creationId xmlns:a16="http://schemas.microsoft.com/office/drawing/2014/main" id="{44C6F37B-5250-4FE3-95AC-AA01B360BC48}"/>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27</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0451707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404813" y="407988"/>
            <a:ext cx="6197600" cy="3486150"/>
          </a:xfrm>
          <a:prstGeom prst="rect">
            <a:avLst/>
          </a:prstGeom>
          <a:ln/>
        </p:spPr>
      </p:sp>
      <p:sp>
        <p:nvSpPr>
          <p:cNvPr id="123907" name="Notes Placeholder 2"/>
          <p:cNvSpPr>
            <a:spLocks noGrp="1"/>
          </p:cNvSpPr>
          <p:nvPr>
            <p:ph type="body" idx="1"/>
          </p:nvPr>
        </p:nvSpPr>
        <p:spPr>
          <a:xfrm>
            <a:off x="875539" y="4049919"/>
            <a:ext cx="5257800" cy="3984171"/>
          </a:xfrm>
          <a:noFill/>
          <a:ln/>
        </p:spPr>
        <p:txBody>
          <a:bodyPr/>
          <a:lstStyle/>
          <a:p>
            <a:pPr defTabSz="948092">
              <a:defRPr/>
            </a:pPr>
            <a:r>
              <a:rPr lang="en-US" sz="1200" dirty="0">
                <a:latin typeface="Arial" panose="020B0604020202020204" pitchFamily="34" charset="0"/>
                <a:cs typeface="Arial" pitchFamily="34" charset="0"/>
              </a:rPr>
              <a:t>The National Academy of Medicine recently announced the election of new members. Of particular relevance to the genomics community, to NIH, and to NHGRI are the individuals listed here. </a:t>
            </a:r>
          </a:p>
          <a:p>
            <a:pPr defTabSz="948092">
              <a:defRPr/>
            </a:pPr>
            <a:endParaRPr lang="en-US" sz="1200" dirty="0">
              <a:latin typeface="Arial" panose="020B0604020202020204" pitchFamily="34" charset="0"/>
              <a:cs typeface="Arial" pitchFamily="34" charset="0"/>
            </a:endParaRPr>
          </a:p>
        </p:txBody>
      </p:sp>
      <p:sp>
        <p:nvSpPr>
          <p:cNvPr id="6" name="Slide Number Placeholder 3">
            <a:extLst>
              <a:ext uri="{FF2B5EF4-FFF2-40B4-BE49-F238E27FC236}">
                <a16:creationId xmlns:a16="http://schemas.microsoft.com/office/drawing/2014/main" id="{B24CB3E8-C198-45E4-B6F0-332CA24A4720}"/>
              </a:ext>
            </a:extLst>
          </p:cNvPr>
          <p:cNvSpPr txBox="1">
            <a:spLocks/>
          </p:cNvSpPr>
          <p:nvPr/>
        </p:nvSpPr>
        <p:spPr>
          <a:xfrm>
            <a:off x="3970939" y="8831580"/>
            <a:ext cx="3037840" cy="464820"/>
          </a:xfrm>
          <a:prstGeom prst="rect">
            <a:avLst/>
          </a:prstGeom>
        </p:spPr>
        <p:txBody>
          <a:bodyPr vert="horz" lIns="93137" tIns="46569" rIns="93137" bIns="46569"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1227" fontAlgn="base">
              <a:spcBef>
                <a:spcPct val="0"/>
              </a:spcBef>
              <a:spcAft>
                <a:spcPct val="0"/>
              </a:spcAft>
              <a:defRPr/>
            </a:pPr>
            <a:fld id="{5B6CE0F2-70EA-43E2-9B6A-D90CC32518E6}" type="slidenum">
              <a:rPr lang="en-US" b="1">
                <a:solidFill>
                  <a:srgbClr val="000000"/>
                </a:solidFill>
                <a:latin typeface="Arial" pitchFamily="34" charset="0"/>
              </a:rPr>
              <a:pPr defTabSz="931227" fontAlgn="base">
                <a:spcBef>
                  <a:spcPct val="0"/>
                </a:spcBef>
                <a:spcAft>
                  <a:spcPct val="0"/>
                </a:spcAft>
                <a:defRPr/>
              </a:pPr>
              <a:t>28</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0343116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406400" y="411163"/>
            <a:ext cx="6197600" cy="3486150"/>
          </a:xfrm>
          <a:prstGeom prst="rect">
            <a:avLst/>
          </a:prstGeom>
          <a:ln/>
        </p:spPr>
      </p:sp>
      <p:sp>
        <p:nvSpPr>
          <p:cNvPr id="123907" name="Notes Placeholder 2"/>
          <p:cNvSpPr>
            <a:spLocks noGrp="1"/>
          </p:cNvSpPr>
          <p:nvPr>
            <p:ph type="body" idx="1"/>
          </p:nvPr>
        </p:nvSpPr>
        <p:spPr>
          <a:xfrm>
            <a:off x="878249" y="4233464"/>
            <a:ext cx="5486400" cy="4114800"/>
          </a:xfrm>
          <a:noFill/>
          <a:ln/>
        </p:spPr>
        <p:txBody>
          <a:bodyPr/>
          <a:lstStyle/>
          <a:p>
            <a:pPr defTabSz="940170">
              <a:defRPr/>
            </a:pPr>
            <a:r>
              <a:rPr lang="en-US" sz="1200" dirty="0">
                <a:latin typeface="Arial" panose="020B0604020202020204" pitchFamily="34" charset="0"/>
                <a:cs typeface="Arial" pitchFamily="34" charset="0"/>
              </a:rPr>
              <a:t>Similarly, an impressive set of genetics and genomics researchers (and NHGRI colleagues) were recently elected to be Fellows of the American Association for the Advancement of Science, with their names listed here. </a:t>
            </a:r>
          </a:p>
          <a:p>
            <a:pPr defTabSz="940170">
              <a:defRPr/>
            </a:pPr>
            <a:endParaRPr lang="en-US" sz="1200" dirty="0">
              <a:latin typeface="Arial" panose="020B0604020202020204" pitchFamily="34" charset="0"/>
              <a:cs typeface="Arial" pitchFamily="34" charset="0"/>
            </a:endParaRPr>
          </a:p>
          <a:p>
            <a:pPr defTabSz="940170">
              <a:defRPr/>
            </a:pPr>
            <a:r>
              <a:rPr lang="en-US" sz="1200" dirty="0">
                <a:latin typeface="Arial" panose="020B0604020202020204" pitchFamily="34" charset="0"/>
                <a:cs typeface="Arial" pitchFamily="34" charset="0"/>
              </a:rPr>
              <a:t>Lisa Brooks, retired extramural program director, is among those elected an AAAS Fellow for her distinguished contributions to human genomic sciences in shepherding the Human HapMap Project and the 1000 Genomes Project to successful completion.</a:t>
            </a:r>
          </a:p>
          <a:p>
            <a:endParaRPr lang="en-US" sz="1200" dirty="0">
              <a:latin typeface="Arial" panose="020B0604020202020204" pitchFamily="34" charset="0"/>
              <a:cs typeface="Arial" pitchFamily="34" charset="0"/>
            </a:endParaRPr>
          </a:p>
          <a:p>
            <a:endParaRPr lang="en-US" sz="1200" dirty="0">
              <a:latin typeface="Arial" panose="020B0604020202020204" pitchFamily="34" charset="0"/>
              <a:cs typeface="Arial" pitchFamily="34" charset="0"/>
            </a:endParaRPr>
          </a:p>
        </p:txBody>
      </p:sp>
      <p:sp>
        <p:nvSpPr>
          <p:cNvPr id="5" name="Slide Number Placeholder 3">
            <a:extLst>
              <a:ext uri="{FF2B5EF4-FFF2-40B4-BE49-F238E27FC236}">
                <a16:creationId xmlns:a16="http://schemas.microsoft.com/office/drawing/2014/main" id="{9D8E1C4D-F56A-40E1-8F57-255BC722931D}"/>
              </a:ext>
            </a:extLst>
          </p:cNvPr>
          <p:cNvSpPr txBox="1">
            <a:spLocks/>
          </p:cNvSpPr>
          <p:nvPr/>
        </p:nvSpPr>
        <p:spPr>
          <a:xfrm>
            <a:off x="3970939" y="8831580"/>
            <a:ext cx="3037840" cy="464820"/>
          </a:xfrm>
          <a:prstGeom prst="rect">
            <a:avLst/>
          </a:prstGeom>
        </p:spPr>
        <p:txBody>
          <a:bodyPr vert="horz" lIns="93137" tIns="46569" rIns="93137" bIns="46569"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1227" fontAlgn="base">
              <a:spcBef>
                <a:spcPct val="0"/>
              </a:spcBef>
              <a:spcAft>
                <a:spcPct val="0"/>
              </a:spcAft>
              <a:defRPr/>
            </a:pPr>
            <a:fld id="{5B6CE0F2-70EA-43E2-9B6A-D90CC32518E6}" type="slidenum">
              <a:rPr lang="en-US" b="1">
                <a:solidFill>
                  <a:srgbClr val="000000"/>
                </a:solidFill>
                <a:latin typeface="Arial" pitchFamily="34" charset="0"/>
              </a:rPr>
              <a:pPr defTabSz="931227" fontAlgn="base">
                <a:spcBef>
                  <a:spcPct val="0"/>
                </a:spcBef>
                <a:spcAft>
                  <a:spcPct val="0"/>
                </a:spcAft>
                <a:defRPr/>
              </a:pPr>
              <a:t>29</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290151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14338" y="454025"/>
            <a:ext cx="6196012" cy="3486150"/>
          </a:xfrm>
          <a:prstGeom prst="rect">
            <a:avLst/>
          </a:prstGeom>
          <a:ln/>
        </p:spPr>
      </p:sp>
      <p:sp>
        <p:nvSpPr>
          <p:cNvPr id="100355" name="Notes Placeholder 2"/>
          <p:cNvSpPr>
            <a:spLocks noGrp="1"/>
          </p:cNvSpPr>
          <p:nvPr>
            <p:ph type="body" idx="1"/>
          </p:nvPr>
        </p:nvSpPr>
        <p:spPr>
          <a:xfrm>
            <a:off x="876299" y="402972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a:latin typeface="Arial" panose="020B0604020202020204" pitchFamily="34" charset="0"/>
                <a:cs typeface="Arial" pitchFamily="34" charset="0"/>
              </a:rPr>
              <a:t>There will be a number of other presentations during the Open Session of this Council meeting. My Director’s Report is tailored around those presentations, and I will </a:t>
            </a:r>
            <a:r>
              <a:rPr lang="en-US" sz="1200" u="sng" dirty="0">
                <a:latin typeface="Arial" panose="020B0604020202020204" pitchFamily="34" charset="0"/>
                <a:cs typeface="Arial" pitchFamily="34" charset="0"/>
              </a:rPr>
              <a:t>not</a:t>
            </a:r>
            <a:r>
              <a:rPr lang="en-US" sz="1200" dirty="0">
                <a:latin typeface="Arial" panose="020B0604020202020204" pitchFamily="34" charset="0"/>
                <a:cs typeface="Arial" pitchFamily="34" charset="0"/>
              </a:rPr>
              <a:t> discuss in detail the topics that others will cover. </a:t>
            </a:r>
          </a:p>
          <a:p>
            <a:pPr defTabSz="620439"/>
            <a:endParaRPr lang="en-US" sz="1200" dirty="0">
              <a:latin typeface="Arial" panose="020B0604020202020204" pitchFamily="34" charset="0"/>
              <a:cs typeface="Arial" pitchFamily="34" charset="0"/>
            </a:endParaRPr>
          </a:p>
          <a:p>
            <a:r>
              <a:rPr lang="en-US" sz="1200" dirty="0">
                <a:latin typeface="Arial" panose="020B0604020202020204" pitchFamily="34" charset="0"/>
                <a:cs typeface="Arial" pitchFamily="34" charset="0"/>
              </a:rPr>
              <a:t>Following my Director’s Report, there will be two presentations. * First, Carrie Wolinetz, NIH Associate Director for Science Policy, will give a presentation on the “Final NIH Policy on Data Management and Sharing.”</a:t>
            </a:r>
          </a:p>
          <a:p>
            <a:endParaRPr lang="en-US" sz="1200" dirty="0">
              <a:latin typeface="Arial" panose="020B0604020202020204" pitchFamily="34" charset="0"/>
              <a:cs typeface="Arial" pitchFamily="34" charset="0"/>
            </a:endParaRPr>
          </a:p>
          <a:p>
            <a:r>
              <a:rPr lang="en-US" sz="1200" dirty="0">
                <a:latin typeface="Arial" panose="020B0604020202020204" pitchFamily="34" charset="0"/>
                <a:cs typeface="Arial" pitchFamily="34" charset="0"/>
              </a:rPr>
              <a:t>* Next, Vence Bonham, Senior Advisor to the NHGRI Director on Genomics and Health Disparities, will give a presentation on “Building a Diverse Genomics Workforce: An NHGRI Action Agenda.” </a:t>
            </a:r>
            <a:r>
              <a:rPr lang="en-US" sz="1200" dirty="0" err="1">
                <a:latin typeface="Arial" panose="020B0604020202020204" pitchFamily="34" charset="0"/>
                <a:cs typeface="Arial" pitchFamily="34" charset="0"/>
              </a:rPr>
              <a:t>Vence’s</a:t>
            </a:r>
            <a:r>
              <a:rPr lang="en-US" sz="1200" dirty="0">
                <a:latin typeface="Arial" panose="020B0604020202020204" pitchFamily="34" charset="0"/>
                <a:cs typeface="Arial" pitchFamily="34" charset="0"/>
              </a:rPr>
              <a:t> talk will provide an important context and background for the two presentations that will then follow. </a:t>
            </a:r>
          </a:p>
          <a:p>
            <a:endParaRPr lang="en-US" sz="1200" dirty="0">
              <a:latin typeface="Arial" panose="020B0604020202020204" pitchFamily="34" charset="0"/>
              <a:cs typeface="Arial" pitchFamily="34" charset="0"/>
            </a:endParaRPr>
          </a:p>
          <a:p>
            <a:endParaRPr lang="en-US" sz="1200" dirty="0">
              <a:latin typeface="Arial" panose="020B0604020202020204" pitchFamily="34" charset="0"/>
              <a:cs typeface="Arial" pitchFamily="34" charset="0"/>
            </a:endParaRPr>
          </a:p>
        </p:txBody>
      </p:sp>
      <p:sp>
        <p:nvSpPr>
          <p:cNvPr id="5" name="Slide Number Placeholder 3">
            <a:extLst>
              <a:ext uri="{FF2B5EF4-FFF2-40B4-BE49-F238E27FC236}">
                <a16:creationId xmlns:a16="http://schemas.microsoft.com/office/drawing/2014/main" id="{250E1701-063A-401E-BC47-6CAA5116D0E7}"/>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3</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5192707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360363"/>
            <a:ext cx="6197600" cy="3486150"/>
          </a:xfrm>
        </p:spPr>
      </p:sp>
      <p:sp>
        <p:nvSpPr>
          <p:cNvPr id="3" name="Notes Placeholder 2"/>
          <p:cNvSpPr>
            <a:spLocks noGrp="1"/>
          </p:cNvSpPr>
          <p:nvPr>
            <p:ph type="body" idx="1"/>
          </p:nvPr>
        </p:nvSpPr>
        <p:spPr>
          <a:xfrm>
            <a:off x="876300" y="4050047"/>
            <a:ext cx="5257800" cy="3984171"/>
          </a:xfrm>
        </p:spPr>
        <p:txBody>
          <a:bodyPr/>
          <a:lstStyle/>
          <a:p>
            <a:pPr defTabSz="881390">
              <a:defRPr/>
            </a:pPr>
            <a:r>
              <a:rPr lang="en-US" sz="1200" dirty="0">
                <a:latin typeface="Arial" panose="020B0604020202020204" pitchFamily="34" charset="0"/>
                <a:cs typeface="Arial" panose="020B0604020202020204" pitchFamily="34" charset="0"/>
              </a:rPr>
              <a:t>The International Common Disease Alliance (or ICDA) was launched in 2019 with the goal to improve prevention, diagnosis, and treatment of common diseases by accelerating discovery from genetic maps to biological mechanisms to physiology and medicine. </a:t>
            </a:r>
          </a:p>
          <a:p>
            <a:pPr defTabSz="881390">
              <a:defRPr/>
            </a:pPr>
            <a:endParaRPr lang="en-US" sz="1200" dirty="0">
              <a:latin typeface="Arial" panose="020B0604020202020204" pitchFamily="34" charset="0"/>
              <a:cs typeface="Arial" panose="020B0604020202020204" pitchFamily="34" charset="0"/>
            </a:endParaRPr>
          </a:p>
          <a:p>
            <a:pPr defTabSz="881390">
              <a:defRPr/>
            </a:pPr>
            <a:r>
              <a:rPr lang="en-US" sz="1200" dirty="0">
                <a:latin typeface="Arial" panose="020B0604020202020204" pitchFamily="34" charset="0"/>
                <a:cs typeface="Arial" panose="020B0604020202020204" pitchFamily="34" charset="0"/>
              </a:rPr>
              <a:t>* In December, the ICDA held a two-day Virtual Scientific Plenary meeting, which featured scientific talks and panel discussions. The meeting served to highlight the ICDA White Paper and Recommendations and to describe next steps for the organization. Over 700 people attended the virtual meeting, and all presentations and discussions are available on the ICDA YouTube channel.</a:t>
            </a:r>
          </a:p>
          <a:p>
            <a:pPr defTabSz="881390">
              <a:defRPr/>
            </a:pPr>
            <a:endParaRPr lang="en-US" sz="1200" dirty="0">
              <a:latin typeface="Arial" panose="020B0604020202020204" pitchFamily="34" charset="0"/>
              <a:cs typeface="Arial" panose="020B0604020202020204" pitchFamily="34" charset="0"/>
            </a:endParaRPr>
          </a:p>
        </p:txBody>
      </p:sp>
      <p:sp>
        <p:nvSpPr>
          <p:cNvPr id="5" name="Slide Number Placeholder 3">
            <a:extLst>
              <a:ext uri="{FF2B5EF4-FFF2-40B4-BE49-F238E27FC236}">
                <a16:creationId xmlns:a16="http://schemas.microsoft.com/office/drawing/2014/main" id="{6DF8AC5F-99FF-4211-878D-015D750B859E}"/>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30</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3884041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4391F27-9FFE-470B-885D-1607C6C77565}"/>
              </a:ext>
            </a:extLst>
          </p:cNvPr>
          <p:cNvSpPr>
            <a:spLocks noGrp="1"/>
          </p:cNvSpPr>
          <p:nvPr>
            <p:ph type="body" idx="1"/>
          </p:nvPr>
        </p:nvSpPr>
        <p:spPr/>
        <p:txBody>
          <a:bodyPr/>
          <a:lstStyle/>
          <a:p>
            <a:pPr defTabSz="973196">
              <a:defRPr/>
            </a:pPr>
            <a:r>
              <a:rPr lang="en-US" sz="1200" dirty="0">
                <a:latin typeface="Arial" panose="020B0604020202020204" pitchFamily="34" charset="0"/>
                <a:cs typeface="Arial" panose="020B0604020202020204" pitchFamily="34" charset="0"/>
              </a:rPr>
              <a:t>Although the </a:t>
            </a:r>
            <a:r>
              <a:rPr lang="en-US" sz="1200" i="1" dirty="0">
                <a:latin typeface="Arial" panose="020B0604020202020204" pitchFamily="34" charset="0"/>
                <a:cs typeface="Arial" panose="020B0604020202020204" pitchFamily="34" charset="0"/>
              </a:rPr>
              <a:t>Science</a:t>
            </a:r>
            <a:r>
              <a:rPr lang="en-US" sz="1200" dirty="0">
                <a:latin typeface="Arial" panose="020B0604020202020204" pitchFamily="34" charset="0"/>
                <a:cs typeface="Arial" panose="020B0604020202020204" pitchFamily="34" charset="0"/>
              </a:rPr>
              <a:t> Breakthrough of the Year went to the development of the first vaccines to protect against COVID-19, there were two runners up of particular interest to the genomics community. They were therapeutic applications of gene editing and scientists speaking up for diversity. </a:t>
            </a:r>
          </a:p>
        </p:txBody>
      </p:sp>
      <p:sp>
        <p:nvSpPr>
          <p:cNvPr id="3" name="Slide Image Placeholder 2">
            <a:extLst>
              <a:ext uri="{FF2B5EF4-FFF2-40B4-BE49-F238E27FC236}">
                <a16:creationId xmlns:a16="http://schemas.microsoft.com/office/drawing/2014/main" id="{FEBEAFD3-693F-42C1-93BE-E72F2DC876A5}"/>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D73D0D80-C90C-47DF-A7A4-3C6A0771B4EA}"/>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31</a:t>
            </a:fld>
            <a:endParaRPr lang="en-US" b="1" dirty="0">
              <a:solidFill>
                <a:srgbClr val="000000"/>
              </a:solidFill>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otes Placeholder 6">
            <a:extLst>
              <a:ext uri="{FF2B5EF4-FFF2-40B4-BE49-F238E27FC236}">
                <a16:creationId xmlns:a16="http://schemas.microsoft.com/office/drawing/2014/main" id="{3A600752-DAD4-4CDE-8CD7-7C046F2CBCC8}"/>
              </a:ext>
            </a:extLst>
          </p:cNvPr>
          <p:cNvSpPr>
            <a:spLocks noGrp="1"/>
          </p:cNvSpPr>
          <p:nvPr>
            <p:ph type="body" idx="1"/>
          </p:nvPr>
        </p:nvSpPr>
        <p:spPr/>
        <p:txBody>
          <a:bodyPr/>
          <a:lstStyle/>
          <a:p>
            <a:pPr defTabSz="587493">
              <a:defRPr/>
            </a:pPr>
            <a:r>
              <a:rPr lang="en-US" sz="1200" dirty="0">
                <a:latin typeface="Arial" panose="020B0604020202020204" pitchFamily="34" charset="0"/>
                <a:cs typeface="Arial" panose="020B0604020202020204" pitchFamily="34" charset="0"/>
              </a:rPr>
              <a:t>Meanwhile, </a:t>
            </a:r>
            <a:r>
              <a:rPr lang="en-US" sz="1200" i="1" dirty="0">
                <a:latin typeface="Arial" panose="020B0604020202020204" pitchFamily="34" charset="0"/>
                <a:cs typeface="Arial" panose="020B0604020202020204" pitchFamily="34" charset="0"/>
              </a:rPr>
              <a:t>The Scientist</a:t>
            </a:r>
            <a:r>
              <a:rPr lang="en-US" sz="1200" dirty="0">
                <a:latin typeface="Arial" panose="020B0604020202020204" pitchFamily="34" charset="0"/>
                <a:cs typeface="Arial" panose="020B0604020202020204" pitchFamily="34" charset="0"/>
              </a:rPr>
              <a:t> Top 10 Innovations of 2020 included an automated platform for on-demand DNA assembly and amplification, a single-cell gene expression system, a spatial gene expression system, and a digital genome engineering platform. </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2" name="Slide Image Placeholder 1">
            <a:extLst>
              <a:ext uri="{FF2B5EF4-FFF2-40B4-BE49-F238E27FC236}">
                <a16:creationId xmlns:a16="http://schemas.microsoft.com/office/drawing/2014/main" id="{3C98BCA9-75AA-49EF-B78B-97102C0C994F}"/>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FA2DBA5D-DB69-44FF-981B-8FCE93F05BFA}"/>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32</a:t>
            </a:fld>
            <a:endParaRPr lang="en-US" b="1" dirty="0">
              <a:solidFill>
                <a:srgbClr val="000000"/>
              </a:solidFill>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06400" y="481013"/>
            <a:ext cx="6197600" cy="3486150"/>
          </a:xfrm>
          <a:prstGeom prst="rect">
            <a:avLst/>
          </a:prstGeom>
          <a:ln/>
        </p:spPr>
      </p:sp>
      <p:sp>
        <p:nvSpPr>
          <p:cNvPr id="100355" name="Notes Placeholder 2"/>
          <p:cNvSpPr>
            <a:spLocks noGrp="1"/>
          </p:cNvSpPr>
          <p:nvPr>
            <p:ph type="body" idx="1"/>
          </p:nvPr>
        </p:nvSpPr>
        <p:spPr>
          <a:xfrm>
            <a:off x="876300" y="4087297"/>
            <a:ext cx="5257800" cy="39841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a:latin typeface="Arial" pitchFamily="34" charset="0"/>
                <a:cs typeface="Arial" pitchFamily="34" charset="0"/>
              </a:rPr>
              <a:t>Moving on to the NHGRI Extramural Research Program.</a:t>
            </a:r>
          </a:p>
          <a:p>
            <a:endParaRPr lang="en-US" sz="1200" dirty="0">
              <a:latin typeface="Arial" pitchFamily="34" charset="0"/>
              <a:cs typeface="Arial" pitchFamily="34" charset="0"/>
            </a:endParaRPr>
          </a:p>
        </p:txBody>
      </p:sp>
      <p:sp>
        <p:nvSpPr>
          <p:cNvPr id="7" name="Slide Number Placeholder 3">
            <a:extLst>
              <a:ext uri="{FF2B5EF4-FFF2-40B4-BE49-F238E27FC236}">
                <a16:creationId xmlns:a16="http://schemas.microsoft.com/office/drawing/2014/main" id="{8FAF1A01-C86A-462D-991E-B71AE6040B91}"/>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33</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1259889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41653" y="4275964"/>
            <a:ext cx="5257800" cy="3984171"/>
          </a:xfrm>
        </p:spPr>
        <p:txBody>
          <a:bodyPr/>
          <a:lstStyle/>
          <a:p>
            <a:r>
              <a:rPr lang="en-US" sz="1200" dirty="0">
                <a:latin typeface="Arial" panose="020B0604020202020204" pitchFamily="34" charset="0"/>
                <a:cs typeface="Arial" panose="020B0604020202020204" pitchFamily="34" charset="0"/>
              </a:rPr>
              <a:t>The Human Genome Reference Program (or HGRP) represents NHGRI’s continued commitment to refining and maintaining the human reference genome sequence. * The multi-component program, which is currently in its second year, aims to generate at least 350 high-quality human reference genome sequences, a subset of which will be finished, telomere-to-telomere sequences. To represent as much human haplotype variation as possible, the high-quality genome sequences will be from ancestrally diverse populations. These will be incorporated into a pangenome reference for the community. * Year 1 data from multiple genome-sequencing platforms for the first 30 high-quality genomes have been released and are available for download in multiple repositories. </a:t>
            </a:r>
          </a:p>
          <a:p>
            <a:pPr defTabSz="881390">
              <a:defRPr/>
            </a:pPr>
            <a:endParaRPr lang="en-US" sz="1200" dirty="0">
              <a:latin typeface="Arial" panose="020B0604020202020204" pitchFamily="34" charset="0"/>
              <a:cs typeface="Arial" panose="020B0604020202020204" pitchFamily="34" charset="0"/>
            </a:endParaRPr>
          </a:p>
          <a:p>
            <a:pPr defTabSz="881390">
              <a:defRPr/>
            </a:pPr>
            <a:r>
              <a:rPr lang="en-US" sz="1200" dirty="0">
                <a:latin typeface="Arial" panose="020B0604020202020204" pitchFamily="34" charset="0"/>
                <a:cs typeface="Arial" panose="020B0604020202020204" pitchFamily="34" charset="0"/>
              </a:rPr>
              <a:t>* Last September, HGRP held its kickoff meeting, which was held in collaboration with the Telomere-to-Telomere (or T2T) Consortium and featured topics such as data production and technology, samples and representation, and graph genome representations.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To explain the concept of a pangenome, NHGRI collaborated with the media company Massive Science to produce a video entitled “The Human Pangenome” (which I will discuss a bit later in my Director's Report). </a:t>
            </a: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1132568">
              <a:defRPr/>
            </a:pPr>
            <a:fld id="{8278BAFF-ADEB-4744-BC7F-43E9D31D4077}" type="slidenum">
              <a:rPr lang="en-US" b="1">
                <a:solidFill>
                  <a:prstClr val="black"/>
                </a:solidFill>
                <a:latin typeface="Arial" panose="020B0604020202020204" pitchFamily="34" charset="0"/>
                <a:cs typeface="Arial" panose="020B0604020202020204" pitchFamily="34" charset="0"/>
              </a:rPr>
              <a:pPr defTabSz="1132568">
                <a:defRPr/>
              </a:pPr>
              <a:t>34</a:t>
            </a:fld>
            <a:endParaRPr lang="en-US"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24478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06400" y="398463"/>
            <a:ext cx="6197600" cy="3487737"/>
          </a:xfrm>
          <a:prstGeom prst="rect">
            <a:avLst/>
          </a:prstGeom>
          <a:ln/>
        </p:spPr>
      </p:sp>
      <p:sp>
        <p:nvSpPr>
          <p:cNvPr id="119811" name="Notes Placeholder 2"/>
          <p:cNvSpPr>
            <a:spLocks noGrp="1"/>
          </p:cNvSpPr>
          <p:nvPr>
            <p:ph type="body" idx="1"/>
          </p:nvPr>
        </p:nvSpPr>
        <p:spPr>
          <a:xfrm>
            <a:off x="1022350" y="4007331"/>
            <a:ext cx="5257801" cy="4991390"/>
          </a:xfrm>
          <a:noFill/>
          <a:ln w="9525">
            <a:noFill/>
            <a:miter lim="800000"/>
            <a:headEnd/>
            <a:tailEnd/>
          </a:ln>
          <a:effectLst/>
        </p:spPr>
        <p:txBody>
          <a:bodyPr vert="horz" wrap="square" lIns="91166" tIns="45583" rIns="91166" bIns="45583" numCol="1" anchor="t" anchorCtr="0" compatLnSpc="1">
            <a:prstTxWarp prst="textNoShape">
              <a:avLst/>
            </a:prstTxWarp>
            <a:noAutofit/>
          </a:bodyPr>
          <a:lstStyle/>
          <a:p>
            <a:pPr fontAlgn="base"/>
            <a:r>
              <a:rPr lang="en-US" sz="1200" dirty="0">
                <a:latin typeface="Arial" panose="020B0604020202020204" pitchFamily="34" charset="0"/>
                <a:cs typeface="Arial" panose="020B0604020202020204" pitchFamily="34" charset="0"/>
              </a:rPr>
              <a:t>NHGRI regards comparative genomics as an important research area that can help us to maximize our understanding of genome function, something that is part of sustaining and providing a robust foundation for the field of genomics. We also see comparative genomics as an appropriate area for partnerships and collaborations with other communities and agencies.</a:t>
            </a:r>
          </a:p>
          <a:p>
            <a:pPr fontAlgn="base"/>
            <a:endParaRPr lang="en-US" sz="1200" dirty="0">
              <a:latin typeface="Arial" panose="020B0604020202020204" pitchFamily="34" charset="0"/>
              <a:cs typeface="Arial" panose="020B0604020202020204" pitchFamily="34" charset="0"/>
            </a:endParaRPr>
          </a:p>
          <a:p>
            <a:pPr fontAlgn="base"/>
            <a:r>
              <a:rPr lang="en-US" sz="1200" dirty="0">
                <a:latin typeface="Arial" panose="020B0604020202020204" pitchFamily="34" charset="0"/>
                <a:cs typeface="Arial" panose="020B0604020202020204" pitchFamily="34" charset="0"/>
              </a:rPr>
              <a:t>​As part of our Comparative Genomics Program, NHGRI has signed on to the National Science Foundation-led “Enabling Discovery through </a:t>
            </a:r>
            <a:r>
              <a:rPr lang="en-US" sz="1200" dirty="0" err="1">
                <a:latin typeface="Arial" panose="020B0604020202020204" pitchFamily="34" charset="0"/>
                <a:cs typeface="Arial" panose="020B0604020202020204" pitchFamily="34" charset="0"/>
              </a:rPr>
              <a:t>GEnomics</a:t>
            </a:r>
            <a:r>
              <a:rPr lang="en-US" sz="1200" dirty="0">
                <a:latin typeface="Arial" panose="020B0604020202020204" pitchFamily="34" charset="0"/>
                <a:cs typeface="Arial" panose="020B0604020202020204" pitchFamily="34" charset="0"/>
              </a:rPr>
              <a:t>” (or EDGE) Program. This multi-agency initiative supports research to advance the understanding of comparative and functional genomics. EDGE has two tracks: </a:t>
            </a:r>
          </a:p>
          <a:p>
            <a:pPr fontAlgn="base"/>
            <a:endParaRPr lang="en-US" sz="1200" dirty="0">
              <a:latin typeface="Arial" panose="020B0604020202020204" pitchFamily="34" charset="0"/>
              <a:cs typeface="Arial" panose="020B0604020202020204" pitchFamily="34" charset="0"/>
            </a:endParaRPr>
          </a:p>
          <a:p>
            <a:pPr fontAlgn="base"/>
            <a:r>
              <a:rPr lang="en-US" sz="1200" dirty="0">
                <a:latin typeface="Arial" panose="020B0604020202020204" pitchFamily="34" charset="0"/>
                <a:cs typeface="Arial" panose="020B0604020202020204" pitchFamily="34" charset="0"/>
              </a:rPr>
              <a:t>* The Functional Genomic Tools Track supports the development of innovative tools, technologies, resources, and infrastructure to advance biological research focused on the identification of the causal mechanisms connecting genes and phenotypes. </a:t>
            </a:r>
          </a:p>
          <a:p>
            <a:pPr fontAlgn="base"/>
            <a:endParaRPr lang="en-US" sz="1200" dirty="0">
              <a:latin typeface="Arial" panose="020B0604020202020204" pitchFamily="34" charset="0"/>
              <a:cs typeface="Arial" panose="020B0604020202020204" pitchFamily="34" charset="0"/>
            </a:endParaRPr>
          </a:p>
          <a:p>
            <a:pPr fontAlgn="base"/>
            <a:r>
              <a:rPr lang="en-US" sz="1200" dirty="0">
                <a:latin typeface="Arial" panose="020B0604020202020204" pitchFamily="34" charset="0"/>
                <a:cs typeface="Arial" panose="020B0604020202020204" pitchFamily="34" charset="0"/>
              </a:rPr>
              <a:t>* The Complex Multigenic Traits Track supports functional genomic research that addresses the mechanistic basis of complex traits in diverse organisms within the environmental, developmental, social, and/or genomic context in which they function. </a:t>
            </a:r>
          </a:p>
          <a:p>
            <a:pPr fontAlgn="base"/>
            <a:endParaRPr lang="en-US" sz="1200" dirty="0">
              <a:latin typeface="Arial" panose="020B0604020202020204" pitchFamily="34" charset="0"/>
              <a:cs typeface="Arial" panose="020B0604020202020204" pitchFamily="34" charset="0"/>
            </a:endParaRPr>
          </a:p>
          <a:p>
            <a:pPr fontAlgn="base"/>
            <a:r>
              <a:rPr lang="en-US" sz="1200" dirty="0">
                <a:latin typeface="Arial" panose="020B0604020202020204" pitchFamily="34" charset="0"/>
                <a:cs typeface="Arial" panose="020B0604020202020204" pitchFamily="34" charset="0"/>
              </a:rPr>
              <a:t>* Applications are due on March 16. Those interested in applying should reach out to program staff listed on the National Science Foundation solicitation page. ​</a:t>
            </a:r>
          </a:p>
        </p:txBody>
      </p:sp>
      <p:sp>
        <p:nvSpPr>
          <p:cNvPr id="5" name="Slide Number Placeholder 3">
            <a:extLst>
              <a:ext uri="{FF2B5EF4-FFF2-40B4-BE49-F238E27FC236}">
                <a16:creationId xmlns:a16="http://schemas.microsoft.com/office/drawing/2014/main" id="{86491E7A-4B94-43F3-980B-27F20F664720}"/>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35</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5368525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06400" y="365125"/>
            <a:ext cx="6197600" cy="3487738"/>
          </a:xfrm>
          <a:prstGeom prst="rect">
            <a:avLst/>
          </a:prstGeom>
          <a:ln/>
        </p:spPr>
      </p:sp>
      <p:sp>
        <p:nvSpPr>
          <p:cNvPr id="119811" name="Notes Placeholder 2"/>
          <p:cNvSpPr>
            <a:spLocks noGrp="1"/>
          </p:cNvSpPr>
          <p:nvPr>
            <p:ph type="body" idx="1"/>
          </p:nvPr>
        </p:nvSpPr>
        <p:spPr>
          <a:xfrm>
            <a:off x="876300" y="4021386"/>
            <a:ext cx="5257801" cy="4420650"/>
          </a:xfrm>
          <a:noFill/>
          <a:ln w="9525">
            <a:noFill/>
            <a:miter lim="800000"/>
            <a:headEnd/>
            <a:tailEnd/>
          </a:ln>
          <a:effectLst/>
        </p:spPr>
        <p:txBody>
          <a:bodyPr vert="horz" wrap="square" lIns="91166" tIns="45583" rIns="91166" bIns="45583" numCol="1" anchor="t" anchorCtr="0" compatLnSpc="1">
            <a:prstTxWarp prst="textNoShape">
              <a:avLst/>
            </a:prstTxWarp>
            <a:noAutofit/>
          </a:bodyPr>
          <a:lstStyle/>
          <a:p>
            <a:r>
              <a:rPr lang="en-US" sz="1200" dirty="0">
                <a:latin typeface="Arial" panose="020B0604020202020204" pitchFamily="34" charset="0"/>
                <a:cs typeface="Arial" panose="020B0604020202020204" pitchFamily="34" charset="0"/>
              </a:rPr>
              <a:t>NHGRI’s Technology Development Program continues to expand and evolve, enabling new and improved technologies to foster genomic discoveries. New funding and program announcements include:</a:t>
            </a:r>
          </a:p>
          <a:p>
            <a:pPr defTabSz="881390">
              <a:defRPr/>
            </a:pPr>
            <a:endParaRPr lang="en-US" sz="1200" dirty="0">
              <a:latin typeface="Arial" panose="020B0604020202020204" pitchFamily="34" charset="0"/>
              <a:cs typeface="Arial" panose="020B0604020202020204" pitchFamily="34" charset="0"/>
            </a:endParaRPr>
          </a:p>
          <a:p>
            <a:pPr defTabSz="881390">
              <a:defRPr/>
            </a:pPr>
            <a:r>
              <a:rPr lang="en-US" sz="1200" dirty="0">
                <a:latin typeface="Arial" panose="020B0604020202020204" pitchFamily="34" charset="0"/>
                <a:cs typeface="Arial" panose="020B0604020202020204" pitchFamily="34" charset="0"/>
              </a:rPr>
              <a:t>* The Notice of Special Interest in Advancing Genomic Technology Development for Research and Clinical Applications, which applies to the parent R01, R21, and omnibus small business announcements. This notice encourages a broad expanse of technology development research to enable new lines of scientific inquiry and clinical applications in human genomics.</a:t>
            </a:r>
          </a:p>
          <a:p>
            <a:pPr defTabSz="881390">
              <a:defRPr/>
            </a:pPr>
            <a:endParaRPr lang="en-US" sz="1200" dirty="0">
              <a:latin typeface="Arial" panose="020B0604020202020204" pitchFamily="34" charset="0"/>
              <a:cs typeface="Arial" panose="020B0604020202020204" pitchFamily="34" charset="0"/>
            </a:endParaRPr>
          </a:p>
          <a:p>
            <a:pPr defTabSz="881390">
              <a:defRPr/>
            </a:pPr>
            <a:r>
              <a:rPr lang="en-US" sz="1200" dirty="0">
                <a:latin typeface="Arial" panose="020B0604020202020204" pitchFamily="34" charset="0"/>
                <a:cs typeface="Arial" panose="020B0604020202020204" pitchFamily="34" charset="0"/>
              </a:rPr>
              <a:t>* The newest initiative, the Novel Synthetic Nucleic Acid Technology Development Request for Applications, has an upcoming due date of March 9. NHGRI seeks to fund research in novel enzymatic, biological, chemical, and physical approaches along with instrumentation for synthetic nucleic acids.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The Notice of Intent to Publish the Transformative Nucleic Acid Sequencing Technology Innovation and Early Development funding opportunity emphasizes NHGRI’s investment in innovation and early development for nucleic acid sequencing. These RFAs will be published soon.</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5" name="Slide Number Placeholder 3">
            <a:extLst>
              <a:ext uri="{FF2B5EF4-FFF2-40B4-BE49-F238E27FC236}">
                <a16:creationId xmlns:a16="http://schemas.microsoft.com/office/drawing/2014/main" id="{87F64169-7862-4483-98CB-6DEFE1E6861B}"/>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36</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4245720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06400" y="425450"/>
            <a:ext cx="6197600" cy="3487738"/>
          </a:xfrm>
          <a:prstGeom prst="rect">
            <a:avLst/>
          </a:prstGeom>
          <a:ln/>
        </p:spPr>
      </p:sp>
      <p:sp>
        <p:nvSpPr>
          <p:cNvPr id="119811" name="Notes Placeholder 2"/>
          <p:cNvSpPr>
            <a:spLocks noGrp="1"/>
          </p:cNvSpPr>
          <p:nvPr>
            <p:ph type="body" idx="1"/>
          </p:nvPr>
        </p:nvSpPr>
        <p:spPr>
          <a:xfrm>
            <a:off x="648857" y="4184800"/>
            <a:ext cx="5257801" cy="3984171"/>
          </a:xfrm>
          <a:noFill/>
          <a:ln w="9525">
            <a:noFill/>
            <a:miter lim="800000"/>
            <a:headEnd/>
            <a:tailEnd/>
          </a:ln>
          <a:effectLst/>
        </p:spPr>
        <p:txBody>
          <a:bodyPr vert="horz" wrap="square" lIns="91166" tIns="45583" rIns="91166" bIns="45583" numCol="1" anchor="t" anchorCtr="0" compatLnSpc="1">
            <a:prstTxWarp prst="textNoShape">
              <a:avLst/>
            </a:prstTxWarp>
            <a:noAutofit/>
          </a:bodyPr>
          <a:lstStyle/>
          <a:p>
            <a:r>
              <a:rPr lang="en-US" sz="1200" dirty="0">
                <a:latin typeface="Arial" panose="020B0604020202020204" pitchFamily="34" charset="0"/>
                <a:cs typeface="Arial" panose="020B0604020202020204" pitchFamily="34" charset="0"/>
              </a:rPr>
              <a:t>The Technology Development Program hosted a colloquia series this past Fall for the first time, during which grantees of varying career stages presented their research. These talks included reporting on progress of funded technology development efforts along with new, related COVID-19 research projects.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Advanced Genomic Technology Development Meeting will be hosted virtually again this year by Northeastern University in late May. This meeting serves as a yearly opportunity for novel nucleic acid sequencing and genomic technology development grantees to communicate, collaborate, and interact.</a:t>
            </a:r>
          </a:p>
        </p:txBody>
      </p:sp>
      <p:sp>
        <p:nvSpPr>
          <p:cNvPr id="5" name="Slide Number Placeholder 3">
            <a:extLst>
              <a:ext uri="{FF2B5EF4-FFF2-40B4-BE49-F238E27FC236}">
                <a16:creationId xmlns:a16="http://schemas.microsoft.com/office/drawing/2014/main" id="{03E3490A-A479-4DBB-91DF-02D22A08173C}"/>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37</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0505673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360363"/>
            <a:ext cx="6197600" cy="3486150"/>
          </a:xfrm>
        </p:spPr>
      </p:sp>
      <p:sp>
        <p:nvSpPr>
          <p:cNvPr id="3" name="Notes Placeholder 2"/>
          <p:cNvSpPr>
            <a:spLocks noGrp="1"/>
          </p:cNvSpPr>
          <p:nvPr>
            <p:ph type="body" idx="1"/>
          </p:nvPr>
        </p:nvSpPr>
        <p:spPr>
          <a:xfrm>
            <a:off x="876300" y="4021940"/>
            <a:ext cx="5257800" cy="3984171"/>
          </a:xfrm>
        </p:spPr>
        <p:txBody>
          <a:bodyPr/>
          <a:lstStyle/>
          <a:p>
            <a:r>
              <a:rPr lang="en-US" sz="1200" dirty="0">
                <a:latin typeface="Arial" panose="020B0604020202020204" pitchFamily="34" charset="0"/>
                <a:cs typeface="Arial" panose="020B0604020202020204" pitchFamily="34" charset="0"/>
              </a:rPr>
              <a:t>NHGRI has issued a Notice of Special Interest (or NOSI) to encourage applications focused on developing novel methods to perform high-throughput molecular and cellular phenotyping to interpret the functional consequences of DNA variation. The objective of this NOSI is to stimulate the development of novel high-throughput phenotyping assays of high utility, generalizability, and thoroughness, so as to expand their utility and the range of molecular and cellular phenotypes that can be examined. The first receipt dates were earlier this month, with R01 and R21 applications being accepted using standard receipt dates through January, 2024.</a:t>
            </a:r>
          </a:p>
          <a:p>
            <a:endParaRPr lang="en-US" sz="1200" dirty="0">
              <a:latin typeface="Arial" panose="020B0604020202020204" pitchFamily="34" charset="0"/>
              <a:cs typeface="Arial" panose="020B0604020202020204" pitchFamily="34" charset="0"/>
            </a:endParaRPr>
          </a:p>
        </p:txBody>
      </p:sp>
      <p:sp>
        <p:nvSpPr>
          <p:cNvPr id="5" name="Slide Number Placeholder 3">
            <a:extLst>
              <a:ext uri="{FF2B5EF4-FFF2-40B4-BE49-F238E27FC236}">
                <a16:creationId xmlns:a16="http://schemas.microsoft.com/office/drawing/2014/main" id="{FD85B491-A025-4E53-BE5C-42DEA3BBB368}"/>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38</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6349312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06400" y="354013"/>
            <a:ext cx="6197600" cy="3487737"/>
          </a:xfrm>
          <a:prstGeom prst="rect">
            <a:avLst/>
          </a:prstGeom>
          <a:ln/>
        </p:spPr>
      </p:sp>
      <p:sp>
        <p:nvSpPr>
          <p:cNvPr id="119811" name="Notes Placeholder 2"/>
          <p:cNvSpPr>
            <a:spLocks noGrp="1"/>
          </p:cNvSpPr>
          <p:nvPr>
            <p:ph type="body" idx="1"/>
          </p:nvPr>
        </p:nvSpPr>
        <p:spPr>
          <a:xfrm>
            <a:off x="876300" y="3965171"/>
            <a:ext cx="5257801" cy="3984171"/>
          </a:xfrm>
          <a:noFill/>
          <a:ln w="9525">
            <a:noFill/>
            <a:miter lim="800000"/>
            <a:headEnd/>
            <a:tailEnd/>
          </a:ln>
          <a:effectLst/>
        </p:spPr>
        <p:txBody>
          <a:bodyPr vert="horz" wrap="square" lIns="91166" tIns="45583" rIns="91166" bIns="45583" numCol="1" anchor="t" anchorCtr="0" compatLnSpc="1">
            <a:prstTxWarp prst="textNoShape">
              <a:avLst/>
            </a:prstTxWarp>
            <a:noAutofit/>
          </a:bodyPr>
          <a:lstStyle/>
          <a:p>
            <a:pPr defTabSz="881390">
              <a:defRPr/>
            </a:pPr>
            <a:r>
              <a:rPr lang="en-US" sz="1200" dirty="0">
                <a:latin typeface="Arial" panose="020B0604020202020204" pitchFamily="34" charset="0"/>
                <a:cs typeface="Arial" panose="020B0604020202020204" pitchFamily="34" charset="0"/>
              </a:rPr>
              <a:t>The goal of the Encyclopedia of DNA Elements (or ENCODE) project is to create catalogs of all functional elements in the human and mouse genomes and to make those catalogs freely available as a resource to the biomedical research community. In Fall 2020, the ENCODE Consortium held a virtual Research Applications and Users Meeting, which had participation from over 500 attendees from the United States and Europe. The goals were to expose new users to ENCODE data and to provide skills to use these data. The meeting featured keynote speakers, talks from ENCODE Consortium members, and interactive instructional workshops on ENCODE resources. </a:t>
            </a:r>
          </a:p>
          <a:p>
            <a:pPr defTabSz="881390">
              <a:defRPr/>
            </a:pPr>
            <a:endParaRPr lang="en-US" dirty="0">
              <a:latin typeface="Arial" panose="020B0604020202020204" pitchFamily="34" charset="0"/>
              <a:cs typeface="Arial" panose="020B0604020202020204" pitchFamily="34" charset="0"/>
            </a:endParaRPr>
          </a:p>
          <a:p>
            <a:pPr defTabSz="881390">
              <a:defRPr/>
            </a:pPr>
            <a:r>
              <a:rPr lang="en-US" sz="1200" dirty="0">
                <a:latin typeface="Arial" panose="020B0604020202020204" pitchFamily="34" charset="0"/>
                <a:cs typeface="Arial" panose="020B0604020202020204" pitchFamily="34" charset="0"/>
              </a:rPr>
              <a:t>Recorded meeting materials can be found on the ENCODE portal. The ENCODE portal also hosts information and materials from all previous meetings and workshops, along with data, analyses, protocols, and standards.</a:t>
            </a:r>
          </a:p>
          <a:p>
            <a:pPr defTabSz="881390">
              <a:defRPr/>
            </a:pPr>
            <a:endParaRPr lang="en-US" sz="1200" dirty="0">
              <a:latin typeface="Arial" panose="020B0604020202020204" pitchFamily="34" charset="0"/>
              <a:cs typeface="Arial" panose="020B0604020202020204" pitchFamily="34" charset="0"/>
            </a:endParaRPr>
          </a:p>
          <a:p>
            <a:pPr marL="0" lvl="1" defTabSz="587579">
              <a:defRPr/>
            </a:pPr>
            <a:endParaRPr lang="en-US" sz="1200" dirty="0">
              <a:latin typeface="Arial" panose="020B0604020202020204" pitchFamily="34" charset="0"/>
              <a:cs typeface="Arial" panose="020B0604020202020204" pitchFamily="34" charset="0"/>
            </a:endParaRPr>
          </a:p>
        </p:txBody>
      </p:sp>
      <p:sp>
        <p:nvSpPr>
          <p:cNvPr id="5" name="Slide Number Placeholder 3">
            <a:extLst>
              <a:ext uri="{FF2B5EF4-FFF2-40B4-BE49-F238E27FC236}">
                <a16:creationId xmlns:a16="http://schemas.microsoft.com/office/drawing/2014/main" id="{12F9D36E-7C63-4516-83FB-02B3A3846ED0}"/>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39</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664431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14338" y="454025"/>
            <a:ext cx="6196012" cy="3486150"/>
          </a:xfrm>
          <a:prstGeom prst="rect">
            <a:avLst/>
          </a:prstGeom>
          <a:ln/>
        </p:spPr>
      </p:sp>
      <p:sp>
        <p:nvSpPr>
          <p:cNvPr id="100355" name="Notes Placeholder 2"/>
          <p:cNvSpPr>
            <a:spLocks noGrp="1"/>
          </p:cNvSpPr>
          <p:nvPr>
            <p:ph type="body" idx="1"/>
          </p:nvPr>
        </p:nvSpPr>
        <p:spPr>
          <a:xfrm>
            <a:off x="876299" y="402972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a:latin typeface="Arial" panose="020B0604020202020204" pitchFamily="34" charset="0"/>
                <a:cs typeface="Arial" pitchFamily="34" charset="0"/>
              </a:rPr>
              <a:t>Those two presentations will be concept clearances directly related to the NHGRI’s new action agenda for enhancing the diversity of the genomics workforce.</a:t>
            </a:r>
          </a:p>
          <a:p>
            <a:endParaRPr lang="en-US" sz="1200" dirty="0">
              <a:latin typeface="Arial" panose="020B0604020202020204" pitchFamily="34" charset="0"/>
              <a:cs typeface="Arial" pitchFamily="34" charset="0"/>
            </a:endParaRPr>
          </a:p>
          <a:p>
            <a:pPr defTabSz="587579">
              <a:defRPr/>
            </a:pPr>
            <a:r>
              <a:rPr lang="en-US" sz="1200" dirty="0">
                <a:latin typeface="Arial" panose="020B0604020202020204" pitchFamily="34" charset="0"/>
                <a:cs typeface="Arial" pitchFamily="34" charset="0"/>
              </a:rPr>
              <a:t>* First, Tina Gatlin will present “Genome Research Experiences to Attract Talented Undergraduates into the Genomics Field to Promote Diversity (the GREAT Program).”</a:t>
            </a:r>
          </a:p>
          <a:p>
            <a:pPr defTabSz="587579">
              <a:defRPr/>
            </a:pPr>
            <a:endParaRPr lang="en-US" sz="1200" dirty="0">
              <a:latin typeface="Arial" panose="020B0604020202020204" pitchFamily="34" charset="0"/>
              <a:cs typeface="Arial" pitchFamily="34" charset="0"/>
            </a:endParaRPr>
          </a:p>
          <a:p>
            <a:pPr defTabSz="587579">
              <a:defRPr/>
            </a:pPr>
            <a:r>
              <a:rPr lang="en-US" sz="1200" dirty="0">
                <a:latin typeface="Arial" panose="020B0604020202020204" pitchFamily="34" charset="0"/>
                <a:cs typeface="Arial" pitchFamily="34" charset="0"/>
              </a:rPr>
              <a:t>* Second, Jyoti Dayal will present “Grants for New Investigators to Promote Diversity in Genomics Research.“</a:t>
            </a:r>
          </a:p>
          <a:p>
            <a:pPr defTabSz="587579">
              <a:defRPr/>
            </a:pPr>
            <a:endParaRPr lang="en-US" sz="1200" dirty="0">
              <a:latin typeface="Arial" panose="020B0604020202020204" pitchFamily="34" charset="0"/>
              <a:cs typeface="Arial" pitchFamily="34" charset="0"/>
            </a:endParaRPr>
          </a:p>
          <a:p>
            <a:pPr defTabSz="587579">
              <a:defRPr/>
            </a:pPr>
            <a:endParaRPr lang="en-US" sz="1200" dirty="0">
              <a:latin typeface="Arial" panose="020B0604020202020204" pitchFamily="34" charset="0"/>
              <a:cs typeface="Arial" pitchFamily="34" charset="0"/>
            </a:endParaRPr>
          </a:p>
        </p:txBody>
      </p:sp>
      <p:sp>
        <p:nvSpPr>
          <p:cNvPr id="5" name="Slide Number Placeholder 3">
            <a:extLst>
              <a:ext uri="{FF2B5EF4-FFF2-40B4-BE49-F238E27FC236}">
                <a16:creationId xmlns:a16="http://schemas.microsoft.com/office/drawing/2014/main" id="{250E1701-063A-401E-BC47-6CAA5116D0E7}"/>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4</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1036506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354013"/>
            <a:ext cx="6197600" cy="3486150"/>
          </a:xfrm>
        </p:spPr>
      </p:sp>
      <p:sp>
        <p:nvSpPr>
          <p:cNvPr id="3" name="Notes Placeholder 2"/>
          <p:cNvSpPr>
            <a:spLocks noGrp="1"/>
          </p:cNvSpPr>
          <p:nvPr>
            <p:ph type="body" idx="1"/>
          </p:nvPr>
        </p:nvSpPr>
        <p:spPr>
          <a:xfrm>
            <a:off x="876300" y="4047337"/>
            <a:ext cx="5257800" cy="4515549"/>
          </a:xfrm>
        </p:spPr>
        <p:txBody>
          <a:bodyPr/>
          <a:lstStyle/>
          <a:p>
            <a:pPr marL="0" lvl="1" defTabSz="609496">
              <a:defRPr/>
            </a:pPr>
            <a:r>
              <a:rPr lang="en-US" sz="1200" dirty="0">
                <a:latin typeface="Arial"/>
                <a:cs typeface="Arial"/>
              </a:rPr>
              <a:t>The Computational Genomics and Data Science Program supports advances in cross-cutting areas of research related to computational genomics and data science, from generalizable tools and methods; solutions to data storage, management, and distribution; and interoperability of genomics research approaches.</a:t>
            </a:r>
          </a:p>
          <a:p>
            <a:pPr marL="0" lvl="1" defTabSz="609496">
              <a:defRPr/>
            </a:pPr>
            <a:endParaRPr lang="en-US" sz="1200" dirty="0">
              <a:latin typeface="Arial"/>
              <a:cs typeface="Arial"/>
            </a:endParaRPr>
          </a:p>
          <a:p>
            <a:r>
              <a:rPr lang="en-US" sz="1200" dirty="0">
                <a:latin typeface="Arial" panose="020B0604020202020204" pitchFamily="34" charset="0"/>
                <a:cs typeface="Arial" panose="020B0604020202020204" pitchFamily="34" charset="0"/>
              </a:rPr>
              <a:t>Coming up in April, the NHGRI Genomic Data Science Working Group of this Council will host a virtual Machine Learning in Genomics Workshop. This workshop is being co-chaired by working group and council members Trey Ideker and Mark Craven.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goals of the workshop are to define key areas in genomics for machine learning and define NHGRI’s unique role in machine learning research for both genomic sciences and genomic medicine. This event is open to anyone interested in the cutting-edge intersection of artificial intelligence and genomics research. * The workshop will kick off with two keynote presentations and then dive into panels exploring topics that include: * algorithm development; * ethical, legal, and social implications; * data and resource needs; and * clinical applications for machine learning in genomics.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Workshop registration is available on the NHGRI webpage.</a:t>
            </a:r>
          </a:p>
          <a:p>
            <a:endParaRPr lang="en-US" sz="1200" dirty="0">
              <a:latin typeface="Arial" panose="020B0604020202020204" pitchFamily="34" charset="0"/>
              <a:cs typeface="Arial" panose="020B0604020202020204" pitchFamily="34" charset="0"/>
            </a:endParaRPr>
          </a:p>
        </p:txBody>
      </p:sp>
      <p:sp>
        <p:nvSpPr>
          <p:cNvPr id="5" name="Slide Number Placeholder 3">
            <a:extLst>
              <a:ext uri="{FF2B5EF4-FFF2-40B4-BE49-F238E27FC236}">
                <a16:creationId xmlns:a16="http://schemas.microsoft.com/office/drawing/2014/main" id="{7591EA82-1677-4EDF-B780-77D1BCC5ABC0}"/>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40</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5014526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06400" y="407988"/>
            <a:ext cx="6197600" cy="3487737"/>
          </a:xfrm>
          <a:prstGeom prst="rect">
            <a:avLst/>
          </a:prstGeom>
          <a:ln/>
        </p:spPr>
      </p:sp>
      <p:sp>
        <p:nvSpPr>
          <p:cNvPr id="119811" name="Notes Placeholder 2"/>
          <p:cNvSpPr>
            <a:spLocks noGrp="1"/>
          </p:cNvSpPr>
          <p:nvPr>
            <p:ph type="body" idx="1"/>
          </p:nvPr>
        </p:nvSpPr>
        <p:spPr>
          <a:xfrm>
            <a:off x="775331" y="4034830"/>
            <a:ext cx="5257801" cy="3984171"/>
          </a:xfrm>
          <a:noFill/>
          <a:ln w="9525">
            <a:noFill/>
            <a:miter lim="800000"/>
            <a:headEnd/>
            <a:tailEnd/>
          </a:ln>
          <a:effectLst/>
        </p:spPr>
        <p:txBody>
          <a:bodyPr vert="horz" wrap="square" lIns="91139" tIns="45569" rIns="91139" bIns="45569" numCol="1" anchor="t" anchorCtr="0" compatLnSpc="1">
            <a:prstTxWarp prst="textNoShape">
              <a:avLst/>
            </a:prstTxWarp>
            <a:noAutofit/>
          </a:bodyPr>
          <a:lstStyle/>
          <a:p>
            <a:pPr defTabSz="587579">
              <a:defRPr/>
            </a:pPr>
            <a:r>
              <a:rPr lang="en-US" altLang="en-US" sz="1200" dirty="0">
                <a:latin typeface="Arial" panose="020B0604020202020204" pitchFamily="34" charset="0"/>
                <a:cs typeface="Arial" panose="020B0604020202020204" pitchFamily="34" charset="0"/>
              </a:rPr>
              <a:t>The Clinical Genome Resource (or ClinGen) evaluates and disseminates information about the clinical relevance of genes and genomic variants for use in precision medicine and research. </a:t>
            </a:r>
          </a:p>
          <a:p>
            <a:pPr defTabSz="587579">
              <a:defRPr/>
            </a:pPr>
            <a:endParaRPr lang="en-US" altLang="en-US" sz="1200" dirty="0">
              <a:latin typeface="Arial" panose="020B0604020202020204" pitchFamily="34" charset="0"/>
              <a:cs typeface="Arial" panose="020B0604020202020204" pitchFamily="34" charset="0"/>
            </a:endParaRPr>
          </a:p>
          <a:p>
            <a:pPr defTabSz="587579">
              <a:defRPr/>
            </a:pPr>
            <a:r>
              <a:rPr lang="en-US" altLang="en-US" sz="1200" dirty="0">
                <a:latin typeface="Arial" panose="020B0604020202020204" pitchFamily="34" charset="0"/>
                <a:cs typeface="Arial" panose="020B0604020202020204" pitchFamily="34" charset="0"/>
              </a:rPr>
              <a:t>The latest release of the Open Targets Platform includes ClinGen as a source of evidence for genetic associations. The Open Targets Platform is a multi-year, public-private partnership that brings together multiple data types and aims to assist users in identifying and prioritizing potential drug targets associated with disease. The Open Targets Platform supports workflows starting from a target or disease, and then shows available evidence for target-disease associations. ClinGen is the latest addition to its list of expert-curated evidence sources for rare disease genetics that also includes UniProt, the Genomics England PanelApp, and Gene2Phenotype.</a:t>
            </a:r>
          </a:p>
          <a:p>
            <a:pPr defTabSz="587579">
              <a:defRPr/>
            </a:pPr>
            <a:endParaRPr lang="en-US" altLang="en-US" sz="1200" dirty="0">
              <a:latin typeface="Arial" panose="020B0604020202020204" pitchFamily="34" charset="0"/>
              <a:cs typeface="Arial" panose="020B0604020202020204" pitchFamily="34" charset="0"/>
            </a:endParaRPr>
          </a:p>
          <a:p>
            <a:pPr defTabSz="587579">
              <a:defRPr/>
            </a:pPr>
            <a:r>
              <a:rPr lang="en-US" altLang="en-US" sz="1200" dirty="0">
                <a:latin typeface="Arial" panose="020B0604020202020204" pitchFamily="34" charset="0"/>
                <a:cs typeface="Arial" panose="020B0604020202020204" pitchFamily="34" charset="0"/>
              </a:rPr>
              <a:t>The integration of ClinGen has added 1,055 unique target-disease associations, which has helped the Open Targets Platform build new target-disease associations and strengthen existing ones. </a:t>
            </a: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5" name="Slide Number Placeholder 3">
            <a:extLst>
              <a:ext uri="{FF2B5EF4-FFF2-40B4-BE49-F238E27FC236}">
                <a16:creationId xmlns:a16="http://schemas.microsoft.com/office/drawing/2014/main" id="{BEE7F2BC-DD3F-4E55-8F8F-2A13DE2832B3}"/>
              </a:ext>
            </a:extLst>
          </p:cNvPr>
          <p:cNvSpPr txBox="1">
            <a:spLocks/>
          </p:cNvSpPr>
          <p:nvPr/>
        </p:nvSpPr>
        <p:spPr>
          <a:xfrm>
            <a:off x="3970938" y="8831580"/>
            <a:ext cx="3037840" cy="464820"/>
          </a:xfrm>
          <a:prstGeom prst="rect">
            <a:avLst/>
          </a:prstGeom>
        </p:spPr>
        <p:txBody>
          <a:bodyPr vert="horz" lIns="93122" tIns="46562" rIns="93122" bIns="46562"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1092" fontAlgn="base">
              <a:spcBef>
                <a:spcPct val="0"/>
              </a:spcBef>
              <a:spcAft>
                <a:spcPct val="0"/>
              </a:spcAft>
              <a:defRPr/>
            </a:pPr>
            <a:fld id="{5B6CE0F2-70EA-43E2-9B6A-D90CC32518E6}" type="slidenum">
              <a:rPr lang="en-US" b="1">
                <a:solidFill>
                  <a:srgbClr val="000000"/>
                </a:solidFill>
                <a:latin typeface="Arial" pitchFamily="34" charset="0"/>
              </a:rPr>
              <a:pPr defTabSz="931092" fontAlgn="base">
                <a:spcBef>
                  <a:spcPct val="0"/>
                </a:spcBef>
                <a:spcAft>
                  <a:spcPct val="0"/>
                </a:spcAft>
                <a:defRPr/>
              </a:pPr>
              <a:t>41</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8869872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06400" y="354013"/>
            <a:ext cx="6197600" cy="3487737"/>
          </a:xfrm>
          <a:prstGeom prst="rect">
            <a:avLst/>
          </a:prstGeom>
          <a:ln/>
        </p:spPr>
      </p:sp>
      <p:sp>
        <p:nvSpPr>
          <p:cNvPr id="119811" name="Notes Placeholder 2"/>
          <p:cNvSpPr>
            <a:spLocks noGrp="1"/>
          </p:cNvSpPr>
          <p:nvPr>
            <p:ph type="body" idx="1"/>
          </p:nvPr>
        </p:nvSpPr>
        <p:spPr>
          <a:xfrm>
            <a:off x="876300" y="3979225"/>
            <a:ext cx="5257801" cy="4963162"/>
          </a:xfrm>
          <a:noFill/>
          <a:ln w="9525">
            <a:noFill/>
            <a:miter lim="800000"/>
            <a:headEnd/>
            <a:tailEnd/>
          </a:ln>
          <a:effectLst/>
        </p:spPr>
        <p:txBody>
          <a:bodyPr vert="horz" wrap="square" lIns="91166" tIns="45583" rIns="91166" bIns="45583" numCol="1" anchor="t" anchorCtr="0" compatLnSpc="1">
            <a:prstTxWarp prst="textNoShape">
              <a:avLst/>
            </a:prstTxWarp>
            <a:noAutofit/>
          </a:bodyPr>
          <a:lstStyle/>
          <a:p>
            <a:pPr defTabSz="587406">
              <a:defRPr/>
            </a:pPr>
            <a:r>
              <a:rPr lang="en-US" altLang="en-US" sz="1200" dirty="0">
                <a:solidFill>
                  <a:prstClr val="black"/>
                </a:solidFill>
                <a:latin typeface="Arial" panose="020B0604020202020204" pitchFamily="34" charset="0"/>
                <a:cs typeface="Arial" panose="020B0604020202020204" pitchFamily="34" charset="0"/>
              </a:rPr>
              <a:t>The Clinical Sequencing Evidence-Generating Research (or CSER) program aims to generate evidence related to the clinical utility of genome sequencing, with a major emphasis on participant diversity and engagement.</a:t>
            </a:r>
          </a:p>
          <a:p>
            <a:pPr defTabSz="587406">
              <a:defRPr/>
            </a:pPr>
            <a:endParaRPr lang="en-US" altLang="en-US" sz="1200" dirty="0">
              <a:solidFill>
                <a:prstClr val="black"/>
              </a:solidFill>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In November, CSER and </a:t>
            </a:r>
            <a:r>
              <a:rPr lang="en-US" sz="1200" dirty="0" err="1">
                <a:latin typeface="Arial" panose="020B0604020202020204" pitchFamily="34" charset="0"/>
                <a:cs typeface="Arial" panose="020B0604020202020204" pitchFamily="34" charset="0"/>
              </a:rPr>
              <a:t>eMERGE</a:t>
            </a:r>
            <a:r>
              <a:rPr lang="en-US" sz="1200" dirty="0">
                <a:latin typeface="Arial" panose="020B0604020202020204" pitchFamily="34" charset="0"/>
                <a:cs typeface="Arial" panose="020B0604020202020204" pitchFamily="34" charset="0"/>
              </a:rPr>
              <a:t> investigators published an analysis of current sources of discordance across laboratories in genomic variant classification. * Referred to informally as the “variant bake-off 2.0”, 158 variants in ACMG secondary findings genes were annotated and independently classified by three laboratories. * Following additional review and discussion, the concordance rate was 84%, compared to 54% before review and 71% following the first variant bake-off. The most common reason for discordance was evidence codes being applied differently; less common sources of discordance included differing use of internal </a:t>
            </a:r>
            <a:r>
              <a:rPr lang="en-US" sz="1200" dirty="0" err="1">
                <a:latin typeface="Arial" panose="020B0604020202020204" pitchFamily="34" charset="0"/>
                <a:cs typeface="Arial" panose="020B0604020202020204" pitchFamily="34" charset="0"/>
              </a:rPr>
              <a:t>ClinGen</a:t>
            </a:r>
            <a:r>
              <a:rPr lang="en-US" sz="1200" dirty="0">
                <a:latin typeface="Arial" panose="020B0604020202020204" pitchFamily="34" charset="0"/>
                <a:cs typeface="Arial" panose="020B0604020202020204" pitchFamily="34" charset="0"/>
              </a:rPr>
              <a:t> guidance and data entry errors introduced by activities specific to this project.</a:t>
            </a:r>
          </a:p>
          <a:p>
            <a:pPr defTabSz="587406">
              <a:defRPr/>
            </a:pPr>
            <a:endParaRPr lang="en-US" altLang="en-US" sz="1200" dirty="0">
              <a:solidFill>
                <a:prstClr val="black"/>
              </a:solidFill>
              <a:latin typeface="Arial" panose="020B0604020202020204" pitchFamily="34" charset="0"/>
              <a:cs typeface="Arial" panose="020B0604020202020204" pitchFamily="34" charset="0"/>
            </a:endParaRPr>
          </a:p>
          <a:p>
            <a:pPr defTabSz="587406">
              <a:defRPr/>
            </a:pPr>
            <a:r>
              <a:rPr lang="en-US" altLang="en-US" sz="1200" dirty="0">
                <a:solidFill>
                  <a:prstClr val="black"/>
                </a:solidFill>
                <a:latin typeface="Arial" panose="020B0604020202020204" pitchFamily="34" charset="0"/>
                <a:cs typeface="Arial" panose="020B0604020202020204" pitchFamily="34" charset="0"/>
              </a:rPr>
              <a:t>* This year, CSER sites have adapted to the COVID-19 public health emergency and related challenges by relying on telemedicine to continue providing care and remain in contact with providers. While sites were able to eventually continue their studies, some experienced a pause in recruitment. For example, the NYCKidSeq study was paused for approximately five months, but completed return-of-results visits at a two-fold higher rate compared to before the COVID-19 pandemic. The site is also readjusting their recruitment strategy in order to make up for lost time. </a:t>
            </a:r>
          </a:p>
          <a:p>
            <a:pPr defTabSz="587406">
              <a:defRPr/>
            </a:pPr>
            <a:endParaRPr lang="en-US" altLang="en-US" sz="1200" dirty="0">
              <a:solidFill>
                <a:prstClr val="black"/>
              </a:solidFill>
              <a:latin typeface="Arial" panose="020B0604020202020204" pitchFamily="34" charset="0"/>
              <a:cs typeface="Arial" panose="020B0604020202020204" pitchFamily="34" charset="0"/>
            </a:endParaRPr>
          </a:p>
        </p:txBody>
      </p:sp>
      <p:sp>
        <p:nvSpPr>
          <p:cNvPr id="5" name="Slide Number Placeholder 3">
            <a:extLst>
              <a:ext uri="{FF2B5EF4-FFF2-40B4-BE49-F238E27FC236}">
                <a16:creationId xmlns:a16="http://schemas.microsoft.com/office/drawing/2014/main" id="{3B8DA5D3-B67F-40A5-B2A6-0204807505A0}"/>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42</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7321214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387350"/>
            <a:ext cx="6197600" cy="3486150"/>
          </a:xfrm>
        </p:spPr>
      </p:sp>
      <p:sp>
        <p:nvSpPr>
          <p:cNvPr id="3" name="Notes Placeholder 2"/>
          <p:cNvSpPr>
            <a:spLocks noGrp="1"/>
          </p:cNvSpPr>
          <p:nvPr>
            <p:ph type="body" idx="1"/>
          </p:nvPr>
        </p:nvSpPr>
        <p:spPr>
          <a:xfrm>
            <a:off x="876300" y="3994537"/>
            <a:ext cx="5257800" cy="3984171"/>
          </a:xfrm>
        </p:spPr>
        <p:txBody>
          <a:bodyPr/>
          <a:lstStyle/>
          <a:p>
            <a:r>
              <a:rPr lang="en-US" sz="1200" dirty="0">
                <a:latin typeface="Arial" panose="020B0604020202020204" pitchFamily="34" charset="0"/>
                <a:cs typeface="Arial" panose="020B0604020202020204" pitchFamily="34" charset="0"/>
              </a:rPr>
              <a:t>The International 100K+ Cohort Consortium (or IHCC) was established in 2018 at the request of the leaders of the Heads of International Research Organizations through a collaboration between the Global Genomic Medicine Collaborative (or G2MC) and the Global Alliance for Genomics and Health (or GA4GH).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Teri Manolio, Peter Goodhand, and Geoff Ginsburg recently published a paper providing details about the IHCC in </a:t>
            </a:r>
            <a:r>
              <a:rPr lang="en-US" sz="1200" i="1" dirty="0">
                <a:latin typeface="Arial" panose="020B0604020202020204" pitchFamily="34" charset="0"/>
                <a:cs typeface="Arial" panose="020B0604020202020204" pitchFamily="34" charset="0"/>
              </a:rPr>
              <a:t>Lancet Digital Health.</a:t>
            </a:r>
            <a:r>
              <a:rPr lang="en-US" sz="1200" dirty="0">
                <a:latin typeface="Arial" panose="020B0604020202020204" pitchFamily="34" charset="0"/>
                <a:cs typeface="Arial" panose="020B0604020202020204" pitchFamily="34" charset="0"/>
              </a:rPr>
              <a:t> The paper outlines the goals, efforts, and benefits of the IHCC and invites leaders of large human cohorts to join the IHCC.</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The IHCC funded six pilot projects (listed here) in 2020 to conduct tests of data harmonization and data sharing across cohorts as well as to test scientific hypotheses among a large number of participants with diverse ancestry as well as physical and social environment in different geographical locations.</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5" name="Slide Number Placeholder 3">
            <a:extLst>
              <a:ext uri="{FF2B5EF4-FFF2-40B4-BE49-F238E27FC236}">
                <a16:creationId xmlns:a16="http://schemas.microsoft.com/office/drawing/2014/main" id="{4B7A85F1-9DDD-440B-A40B-1EFF2575E503}"/>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43</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4309853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06400" y="376238"/>
            <a:ext cx="6197600" cy="3487737"/>
          </a:xfrm>
          <a:prstGeom prst="rect">
            <a:avLst/>
          </a:prstGeom>
          <a:ln/>
        </p:spPr>
      </p:sp>
      <p:sp>
        <p:nvSpPr>
          <p:cNvPr id="119811" name="Notes Placeholder 2"/>
          <p:cNvSpPr>
            <a:spLocks noGrp="1"/>
          </p:cNvSpPr>
          <p:nvPr>
            <p:ph type="body" idx="1"/>
          </p:nvPr>
        </p:nvSpPr>
        <p:spPr>
          <a:xfrm>
            <a:off x="985837" y="4019397"/>
            <a:ext cx="5038726" cy="3857689"/>
          </a:xfrm>
          <a:noFill/>
          <a:ln w="9525">
            <a:noFill/>
            <a:miter lim="800000"/>
            <a:headEnd/>
            <a:tailEnd/>
          </a:ln>
          <a:effectLst/>
        </p:spPr>
        <p:txBody>
          <a:bodyPr vert="horz" wrap="square" lIns="87861" tIns="43931" rIns="87861" bIns="43931" numCol="1" anchor="t" anchorCtr="0" compatLnSpc="1">
            <a:prstTxWarp prst="textNoShape">
              <a:avLst/>
            </a:prstTxWarp>
            <a:noAutofit/>
          </a:bodyPr>
          <a:lstStyle/>
          <a:p>
            <a:r>
              <a:rPr lang="en-US" sz="1200" dirty="0">
                <a:latin typeface="Arial" panose="020B0604020202020204" pitchFamily="34" charset="0"/>
                <a:cs typeface="Arial" panose="020B0604020202020204" pitchFamily="34" charset="0"/>
              </a:rPr>
              <a:t>The Ethical, Legal, and Social Implications (or ELSI) Research Program supports research that anticipates, explores, and addresses implications of genomics for individuals, families, and communities.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In November, the Center for ELSI Resources and Analysis (or CERA) launched </a:t>
            </a:r>
            <a:r>
              <a:rPr lang="en-US" sz="1200" dirty="0" err="1">
                <a:latin typeface="Arial" panose="020B0604020202020204" pitchFamily="34" charset="0"/>
                <a:cs typeface="Arial" panose="020B0604020202020204" pitchFamily="34" charset="0"/>
              </a:rPr>
              <a:t>ELSIhub</a:t>
            </a:r>
            <a:r>
              <a:rPr lang="en-US" sz="1200" dirty="0">
                <a:latin typeface="Arial" panose="020B0604020202020204" pitchFamily="34" charset="0"/>
                <a:cs typeface="Arial" panose="020B0604020202020204" pitchFamily="34" charset="0"/>
              </a:rPr>
              <a:t>. Co-led by Stanford University and Columbia University in partnership with the Hastings Center and the Personal Genetics Education Project, </a:t>
            </a:r>
            <a:r>
              <a:rPr lang="en-US" sz="1200" dirty="0" err="1">
                <a:latin typeface="Arial" panose="020B0604020202020204" pitchFamily="34" charset="0"/>
                <a:cs typeface="Arial" panose="020B0604020202020204" pitchFamily="34" charset="0"/>
              </a:rPr>
              <a:t>ELSIhub</a:t>
            </a:r>
            <a:r>
              <a:rPr lang="en-US" sz="1200" dirty="0">
                <a:latin typeface="Arial" panose="020B0604020202020204" pitchFamily="34" charset="0"/>
                <a:cs typeface="Arial" panose="020B0604020202020204" pitchFamily="34" charset="0"/>
              </a:rPr>
              <a:t> serves as a platform for the production, sharing, and use of ELSI research. * The site includes an ELSI publications database, scholar directory, research tools database for empirical ELSI research, a collection of genomics and bioethics policy resources, and a catalog of available ELSI funding opportunities.</a:t>
            </a:r>
          </a:p>
          <a:p>
            <a:pPr defTabSz="587579">
              <a:defRPr/>
            </a:pPr>
            <a:endParaRPr lang="en-US" sz="1500" dirty="0">
              <a:solidFill>
                <a:srgbClr val="02122A"/>
              </a:solidFill>
              <a:latin typeface="Arial" panose="020B0604020202020204" pitchFamily="34" charset="0"/>
              <a:cs typeface="Arial" panose="020B0604020202020204" pitchFamily="34" charset="0"/>
            </a:endParaRPr>
          </a:p>
        </p:txBody>
      </p:sp>
      <p:sp>
        <p:nvSpPr>
          <p:cNvPr id="5" name="Slide Number Placeholder 3">
            <a:extLst>
              <a:ext uri="{FF2B5EF4-FFF2-40B4-BE49-F238E27FC236}">
                <a16:creationId xmlns:a16="http://schemas.microsoft.com/office/drawing/2014/main" id="{4D9E7571-C670-42C0-80A1-33721F112570}"/>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44</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3070288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06400" y="376238"/>
            <a:ext cx="6197600" cy="3487737"/>
          </a:xfrm>
          <a:prstGeom prst="rect">
            <a:avLst/>
          </a:prstGeom>
          <a:ln/>
        </p:spPr>
      </p:sp>
      <p:sp>
        <p:nvSpPr>
          <p:cNvPr id="119811" name="Notes Placeholder 2"/>
          <p:cNvSpPr>
            <a:spLocks noGrp="1"/>
          </p:cNvSpPr>
          <p:nvPr>
            <p:ph type="body" idx="1"/>
          </p:nvPr>
        </p:nvSpPr>
        <p:spPr>
          <a:xfrm>
            <a:off x="876300" y="4019396"/>
            <a:ext cx="5257800" cy="3984171"/>
          </a:xfrm>
          <a:noFill/>
          <a:ln w="9525">
            <a:noFill/>
            <a:miter lim="800000"/>
            <a:headEnd/>
            <a:tailEnd/>
          </a:ln>
          <a:effectLst/>
        </p:spPr>
        <p:txBody>
          <a:bodyPr vert="horz" wrap="square" lIns="87861" tIns="43931" rIns="87861" bIns="43931" numCol="1" anchor="t" anchorCtr="0" compatLnSpc="1">
            <a:prstTxWarp prst="textNoShape">
              <a:avLst/>
            </a:prstTxWarp>
            <a:noAutofit/>
          </a:bodyPr>
          <a:lstStyle/>
          <a:p>
            <a:r>
              <a:rPr lang="en-US" sz="1200" dirty="0">
                <a:latin typeface="Arial" panose="020B0604020202020204" pitchFamily="34" charset="0"/>
                <a:cs typeface="Arial" panose="020B0604020202020204" pitchFamily="34" charset="0"/>
              </a:rPr>
              <a:t>A unique feature of </a:t>
            </a:r>
            <a:r>
              <a:rPr lang="en-US" sz="1200" dirty="0" err="1">
                <a:latin typeface="Arial" panose="020B0604020202020204" pitchFamily="34" charset="0"/>
                <a:cs typeface="Arial" panose="020B0604020202020204" pitchFamily="34" charset="0"/>
              </a:rPr>
              <a:t>ELSIhub</a:t>
            </a:r>
            <a:r>
              <a:rPr lang="en-US" sz="1200" dirty="0">
                <a:latin typeface="Arial" panose="020B0604020202020204" pitchFamily="34" charset="0"/>
                <a:cs typeface="Arial" panose="020B0604020202020204" pitchFamily="34" charset="0"/>
              </a:rPr>
              <a:t> is their monthly ELSI Friday Forums. Held on the second Friday of each month, ELSI Friday Forums discuss a wide range of topics examined through an ELSI lens.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Past forums discussed the issues of addressing racism in research and clinical practice * and the intersection between genomics and infectious disease. * The March Forum will consider ethical and legal implications of DNA technologies that impact migrants entering or resident in the United States.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All talks are recorded and archived on </a:t>
            </a:r>
            <a:r>
              <a:rPr lang="en-US" sz="1200" dirty="0" err="1">
                <a:latin typeface="Arial" panose="020B0604020202020204" pitchFamily="34" charset="0"/>
                <a:cs typeface="Arial" panose="020B0604020202020204" pitchFamily="34" charset="0"/>
              </a:rPr>
              <a:t>ELSIhub</a:t>
            </a:r>
            <a:r>
              <a:rPr lang="en-US" sz="1200" dirty="0">
                <a:latin typeface="Arial" panose="020B0604020202020204" pitchFamily="34" charset="0"/>
                <a:cs typeface="Arial" panose="020B0604020202020204" pitchFamily="34" charset="0"/>
              </a:rPr>
              <a:t>. To listen to the talks in real time and participate in live discussion, you must register in advance on the </a:t>
            </a:r>
            <a:r>
              <a:rPr lang="en-US" sz="1200" dirty="0" err="1">
                <a:latin typeface="Arial" panose="020B0604020202020204" pitchFamily="34" charset="0"/>
                <a:cs typeface="Arial" panose="020B0604020202020204" pitchFamily="34" charset="0"/>
              </a:rPr>
              <a:t>ELSIhub</a:t>
            </a:r>
            <a:r>
              <a:rPr lang="en-US" sz="1200" dirty="0">
                <a:latin typeface="Arial" panose="020B0604020202020204" pitchFamily="34" charset="0"/>
                <a:cs typeface="Arial" panose="020B0604020202020204" pitchFamily="34" charset="0"/>
              </a:rPr>
              <a:t> website.</a:t>
            </a:r>
          </a:p>
          <a:p>
            <a:pPr marL="275434" indent="-275434">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In addition, on February 26, </a:t>
            </a:r>
            <a:r>
              <a:rPr lang="en-US" sz="1200" dirty="0" err="1">
                <a:latin typeface="Arial" panose="020B0604020202020204" pitchFamily="34" charset="0"/>
                <a:cs typeface="Arial" panose="020B0604020202020204" pitchFamily="34" charset="0"/>
              </a:rPr>
              <a:t>ELSIhub</a:t>
            </a:r>
            <a:r>
              <a:rPr lang="en-US" sz="1200" dirty="0">
                <a:latin typeface="Arial" panose="020B0604020202020204" pitchFamily="34" charset="0"/>
                <a:cs typeface="Arial" panose="020B0604020202020204" pitchFamily="34" charset="0"/>
              </a:rPr>
              <a:t> will launch a new six-week series of themed one-hour networking discussions on ELSI research. This initial series, called ELSI Conversations, focuses on presentations that were originally accepted for the 2020 ELSI Congress, which was canceled due to the COVID-19 pandemic.</a:t>
            </a:r>
          </a:p>
          <a:p>
            <a:pPr defTabSz="587579">
              <a:defRPr/>
            </a:pPr>
            <a:endParaRPr lang="en-US" sz="1200" dirty="0">
              <a:solidFill>
                <a:srgbClr val="02122A"/>
              </a:solidFill>
              <a:latin typeface="Arial" panose="020B0604020202020204" pitchFamily="34" charset="0"/>
              <a:cs typeface="Arial" panose="020B0604020202020204" pitchFamily="34" charset="0"/>
            </a:endParaRPr>
          </a:p>
          <a:p>
            <a:pPr defTabSz="587579">
              <a:defRPr/>
            </a:pPr>
            <a:endParaRPr lang="en-US" sz="1200" dirty="0">
              <a:solidFill>
                <a:srgbClr val="02122A"/>
              </a:solidFill>
              <a:latin typeface="Arial" panose="020B0604020202020204" pitchFamily="34" charset="0"/>
              <a:cs typeface="Arial" panose="020B0604020202020204" pitchFamily="34" charset="0"/>
            </a:endParaRPr>
          </a:p>
          <a:p>
            <a:pPr defTabSz="587579">
              <a:defRPr/>
            </a:pPr>
            <a:endParaRPr lang="en-US" sz="1200" dirty="0">
              <a:solidFill>
                <a:srgbClr val="02122A"/>
              </a:solidFill>
              <a:latin typeface="Arial" panose="020B0604020202020204" pitchFamily="34" charset="0"/>
              <a:cs typeface="Arial" panose="020B0604020202020204" pitchFamily="34" charset="0"/>
            </a:endParaRPr>
          </a:p>
        </p:txBody>
      </p:sp>
      <p:sp>
        <p:nvSpPr>
          <p:cNvPr id="5" name="Slide Number Placeholder 3">
            <a:extLst>
              <a:ext uri="{FF2B5EF4-FFF2-40B4-BE49-F238E27FC236}">
                <a16:creationId xmlns:a16="http://schemas.microsoft.com/office/drawing/2014/main" id="{F15A73AA-4941-4082-9C24-C9F88813AC42}"/>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45</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8278621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500063"/>
            <a:ext cx="6197600" cy="3487737"/>
          </a:xfrm>
        </p:spPr>
      </p:sp>
      <p:sp>
        <p:nvSpPr>
          <p:cNvPr id="3" name="Notes Placeholder 2"/>
          <p:cNvSpPr>
            <a:spLocks noGrp="1"/>
          </p:cNvSpPr>
          <p:nvPr>
            <p:ph type="body" idx="1"/>
          </p:nvPr>
        </p:nvSpPr>
        <p:spPr>
          <a:xfrm>
            <a:off x="876300" y="4236521"/>
            <a:ext cx="5257800" cy="3984171"/>
          </a:xfrm>
        </p:spPr>
        <p:txBody>
          <a:bodyPr/>
          <a:lstStyle/>
          <a:p>
            <a:r>
              <a:rPr lang="en-US" sz="1200" dirty="0">
                <a:latin typeface="Arial" panose="020B0604020202020204" pitchFamily="34" charset="0"/>
                <a:cs typeface="Arial" panose="020B0604020202020204" pitchFamily="34" charset="0"/>
              </a:rPr>
              <a:t>Following the recommendations of the Training Task Force of this Council, NHGRI published two Program Announcements (or PARs) this past December that have an application due date of May 2021. The PARs are intended to increase the involvement of genetic counselors and data scientists in genomics research.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Meanwhile, there are two Funding Opportunity Announcements (or FOAs) under development (one for a F99/K00 mechanism and one for a K18 mechanism), which aim to enhance the diversity of the genomics workforce at the trainee and faculty level.</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defTabSz="1175158">
              <a:defRPr/>
            </a:pPr>
            <a:fld id="{6D3A449C-2333-4B4A-90DA-D41E67BE0E72}" type="slidenum">
              <a:rPr lang="en-US" b="1">
                <a:solidFill>
                  <a:prstClr val="black"/>
                </a:solidFill>
                <a:latin typeface="Arial" panose="020B0604020202020204" pitchFamily="34" charset="0"/>
                <a:cs typeface="Arial" panose="020B0604020202020204" pitchFamily="34" charset="0"/>
              </a:rPr>
              <a:pPr defTabSz="1175158">
                <a:defRPr/>
              </a:pPr>
              <a:t>46</a:t>
            </a:fld>
            <a:endParaRPr lang="en-US"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36637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388938" y="363538"/>
            <a:ext cx="6197600" cy="3486150"/>
          </a:xfrm>
          <a:prstGeom prst="rect">
            <a:avLst/>
          </a:prstGeom>
          <a:ln/>
        </p:spPr>
      </p:sp>
      <p:sp>
        <p:nvSpPr>
          <p:cNvPr id="100355" name="Notes Placeholder 2"/>
          <p:cNvSpPr>
            <a:spLocks noGrp="1"/>
          </p:cNvSpPr>
          <p:nvPr>
            <p:ph type="body" idx="1"/>
          </p:nvPr>
        </p:nvSpPr>
        <p:spPr>
          <a:xfrm>
            <a:off x="859631" y="4007492"/>
            <a:ext cx="5257800" cy="39841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a:latin typeface="Arial" pitchFamily="34" charset="0"/>
                <a:cs typeface="Arial" pitchFamily="34" charset="0"/>
              </a:rPr>
              <a:t>Moving on to the NIH Common Fund and other trans-NIH efforts.</a:t>
            </a:r>
          </a:p>
          <a:p>
            <a:endParaRPr lang="en-US" sz="1200" dirty="0">
              <a:latin typeface="Arial" pitchFamily="34" charset="0"/>
              <a:cs typeface="Arial" pitchFamily="34" charset="0"/>
            </a:endParaRPr>
          </a:p>
        </p:txBody>
      </p:sp>
      <p:sp>
        <p:nvSpPr>
          <p:cNvPr id="5" name="Slide Number Placeholder 3">
            <a:extLst>
              <a:ext uri="{FF2B5EF4-FFF2-40B4-BE49-F238E27FC236}">
                <a16:creationId xmlns:a16="http://schemas.microsoft.com/office/drawing/2014/main" id="{80AD2BDE-019F-4B04-8109-6866D148C0FB}"/>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47</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7508406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360363"/>
            <a:ext cx="6197600" cy="3486150"/>
          </a:xfrm>
        </p:spPr>
      </p:sp>
      <p:sp>
        <p:nvSpPr>
          <p:cNvPr id="3" name="Notes Placeholder 2"/>
          <p:cNvSpPr>
            <a:spLocks noGrp="1"/>
          </p:cNvSpPr>
          <p:nvPr>
            <p:ph type="body" idx="1"/>
          </p:nvPr>
        </p:nvSpPr>
        <p:spPr>
          <a:xfrm>
            <a:off x="876300" y="4007886"/>
            <a:ext cx="5257800" cy="5059201"/>
          </a:xfrm>
        </p:spPr>
        <p:txBody>
          <a:bodyPr/>
          <a:lstStyle/>
          <a:p>
            <a:r>
              <a:rPr lang="en-US" sz="1200" dirty="0">
                <a:latin typeface="Arial" panose="020B0604020202020204" pitchFamily="34" charset="0"/>
                <a:cs typeface="Arial" panose="020B0604020202020204" pitchFamily="34" charset="0"/>
              </a:rPr>
              <a:t>More than 10 years ago, the Common Fund’s Genotype-Tissue Expression (or </a:t>
            </a:r>
            <a:r>
              <a:rPr lang="en-US" sz="1200" dirty="0" err="1">
                <a:latin typeface="Arial" panose="020B0604020202020204" pitchFamily="34" charset="0"/>
                <a:cs typeface="Arial" panose="020B0604020202020204" pitchFamily="34" charset="0"/>
              </a:rPr>
              <a:t>GTEx</a:t>
            </a:r>
            <a:r>
              <a:rPr lang="en-US" sz="1200" dirty="0">
                <a:latin typeface="Arial" panose="020B0604020202020204" pitchFamily="34" charset="0"/>
                <a:cs typeface="Arial" panose="020B0604020202020204" pitchFamily="34" charset="0"/>
              </a:rPr>
              <a:t>) project was established to characterize genetic effects on the transcriptome across human tissues and to link these regulatory mechanisms to trait and disease associations. The efforts of the </a:t>
            </a:r>
            <a:r>
              <a:rPr lang="en-US" sz="1200" dirty="0" err="1">
                <a:latin typeface="Arial" panose="020B0604020202020204" pitchFamily="34" charset="0"/>
                <a:cs typeface="Arial" panose="020B0604020202020204" pitchFamily="34" charset="0"/>
              </a:rPr>
              <a:t>GTEx</a:t>
            </a:r>
            <a:r>
              <a:rPr lang="en-US" sz="1200" dirty="0">
                <a:latin typeface="Arial" panose="020B0604020202020204" pitchFamily="34" charset="0"/>
                <a:cs typeface="Arial" panose="020B0604020202020204" pitchFamily="34" charset="0"/>
              </a:rPr>
              <a:t> Consortium have led to the development of numerous tools and the establishment of a database and a tissue bank that can be used by many researchers around the world.</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In September 2020, the final set of analyses from the </a:t>
            </a:r>
            <a:r>
              <a:rPr lang="en-US" sz="1200" dirty="0" err="1">
                <a:latin typeface="Arial" panose="020B0604020202020204" pitchFamily="34" charset="0"/>
                <a:cs typeface="Arial" panose="020B0604020202020204" pitchFamily="34" charset="0"/>
              </a:rPr>
              <a:t>GTEx</a:t>
            </a:r>
            <a:r>
              <a:rPr lang="en-US" sz="1200" dirty="0">
                <a:latin typeface="Arial" panose="020B0604020202020204" pitchFamily="34" charset="0"/>
                <a:cs typeface="Arial" panose="020B0604020202020204" pitchFamily="34" charset="0"/>
              </a:rPr>
              <a:t> Consortium were published. This was associated with a Version 8 data release, which represents the largest atlas of human gene expression and catalog of trait loci to date. For this final phase of the project, * 14 manuscripts were published in </a:t>
            </a:r>
            <a:r>
              <a:rPr lang="en-US" sz="1200" i="1" dirty="0">
                <a:latin typeface="Arial" panose="020B0604020202020204" pitchFamily="34" charset="0"/>
                <a:cs typeface="Arial" panose="020B0604020202020204" pitchFamily="34" charset="0"/>
              </a:rPr>
              <a:t>Science</a:t>
            </a:r>
            <a:r>
              <a:rPr lang="en-US" sz="1200" dirty="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Science Advances</a:t>
            </a:r>
            <a:r>
              <a:rPr lang="en-US" sz="1200" dirty="0">
                <a:latin typeface="Arial" panose="020B0604020202020204" pitchFamily="34" charset="0"/>
                <a:cs typeface="Arial" panose="020B0604020202020204" pitchFamily="34" charset="0"/>
              </a:rPr>
              <a:t>, and non-</a:t>
            </a:r>
            <a:r>
              <a:rPr lang="en-US" sz="1200" i="1" dirty="0">
                <a:latin typeface="Arial" panose="020B0604020202020204" pitchFamily="34" charset="0"/>
                <a:cs typeface="Arial" panose="020B0604020202020204" pitchFamily="34" charset="0"/>
              </a:rPr>
              <a:t>Science</a:t>
            </a:r>
            <a:r>
              <a:rPr lang="en-US" sz="1200" dirty="0">
                <a:latin typeface="Arial" panose="020B0604020202020204" pitchFamily="34" charset="0"/>
                <a:cs typeface="Arial" panose="020B0604020202020204" pitchFamily="34" charset="0"/>
              </a:rPr>
              <a:t> journals, and these summarized the results from the analyses of the Version 8 </a:t>
            </a:r>
            <a:r>
              <a:rPr lang="en-US" sz="1200" dirty="0" err="1">
                <a:latin typeface="Arial" panose="020B0604020202020204" pitchFamily="34" charset="0"/>
                <a:cs typeface="Arial" panose="020B0604020202020204" pitchFamily="34" charset="0"/>
              </a:rPr>
              <a:t>GTEx</a:t>
            </a:r>
            <a:r>
              <a:rPr lang="en-US" sz="1200" dirty="0">
                <a:latin typeface="Arial" panose="020B0604020202020204" pitchFamily="34" charset="0"/>
                <a:cs typeface="Arial" panose="020B0604020202020204" pitchFamily="34" charset="0"/>
              </a:rPr>
              <a:t> release.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Version 8 data release includes increased numbers of tissues and individuals, which allows for more accurate mapping of putative trait-causing genomic variants and identification of cell type-specific differences in gene expression. The increased size of the dataset also provides the power to link genomic variation to gene expression on both cis and trans interactions across the genome. As a result, cis and trans effects in addition to population- and sex-specific differences in gene expression can be detected. These findings set the stage for future exploration into the effects of common and rare genomic variants that underlie the gamut of human genomic variation.</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5" name="Slide Number Placeholder 3">
            <a:extLst>
              <a:ext uri="{FF2B5EF4-FFF2-40B4-BE49-F238E27FC236}">
                <a16:creationId xmlns:a16="http://schemas.microsoft.com/office/drawing/2014/main" id="{742A2A91-B746-4049-89F4-909512CB666C}"/>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48</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42306287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482600"/>
            <a:ext cx="6197600" cy="3486150"/>
          </a:xfrm>
        </p:spPr>
      </p:sp>
      <p:sp>
        <p:nvSpPr>
          <p:cNvPr id="3" name="Notes Placeholder 2"/>
          <p:cNvSpPr>
            <a:spLocks noGrp="1"/>
          </p:cNvSpPr>
          <p:nvPr>
            <p:ph type="body" idx="1"/>
          </p:nvPr>
        </p:nvSpPr>
        <p:spPr>
          <a:xfrm>
            <a:off x="768501" y="4120315"/>
            <a:ext cx="5257800" cy="3984171"/>
          </a:xfrm>
        </p:spPr>
        <p:txBody>
          <a:bodyPr/>
          <a:lstStyle/>
          <a:p>
            <a:r>
              <a:rPr lang="en-US" sz="1200" dirty="0">
                <a:latin typeface="Arial" panose="020B0604020202020204" pitchFamily="34" charset="0"/>
                <a:cs typeface="Arial" panose="020B0604020202020204" pitchFamily="34" charset="0"/>
              </a:rPr>
              <a:t>The Library of Integrated Network-based Cellular Signatures (or LINCS) is a Common Fund program intended to create a network-based understanding of biology by cataloging changes in gene expression and other cellular processes. LINCS uses computational tools to integrate this diverse information for the development of new biomarkers and therapeutics.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LINCS is now concluding after 10 years as a Common Fund program, and LINCs investigators are finalizing the LINCS resources. The LINCS Consortium held its final symposium in a virtual format in November 2020. The symposium highlighted the impact that LINCS has had on the research community by featuring work from both LINCS investigators and external investigators who have leveraged LINCS resources. * Over 700 attendees joined the symposium.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Video recordings from the LINCS Virtual Symposium are available on the BD2K-LINCS Data Coordination and Integration Center YouTube channel.</a:t>
            </a:r>
          </a:p>
          <a:p>
            <a:endParaRPr lang="en-US" sz="1200" dirty="0">
              <a:latin typeface="Arial" panose="020B0604020202020204" pitchFamily="34" charset="0"/>
              <a:cs typeface="Arial" panose="020B0604020202020204" pitchFamily="34" charset="0"/>
            </a:endParaRPr>
          </a:p>
        </p:txBody>
      </p:sp>
      <p:sp>
        <p:nvSpPr>
          <p:cNvPr id="5" name="Slide Number Placeholder 3">
            <a:extLst>
              <a:ext uri="{FF2B5EF4-FFF2-40B4-BE49-F238E27FC236}">
                <a16:creationId xmlns:a16="http://schemas.microsoft.com/office/drawing/2014/main" id="{E19F13C1-36E6-4AB3-9881-4CD2EC5DD616}"/>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49</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208965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14338" y="454025"/>
            <a:ext cx="6196012" cy="3486150"/>
          </a:xfrm>
          <a:prstGeom prst="rect">
            <a:avLst/>
          </a:prstGeom>
          <a:ln/>
        </p:spPr>
      </p:sp>
      <p:sp>
        <p:nvSpPr>
          <p:cNvPr id="100355" name="Notes Placeholder 2"/>
          <p:cNvSpPr>
            <a:spLocks noGrp="1"/>
          </p:cNvSpPr>
          <p:nvPr>
            <p:ph type="body" idx="1"/>
          </p:nvPr>
        </p:nvSpPr>
        <p:spPr>
          <a:xfrm>
            <a:off x="876299" y="402972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587579">
              <a:defRPr/>
            </a:pPr>
            <a:r>
              <a:rPr lang="en-US" sz="1200" dirty="0">
                <a:latin typeface="Arial" panose="020B0604020202020204" pitchFamily="34" charset="0"/>
                <a:cs typeface="Arial" pitchFamily="34" charset="0"/>
              </a:rPr>
              <a:t>There will then be three more concept clearances presented by NHGRI extramural program directors.</a:t>
            </a:r>
          </a:p>
          <a:p>
            <a:pPr defTabSz="587579">
              <a:defRPr/>
            </a:pPr>
            <a:endParaRPr lang="en-US" sz="1200" dirty="0">
              <a:latin typeface="Arial" panose="020B0604020202020204" pitchFamily="34" charset="0"/>
              <a:cs typeface="Arial" pitchFamily="34" charset="0"/>
            </a:endParaRPr>
          </a:p>
          <a:p>
            <a:pPr defTabSz="587579">
              <a:defRPr/>
            </a:pPr>
            <a:r>
              <a:rPr lang="en-US" sz="1200" dirty="0">
                <a:latin typeface="Arial" panose="020B0604020202020204" pitchFamily="34" charset="0"/>
                <a:cs typeface="Arial" pitchFamily="34" charset="0"/>
              </a:rPr>
              <a:t>* Jennifer Troyer will present a concept clearance on “Non-Human Primate </a:t>
            </a:r>
            <a:r>
              <a:rPr lang="en-US" sz="1200" dirty="0" err="1">
                <a:latin typeface="Arial" panose="020B0604020202020204" pitchFamily="34" charset="0"/>
                <a:cs typeface="Arial" pitchFamily="34" charset="0"/>
              </a:rPr>
              <a:t>dGTEx</a:t>
            </a:r>
            <a:r>
              <a:rPr lang="en-US" sz="1200" dirty="0">
                <a:latin typeface="Arial" panose="020B0604020202020204" pitchFamily="34" charset="0"/>
                <a:cs typeface="Arial" pitchFamily="34" charset="0"/>
              </a:rPr>
              <a:t>.”</a:t>
            </a:r>
          </a:p>
          <a:p>
            <a:pPr defTabSz="587579">
              <a:defRPr/>
            </a:pPr>
            <a:endParaRPr lang="en-US" sz="1200" dirty="0">
              <a:latin typeface="Arial" panose="020B0604020202020204" pitchFamily="34" charset="0"/>
              <a:cs typeface="Arial" pitchFamily="34" charset="0"/>
            </a:endParaRPr>
          </a:p>
          <a:p>
            <a:pPr defTabSz="587579">
              <a:defRPr/>
            </a:pPr>
            <a:r>
              <a:rPr lang="en-US" sz="1200" dirty="0">
                <a:latin typeface="Arial" panose="020B0604020202020204" pitchFamily="34" charset="0"/>
                <a:cs typeface="Arial" pitchFamily="34" charset="0"/>
              </a:rPr>
              <a:t>* Daniel Gilchrist will present a concept clearance on “Computational Genomics and Data Science.”</a:t>
            </a:r>
          </a:p>
          <a:p>
            <a:pPr defTabSz="587579">
              <a:defRPr/>
            </a:pPr>
            <a:endParaRPr lang="en-US" sz="1200" dirty="0">
              <a:latin typeface="Arial" panose="020B0604020202020204" pitchFamily="34" charset="0"/>
              <a:cs typeface="Arial" pitchFamily="34" charset="0"/>
            </a:endParaRPr>
          </a:p>
          <a:p>
            <a:pPr defTabSz="587579">
              <a:defRPr/>
            </a:pPr>
            <a:r>
              <a:rPr lang="en-US" sz="1200" dirty="0">
                <a:latin typeface="Arial" panose="020B0604020202020204" pitchFamily="34" charset="0"/>
                <a:cs typeface="Arial" pitchFamily="34" charset="0"/>
              </a:rPr>
              <a:t>* And finally, Adam Felsenfeld will present a concept clearance on “Molecular Phenotypes of Null Alleles in Cells Pilot Project.”</a:t>
            </a:r>
          </a:p>
          <a:p>
            <a:endParaRPr lang="en-US" sz="1200" dirty="0">
              <a:latin typeface="Arial" panose="020B0604020202020204" pitchFamily="34" charset="0"/>
              <a:cs typeface="Arial" pitchFamily="34" charset="0"/>
            </a:endParaRPr>
          </a:p>
        </p:txBody>
      </p:sp>
      <p:sp>
        <p:nvSpPr>
          <p:cNvPr id="5" name="Slide Number Placeholder 3">
            <a:extLst>
              <a:ext uri="{FF2B5EF4-FFF2-40B4-BE49-F238E27FC236}">
                <a16:creationId xmlns:a16="http://schemas.microsoft.com/office/drawing/2014/main" id="{250E1701-063A-401E-BC47-6CAA5116D0E7}"/>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5</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2591766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06400" y="411163"/>
            <a:ext cx="6197600" cy="3487737"/>
          </a:xfrm>
          <a:prstGeom prst="rect">
            <a:avLst/>
          </a:prstGeom>
          <a:ln/>
        </p:spPr>
      </p:sp>
      <p:sp>
        <p:nvSpPr>
          <p:cNvPr id="119811" name="Notes Placeholder 2"/>
          <p:cNvSpPr>
            <a:spLocks noGrp="1"/>
          </p:cNvSpPr>
          <p:nvPr>
            <p:ph type="body" idx="1"/>
          </p:nvPr>
        </p:nvSpPr>
        <p:spPr>
          <a:xfrm>
            <a:off x="876300" y="4049492"/>
            <a:ext cx="5257801" cy="3984171"/>
          </a:xfrm>
          <a:noFill/>
          <a:ln w="9525">
            <a:noFill/>
            <a:miter lim="800000"/>
            <a:headEnd/>
            <a:tailEnd/>
          </a:ln>
          <a:effectLst/>
        </p:spPr>
        <p:txBody>
          <a:bodyPr vert="horz" wrap="square" lIns="91166" tIns="45583" rIns="91166" bIns="45583" numCol="1" anchor="t" anchorCtr="0" compatLnSpc="1">
            <a:prstTxWarp prst="textNoShape">
              <a:avLst/>
            </a:prstTxWarp>
            <a:noAutofit/>
          </a:bodyPr>
          <a:lstStyle/>
          <a:p>
            <a:r>
              <a:rPr lang="en-US" sz="1200" dirty="0">
                <a:latin typeface="Arial" panose="020B0604020202020204" pitchFamily="34" charset="0"/>
                <a:cs typeface="Arial" panose="020B0604020202020204" pitchFamily="34" charset="0"/>
              </a:rPr>
              <a:t>The central goal of the Common Fund Human Heredity and Health in Africa (or H3Africa) program is to develop a sustainable and collaborative African genomics research enterprise.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In its ninth year, H3Africa continues to make progress on its goal of publishing in international journals, with over 440 such publications to date.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For example, last October, findings from H3Africa’s initial large-scale genome-sequencing effort were published in </a:t>
            </a:r>
            <a:r>
              <a:rPr lang="en-US" sz="1200" i="1" dirty="0">
                <a:latin typeface="Arial" panose="020B0604020202020204" pitchFamily="34" charset="0"/>
                <a:cs typeface="Arial" panose="020B0604020202020204" pitchFamily="34" charset="0"/>
              </a:rPr>
              <a:t>Nature</a:t>
            </a:r>
            <a:r>
              <a:rPr lang="en-US" sz="1200" dirty="0">
                <a:latin typeface="Arial" panose="020B0604020202020204" pitchFamily="34" charset="0"/>
                <a:cs typeface="Arial" panose="020B0604020202020204" pitchFamily="34" charset="0"/>
              </a:rPr>
              <a:t>. The article presented analyses of whole-genome sequences from 426 individuals representing 50 ethnolinguistic groups from the continent, reflecting the rich genomic diversity across Africa. The investigators catalogued over 3 million novel genomic variants, complex patterns of admixture, evidence of natural selection, and previously unknown migration events. The study represents a major milestone for African genomics research, as it was predominantly led by local researchers using community resources. </a:t>
            </a:r>
          </a:p>
          <a:p>
            <a:pPr marL="0" lvl="1">
              <a:defRPr/>
            </a:pPr>
            <a:endParaRPr lang="en-US" sz="1200" dirty="0">
              <a:cs typeface="Calibri"/>
            </a:endParaRPr>
          </a:p>
        </p:txBody>
      </p:sp>
      <p:sp>
        <p:nvSpPr>
          <p:cNvPr id="5" name="Slide Number Placeholder 3">
            <a:extLst>
              <a:ext uri="{FF2B5EF4-FFF2-40B4-BE49-F238E27FC236}">
                <a16:creationId xmlns:a16="http://schemas.microsoft.com/office/drawing/2014/main" id="{B2C6EAB3-EC2E-4686-A5D8-30DCBDD065D4}"/>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50</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1447309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06400" y="509588"/>
            <a:ext cx="6197600" cy="3487737"/>
          </a:xfrm>
          <a:prstGeom prst="rect">
            <a:avLst/>
          </a:prstGeom>
          <a:ln/>
        </p:spPr>
      </p:sp>
      <p:sp>
        <p:nvSpPr>
          <p:cNvPr id="119811" name="Notes Placeholder 2"/>
          <p:cNvSpPr>
            <a:spLocks noGrp="1"/>
          </p:cNvSpPr>
          <p:nvPr>
            <p:ph type="body" idx="1"/>
          </p:nvPr>
        </p:nvSpPr>
        <p:spPr>
          <a:xfrm>
            <a:off x="876300" y="4208809"/>
            <a:ext cx="5257801" cy="3984171"/>
          </a:xfrm>
          <a:noFill/>
          <a:ln w="9525">
            <a:noFill/>
            <a:miter lim="800000"/>
            <a:headEnd/>
            <a:tailEnd/>
          </a:ln>
          <a:effectLst/>
        </p:spPr>
        <p:txBody>
          <a:bodyPr vert="horz" wrap="square" lIns="91166" tIns="45583" rIns="91166" bIns="45583" numCol="1" anchor="t" anchorCtr="0" compatLnSpc="1">
            <a:prstTxWarp prst="textNoShape">
              <a:avLst/>
            </a:prstTxWarp>
            <a:noAutofit/>
          </a:bodyPr>
          <a:lstStyle/>
          <a:p>
            <a:r>
              <a:rPr lang="en-US" sz="1200" dirty="0">
                <a:latin typeface="Arial" panose="020B0604020202020204" pitchFamily="34" charset="0"/>
                <a:cs typeface="Arial" panose="020B0604020202020204" pitchFamily="34" charset="0"/>
              </a:rPr>
              <a:t>Additionally, H3Africa researchers continue to collaborate globally.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Capitalizing on the virtual format, the 16</a:t>
            </a:r>
            <a:r>
              <a:rPr lang="en-US" sz="1200" baseline="30000" dirty="0">
                <a:latin typeface="Arial" panose="020B0604020202020204" pitchFamily="34" charset="0"/>
                <a:cs typeface="Arial" panose="020B0604020202020204" pitchFamily="34" charset="0"/>
              </a:rPr>
              <a:t>th</a:t>
            </a:r>
            <a:r>
              <a:rPr lang="en-US" sz="1200" dirty="0">
                <a:latin typeface="Arial" panose="020B0604020202020204" pitchFamily="34" charset="0"/>
                <a:cs typeface="Arial" panose="020B0604020202020204" pitchFamily="34" charset="0"/>
              </a:rPr>
              <a:t> H3Africa Consortium meeting held last September included &gt;150 attendees that spanned the globe and included participants outside the H3Africa community. Many of the international participants gave presentations and participated in discussion panels, allowing for a rich exchange of ideas.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The H3Africa Rare Disease Working Group has ongoing interactions with </a:t>
            </a:r>
            <a:r>
              <a:rPr lang="en-US" sz="1200" dirty="0" err="1">
                <a:latin typeface="Arial" panose="020B0604020202020204" pitchFamily="34" charset="0"/>
                <a:cs typeface="Arial" panose="020B0604020202020204" pitchFamily="34" charset="0"/>
              </a:rPr>
              <a:t>ClinGen</a:t>
            </a:r>
            <a:r>
              <a:rPr lang="en-US" sz="1200" dirty="0">
                <a:latin typeface="Arial" panose="020B0604020202020204" pitchFamily="34" charset="0"/>
                <a:cs typeface="Arial" panose="020B0604020202020204" pitchFamily="34" charset="0"/>
              </a:rPr>
              <a:t>, and the two groups recently hosted a three-day workshop. Topics included gene and variant curation, </a:t>
            </a:r>
            <a:r>
              <a:rPr lang="en-US" sz="1200" dirty="0" err="1">
                <a:latin typeface="Arial" panose="020B0604020202020204" pitchFamily="34" charset="0"/>
                <a:cs typeface="Arial" panose="020B0604020202020204" pitchFamily="34" charset="0"/>
              </a:rPr>
              <a:t>ClinVar</a:t>
            </a:r>
            <a:r>
              <a:rPr lang="en-US" sz="1200" dirty="0">
                <a:latin typeface="Arial" panose="020B0604020202020204" pitchFamily="34" charset="0"/>
                <a:cs typeface="Arial" panose="020B0604020202020204" pitchFamily="34" charset="0"/>
              </a:rPr>
              <a:t> submission, and other </a:t>
            </a:r>
            <a:r>
              <a:rPr lang="en-US" sz="1200" dirty="0" err="1">
                <a:latin typeface="Arial" panose="020B0604020202020204" pitchFamily="34" charset="0"/>
                <a:cs typeface="Arial" panose="020B0604020202020204" pitchFamily="34" charset="0"/>
              </a:rPr>
              <a:t>ClinGen</a:t>
            </a:r>
            <a:r>
              <a:rPr lang="en-US" sz="1200" dirty="0">
                <a:latin typeface="Arial" panose="020B0604020202020204" pitchFamily="34" charset="0"/>
                <a:cs typeface="Arial" panose="020B0604020202020204" pitchFamily="34" charset="0"/>
              </a:rPr>
              <a:t> tools and activities. </a:t>
            </a:r>
            <a:endParaRPr lang="en-US" sz="1200" dirty="0">
              <a:cs typeface="Calibri"/>
            </a:endParaRPr>
          </a:p>
        </p:txBody>
      </p:sp>
      <p:sp>
        <p:nvSpPr>
          <p:cNvPr id="5" name="Slide Number Placeholder 3">
            <a:extLst>
              <a:ext uri="{FF2B5EF4-FFF2-40B4-BE49-F238E27FC236}">
                <a16:creationId xmlns:a16="http://schemas.microsoft.com/office/drawing/2014/main" id="{9F6F6688-9090-49EA-90B6-ACEA0124BB88}"/>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51</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4909202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414338"/>
            <a:ext cx="6197600" cy="3486150"/>
          </a:xfrm>
        </p:spPr>
      </p:sp>
      <p:sp>
        <p:nvSpPr>
          <p:cNvPr id="3" name="Notes Placeholder 2"/>
          <p:cNvSpPr>
            <a:spLocks noGrp="1"/>
          </p:cNvSpPr>
          <p:nvPr>
            <p:ph type="body" idx="1"/>
          </p:nvPr>
        </p:nvSpPr>
        <p:spPr>
          <a:xfrm>
            <a:off x="876300" y="4106613"/>
            <a:ext cx="5257800" cy="3984171"/>
          </a:xfrm>
        </p:spPr>
        <p:txBody>
          <a:bodyPr/>
          <a:lstStyle/>
          <a:p>
            <a:r>
              <a:rPr lang="en-US" sz="1200" dirty="0">
                <a:latin typeface="Arial" panose="020B0604020202020204" pitchFamily="34" charset="0"/>
                <a:cs typeface="Arial" panose="020B0604020202020204" pitchFamily="34" charset="0"/>
              </a:rPr>
              <a:t>The 4D </a:t>
            </a:r>
            <a:r>
              <a:rPr lang="en-US" sz="1200" dirty="0" err="1">
                <a:latin typeface="Arial" panose="020B0604020202020204" pitchFamily="34" charset="0"/>
                <a:cs typeface="Arial" panose="020B0604020202020204" pitchFamily="34" charset="0"/>
              </a:rPr>
              <a:t>Nucleome</a:t>
            </a:r>
            <a:r>
              <a:rPr lang="en-US" sz="1200" dirty="0">
                <a:latin typeface="Arial" panose="020B0604020202020204" pitchFamily="34" charset="0"/>
                <a:cs typeface="Arial" panose="020B0604020202020204" pitchFamily="34" charset="0"/>
              </a:rPr>
              <a:t> (or 4DN) is an NIH Common Fund program whose goal is to study the organization of the nucleus in both space and time. In 2020, the program started its second phase, with a focus on understanding the role of nuclear organization in disease and biological processes (such as gene expression). </a:t>
            </a:r>
          </a:p>
          <a:p>
            <a:r>
              <a:rPr lang="en-US" sz="12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 This figure from the 4DN marker paper illustrates the three program objectives: mapping, modeling, and function. * Last Fall, NIH issued 30 awards for the second phase focused on chromatin dynamics and function; data integration, modeling, and visualization; nuclear organization in human health and disease; new investigator projects in human health and disease; and a data center and an organizational hub.</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Finally, 4DN held a Phase II kickoff meeting in December 2020.</a:t>
            </a:r>
          </a:p>
        </p:txBody>
      </p:sp>
      <p:sp>
        <p:nvSpPr>
          <p:cNvPr id="5" name="Slide Number Placeholder 3">
            <a:extLst>
              <a:ext uri="{FF2B5EF4-FFF2-40B4-BE49-F238E27FC236}">
                <a16:creationId xmlns:a16="http://schemas.microsoft.com/office/drawing/2014/main" id="{8E2208A0-7468-42A6-8867-1D0B80E2EC10}"/>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52</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6820714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373063"/>
            <a:ext cx="6197600" cy="3486150"/>
          </a:xfrm>
        </p:spPr>
      </p:sp>
      <p:sp>
        <p:nvSpPr>
          <p:cNvPr id="3" name="Notes Placeholder 2"/>
          <p:cNvSpPr>
            <a:spLocks noGrp="1"/>
          </p:cNvSpPr>
          <p:nvPr>
            <p:ph type="body" idx="1"/>
          </p:nvPr>
        </p:nvSpPr>
        <p:spPr>
          <a:xfrm>
            <a:off x="876300" y="3993833"/>
            <a:ext cx="5257800" cy="4185312"/>
          </a:xfrm>
        </p:spPr>
        <p:txBody>
          <a:bodyPr/>
          <a:lstStyle/>
          <a:p>
            <a:pPr defTabSz="881390">
              <a:defRPr/>
            </a:pPr>
            <a:r>
              <a:rPr lang="en-US" sz="1200" dirty="0">
                <a:latin typeface="Arial" panose="020B0604020202020204" pitchFamily="34" charset="0"/>
                <a:cs typeface="Arial" panose="020B0604020202020204" pitchFamily="34" charset="0"/>
              </a:rPr>
              <a:t>The goal of the NIH </a:t>
            </a:r>
            <a:r>
              <a:rPr lang="en-US" sz="1200" i="1" dirty="0">
                <a:latin typeface="Arial" panose="020B0604020202020204" pitchFamily="34" charset="0"/>
                <a:cs typeface="Arial" panose="020B0604020202020204" pitchFamily="34" charset="0"/>
              </a:rPr>
              <a:t>All of Us</a:t>
            </a:r>
            <a:r>
              <a:rPr lang="en-US" sz="1200" dirty="0">
                <a:latin typeface="Arial" panose="020B0604020202020204" pitchFamily="34" charset="0"/>
                <a:cs typeface="Arial" panose="020B0604020202020204" pitchFamily="34" charset="0"/>
              </a:rPr>
              <a:t> Research Program is to speed up health research discoveries, enabling new kinds of individualized healthcare. To make this possible, the program is building one of the world’s largest and most diverse databases for health research.</a:t>
            </a:r>
          </a:p>
          <a:p>
            <a:pPr defTabSz="881390">
              <a:defRPr/>
            </a:pPr>
            <a:endParaRPr lang="en-US" sz="1200" dirty="0">
              <a:latin typeface="Arial" panose="020B0604020202020204" pitchFamily="34" charset="0"/>
              <a:cs typeface="Arial" panose="020B0604020202020204" pitchFamily="34" charset="0"/>
            </a:endParaRPr>
          </a:p>
          <a:p>
            <a:pPr defTabSz="881390">
              <a:defRPr/>
            </a:pPr>
            <a:r>
              <a:rPr lang="en-US" sz="1200" dirty="0">
                <a:latin typeface="Arial" panose="020B0604020202020204" pitchFamily="34" charset="0"/>
                <a:cs typeface="Arial" panose="020B0604020202020204" pitchFamily="34" charset="0"/>
              </a:rPr>
              <a:t>* In December, the </a:t>
            </a:r>
            <a:r>
              <a:rPr lang="en-US" sz="1200" i="1" dirty="0">
                <a:latin typeface="Arial" panose="020B0604020202020204" pitchFamily="34" charset="0"/>
                <a:cs typeface="Arial" panose="020B0604020202020204" pitchFamily="34" charset="0"/>
              </a:rPr>
              <a:t>All of Us </a:t>
            </a:r>
            <a:r>
              <a:rPr lang="en-US" sz="1200" dirty="0">
                <a:latin typeface="Arial" panose="020B0604020202020204" pitchFamily="34" charset="0"/>
                <a:cs typeface="Arial" panose="020B0604020202020204" pitchFamily="34" charset="0"/>
              </a:rPr>
              <a:t>Research Program began returning genetic results to those participating in the program. Participants currently are given the choice to receive information about their genetic ancestry and a small number of non-health related traits. Over time, the program plans to offer information about pharmacogenomic variants and health-related genomic variants, based on guidelines of the American College of Medical Genetics and Genomics. </a:t>
            </a:r>
            <a:r>
              <a:rPr lang="en-US" sz="1200" i="1" dirty="0">
                <a:latin typeface="Arial" panose="020B0604020202020204" pitchFamily="34" charset="0"/>
                <a:cs typeface="Arial" panose="020B0604020202020204" pitchFamily="34" charset="0"/>
              </a:rPr>
              <a:t>All of Us</a:t>
            </a:r>
            <a:r>
              <a:rPr lang="en-US" sz="1200" dirty="0">
                <a:latin typeface="Arial" panose="020B0604020202020204" pitchFamily="34" charset="0"/>
                <a:cs typeface="Arial" panose="020B0604020202020204" pitchFamily="34" charset="0"/>
              </a:rPr>
              <a:t> plans to make genetic data available to researchers in approximately one year.</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The </a:t>
            </a:r>
            <a:r>
              <a:rPr lang="en-US" sz="1200" i="1" dirty="0">
                <a:latin typeface="Arial" panose="020B0604020202020204" pitchFamily="34" charset="0"/>
                <a:cs typeface="Arial" panose="020B0604020202020204" pitchFamily="34" charset="0"/>
              </a:rPr>
              <a:t>All of Us </a:t>
            </a:r>
            <a:r>
              <a:rPr lang="en-US" sz="1200" dirty="0">
                <a:latin typeface="Arial" panose="020B0604020202020204" pitchFamily="34" charset="0"/>
                <a:cs typeface="Arial" panose="020B0604020202020204" pitchFamily="34" charset="0"/>
              </a:rPr>
              <a:t>Research Program has also released updates to the Research Hub, which includes expanded health data and upgraded tools. Key features of this data release include the first set of Fitbit data, as well as information about research participants’ experience during the COVID-19 pandemic. These COVID-related data were collected through a series of survey questions on mental health, social distancing, and economic impacts. </a:t>
            </a:r>
          </a:p>
          <a:p>
            <a:endParaRPr lang="en-US" sz="1200" dirty="0">
              <a:latin typeface="Arial" panose="020B0604020202020204" pitchFamily="34" charset="0"/>
              <a:cs typeface="Arial" panose="020B0604020202020204" pitchFamily="34" charset="0"/>
            </a:endParaRPr>
          </a:p>
        </p:txBody>
      </p:sp>
      <p:sp>
        <p:nvSpPr>
          <p:cNvPr id="5" name="Slide Number Placeholder 3">
            <a:extLst>
              <a:ext uri="{FF2B5EF4-FFF2-40B4-BE49-F238E27FC236}">
                <a16:creationId xmlns:a16="http://schemas.microsoft.com/office/drawing/2014/main" id="{48ACFA31-6470-40B8-AF0C-E0CAC6214BB4}"/>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53</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4920965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360363"/>
            <a:ext cx="6197600" cy="3486150"/>
          </a:xfrm>
        </p:spPr>
      </p:sp>
      <p:sp>
        <p:nvSpPr>
          <p:cNvPr id="3" name="Notes Placeholder 2"/>
          <p:cNvSpPr>
            <a:spLocks noGrp="1"/>
          </p:cNvSpPr>
          <p:nvPr>
            <p:ph type="body" idx="1"/>
          </p:nvPr>
        </p:nvSpPr>
        <p:spPr>
          <a:xfrm>
            <a:off x="876300" y="4007887"/>
            <a:ext cx="5257800" cy="3984171"/>
          </a:xfrm>
        </p:spPr>
        <p:txBody>
          <a:bodyPr/>
          <a:lstStyle/>
          <a:p>
            <a:r>
              <a:rPr lang="en-US" sz="1200" dirty="0">
                <a:latin typeface="Arial" panose="020B0604020202020204" pitchFamily="34" charset="0"/>
                <a:cs typeface="Arial" panose="020B0604020202020204" pitchFamily="34" charset="0"/>
              </a:rPr>
              <a:t>NIH has released Funding Opportunity Announcements for a new Common Fund initiative, Nutrition for Precision Health, which will be powered by the </a:t>
            </a:r>
            <a:r>
              <a:rPr lang="en-US" sz="1200" i="1" dirty="0">
                <a:latin typeface="Arial" panose="020B0604020202020204" pitchFamily="34" charset="0"/>
                <a:cs typeface="Arial" panose="020B0604020202020204" pitchFamily="34" charset="0"/>
              </a:rPr>
              <a:t>All of Us </a:t>
            </a:r>
            <a:r>
              <a:rPr lang="en-US" sz="1200" dirty="0">
                <a:latin typeface="Arial" panose="020B0604020202020204" pitchFamily="34" charset="0"/>
                <a:cs typeface="Arial" panose="020B0604020202020204" pitchFamily="34" charset="0"/>
              </a:rPr>
              <a:t>Research Program. This initiative aims to generate insights leading to more tailored nutritional recommendations based on individual differences.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This is the first NIH-led study to leverage the </a:t>
            </a:r>
            <a:r>
              <a:rPr lang="en-US" sz="1200" i="1" dirty="0">
                <a:latin typeface="Arial" panose="020B0604020202020204" pitchFamily="34" charset="0"/>
                <a:cs typeface="Arial" panose="020B0604020202020204" pitchFamily="34" charset="0"/>
              </a:rPr>
              <a:t>All of Us </a:t>
            </a:r>
            <a:r>
              <a:rPr lang="en-US" sz="1200" dirty="0">
                <a:latin typeface="Arial" panose="020B0604020202020204" pitchFamily="34" charset="0"/>
                <a:cs typeface="Arial" panose="020B0604020202020204" pitchFamily="34" charset="0"/>
              </a:rPr>
              <a:t>participant cohort and infrastructure to expand data collection and drive new discoveries. The six funding opportunities call for organizations to provide leadership in multiple areas, including nutrition science, clinical research design and implementation, metabolomics, metagenomics, machine learning and artificial intelligence, bioethics, and more.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Applications are due on April 6, 2021.</a:t>
            </a:r>
          </a:p>
        </p:txBody>
      </p:sp>
      <p:sp>
        <p:nvSpPr>
          <p:cNvPr id="5" name="Slide Number Placeholder 3">
            <a:extLst>
              <a:ext uri="{FF2B5EF4-FFF2-40B4-BE49-F238E27FC236}">
                <a16:creationId xmlns:a16="http://schemas.microsoft.com/office/drawing/2014/main" id="{0D88417E-FEAD-47FC-AC0B-A8D508BDE4FF}"/>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54</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954721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00050" y="498475"/>
            <a:ext cx="6197600" cy="3486150"/>
          </a:xfrm>
          <a:prstGeom prst="rect">
            <a:avLst/>
          </a:prstGeom>
          <a:ln/>
        </p:spPr>
      </p:sp>
      <p:sp>
        <p:nvSpPr>
          <p:cNvPr id="100355" name="Notes Placeholder 2"/>
          <p:cNvSpPr>
            <a:spLocks noGrp="1"/>
          </p:cNvSpPr>
          <p:nvPr>
            <p:ph type="body" idx="1"/>
          </p:nvPr>
        </p:nvSpPr>
        <p:spPr>
          <a:xfrm>
            <a:off x="869950" y="4093702"/>
            <a:ext cx="5257800" cy="39841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a:latin typeface="Arial" pitchFamily="34" charset="0"/>
                <a:cs typeface="Arial" pitchFamily="34" charset="0"/>
              </a:rPr>
              <a:t>Moving on to NHGRI activities in the areas of communications, policy, and education.</a:t>
            </a:r>
          </a:p>
          <a:p>
            <a:endParaRPr lang="en-US" sz="1200" dirty="0">
              <a:latin typeface="Arial" pitchFamily="34" charset="0"/>
              <a:cs typeface="Arial" pitchFamily="34" charset="0"/>
            </a:endParaRPr>
          </a:p>
        </p:txBody>
      </p:sp>
      <p:sp>
        <p:nvSpPr>
          <p:cNvPr id="7" name="Slide Number Placeholder 3">
            <a:extLst>
              <a:ext uri="{FF2B5EF4-FFF2-40B4-BE49-F238E27FC236}">
                <a16:creationId xmlns:a16="http://schemas.microsoft.com/office/drawing/2014/main" id="{ABA072A5-D362-45AA-8771-6467492F1E96}"/>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55</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41150468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504825" y="465138"/>
            <a:ext cx="6000750" cy="3376612"/>
          </a:xfrm>
          <a:prstGeom prst="rect">
            <a:avLst/>
          </a:prstGeom>
          <a:ln/>
        </p:spPr>
      </p:sp>
      <p:sp>
        <p:nvSpPr>
          <p:cNvPr id="100355" name="Notes Placeholder 2"/>
          <p:cNvSpPr>
            <a:spLocks noGrp="1"/>
          </p:cNvSpPr>
          <p:nvPr>
            <p:ph type="body" idx="1"/>
          </p:nvPr>
        </p:nvSpPr>
        <p:spPr>
          <a:xfrm>
            <a:off x="839788" y="3957541"/>
            <a:ext cx="5257800" cy="39841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a:latin typeface="Arial" pitchFamily="34" charset="0"/>
                <a:cs typeface="Arial" pitchFamily="34" charset="0"/>
              </a:rPr>
              <a:t>In November, NHGRI's Communications and Public Liaison Branch released a short video in collaboration with the science company Massive Science. The video highlights the Telomere-to-Telomere Consortium's work to complete the genome and render it gapless and the Human Pangenome Reference Program's efforts to generate reference sequences that embody all of human diversity. </a:t>
            </a:r>
            <a:br>
              <a:rPr lang="en-US" sz="1200" dirty="0">
                <a:latin typeface="Arial" pitchFamily="34" charset="0"/>
                <a:cs typeface="Arial" pitchFamily="34" charset="0"/>
              </a:rPr>
            </a:br>
            <a:endParaRPr lang="en-US" sz="1200" dirty="0">
              <a:latin typeface="Arial" pitchFamily="34" charset="0"/>
              <a:cs typeface="Arial" pitchFamily="34" charset="0"/>
            </a:endParaRPr>
          </a:p>
          <a:p>
            <a:r>
              <a:rPr lang="en-US" sz="1200" dirty="0">
                <a:latin typeface="Arial" pitchFamily="34" charset="0"/>
                <a:cs typeface="Arial" pitchFamily="34" charset="0"/>
              </a:rPr>
              <a:t>The video has garnered thousands of views within the last two months. It also received immensely positive feedback on social media channels from the scientific community and general audiences, who thought the video explained an important genomics topic in an accessible manner. </a:t>
            </a:r>
          </a:p>
          <a:p>
            <a:endParaRPr lang="en-US" sz="1200" dirty="0">
              <a:latin typeface="Arial" pitchFamily="34" charset="0"/>
              <a:cs typeface="Arial" pitchFamily="34" charset="0"/>
            </a:endParaRPr>
          </a:p>
        </p:txBody>
      </p:sp>
      <p:sp>
        <p:nvSpPr>
          <p:cNvPr id="5" name="Slide Number Placeholder 3">
            <a:extLst>
              <a:ext uri="{FF2B5EF4-FFF2-40B4-BE49-F238E27FC236}">
                <a16:creationId xmlns:a16="http://schemas.microsoft.com/office/drawing/2014/main" id="{9D9D6F59-CD5E-4048-BC25-34653496396E}"/>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56</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1259889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371475"/>
            <a:ext cx="6197600" cy="3486150"/>
          </a:xfrm>
        </p:spPr>
      </p:sp>
      <p:sp>
        <p:nvSpPr>
          <p:cNvPr id="3" name="Notes Placeholder 2"/>
          <p:cNvSpPr>
            <a:spLocks noGrp="1"/>
          </p:cNvSpPr>
          <p:nvPr>
            <p:ph type="body" idx="1"/>
          </p:nvPr>
        </p:nvSpPr>
        <p:spPr>
          <a:xfrm>
            <a:off x="768501" y="3976674"/>
            <a:ext cx="5257800" cy="3984171"/>
          </a:xfrm>
        </p:spPr>
        <p:txBody>
          <a:bodyPr/>
          <a:lstStyle/>
          <a:p>
            <a:r>
              <a:rPr lang="en-US" sz="1200" dirty="0">
                <a:latin typeface="Arial" panose="020B0604020202020204" pitchFamily="34" charset="0"/>
                <a:cs typeface="Arial" panose="020B0604020202020204" pitchFamily="34" charset="0"/>
              </a:rPr>
              <a:t>In the Spring 2021 and after a seven-year tour of North America, the </a:t>
            </a:r>
            <a:r>
              <a:rPr lang="en-US" sz="1200" i="1" dirty="0">
                <a:latin typeface="Arial" panose="020B0604020202020204" pitchFamily="34" charset="0"/>
                <a:cs typeface="Arial" panose="020B0604020202020204" pitchFamily="34" charset="0"/>
              </a:rPr>
              <a:t>Genome: Unlocking Life’s Code</a:t>
            </a:r>
            <a:r>
              <a:rPr lang="en-US" sz="1200" dirty="0">
                <a:latin typeface="Arial" panose="020B0604020202020204" pitchFamily="34" charset="0"/>
                <a:cs typeface="Arial" panose="020B0604020202020204" pitchFamily="34" charset="0"/>
              </a:rPr>
              <a:t> exhibition is scheduled to return to the Smithsonian National Museum of Natural History in Washington DC. Recognizing that much has happened in genomics since its opening in 2013, the exhibition is being updated and refreshed to highlight new discoveries and technological advances.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Please continue to check the exhibition’s website and follow it on social media for the most up-to-date program information, including details about its re-opening at the National Museum of Natural History later this year.</a:t>
            </a:r>
          </a:p>
        </p:txBody>
      </p:sp>
      <p:sp>
        <p:nvSpPr>
          <p:cNvPr id="5" name="Slide Number Placeholder 3">
            <a:extLst>
              <a:ext uri="{FF2B5EF4-FFF2-40B4-BE49-F238E27FC236}">
                <a16:creationId xmlns:a16="http://schemas.microsoft.com/office/drawing/2014/main" id="{0005775D-3E03-4251-AD5C-94264885D2FC}"/>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57</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7220060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485775"/>
            <a:ext cx="6197600" cy="3486150"/>
          </a:xfrm>
        </p:spPr>
      </p:sp>
      <p:sp>
        <p:nvSpPr>
          <p:cNvPr id="3" name="Notes Placeholder 2"/>
          <p:cNvSpPr>
            <a:spLocks noGrp="1"/>
          </p:cNvSpPr>
          <p:nvPr>
            <p:ph type="body" idx="1"/>
          </p:nvPr>
        </p:nvSpPr>
        <p:spPr>
          <a:xfrm>
            <a:off x="701040" y="4134719"/>
            <a:ext cx="5608320" cy="4183380"/>
          </a:xfrm>
        </p:spPr>
        <p:txBody>
          <a:bodyPr/>
          <a:lstStyle/>
          <a:p>
            <a:r>
              <a:rPr lang="en-US" sz="1200" dirty="0">
                <a:latin typeface="Arial" panose="020B0604020202020204" pitchFamily="34" charset="0"/>
                <a:cs typeface="Arial" panose="020B0604020202020204" pitchFamily="34" charset="0"/>
              </a:rPr>
              <a:t>In November, NHGRI’s Education and Community Involvement Branch and Communications and Public Liaison Branch launched a Family Health History Awareness social media campaign in honor of Family Health History Awareness Month. The goals of the campaign were to foster a virtual community among healthcare provider educators, improve working knowledge of family health history in clinical and informal settings, and share best practices when gathering information.</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campaign leveraged Facebook stories, a Q&amp;A session with NHGRI’s Clinical Director Ben Solomon, and a Twitter chat that reached over 194,000 people and engaged more than 1,500 users. </a:t>
            </a:r>
          </a:p>
        </p:txBody>
      </p:sp>
      <p:sp>
        <p:nvSpPr>
          <p:cNvPr id="5" name="Slide Number Placeholder 3">
            <a:extLst>
              <a:ext uri="{FF2B5EF4-FFF2-40B4-BE49-F238E27FC236}">
                <a16:creationId xmlns:a16="http://schemas.microsoft.com/office/drawing/2014/main" id="{4DBD2A63-662D-443E-B3C6-6ECA13D3D434}"/>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58</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3610676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471488"/>
            <a:ext cx="6197600" cy="3486150"/>
          </a:xfrm>
        </p:spPr>
      </p:sp>
      <p:sp>
        <p:nvSpPr>
          <p:cNvPr id="3" name="Notes Placeholder 2"/>
          <p:cNvSpPr>
            <a:spLocks noGrp="1"/>
          </p:cNvSpPr>
          <p:nvPr>
            <p:ph type="body" idx="1"/>
          </p:nvPr>
        </p:nvSpPr>
        <p:spPr>
          <a:xfrm>
            <a:off x="876300" y="4120666"/>
            <a:ext cx="5257800" cy="3984171"/>
          </a:xfrm>
        </p:spPr>
        <p:txBody>
          <a:bodyPr/>
          <a:lstStyle/>
          <a:p>
            <a:pPr marL="0" lvl="1" defTabSz="587579">
              <a:defRPr/>
            </a:pPr>
            <a:r>
              <a:rPr lang="en-US" sz="1200" dirty="0">
                <a:latin typeface="Arial" panose="020B0604020202020204" pitchFamily="34" charset="0"/>
                <a:cs typeface="Arial" panose="020B0604020202020204" pitchFamily="34" charset="0"/>
              </a:rPr>
              <a:t>NHGRI’s Inter-Society Coordinating Committee for Practitioner Education in Genomics (or ISCC-PEG) created a new scholars’ program to facilitate student interactions with healthcare and educator professionals working in genomics education. This program provides selected scholars exposure to the broader genomics community and experts in the field, with the opportunity to work on a genetics/genomics-related education projects under the mentorship of an ISCC-PEG member. The appointment is for two years, and each scholar will have their travel funded to attend the annual ISCC-PEG in-person meeting. Shown here are the four scholars selected in October from a pool of 26 applicants. </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5" name="Slide Number Placeholder 3">
            <a:extLst>
              <a:ext uri="{FF2B5EF4-FFF2-40B4-BE49-F238E27FC236}">
                <a16:creationId xmlns:a16="http://schemas.microsoft.com/office/drawing/2014/main" id="{6B5D79C6-9E15-4279-8EAD-EA92FE28165C}"/>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59</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26092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14338" y="454025"/>
            <a:ext cx="6196012" cy="3486150"/>
          </a:xfrm>
          <a:prstGeom prst="rect">
            <a:avLst/>
          </a:prstGeom>
          <a:ln/>
        </p:spPr>
      </p:sp>
      <p:sp>
        <p:nvSpPr>
          <p:cNvPr id="100355" name="Notes Placeholder 2"/>
          <p:cNvSpPr>
            <a:spLocks noGrp="1"/>
          </p:cNvSpPr>
          <p:nvPr>
            <p:ph type="body" idx="1"/>
          </p:nvPr>
        </p:nvSpPr>
        <p:spPr>
          <a:xfrm>
            <a:off x="876299" y="402972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a:latin typeface="Arial" panose="020B0604020202020204" pitchFamily="34" charset="0"/>
                <a:cs typeface="Arial" panose="020B0604020202020204" pitchFamily="34" charset="0"/>
              </a:rPr>
              <a:t>Finally, * Erin Ramos, Deputy Director of the Division of Genomic Medicine, will give a presentation on the “Phenotypes and Exposures (</a:t>
            </a:r>
            <a:r>
              <a:rPr lang="en-US" sz="1200" dirty="0" err="1">
                <a:latin typeface="Arial" panose="020B0604020202020204" pitchFamily="34" charset="0"/>
                <a:cs typeface="Arial" panose="020B0604020202020204" pitchFamily="34" charset="0"/>
              </a:rPr>
              <a:t>PhenX</a:t>
            </a:r>
            <a:r>
              <a:rPr lang="en-US" sz="1200" dirty="0">
                <a:latin typeface="Arial" panose="020B0604020202020204" pitchFamily="34" charset="0"/>
                <a:cs typeface="Arial" panose="020B0604020202020204" pitchFamily="34" charset="0"/>
              </a:rPr>
              <a:t>) Toolkit.”</a:t>
            </a:r>
            <a:endParaRPr lang="en-US" sz="1000" dirty="0">
              <a:latin typeface="Arial" panose="020B0604020202020204" pitchFamily="34" charset="0"/>
              <a:cs typeface="Arial" pitchFamily="34" charset="0"/>
            </a:endParaRPr>
          </a:p>
        </p:txBody>
      </p:sp>
      <p:sp>
        <p:nvSpPr>
          <p:cNvPr id="5" name="Slide Number Placeholder 3">
            <a:extLst>
              <a:ext uri="{FF2B5EF4-FFF2-40B4-BE49-F238E27FC236}">
                <a16:creationId xmlns:a16="http://schemas.microsoft.com/office/drawing/2014/main" id="{250E1701-063A-401E-BC47-6CAA5116D0E7}"/>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6</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5192707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06400" y="522288"/>
            <a:ext cx="6197600" cy="3486150"/>
          </a:xfrm>
          <a:prstGeom prst="rect">
            <a:avLst/>
          </a:prstGeom>
          <a:ln/>
        </p:spPr>
      </p:sp>
      <p:sp>
        <p:nvSpPr>
          <p:cNvPr id="7" name="Slide Number Placeholder 3">
            <a:extLst>
              <a:ext uri="{FF2B5EF4-FFF2-40B4-BE49-F238E27FC236}">
                <a16:creationId xmlns:a16="http://schemas.microsoft.com/office/drawing/2014/main" id="{8B03152F-8A18-4309-895A-8A610FF62D1B}"/>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60</a:t>
            </a:fld>
            <a:endParaRPr lang="en-US" b="1" dirty="0">
              <a:solidFill>
                <a:srgbClr val="000000"/>
              </a:solidFill>
              <a:latin typeface="Arial" pitchFamily="34" charset="0"/>
            </a:endParaRPr>
          </a:p>
        </p:txBody>
      </p:sp>
      <p:sp>
        <p:nvSpPr>
          <p:cNvPr id="2" name="Notes Placeholder 1">
            <a:extLst>
              <a:ext uri="{FF2B5EF4-FFF2-40B4-BE49-F238E27FC236}">
                <a16:creationId xmlns:a16="http://schemas.microsoft.com/office/drawing/2014/main" id="{AD8AD87B-E52A-4C87-88CA-C553F569D82D}"/>
              </a:ext>
            </a:extLst>
          </p:cNvPr>
          <p:cNvSpPr>
            <a:spLocks noGrp="1"/>
          </p:cNvSpPr>
          <p:nvPr>
            <p:ph type="body" idx="1"/>
          </p:nvPr>
        </p:nvSpPr>
        <p:spPr>
          <a:xfrm>
            <a:off x="876300" y="4213203"/>
            <a:ext cx="5257800" cy="3984171"/>
          </a:xfrm>
        </p:spPr>
        <p:txBody>
          <a:bodyPr/>
          <a:lstStyle/>
          <a:p>
            <a:r>
              <a:rPr lang="en-US" sz="1200" dirty="0">
                <a:latin typeface="Arial" panose="020B0604020202020204" pitchFamily="34" charset="0"/>
                <a:cs typeface="Arial" panose="020B0604020202020204" pitchFamily="34" charset="0"/>
              </a:rPr>
              <a:t>And finally, moving on to NHGRI’s Intramural Research Program.</a:t>
            </a:r>
          </a:p>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67537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06400" y="458788"/>
            <a:ext cx="6197600" cy="3487737"/>
          </a:xfrm>
          <a:prstGeom prst="rect">
            <a:avLst/>
          </a:prstGeom>
          <a:ln/>
        </p:spPr>
      </p:sp>
      <p:sp>
        <p:nvSpPr>
          <p:cNvPr id="119811" name="Notes Placeholder 2"/>
          <p:cNvSpPr>
            <a:spLocks noGrp="1"/>
          </p:cNvSpPr>
          <p:nvPr>
            <p:ph type="body" idx="1"/>
          </p:nvPr>
        </p:nvSpPr>
        <p:spPr>
          <a:xfrm>
            <a:off x="876300" y="4184800"/>
            <a:ext cx="5257801" cy="3984171"/>
          </a:xfrm>
          <a:noFill/>
          <a:ln w="9525">
            <a:noFill/>
            <a:miter lim="800000"/>
            <a:headEnd/>
            <a:tailEnd/>
          </a:ln>
          <a:effectLst/>
        </p:spPr>
        <p:txBody>
          <a:bodyPr vert="horz" wrap="square" lIns="91166" tIns="45583" rIns="91166" bIns="45583" numCol="1" anchor="t" anchorCtr="0" compatLnSpc="1">
            <a:prstTxWarp prst="textNoShape">
              <a:avLst/>
            </a:prstTxWarp>
            <a:noAutofit/>
          </a:bodyPr>
          <a:lstStyle/>
          <a:p>
            <a:r>
              <a:rPr lang="en-US" sz="1200" dirty="0">
                <a:latin typeface="Arial" panose="020B0604020202020204" pitchFamily="34" charset="0"/>
                <a:cs typeface="Arial" panose="020B0604020202020204" pitchFamily="34" charset="0"/>
              </a:rPr>
              <a:t>In January, NHGRI’s Intramural Research Program established the Genomic Science and Health Equity Fellowship Program in partnership with the Food and Drug Administration’s Office of Minority Health and Health Equity.</a:t>
            </a:r>
          </a:p>
          <a:p>
            <a:endParaRPr lang="en-US" sz="1200" dirty="0">
              <a:latin typeface="Arial" panose="020B0604020202020204" pitchFamily="34" charset="0"/>
              <a:cs typeface="Arial" panose="020B0604020202020204" pitchFamily="34" charset="0"/>
            </a:endParaRPr>
          </a:p>
          <a:p>
            <a:pPr fontAlgn="base"/>
            <a:r>
              <a:rPr lang="en-US" sz="1200" dirty="0">
                <a:latin typeface="Arial" panose="020B0604020202020204" pitchFamily="34" charset="0"/>
                <a:cs typeface="Arial" panose="020B0604020202020204" pitchFamily="34" charset="0"/>
              </a:rPr>
              <a:t>* This program will prepare fellows to use genetic, genomic, and pharmacogenomic approaches to advance minority health and health equity. * Fellows will be trained in the research methodology and medical product development processes that facilitate the delivery of drugs, biologics, and devices from the bench to the bedside. </a:t>
            </a:r>
          </a:p>
          <a:p>
            <a:pPr fontAlgn="base"/>
            <a:endParaRPr lang="en-US" sz="1200" dirty="0">
              <a:latin typeface="Arial" panose="020B0604020202020204" pitchFamily="34" charset="0"/>
              <a:cs typeface="Arial" panose="020B0604020202020204" pitchFamily="34" charset="0"/>
            </a:endParaRPr>
          </a:p>
          <a:p>
            <a:pPr defTabSz="587579">
              <a:defRPr/>
            </a:pPr>
            <a:r>
              <a:rPr lang="en-US" sz="1200" dirty="0">
                <a:latin typeface="Arial" panose="020B0604020202020204" pitchFamily="34" charset="0"/>
                <a:cs typeface="Arial" panose="020B0604020202020204" pitchFamily="34" charset="0"/>
              </a:rPr>
              <a:t>* The fellowship is currently open for applications, and the selected fellow will start in Summer or Fall of 2021. The first fellow will be co-mentored by researchers from NHGRI, FDA, and the NIH Clinical Center to pursue genomics research related to blood transfusion support for patients with sickle cell disease. Eligibility requirements and application guidelines for this exciting opportunity are available on the program webpage on genome.gov.</a:t>
            </a:r>
          </a:p>
          <a:p>
            <a:endParaRPr lang="en-US" sz="1200" dirty="0">
              <a:latin typeface="Arial" panose="020B0604020202020204" pitchFamily="34" charset="0"/>
              <a:cs typeface="Arial" panose="020B0604020202020204" pitchFamily="34" charset="0"/>
            </a:endParaRPr>
          </a:p>
          <a:p>
            <a:pPr defTabSz="912417">
              <a:defRPr/>
            </a:pPr>
            <a:endParaRPr lang="en-US" sz="1200" u="sng" dirty="0">
              <a:latin typeface="Arial" panose="020B0604020202020204" pitchFamily="34" charset="0"/>
              <a:cs typeface="Arial" panose="020B0604020202020204" pitchFamily="34" charset="0"/>
              <a:hlinkClick r:id="rId3"/>
            </a:endParaRPr>
          </a:p>
        </p:txBody>
      </p:sp>
      <p:sp>
        <p:nvSpPr>
          <p:cNvPr id="5" name="Slide Number Placeholder 3">
            <a:extLst>
              <a:ext uri="{FF2B5EF4-FFF2-40B4-BE49-F238E27FC236}">
                <a16:creationId xmlns:a16="http://schemas.microsoft.com/office/drawing/2014/main" id="{D8D931AD-F9B0-4668-8B44-EBCFB4C06008}"/>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61</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4884873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434975"/>
            <a:ext cx="6056313" cy="3408363"/>
          </a:xfrm>
          <a:prstGeom prst="rect">
            <a:avLst/>
          </a:prstGeom>
        </p:spPr>
      </p:sp>
      <p:sp>
        <p:nvSpPr>
          <p:cNvPr id="3" name="Notes Placeholder 2"/>
          <p:cNvSpPr>
            <a:spLocks noGrp="1"/>
          </p:cNvSpPr>
          <p:nvPr>
            <p:ph type="body" idx="1"/>
          </p:nvPr>
        </p:nvSpPr>
        <p:spPr>
          <a:xfrm>
            <a:off x="761207" y="4029924"/>
            <a:ext cx="5486400" cy="4114800"/>
          </a:xfrm>
        </p:spPr>
        <p:txBody>
          <a:bodyPr/>
          <a:lstStyle/>
          <a:p>
            <a:pPr defTabSz="609496">
              <a:defRPr/>
            </a:pPr>
            <a:r>
              <a:rPr lang="en-US" sz="1200" dirty="0">
                <a:latin typeface="Arial" panose="020B0604020202020204" pitchFamily="34" charset="0"/>
                <a:cs typeface="Arial" panose="020B0604020202020204" pitchFamily="34" charset="0"/>
              </a:rPr>
              <a:t>Alec Wilson retired from NHGRI in September 2020. Alec was recruited to the NHGRI Intramural Research Program in 1995 and, until his retirement, served as the Co-Chief of the Computational and Statistical Genomics Branch. Over the course of his remarkable 40-year career, the overarching goal of Alec’s research program was the identification of genomic variants that influence quantitative traits. Of note, Alec will continue to remain involved at NHGRI as a Scientist Emeritus. </a:t>
            </a:r>
          </a:p>
        </p:txBody>
      </p:sp>
      <p:sp>
        <p:nvSpPr>
          <p:cNvPr id="6" name="Slide Number Placeholder 3">
            <a:extLst>
              <a:ext uri="{FF2B5EF4-FFF2-40B4-BE49-F238E27FC236}">
                <a16:creationId xmlns:a16="http://schemas.microsoft.com/office/drawing/2014/main" id="{BC2438A9-E45E-4F10-8ADB-613D07D01581}"/>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62</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159420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FE49F80-2AF3-45AA-A7DC-087455426C83}"/>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Neil Hanchard has joined NHGRI as an investigator within the newly named Center for Precision Health Research (formerly the Medical Genomics and Metabolic Genetics Branch) in the Institute’s Intramural Research Program. Neil will head the Childhood Complex Disease Genomics Section within the Center and will lead efforts to use genomic and genetic tools to understand complex pediatric diseases and traits in diverse populations. He was previously a faculty member at Baylor College of Medicine. </a:t>
            </a:r>
          </a:p>
          <a:p>
            <a:endParaRPr lang="en-US" sz="1200" dirty="0">
              <a:latin typeface="Arial" panose="020B0604020202020204" pitchFamily="34" charset="0"/>
              <a:cs typeface="Arial" panose="020B0604020202020204" pitchFamily="34" charset="0"/>
            </a:endParaRPr>
          </a:p>
        </p:txBody>
      </p:sp>
      <p:sp>
        <p:nvSpPr>
          <p:cNvPr id="3" name="Slide Image Placeholder 2">
            <a:extLst>
              <a:ext uri="{FF2B5EF4-FFF2-40B4-BE49-F238E27FC236}">
                <a16:creationId xmlns:a16="http://schemas.microsoft.com/office/drawing/2014/main" id="{EF0D6D31-0527-48FA-A1A1-941670B978BF}"/>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A92EEDB3-FA7A-42C2-B65D-368D58E623FD}"/>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63</a:t>
            </a:fld>
            <a:endParaRPr lang="en-US" b="1" dirty="0">
              <a:solidFill>
                <a:srgbClr val="000000"/>
              </a:solidFill>
              <a:latin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150B717-1C0D-40D1-B218-406B8F499E33}"/>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NHGRI’s Scientific Director and Director of the Institute’s Intramural Research Program, Dan Kastner, has been awarded the prestigious </a:t>
            </a:r>
            <a:r>
              <a:rPr lang="en-US" sz="1200" dirty="0" err="1">
                <a:latin typeface="Arial" panose="020B0604020202020204" pitchFamily="34" charset="0"/>
                <a:cs typeface="Arial" panose="020B0604020202020204" pitchFamily="34" charset="0"/>
              </a:rPr>
              <a:t>Crafoord</a:t>
            </a:r>
            <a:r>
              <a:rPr lang="en-US" sz="1200" dirty="0">
                <a:latin typeface="Arial" panose="020B0604020202020204" pitchFamily="34" charset="0"/>
                <a:cs typeface="Arial" panose="020B0604020202020204" pitchFamily="34" charset="0"/>
              </a:rPr>
              <a:t> Prize in Polyarthritis by the Royal Swedish Academy of Sciences for his pioneering work in “establishing the concept of autoinflammatory diseases.” His work is also described in a recent </a:t>
            </a:r>
            <a:r>
              <a:rPr lang="en-US" sz="1200" i="1" dirty="0">
                <a:latin typeface="Arial" panose="020B0604020202020204" pitchFamily="34" charset="0"/>
                <a:cs typeface="Arial" panose="020B0604020202020204" pitchFamily="34" charset="0"/>
              </a:rPr>
              <a:t>CNN</a:t>
            </a:r>
            <a:r>
              <a:rPr lang="en-US" sz="1200" dirty="0">
                <a:latin typeface="Arial" panose="020B0604020202020204" pitchFamily="34" charset="0"/>
                <a:cs typeface="Arial" panose="020B0604020202020204" pitchFamily="34" charset="0"/>
              </a:rPr>
              <a:t> story. </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3" name="Slide Image Placeholder 2">
            <a:extLst>
              <a:ext uri="{FF2B5EF4-FFF2-40B4-BE49-F238E27FC236}">
                <a16:creationId xmlns:a16="http://schemas.microsoft.com/office/drawing/2014/main" id="{8560588C-A458-4D13-B2DD-D11BD8F3EF5B}"/>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D7C1B487-536B-4946-BA50-3108D756B793}"/>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64</a:t>
            </a:fld>
            <a:endParaRPr lang="en-US" b="1" dirty="0">
              <a:solidFill>
                <a:srgbClr val="000000"/>
              </a:solidFill>
              <a:latin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554038" y="520700"/>
            <a:ext cx="5902325" cy="3321050"/>
          </a:xfrm>
          <a:prstGeom prst="rect">
            <a:avLst/>
          </a:prstGeom>
          <a:ln/>
        </p:spPr>
      </p:sp>
      <p:sp>
        <p:nvSpPr>
          <p:cNvPr id="119811" name="Notes Placeholder 2"/>
          <p:cNvSpPr>
            <a:spLocks noGrp="1"/>
          </p:cNvSpPr>
          <p:nvPr>
            <p:ph type="body" idx="1"/>
          </p:nvPr>
        </p:nvSpPr>
        <p:spPr>
          <a:xfrm>
            <a:off x="876300" y="4047829"/>
            <a:ext cx="5257801" cy="3984171"/>
          </a:xfrm>
          <a:noFill/>
          <a:ln w="9525">
            <a:noFill/>
            <a:miter lim="800000"/>
            <a:headEnd/>
            <a:tailEnd/>
          </a:ln>
          <a:effectLst/>
        </p:spPr>
        <p:txBody>
          <a:bodyPr vert="horz" wrap="square" lIns="91166" tIns="45583" rIns="91166" bIns="45583" numCol="1" anchor="t" anchorCtr="0" compatLnSpc="1">
            <a:prstTxWarp prst="textNoShape">
              <a:avLst/>
            </a:prstTxWarp>
            <a:noAutofit/>
          </a:bodyPr>
          <a:lstStyle/>
          <a:p>
            <a:pPr marL="0" lvl="1" defTabSz="587579">
              <a:defRPr/>
            </a:pPr>
            <a:r>
              <a:rPr lang="en-US" sz="1200" dirty="0">
                <a:latin typeface="Arial" panose="020B0604020202020204" pitchFamily="34" charset="0"/>
                <a:cs typeface="Arial" panose="020B0604020202020204" pitchFamily="34" charset="0"/>
              </a:rPr>
              <a:t>And on a related note…</a:t>
            </a:r>
          </a:p>
          <a:p>
            <a:pPr marL="0" lvl="1" defTabSz="587579">
              <a:defRPr/>
            </a:pPr>
            <a:endParaRPr lang="en-US" sz="1200" dirty="0">
              <a:latin typeface="Arial" panose="020B0604020202020204" pitchFamily="34" charset="0"/>
              <a:cs typeface="Arial" panose="020B0604020202020204" pitchFamily="34" charset="0"/>
            </a:endParaRPr>
          </a:p>
          <a:p>
            <a:pPr marL="0" lvl="1" defTabSz="587579">
              <a:defRPr/>
            </a:pPr>
            <a:r>
              <a:rPr lang="en-US" sz="1200" dirty="0">
                <a:latin typeface="Arial" panose="020B0604020202020204" pitchFamily="34" charset="0"/>
                <a:cs typeface="Arial" panose="020B0604020202020204" pitchFamily="34" charset="0"/>
              </a:rPr>
              <a:t>Having served as NHGRI Scientific Director since October 2010, Dan Kastner has announced that he will step down as Scientific Director to focus on his research program and clinical activities. This transition will occur once a new Scientific Director has been selected and assumes the position. </a:t>
            </a:r>
          </a:p>
          <a:p>
            <a:pPr marL="0" lvl="1" defTabSz="587579">
              <a:defRPr/>
            </a:pPr>
            <a:endParaRPr lang="en-US" sz="1200" dirty="0">
              <a:latin typeface="Arial" panose="020B0604020202020204" pitchFamily="34" charset="0"/>
              <a:cs typeface="Arial" panose="020B0604020202020204" pitchFamily="34" charset="0"/>
            </a:endParaRPr>
          </a:p>
          <a:p>
            <a:pPr marL="0" lvl="1" defTabSz="587579">
              <a:defRPr/>
            </a:pPr>
            <a:r>
              <a:rPr lang="en-US" sz="1200" dirty="0">
                <a:latin typeface="Arial" panose="020B0604020202020204" pitchFamily="34" charset="0"/>
                <a:cs typeface="Arial" panose="020B0604020202020204" pitchFamily="34" charset="0"/>
              </a:rPr>
              <a:t>* As a result, I am launching a major search to identify the next NHGRI Scientific Director. Applications will be accepted starting in mid-March. This is an immensely important leadership position at NHGRI, with the responsibility for overseeing the entire Intramural Research Program and its now &gt;$120 million annual budget. Anyone with thoughts about this search, including suggestions for potential candidates, should feel free to contact me directly, and I will share that information with the Search Committee. </a:t>
            </a:r>
          </a:p>
        </p:txBody>
      </p:sp>
      <p:sp>
        <p:nvSpPr>
          <p:cNvPr id="5" name="Slide Number Placeholder 3">
            <a:extLst>
              <a:ext uri="{FF2B5EF4-FFF2-40B4-BE49-F238E27FC236}">
                <a16:creationId xmlns:a16="http://schemas.microsoft.com/office/drawing/2014/main" id="{3034D053-4AF7-4D7D-ADAB-1D4020B96E50}"/>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65</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40951599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7350" y="428625"/>
            <a:ext cx="6197600" cy="3486150"/>
          </a:xfrm>
        </p:spPr>
      </p:sp>
      <p:sp>
        <p:nvSpPr>
          <p:cNvPr id="3" name="Notes Placeholder 2"/>
          <p:cNvSpPr>
            <a:spLocks noGrp="1"/>
          </p:cNvSpPr>
          <p:nvPr>
            <p:ph type="body" idx="1"/>
          </p:nvPr>
        </p:nvSpPr>
        <p:spPr>
          <a:xfrm>
            <a:off x="701040" y="4078506"/>
            <a:ext cx="5608320" cy="4183380"/>
          </a:xfrm>
        </p:spPr>
        <p:txBody>
          <a:bodyPr/>
          <a:lstStyle/>
          <a:p>
            <a:r>
              <a:rPr lang="en-US" sz="1200" dirty="0">
                <a:latin typeface="Arial" panose="020B0604020202020204" pitchFamily="34" charset="0"/>
                <a:cs typeface="Arial" panose="020B0604020202020204" pitchFamily="34" charset="0"/>
              </a:rPr>
              <a:t>Before closing, let me remind you that I can be followed on Twitter at @NHGRI_Director, where I communicate regularly about NHGRI and genomics to various stakeholders. </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1218991">
              <a:defRPr/>
            </a:pPr>
            <a:fld id="{8278BAFF-ADEB-4744-BC7F-43E9D31D4077}" type="slidenum">
              <a:rPr lang="en-US" b="1">
                <a:solidFill>
                  <a:prstClr val="black"/>
                </a:solidFill>
                <a:latin typeface="Arial" panose="020B0604020202020204" pitchFamily="34" charset="0"/>
                <a:cs typeface="Arial" panose="020B0604020202020204" pitchFamily="34" charset="0"/>
              </a:rPr>
              <a:pPr defTabSz="1218991">
                <a:defRPr/>
              </a:pPr>
              <a:t>66</a:t>
            </a:fld>
            <a:endParaRPr lang="en-US"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43369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388938" y="463550"/>
            <a:ext cx="6197600" cy="3486150"/>
          </a:xfrm>
          <a:prstGeom prst="rect">
            <a:avLst/>
          </a:prstGeom>
          <a:ln/>
        </p:spPr>
      </p:sp>
      <p:sp>
        <p:nvSpPr>
          <p:cNvPr id="132099" name="Notes Placeholder 2"/>
          <p:cNvSpPr>
            <a:spLocks noGrp="1"/>
          </p:cNvSpPr>
          <p:nvPr>
            <p:ph type="body" idx="1"/>
          </p:nvPr>
        </p:nvSpPr>
        <p:spPr>
          <a:xfrm>
            <a:off x="862610" y="4066547"/>
            <a:ext cx="5486400" cy="4114800"/>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793" tIns="49895" rIns="99793" bIns="49895" numCol="1" anchor="t" anchorCtr="0" compatLnSpc="1">
            <a:prstTxWarp prst="textNoShape">
              <a:avLst/>
            </a:prstTxWarp>
          </a:bodyPr>
          <a:lstStyle/>
          <a:p>
            <a:r>
              <a:rPr lang="en-US" sz="1200" dirty="0">
                <a:latin typeface="Arial" pitchFamily="34" charset="0"/>
                <a:cs typeface="Arial" pitchFamily="34" charset="0"/>
              </a:rPr>
              <a:t>And for those of you who only want to hear from me once a month, you are welcome to sign up to receive my monthly email update (called </a:t>
            </a:r>
            <a:r>
              <a:rPr lang="en-US" sz="1200" i="1" dirty="0">
                <a:latin typeface="Arial" pitchFamily="34" charset="0"/>
                <a:cs typeface="Arial" pitchFamily="34" charset="0"/>
              </a:rPr>
              <a:t>The Genomics Landscape</a:t>
            </a:r>
            <a:r>
              <a:rPr lang="en-US" sz="1200" dirty="0">
                <a:latin typeface="Arial" pitchFamily="34" charset="0"/>
                <a:cs typeface="Arial" pitchFamily="34" charset="0"/>
              </a:rPr>
              <a:t>) on the NHGRI website (genome.gov) by subscribing under “Email Updates.” </a:t>
            </a:r>
          </a:p>
          <a:p>
            <a:endParaRPr lang="en-US" sz="1200" dirty="0">
              <a:latin typeface="Arial" pitchFamily="34" charset="0"/>
              <a:cs typeface="Arial" pitchFamily="34" charset="0"/>
            </a:endParaRPr>
          </a:p>
        </p:txBody>
      </p:sp>
      <p:sp>
        <p:nvSpPr>
          <p:cNvPr id="7" name="Slide Number Placeholder 3">
            <a:extLst>
              <a:ext uri="{FF2B5EF4-FFF2-40B4-BE49-F238E27FC236}">
                <a16:creationId xmlns:a16="http://schemas.microsoft.com/office/drawing/2014/main" id="{BCEBFC51-7098-42CE-B9E6-301B5C1D61FA}"/>
              </a:ext>
            </a:extLst>
          </p:cNvPr>
          <p:cNvSpPr txBox="1">
            <a:spLocks/>
          </p:cNvSpPr>
          <p:nvPr/>
        </p:nvSpPr>
        <p:spPr>
          <a:xfrm>
            <a:off x="3972560"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67</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8072773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388938" y="350838"/>
            <a:ext cx="6197600" cy="3486150"/>
          </a:xfrm>
          <a:prstGeom prst="rect">
            <a:avLst/>
          </a:prstGeom>
          <a:ln/>
        </p:spPr>
      </p:sp>
      <p:sp>
        <p:nvSpPr>
          <p:cNvPr id="181251" name="Notes Placeholder 2"/>
          <p:cNvSpPr>
            <a:spLocks noGrp="1"/>
          </p:cNvSpPr>
          <p:nvPr>
            <p:ph type="body" idx="1"/>
          </p:nvPr>
        </p:nvSpPr>
        <p:spPr>
          <a:xfrm>
            <a:off x="744538" y="4024005"/>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a:latin typeface="Arial" pitchFamily="34" charset="0"/>
                <a:cs typeface="Arial" pitchFamily="34" charset="0"/>
              </a:rPr>
              <a:t>Finally, a personal thanks to the many NHGRI staff members who contributed the slides and associated materials that I just reviewed in my Director’s Report. As always, a group effort is essential for getting such a large amount of information conveyed efficiently at each Council meeting.</a:t>
            </a:r>
          </a:p>
          <a:p>
            <a:pPr defTabSz="964114">
              <a:defRPr/>
            </a:pPr>
            <a:br>
              <a:rPr lang="en-US" sz="1200" dirty="0">
                <a:latin typeface="Arial" pitchFamily="34" charset="0"/>
                <a:cs typeface="Arial" pitchFamily="34" charset="0"/>
              </a:rPr>
            </a:br>
            <a:r>
              <a:rPr lang="en-US" sz="1200" dirty="0">
                <a:latin typeface="Arial" pitchFamily="34" charset="0"/>
                <a:cs typeface="Arial" pitchFamily="34" charset="0"/>
              </a:rPr>
              <a:t>An additional thanks to the NHGRI communications group and web team for making my Director’s Report into an electronic resource.</a:t>
            </a:r>
          </a:p>
          <a:p>
            <a:endParaRPr lang="en-US" sz="1200" dirty="0">
              <a:latin typeface="Arial" pitchFamily="34" charset="0"/>
              <a:cs typeface="Arial" pitchFamily="34" charset="0"/>
            </a:endParaRPr>
          </a:p>
          <a:p>
            <a:r>
              <a:rPr lang="en-US" sz="1200" dirty="0">
                <a:latin typeface="Arial" pitchFamily="34" charset="0"/>
                <a:cs typeface="Arial" pitchFamily="34" charset="0"/>
              </a:rPr>
              <a:t>And * a special thanks to the usual ‘ringleader’ for helping me prepare my Director’s Report, Kris Wetterstrand (* shown here on the right). This is a throwback photo from February 12, 2001, when Kris held up one end of chromosome 1 (well, actually a graphic of it) at the press conference covering the publications describing the draft sequence of the human genome. </a:t>
            </a:r>
          </a:p>
        </p:txBody>
      </p:sp>
      <p:sp>
        <p:nvSpPr>
          <p:cNvPr id="7" name="Slide Number Placeholder 3">
            <a:extLst>
              <a:ext uri="{FF2B5EF4-FFF2-40B4-BE49-F238E27FC236}">
                <a16:creationId xmlns:a16="http://schemas.microsoft.com/office/drawing/2014/main" id="{FF67D346-DFBE-4422-8DE6-A440F767B5AD}"/>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68</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2672683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511175"/>
            <a:ext cx="6175375" cy="3475038"/>
          </a:xfrm>
        </p:spPr>
      </p:sp>
      <p:sp>
        <p:nvSpPr>
          <p:cNvPr id="3" name="Notes Placeholder 2">
            <a:extLst>
              <a:ext uri="{FF2B5EF4-FFF2-40B4-BE49-F238E27FC236}">
                <a16:creationId xmlns:a16="http://schemas.microsoft.com/office/drawing/2014/main" id="{A166CEC8-DA8D-4194-A40E-F0360FD85EFA}"/>
              </a:ext>
            </a:extLst>
          </p:cNvPr>
          <p:cNvSpPr>
            <a:spLocks noGrp="1"/>
          </p:cNvSpPr>
          <p:nvPr>
            <p:ph type="body" idx="1"/>
          </p:nvPr>
        </p:nvSpPr>
        <p:spPr/>
        <p:txBody>
          <a:bodyPr/>
          <a:lstStyle/>
          <a:p>
            <a:r>
              <a:rPr lang="en-US" dirty="0"/>
              <a:t> </a:t>
            </a:r>
          </a:p>
        </p:txBody>
      </p:sp>
      <p:sp>
        <p:nvSpPr>
          <p:cNvPr id="6" name="Slide Number Placeholder 3">
            <a:extLst>
              <a:ext uri="{FF2B5EF4-FFF2-40B4-BE49-F238E27FC236}">
                <a16:creationId xmlns:a16="http://schemas.microsoft.com/office/drawing/2014/main" id="{75A2D8B3-ED3B-4577-A1E4-92AF25487DD9}"/>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69</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461645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09575" y="460375"/>
            <a:ext cx="6196013" cy="3486150"/>
          </a:xfrm>
          <a:prstGeom prst="rect">
            <a:avLst/>
          </a:prstGeom>
          <a:ln/>
        </p:spPr>
      </p:sp>
      <p:sp>
        <p:nvSpPr>
          <p:cNvPr id="100355" name="Notes Placeholder 2"/>
          <p:cNvSpPr>
            <a:spLocks noGrp="1"/>
          </p:cNvSpPr>
          <p:nvPr>
            <p:ph type="body" idx="1"/>
          </p:nvPr>
        </p:nvSpPr>
        <p:spPr>
          <a:xfrm>
            <a:off x="762002" y="4131614"/>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a:latin typeface="Arial" pitchFamily="34" charset="0"/>
                <a:cs typeface="Arial" pitchFamily="34" charset="0"/>
              </a:rPr>
              <a:t>For the rest of my Director’s Report, I will cover the 7 areas listed here, which reliably provide a nice framework for reviewing the relevant topics.</a:t>
            </a:r>
          </a:p>
          <a:p>
            <a:endParaRPr lang="en-US" sz="1200" dirty="0">
              <a:latin typeface="Arial" pitchFamily="34" charset="0"/>
              <a:cs typeface="Arial" pitchFamily="34" charset="0"/>
            </a:endParaRPr>
          </a:p>
        </p:txBody>
      </p:sp>
      <p:sp>
        <p:nvSpPr>
          <p:cNvPr id="5" name="Slide Number Placeholder 3">
            <a:extLst>
              <a:ext uri="{FF2B5EF4-FFF2-40B4-BE49-F238E27FC236}">
                <a16:creationId xmlns:a16="http://schemas.microsoft.com/office/drawing/2014/main" id="{248146B5-6057-4D65-9C5E-060D9F334B70}"/>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7</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386609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06400" y="471488"/>
            <a:ext cx="6197600" cy="3486150"/>
          </a:xfrm>
          <a:prstGeom prst="rect">
            <a:avLst/>
          </a:prstGeom>
          <a:ln/>
        </p:spPr>
      </p:sp>
      <p:sp>
        <p:nvSpPr>
          <p:cNvPr id="5" name="Slide Number Placeholder 3">
            <a:extLst>
              <a:ext uri="{FF2B5EF4-FFF2-40B4-BE49-F238E27FC236}">
                <a16:creationId xmlns:a16="http://schemas.microsoft.com/office/drawing/2014/main" id="{952BD7F9-43D3-484D-8A76-74E82DDDCCFB}"/>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8</a:t>
            </a:fld>
            <a:endParaRPr lang="en-US" b="1" dirty="0">
              <a:solidFill>
                <a:srgbClr val="000000"/>
              </a:solidFill>
              <a:latin typeface="Arial" pitchFamily="34" charset="0"/>
            </a:endParaRPr>
          </a:p>
        </p:txBody>
      </p:sp>
      <p:sp>
        <p:nvSpPr>
          <p:cNvPr id="2" name="Notes Placeholder 1">
            <a:extLst>
              <a:ext uri="{FF2B5EF4-FFF2-40B4-BE49-F238E27FC236}">
                <a16:creationId xmlns:a16="http://schemas.microsoft.com/office/drawing/2014/main" id="{8B39FA36-2A76-44C2-AF7B-C7B0EE6FD5C3}"/>
              </a:ext>
            </a:extLst>
          </p:cNvPr>
          <p:cNvSpPr>
            <a:spLocks noGrp="1"/>
          </p:cNvSpPr>
          <p:nvPr>
            <p:ph type="body" idx="1"/>
          </p:nvPr>
        </p:nvSpPr>
        <p:spPr>
          <a:xfrm>
            <a:off x="673100" y="4103097"/>
            <a:ext cx="5486400" cy="4114800"/>
          </a:xfrm>
        </p:spPr>
        <p:txBody>
          <a:bodyPr/>
          <a:lstStyle/>
          <a:p>
            <a:r>
              <a:rPr lang="en-US" sz="1200" dirty="0">
                <a:latin typeface="Arial" panose="020B0604020202020204" pitchFamily="34" charset="0"/>
                <a:cs typeface="Arial" panose="020B0604020202020204" pitchFamily="34" charset="0"/>
              </a:rPr>
              <a:t>And I will start with some general NHGRI updates.</a:t>
            </a:r>
          </a:p>
        </p:txBody>
      </p:sp>
    </p:spTree>
    <p:extLst>
      <p:ext uri="{BB962C8B-B14F-4D97-AF65-F5344CB8AC3E}">
        <p14:creationId xmlns:p14="http://schemas.microsoft.com/office/powerpoint/2010/main" val="3207098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pPr defTabSz="587579">
              <a:defRPr/>
            </a:pPr>
            <a:r>
              <a:rPr lang="en-US" sz="1200" dirty="0">
                <a:latin typeface="Arial" pitchFamily="34" charset="0"/>
                <a:cs typeface="Arial" pitchFamily="34" charset="0"/>
              </a:rPr>
              <a:t>Certainly, the biggest NHGRI news since the last Council meeting was the publication of the 2020 NHGRI Strategic Vision on October 28, 2020. This 10-page </a:t>
            </a:r>
            <a:r>
              <a:rPr lang="en-US" sz="1200" i="1" dirty="0">
                <a:latin typeface="Arial" pitchFamily="34" charset="0"/>
                <a:cs typeface="Arial" pitchFamily="34" charset="0"/>
              </a:rPr>
              <a:t>Nature</a:t>
            </a:r>
            <a:r>
              <a:rPr lang="en-US" sz="1200" dirty="0">
                <a:latin typeface="Arial" pitchFamily="34" charset="0"/>
                <a:cs typeface="Arial" pitchFamily="34" charset="0"/>
              </a:rPr>
              <a:t> paper reflects the final product and culmination of the extensive strategic planning process that took place over the previous two-plus years. </a:t>
            </a:r>
          </a:p>
          <a:p>
            <a:pPr defTabSz="587579">
              <a:defRPr/>
            </a:pPr>
            <a:endParaRPr lang="en-US" sz="1200" dirty="0">
              <a:latin typeface="Arial" pitchFamily="34" charset="0"/>
              <a:cs typeface="Arial" pitchFamily="34" charset="0"/>
            </a:endParaRPr>
          </a:p>
          <a:p>
            <a:pPr defTabSz="587579">
              <a:defRPr/>
            </a:pPr>
            <a:r>
              <a:rPr lang="en-US" sz="1200" dirty="0">
                <a:latin typeface="Arial" pitchFamily="34" charset="0"/>
                <a:cs typeface="Arial" pitchFamily="34" charset="0"/>
              </a:rPr>
              <a:t>I would personally like to thank all current and former Council members for their input and valuable advice throughout the entire strategic planning process, including many important suggestions for the final crafting of this paper. On behalf of NHGRI, I am also deeply grateful to the many hundreds of others who participated in various events and provided input through various means. It is that wide and far engagement that makes these strategic planning processes so critical to the development of NHGRI strategic visions.</a:t>
            </a:r>
          </a:p>
          <a:p>
            <a:pPr defTabSz="587579">
              <a:defRPr/>
            </a:pPr>
            <a:endParaRPr lang="en-US" sz="1200" dirty="0">
              <a:latin typeface="Arial" pitchFamily="34" charset="0"/>
              <a:cs typeface="Arial" pitchFamily="34" charset="0"/>
            </a:endParaRPr>
          </a:p>
          <a:p>
            <a:pPr defTabSz="587579">
              <a:defRPr/>
            </a:pPr>
            <a:endParaRPr lang="en-US" sz="1200" dirty="0">
              <a:latin typeface="Arial" pitchFamily="34" charset="0"/>
              <a:cs typeface="Arial" pitchFamily="34" charset="0"/>
            </a:endParaRPr>
          </a:p>
        </p:txBody>
      </p:sp>
      <p:sp>
        <p:nvSpPr>
          <p:cNvPr id="5" name="Slide Number Placeholder 3">
            <a:extLst>
              <a:ext uri="{FF2B5EF4-FFF2-40B4-BE49-F238E27FC236}">
                <a16:creationId xmlns:a16="http://schemas.microsoft.com/office/drawing/2014/main" id="{7E8D3B66-FA2E-49E8-BE25-3BFD602E31C8}"/>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9</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6925593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1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7.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9.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21244" y="0"/>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3131001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FE5438-BBFB-7B45-A0F3-FFE108319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941313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21244" y="11949"/>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C93D3E07-1B3C-274C-85F1-93B226BB6F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5" y="-11951"/>
            <a:ext cx="12213244" cy="6869949"/>
          </a:xfrm>
          <a:prstGeom prst="rect">
            <a:avLst/>
          </a:prstGeom>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33200886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C8B2A7B-E95C-4641-8708-AEDDE71D99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bg2"/>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14819806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4343400"/>
            <a:ext cx="103632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a:t>Click to edit Master title style</a:t>
            </a:r>
          </a:p>
        </p:txBody>
      </p:sp>
      <p:sp>
        <p:nvSpPr>
          <p:cNvPr id="9" name="Subtitle 8"/>
          <p:cNvSpPr>
            <a:spLocks noGrp="1"/>
          </p:cNvSpPr>
          <p:nvPr>
            <p:ph type="subTitle" idx="1"/>
          </p:nvPr>
        </p:nvSpPr>
        <p:spPr>
          <a:xfrm>
            <a:off x="1219200" y="2834640"/>
            <a:ext cx="103632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F5DA739B-1B80-447A-938C-03D28005FA30}" type="slidenum">
              <a:rPr lang="en-US"/>
              <a:pPr>
                <a:defRPr/>
              </a:pPr>
              <a:t>‹#›</a:t>
            </a:fld>
            <a:endParaRPr lang="en-US" dirty="0"/>
          </a:p>
        </p:txBody>
      </p:sp>
    </p:spTree>
    <p:extLst>
      <p:ext uri="{BB962C8B-B14F-4D97-AF65-F5344CB8AC3E}">
        <p14:creationId xmlns:p14="http://schemas.microsoft.com/office/powerpoint/2010/main" val="20414151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193F8F70-292F-4205-853A-6FB63F955368}" type="slidenum">
              <a:rPr lang="en-US"/>
              <a:pPr>
                <a:defRPr/>
              </a:pPr>
              <a:t>‹#›</a:t>
            </a:fld>
            <a:endParaRPr lang="en-US" dirty="0"/>
          </a:p>
        </p:txBody>
      </p:sp>
    </p:spTree>
    <p:extLst>
      <p:ext uri="{BB962C8B-B14F-4D97-AF65-F5344CB8AC3E}">
        <p14:creationId xmlns:p14="http://schemas.microsoft.com/office/powerpoint/2010/main" val="8273967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6438901" y="1073150"/>
            <a:ext cx="5761567"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eaLnBrk="0" hangingPunct="0">
              <a:defRPr/>
            </a:pPr>
            <a:endParaRPr lang="en-US" sz="1800" dirty="0">
              <a:latin typeface="Arial" charset="0"/>
            </a:endParaRPr>
          </a:p>
        </p:txBody>
      </p:sp>
      <p:sp>
        <p:nvSpPr>
          <p:cNvPr id="5" name="Freeform 4"/>
          <p:cNvSpPr>
            <a:spLocks/>
          </p:cNvSpPr>
          <p:nvPr/>
        </p:nvSpPr>
        <p:spPr bwMode="auto">
          <a:xfrm>
            <a:off x="499533" y="1"/>
            <a:ext cx="7351184"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eaLnBrk="0" hangingPunct="0">
              <a:defRPr/>
            </a:pPr>
            <a:endParaRPr lang="en-US" sz="1800" dirty="0">
              <a:latin typeface="Arial" charset="0"/>
            </a:endParaRPr>
          </a:p>
        </p:txBody>
      </p:sp>
      <p:sp>
        <p:nvSpPr>
          <p:cNvPr id="6" name="Freeform 5"/>
          <p:cNvSpPr>
            <a:spLocks/>
          </p:cNvSpPr>
          <p:nvPr/>
        </p:nvSpPr>
        <p:spPr bwMode="auto">
          <a:xfrm rot="5236414">
            <a:off x="6634692" y="1285346"/>
            <a:ext cx="4114800" cy="1585384"/>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sz="1800" dirty="0">
              <a:latin typeface="Arial" charset="0"/>
            </a:endParaRPr>
          </a:p>
        </p:txBody>
      </p:sp>
      <p:sp>
        <p:nvSpPr>
          <p:cNvPr id="7" name="Freeform 6"/>
          <p:cNvSpPr>
            <a:spLocks/>
          </p:cNvSpPr>
          <p:nvPr/>
        </p:nvSpPr>
        <p:spPr bwMode="auto">
          <a:xfrm>
            <a:off x="7924800" y="0"/>
            <a:ext cx="36576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sz="1800" dirty="0">
              <a:latin typeface="Arial" charset="0"/>
            </a:endParaRPr>
          </a:p>
        </p:txBody>
      </p:sp>
      <p:sp>
        <p:nvSpPr>
          <p:cNvPr id="8" name="Freeform 7"/>
          <p:cNvSpPr>
            <a:spLocks/>
          </p:cNvSpPr>
          <p:nvPr/>
        </p:nvSpPr>
        <p:spPr bwMode="auto">
          <a:xfrm>
            <a:off x="7924800" y="4267200"/>
            <a:ext cx="42672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sz="1800" dirty="0">
              <a:latin typeface="Arial" charset="0"/>
            </a:endParaRPr>
          </a:p>
        </p:txBody>
      </p:sp>
      <p:sp>
        <p:nvSpPr>
          <p:cNvPr id="9" name="Freeform 8"/>
          <p:cNvSpPr>
            <a:spLocks/>
          </p:cNvSpPr>
          <p:nvPr/>
        </p:nvSpPr>
        <p:spPr bwMode="auto">
          <a:xfrm>
            <a:off x="7924800" y="0"/>
            <a:ext cx="18288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sz="1800" dirty="0">
              <a:latin typeface="Arial" charset="0"/>
            </a:endParaRPr>
          </a:p>
        </p:txBody>
      </p:sp>
      <p:sp>
        <p:nvSpPr>
          <p:cNvPr id="10" name="Freeform 9"/>
          <p:cNvSpPr>
            <a:spLocks/>
          </p:cNvSpPr>
          <p:nvPr/>
        </p:nvSpPr>
        <p:spPr bwMode="auto">
          <a:xfrm>
            <a:off x="7931152" y="4246564"/>
            <a:ext cx="2787649"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sz="1800" dirty="0">
              <a:latin typeface="Arial" charset="0"/>
            </a:endParaRPr>
          </a:p>
        </p:txBody>
      </p:sp>
      <p:sp>
        <p:nvSpPr>
          <p:cNvPr id="11" name="Freeform 10"/>
          <p:cNvSpPr>
            <a:spLocks/>
          </p:cNvSpPr>
          <p:nvPr/>
        </p:nvSpPr>
        <p:spPr bwMode="auto">
          <a:xfrm>
            <a:off x="7924800" y="4267200"/>
            <a:ext cx="21336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sz="1800" dirty="0">
              <a:latin typeface="Arial" charset="0"/>
            </a:endParaRPr>
          </a:p>
        </p:txBody>
      </p:sp>
      <p:sp>
        <p:nvSpPr>
          <p:cNvPr id="12" name="Freeform 11"/>
          <p:cNvSpPr>
            <a:spLocks/>
          </p:cNvSpPr>
          <p:nvPr/>
        </p:nvSpPr>
        <p:spPr bwMode="auto">
          <a:xfrm>
            <a:off x="7924800" y="1371600"/>
            <a:ext cx="42672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sz="1800" dirty="0">
              <a:latin typeface="Arial" charset="0"/>
            </a:endParaRPr>
          </a:p>
        </p:txBody>
      </p:sp>
      <p:sp>
        <p:nvSpPr>
          <p:cNvPr id="13" name="Freeform 12"/>
          <p:cNvSpPr>
            <a:spLocks/>
          </p:cNvSpPr>
          <p:nvPr/>
        </p:nvSpPr>
        <p:spPr bwMode="auto">
          <a:xfrm>
            <a:off x="7924800" y="1752600"/>
            <a:ext cx="42672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sz="1800" dirty="0">
              <a:latin typeface="Arial" charset="0"/>
            </a:endParaRPr>
          </a:p>
        </p:txBody>
      </p:sp>
      <p:sp>
        <p:nvSpPr>
          <p:cNvPr id="14" name="Freeform 13"/>
          <p:cNvSpPr>
            <a:spLocks/>
          </p:cNvSpPr>
          <p:nvPr/>
        </p:nvSpPr>
        <p:spPr bwMode="auto">
          <a:xfrm>
            <a:off x="1320800" y="4267200"/>
            <a:ext cx="660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sz="1800" dirty="0">
              <a:latin typeface="Arial" charset="0"/>
            </a:endParaRPr>
          </a:p>
        </p:txBody>
      </p:sp>
      <p:sp>
        <p:nvSpPr>
          <p:cNvPr id="15" name="Freeform 14"/>
          <p:cNvSpPr>
            <a:spLocks/>
          </p:cNvSpPr>
          <p:nvPr/>
        </p:nvSpPr>
        <p:spPr bwMode="auto">
          <a:xfrm>
            <a:off x="711200" y="4267200"/>
            <a:ext cx="7112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sz="1800" dirty="0">
              <a:latin typeface="Arial" charset="0"/>
            </a:endParaRPr>
          </a:p>
        </p:txBody>
      </p:sp>
      <p:sp>
        <p:nvSpPr>
          <p:cNvPr id="16" name="Freeform 15"/>
          <p:cNvSpPr>
            <a:spLocks/>
          </p:cNvSpPr>
          <p:nvPr/>
        </p:nvSpPr>
        <p:spPr bwMode="auto">
          <a:xfrm>
            <a:off x="488951" y="2438400"/>
            <a:ext cx="75184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sz="1800" dirty="0">
              <a:latin typeface="Arial" charset="0"/>
            </a:endParaRPr>
          </a:p>
        </p:txBody>
      </p:sp>
      <p:sp>
        <p:nvSpPr>
          <p:cNvPr id="17" name="Freeform 16"/>
          <p:cNvSpPr>
            <a:spLocks/>
          </p:cNvSpPr>
          <p:nvPr/>
        </p:nvSpPr>
        <p:spPr bwMode="auto">
          <a:xfrm>
            <a:off x="488951" y="2133600"/>
            <a:ext cx="75184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sz="1800" dirty="0">
              <a:latin typeface="Arial" charset="0"/>
            </a:endParaRPr>
          </a:p>
        </p:txBody>
      </p:sp>
      <p:sp>
        <p:nvSpPr>
          <p:cNvPr id="18" name="Freeform 17"/>
          <p:cNvSpPr>
            <a:spLocks/>
          </p:cNvSpPr>
          <p:nvPr/>
        </p:nvSpPr>
        <p:spPr bwMode="auto">
          <a:xfrm>
            <a:off x="6096000" y="4267200"/>
            <a:ext cx="18288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sz="1800" dirty="0">
              <a:latin typeface="Arial" charset="0"/>
            </a:endParaRPr>
          </a:p>
        </p:txBody>
      </p:sp>
      <p:sp>
        <p:nvSpPr>
          <p:cNvPr id="19" name="Rectangle 18"/>
          <p:cNvSpPr/>
          <p:nvPr/>
        </p:nvSpPr>
        <p:spPr>
          <a:xfrm>
            <a:off x="484718" y="401638"/>
            <a:ext cx="11338983"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20" name="Rectangle 19"/>
          <p:cNvSpPr/>
          <p:nvPr/>
        </p:nvSpPr>
        <p:spPr>
          <a:xfrm flipH="1">
            <a:off x="495300" y="681039"/>
            <a:ext cx="35984"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21" name="Rectangle 20"/>
          <p:cNvSpPr/>
          <p:nvPr/>
        </p:nvSpPr>
        <p:spPr>
          <a:xfrm flipH="1">
            <a:off x="548218" y="681039"/>
            <a:ext cx="35983"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22" name="Rectangle 21"/>
          <p:cNvSpPr/>
          <p:nvPr/>
        </p:nvSpPr>
        <p:spPr>
          <a:xfrm flipH="1">
            <a:off x="596901" y="681039"/>
            <a:ext cx="127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23" name="Rectangle 22"/>
          <p:cNvSpPr/>
          <p:nvPr/>
        </p:nvSpPr>
        <p:spPr>
          <a:xfrm flipH="1">
            <a:off x="635001" y="681039"/>
            <a:ext cx="127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24" name="Rectangle 23"/>
          <p:cNvSpPr/>
          <p:nvPr/>
        </p:nvSpPr>
        <p:spPr>
          <a:xfrm>
            <a:off x="666751" y="681039"/>
            <a:ext cx="48683"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3" name="Text Placeholder 2"/>
          <p:cNvSpPr>
            <a:spLocks noGrp="1"/>
          </p:cNvSpPr>
          <p:nvPr>
            <p:ph type="body" idx="1"/>
          </p:nvPr>
        </p:nvSpPr>
        <p:spPr>
          <a:xfrm>
            <a:off x="942536" y="1351672"/>
            <a:ext cx="7624064"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2" name="Title 1"/>
          <p:cNvSpPr>
            <a:spLocks noGrp="1"/>
          </p:cNvSpPr>
          <p:nvPr>
            <p:ph type="title"/>
          </p:nvPr>
        </p:nvSpPr>
        <p:spPr>
          <a:xfrm>
            <a:off x="942536" y="512064"/>
            <a:ext cx="10875264" cy="777240"/>
          </a:xfrm>
        </p:spPr>
        <p:txBody>
          <a:bodyPr tIns="64008"/>
          <a:lstStyle>
            <a:lvl1pPr algn="l">
              <a:buNone/>
              <a:defRPr sz="3800" b="0" cap="none" spc="-150" baseline="0">
                <a:latin typeface="+mn-lt"/>
              </a:defRPr>
            </a:lvl1pPr>
            <a:extLst/>
          </a:lstStyle>
          <a:p>
            <a:r>
              <a:rPr lang="en-US"/>
              <a:t>Click to edit Master title style</a:t>
            </a:r>
            <a:endParaRPr lang="en-US" dirty="0"/>
          </a:p>
        </p:txBody>
      </p:sp>
      <p:sp>
        <p:nvSpPr>
          <p:cNvPr id="25" name="Date Placeholder 3"/>
          <p:cNvSpPr>
            <a:spLocks noGrp="1"/>
          </p:cNvSpPr>
          <p:nvPr>
            <p:ph type="dt" sz="half" idx="10"/>
          </p:nvPr>
        </p:nvSpPr>
        <p:spPr/>
        <p:txBody>
          <a:bodyPr/>
          <a:lstStyle>
            <a:lvl1pPr>
              <a:defRPr/>
            </a:lvl1pPr>
            <a:extLst/>
          </a:lstStyle>
          <a:p>
            <a:pPr>
              <a:defRPr/>
            </a:pPr>
            <a:endParaRPr lang="en-US"/>
          </a:p>
        </p:txBody>
      </p:sp>
      <p:sp>
        <p:nvSpPr>
          <p:cNvPr id="26" name="Footer Placeholder 4"/>
          <p:cNvSpPr>
            <a:spLocks noGrp="1"/>
          </p:cNvSpPr>
          <p:nvPr>
            <p:ph type="ftr" sz="quarter" idx="11"/>
          </p:nvPr>
        </p:nvSpPr>
        <p:spPr/>
        <p:txBody>
          <a:bodyPr/>
          <a:lstStyle>
            <a:lvl1pPr>
              <a:defRPr/>
            </a:lvl1pPr>
            <a:extLst/>
          </a:lstStyle>
          <a:p>
            <a:pPr>
              <a:defRPr/>
            </a:pPr>
            <a:endParaRPr lang="en-US"/>
          </a:p>
        </p:txBody>
      </p:sp>
      <p:sp>
        <p:nvSpPr>
          <p:cNvPr id="27" name="Slide Number Placeholder 5"/>
          <p:cNvSpPr>
            <a:spLocks noGrp="1"/>
          </p:cNvSpPr>
          <p:nvPr>
            <p:ph type="sldNum" sz="quarter" idx="12"/>
          </p:nvPr>
        </p:nvSpPr>
        <p:spPr/>
        <p:txBody>
          <a:bodyPr/>
          <a:lstStyle>
            <a:lvl1pPr>
              <a:defRPr/>
            </a:lvl1pPr>
            <a:extLst/>
          </a:lstStyle>
          <a:p>
            <a:pPr>
              <a:defRPr/>
            </a:pPr>
            <a:fld id="{770743CA-6FC1-4F5B-A743-D59B37ABEBC8}" type="slidenum">
              <a:rPr lang="en-US"/>
              <a:pPr>
                <a:defRPr/>
              </a:pPr>
              <a:t>‹#›</a:t>
            </a:fld>
            <a:endParaRPr lang="en-US" dirty="0"/>
          </a:p>
        </p:txBody>
      </p:sp>
    </p:spTree>
    <p:extLst>
      <p:ext uri="{BB962C8B-B14F-4D97-AF65-F5344CB8AC3E}">
        <p14:creationId xmlns:p14="http://schemas.microsoft.com/office/powerpoint/2010/main" val="397778660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12064"/>
            <a:ext cx="10972800" cy="914400"/>
          </a:xfrm>
        </p:spPr>
        <p:txBody>
          <a:bodyPr/>
          <a:lstStyle>
            <a:lvl1pPr>
              <a:defRPr>
                <a:latin typeface="+mn-lt"/>
              </a:defRPr>
            </a:lvl1pPr>
            <a:extLst/>
          </a:lstStyle>
          <a:p>
            <a:r>
              <a:rPr lang="en-US"/>
              <a:t>Click to edit Master title style</a:t>
            </a:r>
            <a:endParaRPr lang="en-US" dirty="0"/>
          </a:p>
        </p:txBody>
      </p:sp>
      <p:sp>
        <p:nvSpPr>
          <p:cNvPr id="3" name="Content Placeholder 2"/>
          <p:cNvSpPr>
            <a:spLocks noGrp="1"/>
          </p:cNvSpPr>
          <p:nvPr>
            <p:ph sz="half" idx="1"/>
          </p:nvPr>
        </p:nvSpPr>
        <p:spPr>
          <a:xfrm>
            <a:off x="619125" y="1770502"/>
            <a:ext cx="53848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7125" y="1770502"/>
            <a:ext cx="53848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11D7F38B-AE53-4643-8F40-1B32785842B0}" type="slidenum">
              <a:rPr lang="en-US"/>
              <a:pPr>
                <a:defRPr/>
              </a:pPr>
              <a:t>‹#›</a:t>
            </a:fld>
            <a:endParaRPr lang="en-US" dirty="0"/>
          </a:p>
        </p:txBody>
      </p:sp>
    </p:spTree>
    <p:extLst>
      <p:ext uri="{BB962C8B-B14F-4D97-AF65-F5344CB8AC3E}">
        <p14:creationId xmlns:p14="http://schemas.microsoft.com/office/powerpoint/2010/main" val="11669848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1" y="401638"/>
            <a:ext cx="11823700"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8" name="Rectangle 7"/>
          <p:cNvSpPr/>
          <p:nvPr/>
        </p:nvSpPr>
        <p:spPr>
          <a:xfrm>
            <a:off x="116418" y="681039"/>
            <a:ext cx="6138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9" name="Rectangle 8"/>
          <p:cNvSpPr/>
          <p:nvPr/>
        </p:nvSpPr>
        <p:spPr>
          <a:xfrm>
            <a:off x="63500" y="681039"/>
            <a:ext cx="35984"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10" name="Rectangle 9"/>
          <p:cNvSpPr/>
          <p:nvPr/>
        </p:nvSpPr>
        <p:spPr>
          <a:xfrm>
            <a:off x="38101" y="681039"/>
            <a:ext cx="127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11" name="Rectangle 10"/>
          <p:cNvSpPr/>
          <p:nvPr/>
        </p:nvSpPr>
        <p:spPr>
          <a:xfrm>
            <a:off x="1" y="681039"/>
            <a:ext cx="127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12" name="Rectangle 11"/>
          <p:cNvSpPr/>
          <p:nvPr/>
        </p:nvSpPr>
        <p:spPr>
          <a:xfrm flipH="1">
            <a:off x="198967" y="681039"/>
            <a:ext cx="381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13" name="Rectangle 12"/>
          <p:cNvSpPr/>
          <p:nvPr/>
        </p:nvSpPr>
        <p:spPr>
          <a:xfrm flipH="1">
            <a:off x="251885" y="681039"/>
            <a:ext cx="381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14" name="Rectangle 13"/>
          <p:cNvSpPr/>
          <p:nvPr/>
        </p:nvSpPr>
        <p:spPr>
          <a:xfrm flipH="1">
            <a:off x="302685" y="681039"/>
            <a:ext cx="127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15" name="Rectangle 14"/>
          <p:cNvSpPr/>
          <p:nvPr/>
        </p:nvSpPr>
        <p:spPr>
          <a:xfrm flipH="1">
            <a:off x="340785" y="681039"/>
            <a:ext cx="1058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16" name="Rectangle 15"/>
          <p:cNvSpPr/>
          <p:nvPr/>
        </p:nvSpPr>
        <p:spPr>
          <a:xfrm>
            <a:off x="372534" y="681039"/>
            <a:ext cx="48684"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a:xfrm>
            <a:off x="673099" y="512064"/>
            <a:ext cx="10363200" cy="914400"/>
          </a:xfrm>
        </p:spPr>
        <p:txBody>
          <a:bodyPr/>
          <a:lstStyle>
            <a:lvl1pPr>
              <a:defRPr sz="4000">
                <a:latin typeface="+mn-lt"/>
              </a:defRPr>
            </a:lvl1pPr>
            <a:extLst/>
          </a:lstStyle>
          <a:p>
            <a:r>
              <a:rPr lang="en-US"/>
              <a:t>Click to edit Master title style</a:t>
            </a:r>
            <a:endParaRPr lang="en-US" dirty="0"/>
          </a:p>
        </p:txBody>
      </p:sp>
      <p:sp>
        <p:nvSpPr>
          <p:cNvPr id="3" name="Text Placeholder 2"/>
          <p:cNvSpPr>
            <a:spLocks noGrp="1"/>
          </p:cNvSpPr>
          <p:nvPr>
            <p:ph type="body" idx="1"/>
          </p:nvPr>
        </p:nvSpPr>
        <p:spPr>
          <a:xfrm>
            <a:off x="609600" y="1809750"/>
            <a:ext cx="5386917"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6193368" y="1809750"/>
            <a:ext cx="5389033"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609600" y="2459037"/>
            <a:ext cx="5386917"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2459037"/>
            <a:ext cx="5389033"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6"/>
          <p:cNvSpPr>
            <a:spLocks noGrp="1"/>
          </p:cNvSpPr>
          <p:nvPr>
            <p:ph type="dt" sz="half" idx="10"/>
          </p:nvPr>
        </p:nvSpPr>
        <p:spPr/>
        <p:txBody>
          <a:bodyPr/>
          <a:lstStyle>
            <a:lvl1pPr>
              <a:defRPr/>
            </a:lvl1pPr>
            <a:extLst/>
          </a:lstStyle>
          <a:p>
            <a:pPr>
              <a:defRPr/>
            </a:pPr>
            <a:endParaRPr lang="en-US"/>
          </a:p>
        </p:txBody>
      </p:sp>
      <p:sp>
        <p:nvSpPr>
          <p:cNvPr id="18" name="Footer Placeholder 7"/>
          <p:cNvSpPr>
            <a:spLocks noGrp="1"/>
          </p:cNvSpPr>
          <p:nvPr>
            <p:ph type="ftr" sz="quarter" idx="11"/>
          </p:nvPr>
        </p:nvSpPr>
        <p:spPr/>
        <p:txBody>
          <a:bodyPr/>
          <a:lstStyle>
            <a:lvl1pPr>
              <a:defRPr/>
            </a:lvl1pPr>
            <a:extLst/>
          </a:lstStyle>
          <a:p>
            <a:pPr>
              <a:defRPr/>
            </a:pPr>
            <a:endParaRPr lang="en-US"/>
          </a:p>
        </p:txBody>
      </p:sp>
      <p:sp>
        <p:nvSpPr>
          <p:cNvPr id="19" name="Slide Number Placeholder 8"/>
          <p:cNvSpPr>
            <a:spLocks noGrp="1"/>
          </p:cNvSpPr>
          <p:nvPr>
            <p:ph type="sldNum" sz="quarter" idx="12"/>
          </p:nvPr>
        </p:nvSpPr>
        <p:spPr/>
        <p:txBody>
          <a:bodyPr/>
          <a:lstStyle>
            <a:lvl1pPr>
              <a:defRPr/>
            </a:lvl1pPr>
            <a:extLst/>
          </a:lstStyle>
          <a:p>
            <a:pPr>
              <a:defRPr/>
            </a:pPr>
            <a:fld id="{6CE5498C-0233-42CE-BF93-4E20DA83E1B6}" type="slidenum">
              <a:rPr lang="en-US"/>
              <a:pPr>
                <a:defRPr/>
              </a:pPr>
              <a:t>‹#›</a:t>
            </a:fld>
            <a:endParaRPr lang="en-US" dirty="0"/>
          </a:p>
        </p:txBody>
      </p:sp>
    </p:spTree>
    <p:extLst>
      <p:ext uri="{BB962C8B-B14F-4D97-AF65-F5344CB8AC3E}">
        <p14:creationId xmlns:p14="http://schemas.microsoft.com/office/powerpoint/2010/main" val="12340562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p:spPr>
        <p:txBody>
          <a:bodyPr/>
          <a:lstStyle>
            <a:lvl1pPr>
              <a:defRPr sz="4000" cap="none" baseline="0">
                <a:latin typeface="+mn-lt"/>
              </a:defRPr>
            </a:lvl1pPr>
            <a:extLst/>
          </a:lstStyle>
          <a:p>
            <a:r>
              <a:rPr lang="en-US"/>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F989E07E-3FE9-4C3D-89C8-8B43BDBB34B3}" type="slidenum">
              <a:rPr lang="en-US"/>
              <a:pPr>
                <a:defRPr/>
              </a:pPr>
              <a:t>‹#›</a:t>
            </a:fld>
            <a:endParaRPr lang="en-US" dirty="0"/>
          </a:p>
        </p:txBody>
      </p:sp>
    </p:spTree>
    <p:extLst>
      <p:ext uri="{BB962C8B-B14F-4D97-AF65-F5344CB8AC3E}">
        <p14:creationId xmlns:p14="http://schemas.microsoft.com/office/powerpoint/2010/main" val="161293318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E514F9DB-F9AA-440B-A0C0-9B8A29EFB9E7}" type="slidenum">
              <a:rPr lang="en-US"/>
              <a:pPr>
                <a:defRPr/>
              </a:pPr>
              <a:t>‹#›</a:t>
            </a:fld>
            <a:endParaRPr lang="en-US" dirty="0"/>
          </a:p>
        </p:txBody>
      </p:sp>
    </p:spTree>
    <p:extLst>
      <p:ext uri="{BB962C8B-B14F-4D97-AF65-F5344CB8AC3E}">
        <p14:creationId xmlns:p14="http://schemas.microsoft.com/office/powerpoint/2010/main" val="304231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a:ln>
            <a:noFill/>
          </a:ln>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bg2"/>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10972800" cy="1162050"/>
          </a:xfrm>
        </p:spPr>
        <p:txBody>
          <a:bodyPr anchor="ctr"/>
          <a:lstStyle>
            <a:lvl1pPr algn="l">
              <a:buNone/>
              <a:defRPr sz="3600" b="0"/>
            </a:lvl1pPr>
            <a:extLst/>
          </a:lstStyle>
          <a:p>
            <a:r>
              <a:rPr lang="en-US"/>
              <a:t>Click to edit Master title style</a:t>
            </a:r>
          </a:p>
        </p:txBody>
      </p:sp>
      <p:sp>
        <p:nvSpPr>
          <p:cNvPr id="3" name="Text Placeholder 2"/>
          <p:cNvSpPr>
            <a:spLocks noGrp="1"/>
          </p:cNvSpPr>
          <p:nvPr>
            <p:ph type="body" idx="2"/>
          </p:nvPr>
        </p:nvSpPr>
        <p:spPr>
          <a:xfrm>
            <a:off x="914400" y="1435100"/>
            <a:ext cx="33528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4572000" y="1435100"/>
            <a:ext cx="7315200"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9A904339-D9B7-438C-9E6F-36AC3D0FA155}" type="slidenum">
              <a:rPr lang="en-US"/>
              <a:pPr>
                <a:defRPr/>
              </a:pPr>
              <a:t>‹#›</a:t>
            </a:fld>
            <a:endParaRPr lang="en-US" dirty="0"/>
          </a:p>
        </p:txBody>
      </p:sp>
    </p:spTree>
    <p:extLst>
      <p:ext uri="{BB962C8B-B14F-4D97-AF65-F5344CB8AC3E}">
        <p14:creationId xmlns:p14="http://schemas.microsoft.com/office/powerpoint/2010/main" val="2141287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491067" y="0"/>
            <a:ext cx="11703051"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cxnSp>
        <p:nvCxnSpPr>
          <p:cNvPr id="6" name="Straight Connector 5"/>
          <p:cNvCxnSpPr/>
          <p:nvPr/>
        </p:nvCxnSpPr>
        <p:spPr>
          <a:xfrm flipV="1">
            <a:off x="484717" y="1884363"/>
            <a:ext cx="1170940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11375762" y="1197770"/>
            <a:ext cx="131762" cy="171449"/>
            <a:chOff x="6668087" y="1297746"/>
            <a:chExt cx="161840" cy="156602"/>
          </a:xfrm>
        </p:grpSpPr>
        <p:cxnSp>
          <p:nvCxnSpPr>
            <p:cNvPr id="8" name="Straight Connector 7"/>
            <p:cNvCxnSpPr/>
            <p:nvPr/>
          </p:nvCxnSpPr>
          <p:spPr>
            <a:xfrm rot="16200000">
              <a:off x="6663593" y="994836"/>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993861"/>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11578962" y="1350170"/>
            <a:ext cx="131762" cy="171449"/>
            <a:chOff x="6668087" y="1297746"/>
            <a:chExt cx="161840" cy="156602"/>
          </a:xfrm>
        </p:grpSpPr>
        <p:cxnSp>
          <p:nvCxnSpPr>
            <p:cNvPr id="12" name="Straight Connector 11"/>
            <p:cNvCxnSpPr/>
            <p:nvPr/>
          </p:nvCxnSpPr>
          <p:spPr>
            <a:xfrm rot="16200000">
              <a:off x="6663593" y="994836"/>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993861"/>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11115411" y="1453357"/>
            <a:ext cx="131763" cy="171451"/>
            <a:chOff x="6668087" y="1297746"/>
            <a:chExt cx="161840" cy="156602"/>
          </a:xfrm>
        </p:grpSpPr>
        <p:cxnSp>
          <p:nvCxnSpPr>
            <p:cNvPr id="16" name="Straight Connector 15"/>
            <p:cNvCxnSpPr/>
            <p:nvPr/>
          </p:nvCxnSpPr>
          <p:spPr>
            <a:xfrm rot="16200000">
              <a:off x="6663592" y="994838"/>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993863"/>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1219200" y="441252"/>
            <a:ext cx="9144000" cy="701749"/>
          </a:xfrm>
        </p:spPr>
        <p:txBody>
          <a:bodyPr anchor="b"/>
          <a:lstStyle>
            <a:lvl1pPr algn="l">
              <a:buNone/>
              <a:defRPr sz="2100" b="0"/>
            </a:lvl1pPr>
            <a:extLst/>
          </a:lstStyle>
          <a:p>
            <a:r>
              <a:rPr lang="en-US"/>
              <a:t>Click to edit Master title style</a:t>
            </a:r>
          </a:p>
        </p:txBody>
      </p:sp>
      <p:sp>
        <p:nvSpPr>
          <p:cNvPr id="3" name="Picture Placeholder 2"/>
          <p:cNvSpPr>
            <a:spLocks noGrp="1"/>
          </p:cNvSpPr>
          <p:nvPr>
            <p:ph type="pic" idx="1"/>
          </p:nvPr>
        </p:nvSpPr>
        <p:spPr>
          <a:xfrm>
            <a:off x="490709" y="1893781"/>
            <a:ext cx="11704320" cy="4960144"/>
          </a:xfrm>
          <a:solidFill>
            <a:schemeClr val="bg2"/>
          </a:solidFill>
        </p:spPr>
        <p:txBody>
          <a:bodyPr>
            <a:normAutofit/>
          </a:bodyPr>
          <a:lstStyle>
            <a:lvl1pPr marL="0" indent="0">
              <a:buNone/>
              <a:defRPr sz="3200"/>
            </a:lvl1pPr>
            <a:extLst/>
          </a:lstStyle>
          <a:p>
            <a:pPr lvl="0"/>
            <a:r>
              <a:rPr lang="en-US" noProof="0" dirty="0"/>
              <a:t>Click icon to add picture</a:t>
            </a:r>
          </a:p>
        </p:txBody>
      </p:sp>
      <p:sp>
        <p:nvSpPr>
          <p:cNvPr id="4" name="Text Placeholder 3"/>
          <p:cNvSpPr>
            <a:spLocks noGrp="1"/>
          </p:cNvSpPr>
          <p:nvPr>
            <p:ph type="body" sz="half" idx="2"/>
          </p:nvPr>
        </p:nvSpPr>
        <p:spPr bwMode="grayWhite">
          <a:xfrm>
            <a:off x="1219200" y="1150144"/>
            <a:ext cx="9144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19" name="Date Placeholder 4"/>
          <p:cNvSpPr>
            <a:spLocks noGrp="1"/>
          </p:cNvSpPr>
          <p:nvPr>
            <p:ph type="dt" sz="half" idx="10"/>
          </p:nvPr>
        </p:nvSpPr>
        <p:spPr>
          <a:xfrm>
            <a:off x="8636000" y="55563"/>
            <a:ext cx="2844800" cy="365125"/>
          </a:xfrm>
        </p:spPr>
        <p:txBody>
          <a:bodyPr/>
          <a:lstStyle>
            <a:lvl1pPr>
              <a:defRPr/>
            </a:lvl1pPr>
            <a:extLst/>
          </a:lstStyle>
          <a:p>
            <a:pPr>
              <a:defRPr/>
            </a:pPr>
            <a:endParaRPr lang="en-US"/>
          </a:p>
        </p:txBody>
      </p:sp>
      <p:sp>
        <p:nvSpPr>
          <p:cNvPr id="20" name="Footer Placeholder 5"/>
          <p:cNvSpPr>
            <a:spLocks noGrp="1"/>
          </p:cNvSpPr>
          <p:nvPr>
            <p:ph type="ftr" sz="quarter" idx="11"/>
          </p:nvPr>
        </p:nvSpPr>
        <p:spPr>
          <a:xfrm>
            <a:off x="1219200" y="55563"/>
            <a:ext cx="7416800" cy="365125"/>
          </a:xfrm>
        </p:spPr>
        <p:txBody>
          <a:bodyPr/>
          <a:lstStyle>
            <a:lvl1pPr>
              <a:defRPr/>
            </a:lvl1pPr>
            <a:extLst/>
          </a:lstStyle>
          <a:p>
            <a:pPr>
              <a:defRPr/>
            </a:pPr>
            <a:endParaRPr lang="en-US"/>
          </a:p>
        </p:txBody>
      </p:sp>
      <p:sp>
        <p:nvSpPr>
          <p:cNvPr id="21" name="Slide Number Placeholder 6"/>
          <p:cNvSpPr>
            <a:spLocks noGrp="1"/>
          </p:cNvSpPr>
          <p:nvPr>
            <p:ph type="sldNum" sz="quarter" idx="12"/>
          </p:nvPr>
        </p:nvSpPr>
        <p:spPr>
          <a:xfrm>
            <a:off x="11480800" y="55563"/>
            <a:ext cx="609600" cy="365125"/>
          </a:xfrm>
        </p:spPr>
        <p:txBody>
          <a:bodyPr/>
          <a:lstStyle>
            <a:lvl1pPr>
              <a:defRPr/>
            </a:lvl1pPr>
            <a:extLst/>
          </a:lstStyle>
          <a:p>
            <a:pPr>
              <a:defRPr/>
            </a:pPr>
            <a:fld id="{0C2055E5-1610-47C2-A1DC-B3ADFB3A1049}" type="slidenum">
              <a:rPr lang="en-US"/>
              <a:pPr>
                <a:defRPr/>
              </a:pPr>
              <a:t>‹#›</a:t>
            </a:fld>
            <a:endParaRPr lang="en-US" dirty="0"/>
          </a:p>
        </p:txBody>
      </p:sp>
    </p:spTree>
    <p:extLst>
      <p:ext uri="{BB962C8B-B14F-4D97-AF65-F5344CB8AC3E}">
        <p14:creationId xmlns:p14="http://schemas.microsoft.com/office/powerpoint/2010/main" val="10315462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F9A0BAAA-3173-4EAD-BD72-A2693E8C44F8}" type="slidenum">
              <a:rPr lang="en-US"/>
              <a:pPr>
                <a:defRPr/>
              </a:pPr>
              <a:t>‹#›</a:t>
            </a:fld>
            <a:endParaRPr lang="en-US" dirty="0"/>
          </a:p>
        </p:txBody>
      </p:sp>
    </p:spTree>
    <p:extLst>
      <p:ext uri="{BB962C8B-B14F-4D97-AF65-F5344CB8AC3E}">
        <p14:creationId xmlns:p14="http://schemas.microsoft.com/office/powerpoint/2010/main" val="56180974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641600" cy="5851525"/>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812800" y="274640"/>
            <a:ext cx="7823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8170DA3B-6376-482E-ADDA-EBD62055FCDA}" type="slidenum">
              <a:rPr lang="en-US"/>
              <a:pPr>
                <a:defRPr/>
              </a:pPr>
              <a:t>‹#›</a:t>
            </a:fld>
            <a:endParaRPr lang="en-US" dirty="0"/>
          </a:p>
        </p:txBody>
      </p:sp>
    </p:spTree>
    <p:extLst>
      <p:ext uri="{BB962C8B-B14F-4D97-AF65-F5344CB8AC3E}">
        <p14:creationId xmlns:p14="http://schemas.microsoft.com/office/powerpoint/2010/main" val="30641447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pic>
        <p:nvPicPr>
          <p:cNvPr id="6" name="Picture 5">
            <a:extLst>
              <a:ext uri="{FF2B5EF4-FFF2-40B4-BE49-F238E27FC236}">
                <a16:creationId xmlns:a16="http://schemas.microsoft.com/office/drawing/2014/main" id="{CF8B4BE7-76A9-1040-A87F-EDD8E2E74C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42390091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pic>
        <p:nvPicPr>
          <p:cNvPr id="6" name="Picture 5">
            <a:extLst>
              <a:ext uri="{FF2B5EF4-FFF2-40B4-BE49-F238E27FC236}">
                <a16:creationId xmlns:a16="http://schemas.microsoft.com/office/drawing/2014/main" id="{F512FB66-D3A5-D347-B26F-70FCDF4B43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36000909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97743895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1" y="1813560"/>
            <a:ext cx="11039858" cy="4362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2378002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14"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9446157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458968"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13560"/>
            <a:ext cx="5406136"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8"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523556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247EBA7-B8D8-BA4A-8246-FD7ED856BC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050" y="0"/>
            <a:ext cx="12153900" cy="6858000"/>
          </a:xfrm>
          <a:prstGeom prst="rect">
            <a:avLst/>
          </a:prstGeom>
        </p:spPr>
      </p:pic>
      <p:sp>
        <p:nvSpPr>
          <p:cNvPr id="8" name="Title 1">
            <a:extLst>
              <a:ext uri="{FF2B5EF4-FFF2-40B4-BE49-F238E27FC236}">
                <a16:creationId xmlns:a16="http://schemas.microsoft.com/office/drawing/2014/main" id="{578D0476-B4B2-47F7-8DEA-6EB28CB4CD86}"/>
              </a:ext>
            </a:extLst>
          </p:cNvPr>
          <p:cNvSpPr>
            <a:spLocks noGrp="1"/>
          </p:cNvSpPr>
          <p:nvPr userDrawn="1"/>
        </p:nvSpPr>
        <p:spPr>
          <a:xfrm>
            <a:off x="576071" y="3036566"/>
            <a:ext cx="11039856" cy="1231626"/>
          </a:xfrm>
          <a:prstGeom prst="rect">
            <a:avLst/>
          </a:prstGeom>
        </p:spPr>
        <p:style>
          <a:lnRef idx="0">
            <a:scrgbClr r="0" g="0" b="0"/>
          </a:lnRef>
          <a:fillRef idx="0">
            <a:scrgbClr r="0" g="0" b="0"/>
          </a:fillRef>
          <a:effectRef idx="0">
            <a:scrgbClr r="0" g="0" b="0"/>
          </a:effectRef>
          <a:fontRef idx="major"/>
        </p:style>
        <p:txBody>
          <a:bodyPr vert="horz" lIns="0" tIns="0" rIns="0" bIns="0" rtlCol="0" anchor="t" anchorCtr="0">
            <a:noAutofit/>
          </a:bodyPr>
          <a:lstStyle>
            <a:lvl1pPr algn="l" defTabSz="914400" rtl="0" eaLnBrk="1" latinLnBrk="0" hangingPunct="1">
              <a:lnSpc>
                <a:spcPct val="100000"/>
              </a:lnSpc>
              <a:spcBef>
                <a:spcPct val="0"/>
              </a:spcBef>
              <a:buNone/>
              <a:defRPr sz="4200" b="1" kern="1200">
                <a:solidFill>
                  <a:schemeClr val="bg2"/>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3700" b="1" i="0" kern="1200" dirty="0">
                <a:solidFill>
                  <a:schemeClr val="tx1"/>
                </a:solidFill>
                <a:effectLst/>
                <a:latin typeface="+mj-lt"/>
                <a:ea typeface="+mj-ea"/>
                <a:cs typeface="+mj-cs"/>
              </a:rPr>
              <a:t>NHGRI 2020 </a:t>
            </a:r>
          </a:p>
          <a:p>
            <a:r>
              <a:rPr lang="en-US" sz="3700" b="1" i="0" kern="1200" dirty="0">
                <a:solidFill>
                  <a:schemeClr val="tx1"/>
                </a:solidFill>
                <a:effectLst/>
                <a:latin typeface="+mj-lt"/>
                <a:ea typeface="+mj-ea"/>
                <a:cs typeface="+mj-cs"/>
              </a:rPr>
              <a:t>Strategic Planning</a:t>
            </a:r>
            <a:endParaRPr lang="en-US" sz="3700" b="1" kern="1200" dirty="0">
              <a:solidFill>
                <a:schemeClr val="tx1"/>
              </a:solidFill>
            </a:endParaRPr>
          </a:p>
        </p:txBody>
      </p:sp>
      <p:sp>
        <p:nvSpPr>
          <p:cNvPr id="9" name="Header Rule">
            <a:extLst>
              <a:ext uri="{FF2B5EF4-FFF2-40B4-BE49-F238E27FC236}">
                <a16:creationId xmlns:a16="http://schemas.microsoft.com/office/drawing/2014/main" id="{DE9188C2-07C2-4519-83C3-BF4F2D6B9662}"/>
              </a:ext>
            </a:extLst>
          </p:cNvPr>
          <p:cNvSpPr/>
          <p:nvPr userDrawn="1"/>
        </p:nvSpPr>
        <p:spPr>
          <a:xfrm>
            <a:off x="578837" y="2811144"/>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10" name="Picture 9">
            <a:extLst>
              <a:ext uri="{FF2B5EF4-FFF2-40B4-BE49-F238E27FC236}">
                <a16:creationId xmlns:a16="http://schemas.microsoft.com/office/drawing/2014/main" id="{1B41DDDA-2300-1744-8CFC-8FF6DF3C337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421020924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18"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9" name="Footer Placeholder 4"/>
          <p:cNvSpPr>
            <a:spLocks noGrp="1"/>
          </p:cNvSpPr>
          <p:nvPr>
            <p:ph type="ftr" sz="quarter" idx="1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15"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6"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0"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81599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329069695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9"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0"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28430817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anchor="b">
            <a:normAutofit/>
          </a:bodyPr>
          <a:lstStyle>
            <a:lvl1pPr algn="l">
              <a:defRPr sz="54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7"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396334254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21244" y="11949"/>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C93D3E07-1B3C-274C-85F1-93B226BB6F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5" y="-11951"/>
            <a:ext cx="12213244" cy="6869949"/>
          </a:xfrm>
          <a:prstGeom prst="rect">
            <a:avLst/>
          </a:prstGeom>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287967349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2239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DA3F7D-FF11-A348-A026-6F573D9568CC}"/>
              </a:ext>
            </a:extLst>
          </p:cNvPr>
          <p:cNvSpPr/>
          <p:nvPr userDrawn="1"/>
        </p:nvSpPr>
        <p:spPr>
          <a:xfrm>
            <a:off x="0" y="0"/>
            <a:ext cx="12192000" cy="6858000"/>
          </a:xfrm>
          <a:prstGeom prst="rect">
            <a:avLst/>
          </a:prstGeom>
          <a:solidFill>
            <a:srgbClr val="231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266667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697665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1" y="1813560"/>
            <a:ext cx="11039858" cy="4362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1132489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14"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3666384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458968"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13560"/>
            <a:ext cx="5406136"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8"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1924770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18"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9" name="Footer Placeholder 4"/>
          <p:cNvSpPr>
            <a:spLocks noGrp="1"/>
          </p:cNvSpPr>
          <p:nvPr>
            <p:ph type="ftr" sz="quarter" idx="1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15"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6"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0"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91161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1475555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326934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664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anchor="b">
            <a:normAutofit/>
          </a:bodyPr>
          <a:lstStyle>
            <a:lvl1pPr algn="l">
              <a:defRPr sz="54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7"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9763957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21244" y="0"/>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5725733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bg2"/>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6871594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7165-9F49-4CBD-9B1A-104D1D7A62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65D667-DB78-4776-84C9-C0ABC7651E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6289D-5BB4-4F29-A1BB-C5B55DD6CE26}"/>
              </a:ext>
            </a:extLst>
          </p:cNvPr>
          <p:cNvSpPr>
            <a:spLocks noGrp="1"/>
          </p:cNvSpPr>
          <p:nvPr>
            <p:ph type="dt" sz="half" idx="10"/>
          </p:nvPr>
        </p:nvSpPr>
        <p:spPr/>
        <p:txBody>
          <a:bodyPr/>
          <a:lstStyle/>
          <a:p>
            <a:fld id="{F005F60B-C61C-451D-926A-FC809F935029}" type="datetimeFigureOut">
              <a:rPr lang="en-US" smtClean="0"/>
              <a:t>2/21/2021</a:t>
            </a:fld>
            <a:endParaRPr lang="en-US"/>
          </a:p>
        </p:txBody>
      </p:sp>
      <p:sp>
        <p:nvSpPr>
          <p:cNvPr id="5" name="Footer Placeholder 4">
            <a:extLst>
              <a:ext uri="{FF2B5EF4-FFF2-40B4-BE49-F238E27FC236}">
                <a16:creationId xmlns:a16="http://schemas.microsoft.com/office/drawing/2014/main" id="{699682CA-526B-4F00-83BB-4BE8A24801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9F98C6-A850-4099-BD83-51F3BE5007D7}"/>
              </a:ext>
            </a:extLst>
          </p:cNvPr>
          <p:cNvSpPr>
            <a:spLocks noGrp="1"/>
          </p:cNvSpPr>
          <p:nvPr>
            <p:ph type="sldNum" sz="quarter" idx="12"/>
          </p:nvPr>
        </p:nvSpPr>
        <p:spPr/>
        <p:txBody>
          <a:bodyPr/>
          <a:lstStyle/>
          <a:p>
            <a:fld id="{8994760B-0C39-4102-B32E-B75CC07B6DEF}" type="slidenum">
              <a:rPr lang="en-US" smtClean="0"/>
              <a:t>‹#›</a:t>
            </a:fld>
            <a:endParaRPr lang="en-US"/>
          </a:p>
        </p:txBody>
      </p:sp>
    </p:spTree>
    <p:extLst>
      <p:ext uri="{BB962C8B-B14F-4D97-AF65-F5344CB8AC3E}">
        <p14:creationId xmlns:p14="http://schemas.microsoft.com/office/powerpoint/2010/main" val="28021505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875DD-BEBC-41C9-AC9C-EE85136E6E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D499DC-BC0F-4E1B-B52A-FBE3A333C9E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7C286C-CBFC-46F0-8359-2203D994F81B}"/>
              </a:ext>
            </a:extLst>
          </p:cNvPr>
          <p:cNvSpPr>
            <a:spLocks noGrp="1"/>
          </p:cNvSpPr>
          <p:nvPr>
            <p:ph type="dt" sz="half" idx="10"/>
          </p:nvPr>
        </p:nvSpPr>
        <p:spPr/>
        <p:txBody>
          <a:bodyPr/>
          <a:lstStyle/>
          <a:p>
            <a:fld id="{F005F60B-C61C-451D-926A-FC809F935029}" type="datetimeFigureOut">
              <a:rPr lang="en-US" smtClean="0"/>
              <a:t>2/21/2021</a:t>
            </a:fld>
            <a:endParaRPr lang="en-US"/>
          </a:p>
        </p:txBody>
      </p:sp>
      <p:sp>
        <p:nvSpPr>
          <p:cNvPr id="5" name="Footer Placeholder 4">
            <a:extLst>
              <a:ext uri="{FF2B5EF4-FFF2-40B4-BE49-F238E27FC236}">
                <a16:creationId xmlns:a16="http://schemas.microsoft.com/office/drawing/2014/main" id="{A1BDF1F7-854F-4392-8FA6-862585A137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B7CEEA-DF81-4B90-935C-3A204148E10B}"/>
              </a:ext>
            </a:extLst>
          </p:cNvPr>
          <p:cNvSpPr>
            <a:spLocks noGrp="1"/>
          </p:cNvSpPr>
          <p:nvPr>
            <p:ph type="sldNum" sz="quarter" idx="12"/>
          </p:nvPr>
        </p:nvSpPr>
        <p:spPr/>
        <p:txBody>
          <a:bodyPr/>
          <a:lstStyle/>
          <a:p>
            <a:fld id="{8994760B-0C39-4102-B32E-B75CC07B6DEF}" type="slidenum">
              <a:rPr lang="en-US" smtClean="0"/>
              <a:t>‹#›</a:t>
            </a:fld>
            <a:endParaRPr lang="en-US"/>
          </a:p>
        </p:txBody>
      </p:sp>
    </p:spTree>
    <p:extLst>
      <p:ext uri="{BB962C8B-B14F-4D97-AF65-F5344CB8AC3E}">
        <p14:creationId xmlns:p14="http://schemas.microsoft.com/office/powerpoint/2010/main" val="16913594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EB68A-64B6-4D40-A4C7-1FCE370AED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F6368F-627F-4E65-8E8F-42E309BA84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CC80B40-AAE5-4157-AE2A-0B6F237163BD}"/>
              </a:ext>
            </a:extLst>
          </p:cNvPr>
          <p:cNvSpPr>
            <a:spLocks noGrp="1"/>
          </p:cNvSpPr>
          <p:nvPr>
            <p:ph type="dt" sz="half" idx="10"/>
          </p:nvPr>
        </p:nvSpPr>
        <p:spPr/>
        <p:txBody>
          <a:bodyPr/>
          <a:lstStyle/>
          <a:p>
            <a:fld id="{F005F60B-C61C-451D-926A-FC809F935029}" type="datetimeFigureOut">
              <a:rPr lang="en-US" smtClean="0"/>
              <a:t>2/21/2021</a:t>
            </a:fld>
            <a:endParaRPr lang="en-US"/>
          </a:p>
        </p:txBody>
      </p:sp>
      <p:sp>
        <p:nvSpPr>
          <p:cNvPr id="5" name="Footer Placeholder 4">
            <a:extLst>
              <a:ext uri="{FF2B5EF4-FFF2-40B4-BE49-F238E27FC236}">
                <a16:creationId xmlns:a16="http://schemas.microsoft.com/office/drawing/2014/main" id="{F871A153-C788-47AC-9C9B-7C072E1F7C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E269E4-857F-4D53-879B-ECEA8F48B562}"/>
              </a:ext>
            </a:extLst>
          </p:cNvPr>
          <p:cNvSpPr>
            <a:spLocks noGrp="1"/>
          </p:cNvSpPr>
          <p:nvPr>
            <p:ph type="sldNum" sz="quarter" idx="12"/>
          </p:nvPr>
        </p:nvSpPr>
        <p:spPr/>
        <p:txBody>
          <a:bodyPr/>
          <a:lstStyle/>
          <a:p>
            <a:fld id="{8994760B-0C39-4102-B32E-B75CC07B6DEF}" type="slidenum">
              <a:rPr lang="en-US" smtClean="0"/>
              <a:t>‹#›</a:t>
            </a:fld>
            <a:endParaRPr lang="en-US"/>
          </a:p>
        </p:txBody>
      </p:sp>
    </p:spTree>
    <p:extLst>
      <p:ext uri="{BB962C8B-B14F-4D97-AF65-F5344CB8AC3E}">
        <p14:creationId xmlns:p14="http://schemas.microsoft.com/office/powerpoint/2010/main" val="22114237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A0D37-943E-452B-B476-FE2691114F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96680E-B039-4CBD-8917-1BA76D4C2C9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B34191-3B2F-4424-8E32-6FAB2CD8F36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A54C30-67DA-443B-846F-D36292F6E4C2}"/>
              </a:ext>
            </a:extLst>
          </p:cNvPr>
          <p:cNvSpPr>
            <a:spLocks noGrp="1"/>
          </p:cNvSpPr>
          <p:nvPr>
            <p:ph type="dt" sz="half" idx="10"/>
          </p:nvPr>
        </p:nvSpPr>
        <p:spPr/>
        <p:txBody>
          <a:bodyPr/>
          <a:lstStyle/>
          <a:p>
            <a:fld id="{F005F60B-C61C-451D-926A-FC809F935029}" type="datetimeFigureOut">
              <a:rPr lang="en-US" smtClean="0"/>
              <a:t>2/21/2021</a:t>
            </a:fld>
            <a:endParaRPr lang="en-US"/>
          </a:p>
        </p:txBody>
      </p:sp>
      <p:sp>
        <p:nvSpPr>
          <p:cNvPr id="6" name="Footer Placeholder 5">
            <a:extLst>
              <a:ext uri="{FF2B5EF4-FFF2-40B4-BE49-F238E27FC236}">
                <a16:creationId xmlns:a16="http://schemas.microsoft.com/office/drawing/2014/main" id="{E5FE23E9-EDA1-4FBD-BD87-12A09751E9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0CFD33-685C-43B4-BD9A-37C1F019AD19}"/>
              </a:ext>
            </a:extLst>
          </p:cNvPr>
          <p:cNvSpPr>
            <a:spLocks noGrp="1"/>
          </p:cNvSpPr>
          <p:nvPr>
            <p:ph type="sldNum" sz="quarter" idx="12"/>
          </p:nvPr>
        </p:nvSpPr>
        <p:spPr/>
        <p:txBody>
          <a:bodyPr/>
          <a:lstStyle/>
          <a:p>
            <a:fld id="{8994760B-0C39-4102-B32E-B75CC07B6DEF}" type="slidenum">
              <a:rPr lang="en-US" smtClean="0"/>
              <a:t>‹#›</a:t>
            </a:fld>
            <a:endParaRPr lang="en-US"/>
          </a:p>
        </p:txBody>
      </p:sp>
    </p:spTree>
    <p:extLst>
      <p:ext uri="{BB962C8B-B14F-4D97-AF65-F5344CB8AC3E}">
        <p14:creationId xmlns:p14="http://schemas.microsoft.com/office/powerpoint/2010/main" val="41397889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D59C5-6F75-4991-B281-070D61CF46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124D46-87A2-4BD4-A162-2AF46AE173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F427052-A9D5-4671-8C73-614284726C8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0CFA59-9B08-46CF-A3DC-09DB136BE5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FB947B7-9230-4E09-A811-3C5545F192E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1A4023-D62C-4560-832B-304762920AAC}"/>
              </a:ext>
            </a:extLst>
          </p:cNvPr>
          <p:cNvSpPr>
            <a:spLocks noGrp="1"/>
          </p:cNvSpPr>
          <p:nvPr>
            <p:ph type="dt" sz="half" idx="10"/>
          </p:nvPr>
        </p:nvSpPr>
        <p:spPr/>
        <p:txBody>
          <a:bodyPr/>
          <a:lstStyle/>
          <a:p>
            <a:fld id="{F005F60B-C61C-451D-926A-FC809F935029}" type="datetimeFigureOut">
              <a:rPr lang="en-US" smtClean="0"/>
              <a:t>2/21/2021</a:t>
            </a:fld>
            <a:endParaRPr lang="en-US"/>
          </a:p>
        </p:txBody>
      </p:sp>
      <p:sp>
        <p:nvSpPr>
          <p:cNvPr id="8" name="Footer Placeholder 7">
            <a:extLst>
              <a:ext uri="{FF2B5EF4-FFF2-40B4-BE49-F238E27FC236}">
                <a16:creationId xmlns:a16="http://schemas.microsoft.com/office/drawing/2014/main" id="{EFED6402-EF32-49CD-BFD5-E641832957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3B7C4E-A770-40A5-B9B9-628CD37FD38E}"/>
              </a:ext>
            </a:extLst>
          </p:cNvPr>
          <p:cNvSpPr>
            <a:spLocks noGrp="1"/>
          </p:cNvSpPr>
          <p:nvPr>
            <p:ph type="sldNum" sz="quarter" idx="12"/>
          </p:nvPr>
        </p:nvSpPr>
        <p:spPr/>
        <p:txBody>
          <a:bodyPr/>
          <a:lstStyle/>
          <a:p>
            <a:fld id="{8994760B-0C39-4102-B32E-B75CC07B6DEF}" type="slidenum">
              <a:rPr lang="en-US" smtClean="0"/>
              <a:t>‹#›</a:t>
            </a:fld>
            <a:endParaRPr lang="en-US"/>
          </a:p>
        </p:txBody>
      </p:sp>
    </p:spTree>
    <p:extLst>
      <p:ext uri="{BB962C8B-B14F-4D97-AF65-F5344CB8AC3E}">
        <p14:creationId xmlns:p14="http://schemas.microsoft.com/office/powerpoint/2010/main" val="16182287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7A6FC-CECE-4254-ABA8-7CA1B202F1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76C5C5-37F2-4746-86DB-A714A0CFD126}"/>
              </a:ext>
            </a:extLst>
          </p:cNvPr>
          <p:cNvSpPr>
            <a:spLocks noGrp="1"/>
          </p:cNvSpPr>
          <p:nvPr>
            <p:ph type="dt" sz="half" idx="10"/>
          </p:nvPr>
        </p:nvSpPr>
        <p:spPr/>
        <p:txBody>
          <a:bodyPr/>
          <a:lstStyle/>
          <a:p>
            <a:fld id="{F005F60B-C61C-451D-926A-FC809F935029}" type="datetimeFigureOut">
              <a:rPr lang="en-US" smtClean="0"/>
              <a:t>2/21/2021</a:t>
            </a:fld>
            <a:endParaRPr lang="en-US"/>
          </a:p>
        </p:txBody>
      </p:sp>
      <p:sp>
        <p:nvSpPr>
          <p:cNvPr id="4" name="Footer Placeholder 3">
            <a:extLst>
              <a:ext uri="{FF2B5EF4-FFF2-40B4-BE49-F238E27FC236}">
                <a16:creationId xmlns:a16="http://schemas.microsoft.com/office/drawing/2014/main" id="{EA361E96-7CE3-4693-B649-8A9D350BF3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B20D15-E4B1-451A-8276-DB968C85F8B1}"/>
              </a:ext>
            </a:extLst>
          </p:cNvPr>
          <p:cNvSpPr>
            <a:spLocks noGrp="1"/>
          </p:cNvSpPr>
          <p:nvPr>
            <p:ph type="sldNum" sz="quarter" idx="12"/>
          </p:nvPr>
        </p:nvSpPr>
        <p:spPr/>
        <p:txBody>
          <a:bodyPr/>
          <a:lstStyle/>
          <a:p>
            <a:fld id="{8994760B-0C39-4102-B32E-B75CC07B6DEF}" type="slidenum">
              <a:rPr lang="en-US" smtClean="0"/>
              <a:t>‹#›</a:t>
            </a:fld>
            <a:endParaRPr lang="en-US"/>
          </a:p>
        </p:txBody>
      </p:sp>
    </p:spTree>
    <p:extLst>
      <p:ext uri="{BB962C8B-B14F-4D97-AF65-F5344CB8AC3E}">
        <p14:creationId xmlns:p14="http://schemas.microsoft.com/office/powerpoint/2010/main" val="3815155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1" y="1813560"/>
            <a:ext cx="11039858" cy="4362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727867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0894EC-9565-48E2-A8BE-D269258A7D2F}"/>
              </a:ext>
            </a:extLst>
          </p:cNvPr>
          <p:cNvSpPr>
            <a:spLocks noGrp="1"/>
          </p:cNvSpPr>
          <p:nvPr>
            <p:ph type="dt" sz="half" idx="10"/>
          </p:nvPr>
        </p:nvSpPr>
        <p:spPr/>
        <p:txBody>
          <a:bodyPr/>
          <a:lstStyle/>
          <a:p>
            <a:fld id="{F005F60B-C61C-451D-926A-FC809F935029}" type="datetimeFigureOut">
              <a:rPr lang="en-US" smtClean="0"/>
              <a:t>2/21/2021</a:t>
            </a:fld>
            <a:endParaRPr lang="en-US"/>
          </a:p>
        </p:txBody>
      </p:sp>
      <p:sp>
        <p:nvSpPr>
          <p:cNvPr id="3" name="Footer Placeholder 2">
            <a:extLst>
              <a:ext uri="{FF2B5EF4-FFF2-40B4-BE49-F238E27FC236}">
                <a16:creationId xmlns:a16="http://schemas.microsoft.com/office/drawing/2014/main" id="{C2894225-A8F1-43AE-8972-4EAF8FF2F4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0209A8-A710-46F6-AA74-7037E872E837}"/>
              </a:ext>
            </a:extLst>
          </p:cNvPr>
          <p:cNvSpPr>
            <a:spLocks noGrp="1"/>
          </p:cNvSpPr>
          <p:nvPr>
            <p:ph type="sldNum" sz="quarter" idx="12"/>
          </p:nvPr>
        </p:nvSpPr>
        <p:spPr/>
        <p:txBody>
          <a:bodyPr/>
          <a:lstStyle/>
          <a:p>
            <a:fld id="{8994760B-0C39-4102-B32E-B75CC07B6DEF}" type="slidenum">
              <a:rPr lang="en-US" smtClean="0"/>
              <a:t>‹#›</a:t>
            </a:fld>
            <a:endParaRPr lang="en-US"/>
          </a:p>
        </p:txBody>
      </p:sp>
    </p:spTree>
    <p:extLst>
      <p:ext uri="{BB962C8B-B14F-4D97-AF65-F5344CB8AC3E}">
        <p14:creationId xmlns:p14="http://schemas.microsoft.com/office/powerpoint/2010/main" val="1941299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B3DAD-E292-4588-8E22-F590E75DDE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52FAD7-D13E-4FE8-9F6F-D159C88E65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72A7A1-E4F6-41E1-AF8F-7644DC02EE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D0C5735-942A-4458-9AD6-397032B9F6D3}"/>
              </a:ext>
            </a:extLst>
          </p:cNvPr>
          <p:cNvSpPr>
            <a:spLocks noGrp="1"/>
          </p:cNvSpPr>
          <p:nvPr>
            <p:ph type="dt" sz="half" idx="10"/>
          </p:nvPr>
        </p:nvSpPr>
        <p:spPr/>
        <p:txBody>
          <a:bodyPr/>
          <a:lstStyle/>
          <a:p>
            <a:fld id="{F005F60B-C61C-451D-926A-FC809F935029}" type="datetimeFigureOut">
              <a:rPr lang="en-US" smtClean="0"/>
              <a:t>2/21/2021</a:t>
            </a:fld>
            <a:endParaRPr lang="en-US"/>
          </a:p>
        </p:txBody>
      </p:sp>
      <p:sp>
        <p:nvSpPr>
          <p:cNvPr id="6" name="Footer Placeholder 5">
            <a:extLst>
              <a:ext uri="{FF2B5EF4-FFF2-40B4-BE49-F238E27FC236}">
                <a16:creationId xmlns:a16="http://schemas.microsoft.com/office/drawing/2014/main" id="{1D0A02FB-260D-4B5C-B83F-6C27DB2F37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970C3E-F40E-48FF-9588-01BD993B0B7E}"/>
              </a:ext>
            </a:extLst>
          </p:cNvPr>
          <p:cNvSpPr>
            <a:spLocks noGrp="1"/>
          </p:cNvSpPr>
          <p:nvPr>
            <p:ph type="sldNum" sz="quarter" idx="12"/>
          </p:nvPr>
        </p:nvSpPr>
        <p:spPr/>
        <p:txBody>
          <a:bodyPr/>
          <a:lstStyle/>
          <a:p>
            <a:fld id="{8994760B-0C39-4102-B32E-B75CC07B6DEF}" type="slidenum">
              <a:rPr lang="en-US" smtClean="0"/>
              <a:t>‹#›</a:t>
            </a:fld>
            <a:endParaRPr lang="en-US"/>
          </a:p>
        </p:txBody>
      </p:sp>
    </p:spTree>
    <p:extLst>
      <p:ext uri="{BB962C8B-B14F-4D97-AF65-F5344CB8AC3E}">
        <p14:creationId xmlns:p14="http://schemas.microsoft.com/office/powerpoint/2010/main" val="34397697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F5D20-A2DE-4B7B-8B74-8ECA464380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82D830-EEDE-4A70-B1E5-84AA1923A8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61F910-D4DA-445B-A163-52A0A54A5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A699CAE-7A91-46AD-A6F2-2287F7B5F9D4}"/>
              </a:ext>
            </a:extLst>
          </p:cNvPr>
          <p:cNvSpPr>
            <a:spLocks noGrp="1"/>
          </p:cNvSpPr>
          <p:nvPr>
            <p:ph type="dt" sz="half" idx="10"/>
          </p:nvPr>
        </p:nvSpPr>
        <p:spPr/>
        <p:txBody>
          <a:bodyPr/>
          <a:lstStyle/>
          <a:p>
            <a:fld id="{F005F60B-C61C-451D-926A-FC809F935029}" type="datetimeFigureOut">
              <a:rPr lang="en-US" smtClean="0"/>
              <a:t>2/21/2021</a:t>
            </a:fld>
            <a:endParaRPr lang="en-US"/>
          </a:p>
        </p:txBody>
      </p:sp>
      <p:sp>
        <p:nvSpPr>
          <p:cNvPr id="6" name="Footer Placeholder 5">
            <a:extLst>
              <a:ext uri="{FF2B5EF4-FFF2-40B4-BE49-F238E27FC236}">
                <a16:creationId xmlns:a16="http://schemas.microsoft.com/office/drawing/2014/main" id="{1AF1311D-CB52-4F4D-9D40-8B19352C9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9E0370-691A-45D0-B56F-07F57BA1FE5E}"/>
              </a:ext>
            </a:extLst>
          </p:cNvPr>
          <p:cNvSpPr>
            <a:spLocks noGrp="1"/>
          </p:cNvSpPr>
          <p:nvPr>
            <p:ph type="sldNum" sz="quarter" idx="12"/>
          </p:nvPr>
        </p:nvSpPr>
        <p:spPr/>
        <p:txBody>
          <a:bodyPr/>
          <a:lstStyle/>
          <a:p>
            <a:fld id="{8994760B-0C39-4102-B32E-B75CC07B6DEF}" type="slidenum">
              <a:rPr lang="en-US" smtClean="0"/>
              <a:t>‹#›</a:t>
            </a:fld>
            <a:endParaRPr lang="en-US"/>
          </a:p>
        </p:txBody>
      </p:sp>
    </p:spTree>
    <p:extLst>
      <p:ext uri="{BB962C8B-B14F-4D97-AF65-F5344CB8AC3E}">
        <p14:creationId xmlns:p14="http://schemas.microsoft.com/office/powerpoint/2010/main" val="19969366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4DF5C-C33F-45EB-9D10-DD657AF47F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8DF70C-2CAA-480E-99C2-0DFB6945B57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6EE5B4-F7B5-4D33-ABE3-1D6804D497BD}"/>
              </a:ext>
            </a:extLst>
          </p:cNvPr>
          <p:cNvSpPr>
            <a:spLocks noGrp="1"/>
          </p:cNvSpPr>
          <p:nvPr>
            <p:ph type="dt" sz="half" idx="10"/>
          </p:nvPr>
        </p:nvSpPr>
        <p:spPr/>
        <p:txBody>
          <a:bodyPr/>
          <a:lstStyle/>
          <a:p>
            <a:fld id="{F005F60B-C61C-451D-926A-FC809F935029}" type="datetimeFigureOut">
              <a:rPr lang="en-US" smtClean="0"/>
              <a:t>2/21/2021</a:t>
            </a:fld>
            <a:endParaRPr lang="en-US"/>
          </a:p>
        </p:txBody>
      </p:sp>
      <p:sp>
        <p:nvSpPr>
          <p:cNvPr id="5" name="Footer Placeholder 4">
            <a:extLst>
              <a:ext uri="{FF2B5EF4-FFF2-40B4-BE49-F238E27FC236}">
                <a16:creationId xmlns:a16="http://schemas.microsoft.com/office/drawing/2014/main" id="{144DFD86-44F9-40C2-ABDE-8B74B0F632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14DC5-0380-40FD-85C9-9496D64BFE8A}"/>
              </a:ext>
            </a:extLst>
          </p:cNvPr>
          <p:cNvSpPr>
            <a:spLocks noGrp="1"/>
          </p:cNvSpPr>
          <p:nvPr>
            <p:ph type="sldNum" sz="quarter" idx="12"/>
          </p:nvPr>
        </p:nvSpPr>
        <p:spPr/>
        <p:txBody>
          <a:bodyPr/>
          <a:lstStyle/>
          <a:p>
            <a:fld id="{8994760B-0C39-4102-B32E-B75CC07B6DEF}" type="slidenum">
              <a:rPr lang="en-US" smtClean="0"/>
              <a:t>‹#›</a:t>
            </a:fld>
            <a:endParaRPr lang="en-US"/>
          </a:p>
        </p:txBody>
      </p:sp>
    </p:spTree>
    <p:extLst>
      <p:ext uri="{BB962C8B-B14F-4D97-AF65-F5344CB8AC3E}">
        <p14:creationId xmlns:p14="http://schemas.microsoft.com/office/powerpoint/2010/main" val="20469001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D9F3BD-2E74-47F7-BAF9-2649E54FBD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15FD2B-7726-4F40-A06F-C9B44169FEF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7835AE-5CA9-4EFE-9FAF-1E497C938134}"/>
              </a:ext>
            </a:extLst>
          </p:cNvPr>
          <p:cNvSpPr>
            <a:spLocks noGrp="1"/>
          </p:cNvSpPr>
          <p:nvPr>
            <p:ph type="dt" sz="half" idx="10"/>
          </p:nvPr>
        </p:nvSpPr>
        <p:spPr/>
        <p:txBody>
          <a:bodyPr/>
          <a:lstStyle/>
          <a:p>
            <a:fld id="{F005F60B-C61C-451D-926A-FC809F935029}" type="datetimeFigureOut">
              <a:rPr lang="en-US" smtClean="0"/>
              <a:t>2/21/2021</a:t>
            </a:fld>
            <a:endParaRPr lang="en-US"/>
          </a:p>
        </p:txBody>
      </p:sp>
      <p:sp>
        <p:nvSpPr>
          <p:cNvPr id="5" name="Footer Placeholder 4">
            <a:extLst>
              <a:ext uri="{FF2B5EF4-FFF2-40B4-BE49-F238E27FC236}">
                <a16:creationId xmlns:a16="http://schemas.microsoft.com/office/drawing/2014/main" id="{08362C82-C91D-4027-B6D3-B346BB147D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AE3855-0BCC-41D0-96AF-7C23BAEFFCA4}"/>
              </a:ext>
            </a:extLst>
          </p:cNvPr>
          <p:cNvSpPr>
            <a:spLocks noGrp="1"/>
          </p:cNvSpPr>
          <p:nvPr>
            <p:ph type="sldNum" sz="quarter" idx="12"/>
          </p:nvPr>
        </p:nvSpPr>
        <p:spPr/>
        <p:txBody>
          <a:bodyPr/>
          <a:lstStyle/>
          <a:p>
            <a:fld id="{8994760B-0C39-4102-B32E-B75CC07B6DEF}" type="slidenum">
              <a:rPr lang="en-US" smtClean="0"/>
              <a:t>‹#›</a:t>
            </a:fld>
            <a:endParaRPr lang="en-US"/>
          </a:p>
        </p:txBody>
      </p:sp>
    </p:spTree>
    <p:extLst>
      <p:ext uri="{BB962C8B-B14F-4D97-AF65-F5344CB8AC3E}">
        <p14:creationId xmlns:p14="http://schemas.microsoft.com/office/powerpoint/2010/main" val="2577794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11" name="Picture 10" descr="../Image%20examples/DNA_reportFULLnew.jpg">
            <a:extLst>
              <a:ext uri="{FF2B5EF4-FFF2-40B4-BE49-F238E27FC236}">
                <a16:creationId xmlns:a16="http://schemas.microsoft.com/office/drawing/2014/main" id="{D5CFBAC3-08B4-482F-AB48-5796845A64B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6354"/>
          <a:stretch/>
        </p:blipFill>
        <p:spPr bwMode="auto">
          <a:xfrm>
            <a:off x="-7684" y="15400"/>
            <a:ext cx="12192000" cy="6880700"/>
          </a:xfrm>
          <a:prstGeom prst="rect">
            <a:avLst/>
          </a:prstGeom>
          <a:noFill/>
          <a:ln>
            <a:noFill/>
          </a:ln>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815" y="15400"/>
            <a:ext cx="12213244" cy="6880700"/>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13671951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35327458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1" y="1813560"/>
            <a:ext cx="11039858" cy="4362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dirty="0"/>
              <a:t>Click to edit Master 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37733932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4"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7228705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458968"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13560"/>
            <a:ext cx="5406136"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endParaRPr lang="en-US" dirty="0"/>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8"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1635440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14"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6293694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endParaRPr lang="en-US" dirty="0"/>
          </a:p>
        </p:txBody>
      </p:sp>
      <p:sp>
        <p:nvSpPr>
          <p:cNvPr id="18"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9" name="Footer Placeholder 4"/>
          <p:cNvSpPr>
            <a:spLocks noGrp="1"/>
          </p:cNvSpPr>
          <p:nvPr>
            <p:ph type="ftr" sz="quarter" idx="1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15"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6"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0"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33796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8126843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95776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anchor="b">
            <a:normAutofit/>
          </a:bodyPr>
          <a:lstStyle>
            <a:lvl1pPr algn="l">
              <a:defRPr sz="54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7"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4803889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21244" y="0"/>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26852138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a:ln>
            <a:noFill/>
          </a:ln>
        </p:spPr>
      </p:pic>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bg2"/>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30644533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28459921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8332516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1" y="1813560"/>
            <a:ext cx="11039858" cy="4362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431770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14"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611973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458968"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13560"/>
            <a:ext cx="5406136"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8"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14554350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458968"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13560"/>
            <a:ext cx="5406136"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8"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3103547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18"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9" name="Footer Placeholder 4"/>
          <p:cNvSpPr>
            <a:spLocks noGrp="1"/>
          </p:cNvSpPr>
          <p:nvPr>
            <p:ph type="ftr" sz="quarter" idx="1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15"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6"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0"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49273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38680408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9"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0"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5952631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anchor="b">
            <a:normAutofit/>
          </a:bodyPr>
          <a:lstStyle>
            <a:lvl1pPr algn="l">
              <a:defRPr sz="54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7"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5103946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21244" y="0"/>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282608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a:ln>
            <a:noFill/>
          </a:ln>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bg2"/>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18262273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11" name="Picture 10" descr="../Image%20examples/DNA_reportFULLnew.jpg">
            <a:extLst>
              <a:ext uri="{FF2B5EF4-FFF2-40B4-BE49-F238E27FC236}">
                <a16:creationId xmlns:a16="http://schemas.microsoft.com/office/drawing/2014/main" id="{D5CFBAC3-08B4-482F-AB48-5796845A64B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6354"/>
          <a:stretch/>
        </p:blipFill>
        <p:spPr bwMode="auto">
          <a:xfrm>
            <a:off x="-7684" y="15400"/>
            <a:ext cx="12192000" cy="6880700"/>
          </a:xfrm>
          <a:prstGeom prst="rect">
            <a:avLst/>
          </a:prstGeom>
          <a:noFill/>
          <a:ln>
            <a:noFill/>
          </a:ln>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815" y="15400"/>
            <a:ext cx="12213244" cy="6880700"/>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41632989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1805537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1" y="1813560"/>
            <a:ext cx="11039858" cy="4362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dirty="0"/>
              <a:t>Click to edit Master 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333650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18"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9" name="Footer Placeholder 4"/>
          <p:cNvSpPr>
            <a:spLocks noGrp="1"/>
          </p:cNvSpPr>
          <p:nvPr>
            <p:ph type="ftr" sz="quarter" idx="1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15"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6"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0"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89191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4"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9898297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458968"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13560"/>
            <a:ext cx="5406136"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endParaRPr lang="en-US" dirty="0"/>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8"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26006830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endParaRPr lang="en-US" dirty="0"/>
          </a:p>
        </p:txBody>
      </p:sp>
      <p:sp>
        <p:nvSpPr>
          <p:cNvPr id="18"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9" name="Footer Placeholder 4"/>
          <p:cNvSpPr>
            <a:spLocks noGrp="1"/>
          </p:cNvSpPr>
          <p:nvPr>
            <p:ph type="ftr" sz="quarter" idx="1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15"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6"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0"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86121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40889329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6973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anchor="b">
            <a:normAutofit/>
          </a:bodyPr>
          <a:lstStyle>
            <a:lvl1pPr algn="l">
              <a:defRPr sz="54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7"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30545070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21244" y="0"/>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5739533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a:ln>
            <a:noFill/>
          </a:ln>
        </p:spPr>
      </p:pic>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bg2"/>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34762205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33046204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1" y="1813560"/>
            <a:ext cx="11039858" cy="4362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497860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6738305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14"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833248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458968"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13560"/>
            <a:ext cx="5406136"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8"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25356986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18"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9" name="Footer Placeholder 4"/>
          <p:cNvSpPr>
            <a:spLocks noGrp="1"/>
          </p:cNvSpPr>
          <p:nvPr>
            <p:ph type="ftr" sz="quarter" idx="1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15"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6"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0"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846008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7115146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9"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0"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9780632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anchor="b">
            <a:normAutofit/>
          </a:bodyPr>
          <a:lstStyle>
            <a:lvl1pPr algn="l">
              <a:defRPr sz="54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7"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7572578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21244" y="0"/>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34638516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a:ln>
            <a:noFill/>
          </a:ln>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bg2"/>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18448121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247EBA7-B8D8-BA4A-8246-FD7ED856BC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050" y="0"/>
            <a:ext cx="12153900" cy="6858000"/>
          </a:xfrm>
          <a:prstGeom prst="rect">
            <a:avLst/>
          </a:prstGeom>
        </p:spPr>
      </p:pic>
      <p:sp>
        <p:nvSpPr>
          <p:cNvPr id="8" name="Title 1">
            <a:extLst>
              <a:ext uri="{FF2B5EF4-FFF2-40B4-BE49-F238E27FC236}">
                <a16:creationId xmlns:a16="http://schemas.microsoft.com/office/drawing/2014/main" id="{578D0476-B4B2-47F7-8DEA-6EB28CB4CD86}"/>
              </a:ext>
            </a:extLst>
          </p:cNvPr>
          <p:cNvSpPr>
            <a:spLocks noGrp="1"/>
          </p:cNvSpPr>
          <p:nvPr userDrawn="1"/>
        </p:nvSpPr>
        <p:spPr>
          <a:xfrm>
            <a:off x="576071" y="3036566"/>
            <a:ext cx="11039856" cy="1231626"/>
          </a:xfrm>
          <a:prstGeom prst="rect">
            <a:avLst/>
          </a:prstGeom>
        </p:spPr>
        <p:style>
          <a:lnRef idx="0">
            <a:scrgbClr r="0" g="0" b="0"/>
          </a:lnRef>
          <a:fillRef idx="0">
            <a:scrgbClr r="0" g="0" b="0"/>
          </a:fillRef>
          <a:effectRef idx="0">
            <a:scrgbClr r="0" g="0" b="0"/>
          </a:effectRef>
          <a:fontRef idx="major"/>
        </p:style>
        <p:txBody>
          <a:bodyPr vert="horz" lIns="0" tIns="0" rIns="0" bIns="0" rtlCol="0" anchor="t" anchorCtr="0">
            <a:noAutofit/>
          </a:bodyPr>
          <a:lstStyle>
            <a:lvl1pPr algn="l" defTabSz="914400" rtl="0" eaLnBrk="1" latinLnBrk="0" hangingPunct="1">
              <a:lnSpc>
                <a:spcPct val="100000"/>
              </a:lnSpc>
              <a:spcBef>
                <a:spcPct val="0"/>
              </a:spcBef>
              <a:buNone/>
              <a:defRPr sz="4200" b="1" kern="1200">
                <a:solidFill>
                  <a:schemeClr val="bg2"/>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3700" b="1" i="0" kern="1200" dirty="0">
                <a:solidFill>
                  <a:schemeClr val="tx1"/>
                </a:solidFill>
                <a:effectLst/>
                <a:latin typeface="+mj-lt"/>
                <a:ea typeface="+mj-ea"/>
                <a:cs typeface="+mj-cs"/>
              </a:rPr>
              <a:t>NHGRI 2020 </a:t>
            </a:r>
          </a:p>
          <a:p>
            <a:r>
              <a:rPr lang="en-US" sz="3700" b="1" i="0" kern="1200" dirty="0">
                <a:solidFill>
                  <a:schemeClr val="tx1"/>
                </a:solidFill>
                <a:effectLst/>
                <a:latin typeface="+mj-lt"/>
                <a:ea typeface="+mj-ea"/>
                <a:cs typeface="+mj-cs"/>
              </a:rPr>
              <a:t>Strategic Planning</a:t>
            </a:r>
            <a:endParaRPr lang="en-US" sz="3700" b="1" kern="1200" dirty="0">
              <a:solidFill>
                <a:schemeClr val="tx1"/>
              </a:solidFill>
            </a:endParaRPr>
          </a:p>
        </p:txBody>
      </p:sp>
      <p:sp>
        <p:nvSpPr>
          <p:cNvPr id="9" name="Header Rule">
            <a:extLst>
              <a:ext uri="{FF2B5EF4-FFF2-40B4-BE49-F238E27FC236}">
                <a16:creationId xmlns:a16="http://schemas.microsoft.com/office/drawing/2014/main" id="{DE9188C2-07C2-4519-83C3-BF4F2D6B9662}"/>
              </a:ext>
            </a:extLst>
          </p:cNvPr>
          <p:cNvSpPr/>
          <p:nvPr userDrawn="1"/>
        </p:nvSpPr>
        <p:spPr>
          <a:xfrm>
            <a:off x="578837" y="2811144"/>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10" name="Picture 9">
            <a:extLst>
              <a:ext uri="{FF2B5EF4-FFF2-40B4-BE49-F238E27FC236}">
                <a16:creationId xmlns:a16="http://schemas.microsoft.com/office/drawing/2014/main" id="{1B41DDDA-2300-1744-8CFC-8FF6DF3C337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39244354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11" name="Picture 10" descr="../Image%20examples/DNA_reportFULLnew.jpg">
            <a:extLst>
              <a:ext uri="{FF2B5EF4-FFF2-40B4-BE49-F238E27FC236}">
                <a16:creationId xmlns:a16="http://schemas.microsoft.com/office/drawing/2014/main" id="{D5CFBAC3-08B4-482F-AB48-5796845A64B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6354"/>
          <a:stretch/>
        </p:blipFill>
        <p:spPr bwMode="auto">
          <a:xfrm>
            <a:off x="-7684" y="15400"/>
            <a:ext cx="12192000" cy="6880700"/>
          </a:xfrm>
          <a:prstGeom prst="rect">
            <a:avLst/>
          </a:prstGeom>
          <a:noFill/>
          <a:ln>
            <a:noFill/>
          </a:ln>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815" y="15400"/>
            <a:ext cx="12213244" cy="6880700"/>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122723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9"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0"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3895059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31376274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1" y="1813560"/>
            <a:ext cx="11039858" cy="4362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dirty="0"/>
              <a:t>Click to edit Master 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6658760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4"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33992066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458968"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13560"/>
            <a:ext cx="5406136"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endParaRPr lang="en-US" dirty="0"/>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8"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16451758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endParaRPr lang="en-US" dirty="0"/>
          </a:p>
        </p:txBody>
      </p:sp>
      <p:sp>
        <p:nvSpPr>
          <p:cNvPr id="18"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9" name="Footer Placeholder 4"/>
          <p:cNvSpPr>
            <a:spLocks noGrp="1"/>
          </p:cNvSpPr>
          <p:nvPr>
            <p:ph type="ftr" sz="quarter" idx="1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15"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6"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0"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15168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17279974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3480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anchor="b">
            <a:normAutofit/>
          </a:bodyPr>
          <a:lstStyle>
            <a:lvl1pPr algn="l">
              <a:defRPr sz="54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7"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3003128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21244" y="0"/>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6228904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a:ln>
            <a:noFill/>
          </a:ln>
        </p:spPr>
      </p:pic>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bg2"/>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2722153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anchor="b">
            <a:normAutofit/>
          </a:bodyPr>
          <a:lstStyle>
            <a:lvl1pPr algn="l">
              <a:defRPr sz="54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7"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pic>
        <p:nvPicPr>
          <p:cNvPr id="6" name="Picture 5">
            <a:extLst>
              <a:ext uri="{FF2B5EF4-FFF2-40B4-BE49-F238E27FC236}">
                <a16:creationId xmlns:a16="http://schemas.microsoft.com/office/drawing/2014/main" id="{CF8B4BE7-76A9-1040-A87F-EDD8E2E74C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36284252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pic>
        <p:nvPicPr>
          <p:cNvPr id="6" name="Picture 5">
            <a:extLst>
              <a:ext uri="{FF2B5EF4-FFF2-40B4-BE49-F238E27FC236}">
                <a16:creationId xmlns:a16="http://schemas.microsoft.com/office/drawing/2014/main" id="{F512FB66-D3A5-D347-B26F-70FCDF4B43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41630480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40815425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1" y="1813560"/>
            <a:ext cx="11039858" cy="4362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4838788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14"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0544492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458968"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13560"/>
            <a:ext cx="5406136"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8"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15370745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18"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9" name="Footer Placeholder 4"/>
          <p:cNvSpPr>
            <a:spLocks noGrp="1"/>
          </p:cNvSpPr>
          <p:nvPr>
            <p:ph type="ftr" sz="quarter" idx="1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15"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6"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0"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39704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7000182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9"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0"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34223608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anchor="b">
            <a:normAutofit/>
          </a:bodyPr>
          <a:lstStyle>
            <a:lvl1pPr algn="l">
              <a:defRPr sz="54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7"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09704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1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image" Target="../media/image12.png"/><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7.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6" Type="http://schemas.openxmlformats.org/officeDocument/2006/relationships/image" Target="../media/image12.png"/><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image" Target="../media/image1.png"/><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72949" cy="6858000"/>
          </a:xfrm>
          <a:prstGeom prst="rect">
            <a:avLst/>
          </a:prstGeom>
        </p:spPr>
      </p:pic>
      <p:sp>
        <p:nvSpPr>
          <p:cNvPr id="2" name="Title Placeholder 1"/>
          <p:cNvSpPr>
            <a:spLocks noGrp="1"/>
          </p:cNvSpPr>
          <p:nvPr>
            <p:ph type="title"/>
          </p:nvPr>
        </p:nvSpPr>
        <p:spPr>
          <a:xfrm>
            <a:off x="576072" y="350520"/>
            <a:ext cx="11039856" cy="1356361"/>
          </a:xfrm>
          <a:prstGeom prst="rect">
            <a:avLst/>
          </a:prstGeom>
        </p:spPr>
        <p:txBody>
          <a:bodyPr vert="horz" lIns="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576072" y="1813560"/>
            <a:ext cx="11039856" cy="43649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320150739"/>
      </p:ext>
    </p:extLst>
  </p:cSld>
  <p:clrMap bg1="lt1" tx1="dk1" bg2="lt2" tx2="dk2" accent1="accent1" accent2="accent2" accent3="accent3" accent4="accent4" accent5="accent5" accent6="accent6" hlink="hlink" folHlink="folHlink"/>
  <p:sldLayoutIdLst>
    <p:sldLayoutId id="2147483771" r:id="rId1"/>
    <p:sldLayoutId id="2147483704" r:id="rId2"/>
    <p:sldLayoutId id="2147483705" r:id="rId3"/>
    <p:sldLayoutId id="2147483706" r:id="rId4"/>
    <p:sldLayoutId id="2147483707" r:id="rId5"/>
    <p:sldLayoutId id="2147483708" r:id="rId6"/>
    <p:sldLayoutId id="2147483709" r:id="rId7"/>
    <p:sldLayoutId id="2147483710" r:id="rId8"/>
    <p:sldLayoutId id="2147483764" r:id="rId9"/>
    <p:sldLayoutId id="2147483694" r:id="rId10"/>
    <p:sldLayoutId id="2147483776" r:id="rId11"/>
    <p:sldLayoutId id="2147483792" r:id="rId12"/>
  </p:sldLayoutIdLst>
  <p:hf hdr="0" ftr="0" dt="0"/>
  <p:txStyles>
    <p:title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1219200" y="512763"/>
            <a:ext cx="10363200" cy="914400"/>
          </a:xfrm>
          <a:prstGeom prst="rect">
            <a:avLst/>
          </a:prstGeom>
        </p:spPr>
        <p:txBody>
          <a:bodyPr vert="horz" anchor="t">
            <a:noAutofit/>
          </a:bodyPr>
          <a:lstStyle/>
          <a:p>
            <a:r>
              <a:rPr lang="en-US"/>
              <a:t>Click to edit Master title style</a:t>
            </a:r>
            <a:endParaRPr lang="en-US" dirty="0"/>
          </a:p>
        </p:txBody>
      </p:sp>
      <p:sp>
        <p:nvSpPr>
          <p:cNvPr id="1027" name="Text Placeholder 12"/>
          <p:cNvSpPr>
            <a:spLocks noGrp="1"/>
          </p:cNvSpPr>
          <p:nvPr>
            <p:ph type="body" idx="1"/>
          </p:nvPr>
        </p:nvSpPr>
        <p:spPr bwMode="auto">
          <a:xfrm>
            <a:off x="1219200" y="1784350"/>
            <a:ext cx="103632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8636000" y="6416676"/>
            <a:ext cx="28448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endParaRPr lang="en-US"/>
          </a:p>
        </p:txBody>
      </p:sp>
      <p:sp>
        <p:nvSpPr>
          <p:cNvPr id="3" name="Footer Placeholder 2"/>
          <p:cNvSpPr>
            <a:spLocks noGrp="1"/>
          </p:cNvSpPr>
          <p:nvPr>
            <p:ph type="ftr" sz="quarter" idx="3"/>
          </p:nvPr>
        </p:nvSpPr>
        <p:spPr>
          <a:xfrm>
            <a:off x="1219200" y="6416676"/>
            <a:ext cx="74168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a:p>
        </p:txBody>
      </p:sp>
      <p:sp>
        <p:nvSpPr>
          <p:cNvPr id="23" name="Slide Number Placeholder 22"/>
          <p:cNvSpPr>
            <a:spLocks noGrp="1"/>
          </p:cNvSpPr>
          <p:nvPr>
            <p:ph type="sldNum" sz="quarter" idx="4"/>
          </p:nvPr>
        </p:nvSpPr>
        <p:spPr>
          <a:xfrm>
            <a:off x="11480800" y="6416676"/>
            <a:ext cx="6096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3BE0B914-8D2C-41F4-A634-061947204AFE}" type="slidenum">
              <a:rPr lang="en-US"/>
              <a:pPr>
                <a:defRPr/>
              </a:pPr>
              <a:t>‹#›</a:t>
            </a:fld>
            <a:endParaRPr lang="en-US" dirty="0"/>
          </a:p>
        </p:txBody>
      </p:sp>
    </p:spTree>
    <p:extLst>
      <p:ext uri="{BB962C8B-B14F-4D97-AF65-F5344CB8AC3E}">
        <p14:creationId xmlns:p14="http://schemas.microsoft.com/office/powerpoint/2010/main" val="1584018088"/>
      </p:ext>
    </p:extLst>
  </p:cSld>
  <p:clrMap bg1="dk1" tx1="lt1" bg2="dk2" tx2="lt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14">
            <a:extLst>
              <a:ext uri="{28A0092B-C50C-407E-A947-70E740481C1C}">
                <a14:useLocalDpi xmlns:a14="http://schemas.microsoft.com/office/drawing/2010/main" val="0"/>
              </a:ext>
            </a:extLst>
          </a:blip>
          <a:srcRect l="81411" b="73556"/>
          <a:stretch/>
        </p:blipFill>
        <p:spPr>
          <a:xfrm>
            <a:off x="9929191" y="0"/>
            <a:ext cx="2262809" cy="1813560"/>
          </a:xfrm>
          <a:prstGeom prst="rect">
            <a:avLst/>
          </a:prstGeom>
        </p:spPr>
      </p:pic>
      <p:sp>
        <p:nvSpPr>
          <p:cNvPr id="2" name="Title Placeholder 1"/>
          <p:cNvSpPr>
            <a:spLocks noGrp="1"/>
          </p:cNvSpPr>
          <p:nvPr>
            <p:ph type="title"/>
          </p:nvPr>
        </p:nvSpPr>
        <p:spPr>
          <a:xfrm>
            <a:off x="576072" y="350520"/>
            <a:ext cx="11039856" cy="1356361"/>
          </a:xfrm>
          <a:prstGeom prst="rect">
            <a:avLst/>
          </a:prstGeom>
        </p:spPr>
        <p:txBody>
          <a:bodyPr vert="horz" lIns="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576072" y="1813560"/>
            <a:ext cx="11039856" cy="43649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a:p>
        </p:txBody>
      </p:sp>
      <p:pic>
        <p:nvPicPr>
          <p:cNvPr id="11" name="Picture 10"/>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241946694"/>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 id="2147484030" r:id="rId12"/>
  </p:sldLayoutIdLst>
  <p:hf hdr="0" ftr="0" dt="0"/>
  <p:txStyles>
    <p:title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2" y="350520"/>
            <a:ext cx="11039856" cy="1356361"/>
          </a:xfrm>
          <a:prstGeom prst="rect">
            <a:avLst/>
          </a:prstGeom>
        </p:spPr>
        <p:txBody>
          <a:bodyPr vert="horz" lIns="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576072" y="1813560"/>
            <a:ext cx="11039856" cy="43649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a:p>
        </p:txBody>
      </p:sp>
      <p:pic>
        <p:nvPicPr>
          <p:cNvPr id="11" name="Picture 1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404010661"/>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hf hdr="0" ftr="0" dt="0"/>
  <p:txStyles>
    <p:title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CD910-CC66-4719-8A78-53AE2DF1F0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38B78C-30EC-4584-8D0E-CDBB9B53A9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228629-377E-44BD-9A27-4E170AD553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05F60B-C61C-451D-926A-FC809F935029}" type="datetimeFigureOut">
              <a:rPr lang="en-US" smtClean="0"/>
              <a:t>2/21/2021</a:t>
            </a:fld>
            <a:endParaRPr lang="en-US"/>
          </a:p>
        </p:txBody>
      </p:sp>
      <p:sp>
        <p:nvSpPr>
          <p:cNvPr id="5" name="Footer Placeholder 4">
            <a:extLst>
              <a:ext uri="{FF2B5EF4-FFF2-40B4-BE49-F238E27FC236}">
                <a16:creationId xmlns:a16="http://schemas.microsoft.com/office/drawing/2014/main" id="{65B4A697-052D-431A-A03F-2D7E033A81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7ADA68-8441-4C84-904A-179AA1DAC7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94760B-0C39-4102-B32E-B75CC07B6DEF}" type="slidenum">
              <a:rPr lang="en-US" smtClean="0"/>
              <a:t>‹#›</a:t>
            </a:fld>
            <a:endParaRPr lang="en-US"/>
          </a:p>
        </p:txBody>
      </p:sp>
    </p:spTree>
    <p:extLst>
      <p:ext uri="{BB962C8B-B14F-4D97-AF65-F5344CB8AC3E}">
        <p14:creationId xmlns:p14="http://schemas.microsoft.com/office/powerpoint/2010/main" val="2756359018"/>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2" y="350520"/>
            <a:ext cx="11039856" cy="1356361"/>
          </a:xfrm>
          <a:prstGeom prst="rect">
            <a:avLst/>
          </a:prstGeom>
        </p:spPr>
        <p:txBody>
          <a:bodyPr vert="horz" lIns="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576072" y="1813560"/>
            <a:ext cx="11039856" cy="436493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95023038"/>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hf sldNum="0" hdr="0" ftr="0" dt="0"/>
  <p:txStyles>
    <p:title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72949" cy="6858000"/>
          </a:xfrm>
          <a:prstGeom prst="rect">
            <a:avLst/>
          </a:prstGeom>
        </p:spPr>
      </p:pic>
      <p:sp>
        <p:nvSpPr>
          <p:cNvPr id="2" name="Title Placeholder 1"/>
          <p:cNvSpPr>
            <a:spLocks noGrp="1"/>
          </p:cNvSpPr>
          <p:nvPr>
            <p:ph type="title"/>
          </p:nvPr>
        </p:nvSpPr>
        <p:spPr>
          <a:xfrm>
            <a:off x="576072" y="350520"/>
            <a:ext cx="11039856" cy="1356361"/>
          </a:xfrm>
          <a:prstGeom prst="rect">
            <a:avLst/>
          </a:prstGeom>
        </p:spPr>
        <p:txBody>
          <a:bodyPr vert="horz" lIns="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576072" y="1813560"/>
            <a:ext cx="11039856" cy="43649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a:p>
        </p:txBody>
      </p:sp>
      <p:pic>
        <p:nvPicPr>
          <p:cNvPr id="11" name="Picture 10"/>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913495506"/>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hf hdr="0" ftr="0" dt="0"/>
  <p:txStyles>
    <p:title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2" y="350520"/>
            <a:ext cx="11039856" cy="1356361"/>
          </a:xfrm>
          <a:prstGeom prst="rect">
            <a:avLst/>
          </a:prstGeom>
        </p:spPr>
        <p:txBody>
          <a:bodyPr vert="horz" lIns="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576072" y="1813560"/>
            <a:ext cx="11039856" cy="436493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9530798"/>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hf hdr="0" ftr="0" dt="0"/>
  <p:txStyles>
    <p:title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2" y="350520"/>
            <a:ext cx="11039856" cy="1356361"/>
          </a:xfrm>
          <a:prstGeom prst="rect">
            <a:avLst/>
          </a:prstGeom>
        </p:spPr>
        <p:txBody>
          <a:bodyPr vert="horz" lIns="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576072" y="1813560"/>
            <a:ext cx="11039856" cy="43649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55299419"/>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hf hdr="0" ftr="0" dt="0"/>
  <p:txStyles>
    <p:title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2" y="350520"/>
            <a:ext cx="11039856" cy="1356361"/>
          </a:xfrm>
          <a:prstGeom prst="rect">
            <a:avLst/>
          </a:prstGeom>
        </p:spPr>
        <p:txBody>
          <a:bodyPr vert="horz" lIns="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576072" y="1813560"/>
            <a:ext cx="11039856" cy="436493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13318168"/>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hf hdr="0" ftr="0" dt="0"/>
  <p:txStyles>
    <p:title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15">
            <a:extLst>
              <a:ext uri="{28A0092B-C50C-407E-A947-70E740481C1C}">
                <a14:useLocalDpi xmlns:a14="http://schemas.microsoft.com/office/drawing/2010/main" val="0"/>
              </a:ext>
            </a:extLst>
          </a:blip>
          <a:srcRect l="81411" b="73556"/>
          <a:stretch/>
        </p:blipFill>
        <p:spPr>
          <a:xfrm>
            <a:off x="9929191" y="0"/>
            <a:ext cx="2262809" cy="1813560"/>
          </a:xfrm>
          <a:prstGeom prst="rect">
            <a:avLst/>
          </a:prstGeom>
        </p:spPr>
      </p:pic>
      <p:sp>
        <p:nvSpPr>
          <p:cNvPr id="2" name="Title Placeholder 1"/>
          <p:cNvSpPr>
            <a:spLocks noGrp="1"/>
          </p:cNvSpPr>
          <p:nvPr>
            <p:ph type="title"/>
          </p:nvPr>
        </p:nvSpPr>
        <p:spPr>
          <a:xfrm>
            <a:off x="576072" y="350520"/>
            <a:ext cx="11039856" cy="1356361"/>
          </a:xfrm>
          <a:prstGeom prst="rect">
            <a:avLst/>
          </a:prstGeom>
        </p:spPr>
        <p:txBody>
          <a:bodyPr vert="horz" lIns="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576072" y="1813560"/>
            <a:ext cx="11039856" cy="43649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a:p>
        </p:txBody>
      </p:sp>
      <p:pic>
        <p:nvPicPr>
          <p:cNvPr id="11" name="Picture 1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573546984"/>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 id="2147484005" r:id="rId13"/>
  </p:sldLayoutIdLst>
  <p:hf hdr="0" ftr="0" dt="0"/>
  <p:txStyles>
    <p:title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3.png"/><Relationship Id="rId7"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image" Target="../media/image22.jpeg"/><Relationship Id="rId5" Type="http://schemas.openxmlformats.org/officeDocument/2006/relationships/image" Target="../media/image5.png"/><Relationship Id="rId10" Type="http://schemas.openxmlformats.org/officeDocument/2006/relationships/image" Target="../media/image26.jpeg"/><Relationship Id="rId4" Type="http://schemas.openxmlformats.org/officeDocument/2006/relationships/image" Target="../media/image4.png"/><Relationship Id="rId9" Type="http://schemas.openxmlformats.org/officeDocument/2006/relationships/image" Target="../media/image25.jpe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64.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64.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85.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80.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80.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85.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6.xml"/></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jpe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81.xml"/><Relationship Id="rId6" Type="http://schemas.openxmlformats.org/officeDocument/2006/relationships/image" Target="../media/image43.png"/><Relationship Id="rId5" Type="http://schemas.microsoft.com/office/2007/relationships/hdphoto" Target="../media/hdphoto1.wdp"/><Relationship Id="rId4" Type="http://schemas.openxmlformats.org/officeDocument/2006/relationships/image" Target="../media/image42.png"/><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81.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81.xml"/><Relationship Id="rId5" Type="http://schemas.openxmlformats.org/officeDocument/2006/relationships/image" Target="../media/image51.pn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86.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81.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81.xml"/><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8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6.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81.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81.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86.xml"/><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8.xml"/><Relationship Id="rId1" Type="http://schemas.openxmlformats.org/officeDocument/2006/relationships/slideLayout" Target="../slideLayouts/slideLayout86.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8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6.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85.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86.xml"/><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8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6.xml"/></Relationships>
</file>

<file path=ppt/slides/_rels/slide34.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34.xml"/><Relationship Id="rId1" Type="http://schemas.openxmlformats.org/officeDocument/2006/relationships/slideLayout" Target="../slideLayouts/slideLayout81.xml"/><Relationship Id="rId5" Type="http://schemas.openxmlformats.org/officeDocument/2006/relationships/image" Target="../media/image70.pn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85.xml"/><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5.xml"/></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7.xml"/><Relationship Id="rId1" Type="http://schemas.openxmlformats.org/officeDocument/2006/relationships/slideLayout" Target="../slideLayouts/slideLayout85.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85.xml"/></Relationships>
</file>

<file path=ppt/slides/_rels/slide3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9.xml"/><Relationship Id="rId1" Type="http://schemas.openxmlformats.org/officeDocument/2006/relationships/slideLayout" Target="../slideLayouts/slideLayout85.xml"/><Relationship Id="rId5" Type="http://schemas.openxmlformats.org/officeDocument/2006/relationships/image" Target="../media/image77.png"/><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6.xml"/></Relationships>
</file>

<file path=ppt/slides/_rels/slide40.xml.rels><?xml version="1.0" encoding="UTF-8" standalone="yes"?>
<Relationships xmlns="http://schemas.openxmlformats.org/package/2006/relationships"><Relationship Id="rId8" Type="http://schemas.openxmlformats.org/officeDocument/2006/relationships/image" Target="../media/image83.svg"/><Relationship Id="rId13" Type="http://schemas.openxmlformats.org/officeDocument/2006/relationships/image" Target="../media/image88.jpe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jpeg"/><Relationship Id="rId2" Type="http://schemas.openxmlformats.org/officeDocument/2006/relationships/notesSlide" Target="../notesSlides/notesSlide40.xml"/><Relationship Id="rId1" Type="http://schemas.openxmlformats.org/officeDocument/2006/relationships/slideLayout" Target="../slideLayouts/slideLayout81.xml"/><Relationship Id="rId6" Type="http://schemas.openxmlformats.org/officeDocument/2006/relationships/image" Target="../media/image81.svg"/><Relationship Id="rId11" Type="http://schemas.openxmlformats.org/officeDocument/2006/relationships/image" Target="../media/image86.jpeg"/><Relationship Id="rId5" Type="http://schemas.openxmlformats.org/officeDocument/2006/relationships/image" Target="../media/image80.png"/><Relationship Id="rId10" Type="http://schemas.openxmlformats.org/officeDocument/2006/relationships/image" Target="../media/image85.svg"/><Relationship Id="rId4" Type="http://schemas.openxmlformats.org/officeDocument/2006/relationships/image" Target="../media/image79.svg"/><Relationship Id="rId9"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41.xml"/><Relationship Id="rId1" Type="http://schemas.openxmlformats.org/officeDocument/2006/relationships/slideLayout" Target="../slideLayouts/slideLayout85.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4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94.png"/><Relationship Id="rId7" Type="http://schemas.openxmlformats.org/officeDocument/2006/relationships/diagramLayout" Target="../diagrams/layout1.xml"/><Relationship Id="rId2" Type="http://schemas.openxmlformats.org/officeDocument/2006/relationships/notesSlide" Target="../notesSlides/notesSlide42.xml"/><Relationship Id="rId1" Type="http://schemas.openxmlformats.org/officeDocument/2006/relationships/slideLayout" Target="../slideLayouts/slideLayout85.xml"/><Relationship Id="rId6" Type="http://schemas.openxmlformats.org/officeDocument/2006/relationships/diagramData" Target="../diagrams/data1.xml"/><Relationship Id="rId5" Type="http://schemas.openxmlformats.org/officeDocument/2006/relationships/image" Target="../media/image96.jpeg"/><Relationship Id="rId10" Type="http://schemas.microsoft.com/office/2007/relationships/diagramDrawing" Target="../diagrams/drawing1.xml"/><Relationship Id="rId4" Type="http://schemas.openxmlformats.org/officeDocument/2006/relationships/image" Target="../media/image95.svg"/><Relationship Id="rId9" Type="http://schemas.openxmlformats.org/officeDocument/2006/relationships/diagramColors" Target="../diagrams/colors1.xml"/></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3.xml"/><Relationship Id="rId1" Type="http://schemas.openxmlformats.org/officeDocument/2006/relationships/slideLayout" Target="../slideLayouts/slideLayout83.xml"/><Relationship Id="rId4" Type="http://schemas.openxmlformats.org/officeDocument/2006/relationships/image" Target="../media/image98.png"/></Relationships>
</file>

<file path=ppt/slides/_rels/slide44.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44.xml"/><Relationship Id="rId1" Type="http://schemas.openxmlformats.org/officeDocument/2006/relationships/slideLayout" Target="../slideLayouts/slideLayout85.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5.xml.rels><?xml version="1.0" encoding="UTF-8" standalone="yes"?>
<Relationships xmlns="http://schemas.openxmlformats.org/package/2006/relationships"><Relationship Id="rId8" Type="http://schemas.openxmlformats.org/officeDocument/2006/relationships/image" Target="../media/image109.jpg"/><Relationship Id="rId3" Type="http://schemas.openxmlformats.org/officeDocument/2006/relationships/image" Target="../media/image104.png"/><Relationship Id="rId7" Type="http://schemas.openxmlformats.org/officeDocument/2006/relationships/image" Target="../media/image108.jpg"/><Relationship Id="rId2" Type="http://schemas.openxmlformats.org/officeDocument/2006/relationships/notesSlide" Target="../notesSlides/notesSlide45.xml"/><Relationship Id="rId1" Type="http://schemas.openxmlformats.org/officeDocument/2006/relationships/slideLayout" Target="../slideLayouts/slideLayout85.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6.xml"/><Relationship Id="rId1" Type="http://schemas.openxmlformats.org/officeDocument/2006/relationships/slideLayout" Target="../slideLayouts/slideLayout85.xml"/><Relationship Id="rId4" Type="http://schemas.openxmlformats.org/officeDocument/2006/relationships/image" Target="../media/image111.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6.xml"/></Relationships>
</file>

<file path=ppt/slides/_rels/slide48.xml.rels><?xml version="1.0" encoding="UTF-8" standalone="yes"?>
<Relationships xmlns="http://schemas.openxmlformats.org/package/2006/relationships"><Relationship Id="rId3" Type="http://schemas.openxmlformats.org/officeDocument/2006/relationships/image" Target="../media/image112.gif"/><Relationship Id="rId2" Type="http://schemas.openxmlformats.org/officeDocument/2006/relationships/notesSlide" Target="../notesSlides/notesSlide48.xml"/><Relationship Id="rId1" Type="http://schemas.openxmlformats.org/officeDocument/2006/relationships/slideLayout" Target="../slideLayouts/slideLayout85.xml"/><Relationship Id="rId4" Type="http://schemas.openxmlformats.org/officeDocument/2006/relationships/image" Target="../media/image113.png"/></Relationships>
</file>

<file path=ppt/slides/_rels/slide4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9.xml"/><Relationship Id="rId1" Type="http://schemas.openxmlformats.org/officeDocument/2006/relationships/slideLayout" Target="../slideLayouts/slideLayout81.xml"/><Relationship Id="rId4" Type="http://schemas.openxmlformats.org/officeDocument/2006/relationships/image" Target="../media/image11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6.xml"/></Relationships>
</file>

<file path=ppt/slides/_rels/slide5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0.xml"/><Relationship Id="rId1" Type="http://schemas.openxmlformats.org/officeDocument/2006/relationships/slideLayout" Target="../slideLayouts/slideLayout85.xml"/><Relationship Id="rId5" Type="http://schemas.openxmlformats.org/officeDocument/2006/relationships/image" Target="../media/image29.png"/><Relationship Id="rId4" Type="http://schemas.openxmlformats.org/officeDocument/2006/relationships/image" Target="../media/image117.png"/></Relationships>
</file>

<file path=ppt/slides/_rels/slide5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1.xml"/><Relationship Id="rId1" Type="http://schemas.openxmlformats.org/officeDocument/2006/relationships/slideLayout" Target="../slideLayouts/slideLayout85.xml"/><Relationship Id="rId6" Type="http://schemas.openxmlformats.org/officeDocument/2006/relationships/image" Target="../media/image119.jpeg"/><Relationship Id="rId5" Type="http://schemas.openxmlformats.org/officeDocument/2006/relationships/image" Target="../media/image118.png"/><Relationship Id="rId4" Type="http://schemas.openxmlformats.org/officeDocument/2006/relationships/image" Target="../media/image89.png"/></Relationships>
</file>

<file path=ppt/slides/_rels/slide5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2.xml"/><Relationship Id="rId1" Type="http://schemas.openxmlformats.org/officeDocument/2006/relationships/slideLayout" Target="../slideLayouts/slideLayout85.xml"/><Relationship Id="rId4" Type="http://schemas.openxmlformats.org/officeDocument/2006/relationships/image" Target="../media/image121.emf"/></Relationships>
</file>

<file path=ppt/slides/_rels/slide5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53.xml"/><Relationship Id="rId1" Type="http://schemas.openxmlformats.org/officeDocument/2006/relationships/slideLayout" Target="../slideLayouts/slideLayout85.xml"/><Relationship Id="rId5" Type="http://schemas.openxmlformats.org/officeDocument/2006/relationships/image" Target="../media/image124.png"/><Relationship Id="rId4" Type="http://schemas.openxmlformats.org/officeDocument/2006/relationships/image" Target="../media/image123.png"/></Relationships>
</file>

<file path=ppt/slides/_rels/slide5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4.xml"/><Relationship Id="rId1" Type="http://schemas.openxmlformats.org/officeDocument/2006/relationships/slideLayout" Target="../slideLayouts/slideLayout85.xml"/><Relationship Id="rId4" Type="http://schemas.openxmlformats.org/officeDocument/2006/relationships/image" Target="../media/image125.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6.xml"/></Relationships>
</file>

<file path=ppt/slides/_rels/slide5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6.xml"/><Relationship Id="rId1" Type="http://schemas.openxmlformats.org/officeDocument/2006/relationships/slideLayout" Target="../slideLayouts/slideLayout86.xml"/><Relationship Id="rId5" Type="http://schemas.openxmlformats.org/officeDocument/2006/relationships/image" Target="../media/image128.png"/><Relationship Id="rId4" Type="http://schemas.openxmlformats.org/officeDocument/2006/relationships/image" Target="../media/image127.png"/></Relationships>
</file>

<file path=ppt/slides/_rels/slide5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57.xml"/><Relationship Id="rId1" Type="http://schemas.openxmlformats.org/officeDocument/2006/relationships/slideLayout" Target="../slideLayouts/slideLayout85.xml"/><Relationship Id="rId4" Type="http://schemas.openxmlformats.org/officeDocument/2006/relationships/image" Target="../media/image130.png"/></Relationships>
</file>

<file path=ppt/slides/_rels/slide5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8.xml"/><Relationship Id="rId1" Type="http://schemas.openxmlformats.org/officeDocument/2006/relationships/slideLayout" Target="../slideLayouts/slideLayout85.xml"/><Relationship Id="rId5" Type="http://schemas.openxmlformats.org/officeDocument/2006/relationships/image" Target="../media/image133.png"/><Relationship Id="rId4" Type="http://schemas.openxmlformats.org/officeDocument/2006/relationships/image" Target="../media/image132.jpg"/></Relationships>
</file>

<file path=ppt/slides/_rels/slide59.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59.xml"/><Relationship Id="rId1" Type="http://schemas.openxmlformats.org/officeDocument/2006/relationships/slideLayout" Target="../slideLayouts/slideLayout85.xml"/><Relationship Id="rId6" Type="http://schemas.openxmlformats.org/officeDocument/2006/relationships/image" Target="../media/image137.jpg"/><Relationship Id="rId5" Type="http://schemas.openxmlformats.org/officeDocument/2006/relationships/image" Target="../media/image136.jpg"/><Relationship Id="rId4" Type="http://schemas.openxmlformats.org/officeDocument/2006/relationships/image" Target="../media/image13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86.xml"/></Relationships>
</file>

<file path=ppt/slides/_rels/slide61.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notesSlide" Target="../notesSlides/notesSlide61.xml"/><Relationship Id="rId1" Type="http://schemas.openxmlformats.org/officeDocument/2006/relationships/slideLayout" Target="../slideLayouts/slideLayout85.xml"/></Relationships>
</file>

<file path=ppt/slides/_rels/slide6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62.xml"/><Relationship Id="rId1" Type="http://schemas.openxmlformats.org/officeDocument/2006/relationships/slideLayout" Target="../slideLayouts/slideLayout81.xml"/></Relationships>
</file>

<file path=ppt/slides/_rels/slide6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63.xml"/><Relationship Id="rId1" Type="http://schemas.openxmlformats.org/officeDocument/2006/relationships/slideLayout" Target="../slideLayouts/slideLayout81.xml"/></Relationships>
</file>

<file path=ppt/slides/_rels/slide6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64.xml"/><Relationship Id="rId1" Type="http://schemas.openxmlformats.org/officeDocument/2006/relationships/slideLayout" Target="../slideLayouts/slideLayout81.xml"/></Relationships>
</file>

<file path=ppt/slides/_rels/slide6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5.xml"/><Relationship Id="rId1" Type="http://schemas.openxmlformats.org/officeDocument/2006/relationships/slideLayout" Target="../slideLayouts/slideLayout85.xml"/></Relationships>
</file>

<file path=ppt/slides/_rels/slide6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66.xml"/><Relationship Id="rId1" Type="http://schemas.openxmlformats.org/officeDocument/2006/relationships/slideLayout" Target="../slideLayouts/slideLayout85.xml"/></Relationships>
</file>

<file path=ppt/slides/_rels/slide6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67.xml"/><Relationship Id="rId1" Type="http://schemas.openxmlformats.org/officeDocument/2006/relationships/slideLayout" Target="../slideLayouts/slideLayout86.xml"/><Relationship Id="rId4" Type="http://schemas.openxmlformats.org/officeDocument/2006/relationships/image" Target="../media/image145.png"/></Relationships>
</file>

<file path=ppt/slides/_rels/slide6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68.xml"/><Relationship Id="rId1" Type="http://schemas.openxmlformats.org/officeDocument/2006/relationships/slideLayout" Target="../slideLayouts/slideLayout80.xml"/><Relationship Id="rId5" Type="http://schemas.microsoft.com/office/2007/relationships/hdphoto" Target="../media/hdphoto4.wdp"/><Relationship Id="rId4" Type="http://schemas.openxmlformats.org/officeDocument/2006/relationships/image" Target="../media/image147.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0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6.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09.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E1263EB-3FA6-4E3E-977C-E76AE785CF46}"/>
              </a:ext>
            </a:extLst>
          </p:cNvPr>
          <p:cNvSpPr txBox="1"/>
          <p:nvPr/>
        </p:nvSpPr>
        <p:spPr>
          <a:xfrm>
            <a:off x="10396316" y="6466114"/>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FE0D4"/>
                </a:solidFill>
                <a:effectLst/>
                <a:uLnTx/>
                <a:uFillTx/>
                <a:latin typeface="Arial" charset="0"/>
                <a:ea typeface="+mn-ea"/>
                <a:cs typeface="+mn-cs"/>
              </a:rPr>
              <a:t>Document #</a:t>
            </a:r>
          </a:p>
        </p:txBody>
      </p:sp>
      <p:pic>
        <p:nvPicPr>
          <p:cNvPr id="10" name="Picture 9">
            <a:extLst>
              <a:ext uri="{FF2B5EF4-FFF2-40B4-BE49-F238E27FC236}">
                <a16:creationId xmlns:a16="http://schemas.microsoft.com/office/drawing/2014/main" id="{44066827-DB40-4A01-863B-F5FC66CCF0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3872" y="306418"/>
            <a:ext cx="1530350" cy="711277"/>
          </a:xfrm>
          <a:prstGeom prst="rect">
            <a:avLst/>
          </a:prstGeom>
        </p:spPr>
      </p:pic>
      <p:pic>
        <p:nvPicPr>
          <p:cNvPr id="14" name="Picture 13">
            <a:extLst>
              <a:ext uri="{FF2B5EF4-FFF2-40B4-BE49-F238E27FC236}">
                <a16:creationId xmlns:a16="http://schemas.microsoft.com/office/drawing/2014/main" id="{03012699-757E-45D0-B0A5-80FF51CDD0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660" y="232455"/>
            <a:ext cx="895942" cy="900128"/>
          </a:xfrm>
          <a:prstGeom prst="rect">
            <a:avLst/>
          </a:prstGeom>
        </p:spPr>
      </p:pic>
      <p:pic>
        <p:nvPicPr>
          <p:cNvPr id="15" name="Picture 14">
            <a:extLst>
              <a:ext uri="{FF2B5EF4-FFF2-40B4-BE49-F238E27FC236}">
                <a16:creationId xmlns:a16="http://schemas.microsoft.com/office/drawing/2014/main" id="{20AF3983-E09C-4127-8B00-A06368E0BE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82195" y="437338"/>
            <a:ext cx="2157818" cy="450687"/>
          </a:xfrm>
          <a:prstGeom prst="rect">
            <a:avLst/>
          </a:prstGeom>
        </p:spPr>
      </p:pic>
      <p:grpSp>
        <p:nvGrpSpPr>
          <p:cNvPr id="16" name="Group 15">
            <a:extLst>
              <a:ext uri="{FF2B5EF4-FFF2-40B4-BE49-F238E27FC236}">
                <a16:creationId xmlns:a16="http://schemas.microsoft.com/office/drawing/2014/main" id="{D16DE35B-E316-4168-94B6-8D44CCEDDA2E}"/>
              </a:ext>
            </a:extLst>
          </p:cNvPr>
          <p:cNvGrpSpPr/>
          <p:nvPr/>
        </p:nvGrpSpPr>
        <p:grpSpPr>
          <a:xfrm>
            <a:off x="-7684" y="4915960"/>
            <a:ext cx="12192000" cy="1942040"/>
            <a:chOff x="576071" y="2473943"/>
            <a:chExt cx="9144000" cy="1455162"/>
          </a:xfrm>
        </p:grpSpPr>
        <p:pic>
          <p:nvPicPr>
            <p:cNvPr id="17" name="Picture 16" descr="NHGRI_Brochure_2015-35.jpg">
              <a:extLst>
                <a:ext uri="{FF2B5EF4-FFF2-40B4-BE49-F238E27FC236}">
                  <a16:creationId xmlns:a16="http://schemas.microsoft.com/office/drawing/2014/main" id="{BBDDAAF5-ED44-4625-9F0C-7C2CA3D772B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4219"/>
            <a:stretch/>
          </p:blipFill>
          <p:spPr>
            <a:xfrm>
              <a:off x="6149942" y="2473943"/>
              <a:ext cx="1804341" cy="1455162"/>
            </a:xfrm>
            <a:prstGeom prst="rect">
              <a:avLst/>
            </a:prstGeom>
          </p:spPr>
        </p:pic>
        <p:pic>
          <p:nvPicPr>
            <p:cNvPr id="18" name="Picture 17" descr="NHGRI_Brochure_2015-19.jpg">
              <a:extLst>
                <a:ext uri="{FF2B5EF4-FFF2-40B4-BE49-F238E27FC236}">
                  <a16:creationId xmlns:a16="http://schemas.microsoft.com/office/drawing/2014/main" id="{6AF17429-007E-43DE-AF41-05B6D4C66EB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4220"/>
            <a:stretch/>
          </p:blipFill>
          <p:spPr>
            <a:xfrm>
              <a:off x="576071" y="2473943"/>
              <a:ext cx="1833594" cy="1455162"/>
            </a:xfrm>
            <a:prstGeom prst="rect">
              <a:avLst/>
            </a:prstGeom>
          </p:spPr>
        </p:pic>
        <p:pic>
          <p:nvPicPr>
            <p:cNvPr id="19" name="Picture 18" descr="NHGRI_Brochure_2015-20.jpg">
              <a:extLst>
                <a:ext uri="{FF2B5EF4-FFF2-40B4-BE49-F238E27FC236}">
                  <a16:creationId xmlns:a16="http://schemas.microsoft.com/office/drawing/2014/main" id="{35032977-4F16-49B6-A55E-108A5AE07B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4220"/>
            <a:stretch/>
          </p:blipFill>
          <p:spPr>
            <a:xfrm>
              <a:off x="3796112" y="2473943"/>
              <a:ext cx="2392383" cy="1455162"/>
            </a:xfrm>
            <a:prstGeom prst="rect">
              <a:avLst/>
            </a:prstGeom>
          </p:spPr>
        </p:pic>
        <p:pic>
          <p:nvPicPr>
            <p:cNvPr id="20" name="Picture 19" descr="DISEASE TREE FINAL4-01.jpg">
              <a:extLst>
                <a:ext uri="{FF2B5EF4-FFF2-40B4-BE49-F238E27FC236}">
                  <a16:creationId xmlns:a16="http://schemas.microsoft.com/office/drawing/2014/main" id="{5E4A3353-4E23-4A4D-8906-DC4DDF70BAD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3057" t="20055" r="13057" b="23953"/>
            <a:stretch/>
          </p:blipFill>
          <p:spPr>
            <a:xfrm>
              <a:off x="2371112" y="2473943"/>
              <a:ext cx="1463553" cy="1455162"/>
            </a:xfrm>
            <a:prstGeom prst="rect">
              <a:avLst/>
            </a:prstGeom>
          </p:spPr>
        </p:pic>
        <p:pic>
          <p:nvPicPr>
            <p:cNvPr id="21" name="Picture 20" descr="NHGRI_Brochure_2015-45.jpg">
              <a:extLst>
                <a:ext uri="{FF2B5EF4-FFF2-40B4-BE49-F238E27FC236}">
                  <a16:creationId xmlns:a16="http://schemas.microsoft.com/office/drawing/2014/main" id="{C1DD2EB6-518B-4BE4-A26A-2FCF6E1BE01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37" t="9979" r="2137" b="14240"/>
            <a:stretch/>
          </p:blipFill>
          <p:spPr>
            <a:xfrm>
              <a:off x="7915730" y="2473943"/>
              <a:ext cx="1804341" cy="1455162"/>
            </a:xfrm>
            <a:prstGeom prst="rect">
              <a:avLst/>
            </a:prstGeom>
          </p:spPr>
        </p:pic>
      </p:grpSp>
      <p:sp>
        <p:nvSpPr>
          <p:cNvPr id="22" name="Text Placeholder 30">
            <a:extLst>
              <a:ext uri="{FF2B5EF4-FFF2-40B4-BE49-F238E27FC236}">
                <a16:creationId xmlns:a16="http://schemas.microsoft.com/office/drawing/2014/main" id="{D327F2A1-EF3E-483A-A7F2-D05860664093}"/>
              </a:ext>
            </a:extLst>
          </p:cNvPr>
          <p:cNvSpPr txBox="1">
            <a:spLocks/>
          </p:cNvSpPr>
          <p:nvPr/>
        </p:nvSpPr>
        <p:spPr>
          <a:xfrm>
            <a:off x="576232" y="4030662"/>
            <a:ext cx="11023600" cy="640739"/>
          </a:xfrm>
          <a:prstGeom prst="rect">
            <a:avLst/>
          </a:prstGeom>
        </p:spPr>
        <p:txBody>
          <a:bodyPr vert="horz" lIns="0" tIns="45720" rIns="91440" bIns="45720" rtlCol="0">
            <a:noAutofit/>
          </a:bodyPr>
          <a:lst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0" marR="0" lvl="0" indent="0" algn="l" defTabSz="1219170" rtl="0" eaLnBrk="1" fontAlgn="auto" latinLnBrk="0" hangingPunct="1">
              <a:lnSpc>
                <a:spcPct val="90000"/>
              </a:lnSpc>
              <a:spcBef>
                <a:spcPts val="1333"/>
              </a:spcBef>
              <a:spcAft>
                <a:spcPts val="0"/>
              </a:spcAft>
              <a:buClrTx/>
              <a:buSzTx/>
              <a:buFont typeface="Arial"/>
              <a:buNone/>
              <a:tabLst/>
              <a:defRPr/>
            </a:pPr>
            <a:r>
              <a:rPr kumimoji="0" lang="en-US" sz="2800" b="1" i="0" u="none" strike="noStrike" kern="1200" cap="none" spc="0" normalizeH="0" baseline="0" noProof="0" dirty="0">
                <a:ln>
                  <a:noFill/>
                </a:ln>
                <a:solidFill>
                  <a:srgbClr val="5FE0D3"/>
                </a:solidFill>
                <a:effectLst/>
                <a:uLnTx/>
                <a:uFillTx/>
                <a:latin typeface="Arial" pitchFamily="34" charset="0"/>
                <a:ea typeface="+mn-ea"/>
                <a:cs typeface="Arial" pitchFamily="34" charset="0"/>
              </a:rPr>
              <a:t>February 2021</a:t>
            </a:r>
            <a:endParaRPr kumimoji="0" lang="en-US" sz="2800" b="1" i="0" u="none" strike="noStrike" kern="1200" cap="none" spc="0" normalizeH="0" baseline="0" noProof="0" dirty="0">
              <a:ln>
                <a:noFill/>
              </a:ln>
              <a:solidFill>
                <a:srgbClr val="5FE0D3"/>
              </a:solidFill>
              <a:effectLst/>
              <a:uLnTx/>
              <a:uFillTx/>
              <a:latin typeface="Arial" panose="020B0604020202020204"/>
              <a:ea typeface="+mn-ea"/>
              <a:cs typeface="+mn-cs"/>
            </a:endParaRPr>
          </a:p>
        </p:txBody>
      </p:sp>
      <p:sp>
        <p:nvSpPr>
          <p:cNvPr id="23" name="Text Placeholder 29">
            <a:extLst>
              <a:ext uri="{FF2B5EF4-FFF2-40B4-BE49-F238E27FC236}">
                <a16:creationId xmlns:a16="http://schemas.microsoft.com/office/drawing/2014/main" id="{9D487A1B-4AB5-44B6-9A79-8DE74514BA92}"/>
              </a:ext>
            </a:extLst>
          </p:cNvPr>
          <p:cNvSpPr txBox="1">
            <a:spLocks/>
          </p:cNvSpPr>
          <p:nvPr/>
        </p:nvSpPr>
        <p:spPr>
          <a:xfrm>
            <a:off x="576232" y="3281130"/>
            <a:ext cx="11023600" cy="333243"/>
          </a:xfrm>
          <a:prstGeom prst="rect">
            <a:avLst/>
          </a:prstGeom>
        </p:spPr>
        <p:txBody>
          <a:bodyPr vert="horz" lIns="0" tIns="45720" rIns="91440" bIns="45720" rtlCol="0">
            <a:noAutofit/>
          </a:bodyPr>
          <a:lst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0" marR="0" lvl="0" indent="0" algn="l" defTabSz="1219170" rtl="0" eaLnBrk="1" fontAlgn="auto" latinLnBrk="0" hangingPunct="1">
              <a:lnSpc>
                <a:spcPct val="90000"/>
              </a:lnSpc>
              <a:spcBef>
                <a:spcPts val="1333"/>
              </a:spcBef>
              <a:spcAft>
                <a:spcPts val="0"/>
              </a:spcAft>
              <a:buClrTx/>
              <a:buSzTx/>
              <a:buFont typeface="Arial"/>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Director, NHGRI</a:t>
            </a:r>
            <a:endPar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4" name="Text Placeholder 28">
            <a:extLst>
              <a:ext uri="{FF2B5EF4-FFF2-40B4-BE49-F238E27FC236}">
                <a16:creationId xmlns:a16="http://schemas.microsoft.com/office/drawing/2014/main" id="{C515F584-7839-45F5-B46E-F39E73310CC2}"/>
              </a:ext>
            </a:extLst>
          </p:cNvPr>
          <p:cNvSpPr txBox="1">
            <a:spLocks/>
          </p:cNvSpPr>
          <p:nvPr/>
        </p:nvSpPr>
        <p:spPr>
          <a:xfrm>
            <a:off x="576232" y="2725738"/>
            <a:ext cx="11023600" cy="688975"/>
          </a:xfrm>
          <a:prstGeom prst="rect">
            <a:avLst/>
          </a:prstGeom>
        </p:spPr>
        <p:txBody>
          <a:bodyPr vert="horz" lIns="0" tIns="45720" rIns="91440" bIns="45720" rtlCol="0">
            <a:normAutofit/>
          </a:bodyPr>
          <a:lst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0" marR="0" lvl="0" indent="0" algn="l" defTabSz="1219170" rtl="0" eaLnBrk="1" fontAlgn="auto" latinLnBrk="0" hangingPunct="1">
              <a:lnSpc>
                <a:spcPct val="90000"/>
              </a:lnSpc>
              <a:spcBef>
                <a:spcPts val="1333"/>
              </a:spcBef>
              <a:spcAft>
                <a:spcPts val="0"/>
              </a:spcAft>
              <a:buClrTx/>
              <a:buSzTx/>
              <a:buFont typeface="Arial"/>
              <a:buNone/>
              <a:tabLst/>
              <a:defRPr/>
            </a:pPr>
            <a:r>
              <a:rPr kumimoji="0" lang="en-US" sz="40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Eric Green, M.D., Ph.D.</a:t>
            </a:r>
            <a:endParaRPr kumimoji="0" lang="en-US" sz="4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5" name="Title 27">
            <a:extLst>
              <a:ext uri="{FF2B5EF4-FFF2-40B4-BE49-F238E27FC236}">
                <a16:creationId xmlns:a16="http://schemas.microsoft.com/office/drawing/2014/main" id="{FBE1D2A2-C736-4852-ACE1-3ADD6E97A871}"/>
              </a:ext>
            </a:extLst>
          </p:cNvPr>
          <p:cNvSpPr txBox="1">
            <a:spLocks/>
          </p:cNvSpPr>
          <p:nvPr/>
        </p:nvSpPr>
        <p:spPr>
          <a:xfrm>
            <a:off x="576232" y="1611968"/>
            <a:ext cx="11039475" cy="1030288"/>
          </a:xfrm>
          <a:prstGeom prst="rect">
            <a:avLst/>
          </a:prstGeom>
        </p:spPr>
        <p:txBody>
          <a:bodyPr vert="horz" lIns="0" tIns="45720" rIns="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5FE0D4"/>
                </a:solidFill>
                <a:effectLst/>
                <a:uLnTx/>
                <a:uFillTx/>
                <a:latin typeface="Arial" panose="020B0604020202020204"/>
                <a:ea typeface="+mj-ea"/>
                <a:cs typeface="Arial" pitchFamily="34" charset="0"/>
              </a:rPr>
              <a:t>DIRECTOR’S</a:t>
            </a:r>
            <a:r>
              <a:rPr kumimoji="0" lang="en-US" sz="6000" b="1" i="0" u="none" strike="noStrike" kern="1200" cap="none" spc="0" normalizeH="0" baseline="0" noProof="0" dirty="0">
                <a:ln>
                  <a:noFill/>
                </a:ln>
                <a:solidFill>
                  <a:srgbClr val="5FE0D3"/>
                </a:solidFill>
                <a:effectLst/>
                <a:uLnTx/>
                <a:uFillTx/>
                <a:latin typeface="Arial" panose="020B0604020202020204"/>
                <a:ea typeface="+mj-ea"/>
                <a:cs typeface="Arial" pitchFamily="34" charset="0"/>
              </a:rPr>
              <a:t> REPORT</a:t>
            </a:r>
            <a:endParaRPr kumimoji="0" lang="en-US" sz="4400" b="1" i="0" u="none" strike="noStrike" kern="1200" cap="none" spc="0" normalizeH="0" baseline="0" noProof="0" dirty="0">
              <a:ln>
                <a:noFill/>
              </a:ln>
              <a:solidFill>
                <a:srgbClr val="5FE0D3"/>
              </a:solidFill>
              <a:effectLst/>
              <a:uLnTx/>
              <a:uFillTx/>
              <a:latin typeface="Arial" panose="020B0604020202020204"/>
              <a:ea typeface="+mj-ea"/>
              <a:cs typeface="+mj-cs"/>
            </a:endParaRPr>
          </a:p>
        </p:txBody>
      </p:sp>
    </p:spTree>
    <p:extLst>
      <p:ext uri="{BB962C8B-B14F-4D97-AF65-F5344CB8AC3E}">
        <p14:creationId xmlns:p14="http://schemas.microsoft.com/office/powerpoint/2010/main" val="1995711770"/>
      </p:ext>
    </p:extLst>
  </p:cSld>
  <p:clrMapOvr>
    <a:masterClrMapping/>
  </p:clrMapOvr>
  <p:transition spd="slow">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1C2EB97F-E7EE-4951-82A1-3B3FA5FFF735}"/>
              </a:ext>
            </a:extLst>
          </p:cNvPr>
          <p:cNvSpPr txBox="1">
            <a:spLocks/>
          </p:cNvSpPr>
          <p:nvPr/>
        </p:nvSpPr>
        <p:spPr>
          <a:xfrm>
            <a:off x="0" y="23132"/>
            <a:ext cx="12192000" cy="605154"/>
          </a:xfrm>
          <a:prstGeom prst="rect">
            <a:avLst/>
          </a:prstGeom>
        </p:spPr>
        <p:txBody>
          <a:bodyPr vert="horz" lIns="0" tIns="45720" rIns="91440" bIns="45720" rtlCol="0" anchor="ctr" anchorCtr="0">
            <a:no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algn="ctr"/>
            <a:r>
              <a:rPr lang="en-US" sz="3600" dirty="0"/>
              <a:t>2020 NHGRI Strategic Vision</a:t>
            </a:r>
          </a:p>
        </p:txBody>
      </p:sp>
      <p:sp>
        <p:nvSpPr>
          <p:cNvPr id="12" name="TextBox 11">
            <a:extLst>
              <a:ext uri="{FF2B5EF4-FFF2-40B4-BE49-F238E27FC236}">
                <a16:creationId xmlns:a16="http://schemas.microsoft.com/office/drawing/2014/main" id="{51CCD4AA-8C52-4D45-B321-F2E99B735FC7}"/>
              </a:ext>
            </a:extLst>
          </p:cNvPr>
          <p:cNvSpPr txBox="1"/>
          <p:nvPr/>
        </p:nvSpPr>
        <p:spPr>
          <a:xfrm>
            <a:off x="10379998" y="6457890"/>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a:t>
            </a:r>
          </a:p>
        </p:txBody>
      </p:sp>
      <p:sp>
        <p:nvSpPr>
          <p:cNvPr id="14" name="Title 3">
            <a:extLst>
              <a:ext uri="{FF2B5EF4-FFF2-40B4-BE49-F238E27FC236}">
                <a16:creationId xmlns:a16="http://schemas.microsoft.com/office/drawing/2014/main" id="{62142F15-882D-4134-9242-BABA3252814C}"/>
              </a:ext>
            </a:extLst>
          </p:cNvPr>
          <p:cNvSpPr txBox="1">
            <a:spLocks/>
          </p:cNvSpPr>
          <p:nvPr/>
        </p:nvSpPr>
        <p:spPr>
          <a:xfrm>
            <a:off x="0" y="652519"/>
            <a:ext cx="12192000" cy="639763"/>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j-ea"/>
                <a:cs typeface="Arial" pitchFamily="34" charset="0"/>
              </a:rPr>
              <a:t>Outreach and Media Coverage </a:t>
            </a:r>
          </a:p>
        </p:txBody>
      </p:sp>
      <p:pic>
        <p:nvPicPr>
          <p:cNvPr id="2" name="Picture 1">
            <a:extLst>
              <a:ext uri="{FF2B5EF4-FFF2-40B4-BE49-F238E27FC236}">
                <a16:creationId xmlns:a16="http://schemas.microsoft.com/office/drawing/2014/main" id="{787DE5A6-7D7C-45E4-9A83-E6473B5BBA32}"/>
              </a:ext>
            </a:extLst>
          </p:cNvPr>
          <p:cNvPicPr>
            <a:picLocks noChangeAspect="1"/>
          </p:cNvPicPr>
          <p:nvPr/>
        </p:nvPicPr>
        <p:blipFill rotWithShape="1">
          <a:blip r:embed="rId3"/>
          <a:srcRect l="21306" t="23252" r="20057" b="7896"/>
          <a:stretch/>
        </p:blipFill>
        <p:spPr>
          <a:xfrm>
            <a:off x="6327729" y="1858692"/>
            <a:ext cx="5500175" cy="3498353"/>
          </a:xfrm>
          <a:prstGeom prst="rect">
            <a:avLst/>
          </a:prstGeom>
          <a:effectLst>
            <a:glow rad="228600">
              <a:schemeClr val="accent3">
                <a:satMod val="175000"/>
                <a:alpha val="40000"/>
              </a:schemeClr>
            </a:glow>
          </a:effectLst>
        </p:spPr>
      </p:pic>
      <p:pic>
        <p:nvPicPr>
          <p:cNvPr id="4" name="Picture 3">
            <a:extLst>
              <a:ext uri="{FF2B5EF4-FFF2-40B4-BE49-F238E27FC236}">
                <a16:creationId xmlns:a16="http://schemas.microsoft.com/office/drawing/2014/main" id="{FBAB132F-F85E-41B5-9E71-F6AD9C7A2731}"/>
              </a:ext>
            </a:extLst>
          </p:cNvPr>
          <p:cNvPicPr>
            <a:picLocks noChangeAspect="1"/>
          </p:cNvPicPr>
          <p:nvPr/>
        </p:nvPicPr>
        <p:blipFill rotWithShape="1">
          <a:blip r:embed="rId4"/>
          <a:srcRect t="14527" r="1793"/>
          <a:stretch/>
        </p:blipFill>
        <p:spPr>
          <a:xfrm>
            <a:off x="330008" y="1837922"/>
            <a:ext cx="5431533" cy="3498353"/>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116133866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1C2EB97F-E7EE-4951-82A1-3B3FA5FFF735}"/>
              </a:ext>
            </a:extLst>
          </p:cNvPr>
          <p:cNvSpPr txBox="1">
            <a:spLocks/>
          </p:cNvSpPr>
          <p:nvPr/>
        </p:nvSpPr>
        <p:spPr>
          <a:xfrm>
            <a:off x="0" y="23132"/>
            <a:ext cx="12192000" cy="605154"/>
          </a:xfrm>
          <a:prstGeom prst="rect">
            <a:avLst/>
          </a:prstGeom>
        </p:spPr>
        <p:txBody>
          <a:bodyPr vert="horz" lIns="0" tIns="45720" rIns="91440" bIns="45720" rtlCol="0" anchor="ctr" anchorCtr="0">
            <a:no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algn="ctr"/>
            <a:r>
              <a:rPr lang="en-US" sz="3600" dirty="0"/>
              <a:t>2020 NHGRI Strategic Vision</a:t>
            </a:r>
          </a:p>
        </p:txBody>
      </p:sp>
      <p:sp>
        <p:nvSpPr>
          <p:cNvPr id="12" name="TextBox 11">
            <a:extLst>
              <a:ext uri="{FF2B5EF4-FFF2-40B4-BE49-F238E27FC236}">
                <a16:creationId xmlns:a16="http://schemas.microsoft.com/office/drawing/2014/main" id="{51CCD4AA-8C52-4D45-B321-F2E99B735FC7}"/>
              </a:ext>
            </a:extLst>
          </p:cNvPr>
          <p:cNvSpPr txBox="1"/>
          <p:nvPr/>
        </p:nvSpPr>
        <p:spPr>
          <a:xfrm>
            <a:off x="10379998" y="6457890"/>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a:t>
            </a:r>
          </a:p>
        </p:txBody>
      </p:sp>
      <p:pic>
        <p:nvPicPr>
          <p:cNvPr id="2" name="Picture 1">
            <a:extLst>
              <a:ext uri="{FF2B5EF4-FFF2-40B4-BE49-F238E27FC236}">
                <a16:creationId xmlns:a16="http://schemas.microsoft.com/office/drawing/2014/main" id="{CC49750E-B6A0-4E99-9A58-81EB030372CC}"/>
              </a:ext>
            </a:extLst>
          </p:cNvPr>
          <p:cNvPicPr>
            <a:picLocks noChangeAspect="1"/>
          </p:cNvPicPr>
          <p:nvPr/>
        </p:nvPicPr>
        <p:blipFill rotWithShape="1">
          <a:blip r:embed="rId3"/>
          <a:srcRect l="13642" t="13953" r="14555" b="11823"/>
          <a:stretch/>
        </p:blipFill>
        <p:spPr>
          <a:xfrm>
            <a:off x="5287550" y="2118647"/>
            <a:ext cx="5959227" cy="3336759"/>
          </a:xfrm>
          <a:prstGeom prst="rect">
            <a:avLst/>
          </a:prstGeom>
          <a:effectLst>
            <a:glow rad="228600">
              <a:schemeClr val="accent3">
                <a:satMod val="175000"/>
                <a:alpha val="40000"/>
              </a:schemeClr>
            </a:glow>
          </a:effectLst>
        </p:spPr>
      </p:pic>
      <p:pic>
        <p:nvPicPr>
          <p:cNvPr id="5" name="Picture 4">
            <a:extLst>
              <a:ext uri="{FF2B5EF4-FFF2-40B4-BE49-F238E27FC236}">
                <a16:creationId xmlns:a16="http://schemas.microsoft.com/office/drawing/2014/main" id="{3DC4B7D3-3D18-4420-B215-C13C76FD55C6}"/>
              </a:ext>
            </a:extLst>
          </p:cNvPr>
          <p:cNvPicPr>
            <a:picLocks noChangeAspect="1"/>
          </p:cNvPicPr>
          <p:nvPr/>
        </p:nvPicPr>
        <p:blipFill>
          <a:blip r:embed="rId4"/>
          <a:stretch>
            <a:fillRect/>
          </a:stretch>
        </p:blipFill>
        <p:spPr>
          <a:xfrm>
            <a:off x="895316" y="960132"/>
            <a:ext cx="3067088" cy="5653788"/>
          </a:xfrm>
          <a:prstGeom prst="rect">
            <a:avLst/>
          </a:prstGeom>
        </p:spPr>
      </p:pic>
    </p:spTree>
    <p:extLst>
      <p:ext uri="{BB962C8B-B14F-4D97-AF65-F5344CB8AC3E}">
        <p14:creationId xmlns:p14="http://schemas.microsoft.com/office/powerpoint/2010/main" val="421999197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12DD476B-0E43-4F85-B6CA-2DF2EEFC57BE}"/>
              </a:ext>
            </a:extLst>
          </p:cNvPr>
          <p:cNvSpPr txBox="1">
            <a:spLocks/>
          </p:cNvSpPr>
          <p:nvPr/>
        </p:nvSpPr>
        <p:spPr>
          <a:xfrm>
            <a:off x="226424" y="1796053"/>
            <a:ext cx="8285420" cy="4655174"/>
          </a:xfrm>
          <a:prstGeom prst="rect">
            <a:avLst/>
          </a:prstGeom>
        </p:spPr>
        <p:txBody>
          <a:bodyPr>
            <a:noAutofit/>
          </a:bodyPr>
          <a:lst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615950" lvl="2" indent="-276225" defTabSz="627063" eaLnBrk="0" hangingPunct="0">
              <a:lnSpc>
                <a:spcPct val="100000"/>
              </a:lnSpc>
              <a:spcBef>
                <a:spcPts val="0"/>
              </a:spcBef>
              <a:buClr>
                <a:schemeClr val="tx1"/>
              </a:buClr>
              <a:buSzPct val="95000"/>
              <a:buFont typeface="Wingdings" panose="05000000000000000000" pitchFamily="2" charset="2"/>
              <a:buChar char="§"/>
              <a:defRPr/>
            </a:pPr>
            <a:r>
              <a:rPr lang="en-US" sz="2800" b="1" dirty="0">
                <a:solidFill>
                  <a:schemeClr val="accent3">
                    <a:lumMod val="60000"/>
                    <a:lumOff val="40000"/>
                  </a:schemeClr>
                </a:solidFill>
                <a:latin typeface="Arial" charset="0"/>
              </a:rPr>
              <a:t>Bold Prediction #1: February 1</a:t>
            </a:r>
          </a:p>
          <a:p>
            <a:pPr marL="615950" lvl="2" indent="-457200" defTabSz="627063" eaLnBrk="0" hangingPunct="0">
              <a:lnSpc>
                <a:spcPct val="100000"/>
              </a:lnSpc>
              <a:spcBef>
                <a:spcPts val="0"/>
              </a:spcBef>
              <a:buClr>
                <a:schemeClr val="tx1"/>
              </a:buClr>
              <a:buSzPct val="95000"/>
              <a:buFont typeface="Wingdings" panose="05000000000000000000" pitchFamily="2" charset="2"/>
              <a:buChar char="§"/>
              <a:defRPr/>
            </a:pPr>
            <a:endParaRPr lang="en-US" sz="1400" b="1" dirty="0">
              <a:solidFill>
                <a:schemeClr val="accent3">
                  <a:lumMod val="60000"/>
                  <a:lumOff val="40000"/>
                </a:schemeClr>
              </a:solidFill>
              <a:latin typeface="Arial" charset="0"/>
            </a:endParaRPr>
          </a:p>
          <a:p>
            <a:pPr marL="158750" lvl="2" indent="0" defTabSz="627063" eaLnBrk="0" hangingPunct="0">
              <a:lnSpc>
                <a:spcPct val="100000"/>
              </a:lnSpc>
              <a:spcBef>
                <a:spcPts val="0"/>
              </a:spcBef>
              <a:buClr>
                <a:schemeClr val="tx1"/>
              </a:buClr>
              <a:buSzPct val="95000"/>
              <a:buNone/>
              <a:defRPr/>
            </a:pPr>
            <a:r>
              <a:rPr lang="en-US" sz="2800" b="1" dirty="0">
                <a:solidFill>
                  <a:prstClr val="white"/>
                </a:solidFill>
                <a:latin typeface="Arial" charset="0"/>
              </a:rPr>
              <a:t>		Evan Eichler, University of Washington</a:t>
            </a:r>
          </a:p>
          <a:p>
            <a:pPr marL="158750" lvl="2" indent="0" defTabSz="627063" eaLnBrk="0" hangingPunct="0">
              <a:lnSpc>
                <a:spcPct val="100000"/>
              </a:lnSpc>
              <a:spcBef>
                <a:spcPts val="0"/>
              </a:spcBef>
              <a:buClr>
                <a:schemeClr val="tx1"/>
              </a:buClr>
              <a:buSzPct val="95000"/>
              <a:buNone/>
              <a:defRPr/>
            </a:pPr>
            <a:r>
              <a:rPr lang="en-US" sz="2800" b="1" dirty="0">
                <a:solidFill>
                  <a:prstClr val="white"/>
                </a:solidFill>
                <a:latin typeface="Arial" charset="0"/>
              </a:rPr>
              <a:t>		Karen Miga, UC, Santa Cruz</a:t>
            </a:r>
          </a:p>
          <a:p>
            <a:pPr marL="158750" lvl="2" indent="0" defTabSz="627063" eaLnBrk="0" hangingPunct="0">
              <a:lnSpc>
                <a:spcPct val="100000"/>
              </a:lnSpc>
              <a:spcBef>
                <a:spcPts val="0"/>
              </a:spcBef>
              <a:buClr>
                <a:schemeClr val="tx1"/>
              </a:buClr>
              <a:buSzPct val="95000"/>
              <a:buNone/>
              <a:defRPr/>
            </a:pPr>
            <a:endParaRPr lang="en-US" sz="2800" b="1" dirty="0">
              <a:solidFill>
                <a:schemeClr val="accent3">
                  <a:lumMod val="60000"/>
                  <a:lumOff val="40000"/>
                </a:schemeClr>
              </a:solidFill>
              <a:latin typeface="Arial" charset="0"/>
            </a:endParaRPr>
          </a:p>
          <a:p>
            <a:pPr marL="158750" lvl="2" indent="0" defTabSz="627063" eaLnBrk="0" hangingPunct="0">
              <a:lnSpc>
                <a:spcPct val="100000"/>
              </a:lnSpc>
              <a:spcBef>
                <a:spcPts val="0"/>
              </a:spcBef>
              <a:buClr>
                <a:schemeClr val="tx1"/>
              </a:buClr>
              <a:buSzPct val="95000"/>
              <a:buNone/>
              <a:defRPr/>
            </a:pPr>
            <a:endParaRPr lang="en-US" sz="1400" b="1" dirty="0">
              <a:solidFill>
                <a:schemeClr val="accent3">
                  <a:lumMod val="60000"/>
                  <a:lumOff val="40000"/>
                </a:schemeClr>
              </a:solidFill>
              <a:latin typeface="Arial" charset="0"/>
            </a:endParaRPr>
          </a:p>
          <a:p>
            <a:pPr marL="615950" lvl="2" indent="-276225" defTabSz="627063" eaLnBrk="0" hangingPunct="0">
              <a:lnSpc>
                <a:spcPct val="100000"/>
              </a:lnSpc>
              <a:spcBef>
                <a:spcPts val="0"/>
              </a:spcBef>
              <a:buClr>
                <a:schemeClr val="tx1"/>
              </a:buClr>
              <a:buSzPct val="95000"/>
              <a:buFont typeface="Wingdings" panose="05000000000000000000" pitchFamily="2" charset="2"/>
              <a:buChar char="§"/>
              <a:defRPr/>
            </a:pPr>
            <a:r>
              <a:rPr lang="en-US" sz="2800" b="1" dirty="0">
                <a:solidFill>
                  <a:schemeClr val="accent3">
                    <a:lumMod val="60000"/>
                    <a:lumOff val="40000"/>
                  </a:schemeClr>
                </a:solidFill>
                <a:latin typeface="Arial" charset="0"/>
              </a:rPr>
              <a:t>Bold Prediction #2: March 8</a:t>
            </a:r>
          </a:p>
          <a:p>
            <a:pPr marL="615950" lvl="2" indent="-457200" defTabSz="627063" eaLnBrk="0" hangingPunct="0">
              <a:lnSpc>
                <a:spcPct val="100000"/>
              </a:lnSpc>
              <a:spcBef>
                <a:spcPts val="0"/>
              </a:spcBef>
              <a:buClr>
                <a:schemeClr val="tx1"/>
              </a:buClr>
              <a:buSzPct val="95000"/>
              <a:buFont typeface="Wingdings" panose="05000000000000000000" pitchFamily="2" charset="2"/>
              <a:buChar char="§"/>
              <a:defRPr/>
            </a:pPr>
            <a:endParaRPr lang="en-US" sz="1400" b="1" dirty="0">
              <a:solidFill>
                <a:schemeClr val="accent3">
                  <a:lumMod val="60000"/>
                  <a:lumOff val="40000"/>
                </a:schemeClr>
              </a:solidFill>
              <a:latin typeface="Arial" charset="0"/>
            </a:endParaRPr>
          </a:p>
          <a:p>
            <a:pPr marL="158750" lvl="2" indent="0" defTabSz="627063" eaLnBrk="0" hangingPunct="0">
              <a:lnSpc>
                <a:spcPct val="100000"/>
              </a:lnSpc>
              <a:spcBef>
                <a:spcPts val="0"/>
              </a:spcBef>
              <a:buClr>
                <a:schemeClr val="tx1"/>
              </a:buClr>
              <a:buSzPct val="95000"/>
              <a:buNone/>
              <a:defRPr/>
            </a:pPr>
            <a:r>
              <a:rPr lang="en-US" sz="2800" b="1" dirty="0">
                <a:solidFill>
                  <a:prstClr val="white"/>
                </a:solidFill>
                <a:latin typeface="Arial" charset="0"/>
              </a:rPr>
              <a:t>		Nancy Cox, Vanderbilt University</a:t>
            </a:r>
          </a:p>
          <a:p>
            <a:pPr marL="158750" lvl="2" indent="0" defTabSz="627063" eaLnBrk="0" hangingPunct="0">
              <a:lnSpc>
                <a:spcPct val="100000"/>
              </a:lnSpc>
              <a:spcBef>
                <a:spcPts val="0"/>
              </a:spcBef>
              <a:buClr>
                <a:schemeClr val="tx1"/>
              </a:buClr>
              <a:buSzPct val="95000"/>
              <a:buNone/>
              <a:defRPr/>
            </a:pPr>
            <a:r>
              <a:rPr lang="en-US" sz="2800" b="1" dirty="0">
                <a:solidFill>
                  <a:prstClr val="white"/>
                </a:solidFill>
                <a:latin typeface="Arial" charset="0"/>
              </a:rPr>
              <a:t>		Neville Sanjana, NY Genome Center</a:t>
            </a:r>
          </a:p>
          <a:p>
            <a:pPr marL="158750" lvl="2" indent="0" defTabSz="627063" eaLnBrk="0" hangingPunct="0">
              <a:lnSpc>
                <a:spcPct val="100000"/>
              </a:lnSpc>
              <a:spcBef>
                <a:spcPts val="0"/>
              </a:spcBef>
              <a:buClr>
                <a:schemeClr val="tx1"/>
              </a:buClr>
              <a:buSzPct val="95000"/>
              <a:buNone/>
              <a:defRPr/>
            </a:pPr>
            <a:endParaRPr lang="en-US" sz="1400" b="1" dirty="0">
              <a:solidFill>
                <a:prstClr val="white"/>
              </a:solidFill>
              <a:latin typeface="Arial" charset="0"/>
            </a:endParaRPr>
          </a:p>
          <a:p>
            <a:pPr marL="387350" lvl="2" indent="-228600" algn="ctr" defTabSz="627063" eaLnBrk="0" hangingPunct="0">
              <a:spcBef>
                <a:spcPts val="1800"/>
              </a:spcBef>
              <a:buClr>
                <a:schemeClr val="tx1"/>
              </a:buClr>
              <a:buSzPct val="95000"/>
              <a:buFont typeface="Wingdings" pitchFamily="2" charset="2"/>
              <a:buChar char=""/>
              <a:defRPr/>
            </a:pPr>
            <a:endParaRPr lang="en-US" sz="2800" b="1" dirty="0">
              <a:solidFill>
                <a:prstClr val="white"/>
              </a:solidFill>
              <a:latin typeface="Arial" charset="0"/>
            </a:endParaRPr>
          </a:p>
          <a:p>
            <a:pPr marL="387350" lvl="2" indent="-228600" algn="ctr" defTabSz="627063" eaLnBrk="0" hangingPunct="0">
              <a:spcBef>
                <a:spcPts val="1800"/>
              </a:spcBef>
              <a:buClr>
                <a:schemeClr val="tx1"/>
              </a:buClr>
              <a:buSzPct val="95000"/>
              <a:buFont typeface="Wingdings" pitchFamily="2" charset="2"/>
              <a:buChar char=""/>
              <a:defRPr/>
            </a:pPr>
            <a:endParaRPr lang="en-US" sz="2800" b="1" dirty="0">
              <a:solidFill>
                <a:prstClr val="white"/>
              </a:solidFill>
              <a:latin typeface="Arial" charset="0"/>
            </a:endParaRPr>
          </a:p>
          <a:p>
            <a:endParaRPr lang="en-US" sz="2800" dirty="0"/>
          </a:p>
          <a:p>
            <a:pPr lvl="1"/>
            <a:endParaRPr lang="en-US" sz="2800" dirty="0"/>
          </a:p>
          <a:p>
            <a:endParaRPr lang="en-US" sz="2800" dirty="0"/>
          </a:p>
          <a:p>
            <a:endParaRPr lang="en-US" sz="2800" dirty="0"/>
          </a:p>
          <a:p>
            <a:pPr marL="609585" lvl="1" indent="0">
              <a:buFont typeface="Arial"/>
              <a:buNone/>
            </a:pPr>
            <a:endParaRPr lang="en-US" sz="2800" dirty="0"/>
          </a:p>
        </p:txBody>
      </p:sp>
      <p:sp>
        <p:nvSpPr>
          <p:cNvPr id="2" name="Rectangle 1">
            <a:extLst>
              <a:ext uri="{FF2B5EF4-FFF2-40B4-BE49-F238E27FC236}">
                <a16:creationId xmlns:a16="http://schemas.microsoft.com/office/drawing/2014/main" id="{BE8B9FA7-E65D-4A00-A529-081D35D2EB74}"/>
              </a:ext>
            </a:extLst>
          </p:cNvPr>
          <p:cNvSpPr/>
          <p:nvPr/>
        </p:nvSpPr>
        <p:spPr>
          <a:xfrm>
            <a:off x="0" y="-26004"/>
            <a:ext cx="12192000" cy="1231106"/>
          </a:xfrm>
          <a:prstGeom prst="rect">
            <a:avLst/>
          </a:prstGeom>
        </p:spPr>
        <p:txBody>
          <a:bodyPr wrap="square">
            <a:spAutoFit/>
          </a:bodyPr>
          <a:lstStyle/>
          <a:p>
            <a:pPr marL="158750" lvl="2" algn="ctr" defTabSz="627063" eaLnBrk="0" hangingPunct="0">
              <a:spcAft>
                <a:spcPts val="1200"/>
              </a:spcAft>
              <a:buClr>
                <a:schemeClr val="tx1"/>
              </a:buClr>
              <a:buSzPct val="95000"/>
              <a:defRPr/>
            </a:pPr>
            <a:r>
              <a:rPr lang="en-US" sz="3600" b="1" dirty="0">
                <a:solidFill>
                  <a:srgbClr val="5FE0D4"/>
                </a:solidFill>
                <a:latin typeface="Arial" charset="0"/>
                <a:cs typeface="Arial" charset="0"/>
              </a:rPr>
              <a:t>Bold Predictions for Human Genomics by 2030 </a:t>
            </a:r>
          </a:p>
          <a:p>
            <a:pPr marL="158750" lvl="2" algn="ctr" defTabSz="627063" eaLnBrk="0" hangingPunct="0">
              <a:spcAft>
                <a:spcPts val="1200"/>
              </a:spcAft>
              <a:buClr>
                <a:schemeClr val="tx1"/>
              </a:buClr>
              <a:buSzPct val="95000"/>
              <a:defRPr/>
            </a:pPr>
            <a:r>
              <a:rPr lang="en-US" sz="2800" b="1" dirty="0">
                <a:latin typeface="Arial" charset="0"/>
                <a:cs typeface="Arial" charset="0"/>
              </a:rPr>
              <a:t>NHGRI Seminar Series</a:t>
            </a:r>
            <a:endParaRPr lang="en-US" sz="2800" b="1" dirty="0">
              <a:latin typeface="Arial" charset="0"/>
            </a:endParaRPr>
          </a:p>
        </p:txBody>
      </p:sp>
      <p:pic>
        <p:nvPicPr>
          <p:cNvPr id="4" name="Picture 3">
            <a:extLst>
              <a:ext uri="{FF2B5EF4-FFF2-40B4-BE49-F238E27FC236}">
                <a16:creationId xmlns:a16="http://schemas.microsoft.com/office/drawing/2014/main" id="{A599D367-49C3-4718-9463-EB4DE3E4B07D}"/>
              </a:ext>
            </a:extLst>
          </p:cNvPr>
          <p:cNvPicPr>
            <a:picLocks noChangeAspect="1"/>
          </p:cNvPicPr>
          <p:nvPr/>
        </p:nvPicPr>
        <p:blipFill>
          <a:blip r:embed="rId3"/>
          <a:stretch>
            <a:fillRect/>
          </a:stretch>
        </p:blipFill>
        <p:spPr>
          <a:xfrm>
            <a:off x="8511843" y="1915443"/>
            <a:ext cx="3453734" cy="4198016"/>
          </a:xfrm>
          <a:prstGeom prst="rect">
            <a:avLst/>
          </a:prstGeom>
        </p:spPr>
      </p:pic>
      <p:sp>
        <p:nvSpPr>
          <p:cNvPr id="7" name="TextBox 6">
            <a:extLst>
              <a:ext uri="{FF2B5EF4-FFF2-40B4-BE49-F238E27FC236}">
                <a16:creationId xmlns:a16="http://schemas.microsoft.com/office/drawing/2014/main" id="{AC03E98D-2C6F-44C0-9A9D-64E6B067EAD9}"/>
              </a:ext>
            </a:extLst>
          </p:cNvPr>
          <p:cNvSpPr txBox="1"/>
          <p:nvPr/>
        </p:nvSpPr>
        <p:spPr>
          <a:xfrm>
            <a:off x="10379998" y="6457890"/>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a:t>
            </a:r>
          </a:p>
        </p:txBody>
      </p:sp>
    </p:spTree>
    <p:extLst>
      <p:ext uri="{BB962C8B-B14F-4D97-AF65-F5344CB8AC3E}">
        <p14:creationId xmlns:p14="http://schemas.microsoft.com/office/powerpoint/2010/main" val="110068292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753246E-A08C-4DB2-93FC-10473722E8BE}"/>
              </a:ext>
            </a:extLst>
          </p:cNvPr>
          <p:cNvSpPr txBox="1">
            <a:spLocks/>
          </p:cNvSpPr>
          <p:nvPr/>
        </p:nvSpPr>
        <p:spPr>
          <a:xfrm>
            <a:off x="-2" y="-8668"/>
            <a:ext cx="12192000" cy="1121330"/>
          </a:xfrm>
          <a:prstGeom prst="rect">
            <a:avLst/>
          </a:prstGeom>
        </p:spPr>
        <p:txBody>
          <a:bodyPr vert="horz" lIns="0" tIns="45720" rIns="91440" bIns="45720" rtlCol="0" anchor="b" anchorCtr="0">
            <a:normAutofit/>
          </a:bodyPr>
          <a:lstStyle>
            <a:lvl1pPr algn="ctr" defTabSz="1219170" rtl="0" eaLnBrk="1" latinLnBrk="0" hangingPunct="1">
              <a:lnSpc>
                <a:spcPct val="90000"/>
              </a:lnSpc>
              <a:spcBef>
                <a:spcPct val="0"/>
              </a:spcBef>
              <a:buNone/>
              <a:defRPr sz="8000" b="1" kern="1200">
                <a:solidFill>
                  <a:schemeClr val="bg2"/>
                </a:solidFill>
                <a:latin typeface="+mj-lt"/>
                <a:ea typeface="+mj-ea"/>
                <a:cs typeface="+mj-cs"/>
              </a:defRPr>
            </a:lvl1pPr>
          </a:lstStyle>
          <a:p>
            <a:pPr lvl="0">
              <a:defRPr/>
            </a:pPr>
            <a:r>
              <a:rPr lang="en-US" sz="3600" dirty="0">
                <a:solidFill>
                  <a:srgbClr val="5FE0D4"/>
                </a:solidFill>
                <a:latin typeface="Arial" charset="0"/>
                <a:cs typeface="Arial" charset="0"/>
              </a:rPr>
              <a:t>Departure of Chief, </a:t>
            </a:r>
          </a:p>
          <a:p>
            <a:pPr lvl="0">
              <a:defRPr/>
            </a:pPr>
            <a:r>
              <a:rPr lang="en-US" sz="3600" dirty="0">
                <a:solidFill>
                  <a:srgbClr val="5FE0D4"/>
                </a:solidFill>
                <a:latin typeface="Arial" charset="0"/>
                <a:cs typeface="Arial" charset="0"/>
              </a:rPr>
              <a:t>Education and Community Involvement Branch </a:t>
            </a:r>
          </a:p>
        </p:txBody>
      </p:sp>
      <p:sp>
        <p:nvSpPr>
          <p:cNvPr id="7" name="Title 1">
            <a:extLst>
              <a:ext uri="{FF2B5EF4-FFF2-40B4-BE49-F238E27FC236}">
                <a16:creationId xmlns:a16="http://schemas.microsoft.com/office/drawing/2014/main" id="{26D7BA68-BC96-490D-8C31-BA0CF446BB62}"/>
              </a:ext>
            </a:extLst>
          </p:cNvPr>
          <p:cNvSpPr txBox="1">
            <a:spLocks/>
          </p:cNvSpPr>
          <p:nvPr/>
        </p:nvSpPr>
        <p:spPr>
          <a:xfrm>
            <a:off x="3103082" y="5581001"/>
            <a:ext cx="5985831" cy="653567"/>
          </a:xfrm>
          <a:prstGeom prst="rect">
            <a:avLst/>
          </a:prstGeom>
        </p:spPr>
        <p:txBody>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100" normalizeH="0" baseline="0" noProof="0" dirty="0">
                <a:ln>
                  <a:noFill/>
                </a:ln>
                <a:solidFill>
                  <a:srgbClr val="FFFFFF"/>
                </a:solidFill>
                <a:effectLst/>
                <a:uLnTx/>
                <a:uFillTx/>
                <a:latin typeface="Arial" panose="020B0604020202020204"/>
                <a:ea typeface="+mn-ea"/>
                <a:cs typeface="Arial" charset="0"/>
              </a:rPr>
              <a:t>Carla Easter, Ph.D.</a:t>
            </a:r>
          </a:p>
        </p:txBody>
      </p:sp>
      <p:pic>
        <p:nvPicPr>
          <p:cNvPr id="2" name="Picture 1">
            <a:extLst>
              <a:ext uri="{FF2B5EF4-FFF2-40B4-BE49-F238E27FC236}">
                <a16:creationId xmlns:a16="http://schemas.microsoft.com/office/drawing/2014/main" id="{154D3549-38D6-4972-B0D8-6BF823A1D0B4}"/>
              </a:ext>
            </a:extLst>
          </p:cNvPr>
          <p:cNvPicPr>
            <a:picLocks noChangeAspect="1"/>
          </p:cNvPicPr>
          <p:nvPr/>
        </p:nvPicPr>
        <p:blipFill rotWithShape="1">
          <a:blip r:embed="rId3"/>
          <a:srcRect l="10476" b="9547"/>
          <a:stretch/>
        </p:blipFill>
        <p:spPr>
          <a:xfrm>
            <a:off x="3103082" y="1514396"/>
            <a:ext cx="5985831" cy="4032407"/>
          </a:xfrm>
          <a:prstGeom prst="roundRect">
            <a:avLst/>
          </a:prstGeom>
        </p:spPr>
      </p:pic>
    </p:spTree>
    <p:extLst>
      <p:ext uri="{BB962C8B-B14F-4D97-AF65-F5344CB8AC3E}">
        <p14:creationId xmlns:p14="http://schemas.microsoft.com/office/powerpoint/2010/main" val="1842318302"/>
      </p:ext>
    </p:extLst>
  </p:cSld>
  <p:clrMapOvr>
    <a:masterClrMapping/>
  </p:clrMapOvr>
  <p:transition spd="slow">
    <p:wipe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753246E-A08C-4DB2-93FC-10473722E8BE}"/>
              </a:ext>
            </a:extLst>
          </p:cNvPr>
          <p:cNvSpPr txBox="1">
            <a:spLocks/>
          </p:cNvSpPr>
          <p:nvPr/>
        </p:nvSpPr>
        <p:spPr>
          <a:xfrm>
            <a:off x="-2" y="-47674"/>
            <a:ext cx="12192000" cy="668713"/>
          </a:xfrm>
          <a:prstGeom prst="rect">
            <a:avLst/>
          </a:prstGeom>
        </p:spPr>
        <p:txBody>
          <a:bodyPr vert="horz" lIns="0" tIns="45720" rIns="91440" bIns="45720" rtlCol="0" anchor="b" anchorCtr="0">
            <a:normAutofit/>
          </a:bodyPr>
          <a:lstStyle>
            <a:lvl1pPr algn="ctr" defTabSz="1219170" rtl="0" eaLnBrk="1" latinLnBrk="0" hangingPunct="1">
              <a:lnSpc>
                <a:spcPct val="90000"/>
              </a:lnSpc>
              <a:spcBef>
                <a:spcPct val="0"/>
              </a:spcBef>
              <a:buNone/>
              <a:defRPr sz="80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FE0D4"/>
                </a:solidFill>
                <a:effectLst/>
                <a:uLnTx/>
                <a:uFillTx/>
                <a:latin typeface="Arial" charset="0"/>
                <a:ea typeface="+mj-ea"/>
                <a:cs typeface="Arial" charset="0"/>
              </a:rPr>
              <a:t>New Extramural Program Director</a:t>
            </a:r>
            <a:endParaRPr kumimoji="0" lang="en-US" sz="3600" b="1" i="0" u="none" strike="noStrike" kern="1200" cap="none" spc="0" normalizeH="0" baseline="0" noProof="0" dirty="0">
              <a:ln>
                <a:noFill/>
              </a:ln>
              <a:solidFill>
                <a:srgbClr val="5FE0D3"/>
              </a:solidFill>
              <a:effectLst/>
              <a:uLnTx/>
              <a:uFillTx/>
              <a:latin typeface="Arial" panose="020B0604020202020204"/>
              <a:ea typeface="+mj-ea"/>
              <a:cs typeface="+mj-cs"/>
            </a:endParaRPr>
          </a:p>
        </p:txBody>
      </p:sp>
      <p:sp>
        <p:nvSpPr>
          <p:cNvPr id="7" name="Title 1">
            <a:extLst>
              <a:ext uri="{FF2B5EF4-FFF2-40B4-BE49-F238E27FC236}">
                <a16:creationId xmlns:a16="http://schemas.microsoft.com/office/drawing/2014/main" id="{26D7BA68-BC96-490D-8C31-BA0CF446BB62}"/>
              </a:ext>
            </a:extLst>
          </p:cNvPr>
          <p:cNvSpPr txBox="1">
            <a:spLocks/>
          </p:cNvSpPr>
          <p:nvPr/>
        </p:nvSpPr>
        <p:spPr>
          <a:xfrm>
            <a:off x="3533864" y="5800838"/>
            <a:ext cx="5124267" cy="653567"/>
          </a:xfrm>
          <a:prstGeom prst="rect">
            <a:avLst/>
          </a:prstGeom>
        </p:spPr>
        <p:txBody>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100" normalizeH="0" baseline="0" noProof="0" dirty="0" err="1">
                <a:ln>
                  <a:noFill/>
                </a:ln>
                <a:solidFill>
                  <a:srgbClr val="FFFFFF"/>
                </a:solidFill>
                <a:effectLst/>
                <a:uLnTx/>
                <a:uFillTx/>
                <a:latin typeface="Arial" panose="020B0604020202020204"/>
                <a:ea typeface="+mn-ea"/>
                <a:cs typeface="Arial" charset="0"/>
              </a:rPr>
              <a:t>Joannella</a:t>
            </a:r>
            <a:r>
              <a:rPr kumimoji="0" lang="en-US" sz="3200" b="1" i="0" u="none" strike="noStrike" kern="1200" cap="none" spc="-100" normalizeH="0" baseline="0" noProof="0" dirty="0">
                <a:ln>
                  <a:noFill/>
                </a:ln>
                <a:solidFill>
                  <a:srgbClr val="FFFFFF"/>
                </a:solidFill>
                <a:effectLst/>
                <a:uLnTx/>
                <a:uFillTx/>
                <a:latin typeface="Arial" panose="020B0604020202020204"/>
                <a:ea typeface="+mn-ea"/>
                <a:cs typeface="Arial" charset="0"/>
              </a:rPr>
              <a:t> Morales, Ph.D.</a:t>
            </a:r>
          </a:p>
        </p:txBody>
      </p:sp>
      <p:pic>
        <p:nvPicPr>
          <p:cNvPr id="4" name="Picture 3">
            <a:extLst>
              <a:ext uri="{FF2B5EF4-FFF2-40B4-BE49-F238E27FC236}">
                <a16:creationId xmlns:a16="http://schemas.microsoft.com/office/drawing/2014/main" id="{FDEB97A7-4F4C-0A43-AEB6-0A07874FF3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94" b="5456"/>
          <a:stretch/>
        </p:blipFill>
        <p:spPr>
          <a:xfrm>
            <a:off x="3533866" y="1106764"/>
            <a:ext cx="5124267" cy="4644471"/>
          </a:xfrm>
          <a:prstGeom prst="roundRect">
            <a:avLst/>
          </a:prstGeom>
        </p:spPr>
      </p:pic>
    </p:spTree>
    <p:extLst>
      <p:ext uri="{BB962C8B-B14F-4D97-AF65-F5344CB8AC3E}">
        <p14:creationId xmlns:p14="http://schemas.microsoft.com/office/powerpoint/2010/main" val="3637846918"/>
      </p:ext>
    </p:extLst>
  </p:cSld>
  <p:clrMapOvr>
    <a:masterClrMapping/>
  </p:clrMapOvr>
  <p:transition spd="slow">
    <p:wipe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E7E1EDF4-E974-4EED-BEEA-B41703451023}"/>
              </a:ext>
            </a:extLst>
          </p:cNvPr>
          <p:cNvSpPr txBox="1">
            <a:spLocks/>
          </p:cNvSpPr>
          <p:nvPr/>
        </p:nvSpPr>
        <p:spPr>
          <a:xfrm>
            <a:off x="0" y="98920"/>
            <a:ext cx="12192000" cy="942427"/>
          </a:xfrm>
          <a:prstGeom prst="rect">
            <a:avLst/>
          </a:prstGeom>
        </p:spPr>
        <p:txBody>
          <a:bodyPr vert="horz" lIns="0" tIns="45720" rIns="91440" bIns="45720" rtlCol="0" anchor="ctr" anchorCtr="0">
            <a:no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algn="ctr"/>
            <a:r>
              <a:rPr lang="en-US" sz="3600" dirty="0"/>
              <a:t>20</a:t>
            </a:r>
            <a:r>
              <a:rPr lang="en-US" sz="3600" baseline="30000" dirty="0"/>
              <a:t>th </a:t>
            </a:r>
            <a:r>
              <a:rPr lang="en-US" sz="3600" dirty="0"/>
              <a:t>Anniversary of Publications Reporting </a:t>
            </a:r>
          </a:p>
          <a:p>
            <a:pPr algn="ctr"/>
            <a:r>
              <a:rPr lang="en-US" sz="3600" dirty="0"/>
              <a:t>Draft Human Genome Sequence</a:t>
            </a:r>
          </a:p>
        </p:txBody>
      </p:sp>
      <p:sp>
        <p:nvSpPr>
          <p:cNvPr id="4" name="TextBox 3">
            <a:extLst>
              <a:ext uri="{FF2B5EF4-FFF2-40B4-BE49-F238E27FC236}">
                <a16:creationId xmlns:a16="http://schemas.microsoft.com/office/drawing/2014/main" id="{17AB5EA4-C185-46AB-B810-975DF336FB42}"/>
              </a:ext>
            </a:extLst>
          </p:cNvPr>
          <p:cNvSpPr txBox="1"/>
          <p:nvPr/>
        </p:nvSpPr>
        <p:spPr>
          <a:xfrm>
            <a:off x="10379998" y="6457890"/>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a:t>
            </a:r>
          </a:p>
        </p:txBody>
      </p:sp>
      <p:pic>
        <p:nvPicPr>
          <p:cNvPr id="5" name="Picture 4">
            <a:extLst>
              <a:ext uri="{FF2B5EF4-FFF2-40B4-BE49-F238E27FC236}">
                <a16:creationId xmlns:a16="http://schemas.microsoft.com/office/drawing/2014/main" id="{169FAD3C-34C7-45AB-84DD-53C83EA906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333" y="1723808"/>
            <a:ext cx="6598067" cy="3711413"/>
          </a:xfrm>
          <a:prstGeom prst="rect">
            <a:avLst/>
          </a:prstGeom>
          <a:noFill/>
          <a:ln>
            <a:noFill/>
          </a:ln>
          <a:effectLst>
            <a:glow rad="228600">
              <a:schemeClr val="accent2">
                <a:satMod val="175000"/>
                <a:alpha val="40000"/>
              </a:schemeClr>
            </a:glow>
          </a:effectLst>
        </p:spPr>
      </p:pic>
      <p:pic>
        <p:nvPicPr>
          <p:cNvPr id="2" name="Picture 1">
            <a:extLst>
              <a:ext uri="{FF2B5EF4-FFF2-40B4-BE49-F238E27FC236}">
                <a16:creationId xmlns:a16="http://schemas.microsoft.com/office/drawing/2014/main" id="{E324628B-63D9-418C-AF7A-AFDACF434787}"/>
              </a:ext>
            </a:extLst>
          </p:cNvPr>
          <p:cNvPicPr>
            <a:picLocks noChangeAspect="1"/>
          </p:cNvPicPr>
          <p:nvPr/>
        </p:nvPicPr>
        <p:blipFill rotWithShape="1">
          <a:blip r:embed="rId4"/>
          <a:srcRect l="41667" t="37208" r="25758" b="28461"/>
          <a:stretch/>
        </p:blipFill>
        <p:spPr>
          <a:xfrm>
            <a:off x="7744351" y="1336121"/>
            <a:ext cx="3916727" cy="2235984"/>
          </a:xfrm>
          <a:prstGeom prst="rect">
            <a:avLst/>
          </a:prstGeom>
          <a:effectLst>
            <a:glow rad="228600">
              <a:schemeClr val="accent2">
                <a:satMod val="175000"/>
                <a:alpha val="40000"/>
              </a:schemeClr>
            </a:glow>
          </a:effectLst>
        </p:spPr>
      </p:pic>
      <p:pic>
        <p:nvPicPr>
          <p:cNvPr id="7" name="Picture 6">
            <a:extLst>
              <a:ext uri="{FF2B5EF4-FFF2-40B4-BE49-F238E27FC236}">
                <a16:creationId xmlns:a16="http://schemas.microsoft.com/office/drawing/2014/main" id="{43F7F546-B5DC-45DC-99B1-50EF52E6EE90}"/>
              </a:ext>
            </a:extLst>
          </p:cNvPr>
          <p:cNvPicPr>
            <a:picLocks noChangeAspect="1"/>
          </p:cNvPicPr>
          <p:nvPr/>
        </p:nvPicPr>
        <p:blipFill rotWithShape="1">
          <a:blip r:embed="rId5"/>
          <a:srcRect l="41630" t="42054" r="23478" b="21856"/>
          <a:stretch/>
        </p:blipFill>
        <p:spPr>
          <a:xfrm>
            <a:off x="7707288" y="3996962"/>
            <a:ext cx="3990852" cy="2235984"/>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2379499025"/>
      </p:ext>
    </p:extLst>
  </p:cSld>
  <p:clrMapOvr>
    <a:masterClrMapping/>
  </p:clrMapOvr>
  <p:transition spd="slow">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106716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NHGRI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E57200"/>
                </a:solidFill>
                <a:effectLst/>
                <a:uLnTx/>
                <a:uFillTx/>
                <a:latin typeface="Arial" panose="020B0604020202020204"/>
                <a:ea typeface="+mn-ea"/>
                <a:cs typeface="+mn-cs"/>
              </a:rPr>
              <a:t>General NIH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Genomics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Extramural Research Program</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NIH Common Fund/Trans-NIH </a:t>
            </a:r>
          </a:p>
          <a:p>
            <a:pPr marL="1016000" lvl="0" indent="-787400">
              <a:spcBef>
                <a:spcPts val="1800"/>
              </a:spcBef>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Communications, </a:t>
            </a:r>
            <a:r>
              <a:rPr lang="en-US" sz="3400" b="1" dirty="0">
                <a:solidFill>
                  <a:srgbClr val="FFFFFF">
                    <a:lumMod val="75000"/>
                  </a:srgbClr>
                </a:solidFill>
              </a:rPr>
              <a:t>Policy, and </a:t>
            </a: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Education </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Intramural Research Program</a:t>
            </a:r>
          </a:p>
        </p:txBody>
      </p:sp>
    </p:spTree>
    <p:extLst>
      <p:ext uri="{BB962C8B-B14F-4D97-AF65-F5344CB8AC3E}">
        <p14:creationId xmlns:p14="http://schemas.microsoft.com/office/powerpoint/2010/main" val="2920826727"/>
      </p:ext>
    </p:extLst>
  </p:cSld>
  <p:clrMapOvr>
    <a:masterClrMapping/>
  </p:clrMapOvr>
  <p:transition spd="slow">
    <p:wipe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492"/>
            <a:ext cx="12192000" cy="772160"/>
          </a:xfrm>
        </p:spPr>
        <p:txBody>
          <a:bodyPr>
            <a:normAutofit/>
          </a:bodyPr>
          <a:lstStyle/>
          <a:p>
            <a:pPr algn="ctr"/>
            <a:r>
              <a:rPr lang="en-US" sz="3600" dirty="0">
                <a:solidFill>
                  <a:srgbClr val="5FE0D4"/>
                </a:solidFill>
                <a:latin typeface="Arial" charset="0"/>
                <a:cs typeface="Arial" charset="0"/>
              </a:rPr>
              <a:t>Members of White House Science Team</a:t>
            </a:r>
            <a:endParaRPr lang="en-US" sz="3600" b="1" dirty="0">
              <a:solidFill>
                <a:srgbClr val="5FE0D4"/>
              </a:solidFill>
            </a:endParaRPr>
          </a:p>
        </p:txBody>
      </p:sp>
      <p:sp>
        <p:nvSpPr>
          <p:cNvPr id="4" name="TextBox 3">
            <a:extLst>
              <a:ext uri="{FF2B5EF4-FFF2-40B4-BE49-F238E27FC236}">
                <a16:creationId xmlns:a16="http://schemas.microsoft.com/office/drawing/2014/main" id="{489B713C-817A-4B6D-8E92-216B9BC0E12B}"/>
              </a:ext>
            </a:extLst>
          </p:cNvPr>
          <p:cNvSpPr txBox="1"/>
          <p:nvPr/>
        </p:nvSpPr>
        <p:spPr>
          <a:xfrm>
            <a:off x="10379998" y="6457890"/>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a:t>
            </a:r>
          </a:p>
        </p:txBody>
      </p:sp>
      <p:pic>
        <p:nvPicPr>
          <p:cNvPr id="6" name="Picture 2" descr="Image result for white house science team">
            <a:extLst>
              <a:ext uri="{FF2B5EF4-FFF2-40B4-BE49-F238E27FC236}">
                <a16:creationId xmlns:a16="http://schemas.microsoft.com/office/drawing/2014/main" id="{FA1A97D0-E217-4837-B9CE-3E7BDFE042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3819"/>
          <a:stretch/>
        </p:blipFill>
        <p:spPr bwMode="auto">
          <a:xfrm>
            <a:off x="381000" y="967407"/>
            <a:ext cx="11430000" cy="156605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AB50D5CE-B963-4DC5-A4FF-F16654FC7192}"/>
              </a:ext>
            </a:extLst>
          </p:cNvPr>
          <p:cNvGrpSpPr/>
          <p:nvPr/>
        </p:nvGrpSpPr>
        <p:grpSpPr>
          <a:xfrm>
            <a:off x="8225339" y="2837776"/>
            <a:ext cx="3183879" cy="3228426"/>
            <a:chOff x="8924070" y="2781196"/>
            <a:chExt cx="3183879" cy="3228426"/>
          </a:xfrm>
        </p:grpSpPr>
        <p:sp>
          <p:nvSpPr>
            <p:cNvPr id="9" name="Rectangle 8">
              <a:extLst>
                <a:ext uri="{FF2B5EF4-FFF2-40B4-BE49-F238E27FC236}">
                  <a16:creationId xmlns:a16="http://schemas.microsoft.com/office/drawing/2014/main" id="{802E0E59-604D-4A5E-AAD7-D25A05A5972E}"/>
                </a:ext>
              </a:extLst>
            </p:cNvPr>
            <p:cNvSpPr/>
            <p:nvPr/>
          </p:nvSpPr>
          <p:spPr>
            <a:xfrm>
              <a:off x="8924070" y="2781196"/>
              <a:ext cx="3183879" cy="3228426"/>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6C3D3AF-FFA1-48AB-B53A-35AF23652AAD}"/>
                </a:ext>
              </a:extLst>
            </p:cNvPr>
            <p:cNvGrpSpPr/>
            <p:nvPr/>
          </p:nvGrpSpPr>
          <p:grpSpPr>
            <a:xfrm>
              <a:off x="9278139" y="3151227"/>
              <a:ext cx="2475742" cy="2703447"/>
              <a:chOff x="9278139" y="3151227"/>
              <a:chExt cx="2475742" cy="2703447"/>
            </a:xfrm>
          </p:grpSpPr>
          <p:grpSp>
            <p:nvGrpSpPr>
              <p:cNvPr id="11" name="Group 10">
                <a:extLst>
                  <a:ext uri="{FF2B5EF4-FFF2-40B4-BE49-F238E27FC236}">
                    <a16:creationId xmlns:a16="http://schemas.microsoft.com/office/drawing/2014/main" id="{B528F71B-CC68-4BC3-A8B6-9671795BE0A1}"/>
                  </a:ext>
                </a:extLst>
              </p:cNvPr>
              <p:cNvGrpSpPr/>
              <p:nvPr/>
            </p:nvGrpSpPr>
            <p:grpSpPr>
              <a:xfrm>
                <a:off x="9656412" y="3213639"/>
                <a:ext cx="1828800" cy="1864758"/>
                <a:chOff x="13307758" y="3121542"/>
                <a:chExt cx="1828800" cy="1864758"/>
              </a:xfrm>
            </p:grpSpPr>
            <p:sp>
              <p:nvSpPr>
                <p:cNvPr id="14" name="Oval 13">
                  <a:extLst>
                    <a:ext uri="{FF2B5EF4-FFF2-40B4-BE49-F238E27FC236}">
                      <a16:creationId xmlns:a16="http://schemas.microsoft.com/office/drawing/2014/main" id="{6B70FEF0-E183-4017-8BD2-1B9A4F10942B}"/>
                    </a:ext>
                  </a:extLst>
                </p:cNvPr>
                <p:cNvSpPr/>
                <p:nvPr/>
              </p:nvSpPr>
              <p:spPr>
                <a:xfrm>
                  <a:off x="13307758" y="3157500"/>
                  <a:ext cx="1828800" cy="182880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B3CFB349-281D-4607-ADCB-1BBB8E47DA4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29" b="99642" l="9983" r="89996">
                              <a14:foregroundMark x1="40495" y1="36947" x2="42535" y2="37500"/>
                              <a14:foregroundMark x1="42535" y1="37500" x2="42535" y2="37500"/>
                              <a14:foregroundMark x1="53646" y1="36947" x2="51780" y2="36100"/>
                              <a14:foregroundMark x1="54188" y1="35286" x2="52713" y2="38607"/>
                              <a14:foregroundMark x1="52344" y1="38607" x2="55122" y2="36947"/>
                              <a14:foregroundMark x1="82704" y1="56120" x2="82704" y2="56120"/>
                              <a14:foregroundMark x1="43641" y1="73047" x2="24371" y2="95280"/>
                              <a14:foregroundMark x1="24371" y1="95280" x2="24371" y2="95280"/>
                              <a14:foregroundMark x1="44184" y1="90560" x2="44184" y2="90560"/>
                              <a14:foregroundMark x1="46788" y1="82487" x2="45855" y2="90820"/>
                              <a14:foregroundMark x1="45855" y1="90820" x2="45855" y2="90820"/>
                              <a14:foregroundMark x1="38086" y1="90560" x2="38086" y2="90560"/>
                              <a14:foregroundMark x1="36979" y1="81673" x2="74740" y2="90560"/>
                              <a14:foregroundMark x1="68273" y1="82780" x2="68273" y2="82780"/>
                              <a14:foregroundMark x1="79015" y1="91374" x2="79015" y2="91374"/>
                              <a14:foregroundMark x1="44379" y1="84180" x2="39453" y2="84831"/>
                              <a14:foregroundMark x1="39453" y1="84831" x2="25716" y2="93392"/>
                              <a14:foregroundMark x1="25716" y1="93392" x2="22895" y2="99707"/>
                              <a14:foregroundMark x1="22895" y1="99707" x2="22895" y2="99707"/>
                              <a14:foregroundMark x1="43273" y1="85547" x2="43273" y2="85547"/>
                              <a14:foregroundMark x1="42535" y1="92220" x2="42535" y2="94727"/>
                              <a14:foregroundMark x1="42166" y1="95280" x2="42166" y2="95280"/>
                              <a14:foregroundMark x1="42535" y1="97233" x2="46224" y2="97493"/>
                              <a14:foregroundMark x1="42904" y1="98047" x2="42904" y2="98047"/>
                              <a14:foregroundMark x1="43077" y1="98340" x2="43641" y2="98340"/>
                              <a14:foregroundMark x1="44575" y1="98340" x2="44575" y2="98340"/>
                              <a14:foregroundMark x1="44748" y1="98340" x2="44748" y2="98340"/>
                              <a14:foregroundMark x1="38086" y1="31934" x2="57075" y2="8887"/>
                              <a14:foregroundMark x1="57075" y1="8887" x2="59006" y2="11100"/>
                              <a14:foregroundMark x1="67166" y1="17513" x2="67166" y2="17513"/>
                              <a14:foregroundMark x1="44944" y1="13607" x2="44944" y2="13607"/>
                              <a14:foregroundMark x1="51237" y1="8887" x2="50304" y2="8626"/>
                              <a14:foregroundMark x1="40495" y1="13346" x2="42339" y2="15560"/>
                              <a14:foregroundMark x1="48633" y1="15007" x2="49002" y2="12207"/>
                              <a14:foregroundMark x1="44944" y1="12207" x2="44944" y2="12207"/>
                              <a14:foregroundMark x1="63824" y1="62793" x2="73720" y2="80664"/>
                              <a14:foregroundMark x1="73720" y1="80664" x2="79036" y2="83561"/>
                              <a14:foregroundMark x1="79036" y1="83561" x2="84570" y2="84180"/>
                              <a14:foregroundMark x1="84570" y1="84180" x2="87999" y2="89290"/>
                              <a14:foregroundMark x1="87999" y1="89290" x2="88563" y2="96387"/>
                              <a14:foregroundMark x1="88563" y1="96387" x2="87717" y2="99707"/>
                              <a14:foregroundMark x1="58832" y1="86654" x2="54015" y2="90267"/>
                              <a14:foregroundMark x1="54015" y1="90267" x2="52517" y2="97786"/>
                              <a14:foregroundMark x1="52517" y1="97786" x2="58637" y2="99121"/>
                              <a14:foregroundMark x1="58637" y1="99121" x2="64605" y2="98600"/>
                              <a14:foregroundMark x1="64605" y1="98600" x2="82422" y2="99154"/>
                              <a14:foregroundMark x1="82422" y1="99154" x2="87717" y2="98210"/>
                              <a14:foregroundMark x1="87717" y1="98210" x2="86719" y2="91016"/>
                              <a14:foregroundMark x1="86719" y1="91016" x2="81901" y2="87109"/>
                              <a14:foregroundMark x1="81901" y1="87109" x2="76780" y2="86393"/>
                              <a14:foregroundMark x1="76780" y1="86393" x2="62196" y2="89876"/>
                              <a14:foregroundMark x1="62196" y1="89876" x2="59939" y2="88346"/>
                              <a14:foregroundMark x1="43446" y1="5827" x2="48264" y2="3874"/>
                              <a14:foregroundMark x1="48264" y1="3874" x2="57791" y2="4818"/>
                              <a14:foregroundMark x1="57791" y1="4818" x2="54340" y2="10775"/>
                              <a14:foregroundMark x1="54340" y1="10775" x2="44575" y2="9928"/>
                              <a14:foregroundMark x1="44575" y1="9928" x2="43273" y2="6673"/>
                              <a14:foregroundMark x1="39019" y1="7227" x2="48568" y2="3613"/>
                              <a14:foregroundMark x1="48568" y1="3613" x2="53906" y2="4329"/>
                              <a14:foregroundMark x1="53906" y1="4329" x2="39562" y2="7487"/>
                              <a14:backgroundMark x1="54557" y1="3874" x2="59201" y2="3874"/>
                              <a14:backgroundMark x1="65495" y1="9440" x2="64757" y2="7780"/>
                              <a14:backgroundMark x1="38086" y1="12500" x2="34939" y2="17708"/>
                              <a14:backgroundMark x1="34939" y1="17708" x2="36155" y2="55566"/>
                              <a14:backgroundMark x1="36155" y1="55566" x2="39757" y2="69434"/>
                              <a14:backgroundMark x1="39757" y1="69434" x2="35308" y2="73600"/>
                              <a14:backgroundMark x1="35308" y1="73600" x2="30490" y2="74772"/>
                              <a14:backgroundMark x1="30490" y1="74772" x2="22852" y2="83171"/>
                              <a14:backgroundMark x1="22852" y1="83171" x2="15408" y2="93490"/>
                              <a14:backgroundMark x1="15408" y1="93490" x2="13455" y2="86947"/>
                              <a14:backgroundMark x1="13455" y1="86947" x2="25977" y2="52376"/>
                              <a14:backgroundMark x1="25977" y1="52376" x2="30707" y2="8659"/>
                              <a14:backgroundMark x1="30707" y1="8659" x2="34375" y2="11393"/>
                              <a14:backgroundMark x1="37891" y1="35840" x2="37522" y2="43327"/>
                              <a14:backgroundMark x1="37522" y1="43327" x2="37153" y2="36947"/>
                              <a14:backgroundMark x1="68446" y1="69987" x2="71593" y2="73893"/>
                            </a14:backgroundRemoval>
                          </a14:imgEffect>
                        </a14:imgLayer>
                      </a14:imgProps>
                    </a:ext>
                  </a:extLst>
                </a:blip>
                <a:srcRect l="21432" t="-5332" r="17906" b="12551"/>
                <a:stretch/>
              </p:blipFill>
              <p:spPr>
                <a:xfrm>
                  <a:off x="13307758" y="3121542"/>
                  <a:ext cx="1828800" cy="1864758"/>
                </a:xfrm>
                <a:prstGeom prst="ellipse">
                  <a:avLst/>
                </a:prstGeom>
              </p:spPr>
            </p:pic>
          </p:grpSp>
          <p:sp>
            <p:nvSpPr>
              <p:cNvPr id="12" name="TextBox 11">
                <a:extLst>
                  <a:ext uri="{FF2B5EF4-FFF2-40B4-BE49-F238E27FC236}">
                    <a16:creationId xmlns:a16="http://schemas.microsoft.com/office/drawing/2014/main" id="{AE88BD74-2059-445B-8C7E-1651613B7328}"/>
                  </a:ext>
                </a:extLst>
              </p:cNvPr>
              <p:cNvSpPr txBox="1"/>
              <p:nvPr/>
            </p:nvSpPr>
            <p:spPr>
              <a:xfrm>
                <a:off x="9278139" y="5208343"/>
                <a:ext cx="2475742" cy="646331"/>
              </a:xfrm>
              <a:prstGeom prst="rect">
                <a:avLst/>
              </a:prstGeom>
              <a:noFill/>
            </p:spPr>
            <p:txBody>
              <a:bodyPr wrap="none" rtlCol="0">
                <a:spAutoFit/>
              </a:bodyPr>
              <a:lstStyle/>
              <a:p>
                <a:pPr algn="ctr"/>
                <a:r>
                  <a:rPr lang="en-US" sz="1400" b="0" i="0" kern="1200" baseline="0" dirty="0">
                    <a:solidFill>
                      <a:schemeClr val="accent1"/>
                    </a:solidFill>
                    <a:effectLst/>
                    <a:latin typeface="Arial Rounded MT Bold" panose="020F0704030504030204" pitchFamily="34" charset="0"/>
                    <a:ea typeface="Helvetica Neue" charset="0"/>
                    <a:cs typeface="Helvetica Neue" charset="0"/>
                  </a:rPr>
                  <a:t>ALONDRA NELSON, PH.D.</a:t>
                </a:r>
              </a:p>
              <a:p>
                <a:pPr algn="ctr"/>
                <a:r>
                  <a:rPr lang="en-US" sz="1050" dirty="0">
                    <a:solidFill>
                      <a:srgbClr val="FFFFCC"/>
                    </a:solidFill>
                    <a:latin typeface="Arial Rounded MT Bold" panose="020F0704030504030204" pitchFamily="34" charset="0"/>
                    <a:ea typeface="Helvetica Neue" charset="0"/>
                    <a:cs typeface="Helvetica Neue" charset="0"/>
                  </a:rPr>
                  <a:t>OSTP DEPUTY DIRECTOR FOR </a:t>
                </a:r>
              </a:p>
              <a:p>
                <a:pPr algn="ctr"/>
                <a:r>
                  <a:rPr lang="en-US" sz="1050" dirty="0">
                    <a:solidFill>
                      <a:srgbClr val="FFFFCC"/>
                    </a:solidFill>
                    <a:latin typeface="Arial Rounded MT Bold" panose="020F0704030504030204" pitchFamily="34" charset="0"/>
                    <a:ea typeface="Helvetica Neue" charset="0"/>
                    <a:cs typeface="Helvetica Neue" charset="0"/>
                  </a:rPr>
                  <a:t>SCIENCE AND SOCIETY</a:t>
                </a:r>
                <a:endParaRPr lang="en-US" sz="1050" b="0" i="0" kern="1200" baseline="0" dirty="0">
                  <a:solidFill>
                    <a:srgbClr val="FFFFCC"/>
                  </a:solidFill>
                  <a:effectLst/>
                  <a:latin typeface="Arial Rounded MT Bold" panose="020F0704030504030204" pitchFamily="34" charset="0"/>
                  <a:ea typeface="Helvetica Neue" charset="0"/>
                  <a:cs typeface="Helvetica Neue" charset="0"/>
                </a:endParaRPr>
              </a:p>
            </p:txBody>
          </p:sp>
          <p:sp>
            <p:nvSpPr>
              <p:cNvPr id="13" name="Oval 12">
                <a:extLst>
                  <a:ext uri="{FF2B5EF4-FFF2-40B4-BE49-F238E27FC236}">
                    <a16:creationId xmlns:a16="http://schemas.microsoft.com/office/drawing/2014/main" id="{DE922D96-FF8F-4724-B69C-636E643AE2A1}"/>
                  </a:ext>
                </a:extLst>
              </p:cNvPr>
              <p:cNvSpPr/>
              <p:nvPr/>
            </p:nvSpPr>
            <p:spPr>
              <a:xfrm>
                <a:off x="9556121" y="3151227"/>
                <a:ext cx="2011680" cy="2011680"/>
              </a:xfrm>
              <a:prstGeom prst="ellipse">
                <a:avLst/>
              </a:prstGeom>
              <a:noFill/>
              <a:ln w="63500" cap="rnd">
                <a:solidFill>
                  <a:srgbClr val="FFFFCC"/>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Group 15">
            <a:extLst>
              <a:ext uri="{FF2B5EF4-FFF2-40B4-BE49-F238E27FC236}">
                <a16:creationId xmlns:a16="http://schemas.microsoft.com/office/drawing/2014/main" id="{DDB4F799-5578-4837-AA55-CAACE9415D11}"/>
              </a:ext>
            </a:extLst>
          </p:cNvPr>
          <p:cNvGrpSpPr/>
          <p:nvPr/>
        </p:nvGrpSpPr>
        <p:grpSpPr>
          <a:xfrm>
            <a:off x="752197" y="2837776"/>
            <a:ext cx="3183879" cy="3228426"/>
            <a:chOff x="798691" y="2837776"/>
            <a:chExt cx="3183879" cy="3228426"/>
          </a:xfrm>
        </p:grpSpPr>
        <p:grpSp>
          <p:nvGrpSpPr>
            <p:cNvPr id="17" name="Group 16">
              <a:extLst>
                <a:ext uri="{FF2B5EF4-FFF2-40B4-BE49-F238E27FC236}">
                  <a16:creationId xmlns:a16="http://schemas.microsoft.com/office/drawing/2014/main" id="{CF8023C1-A3F1-4061-BBB5-A2CF185A1540}"/>
                </a:ext>
              </a:extLst>
            </p:cNvPr>
            <p:cNvGrpSpPr/>
            <p:nvPr/>
          </p:nvGrpSpPr>
          <p:grpSpPr>
            <a:xfrm>
              <a:off x="798691" y="2837776"/>
              <a:ext cx="3183879" cy="3228426"/>
              <a:chOff x="8924070" y="2781196"/>
              <a:chExt cx="3183879" cy="3228426"/>
            </a:xfrm>
          </p:grpSpPr>
          <p:sp>
            <p:nvSpPr>
              <p:cNvPr id="19" name="Rectangle 18">
                <a:extLst>
                  <a:ext uri="{FF2B5EF4-FFF2-40B4-BE49-F238E27FC236}">
                    <a16:creationId xmlns:a16="http://schemas.microsoft.com/office/drawing/2014/main" id="{A9E4D25C-4A45-4BE2-9ABD-872A7321C7D1}"/>
                  </a:ext>
                </a:extLst>
              </p:cNvPr>
              <p:cNvSpPr/>
              <p:nvPr/>
            </p:nvSpPr>
            <p:spPr>
              <a:xfrm>
                <a:off x="8924070" y="2781196"/>
                <a:ext cx="3183879" cy="3228426"/>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2D879AA9-BCB2-4549-8D24-5E3979D0A30D}"/>
                  </a:ext>
                </a:extLst>
              </p:cNvPr>
              <p:cNvGrpSpPr/>
              <p:nvPr/>
            </p:nvGrpSpPr>
            <p:grpSpPr>
              <a:xfrm>
                <a:off x="8953570" y="3151227"/>
                <a:ext cx="3124894" cy="2688058"/>
                <a:chOff x="8953570" y="3151227"/>
                <a:chExt cx="3124894" cy="2688058"/>
              </a:xfrm>
            </p:grpSpPr>
            <p:sp>
              <p:nvSpPr>
                <p:cNvPr id="21" name="Oval 20">
                  <a:extLst>
                    <a:ext uri="{FF2B5EF4-FFF2-40B4-BE49-F238E27FC236}">
                      <a16:creationId xmlns:a16="http://schemas.microsoft.com/office/drawing/2014/main" id="{4523EF1D-9CDC-4F55-A4F6-F0FC57C0B5BD}"/>
                    </a:ext>
                  </a:extLst>
                </p:cNvPr>
                <p:cNvSpPr/>
                <p:nvPr/>
              </p:nvSpPr>
              <p:spPr>
                <a:xfrm>
                  <a:off x="9656412" y="3249597"/>
                  <a:ext cx="1828800" cy="182880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3883310-A8D0-491D-977C-28C2710C919B}"/>
                    </a:ext>
                  </a:extLst>
                </p:cNvPr>
                <p:cNvSpPr txBox="1"/>
                <p:nvPr/>
              </p:nvSpPr>
              <p:spPr>
                <a:xfrm>
                  <a:off x="8953570" y="5208343"/>
                  <a:ext cx="3124894" cy="630942"/>
                </a:xfrm>
                <a:prstGeom prst="rect">
                  <a:avLst/>
                </a:prstGeom>
                <a:noFill/>
              </p:spPr>
              <p:txBody>
                <a:bodyPr wrap="none" rtlCol="0">
                  <a:spAutoFit/>
                </a:bodyPr>
                <a:lstStyle/>
                <a:p>
                  <a:pPr algn="ctr"/>
                  <a:r>
                    <a:rPr lang="en-US" sz="1400" dirty="0">
                      <a:solidFill>
                        <a:schemeClr val="accent1"/>
                      </a:solidFill>
                      <a:latin typeface="Arial Rounded MT Bold" panose="020F0704030504030204" pitchFamily="34" charset="0"/>
                      <a:ea typeface="Helvetica Neue" charset="0"/>
                      <a:cs typeface="Helvetica Neue" charset="0"/>
                    </a:rPr>
                    <a:t>FRANCIS S. COLLINS</a:t>
                  </a:r>
                  <a:r>
                    <a:rPr lang="en-US" sz="1400" b="0" i="0" kern="1200" baseline="0" dirty="0">
                      <a:solidFill>
                        <a:schemeClr val="accent1"/>
                      </a:solidFill>
                      <a:effectLst/>
                      <a:latin typeface="Arial Rounded MT Bold" panose="020F0704030504030204" pitchFamily="34" charset="0"/>
                      <a:ea typeface="Helvetica Neue" charset="0"/>
                      <a:cs typeface="Helvetica Neue" charset="0"/>
                    </a:rPr>
                    <a:t>, M.D., PH.D.</a:t>
                  </a:r>
                </a:p>
                <a:p>
                  <a:pPr algn="ctr"/>
                  <a:r>
                    <a:rPr lang="en-US" sz="1050" dirty="0">
                      <a:solidFill>
                        <a:srgbClr val="FFFFCC"/>
                      </a:solidFill>
                      <a:latin typeface="Arial Rounded MT Bold" panose="020F0704030504030204" pitchFamily="34" charset="0"/>
                      <a:ea typeface="Helvetica Neue" charset="0"/>
                      <a:cs typeface="Helvetica Neue" charset="0"/>
                    </a:rPr>
                    <a:t>DIRECTOR OF THE NATIONAL </a:t>
                  </a:r>
                </a:p>
                <a:p>
                  <a:pPr algn="ctr"/>
                  <a:r>
                    <a:rPr lang="en-US" sz="1050" dirty="0">
                      <a:solidFill>
                        <a:srgbClr val="FFFFCC"/>
                      </a:solidFill>
                      <a:latin typeface="Arial Rounded MT Bold" panose="020F0704030504030204" pitchFamily="34" charset="0"/>
                      <a:ea typeface="Helvetica Neue" charset="0"/>
                      <a:cs typeface="Helvetica Neue" charset="0"/>
                    </a:rPr>
                    <a:t>INSTITUTES OF HEALTH</a:t>
                  </a:r>
                  <a:endParaRPr lang="en-US" sz="1050" b="0" i="0" kern="1200" baseline="0" dirty="0">
                    <a:solidFill>
                      <a:srgbClr val="FFFFCC"/>
                    </a:solidFill>
                    <a:effectLst/>
                    <a:latin typeface="Arial Rounded MT Bold" panose="020F0704030504030204" pitchFamily="34" charset="0"/>
                    <a:ea typeface="Helvetica Neue" charset="0"/>
                    <a:cs typeface="Helvetica Neue" charset="0"/>
                  </a:endParaRPr>
                </a:p>
              </p:txBody>
            </p:sp>
            <p:sp>
              <p:nvSpPr>
                <p:cNvPr id="23" name="Oval 22">
                  <a:extLst>
                    <a:ext uri="{FF2B5EF4-FFF2-40B4-BE49-F238E27FC236}">
                      <a16:creationId xmlns:a16="http://schemas.microsoft.com/office/drawing/2014/main" id="{E63F6613-2310-486F-B2AF-07AF54EC9465}"/>
                    </a:ext>
                  </a:extLst>
                </p:cNvPr>
                <p:cNvSpPr/>
                <p:nvPr/>
              </p:nvSpPr>
              <p:spPr>
                <a:xfrm>
                  <a:off x="9556121" y="3151227"/>
                  <a:ext cx="2011680" cy="2011680"/>
                </a:xfrm>
                <a:prstGeom prst="ellipse">
                  <a:avLst/>
                </a:prstGeom>
                <a:noFill/>
                <a:ln w="63500" cap="rnd">
                  <a:solidFill>
                    <a:srgbClr val="FFFFCC"/>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8" name="Picture 17">
              <a:extLst>
                <a:ext uri="{FF2B5EF4-FFF2-40B4-BE49-F238E27FC236}">
                  <a16:creationId xmlns:a16="http://schemas.microsoft.com/office/drawing/2014/main" id="{C51F54A9-2586-4575-833E-8FB07229C71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800" b="97800" l="2667" r="97250">
                          <a14:foregroundMark x1="23500" y1="71933" x2="23500" y2="71933"/>
                          <a14:foregroundMark x1="35667" y1="71667" x2="19083" y2="74467"/>
                          <a14:foregroundMark x1="19083" y1="74467" x2="9000" y2="82333"/>
                          <a14:foregroundMark x1="9000" y1="82333" x2="10917" y2="92467"/>
                          <a14:foregroundMark x1="10917" y1="92467" x2="16417" y2="99000"/>
                          <a14:foregroundMark x1="16417" y1="99000" x2="49083" y2="91000"/>
                          <a14:foregroundMark x1="49083" y1="91000" x2="60750" y2="81200"/>
                          <a14:foregroundMark x1="60750" y1="81200" x2="51000" y2="74067"/>
                          <a14:foregroundMark x1="51000" y1="74067" x2="50583" y2="73867"/>
                          <a14:foregroundMark x1="27333" y1="70867" x2="8917" y2="77800"/>
                          <a14:foregroundMark x1="8917" y1="77800" x2="5083" y2="85000"/>
                          <a14:foregroundMark x1="5083" y1="85000" x2="5000" y2="92867"/>
                          <a14:foregroundMark x1="5000" y1="92867" x2="2667" y2="97800"/>
                          <a14:foregroundMark x1="39500" y1="65000" x2="31083" y2="68200"/>
                          <a14:foregroundMark x1="31083" y1="68200" x2="16500" y2="78933"/>
                          <a14:foregroundMark x1="16500" y1="78933" x2="14083" y2="86933"/>
                          <a14:foregroundMark x1="14083" y1="86933" x2="17750" y2="93467"/>
                          <a14:foregroundMark x1="17750" y1="93467" x2="25083" y2="97200"/>
                          <a14:foregroundMark x1="25083" y1="97200" x2="47500" y2="99200"/>
                          <a14:foregroundMark x1="47500" y1="99200" x2="98167" y2="96133"/>
                          <a14:foregroundMark x1="98167" y1="96133" x2="94750" y2="71267"/>
                          <a14:foregroundMark x1="94750" y1="71267" x2="86000" y2="70800"/>
                          <a14:foregroundMark x1="86000" y1="70800" x2="77833" y2="67733"/>
                          <a14:foregroundMark x1="77833" y1="67733" x2="64250" y2="57467"/>
                          <a14:foregroundMark x1="64250" y1="57467" x2="64083" y2="57467"/>
                          <a14:foregroundMark x1="37417" y1="73600" x2="41167" y2="81000"/>
                          <a14:foregroundMark x1="41167" y1="81000" x2="97333" y2="76667"/>
                          <a14:foregroundMark x1="97333" y1="76667" x2="91917" y2="83333"/>
                          <a14:foregroundMark x1="91917" y1="83333" x2="81333" y2="87467"/>
                          <a14:foregroundMark x1="81333" y1="87467" x2="29250" y2="82867"/>
                          <a14:foregroundMark x1="29250" y1="82867" x2="18667" y2="84867"/>
                          <a14:foregroundMark x1="18667" y1="84867" x2="16167" y2="86933"/>
                          <a14:foregroundMark x1="56167" y1="91400" x2="44333" y2="95867"/>
                          <a14:foregroundMark x1="74500" y1="78867" x2="78417" y2="85800"/>
                          <a14:foregroundMark x1="78417" y1="85800" x2="78667" y2="88067"/>
                          <a14:foregroundMark x1="73167" y1="80267" x2="74917" y2="87533"/>
                          <a14:foregroundMark x1="75583" y1="80000" x2="75250" y2="87200"/>
                          <a14:foregroundMark x1="75250" y1="87200" x2="81750" y2="81000"/>
                          <a14:foregroundMark x1="81750" y1="81000" x2="71583" y2="78600"/>
                          <a14:foregroundMark x1="71583" y1="78600" x2="66917" y2="79200"/>
                          <a14:foregroundMark x1="25917" y1="22200" x2="25583" y2="26933"/>
                          <a14:foregroundMark x1="27000" y1="18867" x2="25250" y2="33333"/>
                          <a14:foregroundMark x1="25583" y1="24733" x2="24167" y2="34733"/>
                          <a14:foregroundMark x1="27667" y1="18867" x2="23833" y2="34733"/>
                          <a14:foregroundMark x1="24500" y1="30267" x2="24500" y2="30267"/>
                          <a14:foregroundMark x1="24917" y1="27800" x2="24167" y2="31400"/>
                          <a14:foregroundMark x1="59583" y1="10533" x2="41583" y2="7800"/>
                          <a14:foregroundMark x1="41583" y1="7800" x2="33833" y2="11600"/>
                          <a14:foregroundMark x1="33833" y1="11600" x2="31500" y2="13867"/>
                          <a14:foregroundMark x1="29083" y1="80267" x2="32917" y2="87400"/>
                          <a14:foregroundMark x1="32917" y1="87400" x2="23750" y2="83533"/>
                          <a14:foregroundMark x1="23750" y1="83533" x2="28000" y2="90000"/>
                          <a14:foregroundMark x1="28000" y1="90000" x2="30083" y2="88600"/>
                          <a14:foregroundMark x1="89833" y1="89200" x2="61583" y2="91133"/>
                          <a14:foregroundMark x1="61583" y1="91133" x2="71083" y2="93867"/>
                          <a14:foregroundMark x1="71083" y1="93867" x2="82500" y2="87200"/>
                          <a14:foregroundMark x1="69333" y1="79200" x2="77083" y2="84533"/>
                          <a14:foregroundMark x1="77083" y1="84533" x2="69500" y2="80467"/>
                          <a14:foregroundMark x1="69500" y1="80467" x2="73250" y2="87867"/>
                          <a14:foregroundMark x1="73250" y1="87867" x2="77333" y2="84467"/>
                          <a14:foregroundMark x1="69333" y1="69200" x2="70417" y2="77400"/>
                          <a14:foregroundMark x1="70417" y1="77400" x2="79083" y2="73867"/>
                          <a14:foregroundMark x1="79083" y1="73867" x2="73333" y2="68333"/>
                          <a14:foregroundMark x1="73333" y1="68333" x2="70750" y2="68600"/>
                        </a14:backgroundRemoval>
                      </a14:imgEffect>
                    </a14:imgLayer>
                  </a14:imgProps>
                </a:ext>
              </a:extLst>
            </a:blip>
            <a:srcRect l="6279" t="4056" r="5424" b="25306"/>
            <a:stretch/>
          </p:blipFill>
          <p:spPr>
            <a:xfrm>
              <a:off x="1531033" y="3306176"/>
              <a:ext cx="1828800" cy="1828800"/>
            </a:xfrm>
            <a:prstGeom prst="ellipse">
              <a:avLst/>
            </a:prstGeom>
          </p:spPr>
        </p:pic>
      </p:grpSp>
      <p:grpSp>
        <p:nvGrpSpPr>
          <p:cNvPr id="24" name="Group 23">
            <a:extLst>
              <a:ext uri="{FF2B5EF4-FFF2-40B4-BE49-F238E27FC236}">
                <a16:creationId xmlns:a16="http://schemas.microsoft.com/office/drawing/2014/main" id="{6FB2B2B8-145A-494F-9864-14CCB2BCD560}"/>
              </a:ext>
            </a:extLst>
          </p:cNvPr>
          <p:cNvGrpSpPr/>
          <p:nvPr/>
        </p:nvGrpSpPr>
        <p:grpSpPr>
          <a:xfrm>
            <a:off x="4488768" y="2837776"/>
            <a:ext cx="3183879" cy="3228426"/>
            <a:chOff x="4522718" y="2837776"/>
            <a:chExt cx="3183879" cy="3228426"/>
          </a:xfrm>
        </p:grpSpPr>
        <p:grpSp>
          <p:nvGrpSpPr>
            <p:cNvPr id="25" name="Group 24">
              <a:extLst>
                <a:ext uri="{FF2B5EF4-FFF2-40B4-BE49-F238E27FC236}">
                  <a16:creationId xmlns:a16="http://schemas.microsoft.com/office/drawing/2014/main" id="{E47416AE-7051-47D5-AB7F-F19D3DBB222D}"/>
                </a:ext>
              </a:extLst>
            </p:cNvPr>
            <p:cNvGrpSpPr/>
            <p:nvPr/>
          </p:nvGrpSpPr>
          <p:grpSpPr>
            <a:xfrm>
              <a:off x="4522718" y="2837776"/>
              <a:ext cx="3183879" cy="3228426"/>
              <a:chOff x="8924070" y="2781196"/>
              <a:chExt cx="3183879" cy="3228426"/>
            </a:xfrm>
          </p:grpSpPr>
          <p:sp>
            <p:nvSpPr>
              <p:cNvPr id="27" name="Rectangle 26">
                <a:extLst>
                  <a:ext uri="{FF2B5EF4-FFF2-40B4-BE49-F238E27FC236}">
                    <a16:creationId xmlns:a16="http://schemas.microsoft.com/office/drawing/2014/main" id="{4BF7515E-DC1F-40F4-A531-A30D13847E95}"/>
                  </a:ext>
                </a:extLst>
              </p:cNvPr>
              <p:cNvSpPr/>
              <p:nvPr/>
            </p:nvSpPr>
            <p:spPr>
              <a:xfrm>
                <a:off x="8924070" y="2781196"/>
                <a:ext cx="3183879" cy="3228426"/>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84FD4CB7-FEED-42CB-8178-4814111D1E2D}"/>
                  </a:ext>
                </a:extLst>
              </p:cNvPr>
              <p:cNvGrpSpPr/>
              <p:nvPr/>
            </p:nvGrpSpPr>
            <p:grpSpPr>
              <a:xfrm>
                <a:off x="9162116" y="3151227"/>
                <a:ext cx="2707793" cy="2688058"/>
                <a:chOff x="9162116" y="3151227"/>
                <a:chExt cx="2707793" cy="2688058"/>
              </a:xfrm>
            </p:grpSpPr>
            <p:sp>
              <p:nvSpPr>
                <p:cNvPr id="29" name="Oval 28">
                  <a:extLst>
                    <a:ext uri="{FF2B5EF4-FFF2-40B4-BE49-F238E27FC236}">
                      <a16:creationId xmlns:a16="http://schemas.microsoft.com/office/drawing/2014/main" id="{A891A5D9-D560-4439-BE58-BD675A71F6DF}"/>
                    </a:ext>
                  </a:extLst>
                </p:cNvPr>
                <p:cNvSpPr/>
                <p:nvPr/>
              </p:nvSpPr>
              <p:spPr>
                <a:xfrm>
                  <a:off x="9656412" y="3249597"/>
                  <a:ext cx="1828800" cy="182880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35D4C9A-E1ED-477A-9FCD-5C8CE5D80695}"/>
                    </a:ext>
                  </a:extLst>
                </p:cNvPr>
                <p:cNvSpPr txBox="1"/>
                <p:nvPr/>
              </p:nvSpPr>
              <p:spPr>
                <a:xfrm>
                  <a:off x="9162116" y="5208343"/>
                  <a:ext cx="2707793" cy="630942"/>
                </a:xfrm>
                <a:prstGeom prst="rect">
                  <a:avLst/>
                </a:prstGeom>
                <a:noFill/>
              </p:spPr>
              <p:txBody>
                <a:bodyPr wrap="none" rtlCol="0">
                  <a:spAutoFit/>
                </a:bodyPr>
                <a:lstStyle/>
                <a:p>
                  <a:pPr algn="ctr"/>
                  <a:r>
                    <a:rPr lang="en-US" sz="1400" dirty="0">
                      <a:solidFill>
                        <a:schemeClr val="accent1"/>
                      </a:solidFill>
                      <a:latin typeface="Arial Rounded MT Bold" panose="020F0704030504030204" pitchFamily="34" charset="0"/>
                      <a:ea typeface="Helvetica Neue" charset="0"/>
                      <a:cs typeface="Helvetica Neue" charset="0"/>
                    </a:rPr>
                    <a:t>ERIC S. LANDER</a:t>
                  </a:r>
                  <a:r>
                    <a:rPr lang="en-US" sz="1400" b="0" i="0" kern="1200" baseline="0" dirty="0">
                      <a:solidFill>
                        <a:schemeClr val="accent1"/>
                      </a:solidFill>
                      <a:effectLst/>
                      <a:latin typeface="Arial Rounded MT Bold" panose="020F0704030504030204" pitchFamily="34" charset="0"/>
                      <a:ea typeface="Helvetica Neue" charset="0"/>
                      <a:cs typeface="Helvetica Neue" charset="0"/>
                    </a:rPr>
                    <a:t>, PH.D.</a:t>
                  </a:r>
                </a:p>
                <a:p>
                  <a:pPr algn="ctr"/>
                  <a:r>
                    <a:rPr lang="en-US" sz="1050" dirty="0">
                      <a:solidFill>
                        <a:srgbClr val="FFFFCC"/>
                      </a:solidFill>
                      <a:latin typeface="Arial Rounded MT Bold" panose="020F0704030504030204" pitchFamily="34" charset="0"/>
                      <a:ea typeface="Helvetica Neue" charset="0"/>
                      <a:cs typeface="Helvetica Neue" charset="0"/>
                    </a:rPr>
                    <a:t>OSTP DIRECTOR AND PRESIDENTIAL </a:t>
                  </a:r>
                </a:p>
                <a:p>
                  <a:pPr algn="ctr"/>
                  <a:r>
                    <a:rPr lang="en-US" sz="1050" dirty="0">
                      <a:solidFill>
                        <a:srgbClr val="FFFFCC"/>
                      </a:solidFill>
                      <a:latin typeface="Arial Rounded MT Bold" panose="020F0704030504030204" pitchFamily="34" charset="0"/>
                      <a:ea typeface="Helvetica Neue" charset="0"/>
                      <a:cs typeface="Helvetica Neue" charset="0"/>
                    </a:rPr>
                    <a:t>SCIENCE ADVISOR</a:t>
                  </a:r>
                  <a:endParaRPr lang="en-US" sz="1050" b="0" i="0" kern="1200" baseline="0" dirty="0">
                    <a:solidFill>
                      <a:srgbClr val="FFFFCC"/>
                    </a:solidFill>
                    <a:effectLst/>
                    <a:latin typeface="Arial Rounded MT Bold" panose="020F0704030504030204" pitchFamily="34" charset="0"/>
                    <a:ea typeface="Helvetica Neue" charset="0"/>
                    <a:cs typeface="Helvetica Neue" charset="0"/>
                  </a:endParaRPr>
                </a:p>
              </p:txBody>
            </p:sp>
            <p:sp>
              <p:nvSpPr>
                <p:cNvPr id="31" name="Oval 30">
                  <a:extLst>
                    <a:ext uri="{FF2B5EF4-FFF2-40B4-BE49-F238E27FC236}">
                      <a16:creationId xmlns:a16="http://schemas.microsoft.com/office/drawing/2014/main" id="{B0024D04-979A-4D4A-868D-3A179EF90153}"/>
                    </a:ext>
                  </a:extLst>
                </p:cNvPr>
                <p:cNvSpPr/>
                <p:nvPr/>
              </p:nvSpPr>
              <p:spPr>
                <a:xfrm>
                  <a:off x="9556121" y="3151227"/>
                  <a:ext cx="2011680" cy="2011680"/>
                </a:xfrm>
                <a:prstGeom prst="ellipse">
                  <a:avLst/>
                </a:prstGeom>
                <a:noFill/>
                <a:ln w="63500" cap="rnd">
                  <a:solidFill>
                    <a:srgbClr val="FFFFCC"/>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6" name="Picture 4" descr="Image result for white house science team eric lander">
              <a:extLst>
                <a:ext uri="{FF2B5EF4-FFF2-40B4-BE49-F238E27FC236}">
                  <a16:creationId xmlns:a16="http://schemas.microsoft.com/office/drawing/2014/main" id="{237EC8BF-3B66-4A04-99F3-40EBB3E6B4B6}"/>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9899" b="92114" l="10000" r="90000">
                          <a14:foregroundMark x1="77875" y1="64597" x2="69125" y2="68960"/>
                          <a14:foregroundMark x1="69125" y1="68960" x2="67625" y2="75000"/>
                          <a14:foregroundMark x1="67625" y1="75000" x2="69875" y2="80369"/>
                          <a14:foregroundMark x1="69875" y1="80369" x2="79875" y2="90604"/>
                          <a14:foregroundMark x1="79875" y1="90604" x2="89125" y2="92114"/>
                          <a14:foregroundMark x1="89125" y1="92114" x2="85500" y2="87416"/>
                          <a14:foregroundMark x1="85500" y1="87416" x2="80000" y2="67785"/>
                          <a14:foregroundMark x1="80000" y1="67785" x2="76750" y2="64933"/>
                          <a14:backgroundMark x1="53875" y1="30537" x2="55500" y2="41946"/>
                          <a14:backgroundMark x1="55500" y1="41946" x2="54750" y2="47987"/>
                          <a14:backgroundMark x1="54750" y1="47987" x2="38375" y2="58893"/>
                          <a14:backgroundMark x1="38375" y1="58893" x2="35375" y2="63926"/>
                          <a14:backgroundMark x1="35375" y1="63926" x2="33750" y2="81711"/>
                          <a14:backgroundMark x1="33750" y1="81711" x2="29500" y2="83054"/>
                          <a14:backgroundMark x1="29500" y1="83054" x2="23375" y2="75839"/>
                          <a14:backgroundMark x1="23375" y1="75839" x2="16125" y2="56040"/>
                          <a14:backgroundMark x1="16125" y1="56040" x2="11875" y2="8893"/>
                          <a14:backgroundMark x1="11875" y1="8893" x2="16375" y2="10235"/>
                          <a14:backgroundMark x1="16375" y1="10235" x2="21250" y2="14765"/>
                          <a14:backgroundMark x1="21250" y1="14765" x2="34125" y2="16611"/>
                          <a14:backgroundMark x1="34125" y1="16611" x2="38250" y2="20134"/>
                          <a14:backgroundMark x1="38250" y1="20134" x2="41125" y2="27181"/>
                          <a14:backgroundMark x1="41125" y1="27181" x2="42375" y2="34396"/>
                          <a14:backgroundMark x1="42375" y1="34396" x2="39625" y2="41946"/>
                          <a14:backgroundMark x1="39625" y1="41946" x2="33500" y2="48154"/>
                          <a14:backgroundMark x1="33500" y1="48154" x2="26500" y2="51510"/>
                        </a14:backgroundRemoval>
                      </a14:imgEffect>
                    </a14:imgLayer>
                  </a14:imgProps>
                </a:ext>
                <a:ext uri="{28A0092B-C50C-407E-A947-70E740481C1C}">
                  <a14:useLocalDpi xmlns:a14="http://schemas.microsoft.com/office/drawing/2010/main" val="0"/>
                </a:ext>
              </a:extLst>
            </a:blip>
            <a:srcRect l="46647" t="7320" r="13553" b="39256"/>
            <a:stretch/>
          </p:blipFill>
          <p:spPr bwMode="auto">
            <a:xfrm>
              <a:off x="5255059" y="3306177"/>
              <a:ext cx="1828801" cy="1828800"/>
            </a:xfrm>
            <a:prstGeom prst="ellipse">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3440529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89B713C-817A-4B6D-8E92-216B9BC0E12B}"/>
              </a:ext>
            </a:extLst>
          </p:cNvPr>
          <p:cNvSpPr txBox="1"/>
          <p:nvPr/>
        </p:nvSpPr>
        <p:spPr>
          <a:xfrm>
            <a:off x="10379998" y="6457890"/>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a:t>
            </a:r>
          </a:p>
        </p:txBody>
      </p:sp>
      <p:sp>
        <p:nvSpPr>
          <p:cNvPr id="32" name="Rectangle 31">
            <a:extLst>
              <a:ext uri="{FF2B5EF4-FFF2-40B4-BE49-F238E27FC236}">
                <a16:creationId xmlns:a16="http://schemas.microsoft.com/office/drawing/2014/main" id="{55AE8B37-1A7E-4BD6-80AE-EA3DAAED3906}"/>
              </a:ext>
            </a:extLst>
          </p:cNvPr>
          <p:cNvSpPr/>
          <p:nvPr/>
        </p:nvSpPr>
        <p:spPr>
          <a:xfrm>
            <a:off x="39326" y="-18251"/>
            <a:ext cx="12152674" cy="1138773"/>
          </a:xfrm>
          <a:prstGeom prst="rect">
            <a:avLst/>
          </a:prstGeom>
        </p:spPr>
        <p:txBody>
          <a:bodyPr wrap="square">
            <a:spAutoFit/>
          </a:bodyPr>
          <a:lstStyle/>
          <a:p>
            <a:pPr algn="ctr"/>
            <a:r>
              <a:rPr lang="en-US" sz="3200" b="1" dirty="0">
                <a:solidFill>
                  <a:srgbClr val="5FE0D4"/>
                </a:solidFill>
              </a:rPr>
              <a:t>Leadership Changes at </a:t>
            </a:r>
            <a:r>
              <a:rPr lang="en-US" sz="3600" b="1" dirty="0">
                <a:solidFill>
                  <a:srgbClr val="5FE0D4"/>
                </a:solidFill>
              </a:rPr>
              <a:t>Centers</a:t>
            </a:r>
            <a:r>
              <a:rPr lang="en-US" sz="3200" b="1" dirty="0">
                <a:solidFill>
                  <a:srgbClr val="5FE0D4"/>
                </a:solidFill>
              </a:rPr>
              <a:t> for Disease Control (CDC) and Food and Drug Administration (FDA)</a:t>
            </a:r>
          </a:p>
        </p:txBody>
      </p:sp>
      <p:grpSp>
        <p:nvGrpSpPr>
          <p:cNvPr id="33" name="Group 32">
            <a:extLst>
              <a:ext uri="{FF2B5EF4-FFF2-40B4-BE49-F238E27FC236}">
                <a16:creationId xmlns:a16="http://schemas.microsoft.com/office/drawing/2014/main" id="{7C165157-02D2-43C3-9932-8E181B73171E}"/>
              </a:ext>
            </a:extLst>
          </p:cNvPr>
          <p:cNvGrpSpPr/>
          <p:nvPr/>
        </p:nvGrpSpPr>
        <p:grpSpPr>
          <a:xfrm>
            <a:off x="41170" y="1556114"/>
            <a:ext cx="6327770" cy="4562639"/>
            <a:chOff x="6725142" y="1396301"/>
            <a:chExt cx="6327770" cy="4562639"/>
          </a:xfrm>
        </p:grpSpPr>
        <p:grpSp>
          <p:nvGrpSpPr>
            <p:cNvPr id="34" name="Group 33">
              <a:extLst>
                <a:ext uri="{FF2B5EF4-FFF2-40B4-BE49-F238E27FC236}">
                  <a16:creationId xmlns:a16="http://schemas.microsoft.com/office/drawing/2014/main" id="{5BD8701B-3B22-4084-BD9A-18BCBEEAE717}"/>
                </a:ext>
              </a:extLst>
            </p:cNvPr>
            <p:cNvGrpSpPr/>
            <p:nvPr/>
          </p:nvGrpSpPr>
          <p:grpSpPr>
            <a:xfrm>
              <a:off x="6725142" y="1396301"/>
              <a:ext cx="5307873" cy="4562639"/>
              <a:chOff x="1308411" y="1544288"/>
              <a:chExt cx="5307873" cy="4562639"/>
            </a:xfrm>
          </p:grpSpPr>
          <p:pic>
            <p:nvPicPr>
              <p:cNvPr id="36" name="Picture 4" descr="Image result for Rochelle P. Walensky, MD, MPH,">
                <a:extLst>
                  <a:ext uri="{FF2B5EF4-FFF2-40B4-BE49-F238E27FC236}">
                    <a16:creationId xmlns:a16="http://schemas.microsoft.com/office/drawing/2014/main" id="{4C7D5E67-4192-4C59-AAA6-B294DA374D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0483" y="1544288"/>
                <a:ext cx="3671524" cy="3671524"/>
              </a:xfrm>
              <a:prstGeom prst="roundRect">
                <a:avLst/>
              </a:prstGeom>
              <a:noFill/>
              <a:extLst>
                <a:ext uri="{909E8E84-426E-40DD-AFC4-6F175D3DCCD1}">
                  <a14:hiddenFill xmlns:a14="http://schemas.microsoft.com/office/drawing/2010/main">
                    <a:solidFill>
                      <a:srgbClr val="FFFFFF"/>
                    </a:solidFill>
                  </a14:hiddenFill>
                </a:ext>
              </a:extLst>
            </p:spPr>
          </p:pic>
          <p:sp>
            <p:nvSpPr>
              <p:cNvPr id="37" name="Title 1">
                <a:extLst>
                  <a:ext uri="{FF2B5EF4-FFF2-40B4-BE49-F238E27FC236}">
                    <a16:creationId xmlns:a16="http://schemas.microsoft.com/office/drawing/2014/main" id="{D4BD32AC-D8B0-4363-8132-80B0642F5B11}"/>
                  </a:ext>
                </a:extLst>
              </p:cNvPr>
              <p:cNvSpPr txBox="1">
                <a:spLocks/>
              </p:cNvSpPr>
              <p:nvPr/>
            </p:nvSpPr>
            <p:spPr>
              <a:xfrm>
                <a:off x="1308411" y="5242239"/>
                <a:ext cx="5307873" cy="864688"/>
              </a:xfrm>
              <a:prstGeom prst="rect">
                <a:avLst/>
              </a:prstGeom>
            </p:spPr>
            <p:txBody>
              <a:bodyPr/>
              <a:lstStyle/>
              <a:p>
                <a:pPr algn="ctr" eaLnBrk="0" hangingPunct="0">
                  <a:defRPr/>
                </a:pPr>
                <a:r>
                  <a:rPr lang="en-US" b="1" dirty="0">
                    <a:solidFill>
                      <a:srgbClr val="5FE0D4"/>
                    </a:solidFill>
                  </a:rPr>
                  <a:t>New Director, CDC</a:t>
                </a:r>
              </a:p>
              <a:p>
                <a:pPr algn="ctr" eaLnBrk="0" hangingPunct="0">
                  <a:defRPr/>
                </a:pPr>
                <a:r>
                  <a:rPr lang="en-US" b="1" spc="-100" dirty="0">
                    <a:latin typeface="Arial" panose="020B0604020202020204" pitchFamily="34" charset="0"/>
                    <a:ea typeface="+mj-ea"/>
                    <a:cs typeface="Arial" panose="020B0604020202020204" pitchFamily="34" charset="0"/>
                  </a:rPr>
                  <a:t>Rochelle </a:t>
                </a:r>
                <a:r>
                  <a:rPr lang="en-US" b="1" spc="-100" dirty="0" err="1">
                    <a:latin typeface="Arial" panose="020B0604020202020204" pitchFamily="34" charset="0"/>
                    <a:ea typeface="+mj-ea"/>
                    <a:cs typeface="Arial" panose="020B0604020202020204" pitchFamily="34" charset="0"/>
                  </a:rPr>
                  <a:t>Walensky</a:t>
                </a:r>
                <a:r>
                  <a:rPr lang="en-US" b="1" spc="-100" dirty="0">
                    <a:latin typeface="Arial" panose="020B0604020202020204" pitchFamily="34" charset="0"/>
                    <a:ea typeface="+mj-ea"/>
                    <a:cs typeface="Arial" panose="020B0604020202020204" pitchFamily="34" charset="0"/>
                  </a:rPr>
                  <a:t> M.D., M.P.H.</a:t>
                </a:r>
              </a:p>
            </p:txBody>
          </p:sp>
        </p:grpSp>
        <p:pic>
          <p:nvPicPr>
            <p:cNvPr id="35" name="Picture 2" descr="Image result for cdc logo">
              <a:extLst>
                <a:ext uri="{FF2B5EF4-FFF2-40B4-BE49-F238E27FC236}">
                  <a16:creationId xmlns:a16="http://schemas.microsoft.com/office/drawing/2014/main" id="{EEEC325D-F548-4934-81D2-8081EB9E05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40436" y="2044944"/>
              <a:ext cx="1412476" cy="1063789"/>
            </a:xfrm>
            <a:prstGeom prst="rect">
              <a:avLst/>
            </a:prstGeom>
            <a:solidFill>
              <a:schemeClr val="tx1"/>
            </a:solidFill>
            <a:ln w="38100">
              <a:solidFill>
                <a:schemeClr val="tx1"/>
              </a:solidFill>
            </a:ln>
            <a:effectLst>
              <a:glow rad="228600">
                <a:schemeClr val="accent1">
                  <a:satMod val="175000"/>
                  <a:alpha val="40000"/>
                </a:schemeClr>
              </a:glow>
            </a:effectLst>
          </p:spPr>
        </p:pic>
      </p:grpSp>
      <p:grpSp>
        <p:nvGrpSpPr>
          <p:cNvPr id="38" name="Group 37">
            <a:extLst>
              <a:ext uri="{FF2B5EF4-FFF2-40B4-BE49-F238E27FC236}">
                <a16:creationId xmlns:a16="http://schemas.microsoft.com/office/drawing/2014/main" id="{0DEAC855-1A9E-40B3-933C-DDA783697183}"/>
              </a:ext>
            </a:extLst>
          </p:cNvPr>
          <p:cNvGrpSpPr/>
          <p:nvPr/>
        </p:nvGrpSpPr>
        <p:grpSpPr>
          <a:xfrm>
            <a:off x="5662702" y="1556114"/>
            <a:ext cx="6978169" cy="5061589"/>
            <a:chOff x="-862506" y="1396301"/>
            <a:chExt cx="6978169" cy="5061589"/>
          </a:xfrm>
        </p:grpSpPr>
        <p:grpSp>
          <p:nvGrpSpPr>
            <p:cNvPr id="39" name="Group 38">
              <a:extLst>
                <a:ext uri="{FF2B5EF4-FFF2-40B4-BE49-F238E27FC236}">
                  <a16:creationId xmlns:a16="http://schemas.microsoft.com/office/drawing/2014/main" id="{3CF8F1DD-7FE0-47A5-97B3-1A16CF35F0CF}"/>
                </a:ext>
              </a:extLst>
            </p:cNvPr>
            <p:cNvGrpSpPr/>
            <p:nvPr/>
          </p:nvGrpSpPr>
          <p:grpSpPr>
            <a:xfrm>
              <a:off x="0" y="1396301"/>
              <a:ext cx="6115663" cy="5061589"/>
              <a:chOff x="0" y="1396301"/>
              <a:chExt cx="6115663" cy="5061589"/>
            </a:xfrm>
          </p:grpSpPr>
          <p:sp>
            <p:nvSpPr>
              <p:cNvPr id="41" name="Title 1">
                <a:extLst>
                  <a:ext uri="{FF2B5EF4-FFF2-40B4-BE49-F238E27FC236}">
                    <a16:creationId xmlns:a16="http://schemas.microsoft.com/office/drawing/2014/main" id="{EF57992D-191B-48CB-8261-4A233E0B60BB}"/>
                  </a:ext>
                </a:extLst>
              </p:cNvPr>
              <p:cNvSpPr txBox="1">
                <a:spLocks/>
              </p:cNvSpPr>
              <p:nvPr/>
            </p:nvSpPr>
            <p:spPr>
              <a:xfrm>
                <a:off x="0" y="5070188"/>
                <a:ext cx="5538651" cy="1200329"/>
              </a:xfrm>
              <a:prstGeom prst="rect">
                <a:avLst/>
              </a:prstGeom>
            </p:spPr>
            <p:txBody>
              <a:bodyPr/>
              <a:lstStyle/>
              <a:p>
                <a:pPr algn="ctr" eaLnBrk="0" hangingPunct="0">
                  <a:defRPr/>
                </a:pPr>
                <a:r>
                  <a:rPr lang="en-US" b="1" dirty="0">
                    <a:solidFill>
                      <a:srgbClr val="5FE0D4"/>
                    </a:solidFill>
                  </a:rPr>
                  <a:t>Acting Commissioner, FDA</a:t>
                </a:r>
              </a:p>
              <a:p>
                <a:pPr algn="ctr" eaLnBrk="0" hangingPunct="0">
                  <a:defRPr/>
                </a:pPr>
                <a:r>
                  <a:rPr lang="en-US" b="1" spc="-100" dirty="0">
                    <a:latin typeface="Arial" panose="020B0604020202020204" pitchFamily="34" charset="0"/>
                    <a:ea typeface="+mj-ea"/>
                    <a:cs typeface="Arial" panose="020B0604020202020204" pitchFamily="34" charset="0"/>
                  </a:rPr>
                  <a:t>Janet Woodcock, M.D.</a:t>
                </a:r>
              </a:p>
            </p:txBody>
          </p:sp>
          <p:grpSp>
            <p:nvGrpSpPr>
              <p:cNvPr id="42" name="Group 41">
                <a:extLst>
                  <a:ext uri="{FF2B5EF4-FFF2-40B4-BE49-F238E27FC236}">
                    <a16:creationId xmlns:a16="http://schemas.microsoft.com/office/drawing/2014/main" id="{465C4755-399E-4612-BC18-36957957B6C8}"/>
                  </a:ext>
                </a:extLst>
              </p:cNvPr>
              <p:cNvGrpSpPr/>
              <p:nvPr/>
            </p:nvGrpSpPr>
            <p:grpSpPr>
              <a:xfrm>
                <a:off x="963861" y="1396301"/>
                <a:ext cx="5151802" cy="5061589"/>
                <a:chOff x="963861" y="1396301"/>
                <a:chExt cx="5151802" cy="5061589"/>
              </a:xfrm>
            </p:grpSpPr>
            <p:pic>
              <p:nvPicPr>
                <p:cNvPr id="43" name="Picture 42">
                  <a:extLst>
                    <a:ext uri="{FF2B5EF4-FFF2-40B4-BE49-F238E27FC236}">
                      <a16:creationId xmlns:a16="http://schemas.microsoft.com/office/drawing/2014/main" id="{F4AC3D24-BE2F-4160-8EDA-3954213D30E5}"/>
                    </a:ext>
                  </a:extLst>
                </p:cNvPr>
                <p:cNvPicPr>
                  <a:picLocks noChangeAspect="1"/>
                </p:cNvPicPr>
                <p:nvPr/>
              </p:nvPicPr>
              <p:blipFill rotWithShape="1">
                <a:blip r:embed="rId5"/>
                <a:srcRect l="262" r="4286"/>
                <a:stretch/>
              </p:blipFill>
              <p:spPr>
                <a:xfrm>
                  <a:off x="963861" y="1396301"/>
                  <a:ext cx="3610927" cy="3671524"/>
                </a:xfrm>
                <a:prstGeom prst="roundRect">
                  <a:avLst/>
                </a:prstGeom>
              </p:spPr>
            </p:pic>
            <p:sp>
              <p:nvSpPr>
                <p:cNvPr id="44" name="Title 1">
                  <a:extLst>
                    <a:ext uri="{FF2B5EF4-FFF2-40B4-BE49-F238E27FC236}">
                      <a16:creationId xmlns:a16="http://schemas.microsoft.com/office/drawing/2014/main" id="{AC13F534-3A6A-45DE-986B-42F3088702EC}"/>
                    </a:ext>
                  </a:extLst>
                </p:cNvPr>
                <p:cNvSpPr txBox="1">
                  <a:spLocks/>
                </p:cNvSpPr>
                <p:nvPr/>
              </p:nvSpPr>
              <p:spPr>
                <a:xfrm>
                  <a:off x="2229599" y="5314043"/>
                  <a:ext cx="3886064" cy="1143847"/>
                </a:xfrm>
                <a:prstGeom prst="rect">
                  <a:avLst/>
                </a:prstGeom>
              </p:spPr>
              <p:txBody>
                <a:bodyPr/>
                <a:lstStyle/>
                <a:p>
                  <a:pPr algn="ctr" eaLnBrk="0" hangingPunct="0">
                    <a:defRPr/>
                  </a:pPr>
                  <a:endParaRPr lang="en-US" sz="3200" b="1" spc="-100" dirty="0">
                    <a:latin typeface="Arial" panose="020B0604020202020204" pitchFamily="34" charset="0"/>
                    <a:ea typeface="+mj-ea"/>
                    <a:cs typeface="Arial" panose="020B0604020202020204" pitchFamily="34" charset="0"/>
                  </a:endParaRPr>
                </a:p>
              </p:txBody>
            </p:sp>
          </p:grpSp>
        </p:grpSp>
        <p:pic>
          <p:nvPicPr>
            <p:cNvPr id="40" name="Picture 39">
              <a:extLst>
                <a:ext uri="{FF2B5EF4-FFF2-40B4-BE49-F238E27FC236}">
                  <a16:creationId xmlns:a16="http://schemas.microsoft.com/office/drawing/2014/main" id="{229A74FC-6872-4B87-B2E3-539E523319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2506" y="3753291"/>
              <a:ext cx="1528863" cy="718566"/>
            </a:xfrm>
            <a:prstGeom prst="rect">
              <a:avLst/>
            </a:prstGeom>
            <a:effectLst>
              <a:glow rad="228600">
                <a:schemeClr val="accent1">
                  <a:satMod val="175000"/>
                  <a:alpha val="40000"/>
                </a:schemeClr>
              </a:glow>
            </a:effectLst>
          </p:spPr>
        </p:pic>
      </p:grpSp>
    </p:spTree>
    <p:extLst>
      <p:ext uri="{BB962C8B-B14F-4D97-AF65-F5344CB8AC3E}">
        <p14:creationId xmlns:p14="http://schemas.microsoft.com/office/powerpoint/2010/main" val="204965959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up)">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492"/>
            <a:ext cx="12192000" cy="772160"/>
          </a:xfrm>
        </p:spPr>
        <p:txBody>
          <a:bodyPr>
            <a:normAutofit/>
          </a:bodyPr>
          <a:lstStyle/>
          <a:p>
            <a:pPr algn="ctr"/>
            <a:r>
              <a:rPr lang="en-US" sz="3600" dirty="0">
                <a:solidFill>
                  <a:srgbClr val="5FE0D4"/>
                </a:solidFill>
                <a:latin typeface="Arial" charset="0"/>
                <a:cs typeface="Arial" charset="0"/>
              </a:rPr>
              <a:t>VIPs Visit NIH</a:t>
            </a:r>
            <a:endParaRPr lang="en-US" sz="3600" b="1" dirty="0">
              <a:solidFill>
                <a:srgbClr val="5FE0D4"/>
              </a:solidFill>
            </a:endParaRPr>
          </a:p>
        </p:txBody>
      </p:sp>
      <p:sp>
        <p:nvSpPr>
          <p:cNvPr id="5" name="TextBox 4">
            <a:extLst>
              <a:ext uri="{FF2B5EF4-FFF2-40B4-BE49-F238E27FC236}">
                <a16:creationId xmlns:a16="http://schemas.microsoft.com/office/drawing/2014/main" id="{27EA5155-7BE9-47B5-89C9-E8F6FE06451B}"/>
              </a:ext>
            </a:extLst>
          </p:cNvPr>
          <p:cNvSpPr txBox="1"/>
          <p:nvPr/>
        </p:nvSpPr>
        <p:spPr>
          <a:xfrm>
            <a:off x="10379998" y="6457890"/>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a:t>
            </a:r>
          </a:p>
        </p:txBody>
      </p:sp>
      <p:grpSp>
        <p:nvGrpSpPr>
          <p:cNvPr id="6" name="Group 5">
            <a:extLst>
              <a:ext uri="{FF2B5EF4-FFF2-40B4-BE49-F238E27FC236}">
                <a16:creationId xmlns:a16="http://schemas.microsoft.com/office/drawing/2014/main" id="{7E9689EB-B1BC-49C3-B468-0F51E2B5DCEB}"/>
              </a:ext>
            </a:extLst>
          </p:cNvPr>
          <p:cNvGrpSpPr/>
          <p:nvPr/>
        </p:nvGrpSpPr>
        <p:grpSpPr>
          <a:xfrm>
            <a:off x="117707" y="869230"/>
            <a:ext cx="4159864" cy="3543528"/>
            <a:chOff x="1231285" y="964670"/>
            <a:chExt cx="4159864" cy="3543528"/>
          </a:xfrm>
        </p:grpSpPr>
        <p:pic>
          <p:nvPicPr>
            <p:cNvPr id="4" name="Picture 3">
              <a:extLst>
                <a:ext uri="{FF2B5EF4-FFF2-40B4-BE49-F238E27FC236}">
                  <a16:creationId xmlns:a16="http://schemas.microsoft.com/office/drawing/2014/main" id="{38CB9228-7FA9-4892-BAEB-ED75F93E75BE}"/>
                </a:ext>
              </a:extLst>
            </p:cNvPr>
            <p:cNvPicPr>
              <a:picLocks noChangeAspect="1"/>
            </p:cNvPicPr>
            <p:nvPr/>
          </p:nvPicPr>
          <p:blipFill>
            <a:blip r:embed="rId3"/>
            <a:stretch>
              <a:fillRect/>
            </a:stretch>
          </p:blipFill>
          <p:spPr>
            <a:xfrm>
              <a:off x="1393098" y="964670"/>
              <a:ext cx="3998051" cy="2249570"/>
            </a:xfrm>
            <a:prstGeom prst="rect">
              <a:avLst/>
            </a:prstGeom>
            <a:effectLst>
              <a:glow rad="228600">
                <a:schemeClr val="accent3">
                  <a:satMod val="175000"/>
                  <a:alpha val="40000"/>
                </a:schemeClr>
              </a:glow>
            </a:effectLst>
          </p:spPr>
        </p:pic>
        <p:sp>
          <p:nvSpPr>
            <p:cNvPr id="8" name="Title 1">
              <a:extLst>
                <a:ext uri="{FF2B5EF4-FFF2-40B4-BE49-F238E27FC236}">
                  <a16:creationId xmlns:a16="http://schemas.microsoft.com/office/drawing/2014/main" id="{548380A4-0233-48B3-BB0B-E534078A9C48}"/>
                </a:ext>
              </a:extLst>
            </p:cNvPr>
            <p:cNvSpPr txBox="1">
              <a:spLocks/>
            </p:cNvSpPr>
            <p:nvPr/>
          </p:nvSpPr>
          <p:spPr>
            <a:xfrm>
              <a:off x="1231285" y="3363802"/>
              <a:ext cx="2960440" cy="1144396"/>
            </a:xfrm>
            <a:prstGeom prst="rect">
              <a:avLst/>
            </a:prstGeom>
          </p:spPr>
          <p:txBody>
            <a:bodyPr/>
            <a:lstStyle/>
            <a:p>
              <a:pPr lvl="0" algn="ctr" eaLnBrk="0" hangingPunct="0">
                <a:defRPr/>
              </a:pPr>
              <a:r>
                <a:rPr lang="en-US" sz="2800" b="1" dirty="0"/>
                <a:t>Vice President Kamala Harris</a:t>
              </a:r>
              <a:endParaRPr kumimoji="0" lang="en-US" sz="2800" b="1" i="0" u="none" strike="noStrike" kern="1200" cap="none" spc="-1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11" name="Group 10">
            <a:extLst>
              <a:ext uri="{FF2B5EF4-FFF2-40B4-BE49-F238E27FC236}">
                <a16:creationId xmlns:a16="http://schemas.microsoft.com/office/drawing/2014/main" id="{91E1B70D-BB7A-454C-BC3D-C4D661F28039}"/>
              </a:ext>
            </a:extLst>
          </p:cNvPr>
          <p:cNvGrpSpPr/>
          <p:nvPr/>
        </p:nvGrpSpPr>
        <p:grpSpPr>
          <a:xfrm>
            <a:off x="7759541" y="786139"/>
            <a:ext cx="4189680" cy="3367665"/>
            <a:chOff x="6633541" y="1188031"/>
            <a:chExt cx="4189680" cy="3367665"/>
          </a:xfrm>
        </p:grpSpPr>
        <p:pic>
          <p:nvPicPr>
            <p:cNvPr id="2050" name="Picture 2" descr="Video Event">
              <a:extLst>
                <a:ext uri="{FF2B5EF4-FFF2-40B4-BE49-F238E27FC236}">
                  <a16:creationId xmlns:a16="http://schemas.microsoft.com/office/drawing/2014/main" id="{C9F7335B-A4BC-4903-9873-6D1AE0A892D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804"/>
            <a:stretch/>
          </p:blipFill>
          <p:spPr bwMode="auto">
            <a:xfrm>
              <a:off x="6633541" y="1188031"/>
              <a:ext cx="4189680" cy="2249571"/>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45D5A4A6-C8C8-41C4-83BE-413B66F49FAE}"/>
                </a:ext>
              </a:extLst>
            </p:cNvPr>
            <p:cNvSpPr txBox="1">
              <a:spLocks/>
            </p:cNvSpPr>
            <p:nvPr/>
          </p:nvSpPr>
          <p:spPr>
            <a:xfrm>
              <a:off x="8318155" y="3519863"/>
              <a:ext cx="2495137" cy="1035833"/>
            </a:xfrm>
            <a:prstGeom prst="rect">
              <a:avLst/>
            </a:prstGeom>
          </p:spPr>
          <p:txBody>
            <a:bodyPr/>
            <a:lstStyle/>
            <a:p>
              <a:pPr lvl="0" algn="r" eaLnBrk="0" hangingPunct="0">
                <a:defRPr/>
              </a:pPr>
              <a:r>
                <a:rPr lang="en-US" sz="2800" b="1" dirty="0"/>
                <a:t>First Lady </a:t>
              </a:r>
            </a:p>
            <a:p>
              <a:pPr lvl="0" algn="r" eaLnBrk="0" hangingPunct="0">
                <a:defRPr/>
              </a:pPr>
              <a:r>
                <a:rPr lang="en-US" sz="2800" b="1" dirty="0"/>
                <a:t>Dr. Jill Biden</a:t>
              </a:r>
              <a:endParaRPr kumimoji="0" lang="en-US" sz="2800" b="1" i="0" u="none" strike="noStrike" kern="1200" cap="none" spc="-1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16" name="Group 15">
            <a:extLst>
              <a:ext uri="{FF2B5EF4-FFF2-40B4-BE49-F238E27FC236}">
                <a16:creationId xmlns:a16="http://schemas.microsoft.com/office/drawing/2014/main" id="{3FD5A5E7-62EA-46C6-92DA-310315BEB6D6}"/>
              </a:ext>
            </a:extLst>
          </p:cNvPr>
          <p:cNvGrpSpPr/>
          <p:nvPr/>
        </p:nvGrpSpPr>
        <p:grpSpPr>
          <a:xfrm>
            <a:off x="3895951" y="2562952"/>
            <a:ext cx="4462209" cy="4029725"/>
            <a:chOff x="3895951" y="2274196"/>
            <a:chExt cx="4462209" cy="4029725"/>
          </a:xfrm>
        </p:grpSpPr>
        <p:pic>
          <p:nvPicPr>
            <p:cNvPr id="3" name="Picture 2">
              <a:extLst>
                <a:ext uri="{FF2B5EF4-FFF2-40B4-BE49-F238E27FC236}">
                  <a16:creationId xmlns:a16="http://schemas.microsoft.com/office/drawing/2014/main" id="{272156F9-F61F-46FD-BE95-C04B8BC0E8F2}"/>
                </a:ext>
              </a:extLst>
            </p:cNvPr>
            <p:cNvPicPr>
              <a:picLocks noChangeAspect="1"/>
            </p:cNvPicPr>
            <p:nvPr/>
          </p:nvPicPr>
          <p:blipFill rotWithShape="1">
            <a:blip r:embed="rId5"/>
            <a:srcRect b="11667"/>
            <a:stretch/>
          </p:blipFill>
          <p:spPr>
            <a:xfrm>
              <a:off x="3895951" y="3486870"/>
              <a:ext cx="4462209" cy="2817051"/>
            </a:xfrm>
            <a:prstGeom prst="rect">
              <a:avLst/>
            </a:prstGeom>
            <a:effectLst>
              <a:glow rad="228600">
                <a:schemeClr val="accent2">
                  <a:satMod val="175000"/>
                  <a:alpha val="40000"/>
                </a:schemeClr>
              </a:glow>
            </a:effectLst>
          </p:spPr>
        </p:pic>
        <p:sp>
          <p:nvSpPr>
            <p:cNvPr id="10" name="Title 1">
              <a:extLst>
                <a:ext uri="{FF2B5EF4-FFF2-40B4-BE49-F238E27FC236}">
                  <a16:creationId xmlns:a16="http://schemas.microsoft.com/office/drawing/2014/main" id="{CA093DA2-50B3-4925-B9A9-A51BAD6AC751}"/>
                </a:ext>
              </a:extLst>
            </p:cNvPr>
            <p:cNvSpPr txBox="1">
              <a:spLocks/>
            </p:cNvSpPr>
            <p:nvPr/>
          </p:nvSpPr>
          <p:spPr>
            <a:xfrm>
              <a:off x="4640606" y="2274196"/>
              <a:ext cx="2755900" cy="1127964"/>
            </a:xfrm>
            <a:prstGeom prst="rect">
              <a:avLst/>
            </a:prstGeom>
          </p:spPr>
          <p:txBody>
            <a:bodyPr/>
            <a:lstStyle/>
            <a:p>
              <a:pPr lvl="0" algn="ctr" eaLnBrk="0" hangingPunct="0">
                <a:defRPr/>
              </a:pPr>
              <a:r>
                <a:rPr lang="en-US" sz="2800" b="1" dirty="0"/>
                <a:t>President </a:t>
              </a:r>
            </a:p>
            <a:p>
              <a:pPr lvl="0" algn="ctr" eaLnBrk="0" hangingPunct="0">
                <a:defRPr/>
              </a:pPr>
              <a:r>
                <a:rPr lang="en-US" sz="2800" b="1" dirty="0"/>
                <a:t>Joe Biden</a:t>
              </a:r>
              <a:endParaRPr kumimoji="0" lang="en-US" sz="2800" b="1" i="0" u="none" strike="noStrike" kern="1200" cap="none" spc="-1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3" name="AutoShape 4" descr="Image result for president of the us">
            <a:extLst>
              <a:ext uri="{FF2B5EF4-FFF2-40B4-BE49-F238E27FC236}">
                <a16:creationId xmlns:a16="http://schemas.microsoft.com/office/drawing/2014/main" id="{D4DF6198-E14A-4D9D-AC21-2F61FD379FB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05137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ADDB2EA-3F43-4362-9AA0-8927F815BB72}"/>
              </a:ext>
            </a:extLst>
          </p:cNvPr>
          <p:cNvSpPr txBox="1">
            <a:spLocks/>
          </p:cNvSpPr>
          <p:nvPr/>
        </p:nvSpPr>
        <p:spPr bwMode="auto">
          <a:xfrm>
            <a:off x="0" y="6049801"/>
            <a:ext cx="12192000" cy="736600"/>
          </a:xfrm>
          <a:prstGeom prst="rect">
            <a:avLst/>
          </a:prstGeom>
          <a:noFill/>
        </p:spPr>
        <p:txBody>
          <a:bodyPr vert="horz" wrap="square" lIns="91440" tIns="45720" rIns="91440" bIns="45720" numCol="1" rtlCol="0" anchor="ctr" anchorCtr="0" compatLnSpc="1">
            <a:prstTxWarp prst="textNoShape">
              <a:avLst/>
            </a:prstTxWarp>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mj-ea"/>
                <a:cs typeface="Arial" charset="0"/>
              </a:rPr>
              <a:t>genome.gov/DirectorsReport </a:t>
            </a:r>
          </a:p>
        </p:txBody>
      </p:sp>
      <p:sp>
        <p:nvSpPr>
          <p:cNvPr id="4" name="TextBox 3">
            <a:extLst>
              <a:ext uri="{FF2B5EF4-FFF2-40B4-BE49-F238E27FC236}">
                <a16:creationId xmlns:a16="http://schemas.microsoft.com/office/drawing/2014/main" id="{98038E73-79DF-4C0E-84F0-FFB48DD2C495}"/>
              </a:ext>
            </a:extLst>
          </p:cNvPr>
          <p:cNvSpPr txBox="1"/>
          <p:nvPr/>
        </p:nvSpPr>
        <p:spPr>
          <a:xfrm>
            <a:off x="10379998" y="6457890"/>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a:t>
            </a:r>
          </a:p>
        </p:txBody>
      </p:sp>
      <p:sp>
        <p:nvSpPr>
          <p:cNvPr id="7" name="Down Arrow 6">
            <a:extLst>
              <a:ext uri="{FF2B5EF4-FFF2-40B4-BE49-F238E27FC236}">
                <a16:creationId xmlns:a16="http://schemas.microsoft.com/office/drawing/2014/main" id="{B35B734B-E625-466E-98D2-4062587739E5}"/>
              </a:ext>
            </a:extLst>
          </p:cNvPr>
          <p:cNvSpPr/>
          <p:nvPr/>
        </p:nvSpPr>
        <p:spPr>
          <a:xfrm>
            <a:off x="11667033" y="5669046"/>
            <a:ext cx="365982" cy="784272"/>
          </a:xfrm>
          <a:prstGeom prst="downArrow">
            <a:avLst/>
          </a:prstGeom>
          <a:solidFill>
            <a:srgbClr val="5FE0D4"/>
          </a:solidFill>
          <a:ln>
            <a:solidFill>
              <a:srgbClr val="5FE0D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1956"/>
              </a:solidFill>
              <a:effectLst/>
              <a:uLnTx/>
              <a:uFillTx/>
              <a:latin typeface="Arial" panose="020B0604020202020204"/>
              <a:ea typeface="+mn-ea"/>
              <a:cs typeface="+mn-cs"/>
            </a:endParaRPr>
          </a:p>
        </p:txBody>
      </p:sp>
      <p:grpSp>
        <p:nvGrpSpPr>
          <p:cNvPr id="8" name="Group 7">
            <a:extLst>
              <a:ext uri="{FF2B5EF4-FFF2-40B4-BE49-F238E27FC236}">
                <a16:creationId xmlns:a16="http://schemas.microsoft.com/office/drawing/2014/main" id="{ECA06AC5-3862-42FB-B5A7-E7FC70E99026}"/>
              </a:ext>
            </a:extLst>
          </p:cNvPr>
          <p:cNvGrpSpPr/>
          <p:nvPr/>
        </p:nvGrpSpPr>
        <p:grpSpPr>
          <a:xfrm>
            <a:off x="2900101" y="256462"/>
            <a:ext cx="6391798" cy="5772725"/>
            <a:chOff x="2900101" y="256462"/>
            <a:chExt cx="6391798" cy="5772725"/>
          </a:xfrm>
        </p:grpSpPr>
        <p:pic>
          <p:nvPicPr>
            <p:cNvPr id="6" name="Picture 5">
              <a:extLst>
                <a:ext uri="{FF2B5EF4-FFF2-40B4-BE49-F238E27FC236}">
                  <a16:creationId xmlns:a16="http://schemas.microsoft.com/office/drawing/2014/main" id="{DA11AA93-9337-47D5-8832-11B2EF50A943}"/>
                </a:ext>
              </a:extLst>
            </p:cNvPr>
            <p:cNvPicPr>
              <a:picLocks noChangeAspect="1"/>
            </p:cNvPicPr>
            <p:nvPr/>
          </p:nvPicPr>
          <p:blipFill>
            <a:blip r:embed="rId3"/>
            <a:stretch>
              <a:fillRect/>
            </a:stretch>
          </p:blipFill>
          <p:spPr>
            <a:xfrm>
              <a:off x="2900101" y="256462"/>
              <a:ext cx="6391798" cy="5772725"/>
            </a:xfrm>
            <a:prstGeom prst="rect">
              <a:avLst/>
            </a:prstGeom>
          </p:spPr>
        </p:pic>
        <p:sp>
          <p:nvSpPr>
            <p:cNvPr id="10" name="Rectangle 9">
              <a:extLst>
                <a:ext uri="{FF2B5EF4-FFF2-40B4-BE49-F238E27FC236}">
                  <a16:creationId xmlns:a16="http://schemas.microsoft.com/office/drawing/2014/main" id="{C60EF294-E380-43BC-BC96-E0D27F1E7F99}"/>
                </a:ext>
              </a:extLst>
            </p:cNvPr>
            <p:cNvSpPr/>
            <p:nvPr/>
          </p:nvSpPr>
          <p:spPr>
            <a:xfrm>
              <a:off x="6044750" y="2253350"/>
              <a:ext cx="558351" cy="4979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a:extLst>
              <a:ext uri="{FF2B5EF4-FFF2-40B4-BE49-F238E27FC236}">
                <a16:creationId xmlns:a16="http://schemas.microsoft.com/office/drawing/2014/main" id="{93D5E121-3303-4517-89E5-B460E38474C9}"/>
              </a:ext>
            </a:extLst>
          </p:cNvPr>
          <p:cNvSpPr/>
          <p:nvPr/>
        </p:nvSpPr>
        <p:spPr>
          <a:xfrm>
            <a:off x="4470570" y="2156406"/>
            <a:ext cx="2132531" cy="69182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1956"/>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2060497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826"/>
            <a:ext cx="12192000" cy="772160"/>
          </a:xfrm>
        </p:spPr>
        <p:txBody>
          <a:bodyPr>
            <a:normAutofit/>
          </a:bodyPr>
          <a:lstStyle/>
          <a:p>
            <a:pPr algn="ctr"/>
            <a:r>
              <a:rPr lang="en-US" sz="3600" dirty="0">
                <a:solidFill>
                  <a:srgbClr val="5FE0D4"/>
                </a:solidFill>
                <a:latin typeface="Arial" charset="0"/>
                <a:cs typeface="Arial" charset="0"/>
              </a:rPr>
              <a:t>2020 Federal Employee of the Year</a:t>
            </a:r>
            <a:endParaRPr lang="en-US" sz="3600" b="1" dirty="0">
              <a:solidFill>
                <a:srgbClr val="5FE0D4"/>
              </a:solidFill>
            </a:endParaRPr>
          </a:p>
        </p:txBody>
      </p:sp>
      <p:pic>
        <p:nvPicPr>
          <p:cNvPr id="5" name="Picture 4">
            <a:extLst>
              <a:ext uri="{FF2B5EF4-FFF2-40B4-BE49-F238E27FC236}">
                <a16:creationId xmlns:a16="http://schemas.microsoft.com/office/drawing/2014/main" id="{84B4B04C-81AB-4DD1-87DC-D067280D11A2}"/>
              </a:ext>
            </a:extLst>
          </p:cNvPr>
          <p:cNvPicPr>
            <a:picLocks noChangeAspect="1"/>
          </p:cNvPicPr>
          <p:nvPr/>
        </p:nvPicPr>
        <p:blipFill rotWithShape="1">
          <a:blip r:embed="rId3"/>
          <a:srcRect l="30602" t="31660" r="31091" b="16498"/>
          <a:stretch/>
        </p:blipFill>
        <p:spPr>
          <a:xfrm>
            <a:off x="2425490" y="913286"/>
            <a:ext cx="7341020" cy="5350985"/>
          </a:xfrm>
          <a:prstGeom prst="rect">
            <a:avLst/>
          </a:prstGeom>
          <a:effectLst>
            <a:glow rad="228600">
              <a:srgbClr val="C00000">
                <a:alpha val="40000"/>
              </a:srgbClr>
            </a:glow>
          </a:effectLst>
        </p:spPr>
      </p:pic>
      <p:sp>
        <p:nvSpPr>
          <p:cNvPr id="35" name="TextBox 34">
            <a:extLst>
              <a:ext uri="{FF2B5EF4-FFF2-40B4-BE49-F238E27FC236}">
                <a16:creationId xmlns:a16="http://schemas.microsoft.com/office/drawing/2014/main" id="{FAFC81A7-3F7F-44CE-9853-79B72C2A98FB}"/>
              </a:ext>
            </a:extLst>
          </p:cNvPr>
          <p:cNvSpPr txBox="1"/>
          <p:nvPr/>
        </p:nvSpPr>
        <p:spPr>
          <a:xfrm>
            <a:off x="10379998" y="6457890"/>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4</a:t>
            </a:r>
          </a:p>
        </p:txBody>
      </p:sp>
    </p:spTree>
    <p:extLst>
      <p:ext uri="{BB962C8B-B14F-4D97-AF65-F5344CB8AC3E}">
        <p14:creationId xmlns:p14="http://schemas.microsoft.com/office/powerpoint/2010/main" val="1251811555"/>
      </p:ext>
    </p:extLst>
  </p:cSld>
  <p:clrMapOvr>
    <a:masterClrMapping/>
  </p:clrMapOvr>
  <p:transition spd="slow">
    <p:wipe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725"/>
            <a:ext cx="12192000" cy="1127964"/>
          </a:xfrm>
        </p:spPr>
        <p:txBody>
          <a:bodyPr>
            <a:normAutofit/>
          </a:bodyPr>
          <a:lstStyle/>
          <a:p>
            <a:pPr algn="ctr"/>
            <a:r>
              <a:rPr lang="en-US" sz="3600" dirty="0">
                <a:solidFill>
                  <a:srgbClr val="5FE0D4"/>
                </a:solidFill>
                <a:latin typeface="Arial" charset="0"/>
                <a:cs typeface="Arial" charset="0"/>
              </a:rPr>
              <a:t>Judith Greenberg Retires as Deputy Director, </a:t>
            </a:r>
            <a:br>
              <a:rPr lang="en-US" sz="3600" dirty="0">
                <a:solidFill>
                  <a:srgbClr val="5FE0D4"/>
                </a:solidFill>
                <a:latin typeface="Arial" charset="0"/>
                <a:cs typeface="Arial" charset="0"/>
              </a:rPr>
            </a:br>
            <a:r>
              <a:rPr lang="en-US" sz="3600" dirty="0">
                <a:solidFill>
                  <a:srgbClr val="5FE0D4"/>
                </a:solidFill>
                <a:latin typeface="Arial" charset="0"/>
                <a:cs typeface="Arial" charset="0"/>
              </a:rPr>
              <a:t>National Institute of General Medical Sciences</a:t>
            </a:r>
          </a:p>
        </p:txBody>
      </p:sp>
      <p:sp>
        <p:nvSpPr>
          <p:cNvPr id="6" name="Title 1">
            <a:extLst>
              <a:ext uri="{FF2B5EF4-FFF2-40B4-BE49-F238E27FC236}">
                <a16:creationId xmlns:a16="http://schemas.microsoft.com/office/drawing/2014/main" id="{136D5026-33B5-4C8D-95D5-1C46307C5044}"/>
              </a:ext>
            </a:extLst>
          </p:cNvPr>
          <p:cNvSpPr txBox="1">
            <a:spLocks/>
          </p:cNvSpPr>
          <p:nvPr/>
        </p:nvSpPr>
        <p:spPr>
          <a:xfrm>
            <a:off x="2340266" y="5302575"/>
            <a:ext cx="4188665" cy="1127964"/>
          </a:xfrm>
          <a:prstGeom prst="rect">
            <a:avLst/>
          </a:prstGeom>
        </p:spPr>
        <p:txBody>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1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Judith Greenberg, </a:t>
            </a:r>
          </a:p>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1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M.D., Ph.D.</a:t>
            </a:r>
          </a:p>
        </p:txBody>
      </p:sp>
      <p:sp>
        <p:nvSpPr>
          <p:cNvPr id="9" name="TextBox 8">
            <a:extLst>
              <a:ext uri="{FF2B5EF4-FFF2-40B4-BE49-F238E27FC236}">
                <a16:creationId xmlns:a16="http://schemas.microsoft.com/office/drawing/2014/main" id="{0C643523-D480-4E27-AF50-9DBEC74472DA}"/>
              </a:ext>
            </a:extLst>
          </p:cNvPr>
          <p:cNvSpPr txBox="1"/>
          <p:nvPr/>
        </p:nvSpPr>
        <p:spPr>
          <a:xfrm>
            <a:off x="10379998" y="6457890"/>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5</a:t>
            </a:r>
          </a:p>
        </p:txBody>
      </p:sp>
      <p:pic>
        <p:nvPicPr>
          <p:cNvPr id="1026" name="Picture 2" descr="Headshot of Dr. Judith Greenberg.">
            <a:extLst>
              <a:ext uri="{FF2B5EF4-FFF2-40B4-BE49-F238E27FC236}">
                <a16:creationId xmlns:a16="http://schemas.microsoft.com/office/drawing/2014/main" id="{B96A96B3-2D6F-455E-9371-CC1273996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7070" y="1354314"/>
            <a:ext cx="2915055" cy="3886740"/>
          </a:xfrm>
          <a:prstGeom prst="round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nigms">
            <a:extLst>
              <a:ext uri="{FF2B5EF4-FFF2-40B4-BE49-F238E27FC236}">
                <a16:creationId xmlns:a16="http://schemas.microsoft.com/office/drawing/2014/main" id="{4973870E-B2A5-4CDE-80F3-562DB15143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30" t="6302" b="8799"/>
          <a:stretch/>
        </p:blipFill>
        <p:spPr bwMode="auto">
          <a:xfrm>
            <a:off x="6926094" y="2237362"/>
            <a:ext cx="2423454" cy="2315183"/>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179986"/>
      </p:ext>
    </p:extLst>
  </p:cSld>
  <p:clrMapOvr>
    <a:masterClrMapping/>
  </p:clrMapOvr>
  <p:transition spd="slow">
    <p:wipe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577"/>
            <a:ext cx="12192000" cy="623455"/>
          </a:xfrm>
        </p:spPr>
        <p:txBody>
          <a:bodyPr>
            <a:normAutofit/>
          </a:bodyPr>
          <a:lstStyle/>
          <a:p>
            <a:pPr algn="ctr"/>
            <a:r>
              <a:rPr lang="en-US" sz="3600" dirty="0">
                <a:solidFill>
                  <a:srgbClr val="5FE0D4"/>
                </a:solidFill>
                <a:latin typeface="Arial" charset="0"/>
                <a:cs typeface="Arial" charset="0"/>
              </a:rPr>
              <a:t>NIH COVID-19 Information Resources</a:t>
            </a:r>
            <a:endParaRPr lang="en-US" sz="3600" b="1" dirty="0">
              <a:solidFill>
                <a:srgbClr val="5FE0D4"/>
              </a:solidFill>
            </a:endParaRPr>
          </a:p>
        </p:txBody>
      </p:sp>
      <p:pic>
        <p:nvPicPr>
          <p:cNvPr id="1026" name="Picture 2" descr="3D model of COVID-19 virus">
            <a:extLst>
              <a:ext uri="{FF2B5EF4-FFF2-40B4-BE49-F238E27FC236}">
                <a16:creationId xmlns:a16="http://schemas.microsoft.com/office/drawing/2014/main" id="{6E19759E-58B4-4208-8BFB-4ADE74304D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322" r="12644"/>
          <a:stretch/>
        </p:blipFill>
        <p:spPr bwMode="auto">
          <a:xfrm>
            <a:off x="3523034" y="1259597"/>
            <a:ext cx="5145932" cy="4762500"/>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A3BB95C-87A2-4F08-B9F1-5A0B14CE0ACD}"/>
              </a:ext>
            </a:extLst>
          </p:cNvPr>
          <p:cNvSpPr txBox="1"/>
          <p:nvPr/>
        </p:nvSpPr>
        <p:spPr>
          <a:xfrm>
            <a:off x="10379998" y="6457890"/>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6</a:t>
            </a:r>
          </a:p>
        </p:txBody>
      </p:sp>
    </p:spTree>
    <p:extLst>
      <p:ext uri="{BB962C8B-B14F-4D97-AF65-F5344CB8AC3E}">
        <p14:creationId xmlns:p14="http://schemas.microsoft.com/office/powerpoint/2010/main" val="1600822804"/>
      </p:ext>
    </p:extLst>
  </p:cSld>
  <p:clrMapOvr>
    <a:masterClrMapping/>
  </p:clrMapOvr>
  <p:transition spd="slow">
    <p:wipe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860"/>
            <a:ext cx="12192000" cy="772160"/>
          </a:xfrm>
        </p:spPr>
        <p:txBody>
          <a:bodyPr/>
          <a:lstStyle/>
          <a:p>
            <a:pPr algn="ctr"/>
            <a:r>
              <a:rPr lang="en-US" sz="3600" b="1" dirty="0">
                <a:solidFill>
                  <a:srgbClr val="5FE0D4"/>
                </a:solidFill>
                <a:latin typeface="Arial" charset="0"/>
                <a:cs typeface="Arial" charset="0"/>
              </a:rPr>
              <a:t>Fiscal Year 2021 Appropriations</a:t>
            </a:r>
            <a:endParaRPr lang="en-US" sz="3600" b="1" dirty="0"/>
          </a:p>
        </p:txBody>
      </p:sp>
      <p:sp>
        <p:nvSpPr>
          <p:cNvPr id="8" name="TextBox 7"/>
          <p:cNvSpPr txBox="1"/>
          <p:nvPr/>
        </p:nvSpPr>
        <p:spPr>
          <a:xfrm>
            <a:off x="2667000" y="1761332"/>
            <a:ext cx="6858000"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pitchFamily="34" charset="0"/>
              <a:ea typeface="+mn-ea"/>
              <a:cs typeface="+mn-cs"/>
            </a:endParaRPr>
          </a:p>
        </p:txBody>
      </p:sp>
      <p:graphicFrame>
        <p:nvGraphicFramePr>
          <p:cNvPr id="11" name="Table 10"/>
          <p:cNvGraphicFramePr>
            <a:graphicFrameLocks noGrp="1"/>
          </p:cNvGraphicFramePr>
          <p:nvPr/>
        </p:nvGraphicFramePr>
        <p:xfrm>
          <a:off x="880607" y="861672"/>
          <a:ext cx="10737652" cy="5019175"/>
        </p:xfrm>
        <a:graphic>
          <a:graphicData uri="http://schemas.openxmlformats.org/drawingml/2006/table">
            <a:tbl>
              <a:tblPr firstRow="1" firstCol="1" bandRow="1">
                <a:tableStyleId>{F5AB1C69-6EDB-4FF4-983F-18BD219EF322}</a:tableStyleId>
              </a:tblPr>
              <a:tblGrid>
                <a:gridCol w="164592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2"/>
                    </a:ext>
                  </a:extLst>
                </a:gridCol>
                <a:gridCol w="2651760">
                  <a:extLst>
                    <a:ext uri="{9D8B030D-6E8A-4147-A177-3AD203B41FA5}">
                      <a16:colId xmlns:a16="http://schemas.microsoft.com/office/drawing/2014/main" val="20003"/>
                    </a:ext>
                  </a:extLst>
                </a:gridCol>
                <a:gridCol w="1926242">
                  <a:extLst>
                    <a:ext uri="{9D8B030D-6E8A-4147-A177-3AD203B41FA5}">
                      <a16:colId xmlns:a16="http://schemas.microsoft.com/office/drawing/2014/main" val="2599717032"/>
                    </a:ext>
                  </a:extLst>
                </a:gridCol>
                <a:gridCol w="1846730">
                  <a:extLst>
                    <a:ext uri="{9D8B030D-6E8A-4147-A177-3AD203B41FA5}">
                      <a16:colId xmlns:a16="http://schemas.microsoft.com/office/drawing/2014/main" val="2591348643"/>
                    </a:ext>
                  </a:extLst>
                </a:gridCol>
              </a:tblGrid>
              <a:tr h="3422909">
                <a:tc>
                  <a:txBody>
                    <a:bodyPr/>
                    <a:lstStyle/>
                    <a:p>
                      <a:pPr algn="ctr"/>
                      <a:endParaRPr lang="en-US" sz="2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dirty="0">
                          <a:solidFill>
                            <a:schemeClr val="bg1"/>
                          </a:solidFill>
                        </a:rPr>
                        <a:t>Fiscal Year 2020 </a:t>
                      </a:r>
                    </a:p>
                    <a:p>
                      <a:pPr algn="ctr"/>
                      <a:r>
                        <a:rPr lang="en-US" sz="2800" dirty="0">
                          <a:solidFill>
                            <a:schemeClr val="bg1"/>
                          </a:solidFill>
                        </a:rPr>
                        <a:t>Labor-HHS Appropriation</a:t>
                      </a:r>
                      <a:endParaRPr lang="en-US" sz="2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endParaRPr lang="en-US" sz="2800" b="1" i="0" dirty="0">
                        <a:latin typeface="Arial" panose="020B0604020202020204" pitchFamily="34" charset="0"/>
                        <a:cs typeface="Arial" panose="020B0604020202020204" pitchFamily="34" charset="0"/>
                      </a:endParaRPr>
                    </a:p>
                    <a:p>
                      <a:pPr algn="ctr"/>
                      <a:r>
                        <a:rPr lang="en-US" sz="2800" b="1" i="0" dirty="0">
                          <a:latin typeface="Arial" panose="020B0604020202020204" pitchFamily="34" charset="0"/>
                          <a:cs typeface="Arial" panose="020B0604020202020204" pitchFamily="34" charset="0"/>
                        </a:rPr>
                        <a:t>Fiscal Year</a:t>
                      </a:r>
                    </a:p>
                    <a:p>
                      <a:pPr algn="ctr"/>
                      <a:r>
                        <a:rPr lang="en-US" sz="2800" b="1" i="0" dirty="0">
                          <a:latin typeface="Arial" panose="020B0604020202020204" pitchFamily="34" charset="0"/>
                          <a:cs typeface="Arial" panose="020B0604020202020204" pitchFamily="34" charset="0"/>
                        </a:rPr>
                        <a:t>2021 </a:t>
                      </a:r>
                    </a:p>
                    <a:p>
                      <a:pPr algn="ctr"/>
                      <a:r>
                        <a:rPr lang="en-US" sz="2800" b="1" i="0" dirty="0">
                          <a:latin typeface="Arial" panose="020B0604020202020204" pitchFamily="34" charset="0"/>
                          <a:cs typeface="Arial" panose="020B0604020202020204" pitchFamily="34" charset="0"/>
                        </a:rPr>
                        <a:t>Labor-HHS  </a:t>
                      </a:r>
                      <a:r>
                        <a:rPr lang="en-US" sz="2800" dirty="0">
                          <a:solidFill>
                            <a:schemeClr val="bg1"/>
                          </a:solidFill>
                        </a:rPr>
                        <a:t>Appropriation</a:t>
                      </a:r>
                      <a:endParaRPr lang="en-US" sz="2800" b="1" i="0" dirty="0">
                        <a:latin typeface="Arial" panose="020B0604020202020204" pitchFamily="34" charset="0"/>
                        <a:cs typeface="Arial" panose="020B0604020202020204" pitchFamily="34" charset="0"/>
                      </a:endParaRPr>
                    </a:p>
                    <a:p>
                      <a:pPr algn="ctr"/>
                      <a:endParaRPr lang="en-US" sz="2800" b="1" i="0"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b="1" i="0" dirty="0">
                          <a:solidFill>
                            <a:schemeClr val="bg1"/>
                          </a:solidFill>
                          <a:latin typeface="Arial" panose="020B0604020202020204" pitchFamily="34" charset="0"/>
                          <a:cs typeface="Arial" panose="020B0604020202020204" pitchFamily="34" charset="0"/>
                        </a:rPr>
                        <a:t>$</a:t>
                      </a:r>
                    </a:p>
                    <a:p>
                      <a:pPr algn="ctr"/>
                      <a:r>
                        <a:rPr lang="en-US" sz="2800" b="1" i="0" dirty="0">
                          <a:solidFill>
                            <a:schemeClr val="bg1"/>
                          </a:solidFill>
                          <a:latin typeface="Arial" panose="020B0604020202020204" pitchFamily="34" charset="0"/>
                          <a:cs typeface="Arial" panose="020B0604020202020204" pitchFamily="34" charset="0"/>
                        </a:rPr>
                        <a:t>Increase</a:t>
                      </a:r>
                    </a:p>
                  </a:txBody>
                  <a:tcPr marL="68580" marR="68580" marT="34290" marB="34290" anchor="ctr"/>
                </a:tc>
                <a:tc>
                  <a:txBody>
                    <a:bodyPr/>
                    <a:lstStyle/>
                    <a:p>
                      <a:pPr algn="ctr"/>
                      <a:r>
                        <a:rPr lang="en-US" sz="2800" b="1" i="0" dirty="0">
                          <a:solidFill>
                            <a:schemeClr val="bg1"/>
                          </a:solidFill>
                          <a:latin typeface="Arial" panose="020B0604020202020204" pitchFamily="34" charset="0"/>
                          <a:cs typeface="Arial" panose="020B0604020202020204" pitchFamily="34" charset="0"/>
                        </a:rPr>
                        <a:t>% </a:t>
                      </a:r>
                    </a:p>
                    <a:p>
                      <a:pPr algn="ctr"/>
                      <a:r>
                        <a:rPr lang="en-US" sz="2800" b="1" i="0" dirty="0">
                          <a:solidFill>
                            <a:schemeClr val="bg1"/>
                          </a:solidFill>
                          <a:latin typeface="Arial" panose="020B0604020202020204" pitchFamily="34" charset="0"/>
                          <a:cs typeface="Arial" panose="020B0604020202020204" pitchFamily="34" charset="0"/>
                        </a:rPr>
                        <a:t>Increase</a:t>
                      </a:r>
                    </a:p>
                  </a:txBody>
                  <a:tcPr marL="68580" marR="68580" marT="34290" marB="34290" anchor="ctr"/>
                </a:tc>
                <a:extLst>
                  <a:ext uri="{0D108BD9-81ED-4DB2-BD59-A6C34878D82A}">
                    <a16:rowId xmlns:a16="http://schemas.microsoft.com/office/drawing/2014/main" val="10000"/>
                  </a:ext>
                </a:extLst>
              </a:tr>
              <a:tr h="763506">
                <a:tc>
                  <a:txBody>
                    <a:bodyPr/>
                    <a:lstStyle/>
                    <a:p>
                      <a:pPr algn="ctr"/>
                      <a:r>
                        <a:rPr lang="en-US" sz="2800" dirty="0">
                          <a:solidFill>
                            <a:schemeClr val="bg1"/>
                          </a:solidFill>
                        </a:rPr>
                        <a:t>NIH</a:t>
                      </a:r>
                      <a:endParaRPr lang="en-US" sz="2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dirty="0">
                          <a:solidFill>
                            <a:schemeClr val="bg1"/>
                          </a:solidFill>
                        </a:rPr>
                        <a:t>$41.68 B</a:t>
                      </a:r>
                      <a:endParaRPr lang="en-US" sz="2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dirty="0">
                          <a:solidFill>
                            <a:schemeClr val="bg1"/>
                          </a:solidFill>
                        </a:rPr>
                        <a:t>$42.93 B </a:t>
                      </a:r>
                      <a:endParaRPr lang="en-US" sz="2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b="0" dirty="0">
                          <a:solidFill>
                            <a:schemeClr val="bg1"/>
                          </a:solidFill>
                          <a:latin typeface="Arial" panose="020B0604020202020204" pitchFamily="34" charset="0"/>
                          <a:cs typeface="Arial" panose="020B0604020202020204" pitchFamily="34" charset="0"/>
                        </a:rPr>
                        <a:t>$1.25 B</a:t>
                      </a:r>
                    </a:p>
                  </a:txBody>
                  <a:tcPr marL="68580" marR="68580" marT="34290" marB="34290" anchor="ctr"/>
                </a:tc>
                <a:tc>
                  <a:txBody>
                    <a:bodyPr/>
                    <a:lstStyle/>
                    <a:p>
                      <a:pPr algn="ctr"/>
                      <a:r>
                        <a:rPr lang="en-US" sz="2800" b="0" dirty="0">
                          <a:solidFill>
                            <a:schemeClr val="bg1"/>
                          </a:solidFill>
                          <a:latin typeface="Arial" panose="020B0604020202020204" pitchFamily="34" charset="0"/>
                          <a:cs typeface="Arial" panose="020B0604020202020204" pitchFamily="34" charset="0"/>
                        </a:rPr>
                        <a:t>2.99%</a:t>
                      </a:r>
                    </a:p>
                  </a:txBody>
                  <a:tcPr marL="68580" marR="68580" marT="34290" marB="34290" anchor="ctr"/>
                </a:tc>
                <a:extLst>
                  <a:ext uri="{0D108BD9-81ED-4DB2-BD59-A6C34878D82A}">
                    <a16:rowId xmlns:a16="http://schemas.microsoft.com/office/drawing/2014/main" val="10001"/>
                  </a:ext>
                </a:extLst>
              </a:tr>
              <a:tr h="832760">
                <a:tc>
                  <a:txBody>
                    <a:bodyPr/>
                    <a:lstStyle/>
                    <a:p>
                      <a:pPr algn="ctr"/>
                      <a:r>
                        <a:rPr lang="en-US" sz="2800" dirty="0">
                          <a:solidFill>
                            <a:schemeClr val="bg1"/>
                          </a:solidFill>
                        </a:rPr>
                        <a:t>NHGRI</a:t>
                      </a:r>
                      <a:endParaRPr lang="en-US" sz="2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dirty="0">
                          <a:solidFill>
                            <a:schemeClr val="bg1"/>
                          </a:solidFill>
                        </a:rPr>
                        <a:t>$606.35 M</a:t>
                      </a:r>
                      <a:endParaRPr lang="en-US" sz="2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dirty="0">
                          <a:solidFill>
                            <a:schemeClr val="bg1"/>
                          </a:solidFill>
                        </a:rPr>
                        <a:t>$615.78 M</a:t>
                      </a:r>
                      <a:endParaRPr lang="en-US" sz="2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b="0" dirty="0">
                          <a:solidFill>
                            <a:schemeClr val="bg1"/>
                          </a:solidFill>
                          <a:latin typeface="Arial" panose="020B0604020202020204" pitchFamily="34" charset="0"/>
                          <a:cs typeface="Arial" panose="020B0604020202020204" pitchFamily="34" charset="0"/>
                        </a:rPr>
                        <a:t>$9.43 M</a:t>
                      </a:r>
                    </a:p>
                  </a:txBody>
                  <a:tcPr marL="68580" marR="68580" marT="34290" marB="34290" anchor="ctr"/>
                </a:tc>
                <a:tc>
                  <a:txBody>
                    <a:bodyPr/>
                    <a:lstStyle/>
                    <a:p>
                      <a:pPr algn="ctr"/>
                      <a:r>
                        <a:rPr lang="en-US" sz="2800" b="0" dirty="0">
                          <a:solidFill>
                            <a:schemeClr val="bg1"/>
                          </a:solidFill>
                          <a:latin typeface="Arial" panose="020B0604020202020204" pitchFamily="34" charset="0"/>
                          <a:cs typeface="Arial" panose="020B0604020202020204" pitchFamily="34" charset="0"/>
                        </a:rPr>
                        <a:t>1.56%</a:t>
                      </a:r>
                    </a:p>
                  </a:txBody>
                  <a:tcPr marL="68580" marR="68580" marT="34290" marB="34290" anchor="ctr"/>
                </a:tc>
                <a:extLst>
                  <a:ext uri="{0D108BD9-81ED-4DB2-BD59-A6C34878D82A}">
                    <a16:rowId xmlns:a16="http://schemas.microsoft.com/office/drawing/2014/main" val="3935094876"/>
                  </a:ext>
                </a:extLst>
              </a:tr>
            </a:tbl>
          </a:graphicData>
        </a:graphic>
      </p:graphicFrame>
      <p:sp>
        <p:nvSpPr>
          <p:cNvPr id="6" name="TextBox 5">
            <a:extLst>
              <a:ext uri="{FF2B5EF4-FFF2-40B4-BE49-F238E27FC236}">
                <a16:creationId xmlns:a16="http://schemas.microsoft.com/office/drawing/2014/main" id="{30770DFD-B159-42A9-8B13-C1E01DDC25EA}"/>
              </a:ext>
            </a:extLst>
          </p:cNvPr>
          <p:cNvSpPr txBox="1"/>
          <p:nvPr/>
        </p:nvSpPr>
        <p:spPr>
          <a:xfrm>
            <a:off x="10379998" y="6457890"/>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7</a:t>
            </a:r>
          </a:p>
        </p:txBody>
      </p:sp>
      <p:sp>
        <p:nvSpPr>
          <p:cNvPr id="3" name="Oval 2">
            <a:extLst>
              <a:ext uri="{FF2B5EF4-FFF2-40B4-BE49-F238E27FC236}">
                <a16:creationId xmlns:a16="http://schemas.microsoft.com/office/drawing/2014/main" id="{FEF4C5E4-77B3-48A8-AF7C-769F185EE17F}"/>
              </a:ext>
            </a:extLst>
          </p:cNvPr>
          <p:cNvSpPr/>
          <p:nvPr/>
        </p:nvSpPr>
        <p:spPr>
          <a:xfrm>
            <a:off x="7931020" y="4272694"/>
            <a:ext cx="3556610" cy="76511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63BDB56-BEF6-4880-8120-B67CC9E6C97B}"/>
              </a:ext>
            </a:extLst>
          </p:cNvPr>
          <p:cNvSpPr/>
          <p:nvPr/>
        </p:nvSpPr>
        <p:spPr>
          <a:xfrm>
            <a:off x="7964411" y="5105068"/>
            <a:ext cx="3556610" cy="76511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85307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106716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NHGRI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NIH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E57200"/>
                </a:solidFill>
                <a:effectLst/>
                <a:uLnTx/>
                <a:uFillTx/>
                <a:latin typeface="Arial" panose="020B0604020202020204"/>
                <a:ea typeface="+mn-ea"/>
                <a:cs typeface="+mn-cs"/>
              </a:rPr>
              <a:t>General Genomics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Extramural Research Program</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NIH Common Fund/Trans-NIH </a:t>
            </a:r>
          </a:p>
          <a:p>
            <a:pPr marL="1016000" lvl="0" indent="-787400">
              <a:spcBef>
                <a:spcPts val="1800"/>
              </a:spcBef>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Communications, </a:t>
            </a:r>
            <a:r>
              <a:rPr lang="en-US" sz="3400" b="1" dirty="0">
                <a:solidFill>
                  <a:srgbClr val="FFFFFF">
                    <a:lumMod val="75000"/>
                  </a:srgbClr>
                </a:solidFill>
              </a:rPr>
              <a:t>Policy, and </a:t>
            </a: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Education</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Intramural Research Program</a:t>
            </a:r>
          </a:p>
        </p:txBody>
      </p:sp>
    </p:spTree>
    <p:extLst>
      <p:ext uri="{BB962C8B-B14F-4D97-AF65-F5344CB8AC3E}">
        <p14:creationId xmlns:p14="http://schemas.microsoft.com/office/powerpoint/2010/main" val="1044394458"/>
      </p:ext>
    </p:extLst>
  </p:cSld>
  <p:clrMapOvr>
    <a:masterClrMapping/>
  </p:clrMapOvr>
  <p:transition spd="slow">
    <p:wipe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492"/>
            <a:ext cx="12192000" cy="772160"/>
          </a:xfrm>
        </p:spPr>
        <p:txBody>
          <a:bodyPr>
            <a:normAutofit/>
          </a:bodyPr>
          <a:lstStyle/>
          <a:p>
            <a:pPr algn="ctr"/>
            <a:r>
              <a:rPr lang="en-US" sz="3600" dirty="0">
                <a:solidFill>
                  <a:srgbClr val="5FE0D4"/>
                </a:solidFill>
                <a:latin typeface="Arial" charset="0"/>
                <a:cs typeface="Arial" charset="0"/>
              </a:rPr>
              <a:t>Mourning the Loss of Marvin Frazier</a:t>
            </a:r>
            <a:endParaRPr lang="en-US" sz="3600" b="1" dirty="0">
              <a:solidFill>
                <a:srgbClr val="5FE0D4"/>
              </a:solidFill>
            </a:endParaRPr>
          </a:p>
        </p:txBody>
      </p:sp>
      <p:pic>
        <p:nvPicPr>
          <p:cNvPr id="3076" name="Picture 4">
            <a:extLst>
              <a:ext uri="{FF2B5EF4-FFF2-40B4-BE49-F238E27FC236}">
                <a16:creationId xmlns:a16="http://schemas.microsoft.com/office/drawing/2014/main" id="{BEA20F9B-E307-4458-BE40-5B61B87345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4275" y="894296"/>
            <a:ext cx="8083449" cy="5388966"/>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629771"/>
      </p:ext>
    </p:extLst>
  </p:cSld>
  <p:clrMapOvr>
    <a:masterClrMapping/>
  </p:clrMapOvr>
  <p:transition spd="slow">
    <p:wipe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826"/>
            <a:ext cx="12192000" cy="772160"/>
          </a:xfrm>
        </p:spPr>
        <p:txBody>
          <a:bodyPr>
            <a:normAutofit/>
          </a:bodyPr>
          <a:lstStyle/>
          <a:p>
            <a:pPr algn="ctr"/>
            <a:r>
              <a:rPr lang="en-US" sz="3600" dirty="0">
                <a:solidFill>
                  <a:srgbClr val="5FE0D4"/>
                </a:solidFill>
                <a:latin typeface="Arial" charset="0"/>
                <a:cs typeface="Arial" charset="0"/>
              </a:rPr>
              <a:t>Mourning the Loss of </a:t>
            </a:r>
            <a:r>
              <a:rPr lang="en-US" sz="3600" dirty="0" err="1">
                <a:solidFill>
                  <a:srgbClr val="5FE0D4"/>
                </a:solidFill>
                <a:latin typeface="Arial" charset="0"/>
                <a:cs typeface="Arial" charset="0"/>
              </a:rPr>
              <a:t>Gertjan</a:t>
            </a:r>
            <a:r>
              <a:rPr lang="en-US" sz="3600" dirty="0">
                <a:solidFill>
                  <a:srgbClr val="5FE0D4"/>
                </a:solidFill>
                <a:latin typeface="Arial" charset="0"/>
                <a:cs typeface="Arial" charset="0"/>
              </a:rPr>
              <a:t> van </a:t>
            </a:r>
            <a:r>
              <a:rPr lang="en-US" sz="3600" dirty="0" err="1">
                <a:solidFill>
                  <a:srgbClr val="5FE0D4"/>
                </a:solidFill>
                <a:latin typeface="Arial" charset="0"/>
                <a:cs typeface="Arial" charset="0"/>
              </a:rPr>
              <a:t>Ommen</a:t>
            </a:r>
            <a:endParaRPr lang="en-US" sz="3600" b="1" dirty="0">
              <a:solidFill>
                <a:srgbClr val="5FE0D4"/>
              </a:solidFill>
            </a:endParaRPr>
          </a:p>
        </p:txBody>
      </p:sp>
      <p:sp>
        <p:nvSpPr>
          <p:cNvPr id="4" name="TextBox 3">
            <a:extLst>
              <a:ext uri="{FF2B5EF4-FFF2-40B4-BE49-F238E27FC236}">
                <a16:creationId xmlns:a16="http://schemas.microsoft.com/office/drawing/2014/main" id="{55529B9E-AAF6-42D4-9AEA-3C1180C68781}"/>
              </a:ext>
            </a:extLst>
          </p:cNvPr>
          <p:cNvSpPr txBox="1"/>
          <p:nvPr/>
        </p:nvSpPr>
        <p:spPr>
          <a:xfrm>
            <a:off x="10379998" y="6457890"/>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8</a:t>
            </a:r>
          </a:p>
        </p:txBody>
      </p:sp>
      <p:pic>
        <p:nvPicPr>
          <p:cNvPr id="3" name="Picture 2">
            <a:extLst>
              <a:ext uri="{FF2B5EF4-FFF2-40B4-BE49-F238E27FC236}">
                <a16:creationId xmlns:a16="http://schemas.microsoft.com/office/drawing/2014/main" id="{FF07BC45-5D8A-4BB8-90BD-B693AC6AF6C4}"/>
              </a:ext>
            </a:extLst>
          </p:cNvPr>
          <p:cNvPicPr>
            <a:picLocks noChangeAspect="1"/>
          </p:cNvPicPr>
          <p:nvPr/>
        </p:nvPicPr>
        <p:blipFill>
          <a:blip r:embed="rId3"/>
          <a:stretch>
            <a:fillRect/>
          </a:stretch>
        </p:blipFill>
        <p:spPr>
          <a:xfrm>
            <a:off x="6262616" y="1187642"/>
            <a:ext cx="4486689" cy="4486689"/>
          </a:xfrm>
          <a:prstGeom prst="roundRect">
            <a:avLst/>
          </a:prstGeom>
        </p:spPr>
      </p:pic>
      <p:pic>
        <p:nvPicPr>
          <p:cNvPr id="5" name="Picture 4">
            <a:extLst>
              <a:ext uri="{FF2B5EF4-FFF2-40B4-BE49-F238E27FC236}">
                <a16:creationId xmlns:a16="http://schemas.microsoft.com/office/drawing/2014/main" id="{C43B78F4-9A9C-445E-96E1-EBE43108DF17}"/>
              </a:ext>
            </a:extLst>
          </p:cNvPr>
          <p:cNvPicPr>
            <a:picLocks noChangeAspect="1"/>
          </p:cNvPicPr>
          <p:nvPr/>
        </p:nvPicPr>
        <p:blipFill>
          <a:blip r:embed="rId4"/>
          <a:stretch>
            <a:fillRect/>
          </a:stretch>
        </p:blipFill>
        <p:spPr>
          <a:xfrm>
            <a:off x="1689894" y="1187642"/>
            <a:ext cx="3782291" cy="4482715"/>
          </a:xfrm>
          <a:prstGeom prst="roundRect">
            <a:avLst/>
          </a:prstGeom>
        </p:spPr>
      </p:pic>
    </p:spTree>
    <p:extLst>
      <p:ext uri="{BB962C8B-B14F-4D97-AF65-F5344CB8AC3E}">
        <p14:creationId xmlns:p14="http://schemas.microsoft.com/office/powerpoint/2010/main" val="1575999273"/>
      </p:ext>
    </p:extLst>
  </p:cSld>
  <p:clrMapOvr>
    <a:masterClrMapping/>
  </p:clrMapOvr>
  <p:transition spd="slow">
    <p:wipe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20708"/>
            <a:ext cx="12191999" cy="613954"/>
          </a:xfrm>
        </p:spPr>
        <p:txBody>
          <a:bodyPr vert="horz" wrap="square" lIns="91440" tIns="45720" rIns="91440" bIns="45720" numCol="1" rtlCol="0" anchor="ctr" anchorCtr="0" compatLnSpc="1">
            <a:prstTxWarp prst="textNoShape">
              <a:avLst/>
            </a:prstTxWarp>
            <a:noAutofit/>
          </a:bodyPr>
          <a:lstStyle/>
          <a:p>
            <a:pPr algn="ctr">
              <a:defRPr/>
            </a:pPr>
            <a:r>
              <a:rPr lang="en-US" sz="3600" dirty="0">
                <a:solidFill>
                  <a:srgbClr val="5FE0D4"/>
                </a:solidFill>
                <a:latin typeface="Arial" charset="0"/>
                <a:cs typeface="Arial" charset="0"/>
              </a:rPr>
              <a:t>2020 American Society of Human Genetics Awards</a:t>
            </a:r>
          </a:p>
        </p:txBody>
      </p:sp>
      <p:sp>
        <p:nvSpPr>
          <p:cNvPr id="4" name="AutoShape 2" descr="Image result for National Academy of Scienc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sz="1800" kern="0" dirty="0">
              <a:solidFill>
                <a:sysClr val="windowText" lastClr="000000"/>
              </a:solidFill>
            </a:endParaRPr>
          </a:p>
        </p:txBody>
      </p:sp>
      <p:sp>
        <p:nvSpPr>
          <p:cNvPr id="5" name="AutoShape 4" descr="Image result for National Academy of Science"/>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sz="1800" kern="0" dirty="0">
              <a:solidFill>
                <a:sysClr val="windowText" lastClr="000000"/>
              </a:solidFill>
            </a:endParaRPr>
          </a:p>
        </p:txBody>
      </p:sp>
      <p:sp>
        <p:nvSpPr>
          <p:cNvPr id="6" name="AutoShape 6" descr="Image result for National Academy of Science"/>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sz="1800" kern="0" dirty="0">
              <a:solidFill>
                <a:sysClr val="windowText" lastClr="000000"/>
              </a:solidFill>
            </a:endParaRPr>
          </a:p>
        </p:txBody>
      </p:sp>
      <p:pic>
        <p:nvPicPr>
          <p:cNvPr id="9" name="Picture 8">
            <a:extLst>
              <a:ext uri="{FF2B5EF4-FFF2-40B4-BE49-F238E27FC236}">
                <a16:creationId xmlns:a16="http://schemas.microsoft.com/office/drawing/2014/main" id="{77964575-9BEB-4CAF-AFB7-134D6F428275}"/>
              </a:ext>
            </a:extLst>
          </p:cNvPr>
          <p:cNvPicPr>
            <a:picLocks noChangeAspect="1"/>
          </p:cNvPicPr>
          <p:nvPr/>
        </p:nvPicPr>
        <p:blipFill rotWithShape="1">
          <a:blip r:embed="rId3"/>
          <a:srcRect l="32536" t="84464" r="33887" b="2999"/>
          <a:stretch/>
        </p:blipFill>
        <p:spPr>
          <a:xfrm>
            <a:off x="4738261" y="2852373"/>
            <a:ext cx="6400800" cy="1299037"/>
          </a:xfrm>
          <a:prstGeom prst="rect">
            <a:avLst/>
          </a:prstGeom>
        </p:spPr>
      </p:pic>
      <p:pic>
        <p:nvPicPr>
          <p:cNvPr id="29" name="Picture 28">
            <a:extLst>
              <a:ext uri="{FF2B5EF4-FFF2-40B4-BE49-F238E27FC236}">
                <a16:creationId xmlns:a16="http://schemas.microsoft.com/office/drawing/2014/main" id="{2E363C10-343E-46B7-9B30-E3CAA2C5BCEE}"/>
              </a:ext>
            </a:extLst>
          </p:cNvPr>
          <p:cNvPicPr>
            <a:picLocks noChangeAspect="1"/>
          </p:cNvPicPr>
          <p:nvPr/>
        </p:nvPicPr>
        <p:blipFill rotWithShape="1">
          <a:blip r:embed="rId3"/>
          <a:srcRect l="32536" t="31072" r="33887" b="56404"/>
          <a:stretch/>
        </p:blipFill>
        <p:spPr>
          <a:xfrm>
            <a:off x="4738261" y="1184769"/>
            <a:ext cx="6400800" cy="1297757"/>
          </a:xfrm>
          <a:prstGeom prst="rect">
            <a:avLst/>
          </a:prstGeom>
        </p:spPr>
      </p:pic>
      <p:pic>
        <p:nvPicPr>
          <p:cNvPr id="10" name="Picture 9">
            <a:extLst>
              <a:ext uri="{FF2B5EF4-FFF2-40B4-BE49-F238E27FC236}">
                <a16:creationId xmlns:a16="http://schemas.microsoft.com/office/drawing/2014/main" id="{933F5EDA-635C-4F83-989A-789EA0BDCD33}"/>
              </a:ext>
            </a:extLst>
          </p:cNvPr>
          <p:cNvPicPr>
            <a:picLocks noChangeAspect="1"/>
          </p:cNvPicPr>
          <p:nvPr/>
        </p:nvPicPr>
        <p:blipFill rotWithShape="1">
          <a:blip r:embed="rId4"/>
          <a:srcRect l="32654" t="65973" r="33769" b="21503"/>
          <a:stretch/>
        </p:blipFill>
        <p:spPr>
          <a:xfrm>
            <a:off x="4738261" y="4521257"/>
            <a:ext cx="6400800" cy="1297758"/>
          </a:xfrm>
          <a:prstGeom prst="rect">
            <a:avLst/>
          </a:prstGeom>
        </p:spPr>
      </p:pic>
      <p:sp>
        <p:nvSpPr>
          <p:cNvPr id="11" name="TextBox 10">
            <a:extLst>
              <a:ext uri="{FF2B5EF4-FFF2-40B4-BE49-F238E27FC236}">
                <a16:creationId xmlns:a16="http://schemas.microsoft.com/office/drawing/2014/main" id="{FCE37D5A-853D-4F71-9DCA-287D7280081B}"/>
              </a:ext>
            </a:extLst>
          </p:cNvPr>
          <p:cNvSpPr txBox="1"/>
          <p:nvPr/>
        </p:nvSpPr>
        <p:spPr>
          <a:xfrm>
            <a:off x="10379998" y="6457890"/>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9</a:t>
            </a:r>
          </a:p>
        </p:txBody>
      </p:sp>
      <p:pic>
        <p:nvPicPr>
          <p:cNvPr id="3" name="Picture 2">
            <a:extLst>
              <a:ext uri="{FF2B5EF4-FFF2-40B4-BE49-F238E27FC236}">
                <a16:creationId xmlns:a16="http://schemas.microsoft.com/office/drawing/2014/main" id="{6809D345-0BE6-4755-A2F2-EB66C9530157}"/>
              </a:ext>
            </a:extLst>
          </p:cNvPr>
          <p:cNvPicPr>
            <a:picLocks noChangeAspect="1"/>
          </p:cNvPicPr>
          <p:nvPr/>
        </p:nvPicPr>
        <p:blipFill>
          <a:blip r:embed="rId5"/>
          <a:stretch>
            <a:fillRect/>
          </a:stretch>
        </p:blipFill>
        <p:spPr>
          <a:xfrm>
            <a:off x="944479" y="1966817"/>
            <a:ext cx="2924366" cy="2924366"/>
          </a:xfrm>
          <a:prstGeom prst="rect">
            <a:avLst/>
          </a:prstGeom>
        </p:spPr>
      </p:pic>
    </p:spTree>
    <p:extLst>
      <p:ext uri="{BB962C8B-B14F-4D97-AF65-F5344CB8AC3E}">
        <p14:creationId xmlns:p14="http://schemas.microsoft.com/office/powerpoint/2010/main" val="256506186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257"/>
            <a:ext cx="12191999" cy="772159"/>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charset="0"/>
                <a:cs typeface="Arial" charset="0"/>
              </a:rPr>
              <a:t> Elected to National Academy of Medicine</a:t>
            </a:r>
          </a:p>
        </p:txBody>
      </p:sp>
      <p:sp>
        <p:nvSpPr>
          <p:cNvPr id="4" name="AutoShape 2" descr="Image result for National Academy of Scienc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sz="1800" kern="0">
              <a:solidFill>
                <a:sysClr val="windowText" lastClr="000000"/>
              </a:solidFill>
            </a:endParaRPr>
          </a:p>
        </p:txBody>
      </p:sp>
      <p:sp>
        <p:nvSpPr>
          <p:cNvPr id="5" name="AutoShape 4" descr="Image result for National Academy of Science"/>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sz="1800" kern="0">
              <a:solidFill>
                <a:sysClr val="windowText" lastClr="000000"/>
              </a:solidFill>
            </a:endParaRPr>
          </a:p>
        </p:txBody>
      </p:sp>
      <p:sp>
        <p:nvSpPr>
          <p:cNvPr id="6" name="AutoShape 6" descr="Image result for National Academy of Science"/>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sz="1800" kern="0">
              <a:solidFill>
                <a:sysClr val="windowText" lastClr="000000"/>
              </a:solidFill>
            </a:endParaRPr>
          </a:p>
        </p:txBody>
      </p:sp>
      <p:sp>
        <p:nvSpPr>
          <p:cNvPr id="10" name="Title 1">
            <a:extLst>
              <a:ext uri="{FF2B5EF4-FFF2-40B4-BE49-F238E27FC236}">
                <a16:creationId xmlns:a16="http://schemas.microsoft.com/office/drawing/2014/main" id="{F422F9C7-AD14-459D-B4E5-9D322A495328}"/>
              </a:ext>
            </a:extLst>
          </p:cNvPr>
          <p:cNvSpPr txBox="1">
            <a:spLocks/>
          </p:cNvSpPr>
          <p:nvPr/>
        </p:nvSpPr>
        <p:spPr bwMode="auto">
          <a:xfrm>
            <a:off x="760563" y="3145216"/>
            <a:ext cx="12979499" cy="355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numCol="2"/>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284163" indent="0">
              <a:spcBef>
                <a:spcPts val="700"/>
              </a:spcBef>
              <a:buClr>
                <a:srgbClr val="D6ECFF"/>
              </a:buClr>
              <a:buSzPct val="95000"/>
            </a:pPr>
            <a:r>
              <a:rPr lang="en-US" sz="3200" dirty="0">
                <a:solidFill>
                  <a:prstClr val="white"/>
                </a:solidFill>
              </a:rPr>
              <a:t>Judy Cho</a:t>
            </a:r>
          </a:p>
          <a:p>
            <a:pPr marL="284163" indent="0">
              <a:spcBef>
                <a:spcPts val="700"/>
              </a:spcBef>
              <a:buClr>
                <a:srgbClr val="D6ECFF"/>
              </a:buClr>
              <a:buSzPct val="95000"/>
            </a:pPr>
            <a:r>
              <a:rPr lang="en-US" sz="3200" dirty="0">
                <a:solidFill>
                  <a:prstClr val="white"/>
                </a:solidFill>
              </a:rPr>
              <a:t>Wendy Chung</a:t>
            </a:r>
          </a:p>
          <a:p>
            <a:pPr marL="284163" indent="0">
              <a:spcBef>
                <a:spcPts val="700"/>
              </a:spcBef>
              <a:buClr>
                <a:srgbClr val="D6ECFF"/>
              </a:buClr>
              <a:buSzPct val="95000"/>
            </a:pPr>
            <a:r>
              <a:rPr lang="en-US" sz="3200" dirty="0">
                <a:solidFill>
                  <a:prstClr val="white"/>
                </a:solidFill>
              </a:rPr>
              <a:t>Levi Garraway</a:t>
            </a:r>
          </a:p>
          <a:p>
            <a:pPr marL="284163" indent="0">
              <a:spcBef>
                <a:spcPts val="700"/>
              </a:spcBef>
              <a:buClr>
                <a:srgbClr val="D6ECFF"/>
              </a:buClr>
              <a:buSzPct val="95000"/>
            </a:pPr>
            <a:r>
              <a:rPr lang="en-US" sz="3200" dirty="0">
                <a:solidFill>
                  <a:prstClr val="white"/>
                </a:solidFill>
              </a:rPr>
              <a:t>Joel Hirschhorn</a:t>
            </a:r>
          </a:p>
          <a:p>
            <a:pPr marL="284163" indent="0">
              <a:spcBef>
                <a:spcPts val="700"/>
              </a:spcBef>
              <a:buClr>
                <a:srgbClr val="D6ECFF"/>
              </a:buClr>
              <a:buSzPct val="95000"/>
            </a:pPr>
            <a:r>
              <a:rPr lang="en-US" sz="3200" dirty="0">
                <a:solidFill>
                  <a:prstClr val="white"/>
                </a:solidFill>
              </a:rPr>
              <a:t>David Liu</a:t>
            </a:r>
          </a:p>
          <a:p>
            <a:pPr marL="284163" indent="0">
              <a:spcBef>
                <a:spcPts val="700"/>
              </a:spcBef>
              <a:buClr>
                <a:srgbClr val="D6ECFF"/>
              </a:buClr>
              <a:buSzPct val="95000"/>
            </a:pPr>
            <a:r>
              <a:rPr lang="en-US" sz="3200" dirty="0">
                <a:solidFill>
                  <a:prstClr val="white"/>
                </a:solidFill>
              </a:rPr>
              <a:t>Consuelo Hopkins Wilkins</a:t>
            </a:r>
          </a:p>
          <a:p>
            <a:pPr marL="284163" indent="0">
              <a:spcBef>
                <a:spcPts val="700"/>
              </a:spcBef>
              <a:buClr>
                <a:srgbClr val="D6ECFF"/>
              </a:buClr>
              <a:buSzPct val="95000"/>
            </a:pPr>
            <a:r>
              <a:rPr lang="en-US" sz="3200" dirty="0">
                <a:solidFill>
                  <a:prstClr val="white"/>
                </a:solidFill>
              </a:rPr>
              <a:t>Alondra Nelson</a:t>
            </a:r>
          </a:p>
          <a:p>
            <a:pPr marL="284163" indent="0">
              <a:spcBef>
                <a:spcPts val="700"/>
              </a:spcBef>
              <a:buClr>
                <a:srgbClr val="D6ECFF"/>
              </a:buClr>
              <a:buSzPct val="95000"/>
            </a:pPr>
            <a:r>
              <a:rPr lang="en-US" sz="3200" dirty="0">
                <a:solidFill>
                  <a:prstClr val="white"/>
                </a:solidFill>
              </a:rPr>
              <a:t>Aviv Regev</a:t>
            </a:r>
          </a:p>
          <a:p>
            <a:pPr marL="284163" indent="0">
              <a:spcBef>
                <a:spcPts val="700"/>
              </a:spcBef>
              <a:buClr>
                <a:srgbClr val="D6ECFF"/>
              </a:buClr>
              <a:buSzPct val="95000"/>
            </a:pPr>
            <a:r>
              <a:rPr lang="en-US" sz="3200" dirty="0" err="1">
                <a:solidFill>
                  <a:prstClr val="white"/>
                </a:solidFill>
              </a:rPr>
              <a:t>Pardis</a:t>
            </a:r>
            <a:r>
              <a:rPr lang="en-US" sz="3200" dirty="0">
                <a:solidFill>
                  <a:prstClr val="white"/>
                </a:solidFill>
              </a:rPr>
              <a:t> </a:t>
            </a:r>
            <a:r>
              <a:rPr lang="en-US" sz="3200" dirty="0" err="1">
                <a:solidFill>
                  <a:prstClr val="white"/>
                </a:solidFill>
              </a:rPr>
              <a:t>Sabeti</a:t>
            </a:r>
            <a:endParaRPr lang="en-US" sz="3200" dirty="0">
              <a:solidFill>
                <a:prstClr val="white"/>
              </a:solidFill>
            </a:endParaRPr>
          </a:p>
          <a:p>
            <a:pPr marL="284163" indent="0">
              <a:spcBef>
                <a:spcPts val="700"/>
              </a:spcBef>
              <a:buClr>
                <a:srgbClr val="D6ECFF"/>
              </a:buClr>
              <a:buSzPct val="95000"/>
            </a:pPr>
            <a:r>
              <a:rPr lang="en-US" sz="3200" dirty="0">
                <a:solidFill>
                  <a:prstClr val="white"/>
                </a:solidFill>
              </a:rPr>
              <a:t>Louis Staudt</a:t>
            </a:r>
          </a:p>
          <a:p>
            <a:pPr marL="284163" indent="0">
              <a:spcBef>
                <a:spcPts val="700"/>
              </a:spcBef>
              <a:buClr>
                <a:srgbClr val="D6ECFF"/>
              </a:buClr>
              <a:buSzPct val="95000"/>
            </a:pPr>
            <a:r>
              <a:rPr lang="en-US" sz="3200" dirty="0">
                <a:solidFill>
                  <a:prstClr val="white"/>
                </a:solidFill>
              </a:rPr>
              <a:t>Hannah </a:t>
            </a:r>
            <a:r>
              <a:rPr lang="en-US" sz="3200" dirty="0" err="1">
                <a:solidFill>
                  <a:prstClr val="white"/>
                </a:solidFill>
              </a:rPr>
              <a:t>Valantine</a:t>
            </a:r>
            <a:endParaRPr lang="en-US" sz="3200" dirty="0">
              <a:solidFill>
                <a:prstClr val="white"/>
              </a:solidFill>
            </a:endParaRPr>
          </a:p>
        </p:txBody>
      </p:sp>
      <p:pic>
        <p:nvPicPr>
          <p:cNvPr id="6146" name="Picture 2" descr="Related image">
            <a:extLst>
              <a:ext uri="{FF2B5EF4-FFF2-40B4-BE49-F238E27FC236}">
                <a16:creationId xmlns:a16="http://schemas.microsoft.com/office/drawing/2014/main" id="{2780BE90-0D2C-4D1F-803E-EAE1EC642F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943" y="881162"/>
            <a:ext cx="2038886" cy="2038886"/>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AC912A1-F557-4CB2-8C6A-4CF5803182C2}"/>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10</a:t>
            </a:r>
          </a:p>
        </p:txBody>
      </p:sp>
    </p:spTree>
    <p:extLst>
      <p:ext uri="{BB962C8B-B14F-4D97-AF65-F5344CB8AC3E}">
        <p14:creationId xmlns:p14="http://schemas.microsoft.com/office/powerpoint/2010/main" val="1535364830"/>
      </p:ext>
    </p:extLst>
  </p:cSld>
  <p:clrMapOvr>
    <a:masterClrMapping/>
  </p:clrMapOvr>
  <p:transition spd="slow">
    <p:wipe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8044"/>
            <a:ext cx="12191999" cy="728553"/>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charset="0"/>
                <a:cs typeface="Arial" charset="0"/>
              </a:rPr>
              <a:t> Elected to AAAS</a:t>
            </a:r>
          </a:p>
        </p:txBody>
      </p:sp>
      <p:grpSp>
        <p:nvGrpSpPr>
          <p:cNvPr id="8" name="Group 7"/>
          <p:cNvGrpSpPr/>
          <p:nvPr/>
        </p:nvGrpSpPr>
        <p:grpSpPr>
          <a:xfrm>
            <a:off x="1323974" y="1121273"/>
            <a:ext cx="9544050" cy="4990764"/>
            <a:chOff x="-53464" y="1792009"/>
            <a:chExt cx="9624227" cy="4849259"/>
          </a:xfrm>
        </p:grpSpPr>
        <p:sp>
          <p:nvSpPr>
            <p:cNvPr id="9" name="Title 1"/>
            <p:cNvSpPr txBox="1">
              <a:spLocks/>
            </p:cNvSpPr>
            <p:nvPr/>
          </p:nvSpPr>
          <p:spPr bwMode="auto">
            <a:xfrm>
              <a:off x="-53464" y="1792009"/>
              <a:ext cx="9624227" cy="2562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numCol="2"/>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284163" indent="0">
                <a:spcBef>
                  <a:spcPts val="700"/>
                </a:spcBef>
                <a:buClr>
                  <a:srgbClr val="D6ECFF"/>
                </a:buClr>
                <a:buSzPct val="95000"/>
              </a:pPr>
              <a:r>
                <a:rPr lang="en-US" sz="3200" dirty="0">
                  <a:solidFill>
                    <a:prstClr val="white"/>
                  </a:solidFill>
                </a:rPr>
                <a:t>Lisa Brooks</a:t>
              </a:r>
            </a:p>
            <a:p>
              <a:pPr marL="284163" indent="0">
                <a:spcBef>
                  <a:spcPts val="700"/>
                </a:spcBef>
                <a:buClr>
                  <a:srgbClr val="D6ECFF"/>
                </a:buClr>
                <a:buSzPct val="95000"/>
              </a:pPr>
              <a:r>
                <a:rPr lang="en-US" sz="3200" dirty="0"/>
                <a:t>R. Alta </a:t>
              </a:r>
              <a:r>
                <a:rPr lang="en-US" sz="3200" dirty="0" err="1"/>
                <a:t>Charo</a:t>
              </a:r>
              <a:endParaRPr lang="en-US" sz="3200" dirty="0"/>
            </a:p>
            <a:p>
              <a:pPr marL="284163" indent="0">
                <a:spcBef>
                  <a:spcPts val="700"/>
                </a:spcBef>
                <a:buClr>
                  <a:srgbClr val="D6ECFF"/>
                </a:buClr>
                <a:buSzPct val="95000"/>
              </a:pPr>
              <a:r>
                <a:rPr lang="en-US" sz="3200">
                  <a:solidFill>
                    <a:prstClr val="white"/>
                  </a:solidFill>
                </a:rPr>
                <a:t>Dana Crawford</a:t>
              </a:r>
            </a:p>
            <a:p>
              <a:pPr marL="284163" indent="0">
                <a:spcBef>
                  <a:spcPts val="700"/>
                </a:spcBef>
                <a:buClr>
                  <a:srgbClr val="D6ECFF"/>
                </a:buClr>
                <a:buSzPct val="95000"/>
              </a:pPr>
              <a:r>
                <a:rPr lang="en-US" sz="3200"/>
                <a:t>Ronald </a:t>
              </a:r>
              <a:r>
                <a:rPr lang="en-US" sz="3200" dirty="0"/>
                <a:t>Davis</a:t>
              </a:r>
            </a:p>
            <a:p>
              <a:pPr marL="284163" indent="0">
                <a:spcBef>
                  <a:spcPts val="700"/>
                </a:spcBef>
                <a:buClr>
                  <a:srgbClr val="D6ECFF"/>
                </a:buClr>
                <a:buSzPct val="95000"/>
              </a:pPr>
              <a:r>
                <a:rPr lang="en-US" sz="3200" dirty="0" err="1">
                  <a:solidFill>
                    <a:prstClr val="white"/>
                  </a:solidFill>
                </a:rPr>
                <a:t>Pui</a:t>
              </a:r>
              <a:r>
                <a:rPr lang="en-US" sz="3200" dirty="0">
                  <a:solidFill>
                    <a:prstClr val="white"/>
                  </a:solidFill>
                </a:rPr>
                <a:t>-Yan Kwok </a:t>
              </a:r>
            </a:p>
            <a:p>
              <a:pPr marL="284163" indent="0">
                <a:spcBef>
                  <a:spcPts val="700"/>
                </a:spcBef>
                <a:buClr>
                  <a:srgbClr val="D6ECFF"/>
                </a:buClr>
                <a:buSzPct val="95000"/>
              </a:pPr>
              <a:r>
                <a:rPr lang="en-US" sz="3200" dirty="0"/>
                <a:t>Matthew Meyerson</a:t>
              </a:r>
            </a:p>
            <a:p>
              <a:pPr marL="284163" indent="0">
                <a:spcBef>
                  <a:spcPts val="700"/>
                </a:spcBef>
                <a:buClr>
                  <a:srgbClr val="D6ECFF"/>
                </a:buClr>
                <a:buSzPct val="95000"/>
              </a:pPr>
              <a:r>
                <a:rPr lang="en-US" sz="3200" dirty="0"/>
                <a:t>William Murphy</a:t>
              </a:r>
            </a:p>
            <a:p>
              <a:pPr marL="284163" indent="0">
                <a:spcBef>
                  <a:spcPts val="700"/>
                </a:spcBef>
                <a:buClr>
                  <a:srgbClr val="D6ECFF"/>
                </a:buClr>
                <a:buSzPct val="95000"/>
              </a:pPr>
              <a:r>
                <a:rPr lang="en-US" sz="3200" dirty="0"/>
                <a:t>Len </a:t>
              </a:r>
              <a:r>
                <a:rPr lang="en-US" sz="3200" dirty="0" err="1"/>
                <a:t>Pennacchio</a:t>
              </a:r>
              <a:endParaRPr lang="en-US" sz="3200" dirty="0">
                <a:solidFill>
                  <a:prstClr val="white"/>
                </a:solidFill>
              </a:endParaRPr>
            </a:p>
          </p:txBody>
        </p:sp>
        <p:pic>
          <p:nvPicPr>
            <p:cNvPr id="7" name="Picture 8" descr="http://t3.gstatic.com/images?q=tbn:ANd9GcTlcxxlX38ZZiaQSDCOWU1nasQZ_AKsFXJtsPBhAJOqewFIyOi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1949" y="4664006"/>
              <a:ext cx="6934650" cy="1977262"/>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11">
            <a:extLst>
              <a:ext uri="{FF2B5EF4-FFF2-40B4-BE49-F238E27FC236}">
                <a16:creationId xmlns:a16="http://schemas.microsoft.com/office/drawing/2014/main" id="{7FB95488-54FD-48F6-B8A5-406C9C821992}"/>
              </a:ext>
            </a:extLst>
          </p:cNvPr>
          <p:cNvSpPr txBox="1"/>
          <p:nvPr/>
        </p:nvSpPr>
        <p:spPr>
          <a:xfrm>
            <a:off x="10379998" y="6457890"/>
            <a:ext cx="1781513"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11</a:t>
            </a:r>
          </a:p>
        </p:txBody>
      </p:sp>
    </p:spTree>
    <p:extLst>
      <p:ext uri="{BB962C8B-B14F-4D97-AF65-F5344CB8AC3E}">
        <p14:creationId xmlns:p14="http://schemas.microsoft.com/office/powerpoint/2010/main" val="2893617266"/>
      </p:ext>
    </p:extLst>
  </p:cSld>
  <p:clrMapOvr>
    <a:masterClrMapping/>
  </p:clrMapOvr>
  <p:transition spd="slow">
    <p:wipe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88"/>
            <a:ext cx="12195175" cy="661987"/>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Open Session Presentations</a:t>
            </a:r>
          </a:p>
        </p:txBody>
      </p:sp>
      <p:sp>
        <p:nvSpPr>
          <p:cNvPr id="4" name="Title 1">
            <a:extLst>
              <a:ext uri="{FF2B5EF4-FFF2-40B4-BE49-F238E27FC236}">
                <a16:creationId xmlns:a16="http://schemas.microsoft.com/office/drawing/2014/main" id="{E3BA9DD3-BC8A-4B11-86E2-8BD9FC188360}"/>
              </a:ext>
            </a:extLst>
          </p:cNvPr>
          <p:cNvSpPr txBox="1">
            <a:spLocks/>
          </p:cNvSpPr>
          <p:nvPr/>
        </p:nvSpPr>
        <p:spPr bwMode="auto">
          <a:xfrm>
            <a:off x="320840" y="862011"/>
            <a:ext cx="10590545" cy="6070352"/>
          </a:xfrm>
          <a:prstGeom prst="rect">
            <a:avLst/>
          </a:prstGeom>
          <a:noFill/>
          <a:ln w="9525" algn="ctr">
            <a:noFill/>
            <a:miter lim="800000"/>
            <a:headEnd/>
            <a:tailEnd/>
          </a:ln>
        </p:spPr>
        <p:txBody>
          <a:bodyPr/>
          <a:lstStyle/>
          <a:p>
            <a:pPr marL="457200" marR="0" lvl="1" algn="l" defTabSz="685800" rtl="0" eaLnBrk="0" fontAlgn="auto" latinLnBrk="0" hangingPunct="0">
              <a:lnSpc>
                <a:spcPct val="100000"/>
              </a:lnSpc>
              <a:spcBef>
                <a:spcPts val="0"/>
              </a:spcBef>
              <a:spcAft>
                <a:spcPts val="600"/>
              </a:spcAft>
              <a:buClr>
                <a:prstClr val="white"/>
              </a:buClr>
              <a:buSzPct val="95000"/>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rPr>
              <a:t> Presentations:</a:t>
            </a:r>
          </a:p>
          <a:p>
            <a:pPr marL="463550" marR="0" lvl="1" indent="-231775" algn="l" defTabSz="685800" rtl="0" eaLnBrk="0" fontAlgn="auto" latinLnBrk="0" hangingPunct="0">
              <a:lnSpc>
                <a:spcPct val="100000"/>
              </a:lnSpc>
              <a:spcBef>
                <a:spcPts val="0"/>
              </a:spcBef>
              <a:spcAft>
                <a:spcPts val="600"/>
              </a:spcAft>
              <a:buClr>
                <a:prstClr val="white"/>
              </a:buClr>
              <a:buSzPct val="95000"/>
              <a:buFont typeface="Wingdings" pitchFamily="2" charset="2"/>
              <a:buChar char=""/>
              <a:tabLst/>
              <a:defRPr/>
            </a:pPr>
            <a:endParaRPr kumimoji="0" lang="en-US" sz="10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688975" lvl="2" defTabSz="457200" eaLnBrk="0" hangingPunct="0">
              <a:buClr>
                <a:prstClr val="white"/>
              </a:buClr>
              <a:buSzPct val="95000"/>
              <a:defRPr/>
            </a:pPr>
            <a:r>
              <a:rPr lang="en-US" sz="2700" b="1" dirty="0">
                <a:solidFill>
                  <a:prstClr val="white"/>
                </a:solidFill>
              </a:rPr>
              <a:t>Final NIH Policy on Data Management and Sharing</a:t>
            </a:r>
            <a:endParaRPr kumimoji="0" lang="en-US" sz="27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688975" lvl="2" defTabSz="550863" eaLnBrk="0" hangingPunct="0">
              <a:buClr>
                <a:prstClr val="white"/>
              </a:buClr>
              <a:buSzPct val="95000"/>
              <a:defRPr/>
            </a:pPr>
            <a:r>
              <a:rPr kumimoji="0" lang="en-US" sz="2700" b="1" i="0" u="none" strike="noStrike" kern="1200" cap="none" spc="0" normalizeH="0" baseline="0" noProof="0" dirty="0">
                <a:ln>
                  <a:noFill/>
                </a:ln>
                <a:solidFill>
                  <a:srgbClr val="E57200"/>
                </a:solidFill>
                <a:effectLst/>
                <a:uLnTx/>
                <a:uFillTx/>
                <a:latin typeface="Arial" panose="020B0604020202020204"/>
                <a:ea typeface="+mn-ea"/>
                <a:cs typeface="+mn-cs"/>
              </a:rPr>
              <a:t>		</a:t>
            </a:r>
            <a:r>
              <a:rPr lang="en-US" sz="2700" b="1" dirty="0">
                <a:solidFill>
                  <a:srgbClr val="E57200"/>
                </a:solidFill>
              </a:rPr>
              <a:t>Carrie </a:t>
            </a:r>
            <a:r>
              <a:rPr lang="en-US" sz="2700" b="1" dirty="0" err="1">
                <a:solidFill>
                  <a:srgbClr val="E57200"/>
                </a:solidFill>
              </a:rPr>
              <a:t>Wolinetz</a:t>
            </a:r>
            <a:endParaRPr kumimoji="0" lang="en-US" sz="2700" b="1" i="0" u="none" strike="noStrike" kern="1200" cap="none" spc="0" normalizeH="0" baseline="0" noProof="0" dirty="0">
              <a:ln>
                <a:noFill/>
              </a:ln>
              <a:solidFill>
                <a:srgbClr val="E57200"/>
              </a:solidFill>
              <a:effectLst/>
              <a:uLnTx/>
              <a:uFillTx/>
              <a:latin typeface="Arial" panose="020B0604020202020204"/>
              <a:ea typeface="+mn-ea"/>
              <a:cs typeface="+mn-cs"/>
            </a:endParaRPr>
          </a:p>
          <a:p>
            <a:pPr marL="688975" marR="0" lvl="2" indent="0" algn="l" defTabSz="550863" rtl="0" eaLnBrk="0" fontAlgn="auto" latinLnBrk="0" hangingPunct="0">
              <a:lnSpc>
                <a:spcPct val="100000"/>
              </a:lnSpc>
              <a:spcBef>
                <a:spcPts val="0"/>
              </a:spcBef>
              <a:spcAft>
                <a:spcPts val="0"/>
              </a:spcAft>
              <a:buClr>
                <a:prstClr val="white"/>
              </a:buClr>
              <a:buSzPct val="95000"/>
              <a:buFontTx/>
              <a:buNone/>
              <a:tabLst/>
              <a:defRPr/>
            </a:pPr>
            <a:endParaRPr kumimoji="0" lang="en-US" sz="2800" b="1" i="0" u="none" strike="noStrike" kern="1200" cap="none" spc="0" normalizeH="0" baseline="0" noProof="0" dirty="0">
              <a:ln>
                <a:noFill/>
              </a:ln>
              <a:solidFill>
                <a:srgbClr val="E57200"/>
              </a:solidFill>
              <a:effectLst/>
              <a:uLnTx/>
              <a:uFillTx/>
              <a:latin typeface="Arial" panose="020B0604020202020204"/>
              <a:ea typeface="+mn-ea"/>
              <a:cs typeface="+mn-cs"/>
            </a:endParaRPr>
          </a:p>
          <a:p>
            <a:pPr marL="688975" lvl="2" defTabSz="457200" eaLnBrk="0" hangingPunct="0">
              <a:buClr>
                <a:prstClr val="white"/>
              </a:buClr>
              <a:buSzPct val="95000"/>
              <a:defRPr/>
            </a:pPr>
            <a:r>
              <a:rPr lang="en-US" sz="2700" b="1" dirty="0">
                <a:solidFill>
                  <a:prstClr val="white"/>
                </a:solidFill>
              </a:rPr>
              <a:t>Building a Diverse Genomics Workforce: An NHGRI Action 	Agenda</a:t>
            </a:r>
          </a:p>
          <a:p>
            <a:pPr marL="688975" lvl="2" defTabSz="550863" eaLnBrk="0" hangingPunct="0">
              <a:buClr>
                <a:prstClr val="white"/>
              </a:buClr>
              <a:buSzPct val="95000"/>
              <a:defRPr/>
            </a:pPr>
            <a:r>
              <a:rPr lang="en-US" sz="2700" b="1" dirty="0">
                <a:solidFill>
                  <a:srgbClr val="E57200"/>
                </a:solidFill>
              </a:rPr>
              <a:t>		Vence Bonham</a:t>
            </a:r>
          </a:p>
          <a:p>
            <a:pPr marL="688975" lvl="2" defTabSz="550863" eaLnBrk="0" hangingPunct="0">
              <a:buClr>
                <a:prstClr val="white"/>
              </a:buClr>
              <a:buSzPct val="95000"/>
              <a:defRPr/>
            </a:pPr>
            <a:endParaRPr lang="en-US" sz="1400" b="1" dirty="0">
              <a:solidFill>
                <a:srgbClr val="E57200"/>
              </a:solidFill>
            </a:endParaRPr>
          </a:p>
          <a:p>
            <a:pPr marL="688975" lvl="2" defTabSz="550863" eaLnBrk="0" hangingPunct="0">
              <a:buClr>
                <a:prstClr val="white"/>
              </a:buClr>
              <a:buSzPct val="95000"/>
              <a:defRPr/>
            </a:pPr>
            <a:endParaRPr lang="en-US" sz="1400" b="1" dirty="0">
              <a:solidFill>
                <a:srgbClr val="E57200"/>
              </a:solidFill>
            </a:endParaRPr>
          </a:p>
          <a:p>
            <a:pPr marL="688975" lvl="2" defTabSz="550863" eaLnBrk="0" hangingPunct="0">
              <a:buClr>
                <a:prstClr val="white"/>
              </a:buClr>
              <a:buSzPct val="95000"/>
              <a:defRPr/>
            </a:pPr>
            <a:endParaRPr lang="en-US" sz="1400" b="1" dirty="0">
              <a:solidFill>
                <a:srgbClr val="E57200"/>
              </a:solidFill>
            </a:endParaRPr>
          </a:p>
          <a:p>
            <a:pPr marL="457200" marR="0" lvl="1" indent="0" algn="l" defTabSz="685800" rtl="0" eaLnBrk="0" fontAlgn="auto" latinLnBrk="0" hangingPunct="0">
              <a:lnSpc>
                <a:spcPct val="100000"/>
              </a:lnSpc>
              <a:spcBef>
                <a:spcPts val="0"/>
              </a:spcBef>
              <a:spcAft>
                <a:spcPts val="600"/>
              </a:spcAft>
              <a:buClr>
                <a:prstClr val="white"/>
              </a:buClr>
              <a:buSzPct val="95000"/>
              <a:buFontTx/>
              <a:buNone/>
              <a:tabLst/>
              <a:defRPr/>
            </a:pPr>
            <a:endParaRPr kumimoji="0" lang="en-US" sz="2700" b="1" i="0" u="none" strike="noStrike" kern="1200" cap="none" spc="0" normalizeH="0" baseline="0" noProof="0" dirty="0">
              <a:ln>
                <a:noFill/>
              </a:ln>
              <a:solidFill>
                <a:srgbClr val="E572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71124235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09D84C-89AE-435A-A738-5CDA250E5984}"/>
              </a:ext>
            </a:extLst>
          </p:cNvPr>
          <p:cNvSpPr>
            <a:spLocks noGrp="1"/>
          </p:cNvSpPr>
          <p:nvPr>
            <p:ph type="title"/>
          </p:nvPr>
        </p:nvSpPr>
        <p:spPr>
          <a:xfrm>
            <a:off x="0" y="21671"/>
            <a:ext cx="12192000" cy="609600"/>
          </a:xfrm>
        </p:spPr>
        <p:txBody>
          <a:bodyPr>
            <a:normAutofit/>
          </a:bodyPr>
          <a:lstStyle/>
          <a:p>
            <a:pPr algn="ctr">
              <a:defRPr/>
            </a:pPr>
            <a:r>
              <a:rPr lang="en-US" sz="3600" dirty="0">
                <a:solidFill>
                  <a:srgbClr val="5FE0D4"/>
                </a:solidFill>
                <a:latin typeface="Arial" charset="0"/>
                <a:cs typeface="Arial" charset="0"/>
              </a:rPr>
              <a:t>International Common Disease Alliance (ICDA)</a:t>
            </a:r>
            <a:endParaRPr lang="en-US" sz="3600" dirty="0">
              <a:solidFill>
                <a:srgbClr val="5FE0D4"/>
              </a:solidFill>
              <a:latin typeface="Arial" pitchFamily="34" charset="0"/>
              <a:cs typeface="Arial" pitchFamily="34" charset="0"/>
            </a:endParaRPr>
          </a:p>
        </p:txBody>
      </p:sp>
      <p:pic>
        <p:nvPicPr>
          <p:cNvPr id="5" name="Google Shape;118;p5">
            <a:extLst>
              <a:ext uri="{FF2B5EF4-FFF2-40B4-BE49-F238E27FC236}">
                <a16:creationId xmlns:a16="http://schemas.microsoft.com/office/drawing/2014/main" id="{308A5401-B623-43A5-8031-6AA31923DD2A}"/>
              </a:ext>
            </a:extLst>
          </p:cNvPr>
          <p:cNvPicPr preferRelativeResize="0"/>
          <p:nvPr/>
        </p:nvPicPr>
        <p:blipFill rotWithShape="1">
          <a:blip r:embed="rId3">
            <a:alphaModFix/>
          </a:blip>
          <a:srcRect/>
          <a:stretch/>
        </p:blipFill>
        <p:spPr>
          <a:xfrm>
            <a:off x="1391093" y="894399"/>
            <a:ext cx="9409814" cy="5417501"/>
          </a:xfrm>
          <a:prstGeom prst="rect">
            <a:avLst/>
          </a:prstGeom>
          <a:noFill/>
          <a:ln w="9525" cap="flat" cmpd="sng">
            <a:solidFill>
              <a:schemeClr val="dk2"/>
            </a:solidFill>
            <a:prstDash val="solid"/>
            <a:round/>
            <a:headEnd type="none" w="sm" len="sm"/>
            <a:tailEnd type="none" w="sm" len="sm"/>
          </a:ln>
          <a:effectLst>
            <a:glow rad="152400">
              <a:schemeClr val="bg2"/>
            </a:glow>
          </a:effectLst>
        </p:spPr>
      </p:pic>
      <p:sp>
        <p:nvSpPr>
          <p:cNvPr id="7" name="TextBox 6">
            <a:extLst>
              <a:ext uri="{FF2B5EF4-FFF2-40B4-BE49-F238E27FC236}">
                <a16:creationId xmlns:a16="http://schemas.microsoft.com/office/drawing/2014/main" id="{A5FF9368-318E-4A0B-99A3-E79965669815}"/>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12</a:t>
            </a:r>
          </a:p>
        </p:txBody>
      </p:sp>
    </p:spTree>
    <p:extLst>
      <p:ext uri="{BB962C8B-B14F-4D97-AF65-F5344CB8AC3E}">
        <p14:creationId xmlns:p14="http://schemas.microsoft.com/office/powerpoint/2010/main" val="91180703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24380"/>
            <a:ext cx="12191999" cy="600892"/>
          </a:xfrm>
        </p:spPr>
        <p:txBody>
          <a:bodyPr vert="horz" wrap="square" lIns="91440" tIns="45720" rIns="91440" bIns="45720" numCol="1" rtlCol="0" anchor="ctr" anchorCtr="0" compatLnSpc="1">
            <a:prstTxWarp prst="textNoShape">
              <a:avLst/>
            </a:prstTxWarp>
            <a:noAutofit/>
          </a:bodyPr>
          <a:lstStyle/>
          <a:p>
            <a:pPr algn="ctr">
              <a:defRPr/>
            </a:pPr>
            <a:r>
              <a:rPr lang="en-US" sz="3600" i="1" dirty="0">
                <a:solidFill>
                  <a:srgbClr val="5FE0D4"/>
                </a:solidFill>
                <a:latin typeface="Arial" charset="0"/>
                <a:cs typeface="Arial" charset="0"/>
              </a:rPr>
              <a:t>Science</a:t>
            </a:r>
            <a:r>
              <a:rPr lang="en-US" sz="3600" dirty="0">
                <a:solidFill>
                  <a:srgbClr val="5FE0D4"/>
                </a:solidFill>
                <a:latin typeface="Arial" charset="0"/>
                <a:cs typeface="Arial" charset="0"/>
              </a:rPr>
              <a:t> 2020 Breakthrough of the Year Runners Up</a:t>
            </a:r>
          </a:p>
        </p:txBody>
      </p:sp>
      <p:sp>
        <p:nvSpPr>
          <p:cNvPr id="4" name="AutoShape 2" descr="Image result for National Academy of Scienc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sz="1800" kern="0" dirty="0">
              <a:solidFill>
                <a:sysClr val="windowText" lastClr="000000"/>
              </a:solidFill>
            </a:endParaRPr>
          </a:p>
        </p:txBody>
      </p:sp>
      <p:sp>
        <p:nvSpPr>
          <p:cNvPr id="5" name="AutoShape 4" descr="Image result for National Academy of Science"/>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sz="1800" kern="0" dirty="0">
              <a:solidFill>
                <a:sysClr val="windowText" lastClr="000000"/>
              </a:solidFill>
            </a:endParaRPr>
          </a:p>
        </p:txBody>
      </p:sp>
      <p:sp>
        <p:nvSpPr>
          <p:cNvPr id="6" name="AutoShape 6" descr="Image result for National Academy of Science"/>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sz="1800" kern="0" dirty="0">
              <a:solidFill>
                <a:sysClr val="windowText" lastClr="000000"/>
              </a:solidFill>
            </a:endParaRPr>
          </a:p>
        </p:txBody>
      </p:sp>
      <p:pic>
        <p:nvPicPr>
          <p:cNvPr id="3" name="Picture 2">
            <a:extLst>
              <a:ext uri="{FF2B5EF4-FFF2-40B4-BE49-F238E27FC236}">
                <a16:creationId xmlns:a16="http://schemas.microsoft.com/office/drawing/2014/main" id="{DE254D6A-4F04-478B-B582-675CBD8FDC48}"/>
              </a:ext>
            </a:extLst>
          </p:cNvPr>
          <p:cNvPicPr>
            <a:picLocks noChangeAspect="1"/>
          </p:cNvPicPr>
          <p:nvPr/>
        </p:nvPicPr>
        <p:blipFill rotWithShape="1">
          <a:blip r:embed="rId3"/>
          <a:srcRect l="22159" t="22304" r="18748" b="10538"/>
          <a:stretch/>
        </p:blipFill>
        <p:spPr>
          <a:xfrm>
            <a:off x="423518" y="1610139"/>
            <a:ext cx="3635061" cy="3508514"/>
          </a:xfrm>
          <a:prstGeom prst="rect">
            <a:avLst/>
          </a:prstGeom>
          <a:effectLst>
            <a:glow rad="228600">
              <a:schemeClr val="accent3">
                <a:satMod val="175000"/>
                <a:alpha val="40000"/>
              </a:schemeClr>
            </a:glow>
          </a:effectLst>
        </p:spPr>
      </p:pic>
      <p:pic>
        <p:nvPicPr>
          <p:cNvPr id="13" name="Picture 12">
            <a:extLst>
              <a:ext uri="{FF2B5EF4-FFF2-40B4-BE49-F238E27FC236}">
                <a16:creationId xmlns:a16="http://schemas.microsoft.com/office/drawing/2014/main" id="{746F5082-EDA4-422B-97C5-C68335B66134}"/>
              </a:ext>
            </a:extLst>
          </p:cNvPr>
          <p:cNvPicPr>
            <a:picLocks noChangeAspect="1"/>
          </p:cNvPicPr>
          <p:nvPr/>
        </p:nvPicPr>
        <p:blipFill>
          <a:blip r:embed="rId4"/>
          <a:stretch>
            <a:fillRect/>
          </a:stretch>
        </p:blipFill>
        <p:spPr>
          <a:xfrm>
            <a:off x="4697729" y="1982422"/>
            <a:ext cx="7183047" cy="2763947"/>
          </a:xfrm>
          <a:prstGeom prst="rect">
            <a:avLst/>
          </a:prstGeom>
          <a:effectLst>
            <a:glow rad="228600">
              <a:srgbClr val="C00000">
                <a:alpha val="40000"/>
              </a:srgbClr>
            </a:glow>
          </a:effectLst>
        </p:spPr>
      </p:pic>
      <p:sp>
        <p:nvSpPr>
          <p:cNvPr id="9" name="TextBox 8">
            <a:extLst>
              <a:ext uri="{FF2B5EF4-FFF2-40B4-BE49-F238E27FC236}">
                <a16:creationId xmlns:a16="http://schemas.microsoft.com/office/drawing/2014/main" id="{441D2035-BAC7-4132-A51D-CF5939FA90A7}"/>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13</a:t>
            </a:r>
          </a:p>
        </p:txBody>
      </p:sp>
    </p:spTree>
    <p:extLst>
      <p:ext uri="{BB962C8B-B14F-4D97-AF65-F5344CB8AC3E}">
        <p14:creationId xmlns:p14="http://schemas.microsoft.com/office/powerpoint/2010/main" val="1387535001"/>
      </p:ext>
    </p:extLst>
  </p:cSld>
  <p:clrMapOvr>
    <a:masterClrMapping/>
  </p:clrMapOvr>
  <p:transition spd="slow">
    <p:wipe di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24380"/>
            <a:ext cx="12191999" cy="600892"/>
          </a:xfrm>
        </p:spPr>
        <p:txBody>
          <a:bodyPr vert="horz" wrap="square" lIns="91440" tIns="45720" rIns="91440" bIns="45720" numCol="1" rtlCol="0" anchor="ctr" anchorCtr="0" compatLnSpc="1">
            <a:prstTxWarp prst="textNoShape">
              <a:avLst/>
            </a:prstTxWarp>
            <a:noAutofit/>
          </a:bodyPr>
          <a:lstStyle/>
          <a:p>
            <a:pPr algn="ctr">
              <a:defRPr/>
            </a:pPr>
            <a:r>
              <a:rPr lang="en-US" sz="3600" i="1" dirty="0">
                <a:solidFill>
                  <a:srgbClr val="5FE0D4"/>
                </a:solidFill>
                <a:latin typeface="Arial" charset="0"/>
                <a:cs typeface="Arial" charset="0"/>
              </a:rPr>
              <a:t>The Scientist </a:t>
            </a:r>
            <a:r>
              <a:rPr lang="en-US" sz="3600" dirty="0">
                <a:solidFill>
                  <a:srgbClr val="5FE0D4"/>
                </a:solidFill>
                <a:latin typeface="Arial" charset="0"/>
                <a:cs typeface="Arial" charset="0"/>
              </a:rPr>
              <a:t>Top Technical Advances of 2020</a:t>
            </a:r>
          </a:p>
        </p:txBody>
      </p:sp>
      <p:sp>
        <p:nvSpPr>
          <p:cNvPr id="4" name="AutoShape 2" descr="Image result for National Academy of Scienc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sz="1800" kern="0" dirty="0">
              <a:solidFill>
                <a:sysClr val="windowText" lastClr="000000"/>
              </a:solidFill>
            </a:endParaRPr>
          </a:p>
        </p:txBody>
      </p:sp>
      <p:sp>
        <p:nvSpPr>
          <p:cNvPr id="5" name="AutoShape 4" descr="Image result for National Academy of Science"/>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sz="1800" kern="0" dirty="0">
              <a:solidFill>
                <a:sysClr val="windowText" lastClr="000000"/>
              </a:solidFill>
            </a:endParaRPr>
          </a:p>
        </p:txBody>
      </p:sp>
      <p:sp>
        <p:nvSpPr>
          <p:cNvPr id="6" name="AutoShape 6" descr="Image result for National Academy of Science"/>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sz="1800" kern="0" dirty="0">
              <a:solidFill>
                <a:sysClr val="windowText" lastClr="000000"/>
              </a:solidFill>
            </a:endParaRPr>
          </a:p>
        </p:txBody>
      </p:sp>
      <p:sp>
        <p:nvSpPr>
          <p:cNvPr id="12" name="Title 1">
            <a:extLst>
              <a:ext uri="{FF2B5EF4-FFF2-40B4-BE49-F238E27FC236}">
                <a16:creationId xmlns:a16="http://schemas.microsoft.com/office/drawing/2014/main" id="{704AE418-1197-463A-BAC9-47A21A4565CF}"/>
              </a:ext>
            </a:extLst>
          </p:cNvPr>
          <p:cNvSpPr txBox="1">
            <a:spLocks/>
          </p:cNvSpPr>
          <p:nvPr/>
        </p:nvSpPr>
        <p:spPr>
          <a:xfrm>
            <a:off x="0" y="4451364"/>
            <a:ext cx="12033015" cy="2120826"/>
          </a:xfrm>
          <a:prstGeom prst="rect">
            <a:avLst/>
          </a:prstGeom>
        </p:spPr>
        <p:txBody>
          <a:bodyPr/>
          <a:lstStyle/>
          <a:p>
            <a:pPr algn="ctr" eaLnBrk="0" hangingPunct="0">
              <a:defRPr/>
            </a:pPr>
            <a:r>
              <a:rPr lang="en-US" sz="3200" b="1" dirty="0"/>
              <a:t>DNA assembly and amplification</a:t>
            </a:r>
          </a:p>
          <a:p>
            <a:pPr algn="ctr" eaLnBrk="0" hangingPunct="0">
              <a:defRPr/>
            </a:pPr>
            <a:r>
              <a:rPr lang="en-US" sz="3200" b="1" dirty="0"/>
              <a:t>Single cell gene expression</a:t>
            </a:r>
          </a:p>
          <a:p>
            <a:pPr algn="ctr" eaLnBrk="0" hangingPunct="0">
              <a:defRPr/>
            </a:pPr>
            <a:r>
              <a:rPr lang="en-US" sz="3200" b="1" dirty="0"/>
              <a:t>Spatial gene expression</a:t>
            </a:r>
          </a:p>
          <a:p>
            <a:pPr algn="ctr" eaLnBrk="0" hangingPunct="0">
              <a:defRPr/>
            </a:pPr>
            <a:r>
              <a:rPr lang="en-US" sz="3200" b="1" dirty="0"/>
              <a:t>Digital genome engineering</a:t>
            </a:r>
          </a:p>
          <a:p>
            <a:pPr algn="ctr" eaLnBrk="0" hangingPunct="0">
              <a:defRPr/>
            </a:pPr>
            <a:endParaRPr lang="en-US" sz="3200" b="1" dirty="0"/>
          </a:p>
        </p:txBody>
      </p:sp>
      <p:pic>
        <p:nvPicPr>
          <p:cNvPr id="2050" name="Picture 2" descr="2020 Top 10 Innovations">
            <a:extLst>
              <a:ext uri="{FF2B5EF4-FFF2-40B4-BE49-F238E27FC236}">
                <a16:creationId xmlns:a16="http://schemas.microsoft.com/office/drawing/2014/main" id="{D8653AFA-BD15-4BE7-83A8-2B721DDB04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1975" y="814276"/>
            <a:ext cx="8670717" cy="346828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4773D79-1625-4289-A3F9-93E422E0AF70}"/>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14</a:t>
            </a:r>
          </a:p>
        </p:txBody>
      </p:sp>
    </p:spTree>
    <p:extLst>
      <p:ext uri="{BB962C8B-B14F-4D97-AF65-F5344CB8AC3E}">
        <p14:creationId xmlns:p14="http://schemas.microsoft.com/office/powerpoint/2010/main" val="2459550354"/>
      </p:ext>
    </p:extLst>
  </p:cSld>
  <p:clrMapOvr>
    <a:masterClrMapping/>
  </p:clrMapOvr>
  <p:transition spd="slow">
    <p:wipe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106716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NHGRI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NIH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Genomics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E57200"/>
                </a:solidFill>
                <a:effectLst/>
                <a:uLnTx/>
                <a:uFillTx/>
                <a:latin typeface="Arial" panose="020B0604020202020204"/>
                <a:ea typeface="+mn-ea"/>
                <a:cs typeface="+mn-cs"/>
              </a:rPr>
              <a:t>NHGRI Extramural Research Program</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NIH Common Fund/Trans-NIH </a:t>
            </a:r>
          </a:p>
          <a:p>
            <a:pPr marL="1016000" lvl="0" indent="-787400">
              <a:spcBef>
                <a:spcPts val="1800"/>
              </a:spcBef>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Communications, </a:t>
            </a:r>
            <a:r>
              <a:rPr lang="en-US" sz="3400" b="1" dirty="0">
                <a:solidFill>
                  <a:srgbClr val="FFFFFF">
                    <a:lumMod val="75000"/>
                  </a:srgbClr>
                </a:solidFill>
              </a:rPr>
              <a:t>Policy, and </a:t>
            </a: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Education</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Intramural Research Program</a:t>
            </a:r>
          </a:p>
        </p:txBody>
      </p:sp>
    </p:spTree>
    <p:extLst>
      <p:ext uri="{BB962C8B-B14F-4D97-AF65-F5344CB8AC3E}">
        <p14:creationId xmlns:p14="http://schemas.microsoft.com/office/powerpoint/2010/main" val="1036671145"/>
      </p:ext>
    </p:extLst>
  </p:cSld>
  <p:clrMapOvr>
    <a:masterClrMapping/>
  </p:clrMapOvr>
  <p:transition spd="slow">
    <p:wipe dir="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C6B57489-115C-8B47-87C2-6F9C3332B7C4}"/>
              </a:ext>
            </a:extLst>
          </p:cNvPr>
          <p:cNvSpPr txBox="1">
            <a:spLocks/>
          </p:cNvSpPr>
          <p:nvPr/>
        </p:nvSpPr>
        <p:spPr>
          <a:xfrm>
            <a:off x="378372" y="6399"/>
            <a:ext cx="12192000" cy="639763"/>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FE0D4"/>
                </a:solidFill>
                <a:effectLst/>
                <a:uLnTx/>
                <a:uFillTx/>
                <a:latin typeface="Arial" charset="0"/>
                <a:ea typeface="+mj-ea"/>
                <a:cs typeface="Arial" charset="0"/>
              </a:rPr>
              <a:t>Human Genome Reference Program</a:t>
            </a:r>
            <a:endParaRPr kumimoji="0" lang="en-US" sz="3600" b="1" i="0" u="none" strike="noStrike" kern="1200" cap="none" spc="0" normalizeH="0" baseline="0" noProof="0" dirty="0">
              <a:ln>
                <a:noFill/>
              </a:ln>
              <a:solidFill>
                <a:srgbClr val="5FE0D4"/>
              </a:solidFill>
              <a:effectLst/>
              <a:uLnTx/>
              <a:uFillTx/>
              <a:latin typeface="Arial" pitchFamily="34" charset="0"/>
              <a:ea typeface="+mj-ea"/>
              <a:cs typeface="Arial" pitchFamily="34" charset="0"/>
            </a:endParaRPr>
          </a:p>
        </p:txBody>
      </p:sp>
      <p:sp>
        <p:nvSpPr>
          <p:cNvPr id="10" name="TextBox 9">
            <a:extLst>
              <a:ext uri="{FF2B5EF4-FFF2-40B4-BE49-F238E27FC236}">
                <a16:creationId xmlns:a16="http://schemas.microsoft.com/office/drawing/2014/main" id="{D88FD0AB-1D24-4155-A4EB-9922995C4D68}"/>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15</a:t>
            </a:r>
          </a:p>
        </p:txBody>
      </p:sp>
      <p:sp>
        <p:nvSpPr>
          <p:cNvPr id="16" name="Rectangle 15">
            <a:extLst>
              <a:ext uri="{FF2B5EF4-FFF2-40B4-BE49-F238E27FC236}">
                <a16:creationId xmlns:a16="http://schemas.microsoft.com/office/drawing/2014/main" id="{432E8A4C-D12B-B341-BE58-86BFD4EBF907}"/>
              </a:ext>
            </a:extLst>
          </p:cNvPr>
          <p:cNvSpPr/>
          <p:nvPr/>
        </p:nvSpPr>
        <p:spPr>
          <a:xfrm>
            <a:off x="6254189" y="1478981"/>
            <a:ext cx="4811210" cy="620170"/>
          </a:xfrm>
          <a:prstGeom prst="rect">
            <a:avLst/>
          </a:prstGeom>
          <a:ln>
            <a:noFill/>
          </a:ln>
        </p:spPr>
        <p:txBody>
          <a:bodyPr wrap="square">
            <a:spAutoFit/>
          </a:bodyPr>
          <a:lstStyle/>
          <a:p>
            <a:pPr marL="231775" marR="0" lvl="0" indent="-231775" algn="l" defTabSz="514350" rtl="0" eaLnBrk="1" fontAlgn="auto" latinLnBrk="0" hangingPunct="1">
              <a:lnSpc>
                <a:spcPct val="90000"/>
              </a:lnSpc>
              <a:spcBef>
                <a:spcPts val="1200"/>
              </a:spcBef>
              <a:spcAft>
                <a:spcPts val="0"/>
              </a:spcAft>
              <a:buClrTx/>
              <a:buSzTx/>
              <a:buFont typeface="Wingdings" panose="05000000000000000000" pitchFamily="2" charset="2"/>
              <a:buChar char="§"/>
              <a:tabLst/>
              <a:defRPr/>
            </a:pP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R="0" lvl="0" algn="l" defTabSz="514350" rtl="0" eaLnBrk="1" fontAlgn="auto" latinLnBrk="0" hangingPunct="1">
              <a:lnSpc>
                <a:spcPct val="90000"/>
              </a:lnSpc>
              <a:spcBef>
                <a:spcPts val="1200"/>
              </a:spcBef>
              <a:spcAft>
                <a:spcPts val="0"/>
              </a:spcAft>
              <a:buClrTx/>
              <a:buSzTx/>
              <a:tabLst/>
              <a:defRPr/>
            </a:pPr>
            <a:endParaRPr kumimoji="0" lang="en-US" b="1" i="0" u="none" strike="noStrike" kern="1200" cap="none" spc="0" normalizeH="0" baseline="0" noProof="0" dirty="0">
              <a:ln>
                <a:noFill/>
              </a:ln>
              <a:solidFill>
                <a:schemeClr val="bg2">
                  <a:lumMod val="40000"/>
                  <a:lumOff val="60000"/>
                </a:schemeClr>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60EBB9E2-0DF4-7A4A-BB63-D11F1F581859}"/>
              </a:ext>
            </a:extLst>
          </p:cNvPr>
          <p:cNvPicPr>
            <a:picLocks noChangeAspect="1"/>
          </p:cNvPicPr>
          <p:nvPr/>
        </p:nvPicPr>
        <p:blipFill rotWithShape="1">
          <a:blip r:embed="rId3"/>
          <a:srcRect l="36692" t="23966" r="28655" b="31093"/>
          <a:stretch/>
        </p:blipFill>
        <p:spPr>
          <a:xfrm>
            <a:off x="224341" y="46244"/>
            <a:ext cx="1667521" cy="1331934"/>
          </a:xfrm>
          <a:prstGeom prst="rect">
            <a:avLst/>
          </a:prstGeom>
        </p:spPr>
      </p:pic>
      <p:sp>
        <p:nvSpPr>
          <p:cNvPr id="11" name="Rectangle 10">
            <a:extLst>
              <a:ext uri="{FF2B5EF4-FFF2-40B4-BE49-F238E27FC236}">
                <a16:creationId xmlns:a16="http://schemas.microsoft.com/office/drawing/2014/main" id="{8C1670E4-0F7D-8E42-A740-49E9C2DFAAC5}"/>
              </a:ext>
            </a:extLst>
          </p:cNvPr>
          <p:cNvSpPr/>
          <p:nvPr/>
        </p:nvSpPr>
        <p:spPr>
          <a:xfrm>
            <a:off x="323856" y="4520939"/>
            <a:ext cx="10741543" cy="2105192"/>
          </a:xfrm>
          <a:prstGeom prst="rect">
            <a:avLst/>
          </a:prstGeom>
          <a:ln>
            <a:noFill/>
          </a:ln>
        </p:spPr>
        <p:txBody>
          <a:bodyPr wrap="square">
            <a:spAutoFit/>
          </a:bodyPr>
          <a:lstStyle/>
          <a:p>
            <a:pPr marL="231775" lvl="0" indent="-231775" defTabSz="514350">
              <a:lnSpc>
                <a:spcPct val="90000"/>
              </a:lnSpc>
              <a:spcBef>
                <a:spcPts val="1200"/>
              </a:spcBef>
              <a:buFont typeface="Wingdings" panose="05000000000000000000" pitchFamily="2" charset="2"/>
              <a:buChar char="§"/>
              <a:defRPr/>
            </a:pPr>
            <a:r>
              <a:rPr lang="en-US" sz="2800" b="1" dirty="0">
                <a:latin typeface="Arial" panose="020B0604020202020204" pitchFamily="34" charset="0"/>
                <a:cs typeface="Arial" panose="020B0604020202020204" pitchFamily="34" charset="0"/>
              </a:rPr>
              <a:t>Generate ≥350 high-quality reference genome sequences</a:t>
            </a:r>
          </a:p>
          <a:p>
            <a:pPr marL="231775" lvl="0" indent="-231775" defTabSz="514350">
              <a:lnSpc>
                <a:spcPct val="90000"/>
              </a:lnSpc>
              <a:spcBef>
                <a:spcPts val="1200"/>
              </a:spcBef>
              <a:buFont typeface="Wingdings" panose="05000000000000000000" pitchFamily="2" charset="2"/>
              <a:buChar char="§"/>
              <a:defRPr/>
            </a:pPr>
            <a:r>
              <a:rPr lang="en-US" sz="2800" b="1" dirty="0">
                <a:latin typeface="Arial" panose="020B0604020202020204" pitchFamily="34" charset="0"/>
                <a:cs typeface="Arial" panose="020B0604020202020204" pitchFamily="34" charset="0"/>
              </a:rPr>
              <a:t>Year 1 data released</a:t>
            </a:r>
          </a:p>
          <a:p>
            <a:pPr marL="231775" indent="-231775" defTabSz="514350">
              <a:lnSpc>
                <a:spcPct val="90000"/>
              </a:lnSpc>
              <a:spcBef>
                <a:spcPts val="1200"/>
              </a:spcBef>
              <a:buFont typeface="Wingdings" panose="05000000000000000000" pitchFamily="2" charset="2"/>
              <a:buChar char="§"/>
              <a:defRPr/>
            </a:pPr>
            <a:r>
              <a:rPr lang="en-US" sz="2800" b="1" dirty="0">
                <a:latin typeface="Arial" panose="020B0604020202020204" pitchFamily="34" charset="0"/>
                <a:cs typeface="Arial" panose="020B0604020202020204" pitchFamily="34" charset="0"/>
              </a:rPr>
              <a:t>HGRP and T2T joint meeting (September 2020) </a:t>
            </a:r>
          </a:p>
          <a:p>
            <a:pPr marL="231775" marR="0" lvl="0" indent="-231775" algn="l" defTabSz="514350" rtl="0" eaLnBrk="1" fontAlgn="auto" latinLnBrk="0" hangingPunct="1">
              <a:lnSpc>
                <a:spcPct val="90000"/>
              </a:lnSpc>
              <a:spcBef>
                <a:spcPts val="1200"/>
              </a:spcBef>
              <a:spcAft>
                <a:spcPts val="0"/>
              </a:spcAft>
              <a:buClrTx/>
              <a:buSzTx/>
              <a:buFont typeface="Wingdings" panose="05000000000000000000" pitchFamily="2" charset="2"/>
              <a:buChar char="§"/>
              <a:tabLst/>
              <a:defRPr/>
            </a:pPr>
            <a:r>
              <a:rPr lang="en-US" sz="2800" b="1" dirty="0">
                <a:latin typeface="Arial" panose="020B0604020202020204" pitchFamily="34" charset="0"/>
                <a:cs typeface="Arial" panose="020B0604020202020204" pitchFamily="34" charset="0"/>
              </a:rPr>
              <a:t>Human pangenome video</a:t>
            </a:r>
            <a:endParaRPr kumimoji="0" lang="en-US" sz="2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15" name="Picture 14" descr="Text&#10;&#10;Description automatically generated">
            <a:extLst>
              <a:ext uri="{FF2B5EF4-FFF2-40B4-BE49-F238E27FC236}">
                <a16:creationId xmlns:a16="http://schemas.microsoft.com/office/drawing/2014/main" id="{40329E40-1A5E-3C4D-8E79-5D73A12C5A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093" r="31398" b="-1223"/>
          <a:stretch/>
        </p:blipFill>
        <p:spPr>
          <a:xfrm>
            <a:off x="4360876" y="1159566"/>
            <a:ext cx="3153871" cy="2659873"/>
          </a:xfrm>
          <a:prstGeom prst="rect">
            <a:avLst/>
          </a:prstGeom>
        </p:spPr>
      </p:pic>
      <p:grpSp>
        <p:nvGrpSpPr>
          <p:cNvPr id="8" name="Group 7">
            <a:extLst>
              <a:ext uri="{FF2B5EF4-FFF2-40B4-BE49-F238E27FC236}">
                <a16:creationId xmlns:a16="http://schemas.microsoft.com/office/drawing/2014/main" id="{C1CC2BFF-9235-D04D-9558-99A93DAC126D}"/>
              </a:ext>
            </a:extLst>
          </p:cNvPr>
          <p:cNvGrpSpPr/>
          <p:nvPr/>
        </p:nvGrpSpPr>
        <p:grpSpPr>
          <a:xfrm>
            <a:off x="2139617" y="1282613"/>
            <a:ext cx="7596387" cy="2799345"/>
            <a:chOff x="2387374" y="1458693"/>
            <a:chExt cx="7596387" cy="2799345"/>
          </a:xfrm>
        </p:grpSpPr>
        <p:pic>
          <p:nvPicPr>
            <p:cNvPr id="17" name="Picture 16" descr="Text&#10;&#10;Description automatically generated">
              <a:extLst>
                <a:ext uri="{FF2B5EF4-FFF2-40B4-BE49-F238E27FC236}">
                  <a16:creationId xmlns:a16="http://schemas.microsoft.com/office/drawing/2014/main" id="{ECA773B8-1B40-7A4B-89C2-6EFB7514A8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1907" b="-6785"/>
            <a:stretch/>
          </p:blipFill>
          <p:spPr>
            <a:xfrm>
              <a:off x="2387374" y="1617602"/>
              <a:ext cx="3705422" cy="2640436"/>
            </a:xfrm>
            <a:prstGeom prst="rect">
              <a:avLst/>
            </a:prstGeom>
          </p:spPr>
        </p:pic>
        <p:pic>
          <p:nvPicPr>
            <p:cNvPr id="18" name="Picture 17" descr="Text&#10;&#10;Description automatically generated">
              <a:extLst>
                <a:ext uri="{FF2B5EF4-FFF2-40B4-BE49-F238E27FC236}">
                  <a16:creationId xmlns:a16="http://schemas.microsoft.com/office/drawing/2014/main" id="{F4FDBA66-1C33-1B48-A05E-868303035595}"/>
                </a:ext>
              </a:extLst>
            </p:cNvPr>
            <p:cNvPicPr>
              <a:picLocks noChangeAspect="1"/>
            </p:cNvPicPr>
            <p:nvPr/>
          </p:nvPicPr>
          <p:blipFill rotWithShape="1">
            <a:blip r:embed="rId4">
              <a:extLst>
                <a:ext uri="{28A0092B-C50C-407E-A947-70E740481C1C}">
                  <a14:useLocalDpi xmlns:a14="http://schemas.microsoft.com/office/drawing/2010/main" val="0"/>
                </a:ext>
              </a:extLst>
            </a:blip>
            <a:srcRect l="67234" b="-2989"/>
            <a:stretch/>
          </p:blipFill>
          <p:spPr>
            <a:xfrm>
              <a:off x="6480122" y="1458693"/>
              <a:ext cx="3503639" cy="2799345"/>
            </a:xfrm>
            <a:prstGeom prst="rect">
              <a:avLst/>
            </a:prstGeom>
          </p:spPr>
        </p:pic>
      </p:grpSp>
      <p:pic>
        <p:nvPicPr>
          <p:cNvPr id="19" name="Picture 18" descr="A screenshot of a game&#10;&#10;Description automatically generated with medium confidence">
            <a:extLst>
              <a:ext uri="{FF2B5EF4-FFF2-40B4-BE49-F238E27FC236}">
                <a16:creationId xmlns:a16="http://schemas.microsoft.com/office/drawing/2014/main" id="{DB736845-58C9-2748-A49E-148B67ED07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2543" y="1099547"/>
            <a:ext cx="5512319" cy="2982411"/>
          </a:xfrm>
          <a:prstGeom prst="rect">
            <a:avLst/>
          </a:prstGeom>
        </p:spPr>
      </p:pic>
    </p:spTree>
    <p:extLst>
      <p:ext uri="{BB962C8B-B14F-4D97-AF65-F5344CB8AC3E}">
        <p14:creationId xmlns:p14="http://schemas.microsoft.com/office/powerpoint/2010/main" val="151077107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par>
                          <p:cTn id="17" fill="hold">
                            <p:stCondLst>
                              <p:cond delay="0"/>
                            </p:stCondLst>
                            <p:childTnLst>
                              <p:par>
                                <p:cTn id="18" presetID="1" presetClass="exit" presetSubtype="0" fill="hold" nodeType="afterEffect">
                                  <p:stCondLst>
                                    <p:cond delay="0"/>
                                  </p:stCondLst>
                                  <p:childTnLst>
                                    <p:set>
                                      <p:cBhvr>
                                        <p:cTn id="19" dur="1" fill="hold">
                                          <p:stCondLst>
                                            <p:cond delay="0"/>
                                          </p:stCondLst>
                                        </p:cTn>
                                        <p:tgtEl>
                                          <p:spTgt spid="15"/>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par>
                                <p:cTn id="26" presetID="1" presetClass="exit" presetSubtype="0" fill="hold" nodeType="withEffect">
                                  <p:stCondLst>
                                    <p:cond delay="0"/>
                                  </p:stCondLst>
                                  <p:childTnLst>
                                    <p:set>
                                      <p:cBhvr>
                                        <p:cTn id="27" dur="1" fill="hold">
                                          <p:stCondLst>
                                            <p:cond delay="0"/>
                                          </p:stCondLst>
                                        </p:cTn>
                                        <p:tgtEl>
                                          <p:spTgt spid="8"/>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12DD476B-0E43-4F85-B6CA-2DF2EEFC57BE}"/>
              </a:ext>
            </a:extLst>
          </p:cNvPr>
          <p:cNvSpPr txBox="1">
            <a:spLocks/>
          </p:cNvSpPr>
          <p:nvPr/>
        </p:nvSpPr>
        <p:spPr>
          <a:xfrm>
            <a:off x="5308091" y="2832480"/>
            <a:ext cx="6502389" cy="2869972"/>
          </a:xfrm>
          <a:prstGeom prst="rect">
            <a:avLst/>
          </a:prstGeom>
        </p:spPr>
        <p:txBody>
          <a:bodyPr>
            <a:noAutofit/>
          </a:bodyPr>
          <a:lst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387350" marR="0" lvl="2" indent="-228600" algn="l" defTabSz="627063" rtl="0" eaLnBrk="0" fontAlgn="auto" latinLnBrk="0" hangingPunct="0">
              <a:lnSpc>
                <a:spcPct val="90000"/>
              </a:lnSpc>
              <a:spcBef>
                <a:spcPts val="1800"/>
              </a:spcBef>
              <a:spcAft>
                <a:spcPts val="0"/>
              </a:spcAft>
              <a:buClr>
                <a:srgbClr val="FFFFFF"/>
              </a:buClr>
              <a:buSzPct val="95000"/>
              <a:buFont typeface="Wingdings" pitchFamily="2" charset="2"/>
              <a:buChar char=""/>
              <a:tabLst/>
              <a:defRPr/>
            </a:pPr>
            <a:r>
              <a:rPr kumimoji="0" lang="en-US" sz="2800" b="1" i="0" u="none" strike="noStrike" kern="1200" cap="none" spc="0" normalizeH="0" baseline="0" noProof="0" dirty="0">
                <a:ln>
                  <a:noFill/>
                </a:ln>
                <a:solidFill>
                  <a:prstClr val="white"/>
                </a:solidFill>
                <a:effectLst/>
                <a:uLnTx/>
                <a:uFillTx/>
                <a:latin typeface="Arial" charset="0"/>
                <a:ea typeface="+mn-ea"/>
                <a:cs typeface="+mn-cs"/>
              </a:rPr>
              <a:t>Enabling Discovery Through 	</a:t>
            </a:r>
            <a:r>
              <a:rPr kumimoji="0" lang="en-US" sz="2800" b="1" i="0" u="none" strike="noStrike" kern="1200" cap="none" spc="0" normalizeH="0" baseline="0" noProof="0" dirty="0" err="1">
                <a:ln>
                  <a:noFill/>
                </a:ln>
                <a:solidFill>
                  <a:prstClr val="white"/>
                </a:solidFill>
                <a:effectLst/>
                <a:uLnTx/>
                <a:uFillTx/>
                <a:latin typeface="Arial" charset="0"/>
                <a:ea typeface="+mn-ea"/>
                <a:cs typeface="+mn-cs"/>
              </a:rPr>
              <a:t>GEnomics</a:t>
            </a:r>
            <a:r>
              <a:rPr kumimoji="0" lang="en-US" sz="2800" b="1" i="0" u="none" strike="noStrike" kern="1200" cap="none" spc="0" normalizeH="0" baseline="0" noProof="0" dirty="0">
                <a:ln>
                  <a:noFill/>
                </a:ln>
                <a:solidFill>
                  <a:prstClr val="white"/>
                </a:solidFill>
                <a:effectLst/>
                <a:uLnTx/>
                <a:uFillTx/>
                <a:latin typeface="Arial" charset="0"/>
                <a:ea typeface="+mn-ea"/>
                <a:cs typeface="+mn-cs"/>
              </a:rPr>
              <a:t> (EDGE)</a:t>
            </a:r>
            <a:endParaRPr kumimoji="0" lang="en-US" sz="2533" b="1" i="0" u="none" strike="noStrike" kern="1200" cap="none" spc="0" normalizeH="0" baseline="0" noProof="0" dirty="0">
              <a:ln>
                <a:noFill/>
              </a:ln>
              <a:solidFill>
                <a:prstClr val="white"/>
              </a:solidFill>
              <a:effectLst/>
              <a:uLnTx/>
              <a:uFillTx/>
              <a:latin typeface="Arial" charset="0"/>
              <a:ea typeface="+mn-ea"/>
              <a:cs typeface="+mn-cs"/>
            </a:endParaRPr>
          </a:p>
          <a:p>
            <a:pPr marL="768335" marR="0" lvl="3" indent="0" algn="l" defTabSz="627063" rtl="0" eaLnBrk="0" fontAlgn="auto" latinLnBrk="0" hangingPunct="0">
              <a:lnSpc>
                <a:spcPct val="90000"/>
              </a:lnSpc>
              <a:spcBef>
                <a:spcPts val="1800"/>
              </a:spcBef>
              <a:spcAft>
                <a:spcPts val="0"/>
              </a:spcAft>
              <a:buClr>
                <a:srgbClr val="FFFFFF"/>
              </a:buClr>
              <a:buSzPct val="95000"/>
              <a:buNone/>
              <a:tabLst/>
              <a:defRPr/>
            </a:pPr>
            <a:r>
              <a:rPr kumimoji="0" lang="en-US" sz="2533" b="1" i="0" u="none" strike="noStrike" kern="1200" cap="none" spc="0" normalizeH="0" baseline="0" noProof="0" dirty="0">
                <a:ln>
                  <a:noFill/>
                </a:ln>
                <a:solidFill>
                  <a:schemeClr val="accent3">
                    <a:lumMod val="60000"/>
                    <a:lumOff val="40000"/>
                  </a:schemeClr>
                </a:solidFill>
                <a:effectLst/>
                <a:uLnTx/>
                <a:uFillTx/>
                <a:latin typeface="Arial" charset="0"/>
                <a:ea typeface="+mn-ea"/>
                <a:cs typeface="+mn-cs"/>
              </a:rPr>
              <a:t>Functional Genomic Tools Track</a:t>
            </a:r>
          </a:p>
          <a:p>
            <a:pPr marL="768335" marR="0" lvl="3" indent="0" algn="l" defTabSz="627063" rtl="0" eaLnBrk="0" fontAlgn="auto" latinLnBrk="0" hangingPunct="0">
              <a:lnSpc>
                <a:spcPct val="90000"/>
              </a:lnSpc>
              <a:spcBef>
                <a:spcPts val="1800"/>
              </a:spcBef>
              <a:spcAft>
                <a:spcPts val="0"/>
              </a:spcAft>
              <a:buClr>
                <a:srgbClr val="FFFFFF"/>
              </a:buClr>
              <a:buSzPct val="95000"/>
              <a:buNone/>
              <a:tabLst/>
              <a:defRPr/>
            </a:pPr>
            <a:r>
              <a:rPr kumimoji="0" lang="en-US" sz="2533" b="1" i="0" u="none" strike="noStrike" kern="1200" cap="none" spc="0" normalizeH="0" baseline="0" noProof="0" dirty="0">
                <a:ln>
                  <a:noFill/>
                </a:ln>
                <a:solidFill>
                  <a:schemeClr val="accent3">
                    <a:lumMod val="60000"/>
                    <a:lumOff val="40000"/>
                  </a:schemeClr>
                </a:solidFill>
                <a:effectLst/>
                <a:uLnTx/>
                <a:uFillTx/>
                <a:latin typeface="Arial" charset="0"/>
                <a:ea typeface="+mn-ea"/>
                <a:cs typeface="+mn-cs"/>
              </a:rPr>
              <a:t>Complex Multigenic Traits Track</a:t>
            </a:r>
          </a:p>
          <a:p>
            <a:pPr marL="387350" marR="0" lvl="2" indent="-228600" algn="l" defTabSz="627063" rtl="0" eaLnBrk="0" fontAlgn="auto" latinLnBrk="0" hangingPunct="0">
              <a:lnSpc>
                <a:spcPct val="90000"/>
              </a:lnSpc>
              <a:spcBef>
                <a:spcPts val="1800"/>
              </a:spcBef>
              <a:spcAft>
                <a:spcPts val="0"/>
              </a:spcAft>
              <a:buClr>
                <a:srgbClr val="FFFFFF"/>
              </a:buClr>
              <a:buSzPct val="95000"/>
              <a:buFont typeface="Wingdings" pitchFamily="2" charset="2"/>
              <a:buChar char=""/>
              <a:tabLst/>
              <a:defRPr/>
            </a:pPr>
            <a:r>
              <a:rPr kumimoji="0" lang="en-US" sz="2800" b="1" i="0" u="none" strike="noStrike" kern="1200" cap="none" spc="0" normalizeH="0" baseline="0" noProof="0" dirty="0">
                <a:ln>
                  <a:noFill/>
                </a:ln>
                <a:solidFill>
                  <a:prstClr val="white"/>
                </a:solidFill>
                <a:effectLst/>
                <a:uLnTx/>
                <a:uFillTx/>
                <a:latin typeface="Arial" charset="0"/>
                <a:ea typeface="+mn-ea"/>
                <a:cs typeface="+mn-cs"/>
              </a:rPr>
              <a:t>Applications due: March 16, 2021</a:t>
            </a:r>
          </a:p>
          <a:p>
            <a:pPr marL="387350" marR="0" lvl="2" indent="-228600" algn="ctr" defTabSz="627063" rtl="0" eaLnBrk="0" fontAlgn="auto" latinLnBrk="0" hangingPunct="0">
              <a:lnSpc>
                <a:spcPct val="90000"/>
              </a:lnSpc>
              <a:spcBef>
                <a:spcPts val="1800"/>
              </a:spcBef>
              <a:spcAft>
                <a:spcPts val="0"/>
              </a:spcAft>
              <a:buClr>
                <a:srgbClr val="FFFFFF"/>
              </a:buClr>
              <a:buSzPct val="95000"/>
              <a:buFont typeface="Wingdings" pitchFamily="2" charset="2"/>
              <a:buChar char=""/>
              <a:tabLst/>
              <a:defRPr/>
            </a:pPr>
            <a:endParaRPr kumimoji="0" lang="en-US" sz="2800" b="1" i="0" u="none" strike="noStrike" kern="1200" cap="none" spc="0" normalizeH="0" baseline="0" noProof="0" dirty="0">
              <a:ln>
                <a:noFill/>
              </a:ln>
              <a:solidFill>
                <a:prstClr val="white"/>
              </a:solidFill>
              <a:effectLst/>
              <a:uLnTx/>
              <a:uFillTx/>
              <a:latin typeface="Arial" charset="0"/>
              <a:ea typeface="+mn-ea"/>
              <a:cs typeface="+mn-cs"/>
            </a:endParaRPr>
          </a:p>
          <a:p>
            <a:pPr marL="304792" marR="0" lvl="0" indent="-304792" algn="l" defTabSz="1219170" rtl="0" eaLnBrk="1" fontAlgn="auto" latinLnBrk="0" hangingPunct="1">
              <a:lnSpc>
                <a:spcPct val="90000"/>
              </a:lnSpc>
              <a:spcBef>
                <a:spcPts val="1333"/>
              </a:spcBef>
              <a:spcAft>
                <a:spcPts val="0"/>
              </a:spcAft>
              <a:buClrTx/>
              <a:buSzTx/>
              <a:buFont typeface="Arial"/>
              <a:buChar char="•"/>
              <a:tabLst/>
              <a:defRPr/>
            </a:pPr>
            <a:endPar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914377" marR="0" lvl="1" indent="-304792" algn="l" defTabSz="1219170" rtl="0" eaLnBrk="1" fontAlgn="auto" latinLnBrk="0" hangingPunct="1">
              <a:lnSpc>
                <a:spcPct val="90000"/>
              </a:lnSpc>
              <a:spcBef>
                <a:spcPts val="667"/>
              </a:spcBef>
              <a:spcAft>
                <a:spcPts val="0"/>
              </a:spcAft>
              <a:buClrTx/>
              <a:buSzTx/>
              <a:buFont typeface="Arial"/>
              <a:buChar char="•"/>
              <a:tabLst/>
              <a:defRPr/>
            </a:pPr>
            <a:endPar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304792" marR="0" lvl="0" indent="-304792" algn="l" defTabSz="1219170" rtl="0" eaLnBrk="1" fontAlgn="auto" latinLnBrk="0" hangingPunct="1">
              <a:lnSpc>
                <a:spcPct val="90000"/>
              </a:lnSpc>
              <a:spcBef>
                <a:spcPts val="1333"/>
              </a:spcBef>
              <a:spcAft>
                <a:spcPts val="0"/>
              </a:spcAft>
              <a:buClrTx/>
              <a:buSzTx/>
              <a:buFont typeface="Arial"/>
              <a:buChar char="•"/>
              <a:tabLst/>
              <a:defRPr/>
            </a:pPr>
            <a:endPar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304792" marR="0" lvl="0" indent="-304792" algn="l" defTabSz="1219170" rtl="0" eaLnBrk="1" fontAlgn="auto" latinLnBrk="0" hangingPunct="1">
              <a:lnSpc>
                <a:spcPct val="90000"/>
              </a:lnSpc>
              <a:spcBef>
                <a:spcPts val="1333"/>
              </a:spcBef>
              <a:spcAft>
                <a:spcPts val="0"/>
              </a:spcAft>
              <a:buClrTx/>
              <a:buSzTx/>
              <a:buFont typeface="Arial"/>
              <a:buChar char="•"/>
              <a:tabLst/>
              <a:defRPr/>
            </a:pPr>
            <a:endPar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609585" marR="0" lvl="1" indent="0" algn="l" defTabSz="1219170" rtl="0" eaLnBrk="1" fontAlgn="auto" latinLnBrk="0" hangingPunct="1">
              <a:lnSpc>
                <a:spcPct val="90000"/>
              </a:lnSpc>
              <a:spcBef>
                <a:spcPts val="667"/>
              </a:spcBef>
              <a:spcAft>
                <a:spcPts val="0"/>
              </a:spcAft>
              <a:buClrTx/>
              <a:buSzTx/>
              <a:buFont typeface="Arial"/>
              <a:buNone/>
              <a:tabLst/>
              <a:defRPr/>
            </a:pPr>
            <a:endPar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BE8B9FA7-E65D-4A00-A529-081D35D2EB74}"/>
              </a:ext>
            </a:extLst>
          </p:cNvPr>
          <p:cNvSpPr/>
          <p:nvPr/>
        </p:nvSpPr>
        <p:spPr>
          <a:xfrm>
            <a:off x="0" y="-21670"/>
            <a:ext cx="12192000" cy="646331"/>
          </a:xfrm>
          <a:prstGeom prst="rect">
            <a:avLst/>
          </a:prstGeom>
        </p:spPr>
        <p:txBody>
          <a:bodyPr wrap="square">
            <a:spAutoFit/>
          </a:bodyPr>
          <a:lstStyle/>
          <a:p>
            <a:pPr marL="158750" marR="0" lvl="2" indent="0" algn="ctr" defTabSz="627063" rtl="0" eaLnBrk="0" fontAlgn="auto" latinLnBrk="0" hangingPunct="0">
              <a:lnSpc>
                <a:spcPct val="100000"/>
              </a:lnSpc>
              <a:spcBef>
                <a:spcPts val="1800"/>
              </a:spcBef>
              <a:spcAft>
                <a:spcPts val="0"/>
              </a:spcAft>
              <a:buClr>
                <a:srgbClr val="FFFFFF"/>
              </a:buClr>
              <a:buSzPct val="95000"/>
              <a:buFontTx/>
              <a:buNone/>
              <a:tabLst/>
              <a:defRPr/>
            </a:pPr>
            <a:r>
              <a:rPr kumimoji="0" lang="en-US" sz="3600" b="1" i="0" u="none" strike="noStrike" kern="1200" cap="none" spc="0" normalizeH="0" baseline="0" noProof="0" dirty="0">
                <a:ln>
                  <a:noFill/>
                </a:ln>
                <a:solidFill>
                  <a:srgbClr val="5FE0D4"/>
                </a:solidFill>
                <a:effectLst/>
                <a:uLnTx/>
                <a:uFillTx/>
                <a:latin typeface="Arial" charset="0"/>
                <a:ea typeface="+mn-ea"/>
                <a:cs typeface="Arial" charset="0"/>
              </a:rPr>
              <a:t>Comparative Genomics</a:t>
            </a:r>
            <a:endParaRPr kumimoji="0" lang="en-US" sz="3600" b="1" i="0" u="none" strike="noStrike" kern="1200" cap="none" spc="0" normalizeH="0" baseline="0" noProof="0" dirty="0">
              <a:ln>
                <a:noFill/>
              </a:ln>
              <a:solidFill>
                <a:prstClr val="white"/>
              </a:solidFill>
              <a:effectLst/>
              <a:uLnTx/>
              <a:uFillTx/>
              <a:latin typeface="Arial" charset="0"/>
              <a:ea typeface="+mn-ea"/>
              <a:cs typeface="+mn-cs"/>
            </a:endParaRPr>
          </a:p>
        </p:txBody>
      </p:sp>
      <p:pic>
        <p:nvPicPr>
          <p:cNvPr id="3" name="Picture 2">
            <a:extLst>
              <a:ext uri="{FF2B5EF4-FFF2-40B4-BE49-F238E27FC236}">
                <a16:creationId xmlns:a16="http://schemas.microsoft.com/office/drawing/2014/main" id="{8335A1E8-1B9C-4D12-A265-B98D3E52C53C}"/>
              </a:ext>
            </a:extLst>
          </p:cNvPr>
          <p:cNvPicPr>
            <a:picLocks noChangeAspect="1"/>
          </p:cNvPicPr>
          <p:nvPr/>
        </p:nvPicPr>
        <p:blipFill>
          <a:blip r:embed="rId3"/>
          <a:stretch>
            <a:fillRect/>
          </a:stretch>
        </p:blipFill>
        <p:spPr>
          <a:xfrm>
            <a:off x="776191" y="799121"/>
            <a:ext cx="10639616" cy="1791414"/>
          </a:xfrm>
          <a:prstGeom prst="rect">
            <a:avLst/>
          </a:prstGeom>
          <a:effectLst>
            <a:glow rad="127000">
              <a:schemeClr val="bg1">
                <a:lumMod val="50000"/>
                <a:lumOff val="50000"/>
              </a:schemeClr>
            </a:glow>
          </a:effectLst>
        </p:spPr>
      </p:pic>
      <p:pic>
        <p:nvPicPr>
          <p:cNvPr id="6" name="Picture 5" descr="Graphical user interface, text, application&#10;&#10;Description automatically generated">
            <a:extLst>
              <a:ext uri="{FF2B5EF4-FFF2-40B4-BE49-F238E27FC236}">
                <a16:creationId xmlns:a16="http://schemas.microsoft.com/office/drawing/2014/main" id="{3B3296B0-F9AC-43F8-98F3-0832A5B0DB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191" y="2974137"/>
            <a:ext cx="4337348" cy="2586658"/>
          </a:xfrm>
          <a:prstGeom prst="rect">
            <a:avLst/>
          </a:prstGeom>
          <a:effectLst>
            <a:glow rad="127000">
              <a:schemeClr val="bg1">
                <a:lumMod val="50000"/>
                <a:lumOff val="50000"/>
              </a:schemeClr>
            </a:glow>
          </a:effectLst>
        </p:spPr>
      </p:pic>
      <p:sp>
        <p:nvSpPr>
          <p:cNvPr id="8" name="TextBox 7">
            <a:extLst>
              <a:ext uri="{FF2B5EF4-FFF2-40B4-BE49-F238E27FC236}">
                <a16:creationId xmlns:a16="http://schemas.microsoft.com/office/drawing/2014/main" id="{1312571A-552A-4F79-B9A1-7B87C3F78494}"/>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16</a:t>
            </a:r>
          </a:p>
        </p:txBody>
      </p:sp>
    </p:spTree>
    <p:extLst>
      <p:ext uri="{BB962C8B-B14F-4D97-AF65-F5344CB8AC3E}">
        <p14:creationId xmlns:p14="http://schemas.microsoft.com/office/powerpoint/2010/main" val="63938932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4088"/>
            <a:ext cx="12192000" cy="639763"/>
          </a:xfrm>
        </p:spPr>
        <p:txBody>
          <a:bodyPr/>
          <a:lstStyle/>
          <a:p>
            <a:pPr algn="ctr">
              <a:defRPr/>
            </a:pPr>
            <a:r>
              <a:rPr lang="en-US" sz="3600" dirty="0">
                <a:solidFill>
                  <a:srgbClr val="5FE0D4"/>
                </a:solidFill>
                <a:latin typeface="Arial" charset="0"/>
                <a:cs typeface="Arial" charset="0"/>
              </a:rPr>
              <a:t>Technology Development Program</a:t>
            </a:r>
            <a:endParaRPr lang="en-US" sz="3600" dirty="0">
              <a:solidFill>
                <a:srgbClr val="5FE0D4"/>
              </a:solidFill>
              <a:latin typeface="Arial" pitchFamily="34" charset="0"/>
              <a:cs typeface="Arial" pitchFamily="34" charset="0"/>
            </a:endParaRPr>
          </a:p>
        </p:txBody>
      </p:sp>
      <p:sp>
        <p:nvSpPr>
          <p:cNvPr id="10" name="Title 3">
            <a:extLst>
              <a:ext uri="{FF2B5EF4-FFF2-40B4-BE49-F238E27FC236}">
                <a16:creationId xmlns:a16="http://schemas.microsoft.com/office/drawing/2014/main" id="{4C9073FF-B1B7-41EA-8643-56D42F581ED6}"/>
              </a:ext>
            </a:extLst>
          </p:cNvPr>
          <p:cNvSpPr txBox="1">
            <a:spLocks/>
          </p:cNvSpPr>
          <p:nvPr/>
        </p:nvSpPr>
        <p:spPr>
          <a:xfrm>
            <a:off x="0" y="652519"/>
            <a:ext cx="12192000" cy="639763"/>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j-ea"/>
                <a:cs typeface="Arial" pitchFamily="34" charset="0"/>
              </a:rPr>
              <a:t>Funding Opportunities</a:t>
            </a:r>
          </a:p>
        </p:txBody>
      </p:sp>
      <p:sp>
        <p:nvSpPr>
          <p:cNvPr id="5" name="Freeform: Shape 4">
            <a:extLst>
              <a:ext uri="{FF2B5EF4-FFF2-40B4-BE49-F238E27FC236}">
                <a16:creationId xmlns:a16="http://schemas.microsoft.com/office/drawing/2014/main" id="{5401AD57-A117-4980-AA3E-9ACA7D545303}"/>
              </a:ext>
            </a:extLst>
          </p:cNvPr>
          <p:cNvSpPr/>
          <p:nvPr/>
        </p:nvSpPr>
        <p:spPr>
          <a:xfrm>
            <a:off x="820390" y="1510788"/>
            <a:ext cx="5061803" cy="2332342"/>
          </a:xfrm>
          <a:custGeom>
            <a:avLst/>
            <a:gdLst>
              <a:gd name="connsiteX0" fmla="*/ 0 w 5061803"/>
              <a:gd name="connsiteY0" fmla="*/ 0 h 2332342"/>
              <a:gd name="connsiteX1" fmla="*/ 5061803 w 5061803"/>
              <a:gd name="connsiteY1" fmla="*/ 0 h 2332342"/>
              <a:gd name="connsiteX2" fmla="*/ 5061803 w 5061803"/>
              <a:gd name="connsiteY2" fmla="*/ 2332342 h 2332342"/>
              <a:gd name="connsiteX3" fmla="*/ 0 w 5061803"/>
              <a:gd name="connsiteY3" fmla="*/ 2332342 h 2332342"/>
              <a:gd name="connsiteX4" fmla="*/ 0 w 5061803"/>
              <a:gd name="connsiteY4" fmla="*/ 0 h 2332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1803" h="2332342">
                <a:moveTo>
                  <a:pt x="0" y="0"/>
                </a:moveTo>
                <a:lnTo>
                  <a:pt x="5061803" y="0"/>
                </a:lnTo>
                <a:lnTo>
                  <a:pt x="5061803" y="2332342"/>
                </a:lnTo>
                <a:lnTo>
                  <a:pt x="0" y="2332342"/>
                </a:lnTo>
                <a:lnTo>
                  <a:pt x="0" y="0"/>
                </a:lnTo>
                <a:close/>
              </a:path>
            </a:pathLst>
          </a:custGeom>
          <a:solidFill>
            <a:schemeClr val="accent3">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marR="0" lvl="0" indent="0" algn="l" defTabSz="889000" rtl="0" eaLnBrk="1" fontAlgn="auto" latinLnBrk="0" hangingPunct="1">
              <a:lnSpc>
                <a:spcPct val="90000"/>
              </a:lnSpc>
              <a:spcBef>
                <a:spcPct val="0"/>
              </a:spcBef>
              <a:spcAft>
                <a:spcPct val="35000"/>
              </a:spcAft>
              <a:buClr>
                <a:prstClr val="white"/>
              </a:buClr>
              <a:buSzPct val="95000"/>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itchFamily="34" charset="0"/>
              </a:rPr>
              <a:t>Notice of Special Interest (NOSI): Advancing Genomic Technology Development for Research and Clinical Applications</a:t>
            </a:r>
          </a:p>
          <a:p>
            <a:pPr marL="0" marR="0" lvl="0" indent="0" algn="l" defTabSz="889000" rtl="0" eaLnBrk="1" fontAlgn="auto" latinLnBrk="0" hangingPunct="1">
              <a:lnSpc>
                <a:spcPct val="90000"/>
              </a:lnSpc>
              <a:spcBef>
                <a:spcPct val="0"/>
              </a:spcBef>
              <a:spcAft>
                <a:spcPct val="35000"/>
              </a:spcAft>
              <a:buClr>
                <a:prstClr val="white"/>
              </a:buClr>
              <a:buSzPct val="95000"/>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itchFamily="34" charset="0"/>
              </a:rPr>
              <a:t>NOT-HG-21-018</a:t>
            </a:r>
          </a:p>
          <a:p>
            <a:pPr marL="0" marR="0" lvl="0" indent="0" algn="l" defTabSz="889000" rtl="0" eaLnBrk="1" fontAlgn="auto" latinLnBrk="0" hangingPunct="1">
              <a:lnSpc>
                <a:spcPct val="90000"/>
              </a:lnSpc>
              <a:spcBef>
                <a:spcPct val="0"/>
              </a:spcBef>
              <a:spcAft>
                <a:spcPct val="35000"/>
              </a:spcAft>
              <a:buClr>
                <a:prstClr val="white"/>
              </a:buClr>
              <a:buSzPct val="95000"/>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Arial"/>
              </a:rPr>
              <a:t>Standard due dates start </a:t>
            </a:r>
            <a:r>
              <a:rPr kumimoji="0" lang="en-US" sz="2000" b="1" i="0" u="none" strike="noStrike" kern="1200" cap="none" spc="0" normalizeH="0" baseline="0" noProof="0" dirty="0">
                <a:ln>
                  <a:noFill/>
                </a:ln>
                <a:solidFill>
                  <a:srgbClr val="FFFFFF"/>
                </a:solidFill>
                <a:effectLst/>
                <a:uLnTx/>
                <a:uFillTx/>
                <a:latin typeface="Arial"/>
                <a:ea typeface="+mn-ea"/>
                <a:cs typeface="Arial"/>
              </a:rPr>
              <a:t>February 5, 2021</a:t>
            </a:r>
          </a:p>
        </p:txBody>
      </p:sp>
      <p:sp>
        <p:nvSpPr>
          <p:cNvPr id="11" name="Freeform: Shape 10">
            <a:extLst>
              <a:ext uri="{FF2B5EF4-FFF2-40B4-BE49-F238E27FC236}">
                <a16:creationId xmlns:a16="http://schemas.microsoft.com/office/drawing/2014/main" id="{F0F30A5D-6E3D-4B01-9306-D9B0C10CE34D}"/>
              </a:ext>
            </a:extLst>
          </p:cNvPr>
          <p:cNvSpPr/>
          <p:nvPr/>
        </p:nvSpPr>
        <p:spPr>
          <a:xfrm>
            <a:off x="6309805" y="1510788"/>
            <a:ext cx="5061803" cy="2332342"/>
          </a:xfrm>
          <a:custGeom>
            <a:avLst/>
            <a:gdLst>
              <a:gd name="connsiteX0" fmla="*/ 0 w 5061803"/>
              <a:gd name="connsiteY0" fmla="*/ 0 h 2332342"/>
              <a:gd name="connsiteX1" fmla="*/ 5061803 w 5061803"/>
              <a:gd name="connsiteY1" fmla="*/ 0 h 2332342"/>
              <a:gd name="connsiteX2" fmla="*/ 5061803 w 5061803"/>
              <a:gd name="connsiteY2" fmla="*/ 2332342 h 2332342"/>
              <a:gd name="connsiteX3" fmla="*/ 0 w 5061803"/>
              <a:gd name="connsiteY3" fmla="*/ 2332342 h 2332342"/>
              <a:gd name="connsiteX4" fmla="*/ 0 w 5061803"/>
              <a:gd name="connsiteY4" fmla="*/ 0 h 2332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1803" h="2332342">
                <a:moveTo>
                  <a:pt x="0" y="0"/>
                </a:moveTo>
                <a:lnTo>
                  <a:pt x="5061803" y="0"/>
                </a:lnTo>
                <a:lnTo>
                  <a:pt x="5061803" y="2332342"/>
                </a:lnTo>
                <a:lnTo>
                  <a:pt x="0" y="2332342"/>
                </a:lnTo>
                <a:lnTo>
                  <a:pt x="0" y="0"/>
                </a:lnTo>
                <a:close/>
              </a:path>
            </a:pathLst>
          </a:custGeom>
          <a:solidFill>
            <a:schemeClr val="accent3">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marR="0" lvl="0" indent="0" algn="l" defTabSz="889000" rtl="0" eaLnBrk="1" fontAlgn="auto" latinLnBrk="0" hangingPunct="1">
              <a:lnSpc>
                <a:spcPct val="90000"/>
              </a:lnSpc>
              <a:spcBef>
                <a:spcPct val="0"/>
              </a:spcBef>
              <a:spcAft>
                <a:spcPct val="35000"/>
              </a:spcAft>
              <a:buClr>
                <a:prstClr val="white"/>
              </a:buClr>
              <a:buSzPct val="95000"/>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Novel Synthetic Nucleic Acid Technology Development</a:t>
            </a:r>
          </a:p>
          <a:p>
            <a:pPr marL="0" marR="0" lvl="0" indent="0" algn="l" defTabSz="889000" rtl="0" eaLnBrk="1" fontAlgn="auto" latinLnBrk="0" hangingPunct="1">
              <a:lnSpc>
                <a:spcPct val="90000"/>
              </a:lnSpc>
              <a:spcBef>
                <a:spcPct val="0"/>
              </a:spcBef>
              <a:spcAft>
                <a:spcPct val="35000"/>
              </a:spcAft>
              <a:buClr>
                <a:prstClr val="white"/>
              </a:buClr>
              <a:buSzPct val="95000"/>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RFA-HG-20-014 (R01, also linked R21 and R43/44)</a:t>
            </a:r>
          </a:p>
          <a:p>
            <a:pPr marL="0" marR="0" lvl="0" indent="0" algn="l" defTabSz="889000" rtl="0" eaLnBrk="1" fontAlgn="auto" latinLnBrk="0" hangingPunct="1">
              <a:lnSpc>
                <a:spcPct val="90000"/>
              </a:lnSpc>
              <a:spcBef>
                <a:spcPct val="0"/>
              </a:spcBef>
              <a:spcAft>
                <a:spcPct val="35000"/>
              </a:spcAft>
              <a:buClr>
                <a:prstClr val="white"/>
              </a:buClr>
              <a:buSzPct val="95000"/>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Applications due </a:t>
            </a: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March 9, 2021</a:t>
            </a:r>
            <a:endParaRPr kumimoji="0" lang="en-US" sz="2000" b="1" i="0" u="none" strike="noStrike" kern="1200" cap="none" spc="0" normalizeH="0" baseline="0" noProof="0" dirty="0">
              <a:ln>
                <a:noFill/>
              </a:ln>
              <a:solidFill>
                <a:srgbClr val="FFFFFF"/>
              </a:solidFill>
              <a:effectLst/>
              <a:uLnTx/>
              <a:uFillTx/>
              <a:latin typeface="Arial" panose="020B0604020202020204"/>
              <a:ea typeface="+mn-ea"/>
            </a:endParaRPr>
          </a:p>
        </p:txBody>
      </p:sp>
      <p:sp>
        <p:nvSpPr>
          <p:cNvPr id="7" name="Freeform: Shape 6">
            <a:extLst>
              <a:ext uri="{FF2B5EF4-FFF2-40B4-BE49-F238E27FC236}">
                <a16:creationId xmlns:a16="http://schemas.microsoft.com/office/drawing/2014/main" id="{F671F3C7-6221-48E1-9DDF-D4B598DF4898}"/>
              </a:ext>
            </a:extLst>
          </p:cNvPr>
          <p:cNvSpPr/>
          <p:nvPr/>
        </p:nvSpPr>
        <p:spPr>
          <a:xfrm>
            <a:off x="3565098" y="4139577"/>
            <a:ext cx="5061803" cy="2332342"/>
          </a:xfrm>
          <a:custGeom>
            <a:avLst/>
            <a:gdLst>
              <a:gd name="connsiteX0" fmla="*/ 0 w 5061803"/>
              <a:gd name="connsiteY0" fmla="*/ 0 h 2332342"/>
              <a:gd name="connsiteX1" fmla="*/ 5061803 w 5061803"/>
              <a:gd name="connsiteY1" fmla="*/ 0 h 2332342"/>
              <a:gd name="connsiteX2" fmla="*/ 5061803 w 5061803"/>
              <a:gd name="connsiteY2" fmla="*/ 2332342 h 2332342"/>
              <a:gd name="connsiteX3" fmla="*/ 0 w 5061803"/>
              <a:gd name="connsiteY3" fmla="*/ 2332342 h 2332342"/>
              <a:gd name="connsiteX4" fmla="*/ 0 w 5061803"/>
              <a:gd name="connsiteY4" fmla="*/ 0 h 2332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1803" h="2332342">
                <a:moveTo>
                  <a:pt x="0" y="0"/>
                </a:moveTo>
                <a:lnTo>
                  <a:pt x="5061803" y="0"/>
                </a:lnTo>
                <a:lnTo>
                  <a:pt x="5061803" y="2332342"/>
                </a:lnTo>
                <a:lnTo>
                  <a:pt x="0" y="2332342"/>
                </a:lnTo>
                <a:lnTo>
                  <a:pt x="0" y="0"/>
                </a:lnTo>
                <a:close/>
              </a:path>
            </a:pathLst>
          </a:custGeom>
          <a:solidFill>
            <a:schemeClr val="accent3">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marL="0" marR="0" lvl="0" indent="0" algn="l" defTabSz="889000" rtl="0" eaLnBrk="1" fontAlgn="auto" latinLnBrk="0" hangingPunct="1">
              <a:lnSpc>
                <a:spcPct val="90000"/>
              </a:lnSpc>
              <a:spcBef>
                <a:spcPct val="0"/>
              </a:spcBef>
              <a:spcAft>
                <a:spcPct val="35000"/>
              </a:spcAft>
              <a:buClr>
                <a:prstClr val="white"/>
              </a:buClr>
              <a:buSzPct val="95000"/>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itchFamily="34" charset="0"/>
              </a:rPr>
              <a:t>Notice of Intent to Publish: Transformative Nucleic Acid Sequencing Technology Innovation and Early Development </a:t>
            </a:r>
          </a:p>
          <a:p>
            <a:pPr marL="0" marR="0" lvl="0" indent="0" algn="l" defTabSz="889000" rtl="0" eaLnBrk="1" fontAlgn="auto" latinLnBrk="0" hangingPunct="1">
              <a:lnSpc>
                <a:spcPct val="90000"/>
              </a:lnSpc>
              <a:spcBef>
                <a:spcPct val="0"/>
              </a:spcBef>
              <a:spcAft>
                <a:spcPct val="35000"/>
              </a:spcAft>
              <a:buClr>
                <a:prstClr val="white"/>
              </a:buClr>
              <a:buSzPct val="95000"/>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itchFamily="34" charset="0"/>
              </a:rPr>
              <a:t>NOT-HG-21-016</a:t>
            </a:r>
          </a:p>
        </p:txBody>
      </p:sp>
      <p:sp>
        <p:nvSpPr>
          <p:cNvPr id="9" name="TextBox 8">
            <a:extLst>
              <a:ext uri="{FF2B5EF4-FFF2-40B4-BE49-F238E27FC236}">
                <a16:creationId xmlns:a16="http://schemas.microsoft.com/office/drawing/2014/main" id="{AEE5FF5E-C1C0-4C23-A746-4C3FD3B82727}"/>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17</a:t>
            </a:r>
          </a:p>
        </p:txBody>
      </p:sp>
    </p:spTree>
    <p:extLst>
      <p:ext uri="{BB962C8B-B14F-4D97-AF65-F5344CB8AC3E}">
        <p14:creationId xmlns:p14="http://schemas.microsoft.com/office/powerpoint/2010/main" val="421759651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4088"/>
            <a:ext cx="12192000" cy="639763"/>
          </a:xfrm>
        </p:spPr>
        <p:txBody>
          <a:bodyPr>
            <a:normAutofit/>
          </a:bodyPr>
          <a:lstStyle/>
          <a:p>
            <a:pPr algn="ctr">
              <a:defRPr/>
            </a:pPr>
            <a:r>
              <a:rPr lang="en-US" sz="3600" dirty="0">
                <a:solidFill>
                  <a:srgbClr val="5FE0D4"/>
                </a:solidFill>
                <a:latin typeface="Arial" charset="0"/>
                <a:cs typeface="Arial" charset="0"/>
              </a:rPr>
              <a:t>Technology Development Program</a:t>
            </a:r>
            <a:endParaRPr lang="en-US" sz="3600" dirty="0"/>
          </a:p>
        </p:txBody>
      </p:sp>
      <p:sp>
        <p:nvSpPr>
          <p:cNvPr id="2" name="Rectangle 1">
            <a:extLst>
              <a:ext uri="{FF2B5EF4-FFF2-40B4-BE49-F238E27FC236}">
                <a16:creationId xmlns:a16="http://schemas.microsoft.com/office/drawing/2014/main" id="{A63B173B-B3EA-41EB-8D47-C16D08E58E97}"/>
              </a:ext>
            </a:extLst>
          </p:cNvPr>
          <p:cNvSpPr/>
          <p:nvPr/>
        </p:nvSpPr>
        <p:spPr>
          <a:xfrm>
            <a:off x="40936" y="3305701"/>
            <a:ext cx="4933979" cy="1502976"/>
          </a:xfrm>
          <a:prstGeom prst="rect">
            <a:avLst/>
          </a:prstGeom>
        </p:spPr>
        <p:txBody>
          <a:bodyPr wrap="square">
            <a:spAutoFit/>
          </a:bodyPr>
          <a:lstStyle/>
          <a:p>
            <a:pPr marL="482600" marR="0" lvl="1" indent="-258763" algn="l" defTabSz="457189" rtl="0" eaLnBrk="0" fontAlgn="base" latinLnBrk="0" hangingPunct="0">
              <a:lnSpc>
                <a:spcPct val="100000"/>
              </a:lnSpc>
              <a:spcBef>
                <a:spcPts val="700"/>
              </a:spcBef>
              <a:spcAft>
                <a:spcPct val="0"/>
              </a:spcAft>
              <a:buClr>
                <a:prstClr val="white"/>
              </a:buClr>
              <a:buSzPct val="95000"/>
              <a:buFont typeface="Wingdings" panose="05000000000000000000" pitchFamily="2" charset="2"/>
              <a:buChar char="§"/>
              <a:tabLst>
                <a:tab pos="744520" algn="l"/>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Virtual annual meeting </a:t>
            </a:r>
          </a:p>
          <a:p>
            <a:pPr marL="25422" marR="0" lvl="1" indent="0" algn="l" defTabSz="457189" rtl="0" eaLnBrk="0" fontAlgn="base" latinLnBrk="0" hangingPunct="0">
              <a:lnSpc>
                <a:spcPct val="100000"/>
              </a:lnSpc>
              <a:spcBef>
                <a:spcPts val="700"/>
              </a:spcBef>
              <a:spcAft>
                <a:spcPct val="0"/>
              </a:spcAft>
              <a:buClr>
                <a:prstClr val="white"/>
              </a:buClr>
              <a:buSzPct val="95000"/>
              <a:buFontTx/>
              <a:buNone/>
              <a:tabLst>
                <a:tab pos="744520" algn="l"/>
              </a:tabLst>
              <a:defRPr/>
            </a:pPr>
            <a:r>
              <a:rPr kumimoji="0" lang="en-US" sz="2800" b="1" i="0" u="none" strike="noStrike" kern="1200" cap="none" spc="0" normalizeH="0" baseline="0" noProof="0" dirty="0">
                <a:ln>
                  <a:noFill/>
                </a:ln>
                <a:solidFill>
                  <a:srgbClr val="92D050"/>
                </a:solidFill>
                <a:effectLst/>
                <a:uLnTx/>
                <a:uFillTx/>
                <a:latin typeface="Arial" pitchFamily="34" charset="0"/>
                <a:ea typeface="+mn-ea"/>
                <a:cs typeface="Arial" pitchFamily="34" charset="0"/>
              </a:rPr>
              <a:t>	</a:t>
            </a:r>
            <a:r>
              <a:rPr kumimoji="0" lang="en-US" b="1" i="0" u="none" strike="noStrike" kern="1200" cap="none" spc="0" normalizeH="0" baseline="0" noProof="0" dirty="0">
                <a:ln>
                  <a:noFill/>
                </a:ln>
                <a:solidFill>
                  <a:schemeClr val="accent3">
                    <a:lumMod val="60000"/>
                    <a:lumOff val="40000"/>
                  </a:schemeClr>
                </a:solidFill>
                <a:effectLst/>
                <a:uLnTx/>
                <a:uFillTx/>
                <a:latin typeface="Arial" pitchFamily="34" charset="0"/>
                <a:ea typeface="+mn-ea"/>
                <a:cs typeface="Arial" pitchFamily="34" charset="0"/>
              </a:rPr>
              <a:t>May 25-27, 2021</a:t>
            </a:r>
          </a:p>
          <a:p>
            <a:pPr marL="25422" marR="0" lvl="1" indent="0" algn="l" defTabSz="457189" rtl="0" eaLnBrk="0" fontAlgn="base" latinLnBrk="0" hangingPunct="0">
              <a:lnSpc>
                <a:spcPct val="100000"/>
              </a:lnSpc>
              <a:spcBef>
                <a:spcPts val="700"/>
              </a:spcBef>
              <a:spcAft>
                <a:spcPct val="0"/>
              </a:spcAft>
              <a:buClr>
                <a:prstClr val="white"/>
              </a:buClr>
              <a:buSzPct val="95000"/>
              <a:buFontTx/>
              <a:buNone/>
              <a:tabLst>
                <a:tab pos="744520" algn="l"/>
              </a:tabLst>
              <a:defRPr/>
            </a:pPr>
            <a:r>
              <a:rPr kumimoji="0" lang="en-US" b="1" i="0" u="none" strike="noStrike" kern="1200" cap="none" spc="0" normalizeH="0" baseline="0" noProof="0" dirty="0">
                <a:ln>
                  <a:noFill/>
                </a:ln>
                <a:solidFill>
                  <a:schemeClr val="accent3">
                    <a:lumMod val="60000"/>
                    <a:lumOff val="40000"/>
                  </a:schemeClr>
                </a:solidFill>
                <a:effectLst/>
                <a:uLnTx/>
                <a:uFillTx/>
                <a:latin typeface="Arial" pitchFamily="34" charset="0"/>
                <a:ea typeface="+mn-ea"/>
                <a:cs typeface="Arial" pitchFamily="34" charset="0"/>
              </a:rPr>
              <a:t>	Northeastern University</a:t>
            </a:r>
          </a:p>
        </p:txBody>
      </p:sp>
      <p:pic>
        <p:nvPicPr>
          <p:cNvPr id="8" name="Picture 7">
            <a:extLst>
              <a:ext uri="{FF2B5EF4-FFF2-40B4-BE49-F238E27FC236}">
                <a16:creationId xmlns:a16="http://schemas.microsoft.com/office/drawing/2014/main" id="{48E4B239-87A5-4506-A7AB-1CCE3F2219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1076" y="1857696"/>
            <a:ext cx="6596669" cy="3799384"/>
          </a:xfrm>
          <a:prstGeom prst="rect">
            <a:avLst/>
          </a:prstGeom>
        </p:spPr>
      </p:pic>
      <p:sp>
        <p:nvSpPr>
          <p:cNvPr id="9" name="Title 3">
            <a:extLst>
              <a:ext uri="{FF2B5EF4-FFF2-40B4-BE49-F238E27FC236}">
                <a16:creationId xmlns:a16="http://schemas.microsoft.com/office/drawing/2014/main" id="{2F49400B-DC73-4DE7-931B-54F3BF43E0E7}"/>
              </a:ext>
            </a:extLst>
          </p:cNvPr>
          <p:cNvSpPr txBox="1">
            <a:spLocks/>
          </p:cNvSpPr>
          <p:nvPr/>
        </p:nvSpPr>
        <p:spPr>
          <a:xfrm>
            <a:off x="0" y="643008"/>
            <a:ext cx="12192000" cy="639763"/>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a:ea typeface="+mj-ea"/>
                <a:cs typeface="+mj-cs"/>
              </a:rPr>
              <a:t>Advanced Genomic Technology Development Meetings</a:t>
            </a:r>
          </a:p>
        </p:txBody>
      </p:sp>
      <p:sp>
        <p:nvSpPr>
          <p:cNvPr id="3" name="Rectangle 2">
            <a:extLst>
              <a:ext uri="{FF2B5EF4-FFF2-40B4-BE49-F238E27FC236}">
                <a16:creationId xmlns:a16="http://schemas.microsoft.com/office/drawing/2014/main" id="{BBADB9AF-7D1A-4726-A176-BF6401E0C318}"/>
              </a:ext>
            </a:extLst>
          </p:cNvPr>
          <p:cNvSpPr/>
          <p:nvPr/>
        </p:nvSpPr>
        <p:spPr>
          <a:xfrm>
            <a:off x="40936" y="2405045"/>
            <a:ext cx="4947188" cy="523220"/>
          </a:xfrm>
          <a:prstGeom prst="rect">
            <a:avLst/>
          </a:prstGeom>
        </p:spPr>
        <p:txBody>
          <a:bodyPr wrap="none">
            <a:spAutoFit/>
          </a:bodyPr>
          <a:lstStyle/>
          <a:p>
            <a:pPr marL="482600" marR="0" lvl="1" indent="-258763" algn="l" defTabSz="457189" rtl="0" eaLnBrk="0" fontAlgn="base" latinLnBrk="0" hangingPunct="0">
              <a:lnSpc>
                <a:spcPct val="100000"/>
              </a:lnSpc>
              <a:spcBef>
                <a:spcPts val="700"/>
              </a:spcBef>
              <a:spcAft>
                <a:spcPct val="0"/>
              </a:spcAft>
              <a:buClr>
                <a:prstClr val="white"/>
              </a:buClr>
              <a:buSzPct val="95000"/>
              <a:buFont typeface="Wingdings" panose="05000000000000000000" pitchFamily="2" charset="2"/>
              <a:buChar char="§"/>
              <a:tabLst>
                <a:tab pos="744520" algn="l"/>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New colloquia (Fall 2020)</a:t>
            </a:r>
          </a:p>
        </p:txBody>
      </p:sp>
      <p:sp>
        <p:nvSpPr>
          <p:cNvPr id="11" name="TextBox 10">
            <a:extLst>
              <a:ext uri="{FF2B5EF4-FFF2-40B4-BE49-F238E27FC236}">
                <a16:creationId xmlns:a16="http://schemas.microsoft.com/office/drawing/2014/main" id="{11FE03E3-2A2B-492A-92EB-8D038AC7C8D7}"/>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17</a:t>
            </a:r>
          </a:p>
        </p:txBody>
      </p:sp>
    </p:spTree>
    <p:extLst>
      <p:ext uri="{BB962C8B-B14F-4D97-AF65-F5344CB8AC3E}">
        <p14:creationId xmlns:p14="http://schemas.microsoft.com/office/powerpoint/2010/main" val="1104530368"/>
      </p:ext>
    </p:extLst>
  </p:cSld>
  <p:clrMapOvr>
    <a:masterClrMapping/>
  </p:clrMapOvr>
  <p:transition spd="slow">
    <p:wipe dir="d"/>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96CA23-9A97-4ED0-BBA4-CBC4183896DE}"/>
              </a:ext>
            </a:extLst>
          </p:cNvPr>
          <p:cNvSpPr>
            <a:spLocks noGrp="1"/>
          </p:cNvSpPr>
          <p:nvPr>
            <p:ph type="title"/>
          </p:nvPr>
        </p:nvSpPr>
        <p:spPr>
          <a:xfrm>
            <a:off x="0" y="47674"/>
            <a:ext cx="12192000" cy="1028700"/>
          </a:xfrm>
        </p:spPr>
        <p:txBody>
          <a:bodyPr>
            <a:normAutofit fontScale="90000"/>
          </a:bodyPr>
          <a:lstStyle/>
          <a:p>
            <a:pPr algn="ctr"/>
            <a:r>
              <a:rPr lang="en-US" sz="3600" dirty="0">
                <a:latin typeface="Arial" panose="020B0604020202020204" pitchFamily="34" charset="0"/>
                <a:cs typeface="Arial" panose="020B0604020202020204" pitchFamily="34" charset="0"/>
              </a:rPr>
              <a:t>High-Throughput Molecular and Cellular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Phenotyping Opportunity </a:t>
            </a:r>
          </a:p>
        </p:txBody>
      </p:sp>
      <p:sp>
        <p:nvSpPr>
          <p:cNvPr id="7" name="TextBox 6">
            <a:extLst>
              <a:ext uri="{FF2B5EF4-FFF2-40B4-BE49-F238E27FC236}">
                <a16:creationId xmlns:a16="http://schemas.microsoft.com/office/drawing/2014/main" id="{989C24B8-CA70-4A19-AB36-1374AD2C9AE9}"/>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18</a:t>
            </a:r>
          </a:p>
        </p:txBody>
      </p:sp>
      <p:pic>
        <p:nvPicPr>
          <p:cNvPr id="2" name="Picture 1">
            <a:extLst>
              <a:ext uri="{FF2B5EF4-FFF2-40B4-BE49-F238E27FC236}">
                <a16:creationId xmlns:a16="http://schemas.microsoft.com/office/drawing/2014/main" id="{788E6544-0991-49D9-925A-8DF5AF9081B3}"/>
              </a:ext>
            </a:extLst>
          </p:cNvPr>
          <p:cNvPicPr>
            <a:picLocks noChangeAspect="1"/>
          </p:cNvPicPr>
          <p:nvPr/>
        </p:nvPicPr>
        <p:blipFill rotWithShape="1">
          <a:blip r:embed="rId3"/>
          <a:srcRect l="6766" t="13808" r="12142" b="39080"/>
          <a:stretch/>
        </p:blipFill>
        <p:spPr>
          <a:xfrm>
            <a:off x="1705303" y="1291469"/>
            <a:ext cx="8781394" cy="4903651"/>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4053257151"/>
      </p:ext>
    </p:extLst>
  </p:cSld>
  <p:clrMapOvr>
    <a:masterClrMapping/>
  </p:clrMapOvr>
  <p:transition spd="slow">
    <p:wipe dir="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411F8E-C9C8-404F-B524-3075A3B9C01B}"/>
              </a:ext>
            </a:extLst>
          </p:cNvPr>
          <p:cNvPicPr>
            <a:picLocks noChangeAspect="1"/>
          </p:cNvPicPr>
          <p:nvPr/>
        </p:nvPicPr>
        <p:blipFill>
          <a:blip r:embed="rId3"/>
          <a:stretch>
            <a:fillRect/>
          </a:stretch>
        </p:blipFill>
        <p:spPr>
          <a:xfrm>
            <a:off x="152765" y="652519"/>
            <a:ext cx="6449126" cy="3224563"/>
          </a:xfrm>
          <a:prstGeom prst="rect">
            <a:avLst/>
          </a:prstGeom>
        </p:spPr>
      </p:pic>
      <p:sp>
        <p:nvSpPr>
          <p:cNvPr id="16" name="TextBox 15">
            <a:extLst>
              <a:ext uri="{FF2B5EF4-FFF2-40B4-BE49-F238E27FC236}">
                <a16:creationId xmlns:a16="http://schemas.microsoft.com/office/drawing/2014/main" id="{622F69B3-7ABA-0D4A-A26E-F925B9BDEAC4}"/>
              </a:ext>
            </a:extLst>
          </p:cNvPr>
          <p:cNvSpPr txBox="1"/>
          <p:nvPr/>
        </p:nvSpPr>
        <p:spPr>
          <a:xfrm>
            <a:off x="811490" y="4564087"/>
            <a:ext cx="3643941" cy="1292662"/>
          </a:xfrm>
          <a:prstGeom prst="rect">
            <a:avLst/>
          </a:prstGeom>
          <a:noFill/>
        </p:spPr>
        <p:txBody>
          <a:bodyPr wrap="square">
            <a:spAutoFit/>
          </a:bodyPr>
          <a:lstStyle/>
          <a:p>
            <a:pPr marR="0" lvl="0" defTabSz="1219170" rtl="0" eaLnBrk="1" fontAlgn="auto" latinLnBrk="0" hangingPunct="1">
              <a:lnSpc>
                <a:spcPct val="100000"/>
              </a:lnSpc>
              <a:spcBef>
                <a:spcPts val="0"/>
              </a:spcBef>
              <a:spcAft>
                <a:spcPts val="0"/>
              </a:spcAft>
              <a:buClrTx/>
              <a:buSzTx/>
              <a:tabLst/>
              <a:defRPr/>
            </a:pPr>
            <a:r>
              <a:rPr kumimoji="0" lang="en-US" sz="2600" b="1" i="0" u="none" strike="noStrike" kern="1200" cap="none" spc="0" normalizeH="0" baseline="0" noProof="0" dirty="0">
                <a:ln>
                  <a:noFill/>
                </a:ln>
                <a:solidFill>
                  <a:schemeClr val="accent2"/>
                </a:solidFill>
                <a:effectLst/>
                <a:uLnTx/>
                <a:uFillTx/>
                <a:latin typeface="Arial" charset="0"/>
                <a:ea typeface="+mn-ea"/>
                <a:cs typeface="+mn-cs"/>
              </a:rPr>
              <a:t>Meeting materials available on the </a:t>
            </a:r>
            <a:r>
              <a:rPr kumimoji="0" lang="en-US" sz="2600" b="1" i="0" u="none" strike="noStrike" kern="1200" cap="none" spc="0" normalizeH="0" baseline="0" noProof="0" dirty="0">
                <a:ln>
                  <a:noFill/>
                </a:ln>
                <a:solidFill>
                  <a:schemeClr val="accent1"/>
                </a:solidFill>
                <a:effectLst/>
                <a:uLnTx/>
                <a:uFillTx/>
                <a:latin typeface="Arial" charset="0"/>
                <a:ea typeface="+mn-ea"/>
                <a:cs typeface="+mn-cs"/>
              </a:rPr>
              <a:t>ENCODE portal</a:t>
            </a:r>
          </a:p>
        </p:txBody>
      </p:sp>
      <p:pic>
        <p:nvPicPr>
          <p:cNvPr id="30" name="Picture 29">
            <a:extLst>
              <a:ext uri="{FF2B5EF4-FFF2-40B4-BE49-F238E27FC236}">
                <a16:creationId xmlns:a16="http://schemas.microsoft.com/office/drawing/2014/main" id="{B0921CE6-D56A-5E4A-A83D-89D0731FDBDA}"/>
              </a:ext>
            </a:extLst>
          </p:cNvPr>
          <p:cNvPicPr>
            <a:picLocks noChangeAspect="1"/>
          </p:cNvPicPr>
          <p:nvPr/>
        </p:nvPicPr>
        <p:blipFill rotWithShape="1">
          <a:blip r:embed="rId4"/>
          <a:srcRect r="4141"/>
          <a:stretch/>
        </p:blipFill>
        <p:spPr>
          <a:xfrm>
            <a:off x="6729945" y="652519"/>
            <a:ext cx="5334001" cy="5766420"/>
          </a:xfrm>
          <a:prstGeom prst="rect">
            <a:avLst/>
          </a:prstGeom>
        </p:spPr>
      </p:pic>
      <p:pic>
        <p:nvPicPr>
          <p:cNvPr id="10" name="Picture 9">
            <a:extLst>
              <a:ext uri="{FF2B5EF4-FFF2-40B4-BE49-F238E27FC236}">
                <a16:creationId xmlns:a16="http://schemas.microsoft.com/office/drawing/2014/main" id="{06202F08-1ADB-3444-9792-1C9B76CB2932}"/>
              </a:ext>
            </a:extLst>
          </p:cNvPr>
          <p:cNvPicPr>
            <a:picLocks noChangeAspect="1"/>
          </p:cNvPicPr>
          <p:nvPr/>
        </p:nvPicPr>
        <p:blipFill>
          <a:blip r:embed="rId5"/>
          <a:stretch>
            <a:fillRect/>
          </a:stretch>
        </p:blipFill>
        <p:spPr>
          <a:xfrm>
            <a:off x="3909999" y="4448161"/>
            <a:ext cx="2543934" cy="1500921"/>
          </a:xfrm>
          <a:prstGeom prst="rect">
            <a:avLst/>
          </a:prstGeom>
        </p:spPr>
      </p:pic>
      <p:sp>
        <p:nvSpPr>
          <p:cNvPr id="9" name="TextBox 8">
            <a:extLst>
              <a:ext uri="{FF2B5EF4-FFF2-40B4-BE49-F238E27FC236}">
                <a16:creationId xmlns:a16="http://schemas.microsoft.com/office/drawing/2014/main" id="{492BD819-A673-487E-B37D-DA6D4EFCD434}"/>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19</a:t>
            </a:r>
          </a:p>
        </p:txBody>
      </p:sp>
      <p:sp>
        <p:nvSpPr>
          <p:cNvPr id="11" name="Title 3">
            <a:extLst>
              <a:ext uri="{FF2B5EF4-FFF2-40B4-BE49-F238E27FC236}">
                <a16:creationId xmlns:a16="http://schemas.microsoft.com/office/drawing/2014/main" id="{1BDD1CC1-3967-45C0-A822-9E0BBD43D69A}"/>
              </a:ext>
            </a:extLst>
          </p:cNvPr>
          <p:cNvSpPr txBox="1">
            <a:spLocks/>
          </p:cNvSpPr>
          <p:nvPr/>
        </p:nvSpPr>
        <p:spPr>
          <a:xfrm>
            <a:off x="0" y="4088"/>
            <a:ext cx="12192000" cy="639763"/>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algn="ctr">
              <a:defRPr/>
            </a:pPr>
            <a:r>
              <a:rPr lang="en-US" sz="3600" dirty="0" err="1">
                <a:solidFill>
                  <a:srgbClr val="5FE0D4"/>
                </a:solidFill>
                <a:latin typeface="Arial" charset="0"/>
                <a:cs typeface="Arial" charset="0"/>
              </a:rPr>
              <a:t>ENCyclopedia</a:t>
            </a:r>
            <a:r>
              <a:rPr lang="en-US" sz="3600" dirty="0">
                <a:solidFill>
                  <a:srgbClr val="5FE0D4"/>
                </a:solidFill>
                <a:latin typeface="Arial" charset="0"/>
                <a:cs typeface="Arial" charset="0"/>
              </a:rPr>
              <a:t> of DNA Elements </a:t>
            </a:r>
            <a:endParaRPr lang="en-US" sz="3600" dirty="0">
              <a:solidFill>
                <a:srgbClr val="5FE0D4"/>
              </a:solidFill>
              <a:latin typeface="Arial" pitchFamily="34" charset="0"/>
              <a:cs typeface="Arial" pitchFamily="34" charset="0"/>
            </a:endParaRPr>
          </a:p>
        </p:txBody>
      </p:sp>
    </p:spTree>
    <p:extLst>
      <p:ext uri="{BB962C8B-B14F-4D97-AF65-F5344CB8AC3E}">
        <p14:creationId xmlns:p14="http://schemas.microsoft.com/office/powerpoint/2010/main" val="1549869482"/>
      </p:ext>
    </p:extLst>
  </p:cSld>
  <p:clrMapOvr>
    <a:masterClrMapping/>
  </p:clrMapOvr>
  <p:transition spd="slow">
    <p:wipe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88"/>
            <a:ext cx="12195175" cy="661987"/>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Open Session Presentations</a:t>
            </a:r>
          </a:p>
        </p:txBody>
      </p:sp>
      <p:sp>
        <p:nvSpPr>
          <p:cNvPr id="6" name="Title 1">
            <a:extLst>
              <a:ext uri="{FF2B5EF4-FFF2-40B4-BE49-F238E27FC236}">
                <a16:creationId xmlns:a16="http://schemas.microsoft.com/office/drawing/2014/main" id="{F37BB2C7-143B-4C1A-AE3F-A8E7A96D44FC}"/>
              </a:ext>
            </a:extLst>
          </p:cNvPr>
          <p:cNvSpPr txBox="1">
            <a:spLocks/>
          </p:cNvSpPr>
          <p:nvPr/>
        </p:nvSpPr>
        <p:spPr bwMode="auto">
          <a:xfrm>
            <a:off x="320840" y="864843"/>
            <a:ext cx="10590545" cy="6070352"/>
          </a:xfrm>
          <a:prstGeom prst="rect">
            <a:avLst/>
          </a:prstGeom>
          <a:noFill/>
          <a:ln w="9525" algn="ctr">
            <a:noFill/>
            <a:miter lim="800000"/>
            <a:headEnd/>
            <a:tailEnd/>
          </a:ln>
        </p:spPr>
        <p:txBody>
          <a:bodyPr/>
          <a:lstStyle/>
          <a:p>
            <a:pPr marL="457200" marR="0" lvl="1" indent="0" algn="l" defTabSz="685800" rtl="0" eaLnBrk="0" fontAlgn="auto" latinLnBrk="0" hangingPunct="0">
              <a:lnSpc>
                <a:spcPct val="100000"/>
              </a:lnSpc>
              <a:spcBef>
                <a:spcPts val="0"/>
              </a:spcBef>
              <a:spcAft>
                <a:spcPts val="600"/>
              </a:spcAft>
              <a:buClr>
                <a:prstClr val="white"/>
              </a:buClr>
              <a:buSzPct val="95000"/>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rPr>
              <a:t>Concept Clearances:</a:t>
            </a:r>
          </a:p>
          <a:p>
            <a:pPr marL="463550" marR="0" lvl="1" indent="-231775" algn="l" defTabSz="685800" rtl="0" eaLnBrk="0" fontAlgn="auto" latinLnBrk="0" hangingPunct="0">
              <a:lnSpc>
                <a:spcPct val="100000"/>
              </a:lnSpc>
              <a:spcBef>
                <a:spcPts val="0"/>
              </a:spcBef>
              <a:spcAft>
                <a:spcPts val="600"/>
              </a:spcAft>
              <a:buClr>
                <a:prstClr val="white"/>
              </a:buClr>
              <a:buSzPct val="95000"/>
              <a:buFont typeface="Wingdings" pitchFamily="2" charset="2"/>
              <a:buChar char=""/>
              <a:tabLst/>
              <a:defRPr/>
            </a:pPr>
            <a:endParaRPr kumimoji="0" lang="en-US" sz="105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688975" lvl="2" defTabSz="457200" eaLnBrk="0" hangingPunct="0">
              <a:buClr>
                <a:prstClr val="white"/>
              </a:buClr>
              <a:buSzPct val="95000"/>
              <a:defRPr/>
            </a:pPr>
            <a:r>
              <a:rPr lang="en-US" sz="2700" b="1" dirty="0">
                <a:solidFill>
                  <a:prstClr val="white"/>
                </a:solidFill>
              </a:rPr>
              <a:t>Genome Research Experiences to Attract Talented 	Undergraduates into the Genomics Field to Promote 	Diversity (GREAT Program) </a:t>
            </a:r>
            <a:endParaRPr kumimoji="0" lang="en-US" sz="27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688975" lvl="2" defTabSz="550863" eaLnBrk="0" hangingPunct="0">
              <a:buClr>
                <a:prstClr val="white"/>
              </a:buClr>
              <a:buSzPct val="95000"/>
              <a:defRPr/>
            </a:pPr>
            <a:r>
              <a:rPr kumimoji="0" lang="en-US" sz="2700" b="1" i="0" u="none" strike="noStrike" kern="1200" cap="none" spc="0" normalizeH="0" baseline="0" noProof="0" dirty="0">
                <a:ln>
                  <a:noFill/>
                </a:ln>
                <a:solidFill>
                  <a:srgbClr val="E57200"/>
                </a:solidFill>
                <a:effectLst/>
                <a:uLnTx/>
                <a:uFillTx/>
                <a:latin typeface="Arial" panose="020B0604020202020204"/>
                <a:ea typeface="+mn-ea"/>
                <a:cs typeface="+mn-cs"/>
              </a:rPr>
              <a:t>		</a:t>
            </a:r>
            <a:r>
              <a:rPr lang="en-US" sz="2700" b="1" dirty="0">
                <a:solidFill>
                  <a:srgbClr val="E57200"/>
                </a:solidFill>
              </a:rPr>
              <a:t>Tina Gatlin </a:t>
            </a:r>
            <a:endParaRPr kumimoji="0" lang="en-US" sz="2700" b="1" i="0" u="none" strike="noStrike" kern="1200" cap="none" spc="0" normalizeH="0" baseline="0" noProof="0" dirty="0">
              <a:ln>
                <a:noFill/>
              </a:ln>
              <a:solidFill>
                <a:srgbClr val="E57200"/>
              </a:solidFill>
              <a:effectLst/>
              <a:uLnTx/>
              <a:uFillTx/>
              <a:latin typeface="Arial" panose="020B0604020202020204"/>
              <a:ea typeface="+mn-ea"/>
              <a:cs typeface="+mn-cs"/>
            </a:endParaRPr>
          </a:p>
          <a:p>
            <a:pPr marL="688975" marR="0" lvl="2" indent="0" algn="l" defTabSz="550863" rtl="0" eaLnBrk="0" fontAlgn="auto" latinLnBrk="0" hangingPunct="0">
              <a:lnSpc>
                <a:spcPct val="100000"/>
              </a:lnSpc>
              <a:spcBef>
                <a:spcPts val="0"/>
              </a:spcBef>
              <a:spcAft>
                <a:spcPts val="0"/>
              </a:spcAft>
              <a:buClr>
                <a:prstClr val="white"/>
              </a:buClr>
              <a:buSzPct val="95000"/>
              <a:buFontTx/>
              <a:buNone/>
              <a:tabLst/>
              <a:defRPr/>
            </a:pPr>
            <a:endParaRPr kumimoji="0" lang="en-US" sz="2800" b="1" i="0" u="none" strike="noStrike" kern="1200" cap="none" spc="0" normalizeH="0" baseline="0" noProof="0" dirty="0">
              <a:ln>
                <a:noFill/>
              </a:ln>
              <a:solidFill>
                <a:srgbClr val="E57200"/>
              </a:solidFill>
              <a:effectLst/>
              <a:uLnTx/>
              <a:uFillTx/>
              <a:latin typeface="Arial" panose="020B0604020202020204"/>
              <a:ea typeface="+mn-ea"/>
              <a:cs typeface="+mn-cs"/>
            </a:endParaRPr>
          </a:p>
          <a:p>
            <a:pPr marL="688975" lvl="2" defTabSz="457200" eaLnBrk="0" hangingPunct="0">
              <a:buClr>
                <a:prstClr val="white"/>
              </a:buClr>
              <a:buSzPct val="95000"/>
              <a:defRPr/>
            </a:pPr>
            <a:r>
              <a:rPr lang="en-US" sz="2700" b="1" dirty="0">
                <a:solidFill>
                  <a:prstClr val="white"/>
                </a:solidFill>
              </a:rPr>
              <a:t>Grants for New Investigators to Promote Diversity in 	Genomics Research </a:t>
            </a:r>
            <a:endParaRPr kumimoji="0" lang="en-US" sz="27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688975" lvl="2" defTabSz="550863" eaLnBrk="0" hangingPunct="0">
              <a:buClr>
                <a:prstClr val="white"/>
              </a:buClr>
              <a:buSzPct val="95000"/>
              <a:defRPr/>
            </a:pPr>
            <a:r>
              <a:rPr kumimoji="0" lang="en-US" sz="2700" b="1" i="0" u="none" strike="noStrike" kern="1200" cap="none" spc="0" normalizeH="0" baseline="0" noProof="0" dirty="0">
                <a:ln>
                  <a:noFill/>
                </a:ln>
                <a:solidFill>
                  <a:srgbClr val="E57200"/>
                </a:solidFill>
                <a:effectLst/>
                <a:uLnTx/>
                <a:uFillTx/>
                <a:latin typeface="Arial" panose="020B0604020202020204"/>
                <a:ea typeface="+mn-ea"/>
                <a:cs typeface="+mn-cs"/>
              </a:rPr>
              <a:t>		</a:t>
            </a:r>
            <a:r>
              <a:rPr lang="en-US" sz="2700" b="1" dirty="0">
                <a:solidFill>
                  <a:srgbClr val="E57200"/>
                </a:solidFill>
              </a:rPr>
              <a:t>Jyoti Dayal </a:t>
            </a:r>
            <a:endParaRPr kumimoji="0" lang="en-US" sz="2700" b="1" i="0" u="none" strike="noStrike" kern="1200" cap="none" spc="0" normalizeH="0" baseline="0" noProof="0" dirty="0">
              <a:ln>
                <a:noFill/>
              </a:ln>
              <a:solidFill>
                <a:srgbClr val="E57200"/>
              </a:solidFill>
              <a:effectLst/>
              <a:uLnTx/>
              <a:uFillTx/>
              <a:latin typeface="Arial" panose="020B0604020202020204"/>
              <a:ea typeface="+mn-ea"/>
              <a:cs typeface="+mn-cs"/>
            </a:endParaRPr>
          </a:p>
          <a:p>
            <a:pPr marL="688975" marR="0" lvl="2" indent="0" algn="l" defTabSz="550863" rtl="0" eaLnBrk="0" fontAlgn="auto" latinLnBrk="0" hangingPunct="0">
              <a:lnSpc>
                <a:spcPct val="100000"/>
              </a:lnSpc>
              <a:spcBef>
                <a:spcPts val="0"/>
              </a:spcBef>
              <a:spcAft>
                <a:spcPts val="0"/>
              </a:spcAft>
              <a:buClr>
                <a:prstClr val="white"/>
              </a:buClr>
              <a:buSzPct val="95000"/>
              <a:buFontTx/>
              <a:buNone/>
              <a:tabLst/>
              <a:defRPr/>
            </a:pPr>
            <a:endParaRPr lang="en-US" sz="2700" b="1" dirty="0">
              <a:solidFill>
                <a:srgbClr val="E57200"/>
              </a:solidFill>
              <a:latin typeface="Arial" panose="020B0604020202020204"/>
            </a:endParaRPr>
          </a:p>
        </p:txBody>
      </p:sp>
    </p:spTree>
    <p:extLst>
      <p:ext uri="{BB962C8B-B14F-4D97-AF65-F5344CB8AC3E}">
        <p14:creationId xmlns:p14="http://schemas.microsoft.com/office/powerpoint/2010/main" val="67415332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8BBE6F-143E-4CA1-9521-5298998E7C76}"/>
              </a:ext>
            </a:extLst>
          </p:cNvPr>
          <p:cNvSpPr>
            <a:spLocks noGrp="1"/>
          </p:cNvSpPr>
          <p:nvPr>
            <p:ph type="title"/>
          </p:nvPr>
        </p:nvSpPr>
        <p:spPr>
          <a:xfrm>
            <a:off x="0" y="-349370"/>
            <a:ext cx="12192000" cy="1355725"/>
          </a:xfrm>
        </p:spPr>
        <p:txBody>
          <a:bodyPr>
            <a:noAutofit/>
          </a:bodyPr>
          <a:lstStyle/>
          <a:p>
            <a:pPr algn="ctr">
              <a:defRPr/>
            </a:pPr>
            <a:r>
              <a:rPr lang="en-US" sz="3600" dirty="0">
                <a:solidFill>
                  <a:srgbClr val="5FE0D4"/>
                </a:solidFill>
                <a:latin typeface="Arial" charset="0"/>
                <a:cs typeface="Arial" charset="0"/>
              </a:rPr>
              <a:t>Computational Genomics and Data Science Program</a:t>
            </a:r>
          </a:p>
        </p:txBody>
      </p:sp>
      <p:sp>
        <p:nvSpPr>
          <p:cNvPr id="5" name="Content Placeholder 4">
            <a:extLst>
              <a:ext uri="{FF2B5EF4-FFF2-40B4-BE49-F238E27FC236}">
                <a16:creationId xmlns:a16="http://schemas.microsoft.com/office/drawing/2014/main" id="{ECFB48FC-9E02-4009-93E8-E23CAA227F7C}"/>
              </a:ext>
            </a:extLst>
          </p:cNvPr>
          <p:cNvSpPr>
            <a:spLocks noGrp="1"/>
          </p:cNvSpPr>
          <p:nvPr>
            <p:ph idx="1"/>
          </p:nvPr>
        </p:nvSpPr>
        <p:spPr>
          <a:xfrm>
            <a:off x="260799" y="1266267"/>
            <a:ext cx="10635917" cy="2970044"/>
          </a:xfrm>
          <a:prstGeom prst="rect">
            <a:avLst/>
          </a:prstGeom>
        </p:spPr>
        <p:txBody>
          <a:bodyPr wrap="square" anchor="t">
            <a:spAutoFit/>
          </a:bodyPr>
          <a:lstStyle/>
          <a:p>
            <a:pPr marL="158750" lvl="2" indent="0" defTabSz="627063" eaLnBrk="0" hangingPunct="0">
              <a:lnSpc>
                <a:spcPct val="100000"/>
              </a:lnSpc>
              <a:spcBef>
                <a:spcPts val="1800"/>
              </a:spcBef>
              <a:buClr>
                <a:srgbClr val="FFFFFF"/>
              </a:buClr>
              <a:buSzPct val="95000"/>
              <a:buNone/>
              <a:defRPr/>
            </a:pPr>
            <a:r>
              <a:rPr kumimoji="0" lang="en-US" sz="3600" b="1" i="0" strike="noStrike" kern="1200" cap="none" spc="0" normalizeH="0" baseline="0" noProof="0" dirty="0">
                <a:ln>
                  <a:noFill/>
                </a:ln>
                <a:solidFill>
                  <a:srgbClr val="FFFFFF"/>
                </a:solidFill>
                <a:effectLst/>
                <a:uLnTx/>
                <a:uFillTx/>
                <a:latin typeface="Arial"/>
                <a:cs typeface="Arial"/>
              </a:rPr>
              <a:t>Machine Learning in</a:t>
            </a:r>
            <a:r>
              <a:rPr lang="en-US" sz="3600" b="1" dirty="0">
                <a:solidFill>
                  <a:srgbClr val="FFFFFF"/>
                </a:solidFill>
                <a:latin typeface="Arial"/>
                <a:cs typeface="Arial"/>
              </a:rPr>
              <a:t> </a:t>
            </a:r>
            <a:r>
              <a:rPr kumimoji="0" lang="en-US" sz="3600" b="1" i="0" strike="noStrike" kern="1200" cap="none" spc="0" normalizeH="0" baseline="0" noProof="0" dirty="0">
                <a:ln>
                  <a:noFill/>
                </a:ln>
                <a:solidFill>
                  <a:srgbClr val="FFFFFF"/>
                </a:solidFill>
                <a:effectLst/>
                <a:uLnTx/>
                <a:uFillTx/>
                <a:latin typeface="Arial"/>
                <a:cs typeface="Arial"/>
              </a:rPr>
              <a:t>Genomics Workshop</a:t>
            </a:r>
            <a:endParaRPr lang="en-US" dirty="0">
              <a:cs typeface="Arial" panose="020B0604020202020204"/>
            </a:endParaRPr>
          </a:p>
          <a:p>
            <a:pPr marL="158750" lvl="2" indent="0" defTabSz="627063">
              <a:lnSpc>
                <a:spcPct val="100000"/>
              </a:lnSpc>
              <a:spcBef>
                <a:spcPts val="1000"/>
              </a:spcBef>
              <a:buNone/>
              <a:defRPr/>
            </a:pPr>
            <a:endParaRPr lang="en-US" sz="2900" b="1" dirty="0">
              <a:solidFill>
                <a:schemeClr val="accent3">
                  <a:lumMod val="60000"/>
                  <a:lumOff val="40000"/>
                </a:schemeClr>
              </a:solidFill>
              <a:latin typeface="Arial"/>
              <a:cs typeface="Arial"/>
            </a:endParaRPr>
          </a:p>
          <a:p>
            <a:pPr marL="158750" lvl="2" indent="0" defTabSz="627063">
              <a:lnSpc>
                <a:spcPct val="100000"/>
              </a:lnSpc>
              <a:spcBef>
                <a:spcPts val="1000"/>
              </a:spcBef>
              <a:buNone/>
              <a:defRPr/>
            </a:pPr>
            <a:r>
              <a:rPr lang="en-US" sz="2900" b="1" dirty="0">
                <a:solidFill>
                  <a:schemeClr val="accent3">
                    <a:lumMod val="60000"/>
                    <a:lumOff val="40000"/>
                  </a:schemeClr>
                </a:solidFill>
                <a:latin typeface="Arial"/>
                <a:cs typeface="Arial"/>
              </a:rPr>
              <a:t>  Genomic Data Science Working Group</a:t>
            </a:r>
            <a:endParaRPr lang="en-US" dirty="0">
              <a:solidFill>
                <a:schemeClr val="accent3">
                  <a:lumMod val="60000"/>
                  <a:lumOff val="40000"/>
                </a:schemeClr>
              </a:solidFill>
            </a:endParaRPr>
          </a:p>
          <a:p>
            <a:pPr marL="158750" marR="0" lvl="2" indent="0" algn="l" defTabSz="627063" rtl="0" eaLnBrk="0" fontAlgn="auto" latinLnBrk="0" hangingPunct="0">
              <a:lnSpc>
                <a:spcPct val="100000"/>
              </a:lnSpc>
              <a:spcBef>
                <a:spcPts val="1000"/>
              </a:spcBef>
              <a:spcAft>
                <a:spcPts val="0"/>
              </a:spcAft>
              <a:buClr>
                <a:srgbClr val="FFFFFF"/>
              </a:buClr>
              <a:buSzPct val="95000"/>
              <a:buNone/>
              <a:tabLst/>
              <a:defRPr/>
            </a:pPr>
            <a:r>
              <a:rPr lang="en-US" sz="2900" b="1" dirty="0">
                <a:solidFill>
                  <a:schemeClr val="accent3">
                    <a:lumMod val="60000"/>
                    <a:lumOff val="40000"/>
                  </a:schemeClr>
                </a:solidFill>
                <a:latin typeface="Arial"/>
                <a:cs typeface="Arial"/>
              </a:rPr>
              <a:t>  April 13-14, 2021</a:t>
            </a:r>
            <a:endParaRPr lang="en-US" sz="1200" b="1" dirty="0">
              <a:solidFill>
                <a:schemeClr val="accent3">
                  <a:lumMod val="60000"/>
                  <a:lumOff val="40000"/>
                </a:schemeClr>
              </a:solidFill>
              <a:latin typeface="Arial"/>
              <a:cs typeface="Arial"/>
            </a:endParaRPr>
          </a:p>
          <a:p>
            <a:pPr marL="158750" lvl="2" indent="0" defTabSz="627063">
              <a:lnSpc>
                <a:spcPct val="100000"/>
              </a:lnSpc>
              <a:spcBef>
                <a:spcPts val="1200"/>
              </a:spcBef>
              <a:buNone/>
              <a:defRPr/>
            </a:pPr>
            <a:endParaRPr lang="en-US" sz="2900" b="1" dirty="0">
              <a:latin typeface="Arial"/>
              <a:cs typeface="Arial"/>
            </a:endParaRPr>
          </a:p>
        </p:txBody>
      </p:sp>
      <p:sp>
        <p:nvSpPr>
          <p:cNvPr id="8" name="TextBox 7">
            <a:extLst>
              <a:ext uri="{FF2B5EF4-FFF2-40B4-BE49-F238E27FC236}">
                <a16:creationId xmlns:a16="http://schemas.microsoft.com/office/drawing/2014/main" id="{67776D7A-AE65-4A81-B34C-2B2670EBD583}"/>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20</a:t>
            </a:r>
          </a:p>
        </p:txBody>
      </p:sp>
      <p:grpSp>
        <p:nvGrpSpPr>
          <p:cNvPr id="6" name="Group 5">
            <a:extLst>
              <a:ext uri="{FF2B5EF4-FFF2-40B4-BE49-F238E27FC236}">
                <a16:creationId xmlns:a16="http://schemas.microsoft.com/office/drawing/2014/main" id="{31C3C00C-4A5C-2149-BF06-EDA912BCA2EF}"/>
              </a:ext>
            </a:extLst>
          </p:cNvPr>
          <p:cNvGrpSpPr/>
          <p:nvPr/>
        </p:nvGrpSpPr>
        <p:grpSpPr>
          <a:xfrm>
            <a:off x="487778" y="4298025"/>
            <a:ext cx="5511968" cy="930126"/>
            <a:chOff x="487778" y="4298025"/>
            <a:chExt cx="5511968" cy="930126"/>
          </a:xfrm>
        </p:grpSpPr>
        <p:sp>
          <p:nvSpPr>
            <p:cNvPr id="19" name="Rounded Rectangle 18">
              <a:extLst>
                <a:ext uri="{FF2B5EF4-FFF2-40B4-BE49-F238E27FC236}">
                  <a16:creationId xmlns:a16="http://schemas.microsoft.com/office/drawing/2014/main" id="{72E0712C-9B52-084D-815C-D27949FEFE99}"/>
                </a:ext>
              </a:extLst>
            </p:cNvPr>
            <p:cNvSpPr/>
            <p:nvPr/>
          </p:nvSpPr>
          <p:spPr>
            <a:xfrm>
              <a:off x="487778" y="4313751"/>
              <a:ext cx="5511968" cy="9144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923" b="1" i="0" u="none" strike="noStrike" kern="1200" cap="none" spc="0" normalizeH="0" baseline="0" noProof="0" dirty="0">
                  <a:ln>
                    <a:noFill/>
                  </a:ln>
                  <a:solidFill>
                    <a:schemeClr val="accent3">
                      <a:lumMod val="60000"/>
                      <a:lumOff val="40000"/>
                    </a:schemeClr>
                  </a:solidFill>
                  <a:effectLst/>
                  <a:uLnTx/>
                  <a:uFillTx/>
                  <a:latin typeface="Arial" panose="020B0604020202020204"/>
                  <a:ea typeface="+mn-ea"/>
                  <a:cs typeface="Arial"/>
                </a:rPr>
                <a:t>	</a:t>
              </a:r>
              <a:r>
                <a:rPr kumimoji="0" lang="en-US" sz="2600" b="1" i="0" u="none" strike="noStrike" kern="1200" cap="none" spc="0" normalizeH="0" baseline="0" noProof="0" dirty="0">
                  <a:ln>
                    <a:noFill/>
                  </a:ln>
                  <a:solidFill>
                    <a:schemeClr val="accent3">
                      <a:lumMod val="60000"/>
                      <a:lumOff val="40000"/>
                    </a:schemeClr>
                  </a:solidFill>
                  <a:effectLst/>
                  <a:uLnTx/>
                  <a:uFillTx/>
                  <a:latin typeface="Arial" panose="020B0604020202020204"/>
                  <a:ea typeface="+mn-ea"/>
                  <a:cs typeface="Arial"/>
                </a:rPr>
                <a:t>Algorithm development</a:t>
              </a:r>
            </a:p>
          </p:txBody>
        </p:sp>
        <p:pic>
          <p:nvPicPr>
            <p:cNvPr id="32" name="Graphic 31" descr="Web design outline">
              <a:extLst>
                <a:ext uri="{FF2B5EF4-FFF2-40B4-BE49-F238E27FC236}">
                  <a16:creationId xmlns:a16="http://schemas.microsoft.com/office/drawing/2014/main" id="{2611D25B-4477-0E46-A700-9D46D1977EB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92566" y="4298025"/>
              <a:ext cx="914400" cy="914400"/>
            </a:xfrm>
            <a:prstGeom prst="rect">
              <a:avLst/>
            </a:prstGeom>
          </p:spPr>
        </p:pic>
      </p:grpSp>
      <p:grpSp>
        <p:nvGrpSpPr>
          <p:cNvPr id="9" name="Group 8">
            <a:extLst>
              <a:ext uri="{FF2B5EF4-FFF2-40B4-BE49-F238E27FC236}">
                <a16:creationId xmlns:a16="http://schemas.microsoft.com/office/drawing/2014/main" id="{97D2C887-9069-174C-B860-ABD303074972}"/>
              </a:ext>
            </a:extLst>
          </p:cNvPr>
          <p:cNvGrpSpPr/>
          <p:nvPr/>
        </p:nvGrpSpPr>
        <p:grpSpPr>
          <a:xfrm>
            <a:off x="6224336" y="4282300"/>
            <a:ext cx="5511969" cy="945851"/>
            <a:chOff x="6224336" y="4282300"/>
            <a:chExt cx="5511969" cy="945851"/>
          </a:xfrm>
        </p:grpSpPr>
        <p:sp>
          <p:nvSpPr>
            <p:cNvPr id="22" name="Rounded Rectangle 21">
              <a:extLst>
                <a:ext uri="{FF2B5EF4-FFF2-40B4-BE49-F238E27FC236}">
                  <a16:creationId xmlns:a16="http://schemas.microsoft.com/office/drawing/2014/main" id="{45F55EB2-8C32-4740-9018-4B81660128C1}"/>
                </a:ext>
              </a:extLst>
            </p:cNvPr>
            <p:cNvSpPr/>
            <p:nvPr/>
          </p:nvSpPr>
          <p:spPr>
            <a:xfrm>
              <a:off x="6224336" y="4282300"/>
              <a:ext cx="5511969" cy="94585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dirty="0">
                  <a:ln>
                    <a:noFill/>
                  </a:ln>
                  <a:solidFill>
                    <a:schemeClr val="accent3">
                      <a:lumMod val="60000"/>
                      <a:lumOff val="40000"/>
                    </a:schemeClr>
                  </a:solidFill>
                  <a:effectLst/>
                  <a:uLnTx/>
                  <a:uFillTx/>
                  <a:latin typeface="Arial" panose="020B0604020202020204"/>
                  <a:ea typeface="+mn-ea"/>
                  <a:cs typeface="Arial"/>
                </a:rPr>
                <a:t>	</a:t>
              </a:r>
              <a:r>
                <a:rPr kumimoji="0" lang="en-US" sz="2600" b="1" i="0" u="none" strike="noStrike" kern="1200" cap="none" spc="0" normalizeH="0" baseline="0" noProof="0" dirty="0">
                  <a:ln>
                    <a:noFill/>
                  </a:ln>
                  <a:solidFill>
                    <a:schemeClr val="accent3">
                      <a:lumMod val="60000"/>
                      <a:lumOff val="40000"/>
                    </a:schemeClr>
                  </a:solidFill>
                  <a:effectLst/>
                  <a:uLnTx/>
                  <a:uFillTx/>
                  <a:latin typeface="Arial" panose="020B0604020202020204"/>
                  <a:ea typeface="+mn-ea"/>
                  <a:cs typeface="Arial"/>
                </a:rPr>
                <a:t>Data and resource needs</a:t>
              </a:r>
            </a:p>
          </p:txBody>
        </p:sp>
        <p:pic>
          <p:nvPicPr>
            <p:cNvPr id="40" name="Graphic 39" descr="Cloud Computing outline">
              <a:extLst>
                <a:ext uri="{FF2B5EF4-FFF2-40B4-BE49-F238E27FC236}">
                  <a16:creationId xmlns:a16="http://schemas.microsoft.com/office/drawing/2014/main" id="{6D724B4F-B08F-A743-A95F-AE7628AF649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437646" y="4298025"/>
              <a:ext cx="914400" cy="914400"/>
            </a:xfrm>
            <a:prstGeom prst="rect">
              <a:avLst/>
            </a:prstGeom>
          </p:spPr>
        </p:pic>
      </p:grpSp>
      <p:grpSp>
        <p:nvGrpSpPr>
          <p:cNvPr id="10" name="Group 9">
            <a:extLst>
              <a:ext uri="{FF2B5EF4-FFF2-40B4-BE49-F238E27FC236}">
                <a16:creationId xmlns:a16="http://schemas.microsoft.com/office/drawing/2014/main" id="{57282EEA-B765-8248-9D19-F1C26BDD14A9}"/>
              </a:ext>
            </a:extLst>
          </p:cNvPr>
          <p:cNvGrpSpPr/>
          <p:nvPr/>
        </p:nvGrpSpPr>
        <p:grpSpPr>
          <a:xfrm>
            <a:off x="6224336" y="5478280"/>
            <a:ext cx="5511968" cy="914400"/>
            <a:chOff x="6224336" y="5478280"/>
            <a:chExt cx="5511968" cy="914400"/>
          </a:xfrm>
        </p:grpSpPr>
        <p:sp>
          <p:nvSpPr>
            <p:cNvPr id="24" name="Rounded Rectangle 23">
              <a:extLst>
                <a:ext uri="{FF2B5EF4-FFF2-40B4-BE49-F238E27FC236}">
                  <a16:creationId xmlns:a16="http://schemas.microsoft.com/office/drawing/2014/main" id="{3B02994F-944F-E64E-802D-227B81E3E01F}"/>
                </a:ext>
              </a:extLst>
            </p:cNvPr>
            <p:cNvSpPr/>
            <p:nvPr/>
          </p:nvSpPr>
          <p:spPr>
            <a:xfrm>
              <a:off x="6224336" y="5478280"/>
              <a:ext cx="5511968" cy="9144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dirty="0">
                  <a:ln>
                    <a:noFill/>
                  </a:ln>
                  <a:solidFill>
                    <a:schemeClr val="accent3">
                      <a:lumMod val="60000"/>
                      <a:lumOff val="40000"/>
                    </a:schemeClr>
                  </a:solidFill>
                  <a:effectLst/>
                  <a:uLnTx/>
                  <a:uFillTx/>
                  <a:latin typeface="Arial" panose="020B0604020202020204"/>
                  <a:ea typeface="+mn-ea"/>
                  <a:cs typeface="Arial"/>
                </a:rPr>
                <a:t>	</a:t>
              </a:r>
              <a:r>
                <a:rPr kumimoji="0" lang="en-US" sz="2600" b="1" i="0" u="none" strike="noStrike" kern="1200" cap="none" spc="0" normalizeH="0" baseline="0" noProof="0" dirty="0">
                  <a:ln>
                    <a:noFill/>
                  </a:ln>
                  <a:solidFill>
                    <a:schemeClr val="accent3">
                      <a:lumMod val="60000"/>
                      <a:lumOff val="40000"/>
                    </a:schemeClr>
                  </a:solidFill>
                  <a:effectLst/>
                  <a:uLnTx/>
                  <a:uFillTx/>
                  <a:latin typeface="Arial" panose="020B0604020202020204"/>
                  <a:ea typeface="+mn-ea"/>
                  <a:cs typeface="Arial"/>
                </a:rPr>
                <a:t>Clinical applications</a:t>
              </a:r>
            </a:p>
          </p:txBody>
        </p:sp>
        <p:pic>
          <p:nvPicPr>
            <p:cNvPr id="44" name="Graphic 43" descr="DNA outline">
              <a:extLst>
                <a:ext uri="{FF2B5EF4-FFF2-40B4-BE49-F238E27FC236}">
                  <a16:creationId xmlns:a16="http://schemas.microsoft.com/office/drawing/2014/main" id="{DF08B676-AF06-E441-91B7-A8FFDD3E1ED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873572">
              <a:off x="6502497" y="5590316"/>
              <a:ext cx="678027" cy="678027"/>
            </a:xfrm>
            <a:prstGeom prst="rect">
              <a:avLst/>
            </a:prstGeom>
          </p:spPr>
        </p:pic>
      </p:grpSp>
      <p:grpSp>
        <p:nvGrpSpPr>
          <p:cNvPr id="7" name="Group 6">
            <a:extLst>
              <a:ext uri="{FF2B5EF4-FFF2-40B4-BE49-F238E27FC236}">
                <a16:creationId xmlns:a16="http://schemas.microsoft.com/office/drawing/2014/main" id="{083E5A71-5C21-0C48-92AC-A134F5C23962}"/>
              </a:ext>
            </a:extLst>
          </p:cNvPr>
          <p:cNvGrpSpPr/>
          <p:nvPr/>
        </p:nvGrpSpPr>
        <p:grpSpPr>
          <a:xfrm>
            <a:off x="487778" y="5478281"/>
            <a:ext cx="5511968" cy="914400"/>
            <a:chOff x="487778" y="5478281"/>
            <a:chExt cx="5511968" cy="914400"/>
          </a:xfrm>
        </p:grpSpPr>
        <p:sp>
          <p:nvSpPr>
            <p:cNvPr id="21" name="Rounded Rectangle 20">
              <a:extLst>
                <a:ext uri="{FF2B5EF4-FFF2-40B4-BE49-F238E27FC236}">
                  <a16:creationId xmlns:a16="http://schemas.microsoft.com/office/drawing/2014/main" id="{71910D0D-DF24-D946-A05D-197714D142E1}"/>
                </a:ext>
              </a:extLst>
            </p:cNvPr>
            <p:cNvSpPr/>
            <p:nvPr/>
          </p:nvSpPr>
          <p:spPr>
            <a:xfrm>
              <a:off x="487778" y="5478281"/>
              <a:ext cx="5511968" cy="9144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923" b="1" i="0" u="none" strike="noStrike" kern="1200" cap="none" spc="0" normalizeH="0" baseline="0" noProof="0" dirty="0">
                  <a:ln>
                    <a:noFill/>
                  </a:ln>
                  <a:solidFill>
                    <a:srgbClr val="5EDFD3">
                      <a:lumMod val="60000"/>
                      <a:lumOff val="40000"/>
                    </a:srgbClr>
                  </a:solidFill>
                  <a:effectLst/>
                  <a:uLnTx/>
                  <a:uFillTx/>
                  <a:latin typeface="Arial" panose="020B0604020202020204"/>
                  <a:ea typeface="+mn-ea"/>
                  <a:cs typeface="Arial"/>
                </a:rPr>
                <a:t>	</a:t>
              </a:r>
              <a:r>
                <a:rPr kumimoji="0" lang="en-US" sz="2600" b="1" i="0" u="none" strike="noStrike" kern="1200" cap="none" spc="0" normalizeH="0" baseline="0" noProof="0" dirty="0">
                  <a:ln>
                    <a:noFill/>
                  </a:ln>
                  <a:solidFill>
                    <a:schemeClr val="accent3">
                      <a:lumMod val="60000"/>
                      <a:lumOff val="40000"/>
                    </a:schemeClr>
                  </a:solidFill>
                  <a:effectLst/>
                  <a:uLnTx/>
                  <a:uFillTx/>
                  <a:latin typeface="Arial" panose="020B0604020202020204"/>
                  <a:ea typeface="+mn-ea"/>
                  <a:cs typeface="Arial"/>
                </a:rPr>
                <a:t>ELSI</a:t>
              </a:r>
            </a:p>
          </p:txBody>
        </p:sp>
        <p:pic>
          <p:nvPicPr>
            <p:cNvPr id="48" name="Graphic 47" descr="Scales of justice outline">
              <a:extLst>
                <a:ext uri="{FF2B5EF4-FFF2-40B4-BE49-F238E27FC236}">
                  <a16:creationId xmlns:a16="http://schemas.microsoft.com/office/drawing/2014/main" id="{552CE9F8-1A0A-694C-BC49-4D6E2A0621E7}"/>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88818" y="5527327"/>
              <a:ext cx="759146" cy="759146"/>
            </a:xfrm>
            <a:prstGeom prst="rect">
              <a:avLst/>
            </a:prstGeom>
          </p:spPr>
        </p:pic>
      </p:grpSp>
      <p:pic>
        <p:nvPicPr>
          <p:cNvPr id="2" name="Picture 2" descr="cravenn.jpeg">
            <a:extLst>
              <a:ext uri="{FF2B5EF4-FFF2-40B4-BE49-F238E27FC236}">
                <a16:creationId xmlns:a16="http://schemas.microsoft.com/office/drawing/2014/main" id="{03BADB2B-9018-40DF-8F6C-F85968877E75}"/>
              </a:ext>
            </a:extLst>
          </p:cNvPr>
          <p:cNvPicPr>
            <a:picLocks/>
          </p:cNvPicPr>
          <p:nvPr/>
        </p:nvPicPr>
        <p:blipFill rotWithShape="1">
          <a:blip r:embed="rId11">
            <a:extLst>
              <a:ext uri="{28A0092B-C50C-407E-A947-70E740481C1C}">
                <a14:useLocalDpi xmlns:a14="http://schemas.microsoft.com/office/drawing/2010/main"/>
              </a:ext>
            </a:extLst>
          </a:blip>
          <a:srcRect/>
          <a:stretch/>
        </p:blipFill>
        <p:spPr>
          <a:xfrm>
            <a:off x="9807808" y="2142360"/>
            <a:ext cx="1621095" cy="1688603"/>
          </a:xfrm>
          <a:prstGeom prst="roundRect">
            <a:avLst/>
          </a:prstGeom>
        </p:spPr>
      </p:pic>
      <p:pic>
        <p:nvPicPr>
          <p:cNvPr id="3" name="Picture 5" descr="ideker.jpeg">
            <a:extLst>
              <a:ext uri="{FF2B5EF4-FFF2-40B4-BE49-F238E27FC236}">
                <a16:creationId xmlns:a16="http://schemas.microsoft.com/office/drawing/2014/main" id="{0051A9F7-FCD1-4F8E-BB06-A69D510EDCA3}"/>
              </a:ext>
            </a:extLst>
          </p:cNvPr>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7748088" y="2142360"/>
            <a:ext cx="1621095" cy="1688603"/>
          </a:xfrm>
          <a:prstGeom prst="roundRect">
            <a:avLst/>
          </a:prstGeom>
        </p:spPr>
      </p:pic>
      <p:pic>
        <p:nvPicPr>
          <p:cNvPr id="20" name="Picture 19" descr="A picture containing text&#10;&#10;Description automatically generated">
            <a:extLst>
              <a:ext uri="{FF2B5EF4-FFF2-40B4-BE49-F238E27FC236}">
                <a16:creationId xmlns:a16="http://schemas.microsoft.com/office/drawing/2014/main" id="{3B38E8D7-890B-40C9-82E6-D6C5C42533E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7442" r="-144"/>
          <a:stretch/>
        </p:blipFill>
        <p:spPr>
          <a:xfrm>
            <a:off x="8257321" y="1996216"/>
            <a:ext cx="2662349" cy="2060416"/>
          </a:xfrm>
          <a:prstGeom prst="roundRect">
            <a:avLst/>
          </a:prstGeom>
        </p:spPr>
      </p:pic>
    </p:spTree>
    <p:extLst>
      <p:ext uri="{BB962C8B-B14F-4D97-AF65-F5344CB8AC3E}">
        <p14:creationId xmlns:p14="http://schemas.microsoft.com/office/powerpoint/2010/main" val="114558144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0"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DAB8687A-0EB9-DE4E-AFFE-A7082371CA4E}"/>
              </a:ext>
            </a:extLst>
          </p:cNvPr>
          <p:cNvSpPr txBox="1">
            <a:spLocks/>
          </p:cNvSpPr>
          <p:nvPr/>
        </p:nvSpPr>
        <p:spPr>
          <a:xfrm>
            <a:off x="1968649" y="-12915"/>
            <a:ext cx="10223351" cy="1356360"/>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5FE0D3"/>
              </a:solidFill>
              <a:effectLst/>
              <a:uLnTx/>
              <a:uFillTx/>
              <a:latin typeface="Arial" panose="020B0604020202020204"/>
              <a:ea typeface="+mj-ea"/>
              <a:cs typeface="+mj-cs"/>
            </a:endParaRPr>
          </a:p>
        </p:txBody>
      </p:sp>
      <p:pic>
        <p:nvPicPr>
          <p:cNvPr id="6" name="Picture 5">
            <a:extLst>
              <a:ext uri="{FF2B5EF4-FFF2-40B4-BE49-F238E27FC236}">
                <a16:creationId xmlns:a16="http://schemas.microsoft.com/office/drawing/2014/main" id="{77B29EEF-7BC7-4436-8EC3-7112D1917F0C}"/>
              </a:ext>
            </a:extLst>
          </p:cNvPr>
          <p:cNvPicPr>
            <a:picLocks noChangeAspect="1"/>
          </p:cNvPicPr>
          <p:nvPr/>
        </p:nvPicPr>
        <p:blipFill>
          <a:blip r:embed="rId3"/>
          <a:stretch>
            <a:fillRect/>
          </a:stretch>
        </p:blipFill>
        <p:spPr>
          <a:xfrm>
            <a:off x="155007" y="137041"/>
            <a:ext cx="1620274" cy="1036510"/>
          </a:xfrm>
          <a:prstGeom prst="rect">
            <a:avLst/>
          </a:prstGeom>
        </p:spPr>
      </p:pic>
      <p:sp>
        <p:nvSpPr>
          <p:cNvPr id="9" name="Title 3">
            <a:extLst>
              <a:ext uri="{FF2B5EF4-FFF2-40B4-BE49-F238E27FC236}">
                <a16:creationId xmlns:a16="http://schemas.microsoft.com/office/drawing/2014/main" id="{1384E208-3B2F-9245-A09F-DB4FF2F85927}"/>
              </a:ext>
            </a:extLst>
          </p:cNvPr>
          <p:cNvSpPr txBox="1">
            <a:spLocks/>
          </p:cNvSpPr>
          <p:nvPr/>
        </p:nvSpPr>
        <p:spPr>
          <a:xfrm>
            <a:off x="1775281" y="4525"/>
            <a:ext cx="10339845" cy="653143"/>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FE0D4"/>
                </a:solidFill>
                <a:effectLst/>
                <a:uLnTx/>
                <a:uFillTx/>
                <a:latin typeface="Arial" charset="0"/>
                <a:ea typeface="+mj-ea"/>
                <a:cs typeface="Arial" charset="0"/>
              </a:rPr>
              <a:t>Clinical Genome Resource</a:t>
            </a:r>
            <a:r>
              <a:rPr kumimoji="0" lang="en-US" sz="3600" b="1" i="0" u="none" strike="noStrike" kern="1200" cap="none" spc="0" normalizeH="0" baseline="0" noProof="0" dirty="0">
                <a:ln>
                  <a:noFill/>
                </a:ln>
                <a:solidFill>
                  <a:srgbClr val="5FE0D4"/>
                </a:solidFill>
                <a:effectLst/>
                <a:uLnTx/>
                <a:uFillTx/>
                <a:latin typeface="Arial" charset="0"/>
                <a:ea typeface="+mj-ea"/>
                <a:cs typeface="Arial" charset="0"/>
                <a:sym typeface="Wingdings" pitchFamily="2" charset="2"/>
              </a:rPr>
              <a:t> (ClinGen)</a:t>
            </a:r>
            <a:endParaRPr kumimoji="0" lang="en-US" sz="3600" b="1" i="0" u="none" strike="noStrike" kern="1200" cap="none" spc="0" normalizeH="0" baseline="0" noProof="0" dirty="0">
              <a:ln>
                <a:noFill/>
              </a:ln>
              <a:solidFill>
                <a:srgbClr val="5FE0D4"/>
              </a:solidFill>
              <a:effectLst/>
              <a:uLnTx/>
              <a:uFillTx/>
              <a:latin typeface="Arial" pitchFamily="34" charset="0"/>
              <a:ea typeface="+mj-ea"/>
              <a:cs typeface="Arial" pitchFamily="34" charset="0"/>
            </a:endParaRPr>
          </a:p>
        </p:txBody>
      </p:sp>
      <p:sp>
        <p:nvSpPr>
          <p:cNvPr id="11" name="Rectangle 10">
            <a:extLst>
              <a:ext uri="{FF2B5EF4-FFF2-40B4-BE49-F238E27FC236}">
                <a16:creationId xmlns:a16="http://schemas.microsoft.com/office/drawing/2014/main" id="{E92E29D2-0669-0F44-96DF-2D80E6BA094F}"/>
              </a:ext>
            </a:extLst>
          </p:cNvPr>
          <p:cNvSpPr/>
          <p:nvPr/>
        </p:nvSpPr>
        <p:spPr>
          <a:xfrm>
            <a:off x="1269244" y="725651"/>
            <a:ext cx="11450471" cy="492443"/>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FFFFFF"/>
                </a:solidFill>
                <a:effectLst/>
                <a:uLnTx/>
                <a:uFillTx/>
                <a:latin typeface="Arial" panose="020B0604020202020204" pitchFamily="34" charset="0"/>
                <a:ea typeface="Helvetica Neue" charset="0"/>
                <a:cs typeface="Arial" panose="020B0604020202020204" pitchFamily="34" charset="0"/>
              </a:rPr>
              <a:t>ClinGen</a:t>
            </a:r>
            <a:r>
              <a:rPr kumimoji="0" lang="en-US" sz="2600" b="1" i="0" u="none" strike="noStrike" kern="1200" cap="none" spc="0" normalizeH="0" baseline="0" noProof="0" dirty="0">
                <a:ln>
                  <a:noFill/>
                </a:ln>
                <a:solidFill>
                  <a:srgbClr val="FFFFFF"/>
                </a:solidFill>
                <a:effectLst/>
                <a:uLnTx/>
                <a:uFillTx/>
                <a:latin typeface="Arial" panose="020B0604020202020204" pitchFamily="34" charset="0"/>
                <a:ea typeface="Helvetica Neue" charset="0"/>
                <a:cs typeface="Arial" panose="020B0604020202020204" pitchFamily="34" charset="0"/>
              </a:rPr>
              <a:t> Validity Curations Integrated into Open Targets Platform</a:t>
            </a:r>
          </a:p>
        </p:txBody>
      </p:sp>
      <p:pic>
        <p:nvPicPr>
          <p:cNvPr id="24" name="Picture 23" descr="Text&#10;&#10;Description automatically generated">
            <a:extLst>
              <a:ext uri="{FF2B5EF4-FFF2-40B4-BE49-F238E27FC236}">
                <a16:creationId xmlns:a16="http://schemas.microsoft.com/office/drawing/2014/main" id="{15EAE4C3-14A3-5444-8A52-8BBEB48FE3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8160" y="1704968"/>
            <a:ext cx="4302466" cy="1036510"/>
          </a:xfrm>
          <a:prstGeom prst="rect">
            <a:avLst/>
          </a:prstGeom>
        </p:spPr>
      </p:pic>
      <p:grpSp>
        <p:nvGrpSpPr>
          <p:cNvPr id="25" name="Group 24">
            <a:extLst>
              <a:ext uri="{FF2B5EF4-FFF2-40B4-BE49-F238E27FC236}">
                <a16:creationId xmlns:a16="http://schemas.microsoft.com/office/drawing/2014/main" id="{AA2B7B9F-61F1-1D4D-B9FA-71F930085326}"/>
              </a:ext>
            </a:extLst>
          </p:cNvPr>
          <p:cNvGrpSpPr/>
          <p:nvPr/>
        </p:nvGrpSpPr>
        <p:grpSpPr>
          <a:xfrm>
            <a:off x="5395429" y="1539153"/>
            <a:ext cx="6494919" cy="4593196"/>
            <a:chOff x="4462712" y="1558827"/>
            <a:chExt cx="7344279" cy="4652211"/>
          </a:xfrm>
        </p:grpSpPr>
        <p:pic>
          <p:nvPicPr>
            <p:cNvPr id="26" name="Picture 2">
              <a:extLst>
                <a:ext uri="{FF2B5EF4-FFF2-40B4-BE49-F238E27FC236}">
                  <a16:creationId xmlns:a16="http://schemas.microsoft.com/office/drawing/2014/main" id="{27B5CBE0-322A-ED49-9523-59B5F4F3BDE8}"/>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r="30073"/>
            <a:stretch/>
          </p:blipFill>
          <p:spPr bwMode="auto">
            <a:xfrm>
              <a:off x="4462712" y="1558827"/>
              <a:ext cx="5611729" cy="465221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52BFFB9F-6792-DD45-98A5-1CA0D7F0DFA9}"/>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0074443" y="1558827"/>
              <a:ext cx="1732548" cy="4652211"/>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8">
            <a:extLst>
              <a:ext uri="{FF2B5EF4-FFF2-40B4-BE49-F238E27FC236}">
                <a16:creationId xmlns:a16="http://schemas.microsoft.com/office/drawing/2014/main" id="{EBE272A6-59BA-AB4E-99BB-44935B8B204A}"/>
              </a:ext>
            </a:extLst>
          </p:cNvPr>
          <p:cNvPicPr>
            <a:picLocks noChangeAspect="1"/>
          </p:cNvPicPr>
          <p:nvPr/>
        </p:nvPicPr>
        <p:blipFill>
          <a:blip r:embed="rId7"/>
          <a:stretch>
            <a:fillRect/>
          </a:stretch>
        </p:blipFill>
        <p:spPr>
          <a:xfrm>
            <a:off x="518160" y="3284949"/>
            <a:ext cx="4343443" cy="2729098"/>
          </a:xfrm>
          <a:prstGeom prst="rect">
            <a:avLst/>
          </a:prstGeom>
          <a:ln>
            <a:noFill/>
          </a:ln>
          <a:effectLst>
            <a:glow rad="127000">
              <a:schemeClr val="tx1">
                <a:lumMod val="25000"/>
                <a:lumOff val="75000"/>
              </a:schemeClr>
            </a:glow>
            <a:outerShdw blurRad="190500" algn="tl" rotWithShape="0">
              <a:srgbClr val="000000">
                <a:alpha val="70000"/>
              </a:srgbClr>
            </a:outerShdw>
          </a:effectLst>
        </p:spPr>
      </p:pic>
      <p:sp>
        <p:nvSpPr>
          <p:cNvPr id="12" name="TextBox 11">
            <a:extLst>
              <a:ext uri="{FF2B5EF4-FFF2-40B4-BE49-F238E27FC236}">
                <a16:creationId xmlns:a16="http://schemas.microsoft.com/office/drawing/2014/main" id="{93EA784D-34B1-4CEC-8F8A-C0C576E673B2}"/>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21</a:t>
            </a:r>
          </a:p>
        </p:txBody>
      </p:sp>
    </p:spTree>
    <p:extLst>
      <p:ext uri="{BB962C8B-B14F-4D97-AF65-F5344CB8AC3E}">
        <p14:creationId xmlns:p14="http://schemas.microsoft.com/office/powerpoint/2010/main" val="3159843741"/>
      </p:ext>
    </p:extLst>
  </p:cSld>
  <p:clrMapOvr>
    <a:masterClrMapping/>
  </p:clrMapOvr>
  <p:transition spd="slow">
    <p:wipe dir="d"/>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1798982" y="171677"/>
            <a:ext cx="10393017" cy="810988"/>
          </a:xfrm>
        </p:spPr>
        <p:txBody>
          <a:bodyPr>
            <a:noAutofit/>
          </a:bodyPr>
          <a:lstStyle/>
          <a:p>
            <a:pPr algn="ctr">
              <a:defRPr/>
            </a:pPr>
            <a:r>
              <a:rPr lang="en-US" sz="3600" dirty="0">
                <a:solidFill>
                  <a:srgbClr val="5FE0D4"/>
                </a:solidFill>
                <a:latin typeface="Arial" charset="0"/>
                <a:cs typeface="Arial" charset="0"/>
              </a:rPr>
              <a:t>Clinical Sequencing Evidence-generating</a:t>
            </a:r>
            <a:br>
              <a:rPr lang="en-US" sz="3600" dirty="0">
                <a:solidFill>
                  <a:srgbClr val="5FE0D4"/>
                </a:solidFill>
                <a:latin typeface="Arial" charset="0"/>
                <a:cs typeface="Arial" charset="0"/>
              </a:rPr>
            </a:br>
            <a:r>
              <a:rPr lang="en-US" sz="3600" dirty="0">
                <a:solidFill>
                  <a:srgbClr val="5FE0D4"/>
                </a:solidFill>
                <a:latin typeface="Arial" charset="0"/>
                <a:cs typeface="Arial" charset="0"/>
              </a:rPr>
              <a:t> Research (CSER) Program</a:t>
            </a:r>
            <a:endParaRPr lang="en-US" sz="3600" dirty="0">
              <a:solidFill>
                <a:srgbClr val="5FE0D4"/>
              </a:solidFill>
              <a:latin typeface="Arial" pitchFamily="34" charset="0"/>
              <a:cs typeface="Arial" pitchFamily="34" charset="0"/>
            </a:endParaRPr>
          </a:p>
        </p:txBody>
      </p:sp>
      <p:sp>
        <p:nvSpPr>
          <p:cNvPr id="42" name="Rectangle 41"/>
          <p:cNvSpPr/>
          <p:nvPr/>
        </p:nvSpPr>
        <p:spPr>
          <a:xfrm>
            <a:off x="681147" y="4600249"/>
            <a:ext cx="11967587" cy="1661993"/>
          </a:xfrm>
          <a:prstGeom prst="rect">
            <a:avLst/>
          </a:prstGeom>
        </p:spPr>
        <p:txBody>
          <a:bodyPr wrap="square">
            <a:spAutoFit/>
          </a:bodyPr>
          <a:lstStyle/>
          <a:p>
            <a:pPr marL="387350" marR="0" lvl="2" indent="-228600"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r>
              <a:rPr kumimoji="0" lang="en-US" sz="2400" b="1" i="0" u="none" strike="noStrike" kern="1200" cap="none" spc="0" normalizeH="0" baseline="0" noProof="0" dirty="0">
                <a:ln>
                  <a:noFill/>
                </a:ln>
                <a:solidFill>
                  <a:prstClr val="white"/>
                </a:solidFill>
                <a:effectLst/>
                <a:uLnTx/>
                <a:uFillTx/>
                <a:latin typeface="Arial" charset="0"/>
                <a:ea typeface="+mn-ea"/>
                <a:cs typeface="+mn-cs"/>
              </a:rPr>
              <a:t>“Variant bake-off 2.0” of ACMG secondary findings genes</a:t>
            </a:r>
          </a:p>
          <a:p>
            <a:pPr marL="387350" marR="0" lvl="2" indent="-228600"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r>
              <a:rPr kumimoji="0" lang="en-US" sz="2400" b="1" i="0" u="none" strike="noStrike" kern="1200" cap="none" spc="0" normalizeH="0" baseline="0" noProof="0" dirty="0">
                <a:ln>
                  <a:noFill/>
                </a:ln>
                <a:solidFill>
                  <a:prstClr val="white"/>
                </a:solidFill>
                <a:effectLst/>
                <a:uLnTx/>
                <a:uFillTx/>
                <a:latin typeface="Arial" charset="0"/>
                <a:ea typeface="+mn-ea"/>
                <a:cs typeface="+mn-cs"/>
              </a:rPr>
              <a:t>Concordance rate of 84%</a:t>
            </a:r>
          </a:p>
          <a:p>
            <a:pPr marL="387350" marR="0" lvl="2" indent="-228600"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CSER sites adapted to COVID-19 challenges through telemedicine</a:t>
            </a:r>
            <a:endParaRPr kumimoji="0" lang="en-US" sz="2400" b="1" i="0" u="none" strike="noStrike" kern="1200" cap="none" spc="0" normalizeH="0" baseline="0" noProof="0" dirty="0">
              <a:ln>
                <a:noFill/>
              </a:ln>
              <a:solidFill>
                <a:prstClr val="white"/>
              </a:solidFill>
              <a:effectLst/>
              <a:uLnTx/>
              <a:uFillTx/>
              <a:latin typeface="Arial" charset="0"/>
              <a:ea typeface="+mn-ea"/>
              <a:cs typeface="+mn-cs"/>
            </a:endParaRPr>
          </a:p>
        </p:txBody>
      </p:sp>
      <p:pic>
        <p:nvPicPr>
          <p:cNvPr id="4" name="Graphic 3">
            <a:extLst>
              <a:ext uri="{FF2B5EF4-FFF2-40B4-BE49-F238E27FC236}">
                <a16:creationId xmlns:a16="http://schemas.microsoft.com/office/drawing/2014/main" id="{5AEFD2B5-8A41-4CEA-BD30-D37BB9A96F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0580" y="106443"/>
            <a:ext cx="1678403" cy="889755"/>
          </a:xfrm>
          <a:prstGeom prst="rect">
            <a:avLst/>
          </a:prstGeom>
        </p:spPr>
      </p:pic>
      <p:pic>
        <p:nvPicPr>
          <p:cNvPr id="1028" name="Picture 4">
            <a:extLst>
              <a:ext uri="{FF2B5EF4-FFF2-40B4-BE49-F238E27FC236}">
                <a16:creationId xmlns:a16="http://schemas.microsoft.com/office/drawing/2014/main" id="{029D9B23-F47B-4B61-B70F-CB06568B8D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6108" y="1273848"/>
            <a:ext cx="3878840" cy="23471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a:extLst>
              <a:ext uri="{FF2B5EF4-FFF2-40B4-BE49-F238E27FC236}">
                <a16:creationId xmlns:a16="http://schemas.microsoft.com/office/drawing/2014/main" id="{4926B5FC-C79D-41F1-A551-06352EA39A22}"/>
              </a:ext>
            </a:extLst>
          </p:cNvPr>
          <p:cNvGraphicFramePr/>
          <p:nvPr/>
        </p:nvGraphicFramePr>
        <p:xfrm>
          <a:off x="565608" y="1147931"/>
          <a:ext cx="4619616" cy="287911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extBox 9">
            <a:extLst>
              <a:ext uri="{FF2B5EF4-FFF2-40B4-BE49-F238E27FC236}">
                <a16:creationId xmlns:a16="http://schemas.microsoft.com/office/drawing/2014/main" id="{238FD1DA-4CEF-4E95-A934-D696AFFEB0CD}"/>
              </a:ext>
            </a:extLst>
          </p:cNvPr>
          <p:cNvSpPr txBox="1"/>
          <p:nvPr/>
        </p:nvSpPr>
        <p:spPr>
          <a:xfrm>
            <a:off x="1153401" y="1374992"/>
            <a:ext cx="982819" cy="280166"/>
          </a:xfrm>
          <a:prstGeom prst="rect">
            <a:avLst/>
          </a:prstGeom>
          <a:solidFill>
            <a:schemeClr val="tx1"/>
          </a:solidFill>
          <a:ln>
            <a:solidFill>
              <a:schemeClr val="tx1"/>
            </a:solid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Errors (18)*</a:t>
            </a:r>
          </a:p>
        </p:txBody>
      </p:sp>
      <p:sp>
        <p:nvSpPr>
          <p:cNvPr id="12" name="TextBox 11">
            <a:extLst>
              <a:ext uri="{FF2B5EF4-FFF2-40B4-BE49-F238E27FC236}">
                <a16:creationId xmlns:a16="http://schemas.microsoft.com/office/drawing/2014/main" id="{8C3C6ABD-FD2F-4E7A-93DD-441CBD9C628E}"/>
              </a:ext>
            </a:extLst>
          </p:cNvPr>
          <p:cNvSpPr txBox="1"/>
          <p:nvPr/>
        </p:nvSpPr>
        <p:spPr>
          <a:xfrm>
            <a:off x="1414102" y="1699314"/>
            <a:ext cx="589280" cy="2769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(13)</a:t>
            </a:r>
          </a:p>
        </p:txBody>
      </p:sp>
      <p:sp>
        <p:nvSpPr>
          <p:cNvPr id="13" name="TextBox 12">
            <a:extLst>
              <a:ext uri="{FF2B5EF4-FFF2-40B4-BE49-F238E27FC236}">
                <a16:creationId xmlns:a16="http://schemas.microsoft.com/office/drawing/2014/main" id="{52959DE6-1783-42C8-A6F1-B9F80B705642}"/>
              </a:ext>
            </a:extLst>
          </p:cNvPr>
          <p:cNvSpPr txBox="1"/>
          <p:nvPr/>
        </p:nvSpPr>
        <p:spPr>
          <a:xfrm>
            <a:off x="2003382" y="2521808"/>
            <a:ext cx="1785030" cy="646331"/>
          </a:xfrm>
          <a:prstGeom prst="rect">
            <a:avLst/>
          </a:prstGeom>
          <a:solidFill>
            <a:schemeClr val="tx1"/>
          </a:solidFill>
          <a:ln>
            <a:solidFill>
              <a:schemeClr val="tx1"/>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Evidence Codes Applied Differently</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(33)</a:t>
            </a:r>
          </a:p>
        </p:txBody>
      </p:sp>
      <p:sp>
        <p:nvSpPr>
          <p:cNvPr id="14" name="TextBox 13">
            <a:extLst>
              <a:ext uri="{FF2B5EF4-FFF2-40B4-BE49-F238E27FC236}">
                <a16:creationId xmlns:a16="http://schemas.microsoft.com/office/drawing/2014/main" id="{55E9F4E4-234E-4642-8A79-5E80A47DD2BC}"/>
              </a:ext>
            </a:extLst>
          </p:cNvPr>
          <p:cNvSpPr txBox="1"/>
          <p:nvPr/>
        </p:nvSpPr>
        <p:spPr>
          <a:xfrm>
            <a:off x="2486472" y="3241993"/>
            <a:ext cx="819150" cy="27699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(19)</a:t>
            </a:r>
          </a:p>
        </p:txBody>
      </p:sp>
      <p:sp>
        <p:nvSpPr>
          <p:cNvPr id="15" name="TextBox 14">
            <a:extLst>
              <a:ext uri="{FF2B5EF4-FFF2-40B4-BE49-F238E27FC236}">
                <a16:creationId xmlns:a16="http://schemas.microsoft.com/office/drawing/2014/main" id="{F83C3888-AF14-4589-879D-331CBB39CB7E}"/>
              </a:ext>
            </a:extLst>
          </p:cNvPr>
          <p:cNvSpPr txBox="1"/>
          <p:nvPr/>
        </p:nvSpPr>
        <p:spPr>
          <a:xfrm>
            <a:off x="3957774" y="1423904"/>
            <a:ext cx="1494370" cy="276999"/>
          </a:xfrm>
          <a:prstGeom prst="rect">
            <a:avLst/>
          </a:prstGeom>
          <a:solidFill>
            <a:schemeClr val="tx1"/>
          </a:solidFill>
          <a:ln>
            <a:solidFill>
              <a:schemeClr val="tx1"/>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Lab Protocol (9)</a:t>
            </a:r>
          </a:p>
        </p:txBody>
      </p:sp>
      <p:sp>
        <p:nvSpPr>
          <p:cNvPr id="16" name="TextBox 15">
            <a:extLst>
              <a:ext uri="{FF2B5EF4-FFF2-40B4-BE49-F238E27FC236}">
                <a16:creationId xmlns:a16="http://schemas.microsoft.com/office/drawing/2014/main" id="{AFFBCA8B-32F1-4F74-8AE2-E2C2D9665549}"/>
              </a:ext>
            </a:extLst>
          </p:cNvPr>
          <p:cNvSpPr txBox="1"/>
          <p:nvPr/>
        </p:nvSpPr>
        <p:spPr>
          <a:xfrm>
            <a:off x="3587075" y="1992104"/>
            <a:ext cx="372218" cy="27699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(5)</a:t>
            </a:r>
          </a:p>
        </p:txBody>
      </p:sp>
      <p:sp>
        <p:nvSpPr>
          <p:cNvPr id="17" name="TextBox 16">
            <a:extLst>
              <a:ext uri="{FF2B5EF4-FFF2-40B4-BE49-F238E27FC236}">
                <a16:creationId xmlns:a16="http://schemas.microsoft.com/office/drawing/2014/main" id="{C3C0F32D-0506-4FBA-97BD-21D2BFFEBDDE}"/>
              </a:ext>
            </a:extLst>
          </p:cNvPr>
          <p:cNvSpPr txBox="1"/>
          <p:nvPr/>
        </p:nvSpPr>
        <p:spPr>
          <a:xfrm>
            <a:off x="3888400" y="1710695"/>
            <a:ext cx="412431" cy="2769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(4)</a:t>
            </a:r>
          </a:p>
        </p:txBody>
      </p:sp>
      <p:sp>
        <p:nvSpPr>
          <p:cNvPr id="18" name="TextBox 17">
            <a:extLst>
              <a:ext uri="{FF2B5EF4-FFF2-40B4-BE49-F238E27FC236}">
                <a16:creationId xmlns:a16="http://schemas.microsoft.com/office/drawing/2014/main" id="{C8A3ABC5-1499-4702-81CC-8544D7C92B07}"/>
              </a:ext>
            </a:extLst>
          </p:cNvPr>
          <p:cNvSpPr txBox="1"/>
          <p:nvPr/>
        </p:nvSpPr>
        <p:spPr>
          <a:xfrm>
            <a:off x="4110796" y="3215867"/>
            <a:ext cx="1805373" cy="276999"/>
          </a:xfrm>
          <a:prstGeom prst="rect">
            <a:avLst/>
          </a:prstGeom>
          <a:solidFill>
            <a:schemeClr val="tx1"/>
          </a:solidFill>
          <a:ln>
            <a:solidFill>
              <a:schemeClr val="tx1"/>
            </a:solid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Arial" panose="020B0604020202020204"/>
                <a:ea typeface="+mn-ea"/>
                <a:cs typeface="+mn-cs"/>
              </a:rPr>
              <a:t>ClinGen</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 Guidance** (5)</a:t>
            </a:r>
          </a:p>
        </p:txBody>
      </p:sp>
      <p:sp>
        <p:nvSpPr>
          <p:cNvPr id="19" name="TextBox 18">
            <a:extLst>
              <a:ext uri="{FF2B5EF4-FFF2-40B4-BE49-F238E27FC236}">
                <a16:creationId xmlns:a16="http://schemas.microsoft.com/office/drawing/2014/main" id="{DD5B0AB5-2BF5-4129-8647-8D93C3377FD1}"/>
              </a:ext>
            </a:extLst>
          </p:cNvPr>
          <p:cNvSpPr txBox="1"/>
          <p:nvPr/>
        </p:nvSpPr>
        <p:spPr>
          <a:xfrm>
            <a:off x="3691941" y="3321807"/>
            <a:ext cx="372218" cy="27699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(4)</a:t>
            </a:r>
          </a:p>
        </p:txBody>
      </p:sp>
      <p:sp>
        <p:nvSpPr>
          <p:cNvPr id="20" name="TextBox 19">
            <a:extLst>
              <a:ext uri="{FF2B5EF4-FFF2-40B4-BE49-F238E27FC236}">
                <a16:creationId xmlns:a16="http://schemas.microsoft.com/office/drawing/2014/main" id="{9DDA7D43-4945-4C33-A58C-A485710AE11D}"/>
              </a:ext>
            </a:extLst>
          </p:cNvPr>
          <p:cNvSpPr txBox="1"/>
          <p:nvPr/>
        </p:nvSpPr>
        <p:spPr>
          <a:xfrm>
            <a:off x="3957774" y="3621184"/>
            <a:ext cx="372218" cy="27699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(1)</a:t>
            </a:r>
          </a:p>
        </p:txBody>
      </p:sp>
      <p:sp>
        <p:nvSpPr>
          <p:cNvPr id="23" name="TextBox 22">
            <a:extLst>
              <a:ext uri="{FF2B5EF4-FFF2-40B4-BE49-F238E27FC236}">
                <a16:creationId xmlns:a16="http://schemas.microsoft.com/office/drawing/2014/main" id="{8F64EC78-76AA-4F09-A8BE-1AD694B02E73}"/>
              </a:ext>
            </a:extLst>
          </p:cNvPr>
          <p:cNvSpPr txBox="1"/>
          <p:nvPr/>
        </p:nvSpPr>
        <p:spPr>
          <a:xfrm>
            <a:off x="1802045" y="2041451"/>
            <a:ext cx="402674" cy="2769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(5)</a:t>
            </a:r>
          </a:p>
        </p:txBody>
      </p:sp>
      <p:sp>
        <p:nvSpPr>
          <p:cNvPr id="22" name="TextBox 21">
            <a:extLst>
              <a:ext uri="{FF2B5EF4-FFF2-40B4-BE49-F238E27FC236}">
                <a16:creationId xmlns:a16="http://schemas.microsoft.com/office/drawing/2014/main" id="{3B12FC06-9850-4B32-ABBF-76D720099E41}"/>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22</a:t>
            </a:r>
          </a:p>
        </p:txBody>
      </p:sp>
    </p:spTree>
    <p:extLst>
      <p:ext uri="{BB962C8B-B14F-4D97-AF65-F5344CB8AC3E}">
        <p14:creationId xmlns:p14="http://schemas.microsoft.com/office/powerpoint/2010/main" val="136797592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par>
                                <p:cTn id="16" presetID="10" presetClass="entr" presetSubtype="0" fill="hold" nodeType="withEffect">
                                  <p:stCondLst>
                                    <p:cond delay="0"/>
                                  </p:stCondLst>
                                  <p:childTnLst>
                                    <p:set>
                                      <p:cBhvr>
                                        <p:cTn id="17" dur="1" fill="hold">
                                          <p:stCondLst>
                                            <p:cond delay="0"/>
                                          </p:stCondLst>
                                        </p:cTn>
                                        <p:tgtEl>
                                          <p:spTgt spid="42">
                                            <p:txEl>
                                              <p:pRg st="2" end="2"/>
                                            </p:txEl>
                                          </p:spTgt>
                                        </p:tgtEl>
                                        <p:attrNameLst>
                                          <p:attrName>style.visibility</p:attrName>
                                        </p:attrNameLst>
                                      </p:cBhvr>
                                      <p:to>
                                        <p:strVal val="visible"/>
                                      </p:to>
                                    </p:set>
                                    <p:animEffect transition="in" filter="fade">
                                      <p:cBhvr>
                                        <p:cTn id="18" dur="500"/>
                                        <p:tgtEl>
                                          <p:spTgt spid="4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49E50B-DA34-4BFE-A429-4D54A07CD118}"/>
              </a:ext>
            </a:extLst>
          </p:cNvPr>
          <p:cNvSpPr>
            <a:spLocks noGrp="1"/>
          </p:cNvSpPr>
          <p:nvPr>
            <p:ph type="title"/>
          </p:nvPr>
        </p:nvSpPr>
        <p:spPr>
          <a:xfrm>
            <a:off x="2510920" y="-100563"/>
            <a:ext cx="9681080" cy="1356360"/>
          </a:xfrm>
        </p:spPr>
        <p:txBody>
          <a:bodyPr>
            <a:normAutofit/>
          </a:bodyPr>
          <a:lstStyle/>
          <a:p>
            <a:pPr algn="ctr"/>
            <a:r>
              <a:rPr lang="en-US" sz="3600" dirty="0">
                <a:latin typeface="Arial" panose="020B0604020202020204" pitchFamily="34" charset="0"/>
                <a:cs typeface="Arial" panose="020B0604020202020204" pitchFamily="34" charset="0"/>
              </a:rPr>
              <a:t>International 100K+ Cohort Consortium (IHCC)</a:t>
            </a:r>
          </a:p>
        </p:txBody>
      </p:sp>
      <p:pic>
        <p:nvPicPr>
          <p:cNvPr id="5" name="Picture 4">
            <a:extLst>
              <a:ext uri="{FF2B5EF4-FFF2-40B4-BE49-F238E27FC236}">
                <a16:creationId xmlns:a16="http://schemas.microsoft.com/office/drawing/2014/main" id="{67EC3ADB-00BC-405E-AE7A-3A73F17BF957}"/>
              </a:ext>
            </a:extLst>
          </p:cNvPr>
          <p:cNvPicPr>
            <a:picLocks noChangeAspect="1"/>
          </p:cNvPicPr>
          <p:nvPr/>
        </p:nvPicPr>
        <p:blipFill>
          <a:blip r:embed="rId3"/>
          <a:stretch>
            <a:fillRect/>
          </a:stretch>
        </p:blipFill>
        <p:spPr>
          <a:xfrm>
            <a:off x="94478" y="77924"/>
            <a:ext cx="2416442" cy="1173480"/>
          </a:xfrm>
          <a:prstGeom prst="rect">
            <a:avLst/>
          </a:prstGeom>
        </p:spPr>
      </p:pic>
      <p:pic>
        <p:nvPicPr>
          <p:cNvPr id="7" name="Picture 6">
            <a:extLst>
              <a:ext uri="{FF2B5EF4-FFF2-40B4-BE49-F238E27FC236}">
                <a16:creationId xmlns:a16="http://schemas.microsoft.com/office/drawing/2014/main" id="{00D9416E-64B7-4AAD-A1B9-6887C161EE98}"/>
              </a:ext>
            </a:extLst>
          </p:cNvPr>
          <p:cNvPicPr>
            <a:picLocks noChangeAspect="1"/>
          </p:cNvPicPr>
          <p:nvPr/>
        </p:nvPicPr>
        <p:blipFill>
          <a:blip r:embed="rId4"/>
          <a:stretch>
            <a:fillRect/>
          </a:stretch>
        </p:blipFill>
        <p:spPr>
          <a:xfrm>
            <a:off x="3184688" y="1227339"/>
            <a:ext cx="8242335" cy="1588049"/>
          </a:xfrm>
          <a:prstGeom prst="rect">
            <a:avLst/>
          </a:prstGeom>
        </p:spPr>
      </p:pic>
      <p:sp>
        <p:nvSpPr>
          <p:cNvPr id="8" name="TextBox 7">
            <a:extLst>
              <a:ext uri="{FF2B5EF4-FFF2-40B4-BE49-F238E27FC236}">
                <a16:creationId xmlns:a16="http://schemas.microsoft.com/office/drawing/2014/main" id="{A3F49AA6-75D4-44F5-956B-1AFFFB16A72A}"/>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23</a:t>
            </a:r>
          </a:p>
        </p:txBody>
      </p:sp>
      <p:sp>
        <p:nvSpPr>
          <p:cNvPr id="10" name="Rectangle 9">
            <a:extLst>
              <a:ext uri="{FF2B5EF4-FFF2-40B4-BE49-F238E27FC236}">
                <a16:creationId xmlns:a16="http://schemas.microsoft.com/office/drawing/2014/main" id="{0844DBCD-6AA6-4215-8D95-24B8E6BF0ECA}"/>
              </a:ext>
            </a:extLst>
          </p:cNvPr>
          <p:cNvSpPr/>
          <p:nvPr/>
        </p:nvSpPr>
        <p:spPr>
          <a:xfrm>
            <a:off x="173064" y="3143920"/>
            <a:ext cx="12002618" cy="3462486"/>
          </a:xfrm>
          <a:prstGeom prst="rect">
            <a:avLst/>
          </a:prstGeom>
        </p:spPr>
        <p:txBody>
          <a:bodyPr wrap="square">
            <a:spAutoFit/>
          </a:bodyPr>
          <a:lstStyle/>
          <a:p>
            <a:pPr marL="387350" lvl="2" indent="-228600" defTabSz="627063" eaLnBrk="0" hangingPunct="0">
              <a:spcBef>
                <a:spcPts val="1800"/>
              </a:spcBef>
              <a:buClr>
                <a:srgbClr val="FFFFFF"/>
              </a:buClr>
              <a:buSzPct val="95000"/>
              <a:buFont typeface="Wingdings" pitchFamily="2" charset="2"/>
              <a:buChar char=""/>
              <a:defRPr/>
            </a:pPr>
            <a:r>
              <a:rPr lang="en-US" sz="1800" b="1" dirty="0">
                <a:solidFill>
                  <a:prstClr val="white"/>
                </a:solidFill>
                <a:latin typeface="Arial" charset="0"/>
              </a:rPr>
              <a:t>Exploring the Role of Genetically Determined BMI in Infancy, Childhood, and Early Adulthood on 	Colorectal Cancer Development in Later Life</a:t>
            </a:r>
          </a:p>
          <a:p>
            <a:pPr marL="387350" lvl="2" indent="-228600" defTabSz="627063" eaLnBrk="0" hangingPunct="0">
              <a:spcBef>
                <a:spcPts val="1800"/>
              </a:spcBef>
              <a:buClr>
                <a:srgbClr val="FFFFFF"/>
              </a:buClr>
              <a:buSzPct val="95000"/>
              <a:buFont typeface="Wingdings" pitchFamily="2" charset="2"/>
              <a:buChar char=""/>
              <a:defRPr/>
            </a:pPr>
            <a:r>
              <a:rPr lang="en-US" sz="1800" b="1" dirty="0">
                <a:solidFill>
                  <a:prstClr val="white"/>
                </a:solidFill>
                <a:latin typeface="Arial" charset="0"/>
              </a:rPr>
              <a:t>High-throughput Metabolomic Biomarker Measures in Diverse Ancestries</a:t>
            </a:r>
          </a:p>
          <a:p>
            <a:pPr marL="387350" lvl="2" indent="-228600" defTabSz="627063" eaLnBrk="0" hangingPunct="0">
              <a:spcBef>
                <a:spcPts val="1800"/>
              </a:spcBef>
              <a:buClr>
                <a:srgbClr val="FFFFFF"/>
              </a:buClr>
              <a:buSzPct val="95000"/>
              <a:buFont typeface="Wingdings" pitchFamily="2" charset="2"/>
              <a:buChar char=""/>
              <a:defRPr/>
            </a:pPr>
            <a:r>
              <a:rPr lang="en-US" sz="1800" b="1" dirty="0">
                <a:solidFill>
                  <a:prstClr val="white"/>
                </a:solidFill>
                <a:latin typeface="Arial" charset="0"/>
              </a:rPr>
              <a:t>Opioid Cohort Consortium (OPICO) to Investigate the Effects of Regular Opioid Use on Mortality and on 	Cancer Development</a:t>
            </a:r>
          </a:p>
          <a:p>
            <a:pPr marL="387350" lvl="2" indent="-228600" defTabSz="627063" eaLnBrk="0" hangingPunct="0">
              <a:spcBef>
                <a:spcPts val="1800"/>
              </a:spcBef>
              <a:buClr>
                <a:srgbClr val="FFFFFF"/>
              </a:buClr>
              <a:buSzPct val="95000"/>
              <a:buFont typeface="Wingdings" pitchFamily="2" charset="2"/>
              <a:buChar char=""/>
              <a:defRPr/>
            </a:pPr>
            <a:r>
              <a:rPr lang="en-US" sz="1800" b="1" dirty="0">
                <a:latin typeface="Arial" charset="0"/>
              </a:rPr>
              <a:t>Global Mental Health Impact of the COVID-19 Pandemic</a:t>
            </a:r>
          </a:p>
          <a:p>
            <a:pPr marL="387350" lvl="2" indent="-228600" defTabSz="627063" eaLnBrk="0" hangingPunct="0">
              <a:spcBef>
                <a:spcPts val="1800"/>
              </a:spcBef>
              <a:buClr>
                <a:srgbClr val="FFFFFF"/>
              </a:buClr>
              <a:buSzPct val="95000"/>
              <a:buFont typeface="Wingdings" pitchFamily="2" charset="2"/>
              <a:buChar char=""/>
              <a:defRPr/>
            </a:pPr>
            <a:r>
              <a:rPr lang="en-US" sz="1800" b="1" dirty="0">
                <a:latin typeface="Arial" charset="0"/>
              </a:rPr>
              <a:t>Strengthening biospecimen collection for Global Longitudinal Population Studies in the COVID-19 era</a:t>
            </a:r>
          </a:p>
          <a:p>
            <a:pPr marL="387350" lvl="2" indent="-228600" defTabSz="627063" eaLnBrk="0" hangingPunct="0">
              <a:spcBef>
                <a:spcPts val="1800"/>
              </a:spcBef>
              <a:buClr>
                <a:srgbClr val="FFFFFF"/>
              </a:buClr>
              <a:buSzPct val="95000"/>
              <a:buFont typeface="Wingdings" pitchFamily="2" charset="2"/>
              <a:buChar char=""/>
              <a:defRPr/>
            </a:pPr>
            <a:r>
              <a:rPr lang="en-US" sz="1800" b="1" dirty="0">
                <a:latin typeface="Arial" charset="0"/>
              </a:rPr>
              <a:t>Novel coronavirus host susceptibility study in South Africa (</a:t>
            </a:r>
            <a:r>
              <a:rPr lang="en-US" sz="1800" b="1" dirty="0" err="1">
                <a:latin typeface="Arial" charset="0"/>
              </a:rPr>
              <a:t>COVIGen</a:t>
            </a:r>
            <a:r>
              <a:rPr lang="en-US" sz="1800" b="1" dirty="0">
                <a:latin typeface="Arial" charset="0"/>
              </a:rPr>
              <a:t>-SA)</a:t>
            </a:r>
          </a:p>
        </p:txBody>
      </p:sp>
    </p:spTree>
    <p:extLst>
      <p:ext uri="{BB962C8B-B14F-4D97-AF65-F5344CB8AC3E}">
        <p14:creationId xmlns:p14="http://schemas.microsoft.com/office/powerpoint/2010/main" val="242779516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95342"/>
            <a:ext cx="12192000" cy="936119"/>
          </a:xfrm>
        </p:spPr>
        <p:txBody>
          <a:bodyPr>
            <a:noAutofit/>
          </a:bodyPr>
          <a:lstStyle/>
          <a:p>
            <a:pPr algn="ctr">
              <a:defRPr/>
            </a:pPr>
            <a:r>
              <a:rPr lang="en-US" sz="3600" dirty="0">
                <a:solidFill>
                  <a:srgbClr val="5FE0D4"/>
                </a:solidFill>
                <a:latin typeface="Arial" charset="0"/>
                <a:cs typeface="Arial" charset="0"/>
              </a:rPr>
              <a:t>Ethical, Legal, and Social Implications (ELSI) </a:t>
            </a:r>
            <a:br>
              <a:rPr lang="en-US" sz="3600" dirty="0">
                <a:solidFill>
                  <a:srgbClr val="5FE0D4"/>
                </a:solidFill>
                <a:latin typeface="Arial" charset="0"/>
                <a:cs typeface="Arial" charset="0"/>
              </a:rPr>
            </a:br>
            <a:r>
              <a:rPr lang="en-US" sz="3600" dirty="0">
                <a:solidFill>
                  <a:srgbClr val="5FE0D4"/>
                </a:solidFill>
                <a:latin typeface="Arial" charset="0"/>
                <a:cs typeface="Arial" charset="0"/>
              </a:rPr>
              <a:t>Research Program</a:t>
            </a:r>
          </a:p>
        </p:txBody>
      </p:sp>
      <p:sp>
        <p:nvSpPr>
          <p:cNvPr id="12" name="TextBox 11">
            <a:extLst>
              <a:ext uri="{FF2B5EF4-FFF2-40B4-BE49-F238E27FC236}">
                <a16:creationId xmlns:a16="http://schemas.microsoft.com/office/drawing/2014/main" id="{7040E150-256C-44C4-BBD7-072498A07E00}"/>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24</a:t>
            </a:r>
          </a:p>
        </p:txBody>
      </p:sp>
      <p:sp>
        <p:nvSpPr>
          <p:cNvPr id="13" name="Rectangle 12">
            <a:extLst>
              <a:ext uri="{FF2B5EF4-FFF2-40B4-BE49-F238E27FC236}">
                <a16:creationId xmlns:a16="http://schemas.microsoft.com/office/drawing/2014/main" id="{74A064EB-C1BE-4BD1-BA72-3333C5C72DB8}"/>
              </a:ext>
            </a:extLst>
          </p:cNvPr>
          <p:cNvSpPr/>
          <p:nvPr/>
        </p:nvSpPr>
        <p:spPr>
          <a:xfrm>
            <a:off x="272716" y="1912121"/>
            <a:ext cx="5566804" cy="3831818"/>
          </a:xfrm>
          <a:prstGeom prst="rect">
            <a:avLst/>
          </a:prstGeom>
        </p:spPr>
        <p:txBody>
          <a:bodyPr wrap="square">
            <a:spAutoFit/>
          </a:bodyPr>
          <a:lstStyle/>
          <a:p>
            <a:pPr marL="158750" lvl="2" defTabSz="627063" eaLnBrk="0" hangingPunct="0">
              <a:spcBef>
                <a:spcPts val="1800"/>
              </a:spcBef>
              <a:buClr>
                <a:schemeClr val="tx1"/>
              </a:buClr>
              <a:buSzPct val="95000"/>
              <a:defRPr/>
            </a:pPr>
            <a:r>
              <a:rPr lang="en-US" b="1" dirty="0">
                <a:latin typeface="Arial" charset="0"/>
              </a:rPr>
              <a:t>Curated by the Center for ELSI 	Resources and Analysis (CERA) </a:t>
            </a:r>
          </a:p>
          <a:p>
            <a:pPr marL="501650" lvl="2" indent="-212725" defTabSz="627063" eaLnBrk="0" hangingPunct="0">
              <a:spcBef>
                <a:spcPts val="1800"/>
              </a:spcBef>
              <a:buClr>
                <a:schemeClr val="tx1"/>
              </a:buClr>
              <a:buSzPct val="95000"/>
              <a:buFont typeface="Wingdings" panose="05000000000000000000" pitchFamily="2" charset="2"/>
              <a:buChar char="§"/>
              <a:defRPr/>
            </a:pPr>
            <a:r>
              <a:rPr lang="en-US" b="1" dirty="0">
                <a:solidFill>
                  <a:schemeClr val="accent3">
                    <a:lumMod val="60000"/>
                    <a:lumOff val="40000"/>
                  </a:schemeClr>
                </a:solidFill>
                <a:latin typeface="Arial" charset="0"/>
              </a:rPr>
              <a:t>ELSI publications database</a:t>
            </a:r>
          </a:p>
          <a:p>
            <a:pPr marL="501650" lvl="2" indent="-212725" defTabSz="627063" eaLnBrk="0" hangingPunct="0">
              <a:spcBef>
                <a:spcPts val="1800"/>
              </a:spcBef>
              <a:buClr>
                <a:schemeClr val="tx1"/>
              </a:buClr>
              <a:buSzPct val="95000"/>
              <a:buFont typeface="Wingdings" panose="05000000000000000000" pitchFamily="2" charset="2"/>
              <a:buChar char="§"/>
              <a:defRPr/>
            </a:pPr>
            <a:r>
              <a:rPr lang="en-US" b="1" dirty="0">
                <a:solidFill>
                  <a:schemeClr val="accent3">
                    <a:lumMod val="60000"/>
                    <a:lumOff val="40000"/>
                  </a:schemeClr>
                </a:solidFill>
                <a:latin typeface="Arial" charset="0"/>
              </a:rPr>
              <a:t>Scholar directory</a:t>
            </a:r>
          </a:p>
          <a:p>
            <a:pPr marL="501650" lvl="2" indent="-212725" defTabSz="627063" eaLnBrk="0" hangingPunct="0">
              <a:spcBef>
                <a:spcPts val="1800"/>
              </a:spcBef>
              <a:buClr>
                <a:schemeClr val="tx1"/>
              </a:buClr>
              <a:buSzPct val="95000"/>
              <a:buFont typeface="Wingdings" panose="05000000000000000000" pitchFamily="2" charset="2"/>
              <a:buChar char="§"/>
              <a:defRPr/>
            </a:pPr>
            <a:r>
              <a:rPr lang="en-US" b="1" dirty="0">
                <a:solidFill>
                  <a:schemeClr val="accent3">
                    <a:lumMod val="60000"/>
                    <a:lumOff val="40000"/>
                  </a:schemeClr>
                </a:solidFill>
                <a:latin typeface="Arial" charset="0"/>
              </a:rPr>
              <a:t>Research tools database</a:t>
            </a:r>
          </a:p>
          <a:p>
            <a:pPr marL="501650" lvl="2" indent="-212725" defTabSz="627063" eaLnBrk="0" hangingPunct="0">
              <a:spcBef>
                <a:spcPts val="1800"/>
              </a:spcBef>
              <a:buClr>
                <a:schemeClr val="tx1"/>
              </a:buClr>
              <a:buSzPct val="95000"/>
              <a:buFont typeface="Wingdings" panose="05000000000000000000" pitchFamily="2" charset="2"/>
              <a:buChar char="§"/>
              <a:defRPr/>
            </a:pPr>
            <a:r>
              <a:rPr lang="en-US" b="1" dirty="0">
                <a:solidFill>
                  <a:schemeClr val="accent3">
                    <a:lumMod val="60000"/>
                    <a:lumOff val="40000"/>
                  </a:schemeClr>
                </a:solidFill>
                <a:latin typeface="Arial" charset="0"/>
              </a:rPr>
              <a:t>Policy resources</a:t>
            </a:r>
          </a:p>
          <a:p>
            <a:pPr marL="501650" lvl="2" indent="-212725" defTabSz="627063" eaLnBrk="0" hangingPunct="0">
              <a:spcBef>
                <a:spcPts val="1800"/>
              </a:spcBef>
              <a:buClr>
                <a:schemeClr val="tx1"/>
              </a:buClr>
              <a:buSzPct val="95000"/>
              <a:buFont typeface="Wingdings" panose="05000000000000000000" pitchFamily="2" charset="2"/>
              <a:buChar char="§"/>
              <a:defRPr/>
            </a:pPr>
            <a:r>
              <a:rPr lang="en-US" b="1" dirty="0">
                <a:solidFill>
                  <a:schemeClr val="accent3">
                    <a:lumMod val="60000"/>
                    <a:lumOff val="40000"/>
                  </a:schemeClr>
                </a:solidFill>
                <a:latin typeface="Arial" charset="0"/>
              </a:rPr>
              <a:t>ELSI funding opportunities</a:t>
            </a:r>
          </a:p>
        </p:txBody>
      </p:sp>
      <p:pic>
        <p:nvPicPr>
          <p:cNvPr id="6" name="Picture 5">
            <a:extLst>
              <a:ext uri="{FF2B5EF4-FFF2-40B4-BE49-F238E27FC236}">
                <a16:creationId xmlns:a16="http://schemas.microsoft.com/office/drawing/2014/main" id="{55873CD0-A4BF-4087-86B4-A4D298D1D0AE}"/>
              </a:ext>
            </a:extLst>
          </p:cNvPr>
          <p:cNvPicPr>
            <a:picLocks noChangeAspect="1"/>
          </p:cNvPicPr>
          <p:nvPr/>
        </p:nvPicPr>
        <p:blipFill>
          <a:blip r:embed="rId3"/>
          <a:stretch>
            <a:fillRect/>
          </a:stretch>
        </p:blipFill>
        <p:spPr>
          <a:xfrm>
            <a:off x="6207024" y="5596924"/>
            <a:ext cx="1142774" cy="720205"/>
          </a:xfrm>
          <a:prstGeom prst="rect">
            <a:avLst/>
          </a:prstGeom>
        </p:spPr>
      </p:pic>
      <p:pic>
        <p:nvPicPr>
          <p:cNvPr id="7" name="Picture 6">
            <a:extLst>
              <a:ext uri="{FF2B5EF4-FFF2-40B4-BE49-F238E27FC236}">
                <a16:creationId xmlns:a16="http://schemas.microsoft.com/office/drawing/2014/main" id="{D11D4412-0665-4692-A28D-B7AEEEE2410C}"/>
              </a:ext>
            </a:extLst>
          </p:cNvPr>
          <p:cNvPicPr>
            <a:picLocks noChangeAspect="1"/>
          </p:cNvPicPr>
          <p:nvPr/>
        </p:nvPicPr>
        <p:blipFill>
          <a:blip r:embed="rId4"/>
          <a:stretch>
            <a:fillRect/>
          </a:stretch>
        </p:blipFill>
        <p:spPr>
          <a:xfrm>
            <a:off x="7589448" y="5575452"/>
            <a:ext cx="1314532" cy="763148"/>
          </a:xfrm>
          <a:prstGeom prst="rect">
            <a:avLst/>
          </a:prstGeom>
        </p:spPr>
      </p:pic>
      <p:pic>
        <p:nvPicPr>
          <p:cNvPr id="8" name="Picture 7">
            <a:extLst>
              <a:ext uri="{FF2B5EF4-FFF2-40B4-BE49-F238E27FC236}">
                <a16:creationId xmlns:a16="http://schemas.microsoft.com/office/drawing/2014/main" id="{BD798EDA-9B85-4EE7-977F-7BD7FADC28A6}"/>
              </a:ext>
            </a:extLst>
          </p:cNvPr>
          <p:cNvPicPr>
            <a:picLocks noChangeAspect="1"/>
          </p:cNvPicPr>
          <p:nvPr/>
        </p:nvPicPr>
        <p:blipFill>
          <a:blip r:embed="rId5"/>
          <a:stretch>
            <a:fillRect/>
          </a:stretch>
        </p:blipFill>
        <p:spPr>
          <a:xfrm>
            <a:off x="9098099" y="5565056"/>
            <a:ext cx="1317044" cy="763147"/>
          </a:xfrm>
          <a:prstGeom prst="rect">
            <a:avLst/>
          </a:prstGeom>
        </p:spPr>
      </p:pic>
      <p:pic>
        <p:nvPicPr>
          <p:cNvPr id="9" name="Picture 8">
            <a:extLst>
              <a:ext uri="{FF2B5EF4-FFF2-40B4-BE49-F238E27FC236}">
                <a16:creationId xmlns:a16="http://schemas.microsoft.com/office/drawing/2014/main" id="{BAC87BBE-1433-4D07-BAF5-9E023F664B5E}"/>
              </a:ext>
            </a:extLst>
          </p:cNvPr>
          <p:cNvPicPr>
            <a:picLocks noChangeAspect="1"/>
          </p:cNvPicPr>
          <p:nvPr/>
        </p:nvPicPr>
        <p:blipFill>
          <a:blip r:embed="rId6"/>
          <a:stretch>
            <a:fillRect/>
          </a:stretch>
        </p:blipFill>
        <p:spPr>
          <a:xfrm>
            <a:off x="10620088" y="5553981"/>
            <a:ext cx="777825" cy="763148"/>
          </a:xfrm>
          <a:prstGeom prst="rect">
            <a:avLst/>
          </a:prstGeom>
        </p:spPr>
      </p:pic>
      <p:pic>
        <p:nvPicPr>
          <p:cNvPr id="2" name="Picture 1">
            <a:extLst>
              <a:ext uri="{FF2B5EF4-FFF2-40B4-BE49-F238E27FC236}">
                <a16:creationId xmlns:a16="http://schemas.microsoft.com/office/drawing/2014/main" id="{804CF634-05F5-4AAA-8285-7C63B7F8BE86}"/>
              </a:ext>
            </a:extLst>
          </p:cNvPr>
          <p:cNvPicPr>
            <a:picLocks noChangeAspect="1"/>
          </p:cNvPicPr>
          <p:nvPr/>
        </p:nvPicPr>
        <p:blipFill>
          <a:blip r:embed="rId7"/>
          <a:stretch>
            <a:fillRect/>
          </a:stretch>
        </p:blipFill>
        <p:spPr>
          <a:xfrm>
            <a:off x="6317179" y="1912121"/>
            <a:ext cx="4860591" cy="3353871"/>
          </a:xfrm>
          <a:prstGeom prst="rect">
            <a:avLst/>
          </a:prstGeom>
          <a:ln w="38100">
            <a:solidFill>
              <a:srgbClr val="5FE0D4"/>
            </a:solidFill>
          </a:ln>
        </p:spPr>
      </p:pic>
      <p:sp>
        <p:nvSpPr>
          <p:cNvPr id="10" name="Title 3">
            <a:extLst>
              <a:ext uri="{FF2B5EF4-FFF2-40B4-BE49-F238E27FC236}">
                <a16:creationId xmlns:a16="http://schemas.microsoft.com/office/drawing/2014/main" id="{C99D4038-A135-420D-BFED-E3713EE6C5D9}"/>
              </a:ext>
            </a:extLst>
          </p:cNvPr>
          <p:cNvSpPr txBox="1">
            <a:spLocks/>
          </p:cNvSpPr>
          <p:nvPr/>
        </p:nvSpPr>
        <p:spPr>
          <a:xfrm>
            <a:off x="0" y="955236"/>
            <a:ext cx="12192000" cy="639763"/>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lvl="0" algn="ctr">
              <a:defRPr/>
            </a:pPr>
            <a:r>
              <a:rPr lang="en-US" sz="2800" dirty="0">
                <a:solidFill>
                  <a:srgbClr val="FFFFFF"/>
                </a:solidFill>
                <a:latin typeface="Arial" pitchFamily="34" charset="0"/>
                <a:cs typeface="Arial" pitchFamily="34" charset="0"/>
              </a:rPr>
              <a:t>Launch of </a:t>
            </a:r>
            <a:r>
              <a:rPr lang="en-US" sz="2800" dirty="0" err="1">
                <a:solidFill>
                  <a:srgbClr val="FFFFFF"/>
                </a:solidFill>
                <a:latin typeface="Arial" pitchFamily="34" charset="0"/>
                <a:cs typeface="Arial" pitchFamily="34" charset="0"/>
              </a:rPr>
              <a:t>ELSIhub</a:t>
            </a:r>
            <a:endParaRPr kumimoji="0" lang="en-US" sz="2800" b="1" i="0" u="none" strike="noStrike" kern="1200" cap="none" spc="0" normalizeH="0" baseline="0" noProof="0" dirty="0">
              <a:ln>
                <a:noFill/>
              </a:ln>
              <a:solidFill>
                <a:srgbClr val="FFFFFF"/>
              </a:solidFill>
              <a:effectLst/>
              <a:uLnTx/>
              <a:uFillTx/>
              <a:latin typeface="Arial" pitchFamily="34" charset="0"/>
              <a:ea typeface="+mj-ea"/>
              <a:cs typeface="Arial" pitchFamily="34" charset="0"/>
            </a:endParaRPr>
          </a:p>
        </p:txBody>
      </p:sp>
    </p:spTree>
    <p:extLst>
      <p:ext uri="{BB962C8B-B14F-4D97-AF65-F5344CB8AC3E}">
        <p14:creationId xmlns:p14="http://schemas.microsoft.com/office/powerpoint/2010/main" val="409471701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040E150-256C-44C4-BBD7-072498A07E00}"/>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24</a:t>
            </a:r>
          </a:p>
        </p:txBody>
      </p:sp>
      <p:sp>
        <p:nvSpPr>
          <p:cNvPr id="13" name="Rectangle 12">
            <a:extLst>
              <a:ext uri="{FF2B5EF4-FFF2-40B4-BE49-F238E27FC236}">
                <a16:creationId xmlns:a16="http://schemas.microsoft.com/office/drawing/2014/main" id="{74A064EB-C1BE-4BD1-BA72-3333C5C72DB8}"/>
              </a:ext>
            </a:extLst>
          </p:cNvPr>
          <p:cNvSpPr/>
          <p:nvPr/>
        </p:nvSpPr>
        <p:spPr>
          <a:xfrm>
            <a:off x="1746946" y="6255572"/>
            <a:ext cx="8698109" cy="461665"/>
          </a:xfrm>
          <a:prstGeom prst="rect">
            <a:avLst/>
          </a:prstGeom>
        </p:spPr>
        <p:txBody>
          <a:bodyPr wrap="square">
            <a:spAutoFit/>
          </a:bodyPr>
          <a:lstStyle/>
          <a:p>
            <a:pPr marL="158750" lvl="2" algn="ctr" defTabSz="627063" eaLnBrk="0" hangingPunct="0">
              <a:spcBef>
                <a:spcPts val="1800"/>
              </a:spcBef>
              <a:buClr>
                <a:schemeClr val="tx1"/>
              </a:buClr>
              <a:buSzPct val="95000"/>
              <a:defRPr/>
            </a:pPr>
            <a:r>
              <a:rPr lang="en-US" b="1" dirty="0">
                <a:latin typeface="Arial" charset="0"/>
              </a:rPr>
              <a:t>Fridays at 12:00 pm ET on </a:t>
            </a:r>
            <a:r>
              <a:rPr lang="en-US" b="1" dirty="0" err="1">
                <a:latin typeface="Arial" charset="0"/>
              </a:rPr>
              <a:t>ELSIhub</a:t>
            </a:r>
            <a:endParaRPr lang="en-US" b="1" dirty="0">
              <a:latin typeface="Arial" charset="0"/>
            </a:endParaRPr>
          </a:p>
        </p:txBody>
      </p:sp>
      <p:sp>
        <p:nvSpPr>
          <p:cNvPr id="9" name="Title 3">
            <a:extLst>
              <a:ext uri="{FF2B5EF4-FFF2-40B4-BE49-F238E27FC236}">
                <a16:creationId xmlns:a16="http://schemas.microsoft.com/office/drawing/2014/main" id="{EEBC378E-6DF9-4FF7-AF4A-9E9E07C065CE}"/>
              </a:ext>
            </a:extLst>
          </p:cNvPr>
          <p:cNvSpPr txBox="1">
            <a:spLocks/>
          </p:cNvSpPr>
          <p:nvPr/>
        </p:nvSpPr>
        <p:spPr>
          <a:xfrm>
            <a:off x="-2" y="94343"/>
            <a:ext cx="12192000" cy="936119"/>
          </a:xfrm>
          <a:prstGeom prst="rect">
            <a:avLst/>
          </a:prstGeom>
        </p:spPr>
        <p:txBody>
          <a:bodyPr vert="horz" lIns="0" tIns="45720" rIns="91440" bIns="45720" rtlCol="0" anchor="ctr" anchorCtr="0">
            <a:no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algn="ctr">
              <a:defRPr/>
            </a:pPr>
            <a:r>
              <a:rPr lang="en-US" sz="3600" dirty="0">
                <a:solidFill>
                  <a:srgbClr val="5FE0D4"/>
                </a:solidFill>
                <a:latin typeface="Arial" charset="0"/>
                <a:cs typeface="Arial" charset="0"/>
              </a:rPr>
              <a:t>Ethical, Legal, and Social Implications (ELSI) </a:t>
            </a:r>
            <a:br>
              <a:rPr lang="en-US" sz="3600" dirty="0">
                <a:solidFill>
                  <a:srgbClr val="5FE0D4"/>
                </a:solidFill>
                <a:latin typeface="Arial" charset="0"/>
                <a:cs typeface="Arial" charset="0"/>
              </a:rPr>
            </a:br>
            <a:r>
              <a:rPr lang="en-US" sz="3600" dirty="0">
                <a:solidFill>
                  <a:srgbClr val="5FE0D4"/>
                </a:solidFill>
                <a:latin typeface="Arial" charset="0"/>
                <a:cs typeface="Arial" charset="0"/>
              </a:rPr>
              <a:t>Research Program</a:t>
            </a:r>
          </a:p>
        </p:txBody>
      </p:sp>
      <p:sp>
        <p:nvSpPr>
          <p:cNvPr id="10" name="Title 3">
            <a:extLst>
              <a:ext uri="{FF2B5EF4-FFF2-40B4-BE49-F238E27FC236}">
                <a16:creationId xmlns:a16="http://schemas.microsoft.com/office/drawing/2014/main" id="{28C9A4E5-9E0C-453D-8AD8-0EE121A246D6}"/>
              </a:ext>
            </a:extLst>
          </p:cNvPr>
          <p:cNvSpPr txBox="1">
            <a:spLocks/>
          </p:cNvSpPr>
          <p:nvPr/>
        </p:nvSpPr>
        <p:spPr>
          <a:xfrm>
            <a:off x="0" y="967060"/>
            <a:ext cx="12192000" cy="639763"/>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lvl="0" algn="ctr">
              <a:defRPr/>
            </a:pPr>
            <a:r>
              <a:rPr lang="en-US" sz="2800" dirty="0">
                <a:solidFill>
                  <a:srgbClr val="FFFFFF"/>
                </a:solidFill>
                <a:latin typeface="Arial" pitchFamily="34" charset="0"/>
                <a:cs typeface="Arial" pitchFamily="34" charset="0"/>
              </a:rPr>
              <a:t>ELSI Friday Forum &amp; ELSI Conversations</a:t>
            </a:r>
            <a:endParaRPr kumimoji="0" lang="en-US" sz="2800" b="1" i="0" u="none" strike="noStrike" kern="1200" cap="none" spc="0" normalizeH="0" baseline="0" noProof="0" dirty="0">
              <a:ln>
                <a:noFill/>
              </a:ln>
              <a:solidFill>
                <a:srgbClr val="FFFFFF"/>
              </a:solidFill>
              <a:effectLst/>
              <a:uLnTx/>
              <a:uFillTx/>
              <a:latin typeface="Arial" pitchFamily="34" charset="0"/>
              <a:ea typeface="+mj-ea"/>
              <a:cs typeface="Arial" pitchFamily="34" charset="0"/>
            </a:endParaRPr>
          </a:p>
        </p:txBody>
      </p:sp>
      <p:grpSp>
        <p:nvGrpSpPr>
          <p:cNvPr id="19" name="Group 18">
            <a:extLst>
              <a:ext uri="{FF2B5EF4-FFF2-40B4-BE49-F238E27FC236}">
                <a16:creationId xmlns:a16="http://schemas.microsoft.com/office/drawing/2014/main" id="{F547C455-F452-4102-A9CD-173DF8FADD25}"/>
              </a:ext>
            </a:extLst>
          </p:cNvPr>
          <p:cNvGrpSpPr>
            <a:grpSpLocks noChangeAspect="1"/>
          </p:cNvGrpSpPr>
          <p:nvPr/>
        </p:nvGrpSpPr>
        <p:grpSpPr>
          <a:xfrm>
            <a:off x="225697" y="1602543"/>
            <a:ext cx="8715104" cy="3558960"/>
            <a:chOff x="-5986007" y="447352"/>
            <a:chExt cx="7344353" cy="2981648"/>
          </a:xfrm>
        </p:grpSpPr>
        <p:pic>
          <p:nvPicPr>
            <p:cNvPr id="20" name="Picture 19">
              <a:extLst>
                <a:ext uri="{FF2B5EF4-FFF2-40B4-BE49-F238E27FC236}">
                  <a16:creationId xmlns:a16="http://schemas.microsoft.com/office/drawing/2014/main" id="{007020D9-8A21-4094-A990-A889BA22F99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86007" y="447352"/>
              <a:ext cx="7344353" cy="2981648"/>
            </a:xfrm>
            <a:prstGeom prst="rect">
              <a:avLst/>
            </a:prstGeom>
            <a:ln w="38100">
              <a:noFill/>
            </a:ln>
          </p:spPr>
        </p:pic>
        <p:pic>
          <p:nvPicPr>
            <p:cNvPr id="21" name="Picture 20">
              <a:extLst>
                <a:ext uri="{FF2B5EF4-FFF2-40B4-BE49-F238E27FC236}">
                  <a16:creationId xmlns:a16="http://schemas.microsoft.com/office/drawing/2014/main" id="{568B7467-E085-48B8-BA1F-B8C9E21BCB51}"/>
                </a:ext>
              </a:extLst>
            </p:cNvPr>
            <p:cNvPicPr>
              <a:picLocks noChangeAspect="1"/>
            </p:cNvPicPr>
            <p:nvPr/>
          </p:nvPicPr>
          <p:blipFill rotWithShape="1">
            <a:blip r:embed="rId4"/>
            <a:srcRect l="5239" t="3432" r="3490" b="36084"/>
            <a:stretch/>
          </p:blipFill>
          <p:spPr>
            <a:xfrm>
              <a:off x="-998765" y="1335314"/>
              <a:ext cx="1745934" cy="1735428"/>
            </a:xfrm>
            <a:prstGeom prst="ellipse">
              <a:avLst/>
            </a:prstGeom>
          </p:spPr>
        </p:pic>
      </p:grpSp>
      <p:pic>
        <p:nvPicPr>
          <p:cNvPr id="22" name="Picture 21">
            <a:extLst>
              <a:ext uri="{FF2B5EF4-FFF2-40B4-BE49-F238E27FC236}">
                <a16:creationId xmlns:a16="http://schemas.microsoft.com/office/drawing/2014/main" id="{175BFF0B-F5C9-41F9-98F0-FC52EC10A23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80604" y="2193867"/>
            <a:ext cx="8743221" cy="3569676"/>
          </a:xfrm>
          <a:prstGeom prst="rect">
            <a:avLst/>
          </a:prstGeom>
          <a:ln w="38100">
            <a:noFill/>
          </a:ln>
        </p:spPr>
      </p:pic>
      <p:pic>
        <p:nvPicPr>
          <p:cNvPr id="23" name="Picture 22">
            <a:extLst>
              <a:ext uri="{FF2B5EF4-FFF2-40B4-BE49-F238E27FC236}">
                <a16:creationId xmlns:a16="http://schemas.microsoft.com/office/drawing/2014/main" id="{F4E7B406-211D-439A-A74D-76350D43BC7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625140" y="2793850"/>
            <a:ext cx="6341163" cy="3571733"/>
          </a:xfrm>
          <a:prstGeom prst="rect">
            <a:avLst/>
          </a:prstGeom>
          <a:blipFill>
            <a:blip r:embed="rId7"/>
            <a:stretch>
              <a:fillRect l="-26772" t="-14563" r="-76264" b="-97958"/>
            </a:stretch>
          </a:blipFill>
          <a:ln w="38100">
            <a:noFill/>
          </a:ln>
        </p:spPr>
      </p:pic>
      <p:pic>
        <p:nvPicPr>
          <p:cNvPr id="24" name="Picture 23" descr="A picture containing website&#10;&#10;Description automatically generated">
            <a:extLst>
              <a:ext uri="{FF2B5EF4-FFF2-40B4-BE49-F238E27FC236}">
                <a16:creationId xmlns:a16="http://schemas.microsoft.com/office/drawing/2014/main" id="{60972762-D739-4787-9283-DF32FE3D34AD}"/>
              </a:ext>
            </a:extLst>
          </p:cNvPr>
          <p:cNvPicPr>
            <a:picLocks noChangeAspect="1"/>
          </p:cNvPicPr>
          <p:nvPr/>
        </p:nvPicPr>
        <p:blipFill rotWithShape="1">
          <a:blip r:embed="rId8">
            <a:extLst>
              <a:ext uri="{28A0092B-C50C-407E-A947-70E740481C1C}">
                <a14:useLocalDpi xmlns:a14="http://schemas.microsoft.com/office/drawing/2010/main" val="0"/>
              </a:ext>
            </a:extLst>
          </a:blip>
          <a:srcRect t="29189" b="28264"/>
          <a:stretch/>
        </p:blipFill>
        <p:spPr>
          <a:xfrm>
            <a:off x="225696" y="2284736"/>
            <a:ext cx="11740607" cy="2809861"/>
          </a:xfrm>
          <a:prstGeom prst="rect">
            <a:avLst/>
          </a:prstGeom>
          <a:ln w="38100">
            <a:solidFill>
              <a:srgbClr val="5FE0D4"/>
            </a:solidFill>
          </a:ln>
        </p:spPr>
      </p:pic>
    </p:spTree>
    <p:extLst>
      <p:ext uri="{BB962C8B-B14F-4D97-AF65-F5344CB8AC3E}">
        <p14:creationId xmlns:p14="http://schemas.microsoft.com/office/powerpoint/2010/main" val="135946013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fill="hold"/>
                                        <p:tgtEl>
                                          <p:spTgt spid="19"/>
                                        </p:tgtEl>
                                        <p:attrNameLst>
                                          <p:attrName>ppt_x</p:attrName>
                                        </p:attrNameLst>
                                      </p:cBhvr>
                                      <p:tavLst>
                                        <p:tav tm="0">
                                          <p:val>
                                            <p:strVal val="#ppt_x"/>
                                          </p:val>
                                        </p:tav>
                                        <p:tav tm="100000">
                                          <p:val>
                                            <p:strVal val="#ppt_x"/>
                                          </p:val>
                                        </p:tav>
                                      </p:tavLst>
                                    </p:anim>
                                    <p:anim calcmode="lin" valueType="num">
                                      <p:cBhvr additive="base">
                                        <p:cTn id="1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fill="hold"/>
                                        <p:tgtEl>
                                          <p:spTgt spid="22"/>
                                        </p:tgtEl>
                                        <p:attrNameLst>
                                          <p:attrName>ppt_x</p:attrName>
                                        </p:attrNameLst>
                                      </p:cBhvr>
                                      <p:tavLst>
                                        <p:tav tm="0">
                                          <p:val>
                                            <p:strVal val="#ppt_x"/>
                                          </p:val>
                                        </p:tav>
                                        <p:tav tm="100000">
                                          <p:val>
                                            <p:strVal val="#ppt_x"/>
                                          </p:val>
                                        </p:tav>
                                      </p:tavLst>
                                    </p:anim>
                                    <p:anim calcmode="lin" valueType="num">
                                      <p:cBhvr additive="base">
                                        <p:cTn id="1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ppt_x"/>
                                          </p:val>
                                        </p:tav>
                                        <p:tav tm="100000">
                                          <p:val>
                                            <p:strVal val="#ppt_x"/>
                                          </p:val>
                                        </p:tav>
                                      </p:tavLst>
                                    </p:anim>
                                    <p:anim calcmode="lin" valueType="num">
                                      <p:cBhvr additive="base">
                                        <p:cTn id="2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9"/>
                                        </p:tgtEl>
                                      </p:cBhvr>
                                    </p:animEffect>
                                    <p:set>
                                      <p:cBhvr>
                                        <p:cTn id="28" dur="1" fill="hold">
                                          <p:stCondLst>
                                            <p:cond delay="499"/>
                                          </p:stCondLst>
                                        </p:cTn>
                                        <p:tgtEl>
                                          <p:spTgt spid="19"/>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22"/>
                                        </p:tgtEl>
                                      </p:cBhvr>
                                    </p:animEffect>
                                    <p:set>
                                      <p:cBhvr>
                                        <p:cTn id="31" dur="1" fill="hold">
                                          <p:stCondLst>
                                            <p:cond delay="499"/>
                                          </p:stCondLst>
                                        </p:cTn>
                                        <p:tgtEl>
                                          <p:spTgt spid="22"/>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3"/>
                                        </p:tgtEl>
                                      </p:cBhvr>
                                    </p:animEffect>
                                    <p:set>
                                      <p:cBhvr>
                                        <p:cTn id="34" dur="1" fill="hold">
                                          <p:stCondLst>
                                            <p:cond delay="499"/>
                                          </p:stCondLst>
                                        </p:cTn>
                                        <p:tgtEl>
                                          <p:spTgt spid="23"/>
                                        </p:tgtEl>
                                        <p:attrNameLst>
                                          <p:attrName>style.visibility</p:attrName>
                                        </p:attrNameLst>
                                      </p:cBhvr>
                                      <p:to>
                                        <p:strVal val="hidden"/>
                                      </p:to>
                                    </p:set>
                                  </p:childTnLst>
                                </p:cTn>
                              </p:par>
                              <p:par>
                                <p:cTn id="35" presetID="2" presetClass="entr" presetSubtype="4"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1E6F9C33-8C0A-4F4D-9084-D2B43C5DB43D}"/>
              </a:ext>
            </a:extLst>
          </p:cNvPr>
          <p:cNvSpPr txBox="1">
            <a:spLocks/>
          </p:cNvSpPr>
          <p:nvPr/>
        </p:nvSpPr>
        <p:spPr>
          <a:xfrm>
            <a:off x="0" y="8376"/>
            <a:ext cx="12192000" cy="639763"/>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EDFD3"/>
                </a:solidFill>
                <a:effectLst/>
                <a:uLnTx/>
                <a:uFillTx/>
                <a:latin typeface="Arial" charset="0"/>
                <a:ea typeface="+mj-ea"/>
                <a:cs typeface="Arial" charset="0"/>
              </a:rPr>
              <a:t>Training and Career Development</a:t>
            </a:r>
            <a:endParaRPr kumimoji="0" lang="en-US" sz="3600" b="1" i="0" u="none" strike="noStrike" kern="1200" cap="none" spc="0" normalizeH="0" baseline="0" noProof="0" dirty="0">
              <a:ln>
                <a:noFill/>
              </a:ln>
              <a:solidFill>
                <a:srgbClr val="5EDFD3"/>
              </a:solidFill>
              <a:effectLst/>
              <a:uLnTx/>
              <a:uFillTx/>
              <a:latin typeface="Arial" pitchFamily="34" charset="0"/>
              <a:ea typeface="+mj-ea"/>
              <a:cs typeface="Arial" pitchFamily="34" charset="0"/>
            </a:endParaRPr>
          </a:p>
        </p:txBody>
      </p:sp>
      <p:sp>
        <p:nvSpPr>
          <p:cNvPr id="6" name="Rectangle 5">
            <a:extLst>
              <a:ext uri="{FF2B5EF4-FFF2-40B4-BE49-F238E27FC236}">
                <a16:creationId xmlns:a16="http://schemas.microsoft.com/office/drawing/2014/main" id="{3862FAD5-1530-499B-B8D4-9AF332A8D971}"/>
              </a:ext>
            </a:extLst>
          </p:cNvPr>
          <p:cNvSpPr/>
          <p:nvPr/>
        </p:nvSpPr>
        <p:spPr>
          <a:xfrm>
            <a:off x="0" y="693945"/>
            <a:ext cx="12191999" cy="523220"/>
          </a:xfrm>
          <a:prstGeom prst="rect">
            <a:avLst/>
          </a:prstGeom>
        </p:spPr>
        <p:txBody>
          <a:bodyPr wrap="square">
            <a:spAutoFit/>
          </a:bodyPr>
          <a:lstStyle/>
          <a:p>
            <a:pPr marL="20638" marR="0" lvl="2" indent="0" algn="ctr" defTabSz="457200" rtl="0" eaLnBrk="0" fontAlgn="auto" latinLnBrk="0" hangingPunct="0">
              <a:lnSpc>
                <a:spcPct val="100000"/>
              </a:lnSpc>
              <a:spcBef>
                <a:spcPts val="600"/>
              </a:spcBef>
              <a:spcAft>
                <a:spcPts val="600"/>
              </a:spcAft>
              <a:buClr>
                <a:srgbClr val="FFFFFF"/>
              </a:buClr>
              <a:buSzPct val="95000"/>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mn-cs"/>
              </a:rPr>
              <a:t>Response to Training Task Force Recommendations</a:t>
            </a:r>
          </a:p>
        </p:txBody>
      </p:sp>
      <p:sp>
        <p:nvSpPr>
          <p:cNvPr id="8" name="TextBox 7">
            <a:extLst>
              <a:ext uri="{FF2B5EF4-FFF2-40B4-BE49-F238E27FC236}">
                <a16:creationId xmlns:a16="http://schemas.microsoft.com/office/drawing/2014/main" id="{D0556446-9734-4414-A862-6049EEC271B6}"/>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25</a:t>
            </a:r>
          </a:p>
        </p:txBody>
      </p:sp>
      <p:sp>
        <p:nvSpPr>
          <p:cNvPr id="2" name="AutoShape 4" descr="Image result for stanford medicine logo">
            <a:extLst>
              <a:ext uri="{FF2B5EF4-FFF2-40B4-BE49-F238E27FC236}">
                <a16:creationId xmlns:a16="http://schemas.microsoft.com/office/drawing/2014/main" id="{5EF2C35D-4768-469F-ABB8-A6B51DDEFE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AutoShape 6" descr="Image result for stanford medicine logo">
            <a:extLst>
              <a:ext uri="{FF2B5EF4-FFF2-40B4-BE49-F238E27FC236}">
                <a16:creationId xmlns:a16="http://schemas.microsoft.com/office/drawing/2014/main" id="{69D14FC3-09EF-42A4-9565-0665A7EF51E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AutoShape 14" descr="Image result for massachusetts general hospital logo">
            <a:extLst>
              <a:ext uri="{FF2B5EF4-FFF2-40B4-BE49-F238E27FC236}">
                <a16:creationId xmlns:a16="http://schemas.microsoft.com/office/drawing/2014/main" id="{514408E7-224C-4159-9F12-C5A1935A1445}"/>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AutoShape 16" descr="Image result for massachusetts general hospital logo">
            <a:extLst>
              <a:ext uri="{FF2B5EF4-FFF2-40B4-BE49-F238E27FC236}">
                <a16:creationId xmlns:a16="http://schemas.microsoft.com/office/drawing/2014/main" id="{B7B1620A-6E56-46F5-B645-05D2F55C3A4C}"/>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5A53CD28-1FDB-FC40-9602-720C88A869AB}"/>
              </a:ext>
            </a:extLst>
          </p:cNvPr>
          <p:cNvSpPr txBox="1"/>
          <p:nvPr/>
        </p:nvSpPr>
        <p:spPr>
          <a:xfrm>
            <a:off x="0" y="1693921"/>
            <a:ext cx="12191999" cy="523220"/>
          </a:xfrm>
          <a:prstGeom prst="rect">
            <a:avLst/>
          </a:prstGeom>
        </p:spPr>
        <p:txBody>
          <a:bodyPr wrap="square">
            <a:spAutoFit/>
          </a:bodyPr>
          <a:lstStyle>
            <a:defPPr>
              <a:defRPr lang="en-US"/>
            </a:defPPr>
            <a:lvl3pPr marL="615950" lvl="2" indent="-328613" defTabSz="457200" eaLnBrk="0" hangingPunct="0">
              <a:spcBef>
                <a:spcPts val="600"/>
              </a:spcBef>
              <a:spcAft>
                <a:spcPts val="600"/>
              </a:spcAft>
              <a:buClr>
                <a:srgbClr val="FFFFFF"/>
              </a:buClr>
              <a:buSzPct val="95000"/>
              <a:buFont typeface="Wingdings" panose="05000000000000000000" pitchFamily="2" charset="2"/>
              <a:buChar char="§"/>
              <a:defRPr sz="2800" b="1">
                <a:solidFill>
                  <a:srgbClr val="FFFFFF"/>
                </a:solidFill>
                <a:latin typeface="Arial" charset="0"/>
              </a:defRPr>
            </a:lvl3pPr>
            <a:lvl4pPr marL="896921" lvl="3" defTabSz="457200" eaLnBrk="0" hangingPunct="0">
              <a:spcBef>
                <a:spcPts val="600"/>
              </a:spcBef>
              <a:spcAft>
                <a:spcPts val="600"/>
              </a:spcAft>
              <a:buClr>
                <a:srgbClr val="FFFFFF"/>
              </a:buClr>
              <a:buSzPct val="95000"/>
              <a:defRPr sz="2800" b="1">
                <a:solidFill>
                  <a:schemeClr val="bg2"/>
                </a:solidFill>
                <a:latin typeface="Arial" charset="0"/>
              </a:defRPr>
            </a:lvl4pPr>
          </a:lstStyle>
          <a:p>
            <a:pPr marL="457200" marR="0" lvl="0" indent="-4572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68C3B86D-A77B-CD43-8B13-B358EBF8A1EB}"/>
              </a:ext>
            </a:extLst>
          </p:cNvPr>
          <p:cNvSpPr/>
          <p:nvPr/>
        </p:nvSpPr>
        <p:spPr>
          <a:xfrm>
            <a:off x="1" y="3254008"/>
            <a:ext cx="12191998" cy="523220"/>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8C82EE29-86C4-45E2-9B59-D791B30EDFC4}"/>
              </a:ext>
            </a:extLst>
          </p:cNvPr>
          <p:cNvSpPr txBox="1"/>
          <p:nvPr/>
        </p:nvSpPr>
        <p:spPr>
          <a:xfrm>
            <a:off x="7233736" y="1981645"/>
            <a:ext cx="4565467" cy="1938992"/>
          </a:xfrm>
          <a:prstGeom prst="rect">
            <a:avLst/>
          </a:prstGeom>
          <a:noFill/>
        </p:spPr>
        <p:txBody>
          <a:bodyPr wrap="square" rtlCol="0">
            <a:spAutoFit/>
          </a:bodyPr>
          <a:lstStyle/>
          <a:p>
            <a:pPr marL="952485" marR="0" lvl="1" indent="-342900" algn="l" defTabSz="121917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Release date:</a:t>
            </a:r>
          </a:p>
          <a:p>
            <a:pPr marL="609585" marR="0" lvl="1"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December 9, 2020 </a:t>
            </a:r>
          </a:p>
          <a:p>
            <a:pPr marL="609585" marR="0" lvl="1" indent="0" algn="l" defTabSz="121917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952485" marR="0" lvl="1" indent="-342900" algn="l" defTabSz="121917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Applications due: </a:t>
            </a:r>
          </a:p>
          <a:p>
            <a:pPr marL="609585" marR="0" lvl="1"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May 25, 2021</a:t>
            </a:r>
          </a:p>
        </p:txBody>
      </p:sp>
      <p:sp>
        <p:nvSpPr>
          <p:cNvPr id="23" name="TextBox 22">
            <a:extLst>
              <a:ext uri="{FF2B5EF4-FFF2-40B4-BE49-F238E27FC236}">
                <a16:creationId xmlns:a16="http://schemas.microsoft.com/office/drawing/2014/main" id="{E9674ED0-4D41-4408-9E8E-D9E645AC4BFC}"/>
              </a:ext>
            </a:extLst>
          </p:cNvPr>
          <p:cNvSpPr txBox="1"/>
          <p:nvPr/>
        </p:nvSpPr>
        <p:spPr>
          <a:xfrm>
            <a:off x="373389" y="4511228"/>
            <a:ext cx="11166973" cy="221599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FOAs Under Development:</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342900" lvl="0" indent="-230188">
              <a:buClr>
                <a:schemeClr val="tx1"/>
              </a:buClr>
              <a:buFont typeface="Wingdings" panose="05000000000000000000" pitchFamily="2" charset="2"/>
              <a:buChar char="§"/>
              <a:tabLst>
                <a:tab pos="693738" algn="l"/>
              </a:tabLst>
              <a:defRPr/>
            </a:pPr>
            <a:r>
              <a:rPr lang="en-US" b="1" dirty="0">
                <a:solidFill>
                  <a:schemeClr val="accent3">
                    <a:lumMod val="60000"/>
                    <a:lumOff val="40000"/>
                  </a:schemeClr>
                </a:solidFill>
              </a:rPr>
              <a:t>F99/K00 – NHGRI </a:t>
            </a:r>
            <a:r>
              <a:rPr kumimoji="0" lang="en-US" sz="2400" b="1" i="0" u="none" strike="noStrike" kern="1200" cap="none" spc="0" normalizeH="0" baseline="0" noProof="0" dirty="0">
                <a:ln>
                  <a:noFill/>
                </a:ln>
                <a:solidFill>
                  <a:schemeClr val="accent3">
                    <a:lumMod val="60000"/>
                    <a:lumOff val="40000"/>
                  </a:schemeClr>
                </a:solidFill>
                <a:effectLst/>
                <a:uLnTx/>
                <a:uFillTx/>
                <a:latin typeface="Arial" panose="020B0604020202020204"/>
                <a:ea typeface="+mn-ea"/>
                <a:cs typeface="+mn-cs"/>
              </a:rPr>
              <a:t>Predoctoral to Postdoctoral Transition Award to 	Promote Diversity </a:t>
            </a:r>
          </a:p>
          <a:p>
            <a:pPr marL="342900" lvl="0" indent="-230188">
              <a:buClr>
                <a:schemeClr val="tx1"/>
              </a:buClr>
              <a:buFont typeface="Wingdings" panose="05000000000000000000" pitchFamily="2" charset="2"/>
              <a:buChar char="§"/>
              <a:tabLst>
                <a:tab pos="693738" algn="l"/>
              </a:tabLst>
              <a:defRPr/>
            </a:pPr>
            <a:r>
              <a:rPr lang="en-US" b="1" dirty="0">
                <a:solidFill>
                  <a:schemeClr val="accent3">
                    <a:lumMod val="60000"/>
                    <a:lumOff val="40000"/>
                  </a:schemeClr>
                </a:solidFill>
              </a:rPr>
              <a:t>K18 – Short-term </a:t>
            </a:r>
            <a:r>
              <a:rPr kumimoji="0" lang="en-US" sz="2400" b="1" i="0" u="none" strike="noStrike" kern="1200" cap="none" spc="0" normalizeH="0" baseline="0" noProof="0" dirty="0">
                <a:ln>
                  <a:noFill/>
                </a:ln>
                <a:solidFill>
                  <a:schemeClr val="accent3">
                    <a:lumMod val="60000"/>
                    <a:lumOff val="40000"/>
                  </a:schemeClr>
                </a:solidFill>
                <a:effectLst/>
                <a:uLnTx/>
                <a:uFillTx/>
                <a:latin typeface="Arial" panose="020B0604020202020204"/>
                <a:ea typeface="+mn-ea"/>
                <a:cs typeface="+mn-cs"/>
              </a:rPr>
              <a:t>Mentored Research Career Enhancement Award to 	Promote Diversity</a:t>
            </a:r>
          </a:p>
        </p:txBody>
      </p:sp>
      <p:pic>
        <p:nvPicPr>
          <p:cNvPr id="27" name="Picture 26">
            <a:extLst>
              <a:ext uri="{FF2B5EF4-FFF2-40B4-BE49-F238E27FC236}">
                <a16:creationId xmlns:a16="http://schemas.microsoft.com/office/drawing/2014/main" id="{D06AEB07-EC53-4C7D-996F-126CBA841B61}"/>
              </a:ext>
            </a:extLst>
          </p:cNvPr>
          <p:cNvPicPr>
            <a:picLocks noChangeAspect="1"/>
          </p:cNvPicPr>
          <p:nvPr/>
        </p:nvPicPr>
        <p:blipFill>
          <a:blip r:embed="rId3"/>
          <a:stretch>
            <a:fillRect/>
          </a:stretch>
        </p:blipFill>
        <p:spPr>
          <a:xfrm>
            <a:off x="697597" y="3003658"/>
            <a:ext cx="6696574" cy="1200329"/>
          </a:xfrm>
          <a:prstGeom prst="rect">
            <a:avLst/>
          </a:prstGeom>
        </p:spPr>
      </p:pic>
      <p:pic>
        <p:nvPicPr>
          <p:cNvPr id="28" name="Picture 27">
            <a:extLst>
              <a:ext uri="{FF2B5EF4-FFF2-40B4-BE49-F238E27FC236}">
                <a16:creationId xmlns:a16="http://schemas.microsoft.com/office/drawing/2014/main" id="{F92B3414-483C-4ED0-95F7-0551A6AE2FB4}"/>
              </a:ext>
            </a:extLst>
          </p:cNvPr>
          <p:cNvPicPr>
            <a:picLocks noChangeAspect="1"/>
          </p:cNvPicPr>
          <p:nvPr/>
        </p:nvPicPr>
        <p:blipFill>
          <a:blip r:embed="rId4"/>
          <a:stretch>
            <a:fillRect/>
          </a:stretch>
        </p:blipFill>
        <p:spPr>
          <a:xfrm>
            <a:off x="697597" y="1578838"/>
            <a:ext cx="6696574" cy="1200329"/>
          </a:xfrm>
          <a:prstGeom prst="rect">
            <a:avLst/>
          </a:prstGeom>
        </p:spPr>
      </p:pic>
    </p:spTree>
    <p:extLst>
      <p:ext uri="{BB962C8B-B14F-4D97-AF65-F5344CB8AC3E}">
        <p14:creationId xmlns:p14="http://schemas.microsoft.com/office/powerpoint/2010/main" val="142030124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106716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NHGRI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NIH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Genomics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Extramural Research Program</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E57200"/>
                </a:solidFill>
                <a:effectLst/>
                <a:uLnTx/>
                <a:uFillTx/>
                <a:latin typeface="Arial" panose="020B0604020202020204"/>
                <a:ea typeface="+mn-ea"/>
                <a:cs typeface="+mn-cs"/>
              </a:rPr>
              <a:t>NIH Common Fund/Trans-NIH </a:t>
            </a:r>
          </a:p>
          <a:p>
            <a:pPr marL="1016000" lvl="0" indent="-787400">
              <a:spcBef>
                <a:spcPts val="1800"/>
              </a:spcBef>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Communications, </a:t>
            </a:r>
            <a:r>
              <a:rPr lang="en-US" sz="3400" b="1" dirty="0">
                <a:solidFill>
                  <a:srgbClr val="FFFFFF">
                    <a:lumMod val="75000"/>
                  </a:srgbClr>
                </a:solidFill>
              </a:rPr>
              <a:t>Policy, and </a:t>
            </a: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Education</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Intramural Research Program</a:t>
            </a:r>
          </a:p>
        </p:txBody>
      </p:sp>
    </p:spTree>
    <p:extLst>
      <p:ext uri="{BB962C8B-B14F-4D97-AF65-F5344CB8AC3E}">
        <p14:creationId xmlns:p14="http://schemas.microsoft.com/office/powerpoint/2010/main" val="2795184886"/>
      </p:ext>
    </p:extLst>
  </p:cSld>
  <p:clrMapOvr>
    <a:masterClrMapping/>
  </p:clrMapOvr>
  <p:transition spd="slow">
    <p:wipe dir="d"/>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A1B085B6-DC96-415D-A9F7-BB378CD3F8D6}"/>
              </a:ext>
            </a:extLst>
          </p:cNvPr>
          <p:cNvSpPr>
            <a:spLocks noGrp="1"/>
          </p:cNvSpPr>
          <p:nvPr>
            <p:ph type="title"/>
          </p:nvPr>
        </p:nvSpPr>
        <p:spPr>
          <a:xfrm>
            <a:off x="0" y="23604"/>
            <a:ext cx="12192000" cy="613611"/>
          </a:xfrm>
        </p:spPr>
        <p:txBody>
          <a:bodyPr>
            <a:normAutofit/>
          </a:bodyPr>
          <a:lstStyle/>
          <a:p>
            <a:pPr algn="ctr">
              <a:defRPr/>
            </a:pPr>
            <a:r>
              <a:rPr lang="en-US" sz="3600" dirty="0">
                <a:solidFill>
                  <a:srgbClr val="5FE0D4"/>
                </a:solidFill>
                <a:latin typeface="Arial" charset="0"/>
                <a:cs typeface="Arial" charset="0"/>
              </a:rPr>
              <a:t>Genotype-Tissue Expression (GTEx) project</a:t>
            </a:r>
            <a:endParaRPr lang="en-US" sz="3600" dirty="0">
              <a:solidFill>
                <a:srgbClr val="5FE0D4"/>
              </a:solidFill>
              <a:latin typeface="Arial" pitchFamily="34" charset="0"/>
              <a:cs typeface="Arial" pitchFamily="34" charset="0"/>
            </a:endParaRPr>
          </a:p>
        </p:txBody>
      </p:sp>
      <p:sp>
        <p:nvSpPr>
          <p:cNvPr id="13" name="TextBox 12">
            <a:extLst>
              <a:ext uri="{FF2B5EF4-FFF2-40B4-BE49-F238E27FC236}">
                <a16:creationId xmlns:a16="http://schemas.microsoft.com/office/drawing/2014/main" id="{8A204ABB-F0D6-449B-9C52-246B0F2FD936}"/>
              </a:ext>
            </a:extLst>
          </p:cNvPr>
          <p:cNvSpPr txBox="1"/>
          <p:nvPr/>
        </p:nvSpPr>
        <p:spPr>
          <a:xfrm>
            <a:off x="543995" y="5072895"/>
            <a:ext cx="6584656" cy="1384995"/>
          </a:xfrm>
          <a:prstGeom prst="rect">
            <a:avLst/>
          </a:prstGeom>
          <a:noFill/>
        </p:spPr>
        <p:txBody>
          <a:bodyPr wrap="square" rtlCol="0">
            <a:spAutoFit/>
          </a:bodyPr>
          <a:lstStyle/>
          <a:p>
            <a:pPr marL="457200" marR="0" lvl="0" indent="-288925" algn="l" defTabSz="625475" rtl="0" eaLnBrk="1" fontAlgn="auto" latinLnBrk="0" hangingPunct="1">
              <a:lnSpc>
                <a:spcPct val="100000"/>
              </a:lnSpc>
              <a:spcBef>
                <a:spcPts val="0"/>
              </a:spcBef>
              <a:spcAft>
                <a:spcPts val="0"/>
              </a:spcAft>
              <a:buClr>
                <a:srgbClr val="FFFFFF"/>
              </a:buClr>
              <a:buSzTx/>
              <a:buFont typeface="Wingdings" panose="05000000000000000000" pitchFamily="2" charset="2"/>
              <a:buChar char="§"/>
              <a:tabLst/>
              <a:defRPr/>
            </a:pPr>
            <a:r>
              <a:rPr kumimoji="0" lang="en-US" sz="2800" b="1" i="0" u="none" strike="noStrike" kern="1200" cap="none" spc="0" normalizeH="0" baseline="0" noProof="0" dirty="0">
                <a:ln>
                  <a:noFill/>
                </a:ln>
                <a:effectLst/>
                <a:uLnTx/>
                <a:uFillTx/>
                <a:latin typeface="Arial" panose="020B0604020202020204"/>
                <a:ea typeface="Helvetica Neue" charset="0"/>
                <a:cs typeface="Helvetica Neue" charset="0"/>
              </a:rPr>
              <a:t>September 2020</a:t>
            </a:r>
            <a:r>
              <a:rPr lang="en-US" sz="2800" b="1" dirty="0">
                <a:latin typeface="Arial" panose="020B0604020202020204"/>
                <a:ea typeface="Helvetica Neue" charset="0"/>
                <a:cs typeface="Helvetica Neue" charset="0"/>
              </a:rPr>
              <a:t>:				</a:t>
            </a:r>
            <a:r>
              <a:rPr kumimoji="0" lang="en-US" sz="2800" b="1" i="0" u="none" strike="noStrike" kern="1200" cap="none" spc="0" normalizeH="0" baseline="0" noProof="0" dirty="0" err="1">
                <a:ln>
                  <a:noFill/>
                </a:ln>
                <a:effectLst/>
                <a:uLnTx/>
                <a:uFillTx/>
                <a:latin typeface="Arial" panose="020B0604020202020204"/>
                <a:ea typeface="Helvetica Neue" charset="0"/>
                <a:cs typeface="Helvetica Neue" charset="0"/>
              </a:rPr>
              <a:t>GTEx</a:t>
            </a:r>
            <a:r>
              <a:rPr kumimoji="0" lang="en-US" sz="2800" b="1" i="0" u="none" strike="noStrike" kern="1200" cap="none" spc="0" normalizeH="0" baseline="0" noProof="0" dirty="0">
                <a:ln>
                  <a:noFill/>
                </a:ln>
                <a:effectLst/>
                <a:uLnTx/>
                <a:uFillTx/>
                <a:latin typeface="Arial" panose="020B0604020202020204"/>
                <a:ea typeface="Helvetica Neue" charset="0"/>
                <a:cs typeface="Helvetica Neue" charset="0"/>
              </a:rPr>
              <a:t> Version 8 data release</a:t>
            </a:r>
          </a:p>
          <a:p>
            <a:pPr marL="457200" marR="0" lvl="0" indent="-288925" algn="l" defTabSz="625475" rtl="0" eaLnBrk="1" fontAlgn="auto" latinLnBrk="0" hangingPunct="1">
              <a:lnSpc>
                <a:spcPct val="100000"/>
              </a:lnSpc>
              <a:spcBef>
                <a:spcPts val="0"/>
              </a:spcBef>
              <a:spcAft>
                <a:spcPts val="0"/>
              </a:spcAft>
              <a:buClr>
                <a:srgbClr val="FFFFFF"/>
              </a:buClr>
              <a:buSzTx/>
              <a:buFont typeface="Wingdings" panose="05000000000000000000" pitchFamily="2" charset="2"/>
              <a:buChar char="§"/>
              <a:tabLst/>
              <a:defRPr/>
            </a:pPr>
            <a:endParaRPr kumimoji="0" lang="en-US" sz="2800" b="1" i="0" u="none" strike="noStrike" kern="1200" cap="none" spc="0" normalizeH="0" baseline="0" noProof="0" dirty="0">
              <a:ln>
                <a:noFill/>
              </a:ln>
              <a:solidFill>
                <a:srgbClr val="5EDFD3">
                  <a:lumMod val="60000"/>
                  <a:lumOff val="40000"/>
                </a:srgbClr>
              </a:solidFill>
              <a:effectLst/>
              <a:uLnTx/>
              <a:uFillTx/>
              <a:latin typeface="Arial" panose="020B0604020202020204"/>
              <a:ea typeface="Helvetica Neue" charset="0"/>
              <a:cs typeface="Helvetica Neue" charset="0"/>
            </a:endParaRPr>
          </a:p>
        </p:txBody>
      </p:sp>
      <p:sp>
        <p:nvSpPr>
          <p:cNvPr id="14" name="TextBox 13">
            <a:extLst>
              <a:ext uri="{FF2B5EF4-FFF2-40B4-BE49-F238E27FC236}">
                <a16:creationId xmlns:a16="http://schemas.microsoft.com/office/drawing/2014/main" id="{19B2CD86-3965-4331-AF09-74FE57A0FDFF}"/>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26</a:t>
            </a:r>
          </a:p>
        </p:txBody>
      </p:sp>
      <p:pic>
        <p:nvPicPr>
          <p:cNvPr id="15" name="Picture 14" descr="A picture containing bottle, indoor, leaf, table&#10;&#10;Description automatically generated">
            <a:extLst>
              <a:ext uri="{FF2B5EF4-FFF2-40B4-BE49-F238E27FC236}">
                <a16:creationId xmlns:a16="http://schemas.microsoft.com/office/drawing/2014/main" id="{BCDD3969-6F6A-4188-AAA0-8E5C5DE9F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9776" y="894328"/>
            <a:ext cx="3939027" cy="5009167"/>
          </a:xfrm>
          <a:prstGeom prst="rect">
            <a:avLst/>
          </a:prstGeom>
        </p:spPr>
      </p:pic>
      <p:pic>
        <p:nvPicPr>
          <p:cNvPr id="16" name="Picture 15" descr="A close up of a logo&#10;&#10;Description automatically generated">
            <a:extLst>
              <a:ext uri="{FF2B5EF4-FFF2-40B4-BE49-F238E27FC236}">
                <a16:creationId xmlns:a16="http://schemas.microsoft.com/office/drawing/2014/main" id="{380F3AC2-AEB2-4C6E-A67D-5F19BA9206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883" y="977694"/>
            <a:ext cx="5393245" cy="3851676"/>
          </a:xfrm>
          <a:prstGeom prst="rect">
            <a:avLst/>
          </a:prstGeom>
        </p:spPr>
      </p:pic>
    </p:spTree>
    <p:extLst>
      <p:ext uri="{BB962C8B-B14F-4D97-AF65-F5344CB8AC3E}">
        <p14:creationId xmlns:p14="http://schemas.microsoft.com/office/powerpoint/2010/main" val="387767683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79BFE0-9C72-4A51-9974-17C0D8143B58}"/>
              </a:ext>
            </a:extLst>
          </p:cNvPr>
          <p:cNvSpPr>
            <a:spLocks noChangeArrowheads="1"/>
          </p:cNvSpPr>
          <p:nvPr/>
        </p:nvSpPr>
        <p:spPr bwMode="auto">
          <a:xfrm>
            <a:off x="1877174" y="-24654"/>
            <a:ext cx="10363200" cy="1273403"/>
          </a:xfrm>
          <a:prstGeom prst="rect">
            <a:avLst/>
          </a:prstGeom>
          <a:noFill/>
          <a:ln w="9525">
            <a:noFill/>
            <a:miter lim="800000"/>
            <a:headEnd/>
            <a:tailEnd/>
          </a:ln>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FE0D4"/>
                </a:solidFill>
                <a:effectLst/>
                <a:uLnTx/>
                <a:uFillTx/>
                <a:latin typeface="Arial" charset="0"/>
                <a:ea typeface="+mn-ea"/>
                <a:cs typeface="Arial" charset="0"/>
              </a:rPr>
              <a:t>Library of Integrated Network-based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FE0D4"/>
                </a:solidFill>
                <a:effectLst/>
                <a:uLnTx/>
                <a:uFillTx/>
                <a:latin typeface="Arial" charset="0"/>
                <a:ea typeface="+mn-ea"/>
                <a:cs typeface="Arial" charset="0"/>
              </a:rPr>
              <a:t>Cellular Signatures (LINCS)</a:t>
            </a:r>
            <a:endParaRPr kumimoji="0" lang="en-US" sz="3600" b="1" i="0" u="none" strike="noStrike" kern="1200" cap="none" spc="0" normalizeH="0" baseline="0" noProof="0" dirty="0">
              <a:ln>
                <a:noFill/>
              </a:ln>
              <a:solidFill>
                <a:srgbClr val="FFFF00"/>
              </a:solidFill>
              <a:effectLst/>
              <a:uLnTx/>
              <a:uFillTx/>
              <a:latin typeface="Arial" pitchFamily="34" charset="0"/>
              <a:ea typeface="+mn-ea"/>
              <a:cs typeface="Arial" pitchFamily="34" charset="0"/>
            </a:endParaRPr>
          </a:p>
        </p:txBody>
      </p:sp>
      <p:pic>
        <p:nvPicPr>
          <p:cNvPr id="11" name="Picture 10">
            <a:extLst>
              <a:ext uri="{FF2B5EF4-FFF2-40B4-BE49-F238E27FC236}">
                <a16:creationId xmlns:a16="http://schemas.microsoft.com/office/drawing/2014/main" id="{218230B1-7341-BD4B-BD4F-AEF41E0A7C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113613" cy="974457"/>
          </a:xfrm>
          <a:prstGeom prst="rect">
            <a:avLst/>
          </a:prstGeom>
          <a:effectLst>
            <a:softEdge rad="63500"/>
          </a:effectLst>
        </p:spPr>
      </p:pic>
      <p:pic>
        <p:nvPicPr>
          <p:cNvPr id="1028" name="Picture 4" descr="LINCS Virtual Symposium recordings now available">
            <a:extLst>
              <a:ext uri="{FF2B5EF4-FFF2-40B4-BE49-F238E27FC236}">
                <a16:creationId xmlns:a16="http://schemas.microsoft.com/office/drawing/2014/main" id="{BB0F5EEC-FE87-2146-B265-A49F647F4E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768" r="12839"/>
          <a:stretch/>
        </p:blipFill>
        <p:spPr bwMode="auto">
          <a:xfrm>
            <a:off x="2479640" y="1418169"/>
            <a:ext cx="7232718" cy="442771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DA02A82D-9A10-BE41-92F9-A8A6030BF49D}"/>
              </a:ext>
            </a:extLst>
          </p:cNvPr>
          <p:cNvSpPr/>
          <p:nvPr/>
        </p:nvSpPr>
        <p:spPr>
          <a:xfrm>
            <a:off x="3047999" y="5993629"/>
            <a:ext cx="6096000" cy="646331"/>
          </a:xfrm>
          <a:prstGeom prst="rect">
            <a:avLst/>
          </a:prstGeom>
        </p:spPr>
        <p:txBody>
          <a:bodyPr wrap="square">
            <a:spAutoFit/>
          </a:bodyPr>
          <a:lstStyle/>
          <a:p>
            <a:pPr marL="158750" marR="0" lvl="2" indent="0" algn="ctr" defTabSz="627063" rtl="0" eaLnBrk="0" fontAlgn="auto" latinLnBrk="0" hangingPunct="0">
              <a:lnSpc>
                <a:spcPct val="100000"/>
              </a:lnSpc>
              <a:spcBef>
                <a:spcPts val="1800"/>
              </a:spcBef>
              <a:spcAft>
                <a:spcPts val="0"/>
              </a:spcAft>
              <a:buClr>
                <a:srgbClr val="FFFFFF"/>
              </a:buClr>
              <a:buSzPct val="95000"/>
              <a:buFontTx/>
              <a:buNone/>
              <a:tabLst/>
              <a:defRPr/>
            </a:pPr>
            <a:r>
              <a:rPr lang="en-US" sz="3600" b="1" dirty="0">
                <a:solidFill>
                  <a:prstClr val="white"/>
                </a:solidFill>
                <a:latin typeface="Arial" charset="0"/>
              </a:rPr>
              <a:t>&gt;</a:t>
            </a:r>
            <a:r>
              <a:rPr kumimoji="0" lang="en-US" sz="3600" b="1" i="0" u="none" strike="noStrike" kern="1200" cap="none" spc="0" normalizeH="0" baseline="0" noProof="0" dirty="0">
                <a:ln>
                  <a:noFill/>
                </a:ln>
                <a:solidFill>
                  <a:prstClr val="white"/>
                </a:solidFill>
                <a:effectLst/>
                <a:uLnTx/>
                <a:uFillTx/>
                <a:latin typeface="Arial" charset="0"/>
                <a:ea typeface="+mn-ea"/>
                <a:cs typeface="+mn-cs"/>
              </a:rPr>
              <a:t>700 attendees</a:t>
            </a:r>
          </a:p>
        </p:txBody>
      </p:sp>
      <p:sp>
        <p:nvSpPr>
          <p:cNvPr id="8" name="TextBox 7">
            <a:extLst>
              <a:ext uri="{FF2B5EF4-FFF2-40B4-BE49-F238E27FC236}">
                <a16:creationId xmlns:a16="http://schemas.microsoft.com/office/drawing/2014/main" id="{107FB55F-B0F9-4243-912B-4439C966E40C}"/>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27</a:t>
            </a:r>
          </a:p>
        </p:txBody>
      </p:sp>
    </p:spTree>
    <p:extLst>
      <p:ext uri="{BB962C8B-B14F-4D97-AF65-F5344CB8AC3E}">
        <p14:creationId xmlns:p14="http://schemas.microsoft.com/office/powerpoint/2010/main" val="423174288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88"/>
            <a:ext cx="12195175" cy="661987"/>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Open Session Presentations</a:t>
            </a:r>
          </a:p>
        </p:txBody>
      </p:sp>
      <p:sp>
        <p:nvSpPr>
          <p:cNvPr id="3" name="Title 1">
            <a:extLst>
              <a:ext uri="{FF2B5EF4-FFF2-40B4-BE49-F238E27FC236}">
                <a16:creationId xmlns:a16="http://schemas.microsoft.com/office/drawing/2014/main" id="{BA90BBC7-BBF0-4F60-B4A2-21ADA8EF5750}"/>
              </a:ext>
            </a:extLst>
          </p:cNvPr>
          <p:cNvSpPr txBox="1">
            <a:spLocks/>
          </p:cNvSpPr>
          <p:nvPr/>
        </p:nvSpPr>
        <p:spPr bwMode="auto">
          <a:xfrm>
            <a:off x="320840" y="871536"/>
            <a:ext cx="10590545" cy="6070352"/>
          </a:xfrm>
          <a:prstGeom prst="rect">
            <a:avLst/>
          </a:prstGeom>
          <a:noFill/>
          <a:ln w="9525" algn="ctr">
            <a:noFill/>
            <a:miter lim="800000"/>
            <a:headEnd/>
            <a:tailEnd/>
          </a:ln>
        </p:spPr>
        <p:txBody>
          <a:bodyPr/>
          <a:lstStyle/>
          <a:p>
            <a:pPr marL="457200" marR="0" lvl="1" indent="0" algn="l" defTabSz="685800" rtl="0" eaLnBrk="0" fontAlgn="auto" latinLnBrk="0" hangingPunct="0">
              <a:lnSpc>
                <a:spcPct val="100000"/>
              </a:lnSpc>
              <a:spcBef>
                <a:spcPts val="0"/>
              </a:spcBef>
              <a:spcAft>
                <a:spcPts val="600"/>
              </a:spcAft>
              <a:buClr>
                <a:prstClr val="white"/>
              </a:buClr>
              <a:buSzPct val="95000"/>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rPr>
              <a:t>Concept Clearances:</a:t>
            </a:r>
          </a:p>
          <a:p>
            <a:pPr marL="463550" marR="0" lvl="1" indent="-231775" algn="l" defTabSz="685800" rtl="0" eaLnBrk="0" fontAlgn="auto" latinLnBrk="0" hangingPunct="0">
              <a:lnSpc>
                <a:spcPct val="100000"/>
              </a:lnSpc>
              <a:spcBef>
                <a:spcPts val="0"/>
              </a:spcBef>
              <a:spcAft>
                <a:spcPts val="600"/>
              </a:spcAft>
              <a:buClr>
                <a:prstClr val="white"/>
              </a:buClr>
              <a:buSzPct val="95000"/>
              <a:buFont typeface="Wingdings" pitchFamily="2" charset="2"/>
              <a:buChar char=""/>
              <a:tabLst/>
              <a:defRPr/>
            </a:pPr>
            <a:endParaRPr kumimoji="0" lang="en-US" sz="105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688975" lvl="2" defTabSz="457200" eaLnBrk="0" hangingPunct="0">
              <a:buClr>
                <a:prstClr val="white"/>
              </a:buClr>
              <a:buSzPct val="95000"/>
              <a:defRPr/>
            </a:pPr>
            <a:r>
              <a:rPr lang="en-US" sz="2700" b="1" dirty="0">
                <a:solidFill>
                  <a:prstClr val="white"/>
                </a:solidFill>
              </a:rPr>
              <a:t>Non-Human Primate </a:t>
            </a:r>
            <a:r>
              <a:rPr lang="en-US" sz="2700" b="1" dirty="0" err="1">
                <a:solidFill>
                  <a:prstClr val="white"/>
                </a:solidFill>
              </a:rPr>
              <a:t>dGTEx</a:t>
            </a:r>
            <a:r>
              <a:rPr lang="en-US" sz="2700" b="1" dirty="0">
                <a:solidFill>
                  <a:prstClr val="white"/>
                </a:solidFill>
              </a:rPr>
              <a:t> </a:t>
            </a:r>
          </a:p>
          <a:p>
            <a:pPr marL="688975" lvl="2" defTabSz="550863" eaLnBrk="0" hangingPunct="0">
              <a:buClr>
                <a:prstClr val="white"/>
              </a:buClr>
              <a:buSzPct val="95000"/>
              <a:defRPr/>
            </a:pPr>
            <a:r>
              <a:rPr lang="en-US" sz="2700" b="1" dirty="0">
                <a:solidFill>
                  <a:srgbClr val="E57200"/>
                </a:solidFill>
              </a:rPr>
              <a:t>		Jennifer Troyer </a:t>
            </a:r>
          </a:p>
          <a:p>
            <a:pPr marL="688975" lvl="2" defTabSz="457200" eaLnBrk="0" hangingPunct="0">
              <a:buClr>
                <a:prstClr val="white"/>
              </a:buClr>
              <a:buSzPct val="95000"/>
              <a:defRPr/>
            </a:pPr>
            <a:endParaRPr lang="en-US" sz="2800" b="1" dirty="0">
              <a:solidFill>
                <a:prstClr val="white"/>
              </a:solidFill>
            </a:endParaRPr>
          </a:p>
          <a:p>
            <a:pPr marL="688975" lvl="2" defTabSz="457200" eaLnBrk="0" hangingPunct="0">
              <a:buClr>
                <a:prstClr val="white"/>
              </a:buClr>
              <a:buSzPct val="95000"/>
              <a:defRPr/>
            </a:pPr>
            <a:r>
              <a:rPr lang="en-US" sz="2700" b="1" dirty="0">
                <a:solidFill>
                  <a:prstClr val="white"/>
                </a:solidFill>
              </a:rPr>
              <a:t>Computational Genomics and Data Science</a:t>
            </a:r>
            <a:endParaRPr kumimoji="0" lang="en-US" sz="27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688975" lvl="2" defTabSz="550863" eaLnBrk="0" hangingPunct="0">
              <a:buClr>
                <a:prstClr val="white"/>
              </a:buClr>
              <a:buSzPct val="95000"/>
              <a:defRPr/>
            </a:pPr>
            <a:r>
              <a:rPr kumimoji="0" lang="en-US" sz="2700" b="1" i="0" u="none" strike="noStrike" kern="1200" cap="none" spc="0" normalizeH="0" baseline="0" noProof="0" dirty="0">
                <a:ln>
                  <a:noFill/>
                </a:ln>
                <a:solidFill>
                  <a:srgbClr val="E57200"/>
                </a:solidFill>
                <a:effectLst/>
                <a:uLnTx/>
                <a:uFillTx/>
                <a:latin typeface="Arial" panose="020B0604020202020204"/>
                <a:ea typeface="+mn-ea"/>
                <a:cs typeface="+mn-cs"/>
              </a:rPr>
              <a:t>		</a:t>
            </a:r>
            <a:r>
              <a:rPr lang="en-US" sz="2700" b="1" dirty="0">
                <a:solidFill>
                  <a:srgbClr val="E57200"/>
                </a:solidFill>
              </a:rPr>
              <a:t>Daniel Gilchrist </a:t>
            </a:r>
            <a:endParaRPr kumimoji="0" lang="en-US" sz="2700" b="1" i="0" u="none" strike="noStrike" kern="1200" cap="none" spc="0" normalizeH="0" baseline="0" noProof="0" dirty="0">
              <a:ln>
                <a:noFill/>
              </a:ln>
              <a:solidFill>
                <a:srgbClr val="E57200"/>
              </a:solidFill>
              <a:effectLst/>
              <a:uLnTx/>
              <a:uFillTx/>
              <a:latin typeface="Arial" panose="020B0604020202020204"/>
              <a:ea typeface="+mn-ea"/>
              <a:cs typeface="+mn-cs"/>
            </a:endParaRPr>
          </a:p>
          <a:p>
            <a:pPr marL="688975" marR="0" lvl="2" indent="0" algn="l" defTabSz="550863" rtl="0" eaLnBrk="0" fontAlgn="auto" latinLnBrk="0" hangingPunct="0">
              <a:lnSpc>
                <a:spcPct val="100000"/>
              </a:lnSpc>
              <a:spcBef>
                <a:spcPts val="0"/>
              </a:spcBef>
              <a:spcAft>
                <a:spcPts val="0"/>
              </a:spcAft>
              <a:buClr>
                <a:prstClr val="white"/>
              </a:buClr>
              <a:buSzPct val="95000"/>
              <a:buFontTx/>
              <a:buNone/>
              <a:tabLst/>
              <a:defRPr/>
            </a:pPr>
            <a:endParaRPr kumimoji="0" lang="en-US" sz="2800" b="1" i="0" u="none" strike="noStrike" kern="1200" cap="none" spc="0" normalizeH="0" baseline="0" noProof="0" dirty="0">
              <a:ln>
                <a:noFill/>
              </a:ln>
              <a:solidFill>
                <a:srgbClr val="E57200"/>
              </a:solidFill>
              <a:effectLst/>
              <a:uLnTx/>
              <a:uFillTx/>
              <a:latin typeface="Arial" panose="020B0604020202020204"/>
              <a:ea typeface="+mn-ea"/>
              <a:cs typeface="+mn-cs"/>
            </a:endParaRPr>
          </a:p>
          <a:p>
            <a:pPr marL="688975" lvl="2" defTabSz="457200" eaLnBrk="0" hangingPunct="0">
              <a:buClr>
                <a:prstClr val="white"/>
              </a:buClr>
              <a:buSzPct val="95000"/>
              <a:defRPr/>
            </a:pPr>
            <a:r>
              <a:rPr lang="en-US" sz="2700" b="1" dirty="0">
                <a:solidFill>
                  <a:prstClr val="white"/>
                </a:solidFill>
              </a:rPr>
              <a:t>Molecular Phenotypes of Null Alleles in Cells Pilot Project </a:t>
            </a:r>
            <a:endParaRPr kumimoji="0" lang="en-US" sz="27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688975" lvl="2" defTabSz="550863" eaLnBrk="0" hangingPunct="0">
              <a:buClr>
                <a:prstClr val="white"/>
              </a:buClr>
              <a:buSzPct val="95000"/>
              <a:defRPr/>
            </a:pPr>
            <a:r>
              <a:rPr kumimoji="0" lang="en-US" sz="2700" b="1" i="0" u="none" strike="noStrike" kern="1200" cap="none" spc="0" normalizeH="0" baseline="0" noProof="0" dirty="0">
                <a:ln>
                  <a:noFill/>
                </a:ln>
                <a:solidFill>
                  <a:srgbClr val="E57200"/>
                </a:solidFill>
                <a:effectLst/>
                <a:uLnTx/>
                <a:uFillTx/>
                <a:latin typeface="Arial" panose="020B0604020202020204"/>
                <a:ea typeface="+mn-ea"/>
                <a:cs typeface="+mn-cs"/>
              </a:rPr>
              <a:t>		</a:t>
            </a:r>
            <a:r>
              <a:rPr lang="en-US" sz="2700" b="1" dirty="0">
                <a:solidFill>
                  <a:srgbClr val="E57200"/>
                </a:solidFill>
              </a:rPr>
              <a:t>Adam Felsenfeld </a:t>
            </a:r>
            <a:endParaRPr kumimoji="0" lang="en-US" sz="2700" b="1" i="0" u="none" strike="noStrike" kern="1200" cap="none" spc="0" normalizeH="0" baseline="0" noProof="0" dirty="0">
              <a:ln>
                <a:noFill/>
              </a:ln>
              <a:solidFill>
                <a:srgbClr val="E57200"/>
              </a:solidFill>
              <a:effectLst/>
              <a:uLnTx/>
              <a:uFillTx/>
              <a:latin typeface="Arial" panose="020B0604020202020204"/>
              <a:ea typeface="+mn-ea"/>
              <a:cs typeface="+mn-cs"/>
            </a:endParaRPr>
          </a:p>
          <a:p>
            <a:pPr marL="688975" marR="0" lvl="2" indent="0" algn="l" defTabSz="550863" rtl="0" eaLnBrk="0" fontAlgn="auto" latinLnBrk="0" hangingPunct="0">
              <a:lnSpc>
                <a:spcPct val="100000"/>
              </a:lnSpc>
              <a:spcBef>
                <a:spcPts val="0"/>
              </a:spcBef>
              <a:spcAft>
                <a:spcPts val="0"/>
              </a:spcAft>
              <a:buClr>
                <a:prstClr val="white"/>
              </a:buClr>
              <a:buSzPct val="95000"/>
              <a:buFontTx/>
              <a:buNone/>
              <a:tabLst/>
              <a:defRPr/>
            </a:pPr>
            <a:endParaRPr lang="en-US" sz="2700" b="1" dirty="0">
              <a:solidFill>
                <a:srgbClr val="E57200"/>
              </a:solidFill>
              <a:latin typeface="Arial" panose="020B0604020202020204"/>
            </a:endParaRPr>
          </a:p>
        </p:txBody>
      </p:sp>
    </p:spTree>
    <p:extLst>
      <p:ext uri="{BB962C8B-B14F-4D97-AF65-F5344CB8AC3E}">
        <p14:creationId xmlns:p14="http://schemas.microsoft.com/office/powerpoint/2010/main" val="274554446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914400" y="8422"/>
            <a:ext cx="11277600" cy="639763"/>
          </a:xfrm>
        </p:spPr>
        <p:txBody>
          <a:bodyPr/>
          <a:lstStyle/>
          <a:p>
            <a:pPr algn="ctr">
              <a:defRPr/>
            </a:pPr>
            <a:r>
              <a:rPr lang="en-US" sz="3600" dirty="0">
                <a:solidFill>
                  <a:srgbClr val="5FE0D4"/>
                </a:solidFill>
                <a:latin typeface="Arial" charset="0"/>
                <a:cs typeface="Arial" charset="0"/>
              </a:rPr>
              <a:t>Human Heredity and Health in Africa (H3Africa)</a:t>
            </a:r>
            <a:endParaRPr lang="en-US" sz="3600" dirty="0">
              <a:solidFill>
                <a:srgbClr val="5FE0D4"/>
              </a:solidFill>
              <a:latin typeface="Arial" pitchFamily="34" charset="0"/>
              <a:cs typeface="Arial" pitchFamily="34" charset="0"/>
            </a:endParaRPr>
          </a:p>
        </p:txBody>
      </p:sp>
      <p:sp>
        <p:nvSpPr>
          <p:cNvPr id="42" name="Rectangle 41"/>
          <p:cNvSpPr/>
          <p:nvPr/>
        </p:nvSpPr>
        <p:spPr>
          <a:xfrm>
            <a:off x="430924" y="1456556"/>
            <a:ext cx="7270680" cy="584775"/>
          </a:xfrm>
          <a:prstGeom prst="rect">
            <a:avLst/>
          </a:prstGeom>
        </p:spPr>
        <p:txBody>
          <a:bodyPr wrap="square">
            <a:spAutoFit/>
          </a:bodyPr>
          <a:lstStyle/>
          <a:p>
            <a:pPr marL="387350" marR="0" lvl="2" indent="-228600"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r>
              <a:rPr kumimoji="0" lang="en-US" sz="3200" b="1" i="0" u="none" strike="noStrike" kern="1200" cap="none" spc="0" normalizeH="0" baseline="0" noProof="0" dirty="0">
                <a:ln>
                  <a:noFill/>
                </a:ln>
                <a:solidFill>
                  <a:prstClr val="white"/>
                </a:solidFill>
                <a:effectLst/>
                <a:uLnTx/>
                <a:uFillTx/>
                <a:latin typeface="Arial" charset="0"/>
                <a:ea typeface="+mn-ea"/>
                <a:cs typeface="+mn-cs"/>
              </a:rPr>
              <a:t> 440+ publications to date</a:t>
            </a:r>
          </a:p>
        </p:txBody>
      </p:sp>
      <p:sp>
        <p:nvSpPr>
          <p:cNvPr id="7" name="TextBox 6">
            <a:extLst>
              <a:ext uri="{FF2B5EF4-FFF2-40B4-BE49-F238E27FC236}">
                <a16:creationId xmlns:a16="http://schemas.microsoft.com/office/drawing/2014/main" id="{AB128AE3-040A-472D-B557-6C1D86170D86}"/>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28</a:t>
            </a:r>
          </a:p>
        </p:txBody>
      </p:sp>
      <p:pic>
        <p:nvPicPr>
          <p:cNvPr id="6" name="Picture 5">
            <a:extLst>
              <a:ext uri="{FF2B5EF4-FFF2-40B4-BE49-F238E27FC236}">
                <a16:creationId xmlns:a16="http://schemas.microsoft.com/office/drawing/2014/main" id="{4B9727FB-8FCA-4C37-93A7-3B087A76A4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754" y="108450"/>
            <a:ext cx="740646" cy="769692"/>
          </a:xfrm>
          <a:prstGeom prst="rect">
            <a:avLst/>
          </a:prstGeom>
          <a:ln w="38100" cap="sq">
            <a:solidFill>
              <a:schemeClr val="tx1">
                <a:lumMod val="85000"/>
              </a:schemeClr>
            </a:solidFill>
            <a:prstDash val="solid"/>
            <a:miter lim="800000"/>
          </a:ln>
          <a:effectLst>
            <a:outerShdw blurRad="57150" dist="50800" dir="2700000" algn="tl" rotWithShape="0">
              <a:srgbClr val="000000">
                <a:alpha val="40000"/>
              </a:srgbClr>
            </a:outerShdw>
          </a:effectLst>
        </p:spPr>
      </p:pic>
      <p:pic>
        <p:nvPicPr>
          <p:cNvPr id="4" name="Picture 3" descr="Text, timeline&#10;&#10;Description automatically generated">
            <a:extLst>
              <a:ext uri="{FF2B5EF4-FFF2-40B4-BE49-F238E27FC236}">
                <a16:creationId xmlns:a16="http://schemas.microsoft.com/office/drawing/2014/main" id="{8EFCB6C7-FA45-4558-B20A-B05A319D00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0043" y="2328510"/>
            <a:ext cx="7270679" cy="3770734"/>
          </a:xfrm>
          <a:prstGeom prst="rect">
            <a:avLst/>
          </a:prstGeom>
        </p:spPr>
      </p:pic>
      <p:pic>
        <p:nvPicPr>
          <p:cNvPr id="8" name="Picture 7">
            <a:extLst>
              <a:ext uri="{FF2B5EF4-FFF2-40B4-BE49-F238E27FC236}">
                <a16:creationId xmlns:a16="http://schemas.microsoft.com/office/drawing/2014/main" id="{26E2E5C3-F9CB-45B4-A9CC-4CEE7C1CD338}"/>
              </a:ext>
            </a:extLst>
          </p:cNvPr>
          <p:cNvPicPr>
            <a:picLocks noChangeAspect="1"/>
          </p:cNvPicPr>
          <p:nvPr/>
        </p:nvPicPr>
        <p:blipFill>
          <a:blip r:embed="rId5"/>
          <a:stretch>
            <a:fillRect/>
          </a:stretch>
        </p:blipFill>
        <p:spPr>
          <a:xfrm>
            <a:off x="8612259" y="2328510"/>
            <a:ext cx="2923642" cy="3772441"/>
          </a:xfrm>
          <a:prstGeom prst="rect">
            <a:avLst/>
          </a:prstGeom>
        </p:spPr>
      </p:pic>
      <p:sp>
        <p:nvSpPr>
          <p:cNvPr id="10" name="Title 3">
            <a:extLst>
              <a:ext uri="{FF2B5EF4-FFF2-40B4-BE49-F238E27FC236}">
                <a16:creationId xmlns:a16="http://schemas.microsoft.com/office/drawing/2014/main" id="{442F60FE-0566-49A5-A7AF-9D8D396F5216}"/>
              </a:ext>
            </a:extLst>
          </p:cNvPr>
          <p:cNvSpPr txBox="1">
            <a:spLocks/>
          </p:cNvSpPr>
          <p:nvPr/>
        </p:nvSpPr>
        <p:spPr>
          <a:xfrm>
            <a:off x="1172270" y="643008"/>
            <a:ext cx="11019729" cy="639763"/>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lvl="0" algn="ctr">
              <a:defRPr/>
            </a:pPr>
            <a:r>
              <a:rPr lang="en-US" sz="2800" dirty="0">
                <a:solidFill>
                  <a:srgbClr val="FFFFFF"/>
                </a:solidFill>
              </a:rPr>
              <a:t>Growing Publication Record</a:t>
            </a:r>
            <a:endParaRPr kumimoji="0" lang="en-US" sz="2800" b="1" i="0" u="none" strike="noStrike" kern="1200" cap="none" spc="0" normalizeH="0" baseline="0" noProof="0" dirty="0">
              <a:ln>
                <a:noFill/>
              </a:ln>
              <a:solidFill>
                <a:srgbClr val="FFFFFF"/>
              </a:solidFill>
              <a:effectLst/>
              <a:uLnTx/>
              <a:uFillTx/>
              <a:latin typeface="Arial" panose="020B0604020202020204"/>
              <a:ea typeface="+mj-ea"/>
              <a:cs typeface="+mj-cs"/>
            </a:endParaRPr>
          </a:p>
        </p:txBody>
      </p:sp>
    </p:spTree>
    <p:extLst>
      <p:ext uri="{BB962C8B-B14F-4D97-AF65-F5344CB8AC3E}">
        <p14:creationId xmlns:p14="http://schemas.microsoft.com/office/powerpoint/2010/main" val="215832902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536032" y="1510337"/>
            <a:ext cx="11277600" cy="3170099"/>
          </a:xfrm>
          <a:prstGeom prst="rect">
            <a:avLst/>
          </a:prstGeom>
        </p:spPr>
        <p:txBody>
          <a:bodyPr wrap="square" lIns="91440" tIns="45720" rIns="91440" bIns="45720" anchor="t">
            <a:spAutoFit/>
          </a:bodyPr>
          <a:lstStyle/>
          <a:p>
            <a:pPr marL="387350" lvl="2" indent="-228600" defTabSz="627063" eaLnBrk="0" hangingPunct="0">
              <a:spcBef>
                <a:spcPts val="1800"/>
              </a:spcBef>
              <a:buClr>
                <a:srgbClr val="FFFFFF"/>
              </a:buClr>
              <a:buSzPct val="95000"/>
              <a:buFont typeface="Wingdings" pitchFamily="2" charset="2"/>
              <a:buChar char=""/>
              <a:defRPr/>
            </a:pPr>
            <a:r>
              <a:rPr lang="en-US" sz="2800" b="1" dirty="0">
                <a:solidFill>
                  <a:srgbClr val="FFFFFF"/>
                </a:solidFill>
                <a:latin typeface="Arial"/>
                <a:cs typeface="Arial"/>
              </a:rPr>
              <a:t>Virtual Consortium Meeting: &gt;150 attendees</a:t>
            </a:r>
          </a:p>
          <a:p>
            <a:pPr marL="387350" lvl="2" indent="-228600" defTabSz="627063" eaLnBrk="0" hangingPunct="0">
              <a:spcBef>
                <a:spcPts val="1800"/>
              </a:spcBef>
              <a:buClr>
                <a:srgbClr val="FFFFFF"/>
              </a:buClr>
              <a:buSzPct val="95000"/>
              <a:buFont typeface="Wingdings" pitchFamily="2" charset="2"/>
              <a:buChar char=""/>
              <a:defRPr/>
            </a:pPr>
            <a:endParaRPr lang="en-US" sz="2800" b="1" dirty="0">
              <a:solidFill>
                <a:srgbClr val="FFFFFF"/>
              </a:solidFill>
              <a:latin typeface="Arial"/>
              <a:cs typeface="Arial"/>
            </a:endParaRPr>
          </a:p>
          <a:p>
            <a:pPr marL="387350" lvl="2" indent="-228600" defTabSz="627063" eaLnBrk="0" hangingPunct="0">
              <a:spcBef>
                <a:spcPts val="1800"/>
              </a:spcBef>
              <a:buClr>
                <a:srgbClr val="FFFFFF"/>
              </a:buClr>
              <a:buSzPct val="95000"/>
              <a:buFont typeface="Wingdings" pitchFamily="2" charset="2"/>
              <a:buChar char=""/>
              <a:defRPr/>
            </a:pPr>
            <a:endParaRPr lang="en-US" sz="2800" b="1" dirty="0">
              <a:solidFill>
                <a:srgbClr val="FFFFFF"/>
              </a:solidFill>
              <a:latin typeface="Arial"/>
              <a:cs typeface="Arial"/>
            </a:endParaRPr>
          </a:p>
          <a:p>
            <a:pPr marL="387350" lvl="2" indent="-228600" defTabSz="627063" eaLnBrk="0" hangingPunct="0">
              <a:spcBef>
                <a:spcPts val="1800"/>
              </a:spcBef>
              <a:buClr>
                <a:srgbClr val="FFFFFF"/>
              </a:buClr>
              <a:buSzPct val="95000"/>
              <a:buFont typeface="Wingdings" pitchFamily="2" charset="2"/>
              <a:buChar char=""/>
              <a:defRPr/>
            </a:pPr>
            <a:endParaRPr lang="en-US" sz="2800" b="1" dirty="0">
              <a:solidFill>
                <a:srgbClr val="FFFFFF"/>
              </a:solidFill>
              <a:latin typeface="Arial"/>
              <a:cs typeface="Arial"/>
            </a:endParaRPr>
          </a:p>
          <a:p>
            <a:pPr marL="387350" marR="0" lvl="2" indent="-228600"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Arial"/>
              </a:rPr>
              <a:t>ClinGen</a:t>
            </a:r>
            <a:r>
              <a:rPr kumimoji="0" lang="en-US" sz="2800" b="1" i="0" u="none" strike="noStrike" kern="1200" cap="none" spc="0" normalizeH="0" baseline="0" noProof="0" dirty="0">
                <a:ln>
                  <a:noFill/>
                </a:ln>
                <a:solidFill>
                  <a:srgbClr val="FFFFFF"/>
                </a:solidFill>
                <a:effectLst/>
                <a:uLnTx/>
                <a:uFillTx/>
                <a:latin typeface="Arial"/>
                <a:ea typeface="+mn-ea"/>
                <a:cs typeface="Arial"/>
              </a:rPr>
              <a:t> and H3Africa Rare Disease Working Group</a:t>
            </a:r>
          </a:p>
        </p:txBody>
      </p:sp>
      <p:sp>
        <p:nvSpPr>
          <p:cNvPr id="7" name="TextBox 6">
            <a:extLst>
              <a:ext uri="{FF2B5EF4-FFF2-40B4-BE49-F238E27FC236}">
                <a16:creationId xmlns:a16="http://schemas.microsoft.com/office/drawing/2014/main" id="{AB128AE3-040A-472D-B557-6C1D86170D86}"/>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28</a:t>
            </a:r>
          </a:p>
        </p:txBody>
      </p:sp>
      <p:pic>
        <p:nvPicPr>
          <p:cNvPr id="6" name="Picture 5">
            <a:extLst>
              <a:ext uri="{FF2B5EF4-FFF2-40B4-BE49-F238E27FC236}">
                <a16:creationId xmlns:a16="http://schemas.microsoft.com/office/drawing/2014/main" id="{4B9727FB-8FCA-4C37-93A7-3B087A76A4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754" y="108450"/>
            <a:ext cx="740646" cy="769692"/>
          </a:xfrm>
          <a:prstGeom prst="rect">
            <a:avLst/>
          </a:prstGeom>
          <a:ln w="38100" cap="sq">
            <a:solidFill>
              <a:schemeClr val="tx1">
                <a:lumMod val="85000"/>
              </a:schemeClr>
            </a:solidFill>
            <a:prstDash val="solid"/>
            <a:miter lim="800000"/>
          </a:ln>
          <a:effectLst>
            <a:outerShdw blurRad="57150" dist="50800" dir="2700000" algn="tl" rotWithShape="0">
              <a:srgbClr val="000000">
                <a:alpha val="40000"/>
              </a:srgbClr>
            </a:outerShdw>
          </a:effectLst>
        </p:spPr>
      </p:pic>
      <p:grpSp>
        <p:nvGrpSpPr>
          <p:cNvPr id="5" name="Group 4">
            <a:extLst>
              <a:ext uri="{FF2B5EF4-FFF2-40B4-BE49-F238E27FC236}">
                <a16:creationId xmlns:a16="http://schemas.microsoft.com/office/drawing/2014/main" id="{C1B09335-6A59-4017-9FCD-93251DF46F8D}"/>
              </a:ext>
            </a:extLst>
          </p:cNvPr>
          <p:cNvGrpSpPr/>
          <p:nvPr/>
        </p:nvGrpSpPr>
        <p:grpSpPr>
          <a:xfrm>
            <a:off x="3250232" y="4846422"/>
            <a:ext cx="5426185" cy="1663691"/>
            <a:chOff x="3250232" y="4846422"/>
            <a:chExt cx="5426185" cy="1663691"/>
          </a:xfrm>
        </p:grpSpPr>
        <p:pic>
          <p:nvPicPr>
            <p:cNvPr id="1026" name="Picture 5">
              <a:extLst>
                <a:ext uri="{FF2B5EF4-FFF2-40B4-BE49-F238E27FC236}">
                  <a16:creationId xmlns:a16="http://schemas.microsoft.com/office/drawing/2014/main" id="{8050275D-960B-4165-93E8-24C8740971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9" y="4846422"/>
              <a:ext cx="2580418" cy="1663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Icon&#10;&#10;Description automatically generated">
              <a:extLst>
                <a:ext uri="{FF2B5EF4-FFF2-40B4-BE49-F238E27FC236}">
                  <a16:creationId xmlns:a16="http://schemas.microsoft.com/office/drawing/2014/main" id="{0961861C-5976-4A63-B766-42FF565D93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0232" y="4846422"/>
              <a:ext cx="1590722" cy="1657533"/>
            </a:xfrm>
            <a:prstGeom prst="rect">
              <a:avLst/>
            </a:prstGeom>
          </p:spPr>
        </p:pic>
        <p:sp>
          <p:nvSpPr>
            <p:cNvPr id="11" name="Plus Sign 10">
              <a:extLst>
                <a:ext uri="{FF2B5EF4-FFF2-40B4-BE49-F238E27FC236}">
                  <a16:creationId xmlns:a16="http://schemas.microsoft.com/office/drawing/2014/main" id="{D98D5994-D7C1-42E4-8934-34E8B78FB401}"/>
                </a:ext>
              </a:extLst>
            </p:cNvPr>
            <p:cNvSpPr/>
            <p:nvPr/>
          </p:nvSpPr>
          <p:spPr>
            <a:xfrm>
              <a:off x="5284885" y="5453649"/>
              <a:ext cx="399405" cy="417167"/>
            </a:xfrm>
            <a:prstGeom prst="mathPlus">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56"/>
                </a:solidFill>
                <a:effectLst/>
                <a:uLnTx/>
                <a:uFillTx/>
                <a:latin typeface="Arial" panose="020B0604020202020204"/>
                <a:ea typeface="+mn-ea"/>
                <a:cs typeface="+mn-cs"/>
              </a:endParaRPr>
            </a:p>
          </p:txBody>
        </p:sp>
      </p:grpSp>
      <p:pic>
        <p:nvPicPr>
          <p:cNvPr id="2" name="Picture 2">
            <a:extLst>
              <a:ext uri="{FF2B5EF4-FFF2-40B4-BE49-F238E27FC236}">
                <a16:creationId xmlns:a16="http://schemas.microsoft.com/office/drawing/2014/main" id="{BAFE8BDB-7D5A-4E41-95BF-2C93166566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0660" y="2176833"/>
            <a:ext cx="9150679" cy="182816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3">
            <a:extLst>
              <a:ext uri="{FF2B5EF4-FFF2-40B4-BE49-F238E27FC236}">
                <a16:creationId xmlns:a16="http://schemas.microsoft.com/office/drawing/2014/main" id="{9D917EB0-32CB-446A-A4AD-8969A6BC0CDC}"/>
              </a:ext>
            </a:extLst>
          </p:cNvPr>
          <p:cNvSpPr txBox="1">
            <a:spLocks/>
          </p:cNvSpPr>
          <p:nvPr/>
        </p:nvSpPr>
        <p:spPr>
          <a:xfrm>
            <a:off x="1172270" y="643008"/>
            <a:ext cx="11019729" cy="639763"/>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lvl="0" algn="ctr">
              <a:defRPr/>
            </a:pPr>
            <a:r>
              <a:rPr lang="en-US" sz="2800" dirty="0">
                <a:solidFill>
                  <a:srgbClr val="FFFFFF"/>
                </a:solidFill>
              </a:rPr>
              <a:t>Continued International Collaborations</a:t>
            </a:r>
            <a:endParaRPr kumimoji="0" lang="en-US" sz="2800" b="1" i="0" u="none" strike="noStrike" kern="1200" cap="none" spc="0" normalizeH="0" baseline="0" noProof="0" dirty="0">
              <a:ln>
                <a:noFill/>
              </a:ln>
              <a:solidFill>
                <a:srgbClr val="FFFFFF"/>
              </a:solidFill>
              <a:effectLst/>
              <a:uLnTx/>
              <a:uFillTx/>
              <a:latin typeface="Arial" panose="020B0604020202020204"/>
              <a:ea typeface="+mj-ea"/>
              <a:cs typeface="+mj-cs"/>
            </a:endParaRPr>
          </a:p>
        </p:txBody>
      </p:sp>
      <p:sp>
        <p:nvSpPr>
          <p:cNvPr id="13" name="Title 3">
            <a:extLst>
              <a:ext uri="{FF2B5EF4-FFF2-40B4-BE49-F238E27FC236}">
                <a16:creationId xmlns:a16="http://schemas.microsoft.com/office/drawing/2014/main" id="{7505756C-089A-4B00-A99E-07603C10FEAB}"/>
              </a:ext>
            </a:extLst>
          </p:cNvPr>
          <p:cNvSpPr txBox="1">
            <a:spLocks/>
          </p:cNvSpPr>
          <p:nvPr/>
        </p:nvSpPr>
        <p:spPr>
          <a:xfrm>
            <a:off x="914400" y="8422"/>
            <a:ext cx="11277600" cy="639763"/>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algn="ctr">
              <a:defRPr/>
            </a:pPr>
            <a:r>
              <a:rPr lang="en-US" sz="3600" dirty="0">
                <a:solidFill>
                  <a:srgbClr val="5FE0D4"/>
                </a:solidFill>
                <a:latin typeface="Arial" charset="0"/>
                <a:cs typeface="Arial" charset="0"/>
              </a:rPr>
              <a:t>Human Heredity and Health in Africa (H3Africa)</a:t>
            </a:r>
            <a:endParaRPr lang="en-US" sz="3600" dirty="0">
              <a:solidFill>
                <a:srgbClr val="5FE0D4"/>
              </a:solidFill>
              <a:latin typeface="Arial" pitchFamily="34" charset="0"/>
              <a:cs typeface="Arial" pitchFamily="34" charset="0"/>
            </a:endParaRPr>
          </a:p>
        </p:txBody>
      </p:sp>
    </p:spTree>
    <p:extLst>
      <p:ext uri="{BB962C8B-B14F-4D97-AF65-F5344CB8AC3E}">
        <p14:creationId xmlns:p14="http://schemas.microsoft.com/office/powerpoint/2010/main" val="149071106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36DACB-676D-4A3F-AC53-341F5217E0B1}"/>
              </a:ext>
            </a:extLst>
          </p:cNvPr>
          <p:cNvSpPr>
            <a:spLocks noGrp="1"/>
          </p:cNvSpPr>
          <p:nvPr>
            <p:ph type="title"/>
          </p:nvPr>
        </p:nvSpPr>
        <p:spPr>
          <a:xfrm>
            <a:off x="1945822" y="-39006"/>
            <a:ext cx="10246177" cy="678180"/>
          </a:xfrm>
        </p:spPr>
        <p:txBody>
          <a:bodyPr vert="horz" lIns="0" tIns="45720" rIns="91440" bIns="45720" rtlCol="0" anchor="ctr" anchorCtr="0">
            <a:normAutofit/>
          </a:bodyPr>
          <a:lstStyle/>
          <a:p>
            <a:pPr algn="ctr">
              <a:lnSpc>
                <a:spcPct val="100000"/>
              </a:lnSpc>
              <a:spcBef>
                <a:spcPts val="0"/>
              </a:spcBef>
            </a:pPr>
            <a:r>
              <a:rPr lang="en-US" sz="3600" dirty="0">
                <a:solidFill>
                  <a:srgbClr val="5FE0D4"/>
                </a:solidFill>
                <a:latin typeface="Arial" charset="0"/>
                <a:cs typeface="Arial" charset="0"/>
              </a:rPr>
              <a:t>4D </a:t>
            </a:r>
            <a:r>
              <a:rPr lang="en-US" sz="3600" dirty="0" err="1">
                <a:solidFill>
                  <a:srgbClr val="5FE0D4"/>
                </a:solidFill>
                <a:latin typeface="Arial" charset="0"/>
                <a:cs typeface="Arial" charset="0"/>
              </a:rPr>
              <a:t>Nucleome</a:t>
            </a:r>
            <a:r>
              <a:rPr lang="en-US" sz="3600" dirty="0">
                <a:solidFill>
                  <a:srgbClr val="5FE0D4"/>
                </a:solidFill>
                <a:latin typeface="Arial" charset="0"/>
                <a:cs typeface="Arial" charset="0"/>
              </a:rPr>
              <a:t> (4DN)</a:t>
            </a:r>
          </a:p>
        </p:txBody>
      </p:sp>
      <p:sp>
        <p:nvSpPr>
          <p:cNvPr id="7" name="TextBox 6">
            <a:extLst>
              <a:ext uri="{FF2B5EF4-FFF2-40B4-BE49-F238E27FC236}">
                <a16:creationId xmlns:a16="http://schemas.microsoft.com/office/drawing/2014/main" id="{5FDEAF88-EEDF-41AE-BA76-50161EC40E06}"/>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29</a:t>
            </a:r>
          </a:p>
        </p:txBody>
      </p:sp>
      <p:pic>
        <p:nvPicPr>
          <p:cNvPr id="8" name="Picture 7">
            <a:extLst>
              <a:ext uri="{FF2B5EF4-FFF2-40B4-BE49-F238E27FC236}">
                <a16:creationId xmlns:a16="http://schemas.microsoft.com/office/drawing/2014/main" id="{38E68910-F751-C247-A1A0-5F2A5A02E6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90" y="81914"/>
            <a:ext cx="1863033" cy="1052668"/>
          </a:xfrm>
          <a:prstGeom prst="rect">
            <a:avLst/>
          </a:prstGeom>
        </p:spPr>
      </p:pic>
      <p:grpSp>
        <p:nvGrpSpPr>
          <p:cNvPr id="5" name="Group 4">
            <a:extLst>
              <a:ext uri="{FF2B5EF4-FFF2-40B4-BE49-F238E27FC236}">
                <a16:creationId xmlns:a16="http://schemas.microsoft.com/office/drawing/2014/main" id="{434551A2-6942-A945-BE52-58D9C6597A49}"/>
              </a:ext>
            </a:extLst>
          </p:cNvPr>
          <p:cNvGrpSpPr/>
          <p:nvPr/>
        </p:nvGrpSpPr>
        <p:grpSpPr>
          <a:xfrm>
            <a:off x="224654" y="1926530"/>
            <a:ext cx="5925193" cy="3013597"/>
            <a:chOff x="1160539" y="2027244"/>
            <a:chExt cx="9870923" cy="4364038"/>
          </a:xfrm>
        </p:grpSpPr>
        <p:pic>
          <p:nvPicPr>
            <p:cNvPr id="9" name="Content Placeholder 8">
              <a:extLst>
                <a:ext uri="{FF2B5EF4-FFF2-40B4-BE49-F238E27FC236}">
                  <a16:creationId xmlns:a16="http://schemas.microsoft.com/office/drawing/2014/main" id="{BEE08739-40BD-2341-BF7A-610D361455EB}"/>
                </a:ext>
              </a:extLst>
            </p:cNvPr>
            <p:cNvPicPr>
              <a:picLocks noChangeAspect="1"/>
            </p:cNvPicPr>
            <p:nvPr/>
          </p:nvPicPr>
          <p:blipFill>
            <a:blip r:embed="rId4"/>
            <a:stretch>
              <a:fillRect/>
            </a:stretch>
          </p:blipFill>
          <p:spPr>
            <a:xfrm>
              <a:off x="1160539" y="2027244"/>
              <a:ext cx="9870923" cy="4364038"/>
            </a:xfrm>
            <a:prstGeom prst="rect">
              <a:avLst/>
            </a:prstGeom>
          </p:spPr>
        </p:pic>
        <p:sp>
          <p:nvSpPr>
            <p:cNvPr id="4" name="TextBox 3">
              <a:extLst>
                <a:ext uri="{FF2B5EF4-FFF2-40B4-BE49-F238E27FC236}">
                  <a16:creationId xmlns:a16="http://schemas.microsoft.com/office/drawing/2014/main" id="{7B816A6C-610B-FA4C-8B74-2DBA7EC00D74}"/>
                </a:ext>
              </a:extLst>
            </p:cNvPr>
            <p:cNvSpPr txBox="1"/>
            <p:nvPr/>
          </p:nvSpPr>
          <p:spPr>
            <a:xfrm>
              <a:off x="1314450" y="2048629"/>
              <a:ext cx="2857500" cy="52447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1956"/>
                  </a:solidFill>
                  <a:effectLst/>
                  <a:uLnTx/>
                  <a:uFillTx/>
                  <a:latin typeface="Arial" panose="020B0604020202020204"/>
                  <a:ea typeface="Helvetica Neue" charset="0"/>
                  <a:cs typeface="Helvetica Neue" charset="0"/>
                </a:rPr>
                <a:t>Mapping</a:t>
              </a:r>
            </a:p>
          </p:txBody>
        </p:sp>
        <p:sp>
          <p:nvSpPr>
            <p:cNvPr id="11" name="TextBox 10">
              <a:extLst>
                <a:ext uri="{FF2B5EF4-FFF2-40B4-BE49-F238E27FC236}">
                  <a16:creationId xmlns:a16="http://schemas.microsoft.com/office/drawing/2014/main" id="{8ECBAEED-EE1B-9E4F-9490-FF5A24A85338}"/>
                </a:ext>
              </a:extLst>
            </p:cNvPr>
            <p:cNvSpPr txBox="1"/>
            <p:nvPr/>
          </p:nvSpPr>
          <p:spPr>
            <a:xfrm>
              <a:off x="4786312" y="2048629"/>
              <a:ext cx="2757486" cy="52447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1956"/>
                  </a:solidFill>
                  <a:effectLst/>
                  <a:uLnTx/>
                  <a:uFillTx/>
                  <a:latin typeface="Arial" panose="020B0604020202020204"/>
                  <a:ea typeface="Helvetica Neue" charset="0"/>
                  <a:cs typeface="Helvetica Neue" charset="0"/>
                </a:rPr>
                <a:t>Modeling</a:t>
              </a:r>
            </a:p>
          </p:txBody>
        </p:sp>
        <p:sp>
          <p:nvSpPr>
            <p:cNvPr id="12" name="TextBox 11">
              <a:extLst>
                <a:ext uri="{FF2B5EF4-FFF2-40B4-BE49-F238E27FC236}">
                  <a16:creationId xmlns:a16="http://schemas.microsoft.com/office/drawing/2014/main" id="{A8C7FAEA-311E-E247-9C21-E86309AF7055}"/>
                </a:ext>
              </a:extLst>
            </p:cNvPr>
            <p:cNvSpPr txBox="1"/>
            <p:nvPr/>
          </p:nvSpPr>
          <p:spPr>
            <a:xfrm>
              <a:off x="8129586" y="2048629"/>
              <a:ext cx="2543178" cy="52447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1956"/>
                  </a:solidFill>
                  <a:effectLst/>
                  <a:uLnTx/>
                  <a:uFillTx/>
                  <a:latin typeface="Arial" panose="020B0604020202020204"/>
                  <a:ea typeface="Helvetica Neue" charset="0"/>
                  <a:cs typeface="Helvetica Neue" charset="0"/>
                </a:rPr>
                <a:t>Function</a:t>
              </a:r>
            </a:p>
          </p:txBody>
        </p:sp>
      </p:grpSp>
      <p:sp>
        <p:nvSpPr>
          <p:cNvPr id="10" name="TextBox 9">
            <a:extLst>
              <a:ext uri="{FF2B5EF4-FFF2-40B4-BE49-F238E27FC236}">
                <a16:creationId xmlns:a16="http://schemas.microsoft.com/office/drawing/2014/main" id="{710FFBAA-6DC2-4449-BE23-7DC6E363834E}"/>
              </a:ext>
            </a:extLst>
          </p:cNvPr>
          <p:cNvSpPr txBox="1"/>
          <p:nvPr/>
        </p:nvSpPr>
        <p:spPr>
          <a:xfrm>
            <a:off x="6414014" y="1508063"/>
            <a:ext cx="5692814" cy="4016484"/>
          </a:xfrm>
          <a:prstGeom prst="rect">
            <a:avLst/>
          </a:prstGeom>
          <a:noFill/>
        </p:spPr>
        <p:txBody>
          <a:bodyPr wrap="square" rtlCol="0">
            <a:spAutoFit/>
          </a:bodyPr>
          <a:lstStyle/>
          <a:p>
            <a:pPr marL="0" marR="0" lvl="0" indent="0" algn="l" defTabSz="914400" rtl="0" eaLnBrk="1" fontAlgn="auto" latinLnBrk="0" hangingPunct="1">
              <a:lnSpc>
                <a:spcPct val="100000"/>
              </a:lnSpc>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a:ea typeface="Helvetica Neue" charset="0"/>
                <a:cs typeface="Helvetica Neue" charset="0"/>
              </a:rPr>
              <a:t>30 Awards:</a:t>
            </a:r>
          </a:p>
          <a:p>
            <a:pPr marL="0" marR="0" lvl="0" indent="0" algn="l" defTabSz="914400" rtl="0" eaLnBrk="1" fontAlgn="auto" latinLnBrk="0" hangingPunct="1">
              <a:lnSpc>
                <a:spcPct val="100000"/>
              </a:lnSpc>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Arial" panose="020B0604020202020204"/>
              <a:ea typeface="Helvetica Neue" charset="0"/>
              <a:cs typeface="Helvetica Neue" charset="0"/>
            </a:endParaRPr>
          </a:p>
          <a:p>
            <a:pPr marL="387350" lvl="2" indent="-228600" defTabSz="627063" eaLnBrk="0" hangingPunct="0">
              <a:spcAft>
                <a:spcPts val="600"/>
              </a:spcAft>
              <a:buClr>
                <a:srgbClr val="FFFFFF"/>
              </a:buClr>
              <a:buSzPct val="95000"/>
              <a:buFont typeface="Wingdings" pitchFamily="2" charset="2"/>
              <a:buChar char=""/>
              <a:defRPr/>
            </a:pPr>
            <a:r>
              <a:rPr lang="en-US" sz="2200" b="1" dirty="0">
                <a:solidFill>
                  <a:srgbClr val="FFFFFF"/>
                </a:solidFill>
                <a:latin typeface="Arial"/>
                <a:cs typeface="Arial"/>
              </a:rPr>
              <a:t>Chromatin dynamics and function</a:t>
            </a:r>
          </a:p>
          <a:p>
            <a:pPr marL="387350" lvl="2" indent="-228600" defTabSz="627063" eaLnBrk="0" hangingPunct="0">
              <a:spcAft>
                <a:spcPts val="600"/>
              </a:spcAft>
              <a:buClr>
                <a:srgbClr val="FFFFFF"/>
              </a:buClr>
              <a:buSzPct val="95000"/>
              <a:buFont typeface="Wingdings" pitchFamily="2" charset="2"/>
              <a:buChar char=""/>
              <a:defRPr/>
            </a:pPr>
            <a:r>
              <a:rPr lang="en-US" sz="2200" b="1" dirty="0">
                <a:solidFill>
                  <a:srgbClr val="FFFFFF"/>
                </a:solidFill>
                <a:latin typeface="Arial"/>
                <a:cs typeface="Arial"/>
              </a:rPr>
              <a:t>Data integration, modeling, and 	visualization</a:t>
            </a:r>
          </a:p>
          <a:p>
            <a:pPr marL="387350" lvl="2" indent="-228600" defTabSz="627063" eaLnBrk="0" hangingPunct="0">
              <a:spcAft>
                <a:spcPts val="600"/>
              </a:spcAft>
              <a:buClr>
                <a:srgbClr val="FFFFFF"/>
              </a:buClr>
              <a:buSzPct val="95000"/>
              <a:buFont typeface="Wingdings" pitchFamily="2" charset="2"/>
              <a:buChar char=""/>
              <a:defRPr/>
            </a:pPr>
            <a:r>
              <a:rPr lang="en-US" sz="2200" b="1" dirty="0">
                <a:solidFill>
                  <a:srgbClr val="FFFFFF"/>
                </a:solidFill>
                <a:latin typeface="Arial"/>
                <a:cs typeface="Arial"/>
              </a:rPr>
              <a:t>Nuclear organization in human health 	and disease</a:t>
            </a:r>
          </a:p>
          <a:p>
            <a:pPr marL="387350" lvl="2" indent="-228600" defTabSz="627063" eaLnBrk="0" hangingPunct="0">
              <a:spcAft>
                <a:spcPts val="600"/>
              </a:spcAft>
              <a:buClr>
                <a:srgbClr val="FFFFFF"/>
              </a:buClr>
              <a:buSzPct val="95000"/>
              <a:buFont typeface="Wingdings" pitchFamily="2" charset="2"/>
              <a:buChar char=""/>
              <a:defRPr/>
            </a:pPr>
            <a:r>
              <a:rPr lang="en-US" sz="2200" b="1" dirty="0">
                <a:solidFill>
                  <a:srgbClr val="FFFFFF"/>
                </a:solidFill>
                <a:latin typeface="Arial"/>
                <a:cs typeface="Arial"/>
              </a:rPr>
              <a:t>New investigator projects in human 	health and disease</a:t>
            </a:r>
          </a:p>
          <a:p>
            <a:pPr marL="387350" lvl="2" indent="-228600" defTabSz="627063" eaLnBrk="0" hangingPunct="0">
              <a:spcAft>
                <a:spcPts val="600"/>
              </a:spcAft>
              <a:buClr>
                <a:srgbClr val="FFFFFF"/>
              </a:buClr>
              <a:buSzPct val="95000"/>
              <a:buFont typeface="Wingdings" pitchFamily="2" charset="2"/>
              <a:buChar char=""/>
              <a:defRPr/>
            </a:pPr>
            <a:r>
              <a:rPr lang="en-US" sz="2200" b="1" dirty="0">
                <a:solidFill>
                  <a:srgbClr val="FFFFFF"/>
                </a:solidFill>
                <a:latin typeface="Arial"/>
                <a:cs typeface="Arial"/>
              </a:rPr>
              <a:t>Data center and organizational hub</a:t>
            </a:r>
          </a:p>
          <a:p>
            <a:pPr marL="457200" marR="0" lvl="0" indent="-4572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FF"/>
              </a:solidFill>
              <a:effectLst/>
              <a:uLnTx/>
              <a:uFillTx/>
              <a:latin typeface="Arial" panose="020B0604020202020204"/>
              <a:ea typeface="Helvetica Neue" charset="0"/>
              <a:cs typeface="Helvetica Neue" charset="0"/>
            </a:endParaRPr>
          </a:p>
        </p:txBody>
      </p:sp>
      <p:sp>
        <p:nvSpPr>
          <p:cNvPr id="13" name="Rectangle 12">
            <a:extLst>
              <a:ext uri="{FF2B5EF4-FFF2-40B4-BE49-F238E27FC236}">
                <a16:creationId xmlns:a16="http://schemas.microsoft.com/office/drawing/2014/main" id="{333F380C-F046-47F6-AF57-462154CDB8B5}"/>
              </a:ext>
            </a:extLst>
          </p:cNvPr>
          <p:cNvSpPr/>
          <p:nvPr/>
        </p:nvSpPr>
        <p:spPr>
          <a:xfrm>
            <a:off x="0" y="5898028"/>
            <a:ext cx="12191999" cy="523220"/>
          </a:xfrm>
          <a:prstGeom prst="rect">
            <a:avLst/>
          </a:prstGeom>
        </p:spPr>
        <p:txBody>
          <a:bodyPr wrap="square">
            <a:spAutoFit/>
          </a:bodyPr>
          <a:lstStyle/>
          <a:p>
            <a:pPr lvl="0" algn="ctr">
              <a:spcAft>
                <a:spcPts val="1800"/>
              </a:spcAft>
              <a:defRPr/>
            </a:pPr>
            <a:r>
              <a:rPr lang="en-US" sz="2800" b="1" dirty="0">
                <a:solidFill>
                  <a:schemeClr val="accent3">
                    <a:lumMod val="60000"/>
                    <a:lumOff val="40000"/>
                  </a:schemeClr>
                </a:solidFill>
                <a:ea typeface="Helvetica Neue" charset="0"/>
                <a:cs typeface="Helvetica Neue" charset="0"/>
              </a:rPr>
              <a:t>Phase II kickoff meeting in December 2020</a:t>
            </a:r>
          </a:p>
        </p:txBody>
      </p:sp>
    </p:spTree>
    <p:extLst>
      <p:ext uri="{BB962C8B-B14F-4D97-AF65-F5344CB8AC3E}">
        <p14:creationId xmlns:p14="http://schemas.microsoft.com/office/powerpoint/2010/main" val="296475243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turning Genetic Results to Participants Graphic">
            <a:extLst>
              <a:ext uri="{FF2B5EF4-FFF2-40B4-BE49-F238E27FC236}">
                <a16:creationId xmlns:a16="http://schemas.microsoft.com/office/drawing/2014/main" id="{D8C0E557-1FD0-4CD4-A190-F9173EB09A6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921" y="1989301"/>
            <a:ext cx="4992753" cy="3589565"/>
          </a:xfrm>
          <a:prstGeom prst="rect">
            <a:avLst/>
          </a:prstGeom>
          <a:noFill/>
          <a:ln>
            <a:noFill/>
          </a:ln>
          <a:effectLst>
            <a:glow rad="152400">
              <a:schemeClr val="bg2"/>
            </a:glow>
          </a:effectLst>
        </p:spPr>
      </p:pic>
      <p:sp>
        <p:nvSpPr>
          <p:cNvPr id="10" name="TextBox 9">
            <a:extLst>
              <a:ext uri="{FF2B5EF4-FFF2-40B4-BE49-F238E27FC236}">
                <a16:creationId xmlns:a16="http://schemas.microsoft.com/office/drawing/2014/main" id="{21FB7BED-0274-40DD-8919-ABE43D255E48}"/>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30</a:t>
            </a:r>
          </a:p>
        </p:txBody>
      </p:sp>
      <p:pic>
        <p:nvPicPr>
          <p:cNvPr id="2" name="Picture 1">
            <a:extLst>
              <a:ext uri="{FF2B5EF4-FFF2-40B4-BE49-F238E27FC236}">
                <a16:creationId xmlns:a16="http://schemas.microsoft.com/office/drawing/2014/main" id="{3555FFA6-9680-4245-BCB9-566BFA28410C}"/>
              </a:ext>
            </a:extLst>
          </p:cNvPr>
          <p:cNvPicPr>
            <a:picLocks noChangeAspect="1"/>
          </p:cNvPicPr>
          <p:nvPr/>
        </p:nvPicPr>
        <p:blipFill>
          <a:blip r:embed="rId4"/>
          <a:stretch>
            <a:fillRect/>
          </a:stretch>
        </p:blipFill>
        <p:spPr>
          <a:xfrm>
            <a:off x="5978458" y="1989300"/>
            <a:ext cx="5757881" cy="3589565"/>
          </a:xfrm>
          <a:prstGeom prst="rect">
            <a:avLst/>
          </a:prstGeom>
          <a:noFill/>
          <a:ln>
            <a:noFill/>
          </a:ln>
          <a:effectLst>
            <a:glow rad="152400">
              <a:schemeClr val="bg2"/>
            </a:glow>
          </a:effectLst>
        </p:spPr>
      </p:pic>
      <p:pic>
        <p:nvPicPr>
          <p:cNvPr id="6" name="Picture 5">
            <a:extLst>
              <a:ext uri="{FF2B5EF4-FFF2-40B4-BE49-F238E27FC236}">
                <a16:creationId xmlns:a16="http://schemas.microsoft.com/office/drawing/2014/main" id="{876F97C6-8D98-4DFB-BA8C-6FE6120F2D6F}"/>
              </a:ext>
            </a:extLst>
          </p:cNvPr>
          <p:cNvPicPr>
            <a:picLocks noChangeAspect="1"/>
          </p:cNvPicPr>
          <p:nvPr/>
        </p:nvPicPr>
        <p:blipFill>
          <a:blip r:embed="rId5"/>
          <a:stretch>
            <a:fillRect/>
          </a:stretch>
        </p:blipFill>
        <p:spPr>
          <a:xfrm>
            <a:off x="4190835" y="185991"/>
            <a:ext cx="3810330" cy="1014616"/>
          </a:xfrm>
          <a:prstGeom prst="rect">
            <a:avLst/>
          </a:prstGeom>
        </p:spPr>
      </p:pic>
    </p:spTree>
    <p:extLst>
      <p:ext uri="{BB962C8B-B14F-4D97-AF65-F5344CB8AC3E}">
        <p14:creationId xmlns:p14="http://schemas.microsoft.com/office/powerpoint/2010/main" val="200434305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07A51A-6F3A-4387-A433-16A2D583BC79}"/>
              </a:ext>
            </a:extLst>
          </p:cNvPr>
          <p:cNvPicPr>
            <a:picLocks noChangeAspect="1"/>
          </p:cNvPicPr>
          <p:nvPr/>
        </p:nvPicPr>
        <p:blipFill>
          <a:blip r:embed="rId3"/>
          <a:stretch>
            <a:fillRect/>
          </a:stretch>
        </p:blipFill>
        <p:spPr>
          <a:xfrm>
            <a:off x="4190835" y="185991"/>
            <a:ext cx="3810330" cy="1014616"/>
          </a:xfrm>
          <a:prstGeom prst="rect">
            <a:avLst/>
          </a:prstGeom>
        </p:spPr>
      </p:pic>
      <p:pic>
        <p:nvPicPr>
          <p:cNvPr id="1026" name="Picture 2" descr="Woman wearing a protective face mask looking at fresh produce in a supermarket">
            <a:extLst>
              <a:ext uri="{FF2B5EF4-FFF2-40B4-BE49-F238E27FC236}">
                <a16:creationId xmlns:a16="http://schemas.microsoft.com/office/drawing/2014/main" id="{42094FC2-591A-4261-ABA8-295F847948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3798" y="1709649"/>
            <a:ext cx="6084404" cy="4096832"/>
          </a:xfrm>
          <a:prstGeom prst="rect">
            <a:avLst/>
          </a:prstGeom>
          <a:noFill/>
          <a:effectLst>
            <a:glow rad="228600">
              <a:schemeClr val="bg2">
                <a:alpha val="40000"/>
              </a:schemeClr>
            </a:glo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BB2AB81-0CC1-4351-911D-EAA6B3253013}"/>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30</a:t>
            </a:r>
          </a:p>
        </p:txBody>
      </p:sp>
      <p:sp>
        <p:nvSpPr>
          <p:cNvPr id="5" name="TextBox 4">
            <a:extLst>
              <a:ext uri="{FF2B5EF4-FFF2-40B4-BE49-F238E27FC236}">
                <a16:creationId xmlns:a16="http://schemas.microsoft.com/office/drawing/2014/main" id="{0C2CCD81-2A54-4EE4-A3BC-2816018DFB8F}"/>
              </a:ext>
            </a:extLst>
          </p:cNvPr>
          <p:cNvSpPr txBox="1"/>
          <p:nvPr/>
        </p:nvSpPr>
        <p:spPr>
          <a:xfrm>
            <a:off x="3053799" y="6058872"/>
            <a:ext cx="6084404" cy="553998"/>
          </a:xfrm>
          <a:prstGeom prst="rect">
            <a:avLst/>
          </a:prstGeom>
          <a:noFill/>
        </p:spPr>
        <p:txBody>
          <a:bodyPr wrap="square" rtlCol="0">
            <a:spAutoFit/>
          </a:bodyPr>
          <a:lstStyle/>
          <a:p>
            <a:pPr algn="ctr"/>
            <a:r>
              <a:rPr lang="en-US" sz="3000" b="1" i="0" kern="1200" baseline="0" dirty="0">
                <a:effectLst/>
                <a:latin typeface="+mj-lt"/>
                <a:ea typeface="Helvetica Neue" charset="0"/>
                <a:cs typeface="Helvetica Neue" charset="0"/>
              </a:rPr>
              <a:t>Due Date: April 6, 2021</a:t>
            </a:r>
          </a:p>
        </p:txBody>
      </p:sp>
    </p:spTree>
    <p:extLst>
      <p:ext uri="{BB962C8B-B14F-4D97-AF65-F5344CB8AC3E}">
        <p14:creationId xmlns:p14="http://schemas.microsoft.com/office/powerpoint/2010/main" val="209679414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96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106716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NHGRI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NIH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Genomics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Extramural Research Program</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NIH Common Fund/Trans-NIH </a:t>
            </a:r>
          </a:p>
          <a:p>
            <a:pPr marL="1016000" lvl="0" indent="-787400">
              <a:spcBef>
                <a:spcPts val="1800"/>
              </a:spcBef>
              <a:buFontTx/>
              <a:buAutoNum type="romanUcPeriod"/>
              <a:tabLst>
                <a:tab pos="1371600" algn="l"/>
              </a:tabLst>
              <a:defRPr/>
            </a:pPr>
            <a:r>
              <a:rPr kumimoji="0" lang="en-US" sz="3400" b="1" i="0" u="none" strike="noStrike" kern="1200" cap="none" spc="0" normalizeH="0" baseline="0" noProof="0" dirty="0">
                <a:ln>
                  <a:noFill/>
                </a:ln>
                <a:solidFill>
                  <a:srgbClr val="E57200"/>
                </a:solidFill>
                <a:effectLst/>
                <a:uLnTx/>
                <a:uFillTx/>
                <a:latin typeface="Arial" panose="020B0604020202020204"/>
                <a:ea typeface="+mn-ea"/>
                <a:cs typeface="+mn-cs"/>
              </a:rPr>
              <a:t>NHGRI Communications, </a:t>
            </a:r>
            <a:r>
              <a:rPr lang="en-US" sz="3400" b="1" dirty="0">
                <a:solidFill>
                  <a:srgbClr val="E57200"/>
                </a:solidFill>
              </a:rPr>
              <a:t>Policy, and </a:t>
            </a:r>
            <a:r>
              <a:rPr kumimoji="0" lang="en-US" sz="3400" b="1" i="0" u="none" strike="noStrike" kern="1200" cap="none" spc="0" normalizeH="0" baseline="0" noProof="0" dirty="0">
                <a:ln>
                  <a:noFill/>
                </a:ln>
                <a:solidFill>
                  <a:srgbClr val="E57200"/>
                </a:solidFill>
                <a:effectLst/>
                <a:uLnTx/>
                <a:uFillTx/>
                <a:latin typeface="Arial" panose="020B0604020202020204"/>
                <a:ea typeface="+mn-ea"/>
                <a:cs typeface="+mn-cs"/>
              </a:rPr>
              <a:t>Education</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Intramural Research Program</a:t>
            </a:r>
          </a:p>
        </p:txBody>
      </p:sp>
    </p:spTree>
    <p:extLst>
      <p:ext uri="{BB962C8B-B14F-4D97-AF65-F5344CB8AC3E}">
        <p14:creationId xmlns:p14="http://schemas.microsoft.com/office/powerpoint/2010/main" val="2114488930"/>
      </p:ext>
    </p:extLst>
  </p:cSld>
  <p:clrMapOvr>
    <a:masterClrMapping/>
  </p:clrMapOvr>
  <p:transition spd="slow">
    <p:wipe dir="d"/>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334"/>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Human Pangenome Video</a:t>
            </a:r>
          </a:p>
        </p:txBody>
      </p:sp>
      <p:pic>
        <p:nvPicPr>
          <p:cNvPr id="12" name="Picture 11" descr="Graphical user interface, application&#10;&#10;Description automatically generated">
            <a:extLst>
              <a:ext uri="{FF2B5EF4-FFF2-40B4-BE49-F238E27FC236}">
                <a16:creationId xmlns:a16="http://schemas.microsoft.com/office/drawing/2014/main" id="{5F1C0928-0637-DC41-BEDD-75F24A35E6D3}"/>
              </a:ext>
            </a:extLst>
          </p:cNvPr>
          <p:cNvPicPr>
            <a:picLocks noChangeAspect="1"/>
          </p:cNvPicPr>
          <p:nvPr/>
        </p:nvPicPr>
        <p:blipFill rotWithShape="1">
          <a:blip r:embed="rId3">
            <a:extLst>
              <a:ext uri="{28A0092B-C50C-407E-A947-70E740481C1C}">
                <a14:useLocalDpi xmlns:a14="http://schemas.microsoft.com/office/drawing/2010/main" val="0"/>
              </a:ext>
            </a:extLst>
          </a:blip>
          <a:srcRect l="752" t="3953" r="52756"/>
          <a:stretch/>
        </p:blipFill>
        <p:spPr>
          <a:xfrm>
            <a:off x="1008186" y="3923108"/>
            <a:ext cx="4702776" cy="2410830"/>
          </a:xfrm>
          <a:prstGeom prst="rect">
            <a:avLst/>
          </a:prstGeom>
          <a:effectLst>
            <a:glow rad="228600">
              <a:srgbClr val="FF8181">
                <a:alpha val="40000"/>
              </a:srgbClr>
            </a:glow>
          </a:effectLst>
        </p:spPr>
      </p:pic>
      <p:sp>
        <p:nvSpPr>
          <p:cNvPr id="6" name="TextBox 5">
            <a:extLst>
              <a:ext uri="{FF2B5EF4-FFF2-40B4-BE49-F238E27FC236}">
                <a16:creationId xmlns:a16="http://schemas.microsoft.com/office/drawing/2014/main" id="{BA8E48AD-5C93-48BA-A601-1257F59EEDAF}"/>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31</a:t>
            </a:r>
          </a:p>
        </p:txBody>
      </p:sp>
      <p:pic>
        <p:nvPicPr>
          <p:cNvPr id="3" name="Picture 2">
            <a:extLst>
              <a:ext uri="{FF2B5EF4-FFF2-40B4-BE49-F238E27FC236}">
                <a16:creationId xmlns:a16="http://schemas.microsoft.com/office/drawing/2014/main" id="{8EE2DDA8-799E-49A0-AB56-F9AC822A099B}"/>
              </a:ext>
            </a:extLst>
          </p:cNvPr>
          <p:cNvPicPr>
            <a:picLocks noChangeAspect="1"/>
          </p:cNvPicPr>
          <p:nvPr/>
        </p:nvPicPr>
        <p:blipFill rotWithShape="1">
          <a:blip r:embed="rId4"/>
          <a:srcRect l="4056" t="4749"/>
          <a:stretch/>
        </p:blipFill>
        <p:spPr>
          <a:xfrm>
            <a:off x="1008186" y="951442"/>
            <a:ext cx="4702777" cy="2624757"/>
          </a:xfrm>
          <a:prstGeom prst="rect">
            <a:avLst/>
          </a:prstGeom>
          <a:effectLst>
            <a:glow rad="228600">
              <a:schemeClr val="accent2">
                <a:lumMod val="60000"/>
                <a:lumOff val="40000"/>
                <a:alpha val="40000"/>
              </a:schemeClr>
            </a:glow>
          </a:effectLst>
        </p:spPr>
      </p:pic>
      <p:pic>
        <p:nvPicPr>
          <p:cNvPr id="4" name="Picture 3">
            <a:extLst>
              <a:ext uri="{FF2B5EF4-FFF2-40B4-BE49-F238E27FC236}">
                <a16:creationId xmlns:a16="http://schemas.microsoft.com/office/drawing/2014/main" id="{020019A0-7B9C-425F-BFF0-6440B4E0D10C}"/>
              </a:ext>
            </a:extLst>
          </p:cNvPr>
          <p:cNvPicPr>
            <a:picLocks noChangeAspect="1"/>
          </p:cNvPicPr>
          <p:nvPr/>
        </p:nvPicPr>
        <p:blipFill rotWithShape="1">
          <a:blip r:embed="rId5"/>
          <a:srcRect r="4176" b="4959"/>
          <a:stretch/>
        </p:blipFill>
        <p:spPr>
          <a:xfrm>
            <a:off x="6096000" y="951442"/>
            <a:ext cx="4702776" cy="2624757"/>
          </a:xfrm>
          <a:prstGeom prst="rect">
            <a:avLst/>
          </a:prstGeom>
          <a:effectLst>
            <a:glow rad="228600">
              <a:schemeClr val="accent3">
                <a:satMod val="175000"/>
                <a:alpha val="40000"/>
              </a:schemeClr>
            </a:glow>
          </a:effectLst>
        </p:spPr>
      </p:pic>
      <p:grpSp>
        <p:nvGrpSpPr>
          <p:cNvPr id="5" name="Group 4">
            <a:extLst>
              <a:ext uri="{FF2B5EF4-FFF2-40B4-BE49-F238E27FC236}">
                <a16:creationId xmlns:a16="http://schemas.microsoft.com/office/drawing/2014/main" id="{188AD282-2234-48DA-B3BB-86F45FC02AA5}"/>
              </a:ext>
            </a:extLst>
          </p:cNvPr>
          <p:cNvGrpSpPr/>
          <p:nvPr/>
        </p:nvGrpSpPr>
        <p:grpSpPr>
          <a:xfrm>
            <a:off x="6096000" y="3923108"/>
            <a:ext cx="4702776" cy="2410830"/>
            <a:chOff x="5843169" y="3814622"/>
            <a:chExt cx="4702776" cy="2410830"/>
          </a:xfrm>
          <a:effectLst>
            <a:glow rad="228600">
              <a:schemeClr val="accent1">
                <a:satMod val="175000"/>
                <a:alpha val="40000"/>
              </a:schemeClr>
            </a:glow>
          </a:effectLst>
        </p:grpSpPr>
        <p:pic>
          <p:nvPicPr>
            <p:cNvPr id="11" name="Picture 10" descr="Graphical user interface, application&#10;&#10;Description automatically generated">
              <a:extLst>
                <a:ext uri="{FF2B5EF4-FFF2-40B4-BE49-F238E27FC236}">
                  <a16:creationId xmlns:a16="http://schemas.microsoft.com/office/drawing/2014/main" id="{19EFA923-FA72-4F69-B145-43B79E603DB6}"/>
                </a:ext>
              </a:extLst>
            </p:cNvPr>
            <p:cNvPicPr>
              <a:picLocks noChangeAspect="1"/>
            </p:cNvPicPr>
            <p:nvPr/>
          </p:nvPicPr>
          <p:blipFill rotWithShape="1">
            <a:blip r:embed="rId3">
              <a:extLst>
                <a:ext uri="{28A0092B-C50C-407E-A947-70E740481C1C}">
                  <a14:useLocalDpi xmlns:a14="http://schemas.microsoft.com/office/drawing/2010/main" val="0"/>
                </a:ext>
              </a:extLst>
            </a:blip>
            <a:srcRect l="48931" t="182"/>
            <a:stretch/>
          </p:blipFill>
          <p:spPr>
            <a:xfrm>
              <a:off x="5843169" y="3944514"/>
              <a:ext cx="4702776" cy="2280938"/>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A2A624EB-D131-400E-B9F5-807852F5AA32}"/>
                </a:ext>
              </a:extLst>
            </p:cNvPr>
            <p:cNvPicPr>
              <a:picLocks noChangeAspect="1"/>
            </p:cNvPicPr>
            <p:nvPr/>
          </p:nvPicPr>
          <p:blipFill rotWithShape="1">
            <a:blip r:embed="rId3">
              <a:extLst>
                <a:ext uri="{28A0092B-C50C-407E-A947-70E740481C1C}">
                  <a14:useLocalDpi xmlns:a14="http://schemas.microsoft.com/office/drawing/2010/main" val="0"/>
                </a:ext>
              </a:extLst>
            </a:blip>
            <a:srcRect l="48931" t="182"/>
            <a:stretch/>
          </p:blipFill>
          <p:spPr>
            <a:xfrm>
              <a:off x="5843169" y="3814622"/>
              <a:ext cx="4702776" cy="2280938"/>
            </a:xfrm>
            <a:prstGeom prst="rect">
              <a:avLst/>
            </a:prstGeom>
          </p:spPr>
        </p:pic>
      </p:grpSp>
    </p:spTree>
    <p:extLst>
      <p:ext uri="{BB962C8B-B14F-4D97-AF65-F5344CB8AC3E}">
        <p14:creationId xmlns:p14="http://schemas.microsoft.com/office/powerpoint/2010/main" val="2427676756"/>
      </p:ext>
    </p:extLst>
  </p:cSld>
  <p:clrMapOvr>
    <a:masterClrMapping/>
  </p:clrMapOvr>
  <p:transition spd="slow">
    <p:wipe dir="d"/>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9E66A6-BECE-0249-96C6-3A7D294CA9DE}"/>
              </a:ext>
            </a:extLst>
          </p:cNvPr>
          <p:cNvSpPr>
            <a:spLocks noGrp="1"/>
          </p:cNvSpPr>
          <p:nvPr>
            <p:ph type="title"/>
          </p:nvPr>
        </p:nvSpPr>
        <p:spPr>
          <a:xfrm>
            <a:off x="0" y="1"/>
            <a:ext cx="12192000" cy="1137138"/>
          </a:xfrm>
        </p:spPr>
        <p:txBody>
          <a:bodyPr>
            <a:normAutofit/>
          </a:bodyPr>
          <a:lstStyle/>
          <a:p>
            <a:pPr algn="ctr"/>
            <a:r>
              <a:rPr lang="en-US" sz="3600" i="1" dirty="0">
                <a:latin typeface="Arial" panose="020B0604020202020204" pitchFamily="34" charset="0"/>
                <a:cs typeface="Arial" panose="020B0604020202020204" pitchFamily="34" charset="0"/>
              </a:rPr>
              <a:t>Genome: Unlocking Life’s Code </a:t>
            </a:r>
            <a:r>
              <a:rPr lang="en-US" sz="3600" dirty="0">
                <a:latin typeface="Arial" panose="020B0604020202020204" pitchFamily="34" charset="0"/>
                <a:cs typeface="Arial" panose="020B0604020202020204" pitchFamily="34" charset="0"/>
              </a:rPr>
              <a:t>Exhibition’s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Return to the Smithsonian</a:t>
            </a:r>
            <a:endParaRPr lang="en-US" sz="3600" i="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75D242F-EE16-1144-AE57-EFD1D0256010}"/>
              </a:ext>
            </a:extLst>
          </p:cNvPr>
          <p:cNvSpPr txBox="1"/>
          <p:nvPr/>
        </p:nvSpPr>
        <p:spPr>
          <a:xfrm>
            <a:off x="8035047" y="4961106"/>
            <a:ext cx="184731" cy="297454"/>
          </a:xfrm>
          <a:prstGeom prst="rect">
            <a:avLst/>
          </a:prstGeom>
          <a:noFill/>
        </p:spPr>
        <p:txBody>
          <a:bodyPr wrap="none" rtlCol="0">
            <a:spAutoFit/>
          </a:bodyPr>
          <a:lstStyle/>
          <a:p>
            <a:endParaRPr lang="en-US" sz="1333" b="0" i="0" kern="1200" baseline="0" dirty="0">
              <a:solidFill>
                <a:schemeClr val="bg1"/>
              </a:solidFill>
              <a:effectLst/>
              <a:latin typeface="+mj-lt"/>
              <a:ea typeface="Helvetica Neue" charset="0"/>
              <a:cs typeface="Helvetica Neue" charset="0"/>
            </a:endParaRPr>
          </a:p>
        </p:txBody>
      </p:sp>
      <p:pic>
        <p:nvPicPr>
          <p:cNvPr id="17" name="Picture 2" descr="C:\Users\egreen\Desktop\GENOME exhibit logo.jpg">
            <a:extLst>
              <a:ext uri="{FF2B5EF4-FFF2-40B4-BE49-F238E27FC236}">
                <a16:creationId xmlns:a16="http://schemas.microsoft.com/office/drawing/2014/main" id="{8CE838C4-434E-424F-A0F3-BCB6E10D70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480" y="1628885"/>
            <a:ext cx="5493005" cy="4074380"/>
          </a:xfrm>
          <a:prstGeom prst="rect">
            <a:avLst/>
          </a:prstGeom>
          <a:noFill/>
          <a:effectLst>
            <a:softEdge rad="215900"/>
          </a:effectLst>
          <a:extLst>
            <a:ext uri="{909E8E84-426E-40dd-AFC4-6F175D3DCCD1}">
              <a14:hiddenFill xmlns:a14="http://schemas.microsoft.com/office/drawing/2010/main" xmlns="">
                <a:solidFill>
                  <a:srgbClr val="FFFFFF"/>
                </a:solidFill>
              </a14:hiddenFill>
            </a:ext>
          </a:extLst>
        </p:spPr>
      </p:pic>
      <p:pic>
        <p:nvPicPr>
          <p:cNvPr id="18" name="Picture 17">
            <a:extLst>
              <a:ext uri="{FF2B5EF4-FFF2-40B4-BE49-F238E27FC236}">
                <a16:creationId xmlns:a16="http://schemas.microsoft.com/office/drawing/2014/main" id="{38DDDFFA-634C-8D44-940B-5100F522FF36}"/>
              </a:ext>
            </a:extLst>
          </p:cNvPr>
          <p:cNvPicPr>
            <a:picLocks noChangeAspect="1"/>
          </p:cNvPicPr>
          <p:nvPr/>
        </p:nvPicPr>
        <p:blipFill>
          <a:blip r:embed="rId4"/>
          <a:stretch>
            <a:fillRect/>
          </a:stretch>
        </p:blipFill>
        <p:spPr>
          <a:xfrm>
            <a:off x="6038477" y="2488278"/>
            <a:ext cx="5725405" cy="2355595"/>
          </a:xfrm>
          <a:prstGeom prst="rect">
            <a:avLst/>
          </a:prstGeom>
        </p:spPr>
      </p:pic>
      <p:sp>
        <p:nvSpPr>
          <p:cNvPr id="7" name="TextBox 6">
            <a:extLst>
              <a:ext uri="{FF2B5EF4-FFF2-40B4-BE49-F238E27FC236}">
                <a16:creationId xmlns:a16="http://schemas.microsoft.com/office/drawing/2014/main" id="{9A25C8FE-313A-4495-BE2A-36E83B2410F8}"/>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32</a:t>
            </a:r>
          </a:p>
        </p:txBody>
      </p:sp>
    </p:spTree>
    <p:extLst>
      <p:ext uri="{BB962C8B-B14F-4D97-AF65-F5344CB8AC3E}">
        <p14:creationId xmlns:p14="http://schemas.microsoft.com/office/powerpoint/2010/main" val="4216640796"/>
      </p:ext>
    </p:extLst>
  </p:cSld>
  <p:clrMapOvr>
    <a:masterClrMapping/>
  </p:clrMapOvr>
  <p:transition spd="slow">
    <p:wipe dir="d"/>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D34C66-627A-BA41-9AD2-6048F7D89224}"/>
              </a:ext>
            </a:extLst>
          </p:cNvPr>
          <p:cNvSpPr>
            <a:spLocks noGrp="1"/>
          </p:cNvSpPr>
          <p:nvPr>
            <p:ph type="title"/>
          </p:nvPr>
        </p:nvSpPr>
        <p:spPr>
          <a:xfrm>
            <a:off x="0" y="-39006"/>
            <a:ext cx="12192000" cy="736600"/>
          </a:xfrm>
        </p:spPr>
        <p:txBody>
          <a:bodyPr>
            <a:normAutofit/>
          </a:bodyPr>
          <a:lstStyle/>
          <a:p>
            <a:pPr algn="ctr"/>
            <a:r>
              <a:rPr lang="en-US" sz="3600" dirty="0">
                <a:latin typeface="+mn-lt"/>
              </a:rPr>
              <a:t>Family Health History Social Media Campaign</a:t>
            </a:r>
          </a:p>
        </p:txBody>
      </p:sp>
      <p:pic>
        <p:nvPicPr>
          <p:cNvPr id="7" name="Picture 6" descr="Graphical user interface, application&#10;&#10;Description automatically generated">
            <a:extLst>
              <a:ext uri="{FF2B5EF4-FFF2-40B4-BE49-F238E27FC236}">
                <a16:creationId xmlns:a16="http://schemas.microsoft.com/office/drawing/2014/main" id="{65E9BFC0-45D2-4346-B617-8106CC3ADD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392" y="1450147"/>
            <a:ext cx="2648308" cy="4708103"/>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4B4AE0F5-1AFE-F749-8705-9F85665B8D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3662" y="2598310"/>
            <a:ext cx="5148030" cy="2029794"/>
          </a:xfrm>
          <a:prstGeom prst="rect">
            <a:avLst/>
          </a:prstGeom>
        </p:spPr>
      </p:pic>
      <p:pic>
        <p:nvPicPr>
          <p:cNvPr id="10" name="Picture 9">
            <a:extLst>
              <a:ext uri="{FF2B5EF4-FFF2-40B4-BE49-F238E27FC236}">
                <a16:creationId xmlns:a16="http://schemas.microsoft.com/office/drawing/2014/main" id="{21DE776C-300C-E44C-8203-D20F69CA455C}"/>
              </a:ext>
            </a:extLst>
          </p:cNvPr>
          <p:cNvPicPr>
            <a:picLocks noChangeAspect="1"/>
          </p:cNvPicPr>
          <p:nvPr/>
        </p:nvPicPr>
        <p:blipFill rotWithShape="1">
          <a:blip r:embed="rId5"/>
          <a:srcRect l="11418" r="13920" b="1"/>
          <a:stretch/>
        </p:blipFill>
        <p:spPr>
          <a:xfrm>
            <a:off x="8611654" y="1726643"/>
            <a:ext cx="3268388" cy="3677129"/>
          </a:xfrm>
          <a:prstGeom prst="rect">
            <a:avLst/>
          </a:prstGeom>
        </p:spPr>
      </p:pic>
    </p:spTree>
    <p:extLst>
      <p:ext uri="{BB962C8B-B14F-4D97-AF65-F5344CB8AC3E}">
        <p14:creationId xmlns:p14="http://schemas.microsoft.com/office/powerpoint/2010/main" val="2733147792"/>
      </p:ext>
    </p:extLst>
  </p:cSld>
  <p:clrMapOvr>
    <a:masterClrMapping/>
  </p:clrMapOvr>
  <p:transition spd="slow">
    <p:wipe dir="d"/>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EDCF96-54E2-0146-BF79-DFCC8E7224CA}"/>
              </a:ext>
            </a:extLst>
          </p:cNvPr>
          <p:cNvSpPr>
            <a:spLocks noGrp="1"/>
          </p:cNvSpPr>
          <p:nvPr>
            <p:ph type="title"/>
          </p:nvPr>
        </p:nvSpPr>
        <p:spPr>
          <a:xfrm>
            <a:off x="0" y="-39007"/>
            <a:ext cx="12192000" cy="1220430"/>
          </a:xfrm>
        </p:spPr>
        <p:txBody>
          <a:bodyPr>
            <a:normAutofit/>
          </a:bodyPr>
          <a:lstStyle/>
          <a:p>
            <a:pPr algn="ctr"/>
            <a:r>
              <a:rPr lang="en-US" sz="3600" dirty="0">
                <a:solidFill>
                  <a:srgbClr val="5FE0D4"/>
                </a:solidFill>
                <a:latin typeface="Arial" charset="0"/>
                <a:cs typeface="Arial" charset="0"/>
              </a:rPr>
              <a:t>New ISCC-PEG Scholars Program</a:t>
            </a:r>
            <a:br>
              <a:rPr lang="en-US" sz="3600" dirty="0">
                <a:solidFill>
                  <a:srgbClr val="5FE0D4"/>
                </a:solidFill>
                <a:latin typeface="Arial" charset="0"/>
                <a:cs typeface="Arial" charset="0"/>
              </a:rPr>
            </a:br>
            <a:endParaRPr lang="en-US" sz="3600" dirty="0">
              <a:solidFill>
                <a:schemeClr val="tx1"/>
              </a:solidFill>
            </a:endParaRPr>
          </a:p>
        </p:txBody>
      </p:sp>
      <p:sp>
        <p:nvSpPr>
          <p:cNvPr id="7" name="Rectangle 6">
            <a:extLst>
              <a:ext uri="{FF2B5EF4-FFF2-40B4-BE49-F238E27FC236}">
                <a16:creationId xmlns:a16="http://schemas.microsoft.com/office/drawing/2014/main" id="{3B7A7AEE-10E7-2A49-988A-71C39F8EAE02}"/>
              </a:ext>
            </a:extLst>
          </p:cNvPr>
          <p:cNvSpPr/>
          <p:nvPr/>
        </p:nvSpPr>
        <p:spPr>
          <a:xfrm>
            <a:off x="168403" y="4907435"/>
            <a:ext cx="2993338" cy="707886"/>
          </a:xfrm>
          <a:prstGeom prst="rect">
            <a:avLst/>
          </a:prstGeom>
        </p:spPr>
        <p:txBody>
          <a:bodyPr wrap="square">
            <a:spAutoFit/>
          </a:bodyPr>
          <a:lstStyle/>
          <a:p>
            <a:pPr marL="158750" lvl="2" algn="ctr" defTabSz="627063" eaLnBrk="0" hangingPunct="0">
              <a:spcBef>
                <a:spcPts val="1800"/>
              </a:spcBef>
              <a:buClr>
                <a:schemeClr val="tx1"/>
              </a:buClr>
              <a:buSzPct val="95000"/>
              <a:defRPr/>
            </a:pPr>
            <a:r>
              <a:rPr lang="en-US" sz="2000" b="1" dirty="0">
                <a:solidFill>
                  <a:prstClr val="white"/>
                </a:solidFill>
                <a:latin typeface="Arial" charset="0"/>
              </a:rPr>
              <a:t>Samantha Bailey, Pharm.D., Ph.D.</a:t>
            </a:r>
          </a:p>
        </p:txBody>
      </p:sp>
      <p:pic>
        <p:nvPicPr>
          <p:cNvPr id="13" name="Picture 12">
            <a:extLst>
              <a:ext uri="{FF2B5EF4-FFF2-40B4-BE49-F238E27FC236}">
                <a16:creationId xmlns:a16="http://schemas.microsoft.com/office/drawing/2014/main" id="{C80F3E47-7CC5-384B-92EA-569217001D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604" y="1959731"/>
            <a:ext cx="2676936" cy="2937240"/>
          </a:xfrm>
          <a:prstGeom prst="rect">
            <a:avLst/>
          </a:prstGeom>
        </p:spPr>
      </p:pic>
      <p:pic>
        <p:nvPicPr>
          <p:cNvPr id="15" name="Picture 14">
            <a:extLst>
              <a:ext uri="{FF2B5EF4-FFF2-40B4-BE49-F238E27FC236}">
                <a16:creationId xmlns:a16="http://schemas.microsoft.com/office/drawing/2014/main" id="{792C05F7-92FF-AE4F-B066-81837F3096BF}"/>
              </a:ext>
            </a:extLst>
          </p:cNvPr>
          <p:cNvPicPr>
            <a:picLocks noChangeAspect="1"/>
          </p:cNvPicPr>
          <p:nvPr/>
        </p:nvPicPr>
        <p:blipFill>
          <a:blip r:embed="rId4"/>
          <a:stretch>
            <a:fillRect/>
          </a:stretch>
        </p:blipFill>
        <p:spPr>
          <a:xfrm>
            <a:off x="3265869" y="1960380"/>
            <a:ext cx="2676935" cy="2937239"/>
          </a:xfrm>
          <a:prstGeom prst="rect">
            <a:avLst/>
          </a:prstGeom>
        </p:spPr>
      </p:pic>
      <p:pic>
        <p:nvPicPr>
          <p:cNvPr id="17" name="Picture 16">
            <a:extLst>
              <a:ext uri="{FF2B5EF4-FFF2-40B4-BE49-F238E27FC236}">
                <a16:creationId xmlns:a16="http://schemas.microsoft.com/office/drawing/2014/main" id="{7EC7C20D-92A3-A448-90F1-8A30B9E2E9A0}"/>
              </a:ext>
            </a:extLst>
          </p:cNvPr>
          <p:cNvPicPr>
            <a:picLocks noChangeAspect="1"/>
          </p:cNvPicPr>
          <p:nvPr/>
        </p:nvPicPr>
        <p:blipFill rotWithShape="1">
          <a:blip r:embed="rId5">
            <a:extLst>
              <a:ext uri="{28A0092B-C50C-407E-A947-70E740481C1C}">
                <a14:useLocalDpi xmlns:a14="http://schemas.microsoft.com/office/drawing/2010/main" val="0"/>
              </a:ext>
            </a:extLst>
          </a:blip>
          <a:srcRect t="17163"/>
          <a:stretch/>
        </p:blipFill>
        <p:spPr>
          <a:xfrm>
            <a:off x="6205133" y="1960380"/>
            <a:ext cx="2669543" cy="2937239"/>
          </a:xfrm>
          <a:prstGeom prst="rect">
            <a:avLst/>
          </a:prstGeom>
        </p:spPr>
      </p:pic>
      <p:pic>
        <p:nvPicPr>
          <p:cNvPr id="19" name="Picture 18">
            <a:extLst>
              <a:ext uri="{FF2B5EF4-FFF2-40B4-BE49-F238E27FC236}">
                <a16:creationId xmlns:a16="http://schemas.microsoft.com/office/drawing/2014/main" id="{0C7AB255-A95F-AF4C-9312-6AD4892493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37004" y="1960380"/>
            <a:ext cx="2669544" cy="2937239"/>
          </a:xfrm>
          <a:prstGeom prst="rect">
            <a:avLst/>
          </a:prstGeom>
        </p:spPr>
      </p:pic>
      <p:sp>
        <p:nvSpPr>
          <p:cNvPr id="20" name="Rectangle 19">
            <a:extLst>
              <a:ext uri="{FF2B5EF4-FFF2-40B4-BE49-F238E27FC236}">
                <a16:creationId xmlns:a16="http://schemas.microsoft.com/office/drawing/2014/main" id="{0E4702F1-79A8-3F4A-8E83-7F832DBA6E7F}"/>
              </a:ext>
            </a:extLst>
          </p:cNvPr>
          <p:cNvSpPr/>
          <p:nvPr/>
        </p:nvSpPr>
        <p:spPr>
          <a:xfrm>
            <a:off x="3003540" y="4894946"/>
            <a:ext cx="2993338" cy="400110"/>
          </a:xfrm>
          <a:prstGeom prst="rect">
            <a:avLst/>
          </a:prstGeom>
        </p:spPr>
        <p:txBody>
          <a:bodyPr wrap="square">
            <a:spAutoFit/>
          </a:bodyPr>
          <a:lstStyle/>
          <a:p>
            <a:pPr marL="158750" lvl="2" algn="ctr" defTabSz="627063" eaLnBrk="0" hangingPunct="0">
              <a:spcBef>
                <a:spcPts val="1800"/>
              </a:spcBef>
              <a:buClr>
                <a:schemeClr val="tx1"/>
              </a:buClr>
              <a:buSzPct val="95000"/>
              <a:defRPr/>
            </a:pPr>
            <a:r>
              <a:rPr lang="en-US" sz="2000" b="1" dirty="0">
                <a:solidFill>
                  <a:prstClr val="white"/>
                </a:solidFill>
                <a:latin typeface="Arial" charset="0"/>
              </a:rPr>
              <a:t>Rene Begay, M.P.H.</a:t>
            </a:r>
          </a:p>
        </p:txBody>
      </p:sp>
      <p:sp>
        <p:nvSpPr>
          <p:cNvPr id="21" name="Rectangle 20">
            <a:extLst>
              <a:ext uri="{FF2B5EF4-FFF2-40B4-BE49-F238E27FC236}">
                <a16:creationId xmlns:a16="http://schemas.microsoft.com/office/drawing/2014/main" id="{38B09C30-ADEF-834C-B4E7-C5B380C67373}"/>
              </a:ext>
            </a:extLst>
          </p:cNvPr>
          <p:cNvSpPr/>
          <p:nvPr/>
        </p:nvSpPr>
        <p:spPr>
          <a:xfrm>
            <a:off x="6043235" y="4931865"/>
            <a:ext cx="2993338" cy="400110"/>
          </a:xfrm>
          <a:prstGeom prst="rect">
            <a:avLst/>
          </a:prstGeom>
        </p:spPr>
        <p:txBody>
          <a:bodyPr wrap="square">
            <a:spAutoFit/>
          </a:bodyPr>
          <a:lstStyle/>
          <a:p>
            <a:pPr marL="158750" lvl="2" algn="ctr" defTabSz="627063" eaLnBrk="0" hangingPunct="0">
              <a:spcBef>
                <a:spcPts val="1800"/>
              </a:spcBef>
              <a:buClr>
                <a:schemeClr val="tx1"/>
              </a:buClr>
              <a:buSzPct val="95000"/>
              <a:defRPr/>
            </a:pPr>
            <a:r>
              <a:rPr lang="en-US" sz="2000" b="1" dirty="0">
                <a:solidFill>
                  <a:prstClr val="white"/>
                </a:solidFill>
                <a:latin typeface="Arial" charset="0"/>
              </a:rPr>
              <a:t>Kelsey Ellis, M.S.</a:t>
            </a:r>
          </a:p>
        </p:txBody>
      </p:sp>
      <p:sp>
        <p:nvSpPr>
          <p:cNvPr id="22" name="Rectangle 21">
            <a:extLst>
              <a:ext uri="{FF2B5EF4-FFF2-40B4-BE49-F238E27FC236}">
                <a16:creationId xmlns:a16="http://schemas.microsoft.com/office/drawing/2014/main" id="{92D6C369-A11F-0E42-B76D-E8E470FF53D0}"/>
              </a:ext>
            </a:extLst>
          </p:cNvPr>
          <p:cNvSpPr/>
          <p:nvPr/>
        </p:nvSpPr>
        <p:spPr>
          <a:xfrm>
            <a:off x="8924729" y="4929685"/>
            <a:ext cx="2993338" cy="707886"/>
          </a:xfrm>
          <a:prstGeom prst="rect">
            <a:avLst/>
          </a:prstGeom>
        </p:spPr>
        <p:txBody>
          <a:bodyPr wrap="square">
            <a:spAutoFit/>
          </a:bodyPr>
          <a:lstStyle/>
          <a:p>
            <a:pPr marL="158750" lvl="2" algn="ctr" defTabSz="627063" eaLnBrk="0" hangingPunct="0">
              <a:spcBef>
                <a:spcPts val="1800"/>
              </a:spcBef>
              <a:buClr>
                <a:schemeClr val="tx1"/>
              </a:buClr>
              <a:buSzPct val="95000"/>
              <a:defRPr/>
            </a:pPr>
            <a:r>
              <a:rPr lang="en-US" sz="2000" b="1" dirty="0">
                <a:solidFill>
                  <a:prstClr val="white"/>
                </a:solidFill>
                <a:latin typeface="Arial" charset="0"/>
              </a:rPr>
              <a:t>Katherine Robinson, Pharm.D.</a:t>
            </a:r>
          </a:p>
        </p:txBody>
      </p:sp>
      <p:sp>
        <p:nvSpPr>
          <p:cNvPr id="12" name="TextBox 11">
            <a:extLst>
              <a:ext uri="{FF2B5EF4-FFF2-40B4-BE49-F238E27FC236}">
                <a16:creationId xmlns:a16="http://schemas.microsoft.com/office/drawing/2014/main" id="{7EAAA4A3-35C6-4204-8778-72C817DC44A2}"/>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33</a:t>
            </a:r>
          </a:p>
        </p:txBody>
      </p:sp>
      <p:sp>
        <p:nvSpPr>
          <p:cNvPr id="14" name="Title 3">
            <a:extLst>
              <a:ext uri="{FF2B5EF4-FFF2-40B4-BE49-F238E27FC236}">
                <a16:creationId xmlns:a16="http://schemas.microsoft.com/office/drawing/2014/main" id="{29D10A2D-7DA9-4D6A-BBE5-D72C0E357F74}"/>
              </a:ext>
            </a:extLst>
          </p:cNvPr>
          <p:cNvSpPr txBox="1">
            <a:spLocks/>
          </p:cNvSpPr>
          <p:nvPr/>
        </p:nvSpPr>
        <p:spPr>
          <a:xfrm>
            <a:off x="533370" y="658400"/>
            <a:ext cx="11019729" cy="639763"/>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lvl="0" algn="ctr">
              <a:defRPr/>
            </a:pPr>
            <a:r>
              <a:rPr lang="en-US" sz="2800" dirty="0">
                <a:solidFill>
                  <a:srgbClr val="FFFFFF"/>
                </a:solidFill>
              </a:rPr>
              <a:t>A Genomics Education Opportunity</a:t>
            </a:r>
            <a:endParaRPr kumimoji="0" lang="en-US" sz="2800" b="1" i="0" u="none" strike="noStrike" kern="1200" cap="none" spc="0" normalizeH="0" baseline="0" noProof="0" dirty="0">
              <a:ln>
                <a:noFill/>
              </a:ln>
              <a:solidFill>
                <a:srgbClr val="FFFFFF"/>
              </a:solidFill>
              <a:effectLst/>
              <a:uLnTx/>
              <a:uFillTx/>
              <a:latin typeface="Arial" panose="020B0604020202020204"/>
              <a:ea typeface="+mj-ea"/>
              <a:cs typeface="+mj-cs"/>
            </a:endParaRPr>
          </a:p>
        </p:txBody>
      </p:sp>
    </p:spTree>
    <p:extLst>
      <p:ext uri="{BB962C8B-B14F-4D97-AF65-F5344CB8AC3E}">
        <p14:creationId xmlns:p14="http://schemas.microsoft.com/office/powerpoint/2010/main" val="3061848706"/>
      </p:ext>
    </p:extLst>
  </p:cSld>
  <p:clrMapOvr>
    <a:masterClrMapping/>
  </p:clrMapOvr>
  <p:transition spd="slow">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88"/>
            <a:ext cx="12195175" cy="661987"/>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Open Session Presentations</a:t>
            </a:r>
          </a:p>
        </p:txBody>
      </p:sp>
      <p:sp>
        <p:nvSpPr>
          <p:cNvPr id="4" name="Title 1">
            <a:extLst>
              <a:ext uri="{FF2B5EF4-FFF2-40B4-BE49-F238E27FC236}">
                <a16:creationId xmlns:a16="http://schemas.microsoft.com/office/drawing/2014/main" id="{E3BA9DD3-BC8A-4B11-86E2-8BD9FC188360}"/>
              </a:ext>
            </a:extLst>
          </p:cNvPr>
          <p:cNvSpPr txBox="1">
            <a:spLocks/>
          </p:cNvSpPr>
          <p:nvPr/>
        </p:nvSpPr>
        <p:spPr bwMode="auto">
          <a:xfrm>
            <a:off x="320840" y="862011"/>
            <a:ext cx="10590545" cy="1972629"/>
          </a:xfrm>
          <a:prstGeom prst="rect">
            <a:avLst/>
          </a:prstGeom>
          <a:noFill/>
          <a:ln w="9525" algn="ctr">
            <a:noFill/>
            <a:miter lim="800000"/>
            <a:headEnd/>
            <a:tailEnd/>
          </a:ln>
        </p:spPr>
        <p:txBody>
          <a:bodyPr/>
          <a:lstStyle/>
          <a:p>
            <a:pPr marL="457200" marR="0" lvl="1" indent="0" algn="l" defTabSz="685800" rtl="0" eaLnBrk="0" fontAlgn="auto" latinLnBrk="0" hangingPunct="0">
              <a:lnSpc>
                <a:spcPct val="100000"/>
              </a:lnSpc>
              <a:spcBef>
                <a:spcPts val="0"/>
              </a:spcBef>
              <a:spcAft>
                <a:spcPts val="600"/>
              </a:spcAft>
              <a:buClr>
                <a:prstClr val="white"/>
              </a:buClr>
              <a:buSzPct val="95000"/>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rPr>
              <a:t> Presentation:</a:t>
            </a:r>
          </a:p>
          <a:p>
            <a:pPr marL="463550" marR="0" lvl="1" indent="-231775" algn="l" defTabSz="685800" rtl="0" eaLnBrk="0" fontAlgn="auto" latinLnBrk="0" hangingPunct="0">
              <a:lnSpc>
                <a:spcPct val="100000"/>
              </a:lnSpc>
              <a:spcBef>
                <a:spcPts val="0"/>
              </a:spcBef>
              <a:spcAft>
                <a:spcPts val="600"/>
              </a:spcAft>
              <a:buClr>
                <a:prstClr val="white"/>
              </a:buClr>
              <a:buSzPct val="95000"/>
              <a:buFont typeface="Wingdings" pitchFamily="2" charset="2"/>
              <a:buChar char=""/>
              <a:tabLst/>
              <a:defRPr/>
            </a:pPr>
            <a:endParaRPr kumimoji="0" lang="en-US" sz="10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688975" marR="0" lvl="2" indent="0" algn="l" defTabSz="457200" rtl="0" eaLnBrk="0" fontAlgn="auto" latinLnBrk="0" hangingPunct="0">
              <a:lnSpc>
                <a:spcPct val="100000"/>
              </a:lnSpc>
              <a:spcBef>
                <a:spcPts val="0"/>
              </a:spcBef>
              <a:spcAft>
                <a:spcPts val="0"/>
              </a:spcAft>
              <a:buClr>
                <a:prstClr val="white"/>
              </a:buClr>
              <a:buSzPct val="95000"/>
              <a:buFontTx/>
              <a:buNone/>
              <a:tabLst/>
              <a:defRPr/>
            </a:pPr>
            <a:r>
              <a:rPr kumimoji="0" lang="en-US" sz="2700" b="1" i="0" u="none" strike="noStrike" kern="1200" cap="none" spc="0" normalizeH="0" baseline="0" noProof="0" dirty="0">
                <a:ln>
                  <a:noFill/>
                </a:ln>
                <a:solidFill>
                  <a:prstClr val="white"/>
                </a:solidFill>
                <a:effectLst/>
                <a:uLnTx/>
                <a:uFillTx/>
                <a:latin typeface="Arial" panose="020B0604020202020204"/>
                <a:ea typeface="+mn-ea"/>
                <a:cs typeface="+mn-cs"/>
              </a:rPr>
              <a:t>Phenotypes and Exposures (</a:t>
            </a:r>
            <a:r>
              <a:rPr kumimoji="0" lang="en-US" sz="2700" b="1" i="0" u="none" strike="noStrike" kern="1200" cap="none" spc="0" normalizeH="0" baseline="0" noProof="0" dirty="0" err="1">
                <a:ln>
                  <a:noFill/>
                </a:ln>
                <a:solidFill>
                  <a:prstClr val="white"/>
                </a:solidFill>
                <a:effectLst/>
                <a:uLnTx/>
                <a:uFillTx/>
                <a:latin typeface="Arial" panose="020B0604020202020204"/>
                <a:ea typeface="+mn-ea"/>
                <a:cs typeface="+mn-cs"/>
              </a:rPr>
              <a:t>PhenX</a:t>
            </a:r>
            <a:r>
              <a:rPr kumimoji="0" lang="en-US" sz="2700" b="1" i="0" u="none" strike="noStrike" kern="1200" cap="none" spc="0" normalizeH="0" baseline="0" noProof="0" dirty="0">
                <a:ln>
                  <a:noFill/>
                </a:ln>
                <a:solidFill>
                  <a:prstClr val="white"/>
                </a:solidFill>
                <a:effectLst/>
                <a:uLnTx/>
                <a:uFillTx/>
                <a:latin typeface="Arial" panose="020B0604020202020204"/>
                <a:ea typeface="+mn-ea"/>
                <a:cs typeface="+mn-cs"/>
              </a:rPr>
              <a:t>) Toolkit</a:t>
            </a:r>
          </a:p>
          <a:p>
            <a:pPr marL="688975" marR="0" lvl="2" indent="0" algn="l" defTabSz="550863" rtl="0" eaLnBrk="0" fontAlgn="auto" latinLnBrk="0" hangingPunct="0">
              <a:lnSpc>
                <a:spcPct val="100000"/>
              </a:lnSpc>
              <a:spcBef>
                <a:spcPts val="0"/>
              </a:spcBef>
              <a:spcAft>
                <a:spcPts val="0"/>
              </a:spcAft>
              <a:buClr>
                <a:prstClr val="white"/>
              </a:buClr>
              <a:buSzPct val="95000"/>
              <a:buFontTx/>
              <a:buNone/>
              <a:tabLst/>
              <a:defRPr/>
            </a:pPr>
            <a:r>
              <a:rPr kumimoji="0" lang="en-US" sz="2700" b="1" i="0" u="none" strike="noStrike" kern="1200" cap="none" spc="0" normalizeH="0" baseline="0" noProof="0" dirty="0">
                <a:ln>
                  <a:noFill/>
                </a:ln>
                <a:solidFill>
                  <a:srgbClr val="E57200"/>
                </a:solidFill>
                <a:effectLst/>
                <a:uLnTx/>
                <a:uFillTx/>
                <a:latin typeface="Arial" panose="020B0604020202020204"/>
                <a:ea typeface="+mn-ea"/>
                <a:cs typeface="+mn-cs"/>
              </a:rPr>
              <a:t>		Erin Ramos</a:t>
            </a:r>
          </a:p>
          <a:p>
            <a:pPr marL="688975" marR="0" lvl="2" indent="0" algn="l" defTabSz="550863" rtl="0" eaLnBrk="0" fontAlgn="auto" latinLnBrk="0" hangingPunct="0">
              <a:lnSpc>
                <a:spcPct val="100000"/>
              </a:lnSpc>
              <a:spcBef>
                <a:spcPts val="0"/>
              </a:spcBef>
              <a:spcAft>
                <a:spcPts val="0"/>
              </a:spcAft>
              <a:buClr>
                <a:prstClr val="white"/>
              </a:buClr>
              <a:buSzPct val="95000"/>
              <a:buFontTx/>
              <a:buNone/>
              <a:tabLst/>
              <a:defRPr/>
            </a:pPr>
            <a:endParaRPr kumimoji="0" lang="en-US" sz="2800" b="1" i="0" u="none" strike="noStrike" kern="1200" cap="none" spc="0" normalizeH="0" baseline="0" noProof="0" dirty="0">
              <a:ln>
                <a:noFill/>
              </a:ln>
              <a:solidFill>
                <a:srgbClr val="E57200"/>
              </a:solidFill>
              <a:effectLst/>
              <a:uLnTx/>
              <a:uFillTx/>
              <a:latin typeface="Arial" panose="020B0604020202020204"/>
              <a:ea typeface="+mn-ea"/>
              <a:cs typeface="+mn-cs"/>
            </a:endParaRPr>
          </a:p>
          <a:p>
            <a:pPr marL="688975" marR="0" lvl="2" indent="0" algn="l" defTabSz="550863" rtl="0" eaLnBrk="0" fontAlgn="auto" latinLnBrk="0" hangingPunct="0">
              <a:lnSpc>
                <a:spcPct val="100000"/>
              </a:lnSpc>
              <a:spcBef>
                <a:spcPts val="0"/>
              </a:spcBef>
              <a:spcAft>
                <a:spcPts val="0"/>
              </a:spcAft>
              <a:buClr>
                <a:prstClr val="white"/>
              </a:buClr>
              <a:buSzPct val="95000"/>
              <a:buFontTx/>
              <a:buNone/>
              <a:tabLst/>
              <a:defRPr/>
            </a:pPr>
            <a:endParaRPr kumimoji="0" lang="en-US" sz="1400" b="1" i="0" u="none" strike="noStrike" kern="1200" cap="none" spc="0" normalizeH="0" baseline="0" noProof="0" dirty="0">
              <a:ln>
                <a:noFill/>
              </a:ln>
              <a:solidFill>
                <a:srgbClr val="E57200"/>
              </a:solidFill>
              <a:effectLst/>
              <a:uLnTx/>
              <a:uFillTx/>
              <a:latin typeface="Arial" panose="020B0604020202020204"/>
              <a:ea typeface="+mn-ea"/>
              <a:cs typeface="+mn-cs"/>
            </a:endParaRPr>
          </a:p>
          <a:p>
            <a:pPr marL="688975" marR="0" lvl="2" indent="0" algn="l" defTabSz="550863" rtl="0" eaLnBrk="0" fontAlgn="auto" latinLnBrk="0" hangingPunct="0">
              <a:lnSpc>
                <a:spcPct val="100000"/>
              </a:lnSpc>
              <a:spcBef>
                <a:spcPts val="0"/>
              </a:spcBef>
              <a:spcAft>
                <a:spcPts val="0"/>
              </a:spcAft>
              <a:buClr>
                <a:prstClr val="white"/>
              </a:buClr>
              <a:buSzPct val="95000"/>
              <a:buFontTx/>
              <a:buNone/>
              <a:tabLst/>
              <a:defRPr/>
            </a:pPr>
            <a:endParaRPr kumimoji="0" lang="en-US" sz="1400" b="1" i="0" u="none" strike="noStrike" kern="1200" cap="none" spc="0" normalizeH="0" baseline="0" noProof="0" dirty="0">
              <a:ln>
                <a:noFill/>
              </a:ln>
              <a:solidFill>
                <a:srgbClr val="E57200"/>
              </a:solidFill>
              <a:effectLst/>
              <a:uLnTx/>
              <a:uFillTx/>
              <a:latin typeface="Arial" panose="020B0604020202020204"/>
              <a:ea typeface="+mn-ea"/>
              <a:cs typeface="+mn-cs"/>
            </a:endParaRPr>
          </a:p>
          <a:p>
            <a:pPr marL="688975" marR="0" lvl="2" indent="0" algn="l" defTabSz="550863" rtl="0" eaLnBrk="0" fontAlgn="auto" latinLnBrk="0" hangingPunct="0">
              <a:lnSpc>
                <a:spcPct val="100000"/>
              </a:lnSpc>
              <a:spcBef>
                <a:spcPts val="0"/>
              </a:spcBef>
              <a:spcAft>
                <a:spcPts val="0"/>
              </a:spcAft>
              <a:buClr>
                <a:prstClr val="white"/>
              </a:buClr>
              <a:buSzPct val="95000"/>
              <a:buFontTx/>
              <a:buNone/>
              <a:tabLst/>
              <a:defRPr/>
            </a:pPr>
            <a:endParaRPr kumimoji="0" lang="en-US" sz="1400" b="1" i="0" u="none" strike="noStrike" kern="1200" cap="none" spc="0" normalizeH="0" baseline="0" noProof="0" dirty="0">
              <a:ln>
                <a:noFill/>
              </a:ln>
              <a:solidFill>
                <a:srgbClr val="E57200"/>
              </a:solidFill>
              <a:effectLst/>
              <a:uLnTx/>
              <a:uFillTx/>
              <a:latin typeface="Arial" panose="020B0604020202020204"/>
              <a:ea typeface="+mn-ea"/>
              <a:cs typeface="+mn-cs"/>
            </a:endParaRPr>
          </a:p>
          <a:p>
            <a:pPr marL="457200" marR="0" lvl="1" indent="0" algn="l" defTabSz="685800" rtl="0" eaLnBrk="0" fontAlgn="auto" latinLnBrk="0" hangingPunct="0">
              <a:lnSpc>
                <a:spcPct val="100000"/>
              </a:lnSpc>
              <a:spcBef>
                <a:spcPts val="0"/>
              </a:spcBef>
              <a:spcAft>
                <a:spcPts val="600"/>
              </a:spcAft>
              <a:buClr>
                <a:prstClr val="white"/>
              </a:buClr>
              <a:buSzPct val="95000"/>
              <a:buFontTx/>
              <a:buNone/>
              <a:tabLst/>
              <a:defRPr/>
            </a:pPr>
            <a:endParaRPr kumimoji="0" lang="en-US" sz="2700" b="1" i="0" u="none" strike="noStrike" kern="1200" cap="none" spc="0" normalizeH="0" baseline="0" noProof="0" dirty="0">
              <a:ln>
                <a:noFill/>
              </a:ln>
              <a:solidFill>
                <a:srgbClr val="E572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4850239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106716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NHGRI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NIH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Genomics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Extramural Research Program</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NIH Common Fund/Trans-NIH </a:t>
            </a:r>
          </a:p>
          <a:p>
            <a:pPr marL="1016000" lvl="0" indent="-787400">
              <a:spcBef>
                <a:spcPts val="1800"/>
              </a:spcBef>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Communications, </a:t>
            </a:r>
            <a:r>
              <a:rPr lang="en-US" sz="3400" b="1" dirty="0">
                <a:solidFill>
                  <a:srgbClr val="FFFFFF">
                    <a:lumMod val="75000"/>
                  </a:srgbClr>
                </a:solidFill>
              </a:rPr>
              <a:t>Policy, and </a:t>
            </a: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Education</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E57200"/>
                </a:solidFill>
                <a:effectLst/>
                <a:uLnTx/>
                <a:uFillTx/>
                <a:latin typeface="Arial" panose="020B0604020202020204"/>
                <a:ea typeface="+mn-ea"/>
                <a:cs typeface="+mn-cs"/>
              </a:rPr>
              <a:t>NHGRI Intramural Research Program</a:t>
            </a:r>
          </a:p>
        </p:txBody>
      </p:sp>
    </p:spTree>
    <p:extLst>
      <p:ext uri="{BB962C8B-B14F-4D97-AF65-F5344CB8AC3E}">
        <p14:creationId xmlns:p14="http://schemas.microsoft.com/office/powerpoint/2010/main" val="2844780365"/>
      </p:ext>
    </p:extLst>
  </p:cSld>
  <p:clrMapOvr>
    <a:masterClrMapping/>
  </p:clrMapOvr>
  <p:transition spd="slow">
    <p:wipe dir="d"/>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
            <a:ext cx="12192000" cy="1155700"/>
          </a:xfrm>
        </p:spPr>
        <p:txBody>
          <a:bodyPr>
            <a:normAutofit/>
          </a:bodyPr>
          <a:lstStyle/>
          <a:p>
            <a:pPr algn="ctr">
              <a:defRPr/>
            </a:pPr>
            <a:r>
              <a:rPr lang="en-US" sz="3600" dirty="0">
                <a:solidFill>
                  <a:srgbClr val="5FE0D4"/>
                </a:solidFill>
                <a:latin typeface="Arial" charset="0"/>
                <a:cs typeface="Arial" charset="0"/>
              </a:rPr>
              <a:t>New Genomic Science and </a:t>
            </a:r>
            <a:br>
              <a:rPr lang="en-US" sz="3600" dirty="0">
                <a:solidFill>
                  <a:srgbClr val="5FE0D4"/>
                </a:solidFill>
                <a:latin typeface="Arial" charset="0"/>
                <a:cs typeface="Arial" charset="0"/>
              </a:rPr>
            </a:br>
            <a:r>
              <a:rPr lang="en-US" sz="3600" dirty="0">
                <a:solidFill>
                  <a:srgbClr val="5FE0D4"/>
                </a:solidFill>
                <a:latin typeface="Arial" charset="0"/>
                <a:cs typeface="Arial" charset="0"/>
              </a:rPr>
              <a:t>Health Equity Fellowship Program</a:t>
            </a:r>
            <a:endParaRPr lang="en-US" sz="3600" dirty="0">
              <a:solidFill>
                <a:srgbClr val="5FE0D4"/>
              </a:solidFill>
              <a:latin typeface="Arial" pitchFamily="34" charset="0"/>
              <a:cs typeface="Arial" pitchFamily="34" charset="0"/>
            </a:endParaRPr>
          </a:p>
        </p:txBody>
      </p:sp>
      <p:sp>
        <p:nvSpPr>
          <p:cNvPr id="42" name="Rectangle 41"/>
          <p:cNvSpPr/>
          <p:nvPr/>
        </p:nvSpPr>
        <p:spPr>
          <a:xfrm>
            <a:off x="144377" y="2854335"/>
            <a:ext cx="12191999" cy="3508653"/>
          </a:xfrm>
          <a:prstGeom prst="rect">
            <a:avLst/>
          </a:prstGeom>
        </p:spPr>
        <p:txBody>
          <a:bodyPr wrap="square">
            <a:spAutoFit/>
          </a:bodyPr>
          <a:lstStyle/>
          <a:p>
            <a:pPr marL="387350" lvl="2" indent="-323850" defTabSz="627063" eaLnBrk="0" hangingPunct="0">
              <a:spcBef>
                <a:spcPts val="1800"/>
              </a:spcBef>
              <a:buClr>
                <a:schemeClr val="tx1"/>
              </a:buClr>
              <a:buSzPct val="95000"/>
              <a:buFont typeface="Wingdings" pitchFamily="2" charset="2"/>
              <a:buChar char=""/>
              <a:defRPr/>
            </a:pPr>
            <a:r>
              <a:rPr lang="en-US" sz="3200" b="1" dirty="0">
                <a:latin typeface="Arial" charset="0"/>
              </a:rPr>
              <a:t>Use genetic, genomic, and pharmacogenomic approaches 	to advance minority health and health equity</a:t>
            </a:r>
          </a:p>
          <a:p>
            <a:pPr marL="387350" lvl="2" indent="-323850" defTabSz="627063" eaLnBrk="0" hangingPunct="0">
              <a:spcBef>
                <a:spcPts val="1800"/>
              </a:spcBef>
              <a:buClr>
                <a:schemeClr val="tx1"/>
              </a:buClr>
              <a:buSzPct val="95000"/>
              <a:buFont typeface="Wingdings" pitchFamily="2" charset="2"/>
              <a:buChar char=""/>
              <a:defRPr/>
            </a:pPr>
            <a:r>
              <a:rPr lang="en-US" sz="3200" b="1" dirty="0">
                <a:latin typeface="Arial" charset="0"/>
              </a:rPr>
              <a:t>Research methodology and medical product development 	processes that facilitate delivery of drugs, biologics, and 	devices</a:t>
            </a:r>
          </a:p>
          <a:p>
            <a:pPr marL="387350" lvl="2" indent="-323850" defTabSz="627063" eaLnBrk="0" hangingPunct="0">
              <a:spcBef>
                <a:spcPts val="1800"/>
              </a:spcBef>
              <a:buClr>
                <a:schemeClr val="tx1"/>
              </a:buClr>
              <a:buSzPct val="95000"/>
              <a:buFont typeface="Wingdings" pitchFamily="2" charset="2"/>
              <a:buChar char=""/>
              <a:defRPr/>
            </a:pPr>
            <a:r>
              <a:rPr lang="en-US" sz="3200" b="1" dirty="0">
                <a:latin typeface="Arial" charset="0"/>
              </a:rPr>
              <a:t>First fellow will start Summer/Fall 2021</a:t>
            </a:r>
          </a:p>
        </p:txBody>
      </p:sp>
      <p:pic>
        <p:nvPicPr>
          <p:cNvPr id="13" name="Picture 12">
            <a:extLst>
              <a:ext uri="{FF2B5EF4-FFF2-40B4-BE49-F238E27FC236}">
                <a16:creationId xmlns:a16="http://schemas.microsoft.com/office/drawing/2014/main" id="{E9BEA4A1-44B5-42C0-967C-F34BD681F520}"/>
              </a:ext>
            </a:extLst>
          </p:cNvPr>
          <p:cNvPicPr>
            <a:picLocks noChangeAspect="1"/>
          </p:cNvPicPr>
          <p:nvPr/>
        </p:nvPicPr>
        <p:blipFill>
          <a:blip r:embed="rId3"/>
          <a:stretch>
            <a:fillRect/>
          </a:stretch>
        </p:blipFill>
        <p:spPr>
          <a:xfrm>
            <a:off x="4735033" y="1204017"/>
            <a:ext cx="2721934" cy="1505750"/>
          </a:xfrm>
          <a:prstGeom prst="rect">
            <a:avLst/>
          </a:prstGeom>
        </p:spPr>
      </p:pic>
      <p:sp>
        <p:nvSpPr>
          <p:cNvPr id="6" name="TextBox 5">
            <a:extLst>
              <a:ext uri="{FF2B5EF4-FFF2-40B4-BE49-F238E27FC236}">
                <a16:creationId xmlns:a16="http://schemas.microsoft.com/office/drawing/2014/main" id="{C5879F74-F243-4F40-86F5-957F99695A9A}"/>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34</a:t>
            </a:r>
          </a:p>
        </p:txBody>
      </p:sp>
    </p:spTree>
    <p:extLst>
      <p:ext uri="{BB962C8B-B14F-4D97-AF65-F5344CB8AC3E}">
        <p14:creationId xmlns:p14="http://schemas.microsoft.com/office/powerpoint/2010/main" val="106940413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934"/>
            <a:ext cx="12192000" cy="772160"/>
          </a:xfrm>
        </p:spPr>
        <p:txBody>
          <a:bodyPr>
            <a:normAutofit/>
          </a:bodyPr>
          <a:lstStyle/>
          <a:p>
            <a:pPr algn="ctr"/>
            <a:r>
              <a:rPr lang="en-US" sz="3600" dirty="0">
                <a:solidFill>
                  <a:srgbClr val="5FE0D4"/>
                </a:solidFill>
                <a:latin typeface="Arial" charset="0"/>
                <a:cs typeface="Arial" charset="0"/>
              </a:rPr>
              <a:t>Retirement of NHGRI Intramural Investigator </a:t>
            </a:r>
          </a:p>
        </p:txBody>
      </p:sp>
      <p:sp>
        <p:nvSpPr>
          <p:cNvPr id="5" name="Rectangle 4">
            <a:extLst>
              <a:ext uri="{FF2B5EF4-FFF2-40B4-BE49-F238E27FC236}">
                <a16:creationId xmlns:a16="http://schemas.microsoft.com/office/drawing/2014/main" id="{70246F00-E825-4BDA-BA8D-7001474F0266}"/>
              </a:ext>
            </a:extLst>
          </p:cNvPr>
          <p:cNvSpPr/>
          <p:nvPr/>
        </p:nvSpPr>
        <p:spPr>
          <a:xfrm>
            <a:off x="2108982" y="5818401"/>
            <a:ext cx="7974036" cy="584775"/>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a:ea typeface="+mn-ea"/>
                <a:cs typeface="+mn-cs"/>
              </a:rPr>
              <a:t>Alec Wilson, Ph.D.</a:t>
            </a:r>
          </a:p>
        </p:txBody>
      </p:sp>
      <p:sp>
        <p:nvSpPr>
          <p:cNvPr id="9" name="TextBox 8">
            <a:extLst>
              <a:ext uri="{FF2B5EF4-FFF2-40B4-BE49-F238E27FC236}">
                <a16:creationId xmlns:a16="http://schemas.microsoft.com/office/drawing/2014/main" id="{B814CD99-9269-413A-AFA7-BA3281B2F475}"/>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35</a:t>
            </a:r>
          </a:p>
        </p:txBody>
      </p:sp>
      <p:pic>
        <p:nvPicPr>
          <p:cNvPr id="10" name="Picture 9" descr="Alexander Wilson">
            <a:extLst>
              <a:ext uri="{FF2B5EF4-FFF2-40B4-BE49-F238E27FC236}">
                <a16:creationId xmlns:a16="http://schemas.microsoft.com/office/drawing/2014/main" id="{A24F2B12-4D3E-4E33-BD71-3E0B6D8781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08982" y="1297555"/>
            <a:ext cx="7974036" cy="4493539"/>
          </a:xfrm>
          <a:prstGeom prst="rect">
            <a:avLst/>
          </a:prstGeom>
          <a:noFill/>
          <a:ln>
            <a:noFill/>
          </a:ln>
        </p:spPr>
      </p:pic>
    </p:spTree>
    <p:extLst>
      <p:ext uri="{BB962C8B-B14F-4D97-AF65-F5344CB8AC3E}">
        <p14:creationId xmlns:p14="http://schemas.microsoft.com/office/powerpoint/2010/main" val="2438207991"/>
      </p:ext>
    </p:extLst>
  </p:cSld>
  <p:clrMapOvr>
    <a:masterClrMapping/>
  </p:clrMapOvr>
  <p:transition spd="slow">
    <p:wipe dir="d"/>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296"/>
            <a:ext cx="12192000" cy="772160"/>
          </a:xfrm>
        </p:spPr>
        <p:txBody>
          <a:bodyPr>
            <a:normAutofit/>
          </a:bodyPr>
          <a:lstStyle/>
          <a:p>
            <a:pPr algn="ctr"/>
            <a:r>
              <a:rPr lang="en-US" sz="3600" dirty="0">
                <a:solidFill>
                  <a:srgbClr val="5FE0D4"/>
                </a:solidFill>
                <a:latin typeface="Arial" charset="0"/>
                <a:cs typeface="Arial" charset="0"/>
              </a:rPr>
              <a:t>New NHGRI Intramural Investigator </a:t>
            </a:r>
          </a:p>
        </p:txBody>
      </p:sp>
      <p:sp>
        <p:nvSpPr>
          <p:cNvPr id="9" name="TextBox 8">
            <a:extLst>
              <a:ext uri="{FF2B5EF4-FFF2-40B4-BE49-F238E27FC236}">
                <a16:creationId xmlns:a16="http://schemas.microsoft.com/office/drawing/2014/main" id="{A2896B59-D1E8-492A-9126-8E523BC86493}"/>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36</a:t>
            </a:r>
          </a:p>
        </p:txBody>
      </p:sp>
      <p:sp>
        <p:nvSpPr>
          <p:cNvPr id="13" name="Rectangle 12">
            <a:extLst>
              <a:ext uri="{FF2B5EF4-FFF2-40B4-BE49-F238E27FC236}">
                <a16:creationId xmlns:a16="http://schemas.microsoft.com/office/drawing/2014/main" id="{33C34875-7865-49F8-81D4-72D35E3696D6}"/>
              </a:ext>
            </a:extLst>
          </p:cNvPr>
          <p:cNvSpPr/>
          <p:nvPr/>
        </p:nvSpPr>
        <p:spPr>
          <a:xfrm>
            <a:off x="2108982" y="5708788"/>
            <a:ext cx="7974036" cy="584775"/>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a:ea typeface="+mn-ea"/>
                <a:cs typeface="+mn-cs"/>
              </a:rPr>
              <a:t>Neil Hanchard, M.D., Ph.D.</a:t>
            </a:r>
          </a:p>
        </p:txBody>
      </p:sp>
      <p:pic>
        <p:nvPicPr>
          <p:cNvPr id="14" name="Picture 13">
            <a:extLst>
              <a:ext uri="{FF2B5EF4-FFF2-40B4-BE49-F238E27FC236}">
                <a16:creationId xmlns:a16="http://schemas.microsoft.com/office/drawing/2014/main" id="{B082D821-BDCF-4587-8B51-AC2E1BCE601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108982" y="1177926"/>
            <a:ext cx="7974036" cy="4489184"/>
          </a:xfrm>
          <a:prstGeom prst="rect">
            <a:avLst/>
          </a:prstGeom>
          <a:noFill/>
          <a:ln>
            <a:noFill/>
          </a:ln>
        </p:spPr>
      </p:pic>
    </p:spTree>
    <p:extLst>
      <p:ext uri="{BB962C8B-B14F-4D97-AF65-F5344CB8AC3E}">
        <p14:creationId xmlns:p14="http://schemas.microsoft.com/office/powerpoint/2010/main" val="1942510768"/>
      </p:ext>
    </p:extLst>
  </p:cSld>
  <p:clrMapOvr>
    <a:masterClrMapping/>
  </p:clrMapOvr>
  <p:transition spd="slow">
    <p:wipe dir="d"/>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342"/>
            <a:ext cx="12192000" cy="772160"/>
          </a:xfrm>
        </p:spPr>
        <p:txBody>
          <a:bodyPr>
            <a:normAutofit/>
          </a:bodyPr>
          <a:lstStyle/>
          <a:p>
            <a:pPr algn="ctr"/>
            <a:r>
              <a:rPr lang="en-US" sz="3600" dirty="0">
                <a:solidFill>
                  <a:srgbClr val="5FE0D4"/>
                </a:solidFill>
                <a:latin typeface="Arial" charset="0"/>
                <a:cs typeface="Arial" charset="0"/>
              </a:rPr>
              <a:t>Royal Swedish Academy of Sciences’ </a:t>
            </a:r>
            <a:r>
              <a:rPr lang="en-US" sz="3600" dirty="0" err="1">
                <a:solidFill>
                  <a:srgbClr val="5FE0D4"/>
                </a:solidFill>
                <a:latin typeface="Arial" charset="0"/>
                <a:cs typeface="Arial" charset="0"/>
              </a:rPr>
              <a:t>Crafoord</a:t>
            </a:r>
            <a:r>
              <a:rPr lang="en-US" sz="3600" dirty="0">
                <a:solidFill>
                  <a:srgbClr val="5FE0D4"/>
                </a:solidFill>
                <a:latin typeface="Arial" charset="0"/>
                <a:cs typeface="Arial" charset="0"/>
              </a:rPr>
              <a:t> Prize</a:t>
            </a:r>
            <a:endParaRPr lang="en-US" sz="3600" b="1" dirty="0">
              <a:solidFill>
                <a:srgbClr val="5FE0D4"/>
              </a:solidFill>
            </a:endParaRPr>
          </a:p>
        </p:txBody>
      </p:sp>
      <p:sp>
        <p:nvSpPr>
          <p:cNvPr id="4" name="TextBox 3">
            <a:extLst>
              <a:ext uri="{FF2B5EF4-FFF2-40B4-BE49-F238E27FC236}">
                <a16:creationId xmlns:a16="http://schemas.microsoft.com/office/drawing/2014/main" id="{EC39EF70-7EED-4B8E-97D0-E9C9F5288A3B}"/>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37</a:t>
            </a:r>
          </a:p>
        </p:txBody>
      </p:sp>
      <p:sp>
        <p:nvSpPr>
          <p:cNvPr id="8" name="Rectangle 7">
            <a:extLst>
              <a:ext uri="{FF2B5EF4-FFF2-40B4-BE49-F238E27FC236}">
                <a16:creationId xmlns:a16="http://schemas.microsoft.com/office/drawing/2014/main" id="{AEA35DCB-4EBD-4F5C-9984-8A677D8E6F1C}"/>
              </a:ext>
            </a:extLst>
          </p:cNvPr>
          <p:cNvSpPr/>
          <p:nvPr/>
        </p:nvSpPr>
        <p:spPr>
          <a:xfrm>
            <a:off x="2108982" y="5740406"/>
            <a:ext cx="7974036" cy="584775"/>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a:ea typeface="+mn-ea"/>
                <a:cs typeface="+mn-cs"/>
              </a:rPr>
              <a:t>Dan Kastner, M.D., Ph.D.</a:t>
            </a:r>
          </a:p>
        </p:txBody>
      </p:sp>
      <p:pic>
        <p:nvPicPr>
          <p:cNvPr id="10" name="Picture 9">
            <a:extLst>
              <a:ext uri="{FF2B5EF4-FFF2-40B4-BE49-F238E27FC236}">
                <a16:creationId xmlns:a16="http://schemas.microsoft.com/office/drawing/2014/main" id="{4D6537AE-A747-4FD4-8AB1-22F444DF1D0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108982" y="1217408"/>
            <a:ext cx="7974036" cy="4496196"/>
          </a:xfrm>
          <a:prstGeom prst="rect">
            <a:avLst/>
          </a:prstGeom>
          <a:noFill/>
          <a:ln>
            <a:noFill/>
          </a:ln>
        </p:spPr>
      </p:pic>
    </p:spTree>
    <p:extLst>
      <p:ext uri="{BB962C8B-B14F-4D97-AF65-F5344CB8AC3E}">
        <p14:creationId xmlns:p14="http://schemas.microsoft.com/office/powerpoint/2010/main" val="1219246088"/>
      </p:ext>
    </p:extLst>
  </p:cSld>
  <p:clrMapOvr>
    <a:masterClrMapping/>
  </p:clrMapOvr>
  <p:transition spd="slow">
    <p:wipe dir="d"/>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12DD476B-0E43-4F85-B6CA-2DF2EEFC57BE}"/>
              </a:ext>
            </a:extLst>
          </p:cNvPr>
          <p:cNvSpPr txBox="1">
            <a:spLocks/>
          </p:cNvSpPr>
          <p:nvPr/>
        </p:nvSpPr>
        <p:spPr>
          <a:xfrm>
            <a:off x="65997" y="2029683"/>
            <a:ext cx="7211961" cy="3218240"/>
          </a:xfrm>
          <a:prstGeom prst="rect">
            <a:avLst/>
          </a:prstGeom>
        </p:spPr>
        <p:txBody>
          <a:bodyPr>
            <a:noAutofit/>
          </a:bodyPr>
          <a:lst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615950" lvl="2" indent="-274638" defTabSz="511175" eaLnBrk="0" hangingPunct="0">
              <a:lnSpc>
                <a:spcPct val="100000"/>
              </a:lnSpc>
              <a:spcBef>
                <a:spcPts val="0"/>
              </a:spcBef>
              <a:buClr>
                <a:schemeClr val="tx1"/>
              </a:buClr>
              <a:buSzPct val="95000"/>
              <a:buFont typeface="Wingdings" panose="05000000000000000000" pitchFamily="2" charset="2"/>
              <a:buChar char="§"/>
              <a:tabLst>
                <a:tab pos="635000" algn="l"/>
              </a:tabLst>
              <a:defRPr/>
            </a:pPr>
            <a:r>
              <a:rPr lang="en-US" sz="3200" b="1" dirty="0">
                <a:solidFill>
                  <a:prstClr val="white"/>
                </a:solidFill>
                <a:latin typeface="Arial" charset="0"/>
              </a:rPr>
              <a:t>Dan Kastner will step down as 			NHGRI Scientific Director</a:t>
            </a:r>
          </a:p>
          <a:p>
            <a:pPr marL="615950" lvl="2" indent="-274638" defTabSz="511175" eaLnBrk="0" hangingPunct="0">
              <a:lnSpc>
                <a:spcPct val="100000"/>
              </a:lnSpc>
              <a:spcBef>
                <a:spcPts val="0"/>
              </a:spcBef>
              <a:buClr>
                <a:schemeClr val="tx1"/>
              </a:buClr>
              <a:buSzPct val="95000"/>
              <a:buFont typeface="Wingdings" panose="05000000000000000000" pitchFamily="2" charset="2"/>
              <a:buChar char="§"/>
              <a:tabLst>
                <a:tab pos="635000" algn="l"/>
              </a:tabLst>
              <a:defRPr/>
            </a:pPr>
            <a:endParaRPr lang="en-US" sz="3200" b="1" dirty="0">
              <a:solidFill>
                <a:prstClr val="white"/>
              </a:solidFill>
              <a:latin typeface="Arial" charset="0"/>
            </a:endParaRPr>
          </a:p>
          <a:p>
            <a:pPr marL="615950" lvl="2" indent="-274638" defTabSz="511175" eaLnBrk="0" hangingPunct="0">
              <a:lnSpc>
                <a:spcPct val="100000"/>
              </a:lnSpc>
              <a:spcBef>
                <a:spcPts val="0"/>
              </a:spcBef>
              <a:buClr>
                <a:schemeClr val="tx1"/>
              </a:buClr>
              <a:buSzPct val="95000"/>
              <a:buFont typeface="Wingdings" panose="05000000000000000000" pitchFamily="2" charset="2"/>
              <a:buChar char="§"/>
              <a:tabLst>
                <a:tab pos="635000" algn="l"/>
              </a:tabLst>
              <a:defRPr/>
            </a:pPr>
            <a:r>
              <a:rPr lang="en-US" sz="3200" b="1" dirty="0">
                <a:solidFill>
                  <a:prstClr val="white"/>
                </a:solidFill>
                <a:latin typeface="Arial" charset="0"/>
              </a:rPr>
              <a:t>Search for the next NHGRI 				Scientific Director begins in 			mid-March</a:t>
            </a:r>
          </a:p>
          <a:p>
            <a:pPr marL="615950" lvl="2" indent="-274638" defTabSz="487363" eaLnBrk="0" hangingPunct="0">
              <a:lnSpc>
                <a:spcPct val="100000"/>
              </a:lnSpc>
              <a:spcBef>
                <a:spcPts val="0"/>
              </a:spcBef>
              <a:buClr>
                <a:schemeClr val="tx1"/>
              </a:buClr>
              <a:buSzPct val="95000"/>
              <a:buFont typeface="Wingdings" panose="05000000000000000000" pitchFamily="2" charset="2"/>
              <a:buChar char="§"/>
              <a:tabLst>
                <a:tab pos="635000" algn="l"/>
              </a:tabLst>
              <a:defRPr/>
            </a:pPr>
            <a:endParaRPr lang="en-US" sz="2800" b="1" dirty="0">
              <a:solidFill>
                <a:prstClr val="white"/>
              </a:solidFill>
              <a:latin typeface="Arial" charset="0"/>
            </a:endParaRPr>
          </a:p>
          <a:p>
            <a:pPr marL="158750" lvl="2" indent="0" defTabSz="627063" eaLnBrk="0" hangingPunct="0">
              <a:lnSpc>
                <a:spcPct val="100000"/>
              </a:lnSpc>
              <a:spcBef>
                <a:spcPts val="0"/>
              </a:spcBef>
              <a:buClr>
                <a:schemeClr val="tx1"/>
              </a:buClr>
              <a:buSzPct val="95000"/>
              <a:buNone/>
              <a:defRPr/>
            </a:pPr>
            <a:endParaRPr lang="en-US" sz="2800" b="1" dirty="0">
              <a:solidFill>
                <a:prstClr val="white"/>
              </a:solidFill>
              <a:latin typeface="Arial" charset="0"/>
            </a:endParaRPr>
          </a:p>
          <a:p>
            <a:pPr marL="158750" lvl="2" indent="0" defTabSz="627063" eaLnBrk="0" hangingPunct="0">
              <a:lnSpc>
                <a:spcPct val="100000"/>
              </a:lnSpc>
              <a:spcBef>
                <a:spcPts val="0"/>
              </a:spcBef>
              <a:buClr>
                <a:schemeClr val="tx1"/>
              </a:buClr>
              <a:buSzPct val="95000"/>
              <a:buNone/>
              <a:defRPr/>
            </a:pPr>
            <a:endParaRPr lang="en-US" sz="2800" b="1" dirty="0">
              <a:solidFill>
                <a:prstClr val="white"/>
              </a:solidFill>
              <a:latin typeface="Arial" charset="0"/>
            </a:endParaRPr>
          </a:p>
          <a:p>
            <a:pPr marL="615950" lvl="2" indent="-457200" defTabSz="627063" eaLnBrk="0" hangingPunct="0">
              <a:lnSpc>
                <a:spcPct val="100000"/>
              </a:lnSpc>
              <a:spcBef>
                <a:spcPts val="0"/>
              </a:spcBef>
              <a:buClr>
                <a:schemeClr val="tx1"/>
              </a:buClr>
              <a:buSzPct val="95000"/>
              <a:buFont typeface="Wingdings" panose="05000000000000000000" pitchFamily="2" charset="2"/>
              <a:buChar char="§"/>
              <a:defRPr/>
            </a:pPr>
            <a:endParaRPr lang="en-US" sz="2800" b="1" dirty="0">
              <a:solidFill>
                <a:prstClr val="white"/>
              </a:solidFill>
              <a:latin typeface="Arial" charset="0"/>
            </a:endParaRPr>
          </a:p>
          <a:p>
            <a:pPr marL="387350" lvl="2" indent="-228600" algn="ctr" defTabSz="627063" eaLnBrk="0" hangingPunct="0">
              <a:spcBef>
                <a:spcPts val="1800"/>
              </a:spcBef>
              <a:buClr>
                <a:schemeClr val="tx1"/>
              </a:buClr>
              <a:buSzPct val="95000"/>
              <a:buFont typeface="Wingdings" pitchFamily="2" charset="2"/>
              <a:buChar char=""/>
              <a:defRPr/>
            </a:pPr>
            <a:endParaRPr lang="en-US" sz="2800" b="1" dirty="0">
              <a:solidFill>
                <a:prstClr val="white"/>
              </a:solidFill>
              <a:latin typeface="Arial" charset="0"/>
            </a:endParaRPr>
          </a:p>
          <a:p>
            <a:pPr marL="387350" lvl="2" indent="-228600" algn="ctr" defTabSz="627063" eaLnBrk="0" hangingPunct="0">
              <a:spcBef>
                <a:spcPts val="1800"/>
              </a:spcBef>
              <a:buClr>
                <a:schemeClr val="tx1"/>
              </a:buClr>
              <a:buSzPct val="95000"/>
              <a:buFont typeface="Wingdings" pitchFamily="2" charset="2"/>
              <a:buChar char=""/>
              <a:defRPr/>
            </a:pPr>
            <a:endParaRPr lang="en-US" sz="2800" b="1" dirty="0">
              <a:solidFill>
                <a:prstClr val="white"/>
              </a:solidFill>
              <a:latin typeface="Arial" charset="0"/>
            </a:endParaRPr>
          </a:p>
          <a:p>
            <a:endParaRPr lang="en-US" sz="2800" dirty="0"/>
          </a:p>
          <a:p>
            <a:pPr lvl="1"/>
            <a:endParaRPr lang="en-US" sz="2800" dirty="0"/>
          </a:p>
          <a:p>
            <a:endParaRPr lang="en-US" sz="2800" dirty="0"/>
          </a:p>
          <a:p>
            <a:endParaRPr lang="en-US" sz="2800" dirty="0"/>
          </a:p>
          <a:p>
            <a:pPr marL="609585" lvl="1" indent="0">
              <a:buFont typeface="Arial"/>
              <a:buNone/>
            </a:pPr>
            <a:endParaRPr lang="en-US" sz="2800" dirty="0"/>
          </a:p>
        </p:txBody>
      </p:sp>
      <p:sp>
        <p:nvSpPr>
          <p:cNvPr id="2" name="Rectangle 1">
            <a:extLst>
              <a:ext uri="{FF2B5EF4-FFF2-40B4-BE49-F238E27FC236}">
                <a16:creationId xmlns:a16="http://schemas.microsoft.com/office/drawing/2014/main" id="{BE8B9FA7-E65D-4A00-A529-081D35D2EB74}"/>
              </a:ext>
            </a:extLst>
          </p:cNvPr>
          <p:cNvSpPr/>
          <p:nvPr/>
        </p:nvSpPr>
        <p:spPr>
          <a:xfrm>
            <a:off x="0" y="-21670"/>
            <a:ext cx="12191999" cy="646331"/>
          </a:xfrm>
          <a:prstGeom prst="rect">
            <a:avLst/>
          </a:prstGeom>
        </p:spPr>
        <p:txBody>
          <a:bodyPr wrap="square">
            <a:spAutoFit/>
          </a:bodyPr>
          <a:lstStyle/>
          <a:p>
            <a:pPr marL="158750" lvl="2" algn="ctr" defTabSz="627063" eaLnBrk="0" hangingPunct="0">
              <a:buClr>
                <a:schemeClr val="tx1"/>
              </a:buClr>
              <a:buSzPct val="95000"/>
              <a:defRPr/>
            </a:pPr>
            <a:r>
              <a:rPr lang="en-US" sz="3600" b="1" dirty="0">
                <a:solidFill>
                  <a:srgbClr val="5FE0D4"/>
                </a:solidFill>
                <a:latin typeface="Arial" charset="0"/>
                <a:cs typeface="Arial" charset="0"/>
              </a:rPr>
              <a:t>NHGRI Scientific Director Search</a:t>
            </a:r>
            <a:endParaRPr lang="en-US" sz="3600" b="1" dirty="0">
              <a:solidFill>
                <a:prstClr val="white"/>
              </a:solidFill>
              <a:latin typeface="Arial" charset="0"/>
            </a:endParaRPr>
          </a:p>
        </p:txBody>
      </p:sp>
      <p:pic>
        <p:nvPicPr>
          <p:cNvPr id="3" name="Picture 2">
            <a:extLst>
              <a:ext uri="{FF2B5EF4-FFF2-40B4-BE49-F238E27FC236}">
                <a16:creationId xmlns:a16="http://schemas.microsoft.com/office/drawing/2014/main" id="{D6029CCD-8B3C-4D5C-B41C-BF51CF5F052E}"/>
              </a:ext>
            </a:extLst>
          </p:cNvPr>
          <p:cNvPicPr>
            <a:picLocks noChangeAspect="1"/>
          </p:cNvPicPr>
          <p:nvPr/>
        </p:nvPicPr>
        <p:blipFill rotWithShape="1">
          <a:blip r:embed="rId3"/>
          <a:srcRect l="11714" r="26495"/>
          <a:stretch/>
        </p:blipFill>
        <p:spPr>
          <a:xfrm>
            <a:off x="7593151" y="1375853"/>
            <a:ext cx="4043326" cy="4352514"/>
          </a:xfrm>
          <a:prstGeom prst="roundRect">
            <a:avLst/>
          </a:prstGeom>
        </p:spPr>
      </p:pic>
    </p:spTree>
    <p:extLst>
      <p:ext uri="{BB962C8B-B14F-4D97-AF65-F5344CB8AC3E}">
        <p14:creationId xmlns:p14="http://schemas.microsoft.com/office/powerpoint/2010/main" val="313747062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1646A4-69F3-1745-9684-060D9CF658F7}"/>
              </a:ext>
            </a:extLst>
          </p:cNvPr>
          <p:cNvSpPr>
            <a:spLocks noGrp="1"/>
          </p:cNvSpPr>
          <p:nvPr>
            <p:ph type="title"/>
          </p:nvPr>
        </p:nvSpPr>
        <p:spPr>
          <a:xfrm>
            <a:off x="0" y="-16618"/>
            <a:ext cx="12192000" cy="700088"/>
          </a:xfrm>
        </p:spPr>
        <p:txBody>
          <a:bodyPr>
            <a:normAutofit/>
          </a:bodyPr>
          <a:lstStyle/>
          <a:p>
            <a:pPr algn="ctr"/>
            <a:r>
              <a:rPr lang="en-US" sz="3600" dirty="0"/>
              <a:t>NHGRI Director on Twitter</a:t>
            </a:r>
          </a:p>
        </p:txBody>
      </p:sp>
      <p:pic>
        <p:nvPicPr>
          <p:cNvPr id="5" name="Picture 4" descr="A picture containing device&#10;&#10;Description automatically generated">
            <a:extLst>
              <a:ext uri="{FF2B5EF4-FFF2-40B4-BE49-F238E27FC236}">
                <a16:creationId xmlns:a16="http://schemas.microsoft.com/office/drawing/2014/main" id="{6A107DE1-E8CB-4041-A4EB-CFF0CC580A3C}"/>
              </a:ext>
            </a:extLst>
          </p:cNvPr>
          <p:cNvPicPr>
            <a:picLocks noChangeAspect="1"/>
          </p:cNvPicPr>
          <p:nvPr/>
        </p:nvPicPr>
        <p:blipFill rotWithShape="1">
          <a:blip r:embed="rId3">
            <a:extLst>
              <a:ext uri="{28A0092B-C50C-407E-A947-70E740481C1C}">
                <a14:useLocalDpi xmlns:a14="http://schemas.microsoft.com/office/drawing/2010/main" val="0"/>
              </a:ext>
            </a:extLst>
          </a:blip>
          <a:srcRect l="638" t="1807" r="1636" b="25243"/>
          <a:stretch/>
        </p:blipFill>
        <p:spPr>
          <a:xfrm>
            <a:off x="1406611" y="896987"/>
            <a:ext cx="9378779" cy="5364003"/>
          </a:xfrm>
          <a:prstGeom prst="rect">
            <a:avLst/>
          </a:prstGeom>
          <a:effectLst>
            <a:glow rad="228600">
              <a:schemeClr val="accent3">
                <a:satMod val="175000"/>
                <a:alpha val="40000"/>
              </a:schemeClr>
            </a:glow>
          </a:effectLst>
        </p:spPr>
      </p:pic>
      <p:sp>
        <p:nvSpPr>
          <p:cNvPr id="7" name="TextBox 6">
            <a:extLst>
              <a:ext uri="{FF2B5EF4-FFF2-40B4-BE49-F238E27FC236}">
                <a16:creationId xmlns:a16="http://schemas.microsoft.com/office/drawing/2014/main" id="{F2BCCA9A-B07F-4D21-A576-9F4B511507D2}"/>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38</a:t>
            </a:r>
          </a:p>
        </p:txBody>
      </p:sp>
    </p:spTree>
    <p:extLst>
      <p:ext uri="{BB962C8B-B14F-4D97-AF65-F5344CB8AC3E}">
        <p14:creationId xmlns:p14="http://schemas.microsoft.com/office/powerpoint/2010/main" val="727321757"/>
      </p:ext>
    </p:extLst>
  </p:cSld>
  <p:clrMapOvr>
    <a:masterClrMapping/>
  </p:clrMapOvr>
  <p:transition spd="slow">
    <p:wipe dir="d"/>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14268" y="2668787"/>
            <a:ext cx="184731"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92475BCF-C628-416C-A02B-541B2FEAA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407" y="371298"/>
            <a:ext cx="11182452" cy="3057702"/>
          </a:xfrm>
          <a:prstGeom prst="rect">
            <a:avLst/>
          </a:prstGeom>
          <a:effectLst>
            <a:glow rad="228600">
              <a:schemeClr val="accent3">
                <a:satMod val="175000"/>
                <a:alpha val="40000"/>
              </a:schemeClr>
            </a:glow>
          </a:effectLst>
        </p:spPr>
      </p:pic>
      <p:pic>
        <p:nvPicPr>
          <p:cNvPr id="2" name="Picture 1">
            <a:extLst>
              <a:ext uri="{FF2B5EF4-FFF2-40B4-BE49-F238E27FC236}">
                <a16:creationId xmlns:a16="http://schemas.microsoft.com/office/drawing/2014/main" id="{AE8B3640-A5B8-42B5-8025-A86445AED653}"/>
              </a:ext>
            </a:extLst>
          </p:cNvPr>
          <p:cNvPicPr>
            <a:picLocks noChangeAspect="1"/>
          </p:cNvPicPr>
          <p:nvPr/>
        </p:nvPicPr>
        <p:blipFill rotWithShape="1">
          <a:blip r:embed="rId4"/>
          <a:srcRect l="19960" t="34624" r="21008" b="37419"/>
          <a:stretch/>
        </p:blipFill>
        <p:spPr>
          <a:xfrm>
            <a:off x="1576260" y="3906609"/>
            <a:ext cx="9060746" cy="2413725"/>
          </a:xfrm>
          <a:prstGeom prst="rect">
            <a:avLst/>
          </a:prstGeom>
          <a:effectLst>
            <a:glow rad="228600">
              <a:schemeClr val="accent3">
                <a:satMod val="175000"/>
                <a:alpha val="40000"/>
              </a:schemeClr>
            </a:glow>
          </a:effectLst>
        </p:spPr>
      </p:pic>
      <p:sp>
        <p:nvSpPr>
          <p:cNvPr id="6" name="TextBox 5">
            <a:extLst>
              <a:ext uri="{FF2B5EF4-FFF2-40B4-BE49-F238E27FC236}">
                <a16:creationId xmlns:a16="http://schemas.microsoft.com/office/drawing/2014/main" id="{3A386758-9041-47C5-AD82-39AA28936464}"/>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39</a:t>
            </a:r>
          </a:p>
        </p:txBody>
      </p:sp>
    </p:spTree>
    <p:extLst>
      <p:ext uri="{BB962C8B-B14F-4D97-AF65-F5344CB8AC3E}">
        <p14:creationId xmlns:p14="http://schemas.microsoft.com/office/powerpoint/2010/main" val="1650569312"/>
      </p:ext>
    </p:extLst>
  </p:cSld>
  <p:clrMapOvr>
    <a:masterClrMapping/>
  </p:clrMapOvr>
  <p:transition spd="slow">
    <p:wipe dir="d"/>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1" y="1379617"/>
            <a:ext cx="12191999"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panose="020B0604020202020204"/>
                <a:ea typeface="+mn-ea"/>
                <a:cs typeface="Arial" pitchFamily="34" charset="0"/>
              </a:rPr>
              <a:t>Thanks!</a:t>
            </a:r>
          </a:p>
        </p:txBody>
      </p:sp>
      <p:sp>
        <p:nvSpPr>
          <p:cNvPr id="94214" name="Rectangle 6"/>
          <p:cNvSpPr>
            <a:spLocks noChangeArrowheads="1"/>
          </p:cNvSpPr>
          <p:nvPr/>
        </p:nvSpPr>
        <p:spPr bwMode="auto">
          <a:xfrm>
            <a:off x="1" y="5956184"/>
            <a:ext cx="12191999"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panose="020B0604020202020204"/>
                <a:ea typeface="+mn-ea"/>
                <a:cs typeface="Arial" pitchFamily="34" charset="0"/>
              </a:rPr>
              <a:t>Special Thanks!</a:t>
            </a:r>
          </a:p>
        </p:txBody>
      </p:sp>
      <p:grpSp>
        <p:nvGrpSpPr>
          <p:cNvPr id="5" name="Group 4">
            <a:extLst>
              <a:ext uri="{FF2B5EF4-FFF2-40B4-BE49-F238E27FC236}">
                <a16:creationId xmlns:a16="http://schemas.microsoft.com/office/drawing/2014/main" id="{A5B8CF7F-5231-4656-831C-EE27A7837668}"/>
              </a:ext>
            </a:extLst>
          </p:cNvPr>
          <p:cNvGrpSpPr/>
          <p:nvPr/>
        </p:nvGrpSpPr>
        <p:grpSpPr>
          <a:xfrm>
            <a:off x="0" y="-26894"/>
            <a:ext cx="12191998" cy="1336421"/>
            <a:chOff x="0" y="-26894"/>
            <a:chExt cx="12191998" cy="1336421"/>
          </a:xfrm>
        </p:grpSpPr>
        <p:sp>
          <p:nvSpPr>
            <p:cNvPr id="4" name="Rectangle 3">
              <a:extLst>
                <a:ext uri="{FF2B5EF4-FFF2-40B4-BE49-F238E27FC236}">
                  <a16:creationId xmlns:a16="http://schemas.microsoft.com/office/drawing/2014/main" id="{1B7E9B2F-2370-4D7D-A91B-B77753E89B20}"/>
                </a:ext>
              </a:extLst>
            </p:cNvPr>
            <p:cNvSpPr/>
            <p:nvPr/>
          </p:nvSpPr>
          <p:spPr>
            <a:xfrm>
              <a:off x="0" y="-26894"/>
              <a:ext cx="12191998" cy="133642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1956"/>
                </a:solidFill>
                <a:effectLst/>
                <a:uLnTx/>
                <a:uFillTx/>
                <a:latin typeface="Arial" panose="020B0604020202020204"/>
                <a:ea typeface="+mn-ea"/>
                <a:cs typeface="+mn-cs"/>
              </a:endParaRPr>
            </a:p>
          </p:txBody>
        </p:sp>
        <p:pic>
          <p:nvPicPr>
            <p:cNvPr id="9" name="Picture 8" descr="/Volumes/CPLB_Digital_Media_Archive/Art Archive/__NHGRI BRANDED PROJECTS/_Reference source files/OUR Design tools/Logos/NHGRI logo/PNG logo/NHGRI_Logo_color.png">
              <a:extLst>
                <a:ext uri="{FF2B5EF4-FFF2-40B4-BE49-F238E27FC236}">
                  <a16:creationId xmlns:a16="http://schemas.microsoft.com/office/drawing/2014/main" id="{08C3C052-2670-4F2B-85AC-F20F1D95110E}"/>
                </a:ext>
              </a:extLst>
            </p:cNvPr>
            <p:cNvPicPr>
              <a:picLocks noChangeAspect="1"/>
            </p:cNvPicPr>
            <p:nvPr/>
          </p:nvPicPr>
          <p:blipFill rotWithShape="1">
            <a:blip r:embed="rId3">
              <a:extLst>
                <a:ext uri="{28A0092B-C50C-407E-A947-70E740481C1C}">
                  <a14:useLocalDpi xmlns:a14="http://schemas.microsoft.com/office/drawing/2010/main" val="0"/>
                </a:ext>
              </a:extLst>
            </a:blip>
            <a:srcRect l="4134" t="17940" r="4663" b="23199"/>
            <a:stretch/>
          </p:blipFill>
          <p:spPr bwMode="auto">
            <a:xfrm>
              <a:off x="3130794" y="19728"/>
              <a:ext cx="5890376" cy="1289799"/>
            </a:xfrm>
            <a:prstGeom prst="rect">
              <a:avLst/>
            </a:prstGeom>
            <a:noFill/>
            <a:ln>
              <a:noFill/>
            </a:ln>
            <a:effectLst/>
          </p:spPr>
        </p:pic>
      </p:grpSp>
      <p:pic>
        <p:nvPicPr>
          <p:cNvPr id="3" name="Picture 2">
            <a:extLst>
              <a:ext uri="{FF2B5EF4-FFF2-40B4-BE49-F238E27FC236}">
                <a16:creationId xmlns:a16="http://schemas.microsoft.com/office/drawing/2014/main" id="{826EC229-1CD1-4EC2-81FE-8EFC1AF2ADB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8000" contrast="16000"/>
                    </a14:imgEffect>
                  </a14:imgLayer>
                </a14:imgProps>
              </a:ext>
              <a:ext uri="{28A0092B-C50C-407E-A947-70E740481C1C}">
                <a14:useLocalDpi xmlns:a14="http://schemas.microsoft.com/office/drawing/2010/main" val="0"/>
              </a:ext>
            </a:extLst>
          </a:blip>
          <a:srcRect t="16831" b="15796"/>
          <a:stretch/>
        </p:blipFill>
        <p:spPr>
          <a:xfrm>
            <a:off x="2547530" y="2405421"/>
            <a:ext cx="6842936" cy="3294897"/>
          </a:xfrm>
          <a:prstGeom prst="rect">
            <a:avLst/>
          </a:prstGeom>
          <a:effectLst>
            <a:glow rad="228600">
              <a:srgbClr val="B5198C">
                <a:alpha val="40000"/>
              </a:srgbClr>
            </a:glow>
          </a:effectLst>
        </p:spPr>
      </p:pic>
      <p:sp>
        <p:nvSpPr>
          <p:cNvPr id="7" name="Arrow: Down 6">
            <a:extLst>
              <a:ext uri="{FF2B5EF4-FFF2-40B4-BE49-F238E27FC236}">
                <a16:creationId xmlns:a16="http://schemas.microsoft.com/office/drawing/2014/main" id="{64F568A9-DBE9-4C67-B919-0F8C086B87C8}"/>
              </a:ext>
            </a:extLst>
          </p:cNvPr>
          <p:cNvSpPr/>
          <p:nvPr/>
        </p:nvSpPr>
        <p:spPr>
          <a:xfrm>
            <a:off x="7812543" y="2187051"/>
            <a:ext cx="462336" cy="864714"/>
          </a:xfrm>
          <a:prstGeom prst="downArrow">
            <a:avLst/>
          </a:prstGeom>
          <a:solidFill>
            <a:srgbClr val="B5198C"/>
          </a:solidFill>
          <a:ln>
            <a:solidFill>
              <a:srgbClr val="B519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170055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4214"/>
                                        </p:tgtEl>
                                        <p:attrNameLst>
                                          <p:attrName>style.visibility</p:attrName>
                                        </p:attrNameLst>
                                      </p:cBhvr>
                                      <p:to>
                                        <p:strVal val="visible"/>
                                      </p:to>
                                    </p:set>
                                    <p:anim calcmode="lin" valueType="num">
                                      <p:cBhvr additive="base">
                                        <p:cTn id="7" dur="500" fill="hold"/>
                                        <p:tgtEl>
                                          <p:spTgt spid="94214"/>
                                        </p:tgtEl>
                                        <p:attrNameLst>
                                          <p:attrName>ppt_x</p:attrName>
                                        </p:attrNameLst>
                                      </p:cBhvr>
                                      <p:tavLst>
                                        <p:tav tm="0">
                                          <p:val>
                                            <p:strVal val="#ppt_x"/>
                                          </p:val>
                                        </p:tav>
                                        <p:tav tm="100000">
                                          <p:val>
                                            <p:strVal val="#ppt_x"/>
                                          </p:val>
                                        </p:tav>
                                      </p:tavLst>
                                    </p:anim>
                                    <p:anim calcmode="lin" valueType="num">
                                      <p:cBhvr additive="base">
                                        <p:cTn id="8" dur="500" fill="hold"/>
                                        <p:tgtEl>
                                          <p:spTgt spid="942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4" grpId="0"/>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60723"/>
      </p:ext>
    </p:extLst>
  </p:cSld>
  <p:clrMapOvr>
    <a:masterClrMapping/>
  </p:clrMapOvr>
  <p:transition spd="slow">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1067160"/>
            <a:ext cx="1175985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NHGRI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NIH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Genomics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Extramural Research Program</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NIH Common Fund/Trans-NIH </a:t>
            </a:r>
          </a:p>
          <a:p>
            <a:pPr marL="1016000" lvl="0" indent="-787400">
              <a:spcBef>
                <a:spcPts val="1800"/>
              </a:spcBef>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Communications, </a:t>
            </a:r>
            <a:r>
              <a:rPr lang="en-US" sz="3400" b="1" dirty="0">
                <a:solidFill>
                  <a:srgbClr val="FFFFFF">
                    <a:lumMod val="75000"/>
                  </a:srgbClr>
                </a:solidFill>
              </a:rPr>
              <a:t>Policy, and</a:t>
            </a: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	 Education</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Intramural Research Program</a:t>
            </a:r>
          </a:p>
        </p:txBody>
      </p:sp>
    </p:spTree>
    <p:extLst>
      <p:ext uri="{BB962C8B-B14F-4D97-AF65-F5344CB8AC3E}">
        <p14:creationId xmlns:p14="http://schemas.microsoft.com/office/powerpoint/2010/main" val="252958189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4">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4">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4">
                                            <p:txEl>
                                              <p:pRg st="5" end="5"/>
                                            </p:txEl>
                                          </p:spTgt>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106716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E57200"/>
                </a:solidFill>
                <a:effectLst/>
                <a:uLnTx/>
                <a:uFillTx/>
                <a:latin typeface="Arial" panose="020B0604020202020204"/>
                <a:ea typeface="+mn-ea"/>
                <a:cs typeface="+mn-cs"/>
              </a:rPr>
              <a:t>General NHGRI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NIH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Genomics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Extramural Research Program</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NIH Common Fund/Trans-NIH </a:t>
            </a:r>
          </a:p>
          <a:p>
            <a:pPr marL="1016000" lvl="0" indent="-787400">
              <a:spcBef>
                <a:spcPts val="1800"/>
              </a:spcBef>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Communications, </a:t>
            </a:r>
            <a:r>
              <a:rPr lang="en-US" sz="3400" b="1" dirty="0">
                <a:solidFill>
                  <a:srgbClr val="FFFFFF">
                    <a:lumMod val="75000"/>
                  </a:srgbClr>
                </a:solidFill>
              </a:rPr>
              <a:t>Policy, and</a:t>
            </a: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	 Education </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Intramural Research Program</a:t>
            </a:r>
          </a:p>
        </p:txBody>
      </p:sp>
    </p:spTree>
    <p:extLst>
      <p:ext uri="{BB962C8B-B14F-4D97-AF65-F5344CB8AC3E}">
        <p14:creationId xmlns:p14="http://schemas.microsoft.com/office/powerpoint/2010/main" val="3693532838"/>
      </p:ext>
    </p:extLst>
  </p:cSld>
  <p:clrMapOvr>
    <a:masterClrMapping/>
  </p:clrMapOvr>
  <p:transition spd="slow">
    <p:wipe dir="d"/>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C4E15E-FE3B-4C12-A484-A0B8C7B98172}"/>
              </a:ext>
            </a:extLst>
          </p:cNvPr>
          <p:cNvPicPr>
            <a:picLocks noChangeAspect="1"/>
          </p:cNvPicPr>
          <p:nvPr/>
        </p:nvPicPr>
        <p:blipFill>
          <a:blip r:embed="rId3"/>
          <a:stretch>
            <a:fillRect/>
          </a:stretch>
        </p:blipFill>
        <p:spPr>
          <a:xfrm>
            <a:off x="4153099" y="843226"/>
            <a:ext cx="3912423" cy="5434462"/>
          </a:xfrm>
          <a:prstGeom prst="rect">
            <a:avLst/>
          </a:prstGeom>
          <a:effectLst>
            <a:glow rad="228600">
              <a:schemeClr val="accent6">
                <a:satMod val="175000"/>
                <a:alpha val="40000"/>
              </a:schemeClr>
            </a:glow>
          </a:effectLst>
        </p:spPr>
      </p:pic>
      <p:sp>
        <p:nvSpPr>
          <p:cNvPr id="8" name="Text Box 3">
            <a:extLst>
              <a:ext uri="{FF2B5EF4-FFF2-40B4-BE49-F238E27FC236}">
                <a16:creationId xmlns:a16="http://schemas.microsoft.com/office/drawing/2014/main" id="{E82D15D7-EF87-4D19-9F2A-FB7168383D4E}"/>
              </a:ext>
            </a:extLst>
          </p:cNvPr>
          <p:cNvSpPr txBox="1">
            <a:spLocks noChangeArrowheads="1"/>
          </p:cNvSpPr>
          <p:nvPr/>
        </p:nvSpPr>
        <p:spPr bwMode="auto">
          <a:xfrm>
            <a:off x="6362904" y="6353888"/>
            <a:ext cx="18085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1" u="none" strike="noStrike" kern="1200" cap="none" spc="0" normalizeH="0" baseline="0" noProof="0" dirty="0">
                <a:ln>
                  <a:noFill/>
                </a:ln>
                <a:solidFill>
                  <a:srgbClr val="D6ECFF">
                    <a:lumMod val="40000"/>
                    <a:lumOff val="60000"/>
                  </a:srgbClr>
                </a:solidFill>
                <a:effectLst/>
                <a:uLnTx/>
                <a:uFillTx/>
                <a:latin typeface="Arial" panose="020B0604020202020204" pitchFamily="34" charset="0"/>
                <a:ea typeface="+mn-ea"/>
                <a:cs typeface="+mn-cs"/>
              </a:rPr>
              <a:t>Nature</a:t>
            </a:r>
            <a:r>
              <a:rPr kumimoji="0" lang="en-US" altLang="en-US" sz="2000" b="1" i="0" u="none" strike="noStrike" kern="1200" cap="none" spc="0" normalizeH="0" baseline="0" noProof="0" dirty="0">
                <a:ln>
                  <a:noFill/>
                </a:ln>
                <a:solidFill>
                  <a:srgbClr val="D6ECFF">
                    <a:lumMod val="40000"/>
                    <a:lumOff val="60000"/>
                  </a:srgbClr>
                </a:solidFill>
                <a:effectLst/>
                <a:uLnTx/>
                <a:uFillTx/>
                <a:latin typeface="Arial" panose="020B0604020202020204" pitchFamily="34" charset="0"/>
                <a:ea typeface="+mn-ea"/>
                <a:cs typeface="+mn-cs"/>
              </a:rPr>
              <a:t> (2020)</a:t>
            </a:r>
          </a:p>
        </p:txBody>
      </p:sp>
      <p:pic>
        <p:nvPicPr>
          <p:cNvPr id="5" name="Picture 4">
            <a:extLst>
              <a:ext uri="{FF2B5EF4-FFF2-40B4-BE49-F238E27FC236}">
                <a16:creationId xmlns:a16="http://schemas.microsoft.com/office/drawing/2014/main" id="{E74776A8-0A6A-4135-AA80-DF3D9AC838F9}"/>
              </a:ext>
            </a:extLst>
          </p:cNvPr>
          <p:cNvPicPr>
            <a:picLocks noChangeAspect="1"/>
          </p:cNvPicPr>
          <p:nvPr/>
        </p:nvPicPr>
        <p:blipFill>
          <a:blip r:embed="rId4"/>
          <a:stretch>
            <a:fillRect/>
          </a:stretch>
        </p:blipFill>
        <p:spPr>
          <a:xfrm>
            <a:off x="718459" y="1708355"/>
            <a:ext cx="2667000" cy="3441290"/>
          </a:xfrm>
          <a:prstGeom prst="rect">
            <a:avLst/>
          </a:prstGeom>
        </p:spPr>
      </p:pic>
      <p:pic>
        <p:nvPicPr>
          <p:cNvPr id="10" name="Picture 9">
            <a:extLst>
              <a:ext uri="{FF2B5EF4-FFF2-40B4-BE49-F238E27FC236}">
                <a16:creationId xmlns:a16="http://schemas.microsoft.com/office/drawing/2014/main" id="{8CB0D81D-27E3-4B84-9E71-F38A244C41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29651" y="2666740"/>
            <a:ext cx="3139166" cy="1459024"/>
          </a:xfrm>
          <a:prstGeom prst="rect">
            <a:avLst/>
          </a:prstGeom>
        </p:spPr>
      </p:pic>
      <p:sp>
        <p:nvSpPr>
          <p:cNvPr id="11" name="Title 2">
            <a:extLst>
              <a:ext uri="{FF2B5EF4-FFF2-40B4-BE49-F238E27FC236}">
                <a16:creationId xmlns:a16="http://schemas.microsoft.com/office/drawing/2014/main" id="{03CB2594-BB75-4A78-A2D7-E1806966DD34}"/>
              </a:ext>
            </a:extLst>
          </p:cNvPr>
          <p:cNvSpPr txBox="1">
            <a:spLocks/>
          </p:cNvSpPr>
          <p:nvPr/>
        </p:nvSpPr>
        <p:spPr>
          <a:xfrm>
            <a:off x="0" y="23132"/>
            <a:ext cx="12192000" cy="605154"/>
          </a:xfrm>
          <a:prstGeom prst="rect">
            <a:avLst/>
          </a:prstGeom>
        </p:spPr>
        <p:txBody>
          <a:bodyPr vert="horz" lIns="0" tIns="45720" rIns="91440" bIns="45720" rtlCol="0" anchor="ctr" anchorCtr="0">
            <a:no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algn="ctr"/>
            <a:r>
              <a:rPr lang="en-US" sz="3600" dirty="0">
                <a:solidFill>
                  <a:srgbClr val="5FE0D3"/>
                </a:solidFill>
                <a:latin typeface="Arial" panose="020B0604020202020204"/>
              </a:rPr>
              <a:t>2020 NHGRI Strategic Vision</a:t>
            </a:r>
          </a:p>
        </p:txBody>
      </p:sp>
      <p:sp>
        <p:nvSpPr>
          <p:cNvPr id="7" name="TextBox 6">
            <a:extLst>
              <a:ext uri="{FF2B5EF4-FFF2-40B4-BE49-F238E27FC236}">
                <a16:creationId xmlns:a16="http://schemas.microsoft.com/office/drawing/2014/main" id="{8CF7CE6D-A187-4246-ACDD-F46A134CB29E}"/>
              </a:ext>
            </a:extLst>
          </p:cNvPr>
          <p:cNvSpPr txBox="1"/>
          <p:nvPr/>
        </p:nvSpPr>
        <p:spPr>
          <a:xfrm>
            <a:off x="10379998" y="6457890"/>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a:t>
            </a:r>
          </a:p>
        </p:txBody>
      </p:sp>
    </p:spTree>
    <p:extLst>
      <p:ext uri="{BB962C8B-B14F-4D97-AF65-F5344CB8AC3E}">
        <p14:creationId xmlns:p14="http://schemas.microsoft.com/office/powerpoint/2010/main" val="4232122202"/>
      </p:ext>
    </p:extLst>
  </p:cSld>
  <p:clrMapOvr>
    <a:masterClrMapping/>
  </p:clrMapOvr>
  <p:transition spd="slow">
    <p:wipe dir="d"/>
  </p:transition>
</p:sld>
</file>

<file path=ppt/theme/_rels/theme10.xml.rels><?xml version="1.0" encoding="UTF-8" standalone="yes"?>
<Relationships xmlns="http://schemas.openxmlformats.org/package/2006/relationships"><Relationship Id="rId1" Type="http://schemas.openxmlformats.org/officeDocument/2006/relationships/image" Target="../media/image21.jpeg"/></Relationships>
</file>

<file path=ppt/theme/theme1.xml><?xml version="1.0" encoding="utf-8"?>
<a:theme xmlns:a="http://schemas.openxmlformats.org/drawingml/2006/main" name="2_Custom Design">
  <a:themeElements>
    <a:clrScheme name="Blue colors firm">
      <a:dk1>
        <a:srgbClr val="FFFFFF"/>
      </a:dk1>
      <a:lt1>
        <a:srgbClr val="001956"/>
      </a:lt1>
      <a:dk2>
        <a:srgbClr val="616165"/>
      </a:dk2>
      <a:lt2>
        <a:srgbClr val="5FE0D3"/>
      </a:lt2>
      <a:accent1>
        <a:srgbClr val="FFFFFF"/>
      </a:accent1>
      <a:accent2>
        <a:srgbClr val="FE7F01"/>
      </a:accent2>
      <a:accent3>
        <a:srgbClr val="5EDFD3"/>
      </a:accent3>
      <a:accent4>
        <a:srgbClr val="00BC0E"/>
      </a:accent4>
      <a:accent5>
        <a:srgbClr val="5B1D9D"/>
      </a:accent5>
      <a:accent6>
        <a:srgbClr val="6161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defRPr sz="1333" b="0" i="0" kern="1200" baseline="0" dirty="0" smtClean="0">
            <a:solidFill>
              <a:schemeClr val="bg1"/>
            </a:solidFill>
            <a:effectLst/>
            <a:latin typeface="+mj-lt"/>
            <a:ea typeface="Helvetica Neue" charset="0"/>
            <a:cs typeface="Helvetica Neue"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1.xml><?xml version="1.0" encoding="utf-8"?>
<a:theme xmlns:a="http://schemas.openxmlformats.org/drawingml/2006/main" name="10_Custom Design">
  <a:themeElements>
    <a:clrScheme name="Blue colors firm">
      <a:dk1>
        <a:srgbClr val="FFFFFF"/>
      </a:dk1>
      <a:lt1>
        <a:srgbClr val="001956"/>
      </a:lt1>
      <a:dk2>
        <a:srgbClr val="616165"/>
      </a:dk2>
      <a:lt2>
        <a:srgbClr val="5FE0D3"/>
      </a:lt2>
      <a:accent1>
        <a:srgbClr val="FFFFFF"/>
      </a:accent1>
      <a:accent2>
        <a:srgbClr val="FE7F01"/>
      </a:accent2>
      <a:accent3>
        <a:srgbClr val="5EDFD3"/>
      </a:accent3>
      <a:accent4>
        <a:srgbClr val="00BC0E"/>
      </a:accent4>
      <a:accent5>
        <a:srgbClr val="5B1D9D"/>
      </a:accent5>
      <a:accent6>
        <a:srgbClr val="6161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defRPr sz="1333" b="0" i="0" kern="1200" baseline="0" dirty="0" smtClean="0">
            <a:solidFill>
              <a:schemeClr val="bg1"/>
            </a:solidFill>
            <a:effectLst/>
            <a:latin typeface="+mj-lt"/>
            <a:ea typeface="Helvetica Neue" charset="0"/>
            <a:cs typeface="Helvetica Neue"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Blue colors firm">
      <a:dk1>
        <a:srgbClr val="FFFFFF"/>
      </a:dk1>
      <a:lt1>
        <a:srgbClr val="001956"/>
      </a:lt1>
      <a:dk2>
        <a:srgbClr val="616165"/>
      </a:dk2>
      <a:lt2>
        <a:srgbClr val="5FE0D3"/>
      </a:lt2>
      <a:accent1>
        <a:srgbClr val="FFFFFF"/>
      </a:accent1>
      <a:accent2>
        <a:srgbClr val="FE7F01"/>
      </a:accent2>
      <a:accent3>
        <a:srgbClr val="5EDFD3"/>
      </a:accent3>
      <a:accent4>
        <a:srgbClr val="00BC0E"/>
      </a:accent4>
      <a:accent5>
        <a:srgbClr val="5B1D9D"/>
      </a:accent5>
      <a:accent6>
        <a:srgbClr val="6161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defRPr sz="1333" b="0" i="0" kern="1200" baseline="0" dirty="0" smtClean="0">
            <a:solidFill>
              <a:schemeClr val="bg1"/>
            </a:solidFill>
            <a:effectLst/>
            <a:latin typeface="+mj-lt"/>
            <a:ea typeface="Helvetica Neue" charset="0"/>
            <a:cs typeface="Helvetica Neue"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Custom Design">
  <a:themeElements>
    <a:clrScheme name="Blue colors firm">
      <a:dk1>
        <a:srgbClr val="FFFFFF"/>
      </a:dk1>
      <a:lt1>
        <a:srgbClr val="001956"/>
      </a:lt1>
      <a:dk2>
        <a:srgbClr val="616165"/>
      </a:dk2>
      <a:lt2>
        <a:srgbClr val="5FE0D3"/>
      </a:lt2>
      <a:accent1>
        <a:srgbClr val="FFFFFF"/>
      </a:accent1>
      <a:accent2>
        <a:srgbClr val="FE7F01"/>
      </a:accent2>
      <a:accent3>
        <a:srgbClr val="5EDFD3"/>
      </a:accent3>
      <a:accent4>
        <a:srgbClr val="00BC0E"/>
      </a:accent4>
      <a:accent5>
        <a:srgbClr val="5B1D9D"/>
      </a:accent5>
      <a:accent6>
        <a:srgbClr val="6161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defRPr sz="1333" b="0" i="0" kern="1200" baseline="0" dirty="0" smtClean="0">
            <a:solidFill>
              <a:schemeClr val="bg1"/>
            </a:solidFill>
            <a:effectLst/>
            <a:latin typeface="+mj-lt"/>
            <a:ea typeface="Helvetica Neue" charset="0"/>
            <a:cs typeface="Helvetica Neue"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Custom Design">
  <a:themeElements>
    <a:clrScheme name="Blue colors firm">
      <a:dk1>
        <a:srgbClr val="FFFFFF"/>
      </a:dk1>
      <a:lt1>
        <a:srgbClr val="001956"/>
      </a:lt1>
      <a:dk2>
        <a:srgbClr val="616165"/>
      </a:dk2>
      <a:lt2>
        <a:srgbClr val="5FE0D3"/>
      </a:lt2>
      <a:accent1>
        <a:srgbClr val="FFFFFF"/>
      </a:accent1>
      <a:accent2>
        <a:srgbClr val="FE7F01"/>
      </a:accent2>
      <a:accent3>
        <a:srgbClr val="5EDFD3"/>
      </a:accent3>
      <a:accent4>
        <a:srgbClr val="00BC0E"/>
      </a:accent4>
      <a:accent5>
        <a:srgbClr val="5B1D9D"/>
      </a:accent5>
      <a:accent6>
        <a:srgbClr val="6161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defRPr sz="1333" b="0" i="0" kern="1200" baseline="0" dirty="0" smtClean="0">
            <a:solidFill>
              <a:schemeClr val="bg1"/>
            </a:solidFill>
            <a:effectLst/>
            <a:latin typeface="+mj-lt"/>
            <a:ea typeface="Helvetica Neue" charset="0"/>
            <a:cs typeface="Helvetica Neue"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Custom Design">
  <a:themeElements>
    <a:clrScheme name="Blue colors firm">
      <a:dk1>
        <a:srgbClr val="FFFFFF"/>
      </a:dk1>
      <a:lt1>
        <a:srgbClr val="001956"/>
      </a:lt1>
      <a:dk2>
        <a:srgbClr val="616165"/>
      </a:dk2>
      <a:lt2>
        <a:srgbClr val="5FE0D3"/>
      </a:lt2>
      <a:accent1>
        <a:srgbClr val="FFFFFF"/>
      </a:accent1>
      <a:accent2>
        <a:srgbClr val="FE7F01"/>
      </a:accent2>
      <a:accent3>
        <a:srgbClr val="5EDFD3"/>
      </a:accent3>
      <a:accent4>
        <a:srgbClr val="00BC0E"/>
      </a:accent4>
      <a:accent5>
        <a:srgbClr val="5B1D9D"/>
      </a:accent5>
      <a:accent6>
        <a:srgbClr val="6161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defRPr sz="1333" b="0" i="0" kern="1200" baseline="0" dirty="0" smtClean="0">
            <a:solidFill>
              <a:schemeClr val="bg1"/>
            </a:solidFill>
            <a:effectLst/>
            <a:latin typeface="+mj-lt"/>
            <a:ea typeface="12 pt. Helvetica* 76 Bold Itali" charset="0"/>
            <a:cs typeface="12 pt. Helvetica* 76 Bold Itali"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Custom Design">
  <a:themeElements>
    <a:clrScheme name="Blue colors firm">
      <a:dk1>
        <a:srgbClr val="FFFFFF"/>
      </a:dk1>
      <a:lt1>
        <a:srgbClr val="001956"/>
      </a:lt1>
      <a:dk2>
        <a:srgbClr val="616165"/>
      </a:dk2>
      <a:lt2>
        <a:srgbClr val="5FE0D3"/>
      </a:lt2>
      <a:accent1>
        <a:srgbClr val="FFFFFF"/>
      </a:accent1>
      <a:accent2>
        <a:srgbClr val="FE7F01"/>
      </a:accent2>
      <a:accent3>
        <a:srgbClr val="5EDFD3"/>
      </a:accent3>
      <a:accent4>
        <a:srgbClr val="00BC0E"/>
      </a:accent4>
      <a:accent5>
        <a:srgbClr val="5B1D9D"/>
      </a:accent5>
      <a:accent6>
        <a:srgbClr val="6161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defRPr sz="1333" b="0" i="0" kern="1200" baseline="0" dirty="0" smtClean="0">
            <a:solidFill>
              <a:schemeClr val="bg1"/>
            </a:solidFill>
            <a:effectLst/>
            <a:latin typeface="+mj-lt"/>
            <a:ea typeface="12 pt. Helvetica* 76 Bold Itali" charset="0"/>
            <a:cs typeface="12 pt. Helvetica* 76 Bold Itali"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Custom Design">
  <a:themeElements>
    <a:clrScheme name="Blue colors firm">
      <a:dk1>
        <a:srgbClr val="FFFFFF"/>
      </a:dk1>
      <a:lt1>
        <a:srgbClr val="001956"/>
      </a:lt1>
      <a:dk2>
        <a:srgbClr val="616165"/>
      </a:dk2>
      <a:lt2>
        <a:srgbClr val="5FE0D3"/>
      </a:lt2>
      <a:accent1>
        <a:srgbClr val="FFFFFF"/>
      </a:accent1>
      <a:accent2>
        <a:srgbClr val="FE7F01"/>
      </a:accent2>
      <a:accent3>
        <a:srgbClr val="5EDFD3"/>
      </a:accent3>
      <a:accent4>
        <a:srgbClr val="00BC0E"/>
      </a:accent4>
      <a:accent5>
        <a:srgbClr val="5B1D9D"/>
      </a:accent5>
      <a:accent6>
        <a:srgbClr val="6161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defRPr sz="1333" b="0" i="0" kern="1200" baseline="0" dirty="0" smtClean="0">
            <a:solidFill>
              <a:schemeClr val="bg1"/>
            </a:solidFill>
            <a:effectLst/>
            <a:latin typeface="+mj-lt"/>
            <a:ea typeface="Helvetica Neue" charset="0"/>
            <a:cs typeface="Helvetica Neue"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Custom Design">
  <a:themeElements>
    <a:clrScheme name="Blue colors firm">
      <a:dk1>
        <a:srgbClr val="FFFFFF"/>
      </a:dk1>
      <a:lt1>
        <a:srgbClr val="001956"/>
      </a:lt1>
      <a:dk2>
        <a:srgbClr val="616165"/>
      </a:dk2>
      <a:lt2>
        <a:srgbClr val="5FE0D3"/>
      </a:lt2>
      <a:accent1>
        <a:srgbClr val="FFFFFF"/>
      </a:accent1>
      <a:accent2>
        <a:srgbClr val="FE7F01"/>
      </a:accent2>
      <a:accent3>
        <a:srgbClr val="5EDFD3"/>
      </a:accent3>
      <a:accent4>
        <a:srgbClr val="00BC0E"/>
      </a:accent4>
      <a:accent5>
        <a:srgbClr val="5B1D9D"/>
      </a:accent5>
      <a:accent6>
        <a:srgbClr val="6161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defRPr sz="1333" b="0" i="0" kern="1200" baseline="0" dirty="0" smtClean="0">
            <a:solidFill>
              <a:schemeClr val="bg1"/>
            </a:solidFill>
            <a:effectLst/>
            <a:latin typeface="+mj-lt"/>
            <a:ea typeface="Helvetica Neue" charset="0"/>
            <a:cs typeface="Helvetica Neue"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12396</TotalTime>
  <Words>9599</Words>
  <Application>Microsoft Office PowerPoint</Application>
  <PresentationFormat>Widescreen</PresentationFormat>
  <Paragraphs>733</Paragraphs>
  <Slides>69</Slides>
  <Notes>69</Notes>
  <HiddenSlides>0</HiddenSlides>
  <MMClips>0</MMClips>
  <ScaleCrop>false</ScaleCrop>
  <HeadingPairs>
    <vt:vector size="6" baseType="variant">
      <vt:variant>
        <vt:lpstr>Fonts Used</vt:lpstr>
      </vt:variant>
      <vt:variant>
        <vt:i4>8</vt:i4>
      </vt:variant>
      <vt:variant>
        <vt:lpstr>Theme</vt:lpstr>
      </vt:variant>
      <vt:variant>
        <vt:i4>11</vt:i4>
      </vt:variant>
      <vt:variant>
        <vt:lpstr>Slide Titles</vt:lpstr>
      </vt:variant>
      <vt:variant>
        <vt:i4>69</vt:i4>
      </vt:variant>
    </vt:vector>
  </HeadingPairs>
  <TitlesOfParts>
    <vt:vector size="88" baseType="lpstr">
      <vt:lpstr>Arial</vt:lpstr>
      <vt:lpstr>Arial Rounded MT Bold</vt:lpstr>
      <vt:lpstr>Calibri</vt:lpstr>
      <vt:lpstr>Calibri Light</vt:lpstr>
      <vt:lpstr>Corbel</vt:lpstr>
      <vt:lpstr>Wingdings</vt:lpstr>
      <vt:lpstr>Wingdings 2</vt:lpstr>
      <vt:lpstr>Wingdings 3</vt:lpstr>
      <vt:lpstr>2_Custom Design</vt:lpstr>
      <vt:lpstr>3_Custom Design</vt:lpstr>
      <vt:lpstr>Custom Design</vt:lpstr>
      <vt:lpstr>4_Custom Design</vt:lpstr>
      <vt:lpstr>5_Custom Design</vt:lpstr>
      <vt:lpstr>6_Custom Design</vt:lpstr>
      <vt:lpstr>7_Custom Design</vt:lpstr>
      <vt:lpstr>8_Custom Design</vt:lpstr>
      <vt:lpstr>9_Custom Design</vt:lpstr>
      <vt:lpstr>BlackGreyFadePhyllisTheme</vt:lpstr>
      <vt:lpstr>10_Custom Design</vt:lpstr>
      <vt:lpstr>PowerPoint Presentation</vt:lpstr>
      <vt:lpstr>PowerPoint Presentation</vt:lpstr>
      <vt:lpstr>Open Session Presentations</vt:lpstr>
      <vt:lpstr>Open Session Presentations</vt:lpstr>
      <vt:lpstr>Open Session Presentations</vt:lpstr>
      <vt:lpstr>Open Session Presentations</vt:lpstr>
      <vt:lpstr>Director’s Report Outline</vt:lpstr>
      <vt:lpstr>Director’s Report 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Director’s Report Outline</vt:lpstr>
      <vt:lpstr>Members of White House Science Team</vt:lpstr>
      <vt:lpstr>PowerPoint Presentation</vt:lpstr>
      <vt:lpstr>VIPs Visit NIH</vt:lpstr>
      <vt:lpstr>2020 Federal Employee of the Year</vt:lpstr>
      <vt:lpstr>Judith Greenberg Retires as Deputy Director,  National Institute of General Medical Sciences</vt:lpstr>
      <vt:lpstr>NIH COVID-19 Information Resources</vt:lpstr>
      <vt:lpstr>Fiscal Year 2021 Appropriations</vt:lpstr>
      <vt:lpstr>Director’s Report Outline</vt:lpstr>
      <vt:lpstr>Mourning the Loss of Marvin Frazier</vt:lpstr>
      <vt:lpstr>Mourning the Loss of Gertjan van Ommen</vt:lpstr>
      <vt:lpstr>2020 American Society of Human Genetics Awards</vt:lpstr>
      <vt:lpstr> Elected to National Academy of Medicine</vt:lpstr>
      <vt:lpstr> Elected to AAAS</vt:lpstr>
      <vt:lpstr>International Common Disease Alliance (ICDA)</vt:lpstr>
      <vt:lpstr>Science 2020 Breakthrough of the Year Runners Up</vt:lpstr>
      <vt:lpstr>The Scientist Top Technical Advances of 2020</vt:lpstr>
      <vt:lpstr>Director’s Report Outline</vt:lpstr>
      <vt:lpstr>PowerPoint Presentation</vt:lpstr>
      <vt:lpstr>PowerPoint Presentation</vt:lpstr>
      <vt:lpstr>Technology Development Program</vt:lpstr>
      <vt:lpstr>Technology Development Program</vt:lpstr>
      <vt:lpstr>High-Throughput Molecular and Cellular  Phenotyping Opportunity </vt:lpstr>
      <vt:lpstr>PowerPoint Presentation</vt:lpstr>
      <vt:lpstr>Computational Genomics and Data Science Program</vt:lpstr>
      <vt:lpstr>PowerPoint Presentation</vt:lpstr>
      <vt:lpstr>Clinical Sequencing Evidence-generating  Research (CSER) Program</vt:lpstr>
      <vt:lpstr>International 100K+ Cohort Consortium (IHCC)</vt:lpstr>
      <vt:lpstr>Ethical, Legal, and Social Implications (ELSI)  Research Program</vt:lpstr>
      <vt:lpstr>PowerPoint Presentation</vt:lpstr>
      <vt:lpstr>PowerPoint Presentation</vt:lpstr>
      <vt:lpstr>Director’s Report Outline</vt:lpstr>
      <vt:lpstr>Genotype-Tissue Expression (GTEx) project</vt:lpstr>
      <vt:lpstr>PowerPoint Presentation</vt:lpstr>
      <vt:lpstr>Human Heredity and Health in Africa (H3Africa)</vt:lpstr>
      <vt:lpstr>PowerPoint Presentation</vt:lpstr>
      <vt:lpstr>4D Nucleome (4DN)</vt:lpstr>
      <vt:lpstr>PowerPoint Presentation</vt:lpstr>
      <vt:lpstr>PowerPoint Presentation</vt:lpstr>
      <vt:lpstr>Director’s Report Outline</vt:lpstr>
      <vt:lpstr>Human Pangenome Video</vt:lpstr>
      <vt:lpstr>Genome: Unlocking Life’s Code Exhibition’s  Return to the Smithsonian</vt:lpstr>
      <vt:lpstr>Family Health History Social Media Campaign</vt:lpstr>
      <vt:lpstr>New ISCC-PEG Scholars Program </vt:lpstr>
      <vt:lpstr>Director’s Report Outline</vt:lpstr>
      <vt:lpstr>New Genomic Science and  Health Equity Fellowship Program</vt:lpstr>
      <vt:lpstr>Retirement of NHGRI Intramural Investigator </vt:lpstr>
      <vt:lpstr>New NHGRI Intramural Investigator </vt:lpstr>
      <vt:lpstr>Royal Swedish Academy of Sciences’ Crafoord Prize</vt:lpstr>
      <vt:lpstr>PowerPoint Presentation</vt:lpstr>
      <vt:lpstr>NHGRI Director on Twitter</vt:lpstr>
      <vt:lpstr>PowerPoint Presentation</vt:lpstr>
      <vt:lpstr>PowerPoint Presentation</vt:lpstr>
      <vt:lpstr>PowerPoint Presentation</vt:lpstr>
    </vt:vector>
  </TitlesOfParts>
  <Company>NHGRI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 Aguila, Ernesto (NIH/NHGRI) [C]</dc:creator>
  <cp:lastModifiedBy>Eric Green</cp:lastModifiedBy>
  <cp:revision>815</cp:revision>
  <cp:lastPrinted>2021-02-21T12:15:31Z</cp:lastPrinted>
  <dcterms:created xsi:type="dcterms:W3CDTF">2016-02-09T15:15:29Z</dcterms:created>
  <dcterms:modified xsi:type="dcterms:W3CDTF">2021-02-21T12:41:36Z</dcterms:modified>
</cp:coreProperties>
</file>