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78" r:id="rId2"/>
    <p:sldMasterId id="2147483793" r:id="rId3"/>
    <p:sldMasterId id="2147483822" r:id="rId4"/>
    <p:sldMasterId id="2147483834" r:id="rId5"/>
    <p:sldMasterId id="2147483930" r:id="rId6"/>
    <p:sldMasterId id="2147483968" r:id="rId7"/>
    <p:sldMasterId id="2147483980" r:id="rId8"/>
    <p:sldMasterId id="2147483992" r:id="rId9"/>
    <p:sldMasterId id="2147484018" r:id="rId10"/>
  </p:sldMasterIdLst>
  <p:notesMasterIdLst>
    <p:notesMasterId r:id="rId72"/>
  </p:notesMasterIdLst>
  <p:handoutMasterIdLst>
    <p:handoutMasterId r:id="rId73"/>
  </p:handoutMasterIdLst>
  <p:sldIdLst>
    <p:sldId id="511" r:id="rId11"/>
    <p:sldId id="400" r:id="rId12"/>
    <p:sldId id="3870" r:id="rId13"/>
    <p:sldId id="4189" r:id="rId14"/>
    <p:sldId id="4290" r:id="rId15"/>
    <p:sldId id="4087" r:id="rId16"/>
    <p:sldId id="390" r:id="rId17"/>
    <p:sldId id="4281" r:id="rId18"/>
    <p:sldId id="303" r:id="rId19"/>
    <p:sldId id="4191" r:id="rId20"/>
    <p:sldId id="4203" r:id="rId21"/>
    <p:sldId id="392" r:id="rId22"/>
    <p:sldId id="4269" r:id="rId23"/>
    <p:sldId id="4296" r:id="rId24"/>
    <p:sldId id="4268" r:id="rId25"/>
    <p:sldId id="4287" r:id="rId26"/>
    <p:sldId id="4185" r:id="rId27"/>
    <p:sldId id="259" r:id="rId28"/>
    <p:sldId id="393" r:id="rId29"/>
    <p:sldId id="4180" r:id="rId30"/>
    <p:sldId id="4285" r:id="rId31"/>
    <p:sldId id="4284" r:id="rId32"/>
    <p:sldId id="4209" r:id="rId33"/>
    <p:sldId id="394" r:id="rId34"/>
    <p:sldId id="4198" r:id="rId35"/>
    <p:sldId id="307" r:id="rId36"/>
    <p:sldId id="4188" r:id="rId37"/>
    <p:sldId id="310" r:id="rId38"/>
    <p:sldId id="4192" r:id="rId39"/>
    <p:sldId id="306" r:id="rId40"/>
    <p:sldId id="4282" r:id="rId41"/>
    <p:sldId id="4193" r:id="rId42"/>
    <p:sldId id="4283" r:id="rId43"/>
    <p:sldId id="305" r:id="rId44"/>
    <p:sldId id="4204" r:id="rId45"/>
    <p:sldId id="257" r:id="rId46"/>
    <p:sldId id="4275" r:id="rId47"/>
    <p:sldId id="353" r:id="rId48"/>
    <p:sldId id="4292" r:id="rId49"/>
    <p:sldId id="308" r:id="rId50"/>
    <p:sldId id="4202" r:id="rId51"/>
    <p:sldId id="4201" r:id="rId52"/>
    <p:sldId id="395" r:id="rId53"/>
    <p:sldId id="4293" r:id="rId54"/>
    <p:sldId id="4199" r:id="rId55"/>
    <p:sldId id="4184" r:id="rId56"/>
    <p:sldId id="396" r:id="rId57"/>
    <p:sldId id="4280" r:id="rId58"/>
    <p:sldId id="4276" r:id="rId59"/>
    <p:sldId id="4277" r:id="rId60"/>
    <p:sldId id="302" r:id="rId61"/>
    <p:sldId id="4278" r:id="rId62"/>
    <p:sldId id="4279" r:id="rId63"/>
    <p:sldId id="4289" r:id="rId64"/>
    <p:sldId id="311" r:id="rId65"/>
    <p:sldId id="397" r:id="rId66"/>
    <p:sldId id="4294" r:id="rId67"/>
    <p:sldId id="525" r:id="rId68"/>
    <p:sldId id="441" r:id="rId69"/>
    <p:sldId id="399" r:id="rId70"/>
    <p:sldId id="293" r:id="rId71"/>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Eric (NIH/NHGRI) [E]" initials="GE([" lastIdx="2" clrIdx="0">
    <p:extLst>
      <p:ext uri="{19B8F6BF-5375-455C-9EA6-DF929625EA0E}">
        <p15:presenceInfo xmlns:p15="http://schemas.microsoft.com/office/powerpoint/2012/main" userId="S::egreen@nih.gov::4d20f258-3b96-4f9c-84cf-82180621a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FF"/>
    <a:srgbClr val="FF8181"/>
    <a:srgbClr val="B5198C"/>
    <a:srgbClr val="000066"/>
    <a:srgbClr val="000000"/>
    <a:srgbClr val="02102A"/>
    <a:srgbClr val="032251"/>
    <a:srgbClr val="00174E"/>
    <a:srgbClr val="05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76E5C-BB18-4230-9629-8259D2883CD1}" v="5" dt="2021-09-12T13:19:03.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28" autoAdjust="0"/>
    <p:restoredTop sz="51916" autoAdjust="0"/>
  </p:normalViewPr>
  <p:slideViewPr>
    <p:cSldViewPr snapToGrid="0">
      <p:cViewPr varScale="1">
        <p:scale>
          <a:sx n="37" d="100"/>
          <a:sy n="37" d="100"/>
        </p:scale>
        <p:origin x="1512" y="18"/>
      </p:cViewPr>
      <p:guideLst>
        <p:guide orient="horz" pos="4128"/>
        <p:guide pos="6600"/>
      </p:guideLst>
    </p:cSldViewPr>
  </p:slideViewPr>
  <p:outlineViewPr>
    <p:cViewPr>
      <p:scale>
        <a:sx n="33" d="100"/>
        <a:sy n="33" d="100"/>
      </p:scale>
      <p:origin x="0" y="-3950"/>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p:scale>
          <a:sx n="80" d="100"/>
          <a:sy n="80" d="100"/>
        </p:scale>
        <p:origin x="1890" y="-7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r>
              <a:rPr lang="en-US" b="1" dirty="0"/>
              <a:t>Eric Green, M.D., Ph.D.</a:t>
            </a:r>
          </a:p>
          <a:p>
            <a:r>
              <a:rPr lang="en-US" b="1" dirty="0"/>
              <a:t>Director, NHGRI</a:t>
            </a:r>
          </a:p>
        </p:txBody>
      </p:sp>
      <p:sp>
        <p:nvSpPr>
          <p:cNvPr id="4" name="Footer Placeholder 3"/>
          <p:cNvSpPr>
            <a:spLocks noGrp="1"/>
          </p:cNvSpPr>
          <p:nvPr>
            <p:ph type="ftr" sz="quarter" idx="2"/>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50" tIns="46576" rIns="93150" bIns="46576"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a:defRPr sz="1200"/>
            </a:lvl1pPr>
          </a:lstStyle>
          <a:p>
            <a:fld id="{8C401791-AF4A-434F-A100-3EAE938867AD}" type="datetimeFigureOut">
              <a:rPr lang="en-US" smtClean="0"/>
              <a:t>9/12/2021</a:t>
            </a:fld>
            <a:endParaRPr lang="en-US"/>
          </a:p>
        </p:txBody>
      </p:sp>
      <p:sp>
        <p:nvSpPr>
          <p:cNvPr id="4" name="Slide Image Placeholder 3"/>
          <p:cNvSpPr>
            <a:spLocks noGrp="1" noRot="1" noChangeAspect="1"/>
          </p:cNvSpPr>
          <p:nvPr>
            <p:ph type="sldImg" idx="2"/>
          </p:nvPr>
        </p:nvSpPr>
        <p:spPr>
          <a:xfrm>
            <a:off x="458788" y="463550"/>
            <a:ext cx="6202362" cy="3489325"/>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931071" y="4093447"/>
            <a:ext cx="5257800" cy="3984171"/>
          </a:xfrm>
          <a:prstGeom prst="rect">
            <a:avLst/>
          </a:prstGeom>
        </p:spPr>
        <p:txBody>
          <a:bodyPr vert="horz" lIns="93150" tIns="46576" rIns="93150" bIns="4657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32426"/>
            <a:ext cx="3037840" cy="464820"/>
          </a:xfrm>
          <a:prstGeom prst="rect">
            <a:avLst/>
          </a:prstGeom>
        </p:spPr>
        <p:txBody>
          <a:bodyPr vert="horz" lIns="93150" tIns="46576" rIns="93150" bIns="46576" rtlCol="0" anchor="b"/>
          <a:lstStyle>
            <a:lvl1pPr algn="r">
              <a:defRPr sz="1200" b="1">
                <a:latin typeface="Arial" panose="020B0604020202020204" pitchFamily="34" charset="0"/>
                <a:cs typeface="Arial" panose="020B0604020202020204" pitchFamily="34" charset="0"/>
              </a:defRPr>
            </a:lvl1pPr>
          </a:lstStyle>
          <a:p>
            <a:fld id="{8278BAFF-ADEB-4744-BC7F-43E9D31D4077}" type="slidenum">
              <a:rPr lang="en-US" smtClean="0"/>
              <a:pPr/>
              <a:t>‹#›</a:t>
            </a:fld>
            <a:endParaRPr lang="en-US" dirty="0"/>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65138"/>
            <a:ext cx="6197600" cy="3487737"/>
          </a:xfrm>
        </p:spPr>
      </p:sp>
      <p:sp>
        <p:nvSpPr>
          <p:cNvPr id="3" name="Notes Placeholder 2"/>
          <p:cNvSpPr>
            <a:spLocks noGrp="1"/>
          </p:cNvSpPr>
          <p:nvPr>
            <p:ph type="body" idx="1"/>
          </p:nvPr>
        </p:nvSpPr>
        <p:spPr>
          <a:xfrm>
            <a:off x="762005" y="4121530"/>
            <a:ext cx="5486400" cy="4114800"/>
          </a:xfrm>
        </p:spPr>
        <p:txBody>
          <a:bodyPr/>
          <a:lstStyle/>
          <a:p>
            <a:pPr defTabSz="956452">
              <a:defRPr/>
            </a:pPr>
            <a:r>
              <a:rPr lang="en-US" dirty="0"/>
              <a:t>I would like to again welcome all of you to this Open Session of the National Advisory Council for Human Genome Research meeting. As you can see, the current situation with the COVID-19 pandemic has once again led me to give my Director’s Report while sitting alone in my conference room. In addition (and to accommodate a shorter Council meeting), my Director’s Report is a bit briefer than the norm. Nonetheless, it contains an informative collection of updates that we wanted to share with you. </a:t>
            </a:r>
          </a:p>
          <a:p>
            <a:pPr defTabSz="956452">
              <a:defRPr/>
            </a:pPr>
            <a:endParaRPr lang="en-US" dirty="0"/>
          </a:p>
          <a:p>
            <a:pPr defTabSz="956452">
              <a:defRPr/>
            </a:pPr>
            <a:r>
              <a:rPr lang="en-US" dirty="0"/>
              <a:t>As with the rest of the Open Session, my Director’s Report presentation is being videotaped, and that recording will be made available as a permanent archive on NHGRI’s website (genome.gov).</a:t>
            </a:r>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463550"/>
            <a:ext cx="6178550" cy="3476625"/>
          </a:xfrm>
        </p:spPr>
      </p:sp>
      <p:sp>
        <p:nvSpPr>
          <p:cNvPr id="3" name="Notes Placeholder 2"/>
          <p:cNvSpPr>
            <a:spLocks noGrp="1"/>
          </p:cNvSpPr>
          <p:nvPr>
            <p:ph type="body" idx="1"/>
          </p:nvPr>
        </p:nvSpPr>
        <p:spPr>
          <a:xfrm>
            <a:off x="805633" y="4093447"/>
            <a:ext cx="5257800" cy="3984171"/>
          </a:xfrm>
        </p:spPr>
        <p:txBody>
          <a:bodyPr/>
          <a:lstStyle/>
          <a:p>
            <a:r>
              <a:rPr lang="en-US" dirty="0"/>
              <a:t>NHGRI’s Division of Genomics and Society partners with the American Society of Human Genetics (or ASHG) in sponsoring two fellowships each year. </a:t>
            </a:r>
          </a:p>
          <a:p>
            <a:endParaRPr lang="en-US" dirty="0"/>
          </a:p>
          <a:p>
            <a:r>
              <a:rPr lang="en-US" dirty="0"/>
              <a:t>* The Genetics &amp; Public Policy Fellowship provides fellows an opportunity to work in NHGRI’s Policy and Program Analysis Branch, at ASHG, and in Congress. This year’s fellow is Nichole Holm. Nichole completed her Ph.D. in Integrative Genetics and Genomics at the University of California-Davis and recently finished a Science and Technology Policy Fellowship in the California State Assembly.</a:t>
            </a:r>
          </a:p>
          <a:p>
            <a:endParaRPr lang="en-US" dirty="0"/>
          </a:p>
          <a:p>
            <a:r>
              <a:rPr lang="en-US" dirty="0"/>
              <a:t>* The Genetics Education &amp; Engagement Fellowship provides fellows an opportunity to work in NHGRI’s Education and Community Involvement Branch and at ASHG in developing educational programs for a wide range of audiences; the fellow may also do a rotation with a public or private organization involved in genetics and genomics education. This year’s fellow is Delaney </a:t>
            </a:r>
            <a:r>
              <a:rPr lang="en-US" dirty="0" err="1"/>
              <a:t>Pagliuso</a:t>
            </a:r>
            <a:r>
              <a:rPr lang="en-US" dirty="0"/>
              <a:t>. Delaney recently completed her Ph.D. in Biological Sciences from the University of California-San Diego.</a:t>
            </a:r>
          </a:p>
        </p:txBody>
      </p:sp>
      <p:sp>
        <p:nvSpPr>
          <p:cNvPr id="4" name="Slide Number Placeholder 3"/>
          <p:cNvSpPr>
            <a:spLocks noGrp="1"/>
          </p:cNvSpPr>
          <p:nvPr>
            <p:ph type="sldNum" sz="quarter" idx="10"/>
          </p:nvPr>
        </p:nvSpPr>
        <p:spPr/>
        <p:txBody>
          <a:bodyPr/>
          <a:lstStyle/>
          <a:p>
            <a:pPr defTabSz="1218991">
              <a:defRPr/>
            </a:pPr>
            <a:fld id="{8278BAFF-ADEB-4744-BC7F-43E9D31D4077}" type="slidenum">
              <a:rPr lang="en-US">
                <a:solidFill>
                  <a:prstClr val="black"/>
                </a:solidFill>
              </a:rPr>
              <a:pPr defTabSz="1218991">
                <a:defRPr/>
              </a:pPr>
              <a:t>10</a:t>
            </a:fld>
            <a:endParaRPr lang="en-US">
              <a:solidFill>
                <a:prstClr val="black"/>
              </a:solidFill>
            </a:endParaRPr>
          </a:p>
        </p:txBody>
      </p:sp>
    </p:spTree>
    <p:extLst>
      <p:ext uri="{BB962C8B-B14F-4D97-AF65-F5344CB8AC3E}">
        <p14:creationId xmlns:p14="http://schemas.microsoft.com/office/powerpoint/2010/main" val="252436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84200" y="520700"/>
            <a:ext cx="5903913" cy="3321050"/>
          </a:xfrm>
          <a:prstGeom prst="rect">
            <a:avLst/>
          </a:prstGeom>
          <a:ln/>
        </p:spPr>
      </p:sp>
      <p:sp>
        <p:nvSpPr>
          <p:cNvPr id="119811" name="Notes Placeholder 2"/>
          <p:cNvSpPr>
            <a:spLocks noGrp="1"/>
          </p:cNvSpPr>
          <p:nvPr>
            <p:ph type="body" idx="1"/>
          </p:nvPr>
        </p:nvSpPr>
        <p:spPr>
          <a:xfrm>
            <a:off x="907488" y="4013656"/>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t>NIH partners with the American College of Medical Genetics and Genomics (or ACMG) in sponsoring a Fellowship in Genomic Medicine Program Management. There are two new NIH-ACMG Fellows for the 2022-2024 cohort.</a:t>
            </a:r>
          </a:p>
          <a:p>
            <a:pPr marL="0" lvl="1" defTabSz="587579">
              <a:defRPr/>
            </a:pPr>
            <a:endParaRPr lang="en-US" dirty="0"/>
          </a:p>
          <a:p>
            <a:pPr marL="0" lvl="1" defTabSz="587579">
              <a:defRPr/>
            </a:pPr>
            <a:r>
              <a:rPr lang="en-US" dirty="0"/>
              <a:t>* Deepika Burkhardt is </a:t>
            </a:r>
            <a:r>
              <a:rPr lang="en-US" dirty="0">
                <a:solidFill>
                  <a:srgbClr val="000000"/>
                </a:solidFill>
                <a:ea typeface="Calibri" panose="020F0502020204030204" pitchFamily="34" charset="0"/>
              </a:rPr>
              <a:t>a clinical and biochemical geneticist and a recent graduate of the NIH-NHGRI Medical Biochemical Genetics Residency Program. She completed her medical training at Michigan State University's College of Osteopathic Medicine and a general surgical internship at Wright State University's </a:t>
            </a:r>
            <a:r>
              <a:rPr lang="en-US" dirty="0" err="1">
                <a:solidFill>
                  <a:srgbClr val="000000"/>
                </a:solidFill>
                <a:ea typeface="Calibri" panose="020F0502020204030204" pitchFamily="34" charset="0"/>
              </a:rPr>
              <a:t>Boonshoft</a:t>
            </a:r>
            <a:r>
              <a:rPr lang="en-US" dirty="0">
                <a:solidFill>
                  <a:srgbClr val="000000"/>
                </a:solidFill>
                <a:ea typeface="Calibri" panose="020F0502020204030204" pitchFamily="34" charset="0"/>
              </a:rPr>
              <a:t> School of Medicine.</a:t>
            </a:r>
            <a:r>
              <a:rPr lang="en-US" dirty="0">
                <a:ea typeface="Calibri" panose="020F0502020204030204" pitchFamily="34" charset="0"/>
              </a:rPr>
              <a:t> </a:t>
            </a:r>
          </a:p>
          <a:p>
            <a:pPr marL="0" lvl="1" defTabSz="587579">
              <a:defRPr/>
            </a:pPr>
            <a:endParaRPr lang="en-US" dirty="0">
              <a:ea typeface="Calibri" panose="020F0502020204030204" pitchFamily="34" charset="0"/>
            </a:endParaRPr>
          </a:p>
          <a:p>
            <a:pPr marL="0" lvl="1" defTabSz="587579">
              <a:defRPr/>
            </a:pPr>
            <a:r>
              <a:rPr lang="en-US" dirty="0">
                <a:ea typeface="Calibri" panose="020F0502020204030204" pitchFamily="34" charset="0"/>
              </a:rPr>
              <a:t>* Nguyen Park is a physician’s assistant who comes to NHGRI from the NIH nephrology consult service team and has worked in cardiology and environmental medicine. She previously taught pediatrics at the University of New Mexico and was an assistant professor at Wayne State University’s Physician’s Assistant Program. She is also the founder and President of the Society of Physicians Assistants in Genetics and Genomics. </a:t>
            </a:r>
          </a:p>
        </p:txBody>
      </p:sp>
      <p:sp>
        <p:nvSpPr>
          <p:cNvPr id="119812" name="Slide Number Placeholder 3"/>
          <p:cNvSpPr>
            <a:spLocks noGrp="1"/>
          </p:cNvSpPr>
          <p:nvPr>
            <p:ph type="sldNum" sz="quarter" idx="5"/>
          </p:nvPr>
        </p:nvSpPr>
        <p:spPr>
          <a:noFill/>
        </p:spPr>
        <p:txBody>
          <a:bodyPr/>
          <a:lstStyle/>
          <a:p>
            <a:pPr defTabSz="907481"/>
            <a:fld id="{3F3096A7-7907-4AE4-8BBC-4643BE8BB0EA}" type="slidenum">
              <a:rPr lang="en-US" smtClean="0">
                <a:solidFill>
                  <a:srgbClr val="000000"/>
                </a:solidFill>
              </a:rPr>
              <a:pPr defTabSz="907481"/>
              <a:t>11</a:t>
            </a:fld>
            <a:endParaRPr lang="en-US" dirty="0">
              <a:solidFill>
                <a:srgbClr val="000000"/>
              </a:solidFill>
            </a:endParaRPr>
          </a:p>
        </p:txBody>
      </p:sp>
    </p:spTree>
    <p:extLst>
      <p:ext uri="{BB962C8B-B14F-4D97-AF65-F5344CB8AC3E}">
        <p14:creationId xmlns:p14="http://schemas.microsoft.com/office/powerpoint/2010/main" val="176728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3" y="4088529"/>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general NIH updates.</a:t>
            </a:r>
          </a:p>
        </p:txBody>
      </p:sp>
      <p:sp>
        <p:nvSpPr>
          <p:cNvPr id="5" name="Slide Number Placeholder 3">
            <a:extLst>
              <a:ext uri="{FF2B5EF4-FFF2-40B4-BE49-F238E27FC236}">
                <a16:creationId xmlns:a16="http://schemas.microsoft.com/office/drawing/2014/main" id="{1E26A39F-B85B-4D7C-817D-E0FCA9D1207D}"/>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01040" y="4077587"/>
            <a:ext cx="5608320" cy="4183380"/>
          </a:xfrm>
        </p:spPr>
        <p:txBody>
          <a:bodyPr/>
          <a:lstStyle/>
          <a:p>
            <a:pPr defTabSz="587493">
              <a:defRPr/>
            </a:pPr>
            <a:r>
              <a:rPr lang="en-US" dirty="0"/>
              <a:t>Michael Gottesman will step down as NIH Deputy Director for Intramural Research after 28 years of remarkable service in this role. </a:t>
            </a:r>
            <a:r>
              <a:rPr lang="en-US" b="0" i="0" dirty="0">
                <a:effectLst/>
              </a:rPr>
              <a:t>Michael was appointed to this position in 1993 after a brief stint as Acting Director of our institute, then-named the National Center for Human Genome Research. </a:t>
            </a:r>
            <a:r>
              <a:rPr lang="en-US" dirty="0"/>
              <a:t>As NIH Deputy Director for Intramural Research, Michael has provided overall stewardship of the broader NIH Intramural Research Program, which is made up of the individual programs of 24 of the 27 NIH institutes and centers. For example, h</a:t>
            </a:r>
            <a:r>
              <a:rPr lang="en-US" b="0" i="0" dirty="0">
                <a:effectLst/>
              </a:rPr>
              <a:t>e oversees and approves the hiring and review of all NIH investigators and is the NIH institutional official responsible for human subjects research protection, research integrity, technology transfer, and animal care and use.</a:t>
            </a:r>
            <a:endParaRPr lang="en-US" dirty="0"/>
          </a:p>
          <a:p>
            <a:pPr defTabSz="587493">
              <a:defRPr/>
            </a:pPr>
            <a:endParaRPr lang="en-US" dirty="0"/>
          </a:p>
          <a:p>
            <a:pPr defTabSz="587493">
              <a:defRPr/>
            </a:pPr>
            <a:r>
              <a:rPr lang="en-US" dirty="0"/>
              <a:t>Michael will stay as the NIH Deputy Director for Intramural Research until a search for his successor is completed, after which he will focus on his research at the Center for Cancer Research at the National Cancer Institute, where he is also Chief of the Laboratory of Cell Biology.</a:t>
            </a:r>
          </a:p>
          <a:p>
            <a:pPr defTabSz="587493">
              <a:defRPr/>
            </a:pPr>
            <a:endParaRPr lang="en-US" dirty="0"/>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06400" y="458788"/>
            <a:ext cx="6197600" cy="34861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892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01040" y="4077587"/>
            <a:ext cx="5608320" cy="4183380"/>
          </a:xfrm>
        </p:spPr>
        <p:txBody>
          <a:bodyPr/>
          <a:lstStyle/>
          <a:p>
            <a:pPr defTabSz="587493">
              <a:defRPr/>
            </a:pPr>
            <a:r>
              <a:rPr lang="en-US" b="0" i="0" dirty="0">
                <a:effectLst/>
              </a:rPr>
              <a:t>This month, Maria Freire will step down as the Foundation for NIH (or FNIH) President and Executive Director. Maria has served in this role since 2012, making her the longest-serving FNIH leader since its inception 25 years ago. Under her leadership, the FNIH has become an innovative and impactful organization within the national and international ecosystem of biomedical research and is an established world leader in pioneering public-private partnerships.</a:t>
            </a:r>
          </a:p>
          <a:p>
            <a:pPr defTabSz="587493">
              <a:defRPr/>
            </a:pPr>
            <a:endParaRPr lang="en-US" dirty="0"/>
          </a:p>
          <a:p>
            <a:pPr defTabSz="587493">
              <a:defRPr/>
            </a:pPr>
            <a:r>
              <a:rPr lang="en-US" dirty="0"/>
              <a:t>* </a:t>
            </a:r>
            <a:r>
              <a:rPr lang="en-US" b="0" i="0" dirty="0">
                <a:effectLst/>
              </a:rPr>
              <a:t>David Wholley, currently Senior Vice President for Research Partnerships, </a:t>
            </a:r>
            <a:r>
              <a:rPr lang="en-US" dirty="0"/>
              <a:t>will serve as </a:t>
            </a:r>
            <a:r>
              <a:rPr lang="en-US" b="0" i="0" dirty="0">
                <a:effectLst/>
              </a:rPr>
              <a:t>Interim President and Executive Director </a:t>
            </a:r>
            <a:r>
              <a:rPr lang="en-US" dirty="0"/>
              <a:t>while a national search is conducted for </a:t>
            </a:r>
            <a:r>
              <a:rPr lang="en-US" b="0" i="0" dirty="0">
                <a:effectLst/>
              </a:rPr>
              <a:t>the next FNIH President and Executive Director</a:t>
            </a:r>
            <a:r>
              <a:rPr lang="en-US" dirty="0"/>
              <a:t>. </a:t>
            </a:r>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06400" y="458788"/>
            <a:ext cx="6197600" cy="34861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1501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01040" y="4090113"/>
            <a:ext cx="5486400" cy="4114800"/>
          </a:xfrm>
        </p:spPr>
        <p:txBody>
          <a:bodyPr/>
          <a:lstStyle/>
          <a:p>
            <a:pPr defTabSz="587493">
              <a:defRPr/>
            </a:pPr>
            <a:r>
              <a:rPr lang="en-US" dirty="0"/>
              <a:t>Marie Bernard has been selected as the new NIH Chief Officer for Scientific Workforce Diversity. Marie had been the Acting Chief Officer since October 2020. She has championed diversity and inclusion efforts over her entire career, including in her earlier position as the Deputy Director of the National Institute on Aging and more recently in a key leadership role in NIH’s UNITE initiative, which aims to end structural racism in biomedical research. </a:t>
            </a:r>
          </a:p>
          <a:p>
            <a:pPr defTabSz="587493">
              <a:defRPr/>
            </a:pPr>
            <a:endParaRPr lang="en-US" dirty="0"/>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06400" y="471488"/>
            <a:ext cx="6197600" cy="34861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09316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39340"/>
            <a:ext cx="5486400" cy="4114800"/>
          </a:xfrm>
        </p:spPr>
        <p:txBody>
          <a:bodyPr/>
          <a:lstStyle/>
          <a:p>
            <a:pPr defTabSz="587234">
              <a:defRPr/>
            </a:pPr>
            <a:r>
              <a:rPr lang="en-US" dirty="0"/>
              <a:t>In July, NIH released the 2021-2025 NIH-Wide Strategic Plan, which aims to guide NIH research efforts over the next five years. The new strategic plan seeks to advance NIH’s vision for biomedical research direction, capacity, and stewardship, with a focus on five cross-cutting themes: improving minority health and reducing health disparities; enhancing women’s health; addressing public health challenges across the lifespan; promoting collaborative science; and leveraging data for biomedical discovery. </a:t>
            </a:r>
          </a:p>
          <a:p>
            <a:pPr defTabSz="587234">
              <a:defRPr/>
            </a:pPr>
            <a:endParaRPr lang="en-US" dirty="0"/>
          </a:p>
          <a:p>
            <a:pPr defTabSz="587234">
              <a:defRPr/>
            </a:pPr>
            <a:r>
              <a:rPr lang="en-US" dirty="0"/>
              <a:t>The NIH-Wide Strategic Plan was developed through a collaborative process involving leadership and staff across NIH and informed by input from key stakeholders, including the research community, professional societies, advocacy groups, and the public.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16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11975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463550"/>
            <a:ext cx="6199188" cy="3487738"/>
          </a:xfrm>
        </p:spPr>
      </p:sp>
      <p:sp>
        <p:nvSpPr>
          <p:cNvPr id="3" name="Notes Placeholder 2"/>
          <p:cNvSpPr>
            <a:spLocks noGrp="1"/>
          </p:cNvSpPr>
          <p:nvPr>
            <p:ph type="body" idx="1"/>
          </p:nvPr>
        </p:nvSpPr>
        <p:spPr>
          <a:xfrm>
            <a:off x="876300" y="4166496"/>
            <a:ext cx="5257800" cy="3984171"/>
          </a:xfrm>
        </p:spPr>
        <p:txBody>
          <a:bodyPr/>
          <a:lstStyle/>
          <a:p>
            <a:pPr>
              <a:spcAft>
                <a:spcPts val="1084"/>
              </a:spcAft>
            </a:pPr>
            <a:r>
              <a:rPr lang="en-US" dirty="0">
                <a:ea typeface="Calibri" panose="020F0502020204030204" pitchFamily="34" charset="0"/>
              </a:rPr>
              <a:t>The NIH and FDA Joint Leadership Council’s Next-Generation Sequencing and Radiomics Working Group is hosting a workshop on resource requirements for accelerating clinical applications of next-generation DNA sequencing and radiomics, including those using artificial intelligence. The virtual event will take place September 29-30 and is being hosted by the National Cancer Institute. This meeting will bring together members of the scientific community to discuss how to overcome the ‘ground truth gap’ that has frequently been identified as one of the limiting factors impeding high-quality research, development, validation, and regulatory science in next-generation DNA sequencing and radiomics.</a:t>
            </a:r>
          </a:p>
          <a:p>
            <a:pPr>
              <a:spcAft>
                <a:spcPts val="1084"/>
              </a:spcAft>
            </a:pPr>
            <a:r>
              <a:rPr lang="en-US" dirty="0"/>
              <a:t>* There are two companion requests for information open until November 1 seeking input on critical resource gaps and opportunities. The first targets next-generation DNA sequencing test development, validation, and data interpretation, including through the use of technologies such as artificial intelligence and machine learning. The second focuses on radiological tool development and clinical data interpretation using artificial intelligence and machine learning. </a:t>
            </a:r>
          </a:p>
        </p:txBody>
      </p:sp>
      <p:sp>
        <p:nvSpPr>
          <p:cNvPr id="4" name="Slide Number Placeholder 3"/>
          <p:cNvSpPr>
            <a:spLocks noGrp="1"/>
          </p:cNvSpPr>
          <p:nvPr>
            <p:ph type="sldNum" sz="quarter" idx="5"/>
          </p:nvPr>
        </p:nvSpPr>
        <p:spPr/>
        <p:txBody>
          <a:bodyPr/>
          <a:lstStyle/>
          <a:p>
            <a:pPr defTabSz="1218991">
              <a:defRPr/>
            </a:pPr>
            <a:fld id="{686C4877-7F8F-5A49-9AA0-E98EA2446273}" type="slidenum">
              <a:rPr lang="en-US" b="1">
                <a:solidFill>
                  <a:prstClr val="black"/>
                </a:solidFill>
                <a:latin typeface="Arial" panose="020B0604020202020204" pitchFamily="34" charset="0"/>
                <a:cs typeface="Arial" panose="020B0604020202020204" pitchFamily="34" charset="0"/>
              </a:rPr>
              <a:pPr defTabSz="1218991">
                <a:defRPr/>
              </a:pPr>
              <a:t>17</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968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458788"/>
            <a:ext cx="5492750" cy="3090862"/>
          </a:xfrm>
          <a:prstGeom prst="rect">
            <a:avLst/>
          </a:prstGeom>
        </p:spPr>
      </p:sp>
      <p:sp>
        <p:nvSpPr>
          <p:cNvPr id="3" name="Notes Placeholder 2"/>
          <p:cNvSpPr>
            <a:spLocks noGrp="1"/>
          </p:cNvSpPr>
          <p:nvPr>
            <p:ph type="body" idx="1"/>
          </p:nvPr>
        </p:nvSpPr>
        <p:spPr>
          <a:xfrm>
            <a:off x="665926" y="3744780"/>
            <a:ext cx="5240399" cy="3984171"/>
          </a:xfrm>
        </p:spPr>
        <p:txBody>
          <a:bodyPr/>
          <a:lstStyle/>
          <a:p>
            <a:pPr defTabSz="914132" fontAlgn="base">
              <a:defRPr/>
            </a:pPr>
            <a:r>
              <a:rPr lang="en-US" b="0" dirty="0"/>
              <a:t>Government funding will run out September 30 unless a new budget or a Continuing Resolution (or CR) is passed. As of now, a new budget by that time is uncertain because Congress is so busy negotiating an infrastructure bill and a potential second reconciliation package. However, earlier this summer, there was movement in the House on a minibus of seven Fiscal Year 2022 spending bills, including that for Labor-HHS (which includes the funding for NIH).</a:t>
            </a:r>
          </a:p>
          <a:p>
            <a:pPr defTabSz="914132" fontAlgn="base">
              <a:defRPr/>
            </a:pPr>
            <a:endParaRPr lang="en-US" b="0" dirty="0"/>
          </a:p>
          <a:p>
            <a:pPr defTabSz="914132" fontAlgn="base">
              <a:defRPr/>
            </a:pPr>
            <a:r>
              <a:rPr lang="en-US" b="0" dirty="0"/>
              <a:t>* The House proposed an increase for NIH of $6.5 billion (or a 15% increase compared to last year). While this is lower than the $9 billion increase for NIH requested in President Biden’s budget, the House language includes a different distribution of funds, with a lower allocation for ARPA-H and a higher minimum increase of 5% for all NIH institutes and centers. </a:t>
            </a:r>
          </a:p>
          <a:p>
            <a:pPr defTabSz="914132" fontAlgn="base">
              <a:defRPr/>
            </a:pPr>
            <a:endParaRPr lang="en-US" b="0" dirty="0"/>
          </a:p>
          <a:p>
            <a:pPr defTabSz="914132" fontAlgn="base">
              <a:defRPr/>
            </a:pPr>
            <a:r>
              <a:rPr lang="en-US" b="0" dirty="0"/>
              <a:t>* The House report language would give NHGRI an additional $30.5 million (or a 5% increase compared to last year). This increase would be much higher than the annual 1-2% increases seen in recent years. </a:t>
            </a:r>
          </a:p>
          <a:p>
            <a:pPr defTabSz="914132" fontAlgn="base">
              <a:defRPr/>
            </a:pPr>
            <a:endParaRPr lang="en-US" b="0" dirty="0"/>
          </a:p>
          <a:p>
            <a:pPr defTabSz="914132" fontAlgn="base">
              <a:defRPr/>
            </a:pPr>
            <a:r>
              <a:rPr lang="en-US" b="0" dirty="0"/>
              <a:t>The Senate is scheduled to return from its August recess today; it remains to be seen how the Senate language and numbers will differ from that of the House – so stay tuned!</a:t>
            </a:r>
          </a:p>
          <a:p>
            <a:pPr defTabSz="914132" fontAlgn="base">
              <a:defRPr/>
            </a:pPr>
            <a:endParaRPr lang="en-US" b="0" dirty="0"/>
          </a:p>
          <a:p>
            <a:pPr defTabSz="914132" fontAlgn="base">
              <a:defRPr/>
            </a:pPr>
            <a:endParaRPr lang="en-US" b="0" dirty="0"/>
          </a:p>
        </p:txBody>
      </p:sp>
      <p:sp>
        <p:nvSpPr>
          <p:cNvPr id="7" name="Slide Number Placeholder 3">
            <a:extLst>
              <a:ext uri="{FF2B5EF4-FFF2-40B4-BE49-F238E27FC236}">
                <a16:creationId xmlns:a16="http://schemas.microsoft.com/office/drawing/2014/main" id="{4A3453CC-02E6-4FA1-9AE4-885A2A67B3B1}"/>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58775" y="423863"/>
            <a:ext cx="6197600" cy="3486150"/>
          </a:xfrm>
          <a:prstGeom prst="rect">
            <a:avLst/>
          </a:prstGeom>
          <a:ln/>
        </p:spPr>
      </p:sp>
      <p:sp>
        <p:nvSpPr>
          <p:cNvPr id="100355" name="Notes Placeholder 2"/>
          <p:cNvSpPr>
            <a:spLocks noGrp="1"/>
          </p:cNvSpPr>
          <p:nvPr>
            <p:ph type="body" idx="1"/>
          </p:nvPr>
        </p:nvSpPr>
        <p:spPr>
          <a:xfrm>
            <a:off x="876300" y="4088923"/>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19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06400" y="527050"/>
            <a:ext cx="6197600" cy="3486150"/>
          </a:xfrm>
          <a:prstGeom prst="rect">
            <a:avLst/>
          </a:prstGeom>
          <a:ln/>
        </p:spPr>
      </p:sp>
      <p:sp>
        <p:nvSpPr>
          <p:cNvPr id="132099" name="Notes Placeholder 2"/>
          <p:cNvSpPr>
            <a:spLocks noGrp="1"/>
          </p:cNvSpPr>
          <p:nvPr>
            <p:ph type="body" idx="1"/>
          </p:nvPr>
        </p:nvSpPr>
        <p:spPr>
          <a:xfrm>
            <a:off x="752475" y="4146430"/>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778" tIns="49888" rIns="99778" bIns="49888" numCol="1" anchor="t" anchorCtr="0" compatLnSpc="1">
            <a:prstTxWarp prst="textNoShape">
              <a:avLst/>
            </a:prstTxWarp>
          </a:bodyPr>
          <a:lstStyle/>
          <a:p>
            <a:r>
              <a:rPr lang="en-US" dirty="0"/>
              <a:t>For those who are new to our Council meetings, I want to make you aware of the ‘electronic resource’ that is developed for my Director’s Report. Analogous to the supplemental materials of a published paper, this resource can be accessed at the URL shown here.</a:t>
            </a:r>
          </a:p>
          <a:p>
            <a:endParaRPr lang="en-US" dirty="0"/>
          </a:p>
          <a:p>
            <a:r>
              <a:rPr lang="en-US" dirty="0"/>
              <a:t>The slides that I will show during my Director’s Report are also available electronically at this site – * both in PDF and PowerPoint formats.</a:t>
            </a:r>
          </a:p>
          <a:p>
            <a:endParaRPr lang="en-US" dirty="0"/>
          </a:p>
          <a:p>
            <a:r>
              <a:rPr lang="en-US" dirty="0"/>
              <a:t>* When there are documents or relevant websites associated with a particular slide, you will find a ‘Document #’ indicated on the bottom right of that slide; that ‘Document #’ references materials that can be accessed and/or downloaded from the webpage shown here. This dedicated webpage and all linked documents will be archived on genome.gov as part of the historic record of this Council meeting.</a:t>
            </a:r>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39340"/>
            <a:ext cx="5486400" cy="4114800"/>
          </a:xfrm>
        </p:spPr>
        <p:txBody>
          <a:bodyPr/>
          <a:lstStyle/>
          <a:p>
            <a:r>
              <a:rPr lang="en-US" dirty="0">
                <a:effectLst/>
                <a:ea typeface="Calibri" panose="020F0502020204030204" pitchFamily="34" charset="0"/>
              </a:rPr>
              <a:t>Unfortunately, I start this section with sad news…</a:t>
            </a:r>
          </a:p>
          <a:p>
            <a:endParaRPr lang="en-US" dirty="0">
              <a:effectLst/>
              <a:ea typeface="Calibri" panose="020F0502020204030204" pitchFamily="34" charset="0"/>
            </a:endParaRPr>
          </a:p>
          <a:p>
            <a:r>
              <a:rPr lang="en-US" dirty="0">
                <a:effectLst/>
                <a:ea typeface="Calibri" panose="020F0502020204030204" pitchFamily="34" charset="0"/>
              </a:rPr>
              <a:t>Steve Warren, the founder of the Emory Department of Human Genetics, passed away on June 6. </a:t>
            </a:r>
            <a:r>
              <a:rPr lang="en-US" b="0" i="0" dirty="0">
                <a:effectLst/>
              </a:rPr>
              <a:t>Steve’s research focused on the mechanistic understanding of fragile X syndrome. In 1991, he led an international effort that identified the gene mutation responsible for the syndrome, later developing diagnostic tests and leading clinical trials for the development of drugs to treat the condition.</a:t>
            </a:r>
            <a:r>
              <a:rPr lang="en-US" dirty="0">
                <a:effectLst/>
                <a:ea typeface="Calibri" panose="020F0502020204030204" pitchFamily="34" charset="0"/>
              </a:rPr>
              <a:t> </a:t>
            </a:r>
            <a:r>
              <a:rPr lang="en-US" b="0" i="0" dirty="0">
                <a:effectLst/>
              </a:rPr>
              <a:t>Apart from his research contributions, Steve was also known for his generosity and commitment to the nurturing of the next generation of scientists. </a:t>
            </a:r>
            <a:endParaRPr lang="en-US" dirty="0">
              <a:effectLst/>
              <a:ea typeface="Calibri" panose="020F050202020403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78185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39340"/>
            <a:ext cx="5486400" cy="4114800"/>
          </a:xfrm>
        </p:spPr>
        <p:txBody>
          <a:bodyPr/>
          <a:lstStyle/>
          <a:p>
            <a:r>
              <a:rPr lang="en-US" dirty="0">
                <a:effectLst/>
                <a:ea typeface="Calibri" panose="020F0502020204030204" pitchFamily="34" charset="0"/>
              </a:rPr>
              <a:t>Daniela Gerhard passed away suddenly on June 25. Daniela was the Director of the Office of Cancer Genomics at the National Cancer Institute and a pioneer in functional genomics research. Daniela came to NIH in 2004 to direct large-scale genomic research programs at the National Cancer Institute. </a:t>
            </a:r>
          </a:p>
          <a:p>
            <a:endParaRPr lang="en-US" dirty="0">
              <a:effectLst/>
              <a:ea typeface="Calibri" panose="020F0502020204030204" pitchFamily="34" charset="0"/>
            </a:endParaRPr>
          </a:p>
          <a:p>
            <a:r>
              <a:rPr lang="en-US" dirty="0">
                <a:effectLst/>
                <a:ea typeface="Calibri" panose="020F0502020204030204" pitchFamily="34" charset="0"/>
              </a:rPr>
              <a:t>Over the years, NHGRI staff members have worked with Daniela on several major research programs, including the Mammalian Gene Collection and The Cancer Genome Atlas. </a:t>
            </a:r>
            <a:r>
              <a:rPr lang="en-US" b="0" i="0" dirty="0">
                <a:effectLst/>
              </a:rPr>
              <a:t>Some her recent work focused on precision oncology –</a:t>
            </a:r>
          </a:p>
          <a:p>
            <a:r>
              <a:rPr lang="en-US" b="0" i="0" dirty="0">
                <a:effectLst/>
              </a:rPr>
              <a:t>translating lab discoveries into new treatments that can be used in the clinic. </a:t>
            </a:r>
          </a:p>
          <a:p>
            <a:endParaRPr lang="en-US" b="0" i="0" dirty="0">
              <a:effectLst/>
              <a:ea typeface="Calibri" panose="020F0502020204030204" pitchFamily="34" charset="0"/>
            </a:endParaRPr>
          </a:p>
          <a:p>
            <a:r>
              <a:rPr lang="en-US" b="0" i="0" dirty="0">
                <a:effectLst/>
                <a:ea typeface="Calibri" panose="020F0502020204030204" pitchFamily="34" charset="0"/>
              </a:rPr>
              <a:t>At a personal level, Daniela and I were both Assistant Professors and colleagues in the Department of Genetics at Washington University School of Medicine in the early 1990s; in fact, our laboratories were adjacent to one another. She was a dedicated and enthusiastic researcher and also had a terrific sense of humor. It was purely ironic that we both ended up at NIH (10 years apart) after leaving Washington University. </a:t>
            </a:r>
            <a:endParaRPr lang="en-US" dirty="0">
              <a:effectLst/>
              <a:ea typeface="Calibri" panose="020F050202020403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505583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39340"/>
            <a:ext cx="5486400" cy="4114800"/>
          </a:xfrm>
        </p:spPr>
        <p:txBody>
          <a:bodyPr/>
          <a:lstStyle/>
          <a:p>
            <a:pPr defTabSz="587234">
              <a:defRPr/>
            </a:pPr>
            <a:r>
              <a:rPr lang="en-US" dirty="0">
                <a:effectLst/>
                <a:ea typeface="Calibri" panose="020F0502020204030204" pitchFamily="34" charset="0"/>
              </a:rPr>
              <a:t>Richard </a:t>
            </a:r>
            <a:r>
              <a:rPr lang="en-US" dirty="0" err="1">
                <a:effectLst/>
                <a:ea typeface="Calibri" panose="020F0502020204030204" pitchFamily="34" charset="0"/>
              </a:rPr>
              <a:t>Lewontin</a:t>
            </a:r>
            <a:r>
              <a:rPr lang="en-US" dirty="0">
                <a:effectLst/>
                <a:ea typeface="Calibri" panose="020F0502020204030204" pitchFamily="34" charset="0"/>
              </a:rPr>
              <a:t> passed away on July 4. Richard was a pioneer in the study of molecular evolution,</a:t>
            </a:r>
            <a:r>
              <a:rPr lang="en-US" b="0" i="0" dirty="0">
                <a:solidFill>
                  <a:srgbClr val="222222"/>
                </a:solidFill>
                <a:effectLst/>
              </a:rPr>
              <a:t> best known for bringing molecular tools into evolutionary biology and </a:t>
            </a:r>
            <a:r>
              <a:rPr lang="en-US" dirty="0">
                <a:effectLst/>
                <a:ea typeface="Calibri" panose="020F0502020204030204" pitchFamily="34" charset="0"/>
              </a:rPr>
              <a:t>campaigning against biological racism. He identified that most human genomic variation is found within human populations, not between them, and therefore doesn’t support the social concepts of race. </a:t>
            </a:r>
            <a:r>
              <a:rPr lang="en-US" b="0" i="0" dirty="0">
                <a:solidFill>
                  <a:srgbClr val="202122"/>
                </a:solidFill>
                <a:effectLst/>
              </a:rPr>
              <a:t>From 1973 to 1998, he held the position of Endowed Chair in Zoology and Biology at Harvard University, and from 2003 until his death had been a research professor there.</a:t>
            </a:r>
            <a:endParaRPr lang="en-US" dirty="0">
              <a:effectLst/>
              <a:ea typeface="Calibri" panose="020F0502020204030204" pitchFamily="34" charset="0"/>
            </a:endParaRPr>
          </a:p>
          <a:p>
            <a:pPr defTabSz="587493">
              <a:defRPr/>
            </a:pPr>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51629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29924"/>
            <a:ext cx="5486400" cy="4114800"/>
          </a:xfrm>
        </p:spPr>
        <p:txBody>
          <a:bodyPr/>
          <a:lstStyle/>
          <a:p>
            <a:pPr defTabSz="609496">
              <a:defRPr/>
            </a:pPr>
            <a:r>
              <a:rPr lang="en-US" dirty="0"/>
              <a:t>Brendan Lee has been elected the 2023 President (and 2022 President-Elect) of the American Society of Human Genetics. Brendan is Professor and Chairman of the Department of Molecular and Human Genetics at Baylor College of Medicine. He is a good friend, grantee, and major contributor to NHGRI, most recently serving as Chair of the Board of Scientific Counselors that provides oversight to NHGRI’s Intramural Research Program. Congratulations to Brendan for this honor. </a:t>
            </a:r>
          </a:p>
          <a:p>
            <a:pPr defTabSz="609496">
              <a:defRPr/>
            </a:pPr>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66" tIns="46535" rIns="93066" bIns="46535"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548" fontAlgn="base">
              <a:spcBef>
                <a:spcPct val="0"/>
              </a:spcBef>
              <a:spcAft>
                <a:spcPct val="0"/>
              </a:spcAft>
              <a:defRPr/>
            </a:pPr>
            <a:fld id="{5B6CE0F2-70EA-43E2-9B6A-D90CC32518E6}" type="slidenum">
              <a:rPr lang="en-US" b="1">
                <a:solidFill>
                  <a:srgbClr val="000000"/>
                </a:solidFill>
                <a:latin typeface="Arial" pitchFamily="34" charset="0"/>
              </a:rPr>
              <a:pPr defTabSz="930548"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5942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81013"/>
            <a:ext cx="6197600" cy="3486150"/>
          </a:xfrm>
          <a:prstGeom prst="rect">
            <a:avLst/>
          </a:prstGeom>
          <a:ln/>
        </p:spPr>
      </p:sp>
      <p:sp>
        <p:nvSpPr>
          <p:cNvPr id="100355" name="Notes Placeholder 2"/>
          <p:cNvSpPr>
            <a:spLocks noGrp="1"/>
          </p:cNvSpPr>
          <p:nvPr>
            <p:ph type="body" idx="1"/>
          </p:nvPr>
        </p:nvSpPr>
        <p:spPr>
          <a:xfrm>
            <a:off x="876300" y="4087297"/>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the NHGRI Extramural Research Program.</a:t>
            </a:r>
          </a:p>
          <a:p>
            <a:endParaRPr lang="en-US" dirty="0"/>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7213" y="520700"/>
            <a:ext cx="5903912" cy="3321050"/>
          </a:xfrm>
          <a:prstGeom prst="rect">
            <a:avLst/>
          </a:prstGeom>
          <a:ln/>
        </p:spPr>
      </p:sp>
      <p:sp>
        <p:nvSpPr>
          <p:cNvPr id="119811" name="Notes Placeholder 2"/>
          <p:cNvSpPr>
            <a:spLocks noGrp="1"/>
          </p:cNvSpPr>
          <p:nvPr>
            <p:ph type="body" idx="1"/>
          </p:nvPr>
        </p:nvSpPr>
        <p:spPr>
          <a:xfrm>
            <a:off x="880103" y="4028412"/>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algn="l"/>
            <a:r>
              <a:rPr lang="en-US" dirty="0"/>
              <a:t>This summer, NHGRI launched the Genomics Research Elucidates Genetics of Rare Disease (or </a:t>
            </a:r>
            <a:r>
              <a:rPr lang="en-US" dirty="0" err="1"/>
              <a:t>GREGoR</a:t>
            </a:r>
            <a:r>
              <a:rPr lang="en-US" dirty="0"/>
              <a:t>) Consortium (formerly called the Mendelian Genomics Research Consortium). </a:t>
            </a:r>
          </a:p>
          <a:p>
            <a:pPr algn="l"/>
            <a:endParaRPr lang="en-US" dirty="0"/>
          </a:p>
          <a:p>
            <a:pPr algn="l"/>
            <a:r>
              <a:rPr lang="en-US" dirty="0"/>
              <a:t>Past efforts in discovering the genomic bases of rare diseases have primarily relied on whole-exome sequencing. Although these exome-sequencing efforts have been quite successful, the bases for more than half of rare diseases have not yet been determined using this approach. </a:t>
            </a:r>
            <a:r>
              <a:rPr lang="en-US" dirty="0" err="1"/>
              <a:t>GREGoR</a:t>
            </a:r>
            <a:r>
              <a:rPr lang="en-US" dirty="0"/>
              <a:t> will develop new ways for tackling those harder-to-determine cases. In addition to identifying the causative genes, the consortium hopes to create a new paradigm for rare disease gene discovery.</a:t>
            </a:r>
          </a:p>
          <a:p>
            <a:pPr algn="l"/>
            <a:endParaRPr lang="en-US" dirty="0"/>
          </a:p>
          <a:p>
            <a:pPr algn="l"/>
            <a:r>
              <a:rPr lang="en-US" dirty="0" err="1"/>
              <a:t>GREGoR</a:t>
            </a:r>
            <a:r>
              <a:rPr lang="en-US" dirty="0"/>
              <a:t> is made up of five research centers at the University of Washington, Stanford University, Baylor College of Medicine, the Broad Institute, and a collaboration between Children’s National Hospital and the company </a:t>
            </a:r>
            <a:r>
              <a:rPr lang="en-US" dirty="0" err="1"/>
              <a:t>Invitae</a:t>
            </a:r>
            <a:r>
              <a:rPr lang="en-US" dirty="0"/>
              <a:t>. Because data sharing is so important in rare-disease gene discovery, this program also has a Data Coordinating Center at the University of Washington. </a:t>
            </a:r>
          </a:p>
          <a:p>
            <a:pPr marL="0" lvl="1" defTabSz="587579">
              <a:defRPr/>
            </a:pPr>
            <a:endParaRPr lang="en-US" b="1" dirty="0"/>
          </a:p>
          <a:p>
            <a:pPr marL="0" lvl="1" defTabSz="587579">
              <a:defRPr/>
            </a:pPr>
            <a:endParaRPr lang="en-US" dirty="0"/>
          </a:p>
        </p:txBody>
      </p:sp>
      <p:sp>
        <p:nvSpPr>
          <p:cNvPr id="6" name="Slide Number Placeholder 3">
            <a:extLst>
              <a:ext uri="{FF2B5EF4-FFF2-40B4-BE49-F238E27FC236}">
                <a16:creationId xmlns:a16="http://schemas.microsoft.com/office/drawing/2014/main" id="{92D7C206-A854-45D9-AB63-FB6D6BAC44BD}"/>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11175" y="520700"/>
            <a:ext cx="5903913" cy="3321050"/>
          </a:xfrm>
          <a:prstGeom prst="rect">
            <a:avLst/>
          </a:prstGeom>
          <a:ln/>
        </p:spPr>
      </p:sp>
      <p:sp>
        <p:nvSpPr>
          <p:cNvPr id="119811" name="Notes Placeholder 2"/>
          <p:cNvSpPr>
            <a:spLocks noGrp="1"/>
          </p:cNvSpPr>
          <p:nvPr>
            <p:ph type="body" idx="1"/>
          </p:nvPr>
        </p:nvSpPr>
        <p:spPr>
          <a:xfrm>
            <a:off x="834463" y="3984144"/>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latin typeface="Arial"/>
                <a:cs typeface="Arial"/>
              </a:rPr>
              <a:t>NHGRI’s Technology Development Program continues to promote technological advances and innovations, fueling genomic discoveries.</a:t>
            </a:r>
          </a:p>
          <a:p>
            <a:pPr marL="165261" lvl="1" indent="-165261" defTabSz="58757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0" lvl="1" defTabSz="587579">
              <a:defRPr/>
            </a:pPr>
            <a:r>
              <a:rPr lang="en-US" dirty="0">
                <a:latin typeface="Arial"/>
                <a:cs typeface="Arial"/>
              </a:rPr>
              <a:t>* The annual Advanced Genomic Technology Development Meeting was hosted virtually by Northeastern University this past May, attracting over 150 attendees. Grantees and trainees presented their work in sessions on nucleic acid sequencing innovation and across broad areas of genomic technology development. A high point of the meeting was a set of breakout sessions in which smaller groups discussed needs and opportunities in single-cell analysis, multi-omics, editing for genomics, enzymes as tools, and DNA sequencing innovation. </a:t>
            </a:r>
          </a:p>
          <a:p>
            <a:pPr marL="0" lvl="1" defTabSz="587579">
              <a:defRPr/>
            </a:pPr>
            <a:endParaRPr lang="en-US" dirty="0">
              <a:highlight>
                <a:srgbClr val="FFFF00"/>
              </a:highlight>
              <a:latin typeface="Arial"/>
              <a:cs typeface="Arial"/>
            </a:endParaRPr>
          </a:p>
          <a:p>
            <a:pPr marL="0" lvl="1" defTabSz="587579">
              <a:defRPr/>
            </a:pPr>
            <a:r>
              <a:rPr lang="en-US" dirty="0">
                <a:latin typeface="Arial"/>
                <a:cs typeface="Arial"/>
              </a:rPr>
              <a:t>* Also, this spring, a coordinating center was established to support our Technology Development Program. </a:t>
            </a:r>
          </a:p>
          <a:p>
            <a:pPr marL="0" lvl="1" defTabSz="587579">
              <a:defRPr/>
            </a:pPr>
            <a:endParaRPr lang="en-US" dirty="0">
              <a:latin typeface="Arial"/>
              <a:cs typeface="Arial"/>
            </a:endParaRPr>
          </a:p>
          <a:p>
            <a:pPr marL="0" lvl="1" defTabSz="587579">
              <a:defRPr/>
            </a:pPr>
            <a:r>
              <a:rPr lang="en-US" dirty="0">
                <a:latin typeface="Arial"/>
                <a:cs typeface="Arial"/>
              </a:rPr>
              <a:t>* The center, which is led by the Jackson Laboratory, is facilitating opportunities for collaboration, promoting standards in genomic technologies, developing resources to share with the research community, and disseminating information about program advances</a:t>
            </a:r>
          </a:p>
        </p:txBody>
      </p:sp>
      <p:sp>
        <p:nvSpPr>
          <p:cNvPr id="6" name="Slide Number Placeholder 3">
            <a:extLst>
              <a:ext uri="{FF2B5EF4-FFF2-40B4-BE49-F238E27FC236}">
                <a16:creationId xmlns:a16="http://schemas.microsoft.com/office/drawing/2014/main" id="{BDEB5836-55C4-476D-99F2-0D1FFE93B4F9}"/>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20027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534988"/>
            <a:ext cx="5900737" cy="3319462"/>
          </a:xfrm>
          <a:prstGeom prst="rect">
            <a:avLst/>
          </a:prstGeom>
          <a:ln/>
        </p:spPr>
      </p:sp>
      <p:sp>
        <p:nvSpPr>
          <p:cNvPr id="119811" name="Notes Placeholder 2"/>
          <p:cNvSpPr>
            <a:spLocks noGrp="1"/>
          </p:cNvSpPr>
          <p:nvPr>
            <p:ph type="body" idx="1"/>
          </p:nvPr>
        </p:nvSpPr>
        <p:spPr>
          <a:xfrm>
            <a:off x="766001" y="4051994"/>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dirty="0"/>
              <a:t>NHGRI recently released a series of funding announcements </a:t>
            </a:r>
            <a:r>
              <a:rPr lang="en-US" dirty="0">
                <a:ea typeface="Calibri" panose="020F0502020204030204" pitchFamily="34" charset="0"/>
              </a:rPr>
              <a:t>to accelerate innovation and early development in the emerging field of single-molecule protein sequencing, in</a:t>
            </a:r>
            <a:r>
              <a:rPr lang="en-US" dirty="0"/>
              <a:t> collaboration with the National Cancer Institute and the National Institute of Allergy and Infectious Diseases. </a:t>
            </a:r>
            <a:r>
              <a:rPr lang="en-US" dirty="0">
                <a:ea typeface="Calibri" panose="020F0502020204030204" pitchFamily="34" charset="0"/>
              </a:rPr>
              <a:t>The goal is to stimulate improvements in throughput, cost, accuracy, sensitivity, dynamic range, and scale. Breakthroughs in this area would enable routine use of single-molecule protein sequencing in basic and clinical research.</a:t>
            </a:r>
          </a:p>
          <a:p>
            <a:endParaRPr lang="en-US" dirty="0">
              <a:ea typeface="Calibri" panose="020F0502020204030204" pitchFamily="34" charset="0"/>
            </a:endParaRPr>
          </a:p>
          <a:p>
            <a:r>
              <a:rPr lang="en-US" dirty="0"/>
              <a:t>Three funding opportunity announcements are now published: an R01, R21, and R43/44, with the first due date being October 1, 2021.</a:t>
            </a:r>
          </a:p>
          <a:p>
            <a:endParaRPr lang="en-US" dirty="0"/>
          </a:p>
        </p:txBody>
      </p:sp>
      <p:sp>
        <p:nvSpPr>
          <p:cNvPr id="5" name="Slide Number Placeholder 3">
            <a:extLst>
              <a:ext uri="{FF2B5EF4-FFF2-40B4-BE49-F238E27FC236}">
                <a16:creationId xmlns:a16="http://schemas.microsoft.com/office/drawing/2014/main" id="{2F05C9D0-4EF8-453C-A8A8-DC5641736718}"/>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549785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412750"/>
            <a:ext cx="5902325" cy="3321050"/>
          </a:xfrm>
          <a:prstGeom prst="rect">
            <a:avLst/>
          </a:prstGeom>
          <a:ln/>
        </p:spPr>
      </p:sp>
      <p:sp>
        <p:nvSpPr>
          <p:cNvPr id="119811" name="Notes Placeholder 2"/>
          <p:cNvSpPr>
            <a:spLocks noGrp="1"/>
          </p:cNvSpPr>
          <p:nvPr>
            <p:ph type="body" idx="1"/>
          </p:nvPr>
        </p:nvSpPr>
        <p:spPr>
          <a:xfrm>
            <a:off x="876300" y="3888228"/>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latin typeface="Arial" panose="020B0604020202020204" pitchFamily="34" charset="0"/>
                <a:cs typeface="Arial" panose="020B0604020202020204" pitchFamily="34" charset="0"/>
              </a:rPr>
              <a:t>There are currently three additional active funding opportunities through the NHGRI Technology Development Program.</a:t>
            </a:r>
          </a:p>
          <a:p>
            <a:pPr marL="0" lvl="1" defTabSz="587579">
              <a:defRPr/>
            </a:pPr>
            <a:endParaRPr lang="en-US" dirty="0"/>
          </a:p>
          <a:p>
            <a:pPr marL="0" lvl="1" defTabSz="587579">
              <a:defRPr/>
            </a:pPr>
            <a:r>
              <a:rPr lang="en-US" dirty="0">
                <a:latin typeface="Arial" panose="020B0604020202020204" pitchFamily="34" charset="0"/>
                <a:cs typeface="Arial" panose="020B0604020202020204" pitchFamily="34" charset="0"/>
              </a:rPr>
              <a:t>* First, applications for the novel synthetic nucleic acid technology development request for applications are due February 4, 2022. </a:t>
            </a:r>
          </a:p>
          <a:p>
            <a:pPr marL="0" lvl="1" defTabSz="587579">
              <a:defRPr/>
            </a:pPr>
            <a:endParaRPr lang="en-US" dirty="0">
              <a:latin typeface="Arial" panose="020B0604020202020204" pitchFamily="34" charset="0"/>
              <a:cs typeface="Arial" panose="020B0604020202020204" pitchFamily="34" charset="0"/>
            </a:endParaRPr>
          </a:p>
          <a:p>
            <a:pPr marL="0" lvl="1" defTabSz="587579">
              <a:defRPr/>
            </a:pPr>
            <a:r>
              <a:rPr lang="en-US" dirty="0">
                <a:latin typeface="Arial" panose="020B0604020202020204" pitchFamily="34" charset="0"/>
                <a:cs typeface="Arial" panose="020B0604020202020204" pitchFamily="34" charset="0"/>
              </a:rPr>
              <a:t>* Second, the program </a:t>
            </a:r>
            <a:r>
              <a:rPr lang="en-US" dirty="0"/>
              <a:t>continues to support nucleic acid sequencing innovation and early development, with applications due on March 1, 2022. </a:t>
            </a:r>
            <a:endParaRPr lang="en-US" dirty="0">
              <a:highlight>
                <a:srgbClr val="FFFF00"/>
              </a:highlight>
              <a:latin typeface="Arial"/>
              <a:cs typeface="Arial"/>
            </a:endParaRPr>
          </a:p>
          <a:p>
            <a:pPr marL="0" lvl="1" defTabSz="587579">
              <a:defRPr/>
            </a:pPr>
            <a:endParaRPr lang="en-US" dirty="0"/>
          </a:p>
          <a:p>
            <a:pPr marL="0" lvl="1" defTabSz="587579">
              <a:defRPr/>
            </a:pPr>
            <a:r>
              <a:rPr lang="en-US" dirty="0"/>
              <a:t>* Finally, there is a Notice of Special Interest (or NOSI), highlighting our broader interest in </a:t>
            </a:r>
            <a:r>
              <a:rPr lang="en-US" dirty="0">
                <a:latin typeface="Arial" panose="020B0604020202020204" pitchFamily="34" charset="0"/>
                <a:cs typeface="Arial" panose="020B0604020202020204" pitchFamily="34" charset="0"/>
              </a:rPr>
              <a:t>advancing genomic technology development for research and clinical applications and using standard receipt dates. </a:t>
            </a:r>
            <a:endParaRPr lang="en-US" dirty="0"/>
          </a:p>
          <a:p>
            <a:pPr marL="0" lvl="1" defTabSz="587579">
              <a:defRPr/>
            </a:pPr>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E1AA4AEB-5551-44E8-A7C9-6C72535E6B13}"/>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59382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519113"/>
            <a:ext cx="5902325" cy="3321050"/>
          </a:xfrm>
          <a:prstGeom prst="rect">
            <a:avLst/>
          </a:prstGeom>
          <a:ln/>
        </p:spPr>
      </p:sp>
      <p:sp>
        <p:nvSpPr>
          <p:cNvPr id="119811" name="Notes Placeholder 2"/>
          <p:cNvSpPr>
            <a:spLocks noGrp="1"/>
          </p:cNvSpPr>
          <p:nvPr>
            <p:ph type="body" idx="1"/>
          </p:nvPr>
        </p:nvSpPr>
        <p:spPr>
          <a:xfrm>
            <a:off x="876300" y="4016115"/>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defTabSz="1175158">
              <a:spcAft>
                <a:spcPts val="1157"/>
              </a:spcAft>
              <a:defRPr/>
            </a:pPr>
            <a:r>
              <a:rPr lang="en-US" dirty="0">
                <a:ea typeface="Calibri" panose="020F0502020204030204" pitchFamily="34" charset="0"/>
              </a:rPr>
              <a:t>NHGRI provides U.S. </a:t>
            </a:r>
            <a:r>
              <a:rPr lang="en-US" dirty="0">
                <a:latin typeface="Arial" panose="020B0604020202020204"/>
                <a:ea typeface="Calibri" panose="020F0502020204030204" pitchFamily="34" charset="0"/>
              </a:rPr>
              <a:t>small businesses support for technology transfer of both academic innovation and company research </a:t>
            </a:r>
            <a:r>
              <a:rPr lang="en-US" dirty="0" err="1">
                <a:latin typeface="Arial" panose="020B0604020202020204"/>
                <a:ea typeface="Calibri" panose="020F0502020204030204" pitchFamily="34" charset="0"/>
              </a:rPr>
              <a:t>en</a:t>
            </a:r>
            <a:r>
              <a:rPr lang="en-US" dirty="0">
                <a:latin typeface="Arial" panose="020B0604020202020204"/>
                <a:ea typeface="Calibri" panose="020F0502020204030204" pitchFamily="34" charset="0"/>
              </a:rPr>
              <a:t> route to the commercialization of genomics products. </a:t>
            </a:r>
            <a:r>
              <a:rPr lang="en-US" dirty="0">
                <a:latin typeface="Arial"/>
                <a:cs typeface="Arial"/>
              </a:rPr>
              <a:t>As discussed in previous slides, </a:t>
            </a:r>
            <a:r>
              <a:rPr lang="en-US" dirty="0">
                <a:effectLst/>
                <a:latin typeface="Arial"/>
                <a:ea typeface="Calibri" panose="020F0502020204030204" pitchFamily="34" charset="0"/>
                <a:cs typeface="Arial"/>
              </a:rPr>
              <a:t>our Technology Development Program has recently released four sets of funding announcements, and each of these includes opportunities for small businesses. </a:t>
            </a:r>
          </a:p>
          <a:p>
            <a:pPr defTabSz="1175158">
              <a:spcAft>
                <a:spcPts val="1157"/>
              </a:spcAft>
              <a:defRPr/>
            </a:pPr>
            <a:r>
              <a:rPr lang="en-US" dirty="0">
                <a:latin typeface="Arial" panose="020B0604020202020204" pitchFamily="34" charset="0"/>
                <a:cs typeface="Arial" panose="020B0604020202020204" pitchFamily="34" charset="0"/>
              </a:rPr>
              <a:t>I would also like to draw your attention to two additional small business funding opportunities that are relevant to the genomics community. * The first focuses on development of highly innovative tools and technology for analysis of single cells, and * the </a:t>
            </a:r>
            <a:r>
              <a:rPr lang="en-US" kern="1200" dirty="0">
                <a:latin typeface="Arial" panose="020B0604020202020204" pitchFamily="34" charset="0"/>
                <a:cs typeface="Arial" panose="020B0604020202020204" pitchFamily="34" charset="0"/>
              </a:rPr>
              <a:t>second focuses on innovative diagnostic technology for improving outcomes for maternal health. </a:t>
            </a:r>
            <a:r>
              <a:rPr lang="en-US" dirty="0">
                <a:latin typeface="Arial" panose="020B0604020202020204" pitchFamily="34" charset="0"/>
                <a:cs typeface="Arial" panose="020B0604020202020204" pitchFamily="34" charset="0"/>
              </a:rPr>
              <a:t>Both of these FOAs have standard receipt dates.</a:t>
            </a:r>
          </a:p>
        </p:txBody>
      </p:sp>
      <p:sp>
        <p:nvSpPr>
          <p:cNvPr id="6" name="Slide Number Placeholder 3">
            <a:extLst>
              <a:ext uri="{FF2B5EF4-FFF2-40B4-BE49-F238E27FC236}">
                <a16:creationId xmlns:a16="http://schemas.microsoft.com/office/drawing/2014/main" id="{749BCDCC-2820-4568-BBFA-2F69F3FE6FE6}"/>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8976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will be a number of other presentations during the Open Session of this Council meeting. My Director’s Report is tailored around those presentations, and I will </a:t>
            </a:r>
            <a:r>
              <a:rPr lang="en-US" u="sng" dirty="0"/>
              <a:t>not</a:t>
            </a:r>
            <a:r>
              <a:rPr lang="en-US" dirty="0"/>
              <a:t> discuss in detail the topics that others will cover. </a:t>
            </a:r>
          </a:p>
          <a:p>
            <a:pPr defTabSz="620348"/>
            <a:endParaRPr lang="en-US" dirty="0"/>
          </a:p>
          <a:p>
            <a:r>
              <a:rPr lang="en-US" dirty="0"/>
              <a:t>Following my Director’s Report, there will be presentations from two other NIH Institute directors. </a:t>
            </a:r>
          </a:p>
          <a:p>
            <a:endParaRPr lang="en-US" dirty="0"/>
          </a:p>
          <a:p>
            <a:r>
              <a:rPr lang="en-US" dirty="0"/>
              <a:t>* First, Ned Sharpless, Director of the National Cancer Institute, will speak about “The National Cancer Institute: Leading Cancer Research in 2021 and Beyond.” </a:t>
            </a:r>
          </a:p>
          <a:p>
            <a:endParaRPr lang="en-US" dirty="0"/>
          </a:p>
          <a:p>
            <a:r>
              <a:rPr lang="en-US" dirty="0"/>
              <a:t>* Next, Michael Chiang, Director of the National Eye Institute, will speak about “Genomics, Genetics, and the Eye.”</a:t>
            </a:r>
          </a:p>
          <a:p>
            <a:endParaRPr lang="en-US" dirty="0"/>
          </a:p>
          <a:p>
            <a:endParaRPr lang="en-US" dirty="0"/>
          </a:p>
        </p:txBody>
      </p:sp>
      <p:sp>
        <p:nvSpPr>
          <p:cNvPr id="6" name="Slide Number Placeholder 3">
            <a:extLst>
              <a:ext uri="{FF2B5EF4-FFF2-40B4-BE49-F238E27FC236}">
                <a16:creationId xmlns:a16="http://schemas.microsoft.com/office/drawing/2014/main" id="{8C1DF15A-34F2-4D4B-A345-E384FC4FA669}"/>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5625" y="442913"/>
            <a:ext cx="5899150" cy="3319462"/>
          </a:xfrm>
          <a:prstGeom prst="rect">
            <a:avLst/>
          </a:prstGeom>
          <a:ln/>
        </p:spPr>
      </p:sp>
      <p:sp>
        <p:nvSpPr>
          <p:cNvPr id="119811" name="Notes Placeholder 2"/>
          <p:cNvSpPr>
            <a:spLocks noGrp="1"/>
          </p:cNvSpPr>
          <p:nvPr>
            <p:ph type="body" idx="1"/>
          </p:nvPr>
        </p:nvSpPr>
        <p:spPr>
          <a:xfrm>
            <a:off x="657225" y="4028412"/>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dirty="0"/>
              <a:t>The Impact of Genomic Variation on Function (or IGVF) Consortium is one of NHGRI’s newest research programs. </a:t>
            </a:r>
          </a:p>
          <a:p>
            <a:endParaRPr lang="en-US" dirty="0"/>
          </a:p>
          <a:p>
            <a:r>
              <a:rPr lang="en-US" dirty="0"/>
              <a:t>IGVF will develop a framework for systematically understanding the effects of genomic variation on genome function and determining how these effects shape phenotypes in health and disease. </a:t>
            </a:r>
          </a:p>
          <a:p>
            <a:endParaRPr lang="en-US" dirty="0"/>
          </a:p>
          <a:p>
            <a:r>
              <a:rPr lang="en-US" dirty="0"/>
              <a:t>* NHGRI issued 26 awards earlier this month for this program, for a total investment of up to $185 million over 5 years. These IGVF awards will support coordinated activities of 5 program components focused on variant characterization, functional element mapping, predictive modeling, regulatory networks, and data coordination. </a:t>
            </a:r>
          </a:p>
          <a:p>
            <a:r>
              <a:rPr lang="en-US" dirty="0"/>
              <a:t> </a:t>
            </a:r>
          </a:p>
          <a:p>
            <a:r>
              <a:rPr lang="en-US" dirty="0"/>
              <a:t>IGVF investigators are located in the U.S., Canada, and Germany, with the locations of the U.S. institutions shown here. </a:t>
            </a:r>
          </a:p>
          <a:p>
            <a:endParaRPr lang="en-US" dirty="0"/>
          </a:p>
        </p:txBody>
      </p:sp>
      <p:sp>
        <p:nvSpPr>
          <p:cNvPr id="119812" name="Slide Number Placeholder 3"/>
          <p:cNvSpPr>
            <a:spLocks noGrp="1"/>
          </p:cNvSpPr>
          <p:nvPr>
            <p:ph type="sldNum" sz="quarter" idx="5"/>
          </p:nvPr>
        </p:nvSpPr>
        <p:spPr>
          <a:xfrm>
            <a:off x="3972560" y="8831580"/>
            <a:ext cx="3037840" cy="464820"/>
          </a:xfrm>
          <a:noFill/>
        </p:spPr>
        <p:txBody>
          <a:bodyPr/>
          <a:lstStyle/>
          <a:p>
            <a:pPr defTabSz="907481"/>
            <a:fld id="{3F3096A7-7907-4AE4-8BBC-4643BE8BB0EA}" type="slidenum">
              <a:rPr lang="en-US" smtClean="0">
                <a:solidFill>
                  <a:srgbClr val="000000"/>
                </a:solidFill>
              </a:rPr>
              <a:pPr defTabSz="907481"/>
              <a:t>30</a:t>
            </a:fld>
            <a:endParaRPr lang="en-US" dirty="0">
              <a:solidFill>
                <a:srgbClr val="000000"/>
              </a:solidFill>
            </a:endParaRPr>
          </a:p>
        </p:txBody>
      </p:sp>
    </p:spTree>
    <p:extLst>
      <p:ext uri="{BB962C8B-B14F-4D97-AF65-F5344CB8AC3E}">
        <p14:creationId xmlns:p14="http://schemas.microsoft.com/office/powerpoint/2010/main" val="1941078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5625" y="358775"/>
            <a:ext cx="5899150" cy="3319463"/>
          </a:xfrm>
          <a:prstGeom prst="rect">
            <a:avLst/>
          </a:prstGeom>
          <a:ln/>
        </p:spPr>
      </p:sp>
      <p:sp>
        <p:nvSpPr>
          <p:cNvPr id="119811" name="Notes Placeholder 2"/>
          <p:cNvSpPr>
            <a:spLocks noGrp="1"/>
          </p:cNvSpPr>
          <p:nvPr>
            <p:ph type="body" idx="1"/>
          </p:nvPr>
        </p:nvSpPr>
        <p:spPr>
          <a:xfrm>
            <a:off x="876300" y="3780016"/>
            <a:ext cx="5257801" cy="4643907"/>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latin typeface="Arial" panose="020B0604020202020204" pitchFamily="34" charset="0"/>
                <a:cs typeface="Arial" panose="020B0604020202020204" pitchFamily="34" charset="0"/>
              </a:rPr>
              <a:t>The long-term goal of the Molecular Phenotypes of Null Alleles in Cells (or </a:t>
            </a:r>
            <a:r>
              <a:rPr lang="en-US" dirty="0" err="1">
                <a:latin typeface="Arial" panose="020B0604020202020204" pitchFamily="34" charset="0"/>
                <a:cs typeface="Arial" panose="020B0604020202020204" pitchFamily="34" charset="0"/>
              </a:rPr>
              <a:t>MorPhiC</a:t>
            </a:r>
            <a:r>
              <a:rPr lang="en-US" dirty="0">
                <a:latin typeface="Arial" panose="020B0604020202020204" pitchFamily="34" charset="0"/>
                <a:cs typeface="Arial" panose="020B0604020202020204" pitchFamily="34" charset="0"/>
              </a:rPr>
              <a:t>) is to develop a consistent catalog of molecular and cellular phenotypes for null alleles of every human gene using in vitro cellular systems. The catalog will be made available for broad use by the biomedical research community. The program will start with an initial phase to optimize available methods to create null alleles and to measure their phenotypic effects for a target subset of 1000 protein-coding genes. </a:t>
            </a:r>
          </a:p>
          <a:p>
            <a:pPr marL="0" lvl="1" defTabSz="587579">
              <a:defRPr/>
            </a:pPr>
            <a:endParaRPr lang="en-US" dirty="0">
              <a:latin typeface="Arial" panose="020B0604020202020204" pitchFamily="34" charset="0"/>
              <a:cs typeface="Arial" panose="020B0604020202020204" pitchFamily="34" charset="0"/>
            </a:endParaRPr>
          </a:p>
          <a:p>
            <a:pPr marL="0" lvl="1" defTabSz="587579">
              <a:defRPr/>
            </a:pPr>
            <a:r>
              <a:rPr lang="en-US" dirty="0">
                <a:latin typeface="Arial" panose="020B0604020202020204" pitchFamily="34" charset="0"/>
                <a:cs typeface="Arial" panose="020B0604020202020204" pitchFamily="34" charset="0"/>
              </a:rPr>
              <a:t>* In August, NHGRI published three funding opportunities for the initial phase of </a:t>
            </a:r>
            <a:r>
              <a:rPr lang="en-US" dirty="0" err="1">
                <a:latin typeface="Arial" panose="020B0604020202020204" pitchFamily="34" charset="0"/>
                <a:cs typeface="Arial" panose="020B0604020202020204" pitchFamily="34" charset="0"/>
              </a:rPr>
              <a:t>MorPhiC</a:t>
            </a:r>
            <a:r>
              <a:rPr lang="en-US" dirty="0">
                <a:latin typeface="Arial" panose="020B0604020202020204" pitchFamily="34" charset="0"/>
                <a:cs typeface="Arial" panose="020B0604020202020204" pitchFamily="34" charset="0"/>
              </a:rPr>
              <a:t>, which will include three components: * Data Production Research and Development Centers will develop diverse systems and assays to explore and compare approaches to produce </a:t>
            </a:r>
            <a:r>
              <a:rPr lang="en-US" dirty="0" err="1">
                <a:latin typeface="Arial" panose="020B0604020202020204" pitchFamily="34" charset="0"/>
                <a:cs typeface="Arial" panose="020B0604020202020204" pitchFamily="34" charset="0"/>
              </a:rPr>
              <a:t>MorPhiC</a:t>
            </a:r>
            <a:r>
              <a:rPr lang="en-US" dirty="0">
                <a:latin typeface="Arial" panose="020B0604020202020204" pitchFamily="34" charset="0"/>
                <a:cs typeface="Arial" panose="020B0604020202020204" pitchFamily="34" charset="0"/>
              </a:rPr>
              <a:t> data at scale </a:t>
            </a:r>
            <a:r>
              <a:rPr lang="en-US" u="sng"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to maximize its informativeness. * Data Analysis and Validation Centers will undertake applicant-proposed analyses of the data in order to characterize its quality and utility for multiple purposes. * Finally, there will be a Data Resource and Administrative Coordinating Center. </a:t>
            </a:r>
          </a:p>
          <a:p>
            <a:pPr marL="0" lvl="1" defTabSz="587579">
              <a:defRPr/>
            </a:pPr>
            <a:endParaRPr lang="en-US" b="0" i="0" dirty="0">
              <a:effectLst/>
              <a:latin typeface="Arial" panose="020B0604020202020204" pitchFamily="34" charset="0"/>
              <a:cs typeface="Arial" panose="020B0604020202020204" pitchFamily="34" charset="0"/>
            </a:endParaRPr>
          </a:p>
          <a:p>
            <a:pPr marL="0" lvl="1" defTabSz="587579">
              <a:defRPr/>
            </a:pPr>
            <a:r>
              <a:rPr lang="en-US" b="0" i="0" dirty="0">
                <a:effectLst/>
                <a:latin typeface="Arial" panose="020B0604020202020204" pitchFamily="34" charset="0"/>
                <a:cs typeface="Arial" panose="020B0604020202020204" pitchFamily="34" charset="0"/>
              </a:rPr>
              <a:t>A pre-application webinar was held last Friday, September 10. Materials from that webinar, including answers to Frequently Asked Questions, will be made available.</a:t>
            </a:r>
          </a:p>
          <a:p>
            <a:pPr marL="0" lvl="1" defTabSz="587579">
              <a:defRPr/>
            </a:pPr>
            <a:endParaRPr lang="en-US" b="0" i="0" dirty="0">
              <a:effectLst/>
              <a:latin typeface="Arial" panose="020B0604020202020204" pitchFamily="34" charset="0"/>
              <a:cs typeface="Arial" panose="020B0604020202020204" pitchFamily="34" charset="0"/>
            </a:endParaRPr>
          </a:p>
          <a:p>
            <a:pPr marL="0" lvl="1" defTabSz="587579">
              <a:defRPr/>
            </a:pPr>
            <a:r>
              <a:rPr lang="en-US" dirty="0">
                <a:effectLst/>
                <a:latin typeface="Arial" panose="020B0604020202020204" pitchFamily="34" charset="0"/>
                <a:ea typeface="Times New Roman" panose="02020603050405020304" pitchFamily="18" charset="0"/>
                <a:cs typeface="Arial" panose="020B0604020202020204" pitchFamily="34" charset="0"/>
              </a:rPr>
              <a:t>* The application due date for all three </a:t>
            </a:r>
            <a:r>
              <a:rPr lang="en-US" dirty="0">
                <a:latin typeface="Arial" panose="020B0604020202020204" pitchFamily="34" charset="0"/>
                <a:cs typeface="Arial" panose="020B0604020202020204" pitchFamily="34" charset="0"/>
              </a:rPr>
              <a:t>funding announcements </a:t>
            </a:r>
            <a:r>
              <a:rPr lang="en-US" dirty="0">
                <a:effectLst/>
                <a:latin typeface="Arial" panose="020B0604020202020204" pitchFamily="34" charset="0"/>
                <a:ea typeface="Times New Roman" panose="02020603050405020304" pitchFamily="18" charset="0"/>
                <a:cs typeface="Arial" panose="020B0604020202020204" pitchFamily="34" charset="0"/>
              </a:rPr>
              <a:t>is November 1, 2021. </a:t>
            </a:r>
            <a:endParaRPr lang="en-US" b="0" i="0" dirty="0">
              <a:effectLst/>
              <a:latin typeface="Arial" panose="020B0604020202020204" pitchFamily="34" charset="0"/>
              <a:cs typeface="Arial" panose="020B0604020202020204" pitchFamily="34" charset="0"/>
            </a:endParaRPr>
          </a:p>
          <a:p>
            <a:pPr marL="0" lvl="1" defTabSz="587579">
              <a:defRPr/>
            </a:pPr>
            <a:endParaRPr lang="en-US" kern="12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4D1749FF-B001-47F7-A161-50C4D4C8B190}"/>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5625" y="384175"/>
            <a:ext cx="5899150" cy="3319463"/>
          </a:xfrm>
          <a:prstGeom prst="rect">
            <a:avLst/>
          </a:prstGeom>
          <a:ln/>
        </p:spPr>
      </p:sp>
      <p:sp>
        <p:nvSpPr>
          <p:cNvPr id="119811" name="Notes Placeholder 2"/>
          <p:cNvSpPr>
            <a:spLocks noGrp="1"/>
          </p:cNvSpPr>
          <p:nvPr>
            <p:ph type="body" idx="1"/>
          </p:nvPr>
        </p:nvSpPr>
        <p:spPr>
          <a:xfrm>
            <a:off x="876300" y="3925119"/>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kern="1200" dirty="0">
                <a:latin typeface="Arial" panose="020B0604020202020204" pitchFamily="34" charset="0"/>
                <a:cs typeface="Arial" panose="020B0604020202020204" pitchFamily="34" charset="0"/>
              </a:rPr>
              <a:t>The Centers for Excellence in Genomic Science (or CEGS) program </a:t>
            </a:r>
            <a:r>
              <a:rPr lang="en-US" dirty="0">
                <a:latin typeface="Arial" panose="020B0604020202020204" pitchFamily="34" charset="0"/>
                <a:cs typeface="Arial" panose="020B0604020202020204" pitchFamily="34" charset="0"/>
              </a:rPr>
              <a:t>supports interdisciplinary research teams for developing highly innovative approaches in genomics research. </a:t>
            </a:r>
            <a:r>
              <a:rPr lang="en-US" kern="1200" dirty="0">
                <a:latin typeface="Arial" panose="020B0604020202020204" pitchFamily="34" charset="0"/>
                <a:cs typeface="Arial" panose="020B0604020202020204" pitchFamily="34" charset="0"/>
              </a:rPr>
              <a:t>Since the last Council meeting in May, the CEGS program has made two new awards. </a:t>
            </a:r>
          </a:p>
          <a:p>
            <a:pPr marL="0" lvl="1" defTabSz="587579">
              <a:defRPr/>
            </a:pPr>
            <a:endParaRPr lang="en-US" kern="1200" dirty="0">
              <a:latin typeface="Arial" panose="020B0604020202020204" pitchFamily="34" charset="0"/>
              <a:cs typeface="Arial" panose="020B0604020202020204" pitchFamily="34" charset="0"/>
            </a:endParaRPr>
          </a:p>
          <a:p>
            <a:pPr marL="0" lvl="1" defTabSz="587579">
              <a:defRPr/>
            </a:pPr>
            <a:r>
              <a:rPr lang="en-US" kern="1200" dirty="0">
                <a:latin typeface="Arial" panose="020B0604020202020204" pitchFamily="34" charset="0"/>
                <a:cs typeface="Arial" panose="020B0604020202020204" pitchFamily="34" charset="0"/>
              </a:rPr>
              <a:t>* The first was to Chao-Ting Wu from Harvard Medical School for the Center for Genome Imaging. This effort will develop methods to image the three-dimensional organization of entire genomes at very high resolution in individual cells, with applications to understanding the relationship between genome organization and function.</a:t>
            </a:r>
          </a:p>
          <a:p>
            <a:pPr marL="0" lvl="1" defTabSz="587579">
              <a:defRPr/>
            </a:pPr>
            <a:endParaRPr lang="en-US" kern="1200" dirty="0">
              <a:latin typeface="Arial" panose="020B0604020202020204" pitchFamily="34" charset="0"/>
              <a:cs typeface="Arial" panose="020B0604020202020204" pitchFamily="34" charset="0"/>
            </a:endParaRPr>
          </a:p>
          <a:p>
            <a:pPr marL="0" lvl="1" defTabSz="587579">
              <a:defRPr/>
            </a:pPr>
            <a:r>
              <a:rPr lang="en-US" kern="1200" dirty="0">
                <a:latin typeface="Arial" panose="020B0604020202020204" pitchFamily="34" charset="0"/>
                <a:cs typeface="Arial" panose="020B0604020202020204" pitchFamily="34" charset="0"/>
              </a:rPr>
              <a:t>* The second was a renewal to Chuan He at the University of Chicago to continue the Center for Dynamic RNA </a:t>
            </a:r>
            <a:r>
              <a:rPr lang="en-US" kern="1200" dirty="0" err="1">
                <a:latin typeface="Arial" panose="020B0604020202020204" pitchFamily="34" charset="0"/>
                <a:cs typeface="Arial" panose="020B0604020202020204" pitchFamily="34" charset="0"/>
              </a:rPr>
              <a:t>Epitranscriptomes</a:t>
            </a:r>
            <a:r>
              <a:rPr lang="en-US" kern="1200" dirty="0">
                <a:latin typeface="Arial" panose="020B0604020202020204" pitchFamily="34" charset="0"/>
                <a:cs typeface="Arial" panose="020B0604020202020204" pitchFamily="34" charset="0"/>
              </a:rPr>
              <a:t>. The center will expand </a:t>
            </a:r>
            <a:r>
              <a:rPr lang="en-US" dirty="0">
                <a:latin typeface="Arial" panose="020B0604020202020204" pitchFamily="34" charset="0"/>
                <a:cs typeface="Arial" panose="020B0604020202020204" pitchFamily="34" charset="0"/>
              </a:rPr>
              <a:t>quantitative methods for mapping of multiple RNA modifications and their changes over time, with high sensitivity and single-base resolution. The goals of the work are to deliver high-throughput methods that simultaneously map multiple RNA modifications in any biological context and to enable studies to characterize the biological functions of these multiple RNA modifications. </a:t>
            </a:r>
            <a:endParaRPr lang="en-US" kern="1200"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xfrm>
            <a:off x="3972560" y="8831580"/>
            <a:ext cx="3037840" cy="464820"/>
          </a:xfrm>
          <a:noFill/>
        </p:spPr>
        <p:txBody>
          <a:bodyPr/>
          <a:lstStyle/>
          <a:p>
            <a:pPr defTabSz="907481"/>
            <a:fld id="{3F3096A7-7907-4AE4-8BBC-4643BE8BB0EA}" type="slidenum">
              <a:rPr lang="en-US" smtClean="0">
                <a:solidFill>
                  <a:srgbClr val="000000"/>
                </a:solidFill>
              </a:rPr>
              <a:pPr defTabSz="907481"/>
              <a:t>32</a:t>
            </a:fld>
            <a:endParaRPr lang="en-US"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376238"/>
            <a:ext cx="6002337" cy="3376612"/>
          </a:xfrm>
        </p:spPr>
      </p:sp>
      <p:sp>
        <p:nvSpPr>
          <p:cNvPr id="3" name="Notes Placeholder 2"/>
          <p:cNvSpPr>
            <a:spLocks noGrp="1"/>
          </p:cNvSpPr>
          <p:nvPr>
            <p:ph type="body" idx="1"/>
          </p:nvPr>
        </p:nvSpPr>
        <p:spPr>
          <a:xfrm>
            <a:off x="732532" y="3934193"/>
            <a:ext cx="5257800" cy="3984171"/>
          </a:xfrm>
        </p:spPr>
        <p:txBody>
          <a:bodyPr/>
          <a:lstStyle/>
          <a:p>
            <a:pPr marL="0" lvl="1" defTabSz="566367">
              <a:defRPr/>
            </a:pPr>
            <a:r>
              <a:rPr lang="en-US" dirty="0">
                <a:latin typeface="Arial"/>
                <a:cs typeface="Arial"/>
              </a:rPr>
              <a:t>The NHGRI Computational Genomics and Data Science Program supports research and development of data science methods, resources, and tools that maximize the integration of genomics data into biomedical research. The image shown illustrates common topics in applications submitted to the Computational Genomics and Data Science Program. </a:t>
            </a:r>
            <a:endParaRPr lang="en-US" dirty="0"/>
          </a:p>
          <a:p>
            <a:pPr marL="0" lvl="1" defTabSz="566367">
              <a:defRPr/>
            </a:pPr>
            <a:endParaRPr lang="en-US" dirty="0">
              <a:latin typeface="Arial"/>
              <a:cs typeface="Arial"/>
            </a:endParaRPr>
          </a:p>
          <a:p>
            <a:pPr marL="0" lvl="1" defTabSz="566367">
              <a:defRPr/>
            </a:pPr>
            <a:r>
              <a:rPr lang="en-US" dirty="0">
                <a:latin typeface="Arial"/>
                <a:cs typeface="Arial"/>
              </a:rPr>
              <a:t>* In July, the program released the renewals of two funding opportunities to increase the pool of investigator-initiated applications for a broad range of innovative research efforts in computational genomics, data science, statistics, and bioinformatics for basic and/or clinical genomics. </a:t>
            </a:r>
          </a:p>
          <a:p>
            <a:pPr marL="0" lvl="1" defTabSz="566367">
              <a:defRPr/>
            </a:pPr>
            <a:endParaRPr lang="en-US" dirty="0">
              <a:latin typeface="Arial"/>
              <a:cs typeface="Arial"/>
            </a:endParaRPr>
          </a:p>
          <a:p>
            <a:pPr marL="0" lvl="1" defTabSz="566367">
              <a:defRPr/>
            </a:pPr>
            <a:r>
              <a:rPr lang="en-US" dirty="0">
                <a:latin typeface="Arial"/>
                <a:cs typeface="Arial"/>
              </a:rPr>
              <a:t>* The first due date for applications is October 5, 2021. </a:t>
            </a:r>
            <a:endParaRPr lang="en-US" dirty="0"/>
          </a:p>
          <a:p>
            <a:pPr marL="165261" lvl="1" indent="-165261">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972560" y="8829967"/>
            <a:ext cx="3037840" cy="464820"/>
          </a:xfrm>
        </p:spPr>
        <p:txBody>
          <a:bodyPr/>
          <a:lstStyle/>
          <a:p>
            <a:pPr defTabSz="849572">
              <a:defRPr/>
            </a:pPr>
            <a:fld id="{66EF2A21-0A99-0042-B1D1-4B202D0B9230}" type="slidenum">
              <a:rPr lang="en-US">
                <a:solidFill>
                  <a:prstClr val="black"/>
                </a:solidFill>
              </a:rPr>
              <a:pPr defTabSz="849572">
                <a:defRPr/>
              </a:pPr>
              <a:t>33</a:t>
            </a:fld>
            <a:endParaRPr lang="en-US" dirty="0">
              <a:solidFill>
                <a:prstClr val="black"/>
              </a:solidFill>
            </a:endParaRPr>
          </a:p>
        </p:txBody>
      </p:sp>
    </p:spTree>
    <p:extLst>
      <p:ext uri="{BB962C8B-B14F-4D97-AF65-F5344CB8AC3E}">
        <p14:creationId xmlns:p14="http://schemas.microsoft.com/office/powerpoint/2010/main" val="2845864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12763" y="428625"/>
            <a:ext cx="5903912" cy="3321050"/>
          </a:xfrm>
          <a:prstGeom prst="rect">
            <a:avLst/>
          </a:prstGeom>
          <a:ln/>
        </p:spPr>
      </p:sp>
      <p:sp>
        <p:nvSpPr>
          <p:cNvPr id="119811" name="Notes Placeholder 2"/>
          <p:cNvSpPr>
            <a:spLocks noGrp="1"/>
          </p:cNvSpPr>
          <p:nvPr>
            <p:ph type="body" idx="1"/>
          </p:nvPr>
        </p:nvSpPr>
        <p:spPr>
          <a:xfrm>
            <a:off x="835983" y="3882646"/>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solidFill>
                  <a:srgbClr val="02102A"/>
                </a:solidFill>
              </a:rPr>
              <a:t>The GWAS Catalog provides a searchable and freely available database of single-nucleotide polymorphism (or SNP)-trait associations for scientists, clinicians, and other users worldwide. </a:t>
            </a:r>
          </a:p>
          <a:p>
            <a:pPr marL="0" lvl="1" defTabSz="587579">
              <a:defRPr/>
            </a:pPr>
            <a:endParaRPr lang="en-US" dirty="0">
              <a:solidFill>
                <a:srgbClr val="02102A"/>
              </a:solidFill>
            </a:endParaRPr>
          </a:p>
          <a:p>
            <a:r>
              <a:rPr lang="en-US" dirty="0">
                <a:solidFill>
                  <a:srgbClr val="02102A"/>
                </a:solidFill>
              </a:rPr>
              <a:t>* Findings from the COVID-19 Host Genetics Initiative were recently published in </a:t>
            </a:r>
            <a:r>
              <a:rPr lang="en-US" i="1" dirty="0">
                <a:solidFill>
                  <a:srgbClr val="02102A"/>
                </a:solidFill>
              </a:rPr>
              <a:t>Nature</a:t>
            </a:r>
            <a:r>
              <a:rPr lang="en-US" dirty="0">
                <a:solidFill>
                  <a:srgbClr val="02102A"/>
                </a:solidFill>
              </a:rPr>
              <a:t>. The GWAS Catalog is serving as a repository for summary statistics for that initiative, which can be found on the GWAS Catalog’s website.</a:t>
            </a:r>
          </a:p>
          <a:p>
            <a:pPr marL="165261" indent="-165261">
              <a:buFont typeface="Arial" panose="020B0604020202020204" pitchFamily="34" charset="0"/>
              <a:buChar char="•"/>
            </a:pPr>
            <a:endParaRPr lang="en-US" dirty="0">
              <a:solidFill>
                <a:srgbClr val="02102A"/>
              </a:solidFill>
            </a:endParaRPr>
          </a:p>
          <a:p>
            <a:r>
              <a:rPr lang="en-US" dirty="0">
                <a:solidFill>
                  <a:srgbClr val="02102A"/>
                </a:solidFill>
              </a:rPr>
              <a:t>* Additionally, the curation team of the GWAS Catalog recently reached the milestone of having curated &gt;5,000 papers since the program’s inception in 2008. </a:t>
            </a:r>
          </a:p>
        </p:txBody>
      </p:sp>
      <p:sp>
        <p:nvSpPr>
          <p:cNvPr id="5" name="Slide Number Placeholder 3">
            <a:extLst>
              <a:ext uri="{FF2B5EF4-FFF2-40B4-BE49-F238E27FC236}">
                <a16:creationId xmlns:a16="http://schemas.microsoft.com/office/drawing/2014/main" id="{0293A9D1-B082-42F6-84AE-82B6F65A2981}"/>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73950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307975"/>
            <a:ext cx="6175375" cy="3475038"/>
          </a:xfrm>
        </p:spPr>
      </p:sp>
      <p:sp>
        <p:nvSpPr>
          <p:cNvPr id="3" name="Notes Placeholder 2"/>
          <p:cNvSpPr>
            <a:spLocks noGrp="1"/>
          </p:cNvSpPr>
          <p:nvPr>
            <p:ph type="body" idx="1"/>
          </p:nvPr>
        </p:nvSpPr>
        <p:spPr>
          <a:xfrm>
            <a:off x="762000" y="3937111"/>
            <a:ext cx="5486400" cy="4114800"/>
          </a:xfrm>
        </p:spPr>
        <p:txBody>
          <a:bodyPr/>
          <a:lstStyle/>
          <a:p>
            <a:r>
              <a:rPr lang="en-US" dirty="0"/>
              <a:t>The Polygenic Risk Methods in Diverse Populations (or PRIMED) Consortium is developing methods and refining polygenic risk scores (or PRS) to improve prediction of health and disease in diverse populations.</a:t>
            </a:r>
          </a:p>
          <a:p>
            <a:endParaRPr lang="en-US" dirty="0"/>
          </a:p>
          <a:p>
            <a:r>
              <a:rPr lang="en-US" dirty="0"/>
              <a:t>* This summer, NHGRI in partnership with the National Cancer Institute, launched the PRIMED Consortium with two broad goals: improve the applicability of PRS in diverse populations through methods development and collaborative analysis of genetically diverse datasets, and optimize the integration of large-scale, harmonized genomic and phenotype data. </a:t>
            </a:r>
          </a:p>
          <a:p>
            <a:endParaRPr lang="en-US" dirty="0"/>
          </a:p>
          <a:p>
            <a:r>
              <a:rPr lang="en-US" dirty="0"/>
              <a:t>* Six study sites and one coordinating center, listed here, will work together over the next 5 years to accomplish these goals and disseminate data to the scientific community. </a:t>
            </a:r>
          </a:p>
          <a:p>
            <a:endParaRPr lang="en-US" dirty="0"/>
          </a:p>
          <a:p>
            <a:r>
              <a:rPr lang="en-US" dirty="0"/>
              <a:t>* Collectively, the group will work to integrate data from 128 datasets from 45 countries across a broad range of phenotypes.</a:t>
            </a:r>
          </a:p>
          <a:p>
            <a:endParaRPr lang="en-US" b="1" dirty="0"/>
          </a:p>
        </p:txBody>
      </p:sp>
      <p:sp>
        <p:nvSpPr>
          <p:cNvPr id="5" name="Slide Number Placeholder 3">
            <a:extLst>
              <a:ext uri="{FF2B5EF4-FFF2-40B4-BE49-F238E27FC236}">
                <a16:creationId xmlns:a16="http://schemas.microsoft.com/office/drawing/2014/main" id="{EFAC1FD4-BFBC-4BE5-AA0D-3CA4A45CCACF}"/>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67104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315913"/>
            <a:ext cx="6178550" cy="3476625"/>
          </a:xfrm>
        </p:spPr>
      </p:sp>
      <p:sp>
        <p:nvSpPr>
          <p:cNvPr id="3" name="Notes Placeholder 2"/>
          <p:cNvSpPr>
            <a:spLocks noGrp="1"/>
          </p:cNvSpPr>
          <p:nvPr>
            <p:ph type="body" idx="1"/>
          </p:nvPr>
        </p:nvSpPr>
        <p:spPr>
          <a:xfrm>
            <a:off x="791210" y="3996135"/>
            <a:ext cx="5486400" cy="4114800"/>
          </a:xfrm>
        </p:spPr>
        <p:txBody>
          <a:bodyPr/>
          <a:lstStyle/>
          <a:p>
            <a:pPr defTabSz="881390">
              <a:defRPr/>
            </a:pPr>
            <a:r>
              <a:rPr lang="en-US" altLang="en-US" dirty="0"/>
              <a:t>The Clinical Genome Resource (or ClinGen) evaluates and disseminates the clinical relevance of genes and genomic variants for use in precision medicine and research. </a:t>
            </a:r>
          </a:p>
          <a:p>
            <a:pPr defTabSz="881390">
              <a:defRPr/>
            </a:pPr>
            <a:endParaRPr lang="en-US" dirty="0"/>
          </a:p>
          <a:p>
            <a:pPr defTabSz="881390">
              <a:defRPr/>
            </a:pPr>
            <a:r>
              <a:rPr lang="en-US" dirty="0">
                <a:latin typeface="Arial" panose="020B0604020202020204" pitchFamily="34" charset="0"/>
                <a:cs typeface="Arial" panose="020B0604020202020204" pitchFamily="34" charset="0"/>
              </a:rPr>
              <a:t>ClinGen hosted a virtual two-day retreat in June, providing opportunities for the sharing of best practices with the broader clinical and research communities. * The meeting attracted approximately 470 registrants from 38 countries. The two-day retreat included lecture-based and interactive sessions and abstract-driven presentations, as well as social and networking opportunities. </a:t>
            </a:r>
          </a:p>
          <a:p>
            <a:pPr defTabSz="881390">
              <a:defRPr/>
            </a:pPr>
            <a:endParaRPr lang="en-US" dirty="0"/>
          </a:p>
          <a:p>
            <a:pPr defTabSz="881390">
              <a:defRPr/>
            </a:pPr>
            <a:r>
              <a:rPr lang="en-US" dirty="0">
                <a:latin typeface="Arial" panose="020B0604020202020204" pitchFamily="34" charset="0"/>
                <a:cs typeface="Arial" panose="020B0604020202020204" pitchFamily="34" charset="0"/>
              </a:rPr>
              <a:t>* The retreat sessions focused on best practices for gene and variant curation expert panels, curator perspectives, ACMG/AMP updated guidelines, engaging under-represented groups in ClinGen, navigating ClinGen resources, and more. Meeting videos and supporting material are available on the ClinGen website. </a:t>
            </a:r>
          </a:p>
          <a:p>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F5BA4210-C99C-4741-BC8D-3ED8AF1BEB99}"/>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7118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5625" y="400050"/>
            <a:ext cx="5899150" cy="3319463"/>
          </a:xfrm>
          <a:prstGeom prst="rect">
            <a:avLst/>
          </a:prstGeom>
          <a:ln/>
        </p:spPr>
      </p:sp>
      <p:sp>
        <p:nvSpPr>
          <p:cNvPr id="119811" name="Notes Placeholder 2"/>
          <p:cNvSpPr>
            <a:spLocks noGrp="1"/>
          </p:cNvSpPr>
          <p:nvPr>
            <p:ph type="body" idx="1"/>
          </p:nvPr>
        </p:nvSpPr>
        <p:spPr>
          <a:xfrm>
            <a:off x="876300" y="3895606"/>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defTabSz="587406">
              <a:defRPr/>
            </a:pPr>
            <a:r>
              <a:rPr lang="en-US" altLang="en-US" dirty="0">
                <a:solidFill>
                  <a:prstClr val="black"/>
                </a:solidFill>
              </a:rPr>
              <a:t>The Clinical Sequencing Evidence-Generating Research (or CSER) program aims to generate evidence related to the clinical utility of genome sequencing, with a major emphasis on participant diversity and engagement.</a:t>
            </a:r>
          </a:p>
          <a:p>
            <a:pPr defTabSz="587406">
              <a:defRPr/>
            </a:pPr>
            <a:endParaRPr lang="en-US" altLang="en-US" dirty="0">
              <a:solidFill>
                <a:prstClr val="black"/>
              </a:solidFill>
            </a:endParaRPr>
          </a:p>
          <a:p>
            <a:pPr defTabSz="587406">
              <a:defRPr/>
            </a:pPr>
            <a:r>
              <a:rPr lang="en-US" altLang="en-US" dirty="0">
                <a:solidFill>
                  <a:prstClr val="black"/>
                </a:solidFill>
              </a:rPr>
              <a:t>In the past quarter, CSER investigators published papers on topics as varied as * the </a:t>
            </a:r>
            <a:r>
              <a:rPr lang="en-US" altLang="en-US" dirty="0" err="1">
                <a:solidFill>
                  <a:prstClr val="black"/>
                </a:solidFill>
              </a:rPr>
              <a:t>GenomeDiver</a:t>
            </a:r>
            <a:r>
              <a:rPr lang="en-US" altLang="en-US" dirty="0">
                <a:solidFill>
                  <a:prstClr val="black"/>
                </a:solidFill>
              </a:rPr>
              <a:t> platform to facilitate genomic diagnosis, * scaling genetic counseling in the genomics era, * and challenges in genetic test interpretation.</a:t>
            </a:r>
          </a:p>
          <a:p>
            <a:pPr defTabSz="587406">
              <a:defRPr/>
            </a:pPr>
            <a:endParaRPr lang="en-US" altLang="en-US" dirty="0">
              <a:solidFill>
                <a:prstClr val="black"/>
              </a:solidFill>
            </a:endParaRPr>
          </a:p>
          <a:p>
            <a:pPr defTabSz="587406">
              <a:defRPr/>
            </a:pPr>
            <a:r>
              <a:rPr lang="en-US" altLang="en-US" dirty="0">
                <a:solidFill>
                  <a:prstClr val="black"/>
                </a:solidFill>
              </a:rPr>
              <a:t>* The latter paper was a survey of genetics professionals asking them about experiences with test result misinterpretation and how this affected patient care. * Of the 360 respondents, 83% described at least one example of misinterpretation of a test result, which involved professionals with and without genetic training. Respondents were then asked to list perceived contributions to these instances of misinterpretation. * Incorrect result interpretation is the biggest perceived factor leading to misinterpretation. Not all cases were due to provider error; in fact, many cases were complicated by external communication factors on the part of the laboratory. * Overall, this survey highlighted the need for better communication among labs, providers, and families. </a:t>
            </a:r>
          </a:p>
          <a:p>
            <a:pPr defTabSz="587406">
              <a:defRPr/>
            </a:pPr>
            <a:endParaRPr lang="en-US" altLang="en-US" dirty="0">
              <a:solidFill>
                <a:prstClr val="black"/>
              </a:solidFill>
            </a:endParaRPr>
          </a:p>
        </p:txBody>
      </p:sp>
      <p:sp>
        <p:nvSpPr>
          <p:cNvPr id="6" name="Slide Number Placeholder 3">
            <a:extLst>
              <a:ext uri="{FF2B5EF4-FFF2-40B4-BE49-F238E27FC236}">
                <a16:creationId xmlns:a16="http://schemas.microsoft.com/office/drawing/2014/main" id="{A55A5F0B-CB8D-48B4-81CC-9C8C5F53B07E}"/>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74014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307975"/>
            <a:ext cx="6175375" cy="3475038"/>
          </a:xfrm>
        </p:spPr>
      </p:sp>
      <p:sp>
        <p:nvSpPr>
          <p:cNvPr id="3" name="Notes Placeholder 2"/>
          <p:cNvSpPr>
            <a:spLocks noGrp="1"/>
          </p:cNvSpPr>
          <p:nvPr>
            <p:ph type="body" idx="1"/>
          </p:nvPr>
        </p:nvSpPr>
        <p:spPr>
          <a:xfrm>
            <a:off x="762000" y="3949407"/>
            <a:ext cx="5486400" cy="4114800"/>
          </a:xfrm>
        </p:spPr>
        <p:txBody>
          <a:bodyPr/>
          <a:lstStyle/>
          <a:p>
            <a:r>
              <a:rPr lang="en-US" dirty="0"/>
              <a:t>In June, NHGRI virtually convened leaders in multi-omics technologies and observational studies for a two-day workshop to provide guidance on developing a multi-omics research agenda that would align with the 2020 NHGRI Strategic Vision. </a:t>
            </a:r>
          </a:p>
          <a:p>
            <a:endParaRPr lang="en-US" dirty="0"/>
          </a:p>
          <a:p>
            <a:r>
              <a:rPr lang="en-US" dirty="0"/>
              <a:t>All workshop materials, including the agenda, executive summary, and recommendations, can be found on the meeting’s website, with videos of the presentations and discussion available on our </a:t>
            </a:r>
            <a:r>
              <a:rPr lang="en-US" b="0" i="0" kern="1200" dirty="0">
                <a:solidFill>
                  <a:schemeClr val="tx1"/>
                </a:solidFill>
                <a:effectLst/>
              </a:rPr>
              <a:t>NHGRI’s YouTube channel, GenomeTV</a:t>
            </a:r>
            <a:r>
              <a:rPr lang="en-US" dirty="0"/>
              <a:t>. Council member Howard Chang will provide a summary of the workshop later in this Open Session.</a:t>
            </a:r>
          </a:p>
          <a:p>
            <a:endParaRPr lang="en-US"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7818E9D0-C345-4DDF-8279-F78DF04B4962}"/>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80933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371475"/>
            <a:ext cx="6178550" cy="3476625"/>
          </a:xfrm>
        </p:spPr>
      </p:sp>
      <p:sp>
        <p:nvSpPr>
          <p:cNvPr id="3" name="Notes Placeholder 2"/>
          <p:cNvSpPr>
            <a:spLocks noGrp="1"/>
          </p:cNvSpPr>
          <p:nvPr>
            <p:ph type="body" idx="1"/>
          </p:nvPr>
        </p:nvSpPr>
        <p:spPr>
          <a:xfrm>
            <a:off x="876300" y="4021062"/>
            <a:ext cx="5257800" cy="3984171"/>
          </a:xfrm>
        </p:spPr>
        <p:txBody>
          <a:bodyPr/>
          <a:lstStyle/>
          <a:p>
            <a:r>
              <a:rPr lang="en-US" dirty="0"/>
              <a:t>The International 100K+ Cohort Consortium (or IHCC) was established by NIH and the </a:t>
            </a:r>
            <a:r>
              <a:rPr lang="en-US" dirty="0" err="1"/>
              <a:t>Wellcome</a:t>
            </a:r>
            <a:r>
              <a:rPr lang="en-US" dirty="0"/>
              <a:t> Trust to bring together investigators around the world involved in large cohort studies to study questions none of them can answer alone. * The number of IHCC cohorts continuously increases, especially in low resource settings and low- and middle-income countries. Currently, IHCC consists of 109 participating cohorts in 43 countries, with 43 of those cohorts being from low resource settings and low- and middle-income countries.</a:t>
            </a:r>
          </a:p>
          <a:p>
            <a:endParaRPr lang="en-US" dirty="0"/>
          </a:p>
          <a:p>
            <a:r>
              <a:rPr lang="en-US" dirty="0"/>
              <a:t>* The IHCC held its 4</a:t>
            </a:r>
            <a:r>
              <a:rPr lang="en-US" baseline="30000" dirty="0"/>
              <a:t>th</a:t>
            </a:r>
            <a:r>
              <a:rPr lang="en-US" dirty="0"/>
              <a:t> International Cohorts Summit in May, focused on * galvanizing the IHCC around a long-term strategic plan that sets its future directions. Videos of the summit’s virtual sessions are available online. * One of the outcomes of the summit was to form a new Training, Sharing, and Capacity Development Working Group.</a:t>
            </a:r>
          </a:p>
          <a:p>
            <a:endParaRPr lang="en-US" dirty="0"/>
          </a:p>
          <a:p>
            <a:endParaRPr lang="en-US" dirty="0"/>
          </a:p>
        </p:txBody>
      </p:sp>
      <p:sp>
        <p:nvSpPr>
          <p:cNvPr id="6" name="Slide Number Placeholder 3">
            <a:extLst>
              <a:ext uri="{FF2B5EF4-FFF2-40B4-BE49-F238E27FC236}">
                <a16:creationId xmlns:a16="http://schemas.microsoft.com/office/drawing/2014/main" id="{9CEF2F78-BFDA-4EA4-B0C5-19B0CFB56A33}"/>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39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96251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will then be two concept clearances presented by NHGRI extramural program directors. </a:t>
            </a:r>
          </a:p>
          <a:p>
            <a:endParaRPr lang="en-US" dirty="0"/>
          </a:p>
          <a:p>
            <a:r>
              <a:rPr lang="en-US" dirty="0"/>
              <a:t>* First, Tina Gatlin will present a concept clearance on an “Initiative to Maximize Research Education in Genomics” that is focused on courses.</a:t>
            </a:r>
          </a:p>
          <a:p>
            <a:endParaRPr lang="en-US" dirty="0"/>
          </a:p>
          <a:p>
            <a:r>
              <a:rPr lang="en-US" dirty="0"/>
              <a:t>* Second, Shurjo Sen will present a concept clearance on “Enhancing Diversity in Cloud-based Genomic Data Science Education.” </a:t>
            </a:r>
          </a:p>
          <a:p>
            <a:pPr marL="171425" indent="-171425">
              <a:buFont typeface="Arial" panose="020B0604020202020204" pitchFamily="34" charset="0"/>
              <a:buChar char="•"/>
            </a:pPr>
            <a:endParaRPr lang="en-US" dirty="0"/>
          </a:p>
          <a:p>
            <a:endParaRPr lang="en-US"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0365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28625" y="401638"/>
            <a:ext cx="5715000" cy="3214687"/>
          </a:xfrm>
          <a:prstGeom prst="rect">
            <a:avLst/>
          </a:prstGeom>
          <a:ln/>
        </p:spPr>
      </p:sp>
      <p:sp>
        <p:nvSpPr>
          <p:cNvPr id="119811" name="Notes Placeholder 2"/>
          <p:cNvSpPr>
            <a:spLocks noGrp="1"/>
          </p:cNvSpPr>
          <p:nvPr>
            <p:ph type="body" idx="1"/>
          </p:nvPr>
        </p:nvSpPr>
        <p:spPr>
          <a:xfrm>
            <a:off x="766762" y="3863495"/>
            <a:ext cx="5038726" cy="3857689"/>
          </a:xfrm>
          <a:noFill/>
          <a:ln w="9525">
            <a:noFill/>
            <a:miter lim="800000"/>
            <a:headEnd/>
            <a:tailEnd/>
          </a:ln>
          <a:effectLst/>
        </p:spPr>
        <p:txBody>
          <a:bodyPr vert="horz" wrap="square" lIns="87861" tIns="43931" rIns="87861" bIns="43931" numCol="1" anchor="t" anchorCtr="0" compatLnSpc="1">
            <a:prstTxWarp prst="textNoShape">
              <a:avLst/>
            </a:prstTxWarp>
            <a:noAutofit/>
          </a:bodyPr>
          <a:lstStyle/>
          <a:p>
            <a:r>
              <a:rPr lang="en-US" dirty="0"/>
              <a:t>The Ethical, Legal, and Social Implications (or ELSI) Research Program supports research that anticipates, explores, and addresses implications of genomics for individuals, families, and communities. </a:t>
            </a:r>
          </a:p>
          <a:p>
            <a:endParaRPr lang="en-US" dirty="0"/>
          </a:p>
          <a:p>
            <a:r>
              <a:rPr lang="en-US" dirty="0"/>
              <a:t>The 5</a:t>
            </a:r>
            <a:r>
              <a:rPr lang="en-US" baseline="30000" dirty="0"/>
              <a:t>th</a:t>
            </a:r>
            <a:r>
              <a:rPr lang="en-US" dirty="0"/>
              <a:t> ELSI Congress will be held June 1-3, 2022 at Columbia University in New York City, featuring both in-person and virtual components. ELSIcon2022 invites researchers, practitioners, trainees, and other scholars to share their latest ELSI research. The theme for the 2022 Congress is “Innovating for a Just and Equitable Future.” Abstract submission opens today, September 13, and closes December 1, 2021.</a:t>
            </a:r>
          </a:p>
          <a:p>
            <a:pPr defTabSz="587579">
              <a:defRPr/>
            </a:pPr>
            <a:endParaRPr lang="en-US" u="none" kern="1200" dirty="0">
              <a:solidFill>
                <a:srgbClr val="02122A"/>
              </a:solidFill>
              <a:effectLst/>
              <a:latin typeface="Arial" panose="020B0604020202020204" pitchFamily="34" charset="0"/>
              <a:ea typeface="+mn-ea"/>
              <a:cs typeface="Arial" panose="020B0604020202020204" pitchFamily="34" charset="0"/>
            </a:endParaRPr>
          </a:p>
          <a:p>
            <a:pPr defTabSz="587579">
              <a:defRPr/>
            </a:pPr>
            <a:endParaRPr lang="en-US" u="none" kern="1200" dirty="0">
              <a:solidFill>
                <a:srgbClr val="02122A"/>
              </a:solidFill>
              <a:effectLst/>
              <a:latin typeface="Arial" panose="020B0604020202020204" pitchFamily="34" charset="0"/>
              <a:ea typeface="+mn-ea"/>
              <a:cs typeface="Arial" panose="020B0604020202020204" pitchFamily="34" charset="0"/>
            </a:endParaRPr>
          </a:p>
          <a:p>
            <a:pPr defTabSz="587579">
              <a:defRPr/>
            </a:pPr>
            <a:endParaRPr lang="en-US" sz="1500" dirty="0">
              <a:solidFill>
                <a:srgbClr val="02122A"/>
              </a:solidFill>
            </a:endParaRPr>
          </a:p>
        </p:txBody>
      </p:sp>
      <p:sp>
        <p:nvSpPr>
          <p:cNvPr id="119812" name="Slide Number Placeholder 3"/>
          <p:cNvSpPr>
            <a:spLocks noGrp="1"/>
          </p:cNvSpPr>
          <p:nvPr>
            <p:ph type="sldNum" sz="quarter" idx="5"/>
          </p:nvPr>
        </p:nvSpPr>
        <p:spPr>
          <a:xfrm>
            <a:off x="3972560" y="8831580"/>
            <a:ext cx="3037840" cy="464820"/>
          </a:xfrm>
          <a:noFill/>
        </p:spPr>
        <p:txBody>
          <a:bodyPr/>
          <a:lstStyle/>
          <a:p>
            <a:pPr defTabSz="874593"/>
            <a:fld id="{3F3096A7-7907-4AE4-8BBC-4643BE8BB0EA}" type="slidenum">
              <a:rPr lang="en-US" smtClean="0">
                <a:solidFill>
                  <a:srgbClr val="000000"/>
                </a:solidFill>
              </a:rPr>
              <a:pPr defTabSz="874593"/>
              <a:t>40</a:t>
            </a:fld>
            <a:endParaRPr lang="en-US" dirty="0">
              <a:solidFill>
                <a:srgbClr val="000000"/>
              </a:solidFill>
            </a:endParaRPr>
          </a:p>
        </p:txBody>
      </p:sp>
    </p:spTree>
    <p:extLst>
      <p:ext uri="{BB962C8B-B14F-4D97-AF65-F5344CB8AC3E}">
        <p14:creationId xmlns:p14="http://schemas.microsoft.com/office/powerpoint/2010/main" val="1307028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381000"/>
            <a:ext cx="6000750" cy="3376613"/>
          </a:xfrm>
        </p:spPr>
      </p:sp>
      <p:sp>
        <p:nvSpPr>
          <p:cNvPr id="3" name="Notes Placeholder 2"/>
          <p:cNvSpPr>
            <a:spLocks noGrp="1"/>
          </p:cNvSpPr>
          <p:nvPr>
            <p:ph type="body" idx="1"/>
          </p:nvPr>
        </p:nvSpPr>
        <p:spPr>
          <a:xfrm>
            <a:off x="985838" y="3865930"/>
            <a:ext cx="5038725" cy="3857689"/>
          </a:xfrm>
        </p:spPr>
        <p:txBody>
          <a:bodyPr/>
          <a:lstStyle/>
          <a:p>
            <a:r>
              <a:rPr lang="en-US" dirty="0"/>
              <a:t>Since the release of NHGRI’s Action Agenda for Building a Diverse Genomics Workforce in January, the institute has launched several new initiatives to attract, develop, and retain a diverse research and clinical genomics workforce that more closely resembles the U.S. population.</a:t>
            </a:r>
          </a:p>
          <a:p>
            <a:endParaRPr lang="en-US" dirty="0"/>
          </a:p>
          <a:p>
            <a:r>
              <a:rPr lang="en-US" dirty="0"/>
              <a:t>Initiatives developed by our Training and Career Development Program include: * first, an F99/K00 funding opportunity entitled “</a:t>
            </a:r>
            <a:r>
              <a:rPr lang="en-US" dirty="0">
                <a:ea typeface="Times New Roman" panose="02020603050405020304" pitchFamily="18" charset="0"/>
              </a:rPr>
              <a:t>NHGRI Predoctoral to Postdoctoral Transition Award for Diverse Genomics Workforce.</a:t>
            </a:r>
            <a:r>
              <a:rPr lang="en-US" dirty="0"/>
              <a:t>” This is a two-phase award to support graduate students from diverse backgrounds in their transition to postdoctoral positions; and * second, a career development K18 funding opportunity that will provide support for short-term training in genomics of faculty members from diverse backgrounds.</a:t>
            </a:r>
          </a:p>
          <a:p>
            <a:pPr defTabSz="881390">
              <a:defRPr/>
            </a:pPr>
            <a:endParaRPr lang="en-US" dirty="0"/>
          </a:p>
          <a:p>
            <a:pPr defTabSz="881390">
              <a:defRPr/>
            </a:pPr>
            <a:r>
              <a:rPr lang="en-US" dirty="0"/>
              <a:t>Both of these program announcements were published last spring and have already had their first receipt date.</a:t>
            </a:r>
          </a:p>
          <a:p>
            <a:endParaRPr lang="en-US" dirty="0"/>
          </a:p>
        </p:txBody>
      </p:sp>
      <p:sp>
        <p:nvSpPr>
          <p:cNvPr id="4" name="Slide Number Placeholder 3"/>
          <p:cNvSpPr>
            <a:spLocks noGrp="1"/>
          </p:cNvSpPr>
          <p:nvPr>
            <p:ph type="sldNum" sz="quarter" idx="10"/>
          </p:nvPr>
        </p:nvSpPr>
        <p:spPr>
          <a:xfrm>
            <a:off x="3972560" y="8829967"/>
            <a:ext cx="3037840" cy="464820"/>
          </a:xfrm>
        </p:spPr>
        <p:txBody>
          <a:bodyPr/>
          <a:lstStyle/>
          <a:p>
            <a:pPr defTabSz="1132735">
              <a:defRPr/>
            </a:pPr>
            <a:fld id="{6D3A449C-2333-4B4A-90DA-D41E67BE0E72}" type="slidenum">
              <a:rPr lang="en-US">
                <a:solidFill>
                  <a:prstClr val="black"/>
                </a:solidFill>
              </a:rPr>
              <a:pPr defTabSz="1132735">
                <a:defRPr/>
              </a:pPr>
              <a:t>41</a:t>
            </a:fld>
            <a:endParaRPr lang="en-US" dirty="0">
              <a:solidFill>
                <a:prstClr val="black"/>
              </a:solidFill>
            </a:endParaRPr>
          </a:p>
        </p:txBody>
      </p:sp>
    </p:spTree>
    <p:extLst>
      <p:ext uri="{BB962C8B-B14F-4D97-AF65-F5344CB8AC3E}">
        <p14:creationId xmlns:p14="http://schemas.microsoft.com/office/powerpoint/2010/main" val="3268848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409575"/>
            <a:ext cx="6002338" cy="3376613"/>
          </a:xfrm>
        </p:spPr>
      </p:sp>
      <p:sp>
        <p:nvSpPr>
          <p:cNvPr id="3" name="Notes Placeholder 2"/>
          <p:cNvSpPr>
            <a:spLocks noGrp="1"/>
          </p:cNvSpPr>
          <p:nvPr>
            <p:ph type="body" idx="1"/>
          </p:nvPr>
        </p:nvSpPr>
        <p:spPr>
          <a:xfrm>
            <a:off x="876300" y="3927219"/>
            <a:ext cx="5257800" cy="3984171"/>
          </a:xfrm>
        </p:spPr>
        <p:txBody>
          <a:bodyPr/>
          <a:lstStyle/>
          <a:p>
            <a:r>
              <a:rPr lang="en-US" dirty="0"/>
              <a:t>A third funding opportunity is using an R25 mechanism and is entitled “Genome Research Experiences to Attract Talented Undergraduates into the Genomics Field to Enhance Diversity,” also known as the GREAT program. This program </a:t>
            </a:r>
            <a:r>
              <a:rPr lang="en-US" dirty="0">
                <a:solidFill>
                  <a:srgbClr val="333333"/>
                </a:solidFill>
              </a:rPr>
              <a:t>will support collaborative institutional partnerships to provide research education programs for undergraduates at minority-serving institutions or Institutional Development Award (or </a:t>
            </a:r>
            <a:r>
              <a:rPr lang="en-US" dirty="0" err="1">
                <a:solidFill>
                  <a:srgbClr val="333333"/>
                </a:solidFill>
              </a:rPr>
              <a:t>IDeA</a:t>
            </a:r>
            <a:r>
              <a:rPr lang="en-US" dirty="0">
                <a:solidFill>
                  <a:srgbClr val="333333"/>
                </a:solidFill>
              </a:rPr>
              <a:t>)-eligible institutions. The lead applicant must be at a minority-serving or </a:t>
            </a:r>
            <a:r>
              <a:rPr lang="en-US" dirty="0" err="1">
                <a:solidFill>
                  <a:srgbClr val="333333"/>
                </a:solidFill>
              </a:rPr>
              <a:t>IDeA</a:t>
            </a:r>
            <a:r>
              <a:rPr lang="en-US" dirty="0">
                <a:solidFill>
                  <a:srgbClr val="333333"/>
                </a:solidFill>
              </a:rPr>
              <a:t>-eligible institution, and they will then partner with others at research-intensive institution or organization that has a substantial genomics-training environment. </a:t>
            </a:r>
            <a:endParaRPr lang="en-US" dirty="0"/>
          </a:p>
          <a:p>
            <a:pPr defTabSz="881390">
              <a:defRPr/>
            </a:pPr>
            <a:endParaRPr lang="en-US" dirty="0"/>
          </a:p>
          <a:p>
            <a:pPr defTabSz="881390">
              <a:defRPr/>
            </a:pPr>
            <a:r>
              <a:rPr lang="en-US" dirty="0"/>
              <a:t>* A fourth funding opportunity is using an R01 mechanism and is entitled, “New Investigators to Promote Workforce Diversity in Genomics, Bioinformatics, or Bioengineering, and Biomedical Imaging Research.” This funding opportunity is soliciting </a:t>
            </a:r>
            <a:r>
              <a:rPr lang="en-US" dirty="0">
                <a:solidFill>
                  <a:srgbClr val="333333"/>
                </a:solidFill>
              </a:rPr>
              <a:t>grant applications that propose independent research projects that are within the scientific mission areas of NHGRI, the National Institute of Biomedical Imaging and Bioengineering, or the </a:t>
            </a:r>
            <a:r>
              <a:rPr lang="en-US" i="1" dirty="0">
                <a:solidFill>
                  <a:srgbClr val="333333"/>
                </a:solidFill>
              </a:rPr>
              <a:t>All of Us</a:t>
            </a:r>
            <a:r>
              <a:rPr lang="en-US" dirty="0">
                <a:solidFill>
                  <a:srgbClr val="333333"/>
                </a:solidFill>
              </a:rPr>
              <a:t> Research Program; this program is intended to support early-stage investigators and n</a:t>
            </a:r>
            <a:r>
              <a:rPr lang="en-US" dirty="0"/>
              <a:t>ew investigators </a:t>
            </a:r>
            <a:r>
              <a:rPr lang="en-US" dirty="0">
                <a:solidFill>
                  <a:srgbClr val="333333"/>
                </a:solidFill>
              </a:rPr>
              <a:t>from diverse backgrounds, including those from groups underrepresented in the health-related sciences.</a:t>
            </a:r>
            <a:r>
              <a:rPr lang="en-US" dirty="0"/>
              <a:t> </a:t>
            </a:r>
          </a:p>
        </p:txBody>
      </p:sp>
      <p:sp>
        <p:nvSpPr>
          <p:cNvPr id="4" name="Slide Number Placeholder 3"/>
          <p:cNvSpPr>
            <a:spLocks noGrp="1"/>
          </p:cNvSpPr>
          <p:nvPr>
            <p:ph type="sldNum" sz="quarter" idx="10"/>
          </p:nvPr>
        </p:nvSpPr>
        <p:spPr>
          <a:xfrm>
            <a:off x="3972560" y="8831580"/>
            <a:ext cx="3037840" cy="464820"/>
          </a:xfrm>
        </p:spPr>
        <p:txBody>
          <a:bodyPr/>
          <a:lstStyle/>
          <a:p>
            <a:pPr defTabSz="1132735">
              <a:defRPr/>
            </a:pPr>
            <a:fld id="{6D3A449C-2333-4B4A-90DA-D41E67BE0E72}" type="slidenum">
              <a:rPr lang="en-US">
                <a:solidFill>
                  <a:prstClr val="black"/>
                </a:solidFill>
              </a:rPr>
              <a:pPr defTabSz="1132735">
                <a:defRPr/>
              </a:pPr>
              <a:t>42</a:t>
            </a:fld>
            <a:endParaRPr lang="en-US" dirty="0">
              <a:solidFill>
                <a:prstClr val="black"/>
              </a:solidFill>
            </a:endParaRPr>
          </a:p>
        </p:txBody>
      </p:sp>
    </p:spTree>
    <p:extLst>
      <p:ext uri="{BB962C8B-B14F-4D97-AF65-F5344CB8AC3E}">
        <p14:creationId xmlns:p14="http://schemas.microsoft.com/office/powerpoint/2010/main" val="299352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363538"/>
            <a:ext cx="6197600" cy="3486150"/>
          </a:xfrm>
          <a:prstGeom prst="rect">
            <a:avLst/>
          </a:prstGeom>
          <a:ln/>
        </p:spPr>
      </p:sp>
      <p:sp>
        <p:nvSpPr>
          <p:cNvPr id="100355" name="Notes Placeholder 2"/>
          <p:cNvSpPr>
            <a:spLocks noGrp="1"/>
          </p:cNvSpPr>
          <p:nvPr>
            <p:ph type="body" idx="1"/>
          </p:nvPr>
        </p:nvSpPr>
        <p:spPr>
          <a:xfrm>
            <a:off x="859631" y="400749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the NIH Common Fund and other trans-NIH efforts.</a:t>
            </a:r>
          </a:p>
          <a:p>
            <a:endParaRPr lang="en-US" dirty="0"/>
          </a:p>
        </p:txBody>
      </p:sp>
      <p:sp>
        <p:nvSpPr>
          <p:cNvPr id="5" name="Slide Number Placeholder 3">
            <a:extLst>
              <a:ext uri="{FF2B5EF4-FFF2-40B4-BE49-F238E27FC236}">
                <a16:creationId xmlns:a16="http://schemas.microsoft.com/office/drawing/2014/main" id="{80AD2BDE-019F-4B04-8109-6866D148C0FB}"/>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1650" y="504825"/>
            <a:ext cx="5715000" cy="3214688"/>
          </a:xfrm>
          <a:prstGeom prst="rect">
            <a:avLst/>
          </a:prstGeom>
          <a:ln/>
        </p:spPr>
      </p:sp>
      <p:sp>
        <p:nvSpPr>
          <p:cNvPr id="119811" name="Notes Placeholder 2"/>
          <p:cNvSpPr>
            <a:spLocks noGrp="1"/>
          </p:cNvSpPr>
          <p:nvPr>
            <p:ph type="body" idx="1"/>
          </p:nvPr>
        </p:nvSpPr>
        <p:spPr>
          <a:xfrm>
            <a:off x="839789" y="3840995"/>
            <a:ext cx="5038726" cy="3857689"/>
          </a:xfrm>
          <a:noFill/>
          <a:ln w="9525">
            <a:noFill/>
            <a:miter lim="800000"/>
            <a:headEnd/>
            <a:tailEnd/>
          </a:ln>
          <a:effectLst/>
        </p:spPr>
        <p:txBody>
          <a:bodyPr vert="horz" wrap="square" lIns="87861" tIns="43931" rIns="87861" bIns="43931" numCol="1" anchor="t" anchorCtr="0" compatLnSpc="1">
            <a:prstTxWarp prst="textNoShape">
              <a:avLst/>
            </a:prstTxWarp>
            <a:noAutofit/>
          </a:bodyPr>
          <a:lstStyle/>
          <a:p>
            <a:pPr defTabSz="880055">
              <a:defRPr/>
            </a:pPr>
            <a:r>
              <a:rPr lang="en-US" dirty="0"/>
              <a:t>The Knockout Mouse Phenotyping Project (or KOMP2) will create and phenotype 3,000 strains of knockout mice using CRISPR technology between 2016 and 2022. The project is now in an extension phase with funding due to COVID-19 disruptions and is on track to meet its goals for 2022. This project is part of the larger International Mouse Phenotyping Consortium (or IMPC). </a:t>
            </a:r>
          </a:p>
          <a:p>
            <a:endParaRPr lang="en-US" dirty="0">
              <a:solidFill>
                <a:srgbClr val="000000"/>
              </a:solidFill>
              <a:effectLst/>
              <a:ea typeface="Times New Roman" panose="02020603050405020304" pitchFamily="18" charset="0"/>
            </a:endParaRPr>
          </a:p>
          <a:p>
            <a:r>
              <a:rPr lang="en-US" dirty="0">
                <a:solidFill>
                  <a:srgbClr val="000000"/>
                </a:solidFill>
                <a:effectLst/>
                <a:ea typeface="Times New Roman" panose="02020603050405020304" pitchFamily="18" charset="0"/>
              </a:rPr>
              <a:t>For the KOMP effort, September 2021 marks the close of the 10</a:t>
            </a:r>
            <a:r>
              <a:rPr lang="en-US" baseline="30000" dirty="0">
                <a:solidFill>
                  <a:srgbClr val="000000"/>
                </a:solidFill>
                <a:effectLst/>
                <a:ea typeface="Times New Roman" panose="02020603050405020304" pitchFamily="18" charset="0"/>
              </a:rPr>
              <a:t>th</a:t>
            </a:r>
            <a:r>
              <a:rPr lang="en-US" dirty="0">
                <a:solidFill>
                  <a:srgbClr val="000000"/>
                </a:solidFill>
                <a:effectLst/>
                <a:ea typeface="Times New Roman" panose="02020603050405020304" pitchFamily="18" charset="0"/>
              </a:rPr>
              <a:t> year of support from the NIH Common Fund and, therefore, the project transitions to a trans-NIH framework for future funding. With support from 18 NIH institute, center, and office directors, KOMP is being renewed for a final five-year project period. * Thus, following the approval of concepts at the May 2021 Council meeting, two funding opportunities have been published, which solicit applications to support knockout mouse production and phenotyping centers and a data coordination center and database. * The application receipt date is November 1, 2021. </a:t>
            </a:r>
            <a:endParaRPr lang="en-US" dirty="0">
              <a:effectLst/>
              <a:ea typeface="Calibri" panose="020F0502020204030204" pitchFamily="34" charset="0"/>
            </a:endParaRPr>
          </a:p>
          <a:p>
            <a:endParaRPr lang="en-US" dirty="0"/>
          </a:p>
        </p:txBody>
      </p:sp>
      <p:sp>
        <p:nvSpPr>
          <p:cNvPr id="7" name="Slide Number Placeholder 3">
            <a:extLst>
              <a:ext uri="{FF2B5EF4-FFF2-40B4-BE49-F238E27FC236}">
                <a16:creationId xmlns:a16="http://schemas.microsoft.com/office/drawing/2014/main" id="{0250169D-59BB-4C84-BFE6-CE9A23D6E0F2}"/>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84200" y="454025"/>
            <a:ext cx="5899150" cy="3319463"/>
          </a:xfrm>
          <a:prstGeom prst="rect">
            <a:avLst/>
          </a:prstGeom>
          <a:ln/>
        </p:spPr>
      </p:sp>
      <p:sp>
        <p:nvSpPr>
          <p:cNvPr id="119811" name="Notes Placeholder 2"/>
          <p:cNvSpPr>
            <a:spLocks noGrp="1"/>
          </p:cNvSpPr>
          <p:nvPr>
            <p:ph type="body" idx="1"/>
          </p:nvPr>
        </p:nvSpPr>
        <p:spPr>
          <a:xfrm>
            <a:off x="876300" y="3910362"/>
            <a:ext cx="5257801" cy="478003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dirty="0"/>
              <a:t>The NIH Common Fund Human Biomolecular Atlas Program (or </a:t>
            </a:r>
            <a:r>
              <a:rPr lang="en-US" dirty="0" err="1"/>
              <a:t>HuBMAP</a:t>
            </a:r>
            <a:r>
              <a:rPr lang="en-US" dirty="0"/>
              <a:t>) aims to develop an open, global framework for creating comprehensive mappings of the human body at cellular resolution, which will help determine how the relationships between cells affect the health of an individual.</a:t>
            </a:r>
          </a:p>
          <a:p>
            <a:endParaRPr lang="en-US" dirty="0"/>
          </a:p>
          <a:p>
            <a:pPr marL="0" lvl="1" defTabSz="912417">
              <a:defRPr/>
            </a:pPr>
            <a:r>
              <a:rPr lang="en-US" dirty="0"/>
              <a:t>* The NIH Common Fund recently announced two </a:t>
            </a:r>
            <a:r>
              <a:rPr lang="en-US" dirty="0" err="1"/>
              <a:t>HuBMAP</a:t>
            </a:r>
            <a:r>
              <a:rPr lang="en-US" dirty="0"/>
              <a:t> funding opportunities.</a:t>
            </a:r>
          </a:p>
          <a:p>
            <a:pPr marL="0" lvl="1" defTabSz="912417">
              <a:defRPr/>
            </a:pPr>
            <a:endParaRPr lang="en-US" dirty="0"/>
          </a:p>
          <a:p>
            <a:pPr marL="0" lvl="1" defTabSz="912417">
              <a:defRPr/>
            </a:pPr>
            <a:r>
              <a:rPr lang="en-US" dirty="0"/>
              <a:t>* The goal of the </a:t>
            </a:r>
            <a:r>
              <a:rPr lang="en-US" dirty="0" err="1"/>
              <a:t>HuBMAP</a:t>
            </a:r>
            <a:r>
              <a:rPr lang="en-US" dirty="0"/>
              <a:t> Integration, Visualization, &amp; Engagement (or HIVE) is to develop and transform the existing data portal and manage all </a:t>
            </a:r>
            <a:r>
              <a:rPr lang="en-US" dirty="0" err="1"/>
              <a:t>HuBMAP</a:t>
            </a:r>
            <a:r>
              <a:rPr lang="en-US" dirty="0"/>
              <a:t> data as a community resource. The due date for applications is December 3, 2021. </a:t>
            </a:r>
          </a:p>
          <a:p>
            <a:pPr marL="0" lvl="1" defTabSz="912417">
              <a:defRPr/>
            </a:pPr>
            <a:endParaRPr lang="en-US" b="1" dirty="0"/>
          </a:p>
          <a:p>
            <a:pPr marL="0" lvl="1" defTabSz="912417">
              <a:defRPr/>
            </a:pPr>
            <a:r>
              <a:rPr lang="en-US" dirty="0"/>
              <a:t>* The goal of the Demonstration Projects is to creatively use datasets and resources from </a:t>
            </a:r>
            <a:r>
              <a:rPr lang="en-US" dirty="0" err="1"/>
              <a:t>HuBMAP</a:t>
            </a:r>
            <a:r>
              <a:rPr lang="en-US" dirty="0"/>
              <a:t> to address significant biomedical and biological questions. The due date for applications is November 19, 2021. </a:t>
            </a:r>
          </a:p>
          <a:p>
            <a:pPr marL="165261" lvl="1" indent="-165261" defTabSz="912417">
              <a:buFont typeface="Arial" panose="020B0604020202020204" pitchFamily="34" charset="0"/>
              <a:buChar char="•"/>
              <a:defRPr/>
            </a:pPr>
            <a:endParaRPr lang="en-US" dirty="0"/>
          </a:p>
          <a:p>
            <a:pPr marL="0" lvl="1" defTabSz="912417">
              <a:defRPr/>
            </a:pPr>
            <a:r>
              <a:rPr lang="en-US" dirty="0"/>
              <a:t>Applicant informational webinars will be organized prior to the due dates for each of these funding opportunities.</a:t>
            </a:r>
          </a:p>
          <a:p>
            <a:pPr defTabSz="912417">
              <a:defRPr/>
            </a:pPr>
            <a:endParaRPr lang="en-US" dirty="0"/>
          </a:p>
        </p:txBody>
      </p:sp>
      <p:sp>
        <p:nvSpPr>
          <p:cNvPr id="5" name="Slide Number Placeholder 3">
            <a:extLst>
              <a:ext uri="{FF2B5EF4-FFF2-40B4-BE49-F238E27FC236}">
                <a16:creationId xmlns:a16="http://schemas.microsoft.com/office/drawing/2014/main" id="{03699693-22F9-4AF5-AB20-093202433F66}"/>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803377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15925"/>
            <a:ext cx="6197600" cy="3486150"/>
          </a:xfrm>
        </p:spPr>
      </p:sp>
      <p:sp>
        <p:nvSpPr>
          <p:cNvPr id="3" name="Notes Placeholder 2"/>
          <p:cNvSpPr>
            <a:spLocks noGrp="1"/>
          </p:cNvSpPr>
          <p:nvPr>
            <p:ph type="body" idx="1"/>
          </p:nvPr>
        </p:nvSpPr>
        <p:spPr>
          <a:xfrm>
            <a:off x="791840" y="3954660"/>
            <a:ext cx="5256328" cy="4340324"/>
          </a:xfrm>
        </p:spPr>
        <p:txBody>
          <a:bodyPr/>
          <a:lstStyle/>
          <a:p>
            <a:pPr defTabSz="881390">
              <a:defRPr/>
            </a:pPr>
            <a:r>
              <a:rPr lang="en-US" dirty="0">
                <a:latin typeface="Arial" panose="020B0604020202020204" pitchFamily="34" charset="0"/>
                <a:cs typeface="Arial" panose="020B0604020202020204" pitchFamily="34" charset="0"/>
              </a:rPr>
              <a:t>The </a:t>
            </a:r>
            <a:r>
              <a:rPr lang="en-US" i="1" dirty="0">
                <a:latin typeface="Arial" panose="020B0604020202020204" pitchFamily="34" charset="0"/>
                <a:cs typeface="Arial" panose="020B0604020202020204" pitchFamily="34" charset="0"/>
              </a:rPr>
              <a:t>All of Us </a:t>
            </a:r>
            <a:r>
              <a:rPr lang="en-US" dirty="0">
                <a:latin typeface="Arial" panose="020B0604020202020204" pitchFamily="34" charset="0"/>
                <a:cs typeface="Arial" panose="020B0604020202020204" pitchFamily="34" charset="0"/>
              </a:rPr>
              <a:t>Research Program is an ambitious effort to gather health data from one million or more people living in the United States to accelerate research that may improve health.</a:t>
            </a:r>
          </a:p>
          <a:p>
            <a:pPr defTabSz="881390">
              <a:defRPr/>
            </a:pPr>
            <a:endParaRPr lang="en-US" dirty="0"/>
          </a:p>
          <a:p>
            <a:pPr>
              <a:buSzPts val="1100"/>
            </a:pPr>
            <a:r>
              <a:rPr lang="en-US" dirty="0"/>
              <a:t>* It has been more than a year since </a:t>
            </a:r>
            <a:r>
              <a:rPr lang="en-US" i="1" dirty="0"/>
              <a:t>All of Us </a:t>
            </a:r>
            <a:r>
              <a:rPr lang="en-US" dirty="0"/>
              <a:t>launched its Research Workbench, providing access to over 300,000 participant records. 80% of participants are from communities underrepresented in biomedical research, with 50% of </a:t>
            </a:r>
            <a:r>
              <a:rPr lang="en-US" i="1" dirty="0"/>
              <a:t>All of Us </a:t>
            </a:r>
            <a:r>
              <a:rPr lang="en-US" dirty="0"/>
              <a:t>participants representing racial and ethnic minorities.</a:t>
            </a:r>
          </a:p>
          <a:p>
            <a:pPr lvl="0">
              <a:buSzPts val="1100"/>
            </a:pPr>
            <a:r>
              <a:rPr lang="en-US" dirty="0"/>
              <a:t>* The Researcher Workbench currently includes physical measurements, electronic health record data, limited Fitbit data, and responses from seven different surveys. These surveys capture participant data on lifestyle factors, healthcare utilization and access, and COVID-19 participant experiences. </a:t>
            </a:r>
          </a:p>
          <a:p>
            <a:r>
              <a:rPr lang="en-US" dirty="0"/>
              <a:t>In this first year alone, * over 800 researchers from 209 different institutions have collaborated on * 575 active projects, studying a range of conditions, including cardiovascular disease, cancer, mental health, diabetes, infectious diseases, and more.</a:t>
            </a:r>
          </a:p>
          <a:p>
            <a:pPr lvl="0">
              <a:buSzPts val="1100"/>
            </a:pPr>
            <a:endParaRPr lang="en-US" dirty="0"/>
          </a:p>
          <a:p>
            <a:pPr lvl="0">
              <a:buSzPts val="1100"/>
            </a:pPr>
            <a:r>
              <a:rPr lang="en-US" dirty="0"/>
              <a:t>New data and tools are being added all the time. At NHGRI, we are especially interested </a:t>
            </a:r>
            <a:r>
              <a:rPr lang="en-US" dirty="0">
                <a:latin typeface="Arial" panose="020B0604020202020204" pitchFamily="34" charset="0"/>
                <a:cs typeface="Arial" panose="020B0604020202020204" pitchFamily="34" charset="0"/>
              </a:rPr>
              <a:t>about the upcoming release of genomic data. The first batch of genomic data is expected to be released in 2021 to approved “alpha users” of the Controlled Access Tier.</a:t>
            </a:r>
            <a:endParaRPr lang="en-US" dirty="0"/>
          </a:p>
        </p:txBody>
      </p:sp>
      <p:sp>
        <p:nvSpPr>
          <p:cNvPr id="6" name="Slide Number Placeholder 3">
            <a:extLst>
              <a:ext uri="{FF2B5EF4-FFF2-40B4-BE49-F238E27FC236}">
                <a16:creationId xmlns:a16="http://schemas.microsoft.com/office/drawing/2014/main" id="{FADE6361-F856-4526-80E4-CC10EC95BCF8}"/>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31024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0050" y="498475"/>
            <a:ext cx="6197600" cy="3486150"/>
          </a:xfrm>
          <a:prstGeom prst="rect">
            <a:avLst/>
          </a:prstGeom>
          <a:ln/>
        </p:spPr>
      </p:sp>
      <p:sp>
        <p:nvSpPr>
          <p:cNvPr id="100355" name="Notes Placeholder 2"/>
          <p:cNvSpPr>
            <a:spLocks noGrp="1"/>
          </p:cNvSpPr>
          <p:nvPr>
            <p:ph type="body" idx="1"/>
          </p:nvPr>
        </p:nvSpPr>
        <p:spPr>
          <a:xfrm>
            <a:off x="869950" y="409370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NHGRI activities in the areas of communications, policy, and education.</a:t>
            </a:r>
          </a:p>
          <a:p>
            <a:endParaRPr lang="en-US" dirty="0"/>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47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0050" y="520700"/>
            <a:ext cx="5903913" cy="3321050"/>
          </a:xfrm>
          <a:prstGeom prst="rect">
            <a:avLst/>
          </a:prstGeom>
          <a:ln/>
        </p:spPr>
      </p:sp>
      <p:sp>
        <p:nvSpPr>
          <p:cNvPr id="119811" name="Notes Placeholder 2"/>
          <p:cNvSpPr>
            <a:spLocks noGrp="1"/>
          </p:cNvSpPr>
          <p:nvPr>
            <p:ph type="body" idx="1"/>
          </p:nvPr>
        </p:nvSpPr>
        <p:spPr>
          <a:xfrm>
            <a:off x="723403" y="4072681"/>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t>The NHGRI Policy and Program Analysis Branch, in collaboration with the Communications and Public Liaison Branch, has developed a two-page resource that succinctly describes the NHGRI grant funding process. Starting with ongoing strategic planning and the setting of research priorities, the document covers the Congressional budget allocation process, program development, grant review, and grantee research. Written for a general audience, this document aims to demystify the grant-funding process and to be useful for several purposes related to understanding NIH’s process for enabling scientific discoveries. The document is available on NHGRI’s website genome.gov.</a:t>
            </a:r>
          </a:p>
          <a:p>
            <a:pPr marL="0" lvl="1" defTabSz="587579">
              <a:defRPr/>
            </a:pPr>
            <a:endParaRPr lang="en-US" dirty="0"/>
          </a:p>
        </p:txBody>
      </p:sp>
      <p:sp>
        <p:nvSpPr>
          <p:cNvPr id="119812" name="Slide Number Placeholder 3"/>
          <p:cNvSpPr>
            <a:spLocks noGrp="1"/>
          </p:cNvSpPr>
          <p:nvPr>
            <p:ph type="sldNum" sz="quarter" idx="5"/>
          </p:nvPr>
        </p:nvSpPr>
        <p:spPr>
          <a:noFill/>
        </p:spPr>
        <p:txBody>
          <a:bodyPr/>
          <a:lstStyle/>
          <a:p>
            <a:pPr defTabSz="907481"/>
            <a:fld id="{3F3096A7-7907-4AE4-8BBC-4643BE8BB0EA}" type="slidenum">
              <a:rPr lang="en-US" smtClean="0">
                <a:solidFill>
                  <a:srgbClr val="000000"/>
                </a:solidFill>
              </a:rPr>
              <a:pPr defTabSz="907481"/>
              <a:t>48</a:t>
            </a:fld>
            <a:endParaRPr lang="en-US">
              <a:solidFill>
                <a:srgbClr val="000000"/>
              </a:solidFill>
            </a:endParaRPr>
          </a:p>
        </p:txBody>
      </p:sp>
    </p:spTree>
    <p:extLst>
      <p:ext uri="{BB962C8B-B14F-4D97-AF65-F5344CB8AC3E}">
        <p14:creationId xmlns:p14="http://schemas.microsoft.com/office/powerpoint/2010/main" val="418205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8775" y="484188"/>
            <a:ext cx="6000750" cy="3376612"/>
          </a:xfrm>
        </p:spPr>
      </p:sp>
      <p:sp>
        <p:nvSpPr>
          <p:cNvPr id="3" name="Notes Placeholder 2"/>
          <p:cNvSpPr>
            <a:spLocks noGrp="1"/>
          </p:cNvSpPr>
          <p:nvPr>
            <p:ph type="body" idx="1"/>
          </p:nvPr>
        </p:nvSpPr>
        <p:spPr>
          <a:xfrm>
            <a:off x="839788" y="4101836"/>
            <a:ext cx="5038725" cy="3857689"/>
          </a:xfrm>
        </p:spPr>
        <p:txBody>
          <a:bodyPr/>
          <a:lstStyle/>
          <a:p>
            <a:r>
              <a:rPr lang="en-US" dirty="0"/>
              <a:t>Throughout 2021 and 2022, NHGRI will host the Genomics and the Media virtual lecture series featuring trailblazers in science communication. Each distinguished speaker is an expert in communicating about genomics across media, including radio, podcasting, writing, speaking, publishing, and everything in-between. The series aims to demonstrate the various approaches for communicating information about genomics as well as the unique challenges and opportunities that each medium can bring. The next event will feature Amy Harmon from the </a:t>
            </a:r>
            <a:r>
              <a:rPr lang="en-US" i="1" dirty="0"/>
              <a:t>New York Times </a:t>
            </a:r>
            <a:r>
              <a:rPr lang="en-US" dirty="0"/>
              <a:t>on Monday, September 20.</a:t>
            </a:r>
          </a:p>
          <a:p>
            <a:endParaRPr lang="en-US" dirty="0"/>
          </a:p>
        </p:txBody>
      </p:sp>
      <p:sp>
        <p:nvSpPr>
          <p:cNvPr id="4" name="Slide Number Placeholder 3"/>
          <p:cNvSpPr>
            <a:spLocks noGrp="1"/>
          </p:cNvSpPr>
          <p:nvPr>
            <p:ph type="sldNum" sz="quarter" idx="10"/>
          </p:nvPr>
        </p:nvSpPr>
        <p:spPr/>
        <p:txBody>
          <a:bodyPr/>
          <a:lstStyle/>
          <a:p>
            <a:pPr defTabSz="1132735">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132735">
                <a:defRPr/>
              </a:pPr>
              <a:t>49</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86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will then be two annual Council working group reports and a workshop report. </a:t>
            </a:r>
          </a:p>
          <a:p>
            <a:endParaRPr lang="en-US" dirty="0"/>
          </a:p>
          <a:p>
            <a:r>
              <a:rPr lang="en-US" dirty="0"/>
              <a:t>* First, Council member Mark Craven will present a report from this Council’s Data Science Working Group.</a:t>
            </a:r>
          </a:p>
          <a:p>
            <a:endParaRPr lang="en-US" dirty="0"/>
          </a:p>
          <a:p>
            <a:pPr defTabSz="587579">
              <a:defRPr/>
            </a:pPr>
            <a:r>
              <a:rPr lang="en-US" dirty="0"/>
              <a:t>* Second, working group co-chairs </a:t>
            </a:r>
            <a:r>
              <a:rPr lang="en-US" dirty="0">
                <a:solidFill>
                  <a:srgbClr val="000000"/>
                </a:solidFill>
                <a:ea typeface="Times New Roman" panose="02020603050405020304" pitchFamily="18" charset="0"/>
              </a:rPr>
              <a:t>Greta </a:t>
            </a:r>
            <a:r>
              <a:rPr lang="en-US" dirty="0" err="1">
                <a:solidFill>
                  <a:srgbClr val="000000"/>
                </a:solidFill>
                <a:ea typeface="Times New Roman" panose="02020603050405020304" pitchFamily="18" charset="0"/>
              </a:rPr>
              <a:t>Goto</a:t>
            </a:r>
            <a:r>
              <a:rPr lang="en-US" dirty="0">
                <a:solidFill>
                  <a:srgbClr val="000000"/>
                </a:solidFill>
                <a:ea typeface="Times New Roman" panose="02020603050405020304" pitchFamily="18" charset="0"/>
              </a:rPr>
              <a:t> and Maya </a:t>
            </a:r>
            <a:r>
              <a:rPr lang="en-US" dirty="0" err="1">
                <a:solidFill>
                  <a:srgbClr val="000000"/>
                </a:solidFill>
                <a:ea typeface="Times New Roman" panose="02020603050405020304" pitchFamily="18" charset="0"/>
              </a:rPr>
              <a:t>Sabatello</a:t>
            </a:r>
            <a:r>
              <a:rPr lang="en-US" dirty="0">
                <a:solidFill>
                  <a:srgbClr val="000000"/>
                </a:solidFill>
                <a:ea typeface="Times New Roman" panose="02020603050405020304" pitchFamily="18" charset="0"/>
              </a:rPr>
              <a:t> </a:t>
            </a:r>
            <a:r>
              <a:rPr lang="en-US" dirty="0"/>
              <a:t>will present a report from this Council’s Community Engagement in Genomics Working Group. </a:t>
            </a:r>
          </a:p>
          <a:p>
            <a:pPr marL="171425" indent="-171425">
              <a:buFont typeface="Arial" panose="020B0604020202020204" pitchFamily="34" charset="0"/>
              <a:buChar char="•"/>
            </a:pPr>
            <a:endParaRPr lang="en-US" dirty="0"/>
          </a:p>
          <a:p>
            <a:pPr indent="-4847646" defTabSz="587579">
              <a:tabLst>
                <a:tab pos="0" algn="l"/>
                <a:tab pos="440695" algn="l"/>
                <a:tab pos="881390" algn="l"/>
                <a:tab pos="1322085" algn="l"/>
                <a:tab pos="1762780" algn="l"/>
                <a:tab pos="2203475" algn="l"/>
                <a:tab pos="2644170" algn="l"/>
                <a:tab pos="3084866" algn="l"/>
                <a:tab pos="3525561" algn="l"/>
                <a:tab pos="3966256" algn="l"/>
                <a:tab pos="4406951" algn="l"/>
                <a:tab pos="4847646" algn="l"/>
                <a:tab pos="5288341" algn="l"/>
                <a:tab pos="5729036" algn="l"/>
              </a:tabLst>
            </a:pPr>
            <a:r>
              <a:rPr lang="en-US" dirty="0"/>
              <a:t>* Finally, NHGRI extramural program director Joannella Morales and Council member Howard Chang will present a report from the recent NHGRI Multi-Omics in Health and Disease Workshop.</a:t>
            </a:r>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659207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84188"/>
            <a:ext cx="6002338" cy="3376612"/>
          </a:xfrm>
        </p:spPr>
      </p:sp>
      <p:sp>
        <p:nvSpPr>
          <p:cNvPr id="3" name="Notes Placeholder 2"/>
          <p:cNvSpPr>
            <a:spLocks noGrp="1"/>
          </p:cNvSpPr>
          <p:nvPr>
            <p:ph type="body" idx="1"/>
          </p:nvPr>
        </p:nvSpPr>
        <p:spPr>
          <a:xfrm>
            <a:off x="839788" y="4102029"/>
            <a:ext cx="5038725" cy="3857689"/>
          </a:xfrm>
        </p:spPr>
        <p:txBody>
          <a:bodyPr/>
          <a:lstStyle/>
          <a:p>
            <a:r>
              <a:rPr lang="en-US" dirty="0">
                <a:latin typeface="Arial"/>
                <a:cs typeface="Arial"/>
              </a:rPr>
              <a:t>This past summer, researchers in the Telomere-to-Telomere Consortium posted a preprint in </a:t>
            </a:r>
            <a:r>
              <a:rPr lang="en-US" i="1" dirty="0" err="1">
                <a:latin typeface="Arial"/>
                <a:cs typeface="Arial"/>
              </a:rPr>
              <a:t>BioRxiv</a:t>
            </a:r>
            <a:r>
              <a:rPr lang="en-US" dirty="0">
                <a:latin typeface="Arial"/>
                <a:cs typeface="Arial"/>
              </a:rPr>
              <a:t> describing the generation of a truly complete sequence of a human genome. To illustrate some of the challenges associated with reaching this milestone, NHGRI’s Communications and Public Liaison Branch designed an entertaining and engaging infographic to share with the public. This infographic provides a simplified explanation of what the Telomere-to-Telomere Consortium aims to accomplish and why this work has proven so difficult. </a:t>
            </a:r>
          </a:p>
        </p:txBody>
      </p:sp>
      <p:sp>
        <p:nvSpPr>
          <p:cNvPr id="4" name="Slide Number Placeholder 3"/>
          <p:cNvSpPr>
            <a:spLocks noGrp="1"/>
          </p:cNvSpPr>
          <p:nvPr>
            <p:ph type="sldNum" sz="quarter" idx="10"/>
          </p:nvPr>
        </p:nvSpPr>
        <p:spPr/>
        <p:txBody>
          <a:bodyPr/>
          <a:lstStyle/>
          <a:p>
            <a:pPr defTabSz="1132735">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132735">
                <a:defRPr/>
              </a:pPr>
              <a:t>50</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1544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25438" y="368300"/>
            <a:ext cx="5903912" cy="3321050"/>
          </a:xfrm>
          <a:prstGeom prst="rect">
            <a:avLst/>
          </a:prstGeom>
          <a:ln/>
        </p:spPr>
      </p:sp>
      <p:sp>
        <p:nvSpPr>
          <p:cNvPr id="119811" name="Notes Placeholder 2"/>
          <p:cNvSpPr>
            <a:spLocks noGrp="1"/>
          </p:cNvSpPr>
          <p:nvPr>
            <p:ph type="body" idx="1"/>
          </p:nvPr>
        </p:nvSpPr>
        <p:spPr>
          <a:xfrm>
            <a:off x="648857" y="3830651"/>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912417">
              <a:defRPr/>
            </a:pPr>
            <a:r>
              <a:rPr lang="en-US" dirty="0"/>
              <a:t>In July, NHGRI’s History of Genomics Program hosted a one-day virtual conference entitled “</a:t>
            </a:r>
            <a:r>
              <a:rPr lang="en-US" b="0" i="0" kern="1200" dirty="0">
                <a:solidFill>
                  <a:schemeClr val="tx1"/>
                </a:solidFill>
                <a:effectLst/>
              </a:rPr>
              <a:t>From the Baldwin Effect to Genes of Small Effect: Celebrating the Work of David Depew.”</a:t>
            </a:r>
          </a:p>
          <a:p>
            <a:pPr marL="0" lvl="1" defTabSz="912417">
              <a:defRPr/>
            </a:pPr>
            <a:endParaRPr lang="en-US" b="0" i="0" kern="1200" dirty="0">
              <a:solidFill>
                <a:schemeClr val="tx1"/>
              </a:solidFill>
              <a:effectLst/>
            </a:endParaRPr>
          </a:p>
          <a:p>
            <a:pPr marL="0" lvl="1" defTabSz="912417">
              <a:defRPr/>
            </a:pPr>
            <a:r>
              <a:rPr lang="en-US" b="0" i="0" kern="1200" dirty="0">
                <a:solidFill>
                  <a:schemeClr val="tx1"/>
                </a:solidFill>
                <a:effectLst/>
              </a:rPr>
              <a:t>David Depew, Professor Emeritus at the University of Iowa, was among the first philosophers and historians of genetics. His work addresses some of the foundational questions that have emerged out of the evolutionary synthesis as well as the social and political implications of genetics and geonomics – things that continue to be relevant in today’s genomic era. </a:t>
            </a:r>
          </a:p>
          <a:p>
            <a:pPr marL="0" lvl="1" defTabSz="912417">
              <a:defRPr/>
            </a:pPr>
            <a:endParaRPr lang="en-US" b="0" i="0" kern="1200" dirty="0">
              <a:solidFill>
                <a:schemeClr val="tx1"/>
              </a:solidFill>
              <a:effectLst/>
            </a:endParaRPr>
          </a:p>
          <a:p>
            <a:pPr marL="0" lvl="1" defTabSz="912417">
              <a:defRPr/>
            </a:pPr>
            <a:r>
              <a:rPr lang="en-US" b="0" i="0" kern="1200" dirty="0">
                <a:solidFill>
                  <a:schemeClr val="tx1"/>
                </a:solidFill>
                <a:effectLst/>
              </a:rPr>
              <a:t>* The conference gathered eight internationally recognized scholars who drew from themes in Depew’s work to present on several areas of the history and philosophy of biology and genetics. A total of 108 people attended the virtual event. By bringing together historians and philosophers of biology, the conference helped increase the understanding of genomics, genetics, and molecular biology, including its history and its philosophical and ethical implications in the scholarly community and among the wider public.</a:t>
            </a:r>
          </a:p>
          <a:p>
            <a:pPr marL="0" lvl="1" defTabSz="912417">
              <a:defRPr/>
            </a:pPr>
            <a:endParaRPr lang="en-US" b="0" i="0" kern="1200" dirty="0">
              <a:solidFill>
                <a:schemeClr val="tx1"/>
              </a:solidFill>
              <a:effectLst/>
            </a:endParaRPr>
          </a:p>
          <a:p>
            <a:pPr marL="0" lvl="1" defTabSz="912417">
              <a:defRPr/>
            </a:pPr>
            <a:r>
              <a:rPr lang="en-US" b="0" i="0" kern="1200" dirty="0">
                <a:solidFill>
                  <a:schemeClr val="tx1"/>
                </a:solidFill>
                <a:effectLst/>
              </a:rPr>
              <a:t>A scholarly volume of papers on the themes of the meeting is in the planning stages. A full video recording of the conference can be viewed on NHGRI’s YouTube channel, GenomeTV. </a:t>
            </a:r>
          </a:p>
          <a:p>
            <a:pPr marL="0" lvl="1" defTabSz="912417">
              <a:defRPr/>
            </a:pPr>
            <a:endParaRPr lang="en-US" b="0" dirty="0"/>
          </a:p>
        </p:txBody>
      </p:sp>
      <p:sp>
        <p:nvSpPr>
          <p:cNvPr id="119812" name="Slide Number Placeholder 3"/>
          <p:cNvSpPr>
            <a:spLocks noGrp="1"/>
          </p:cNvSpPr>
          <p:nvPr>
            <p:ph type="sldNum" sz="quarter" idx="5"/>
          </p:nvPr>
        </p:nvSpPr>
        <p:spPr>
          <a:xfrm>
            <a:off x="3972560" y="8831580"/>
            <a:ext cx="3037840" cy="464820"/>
          </a:xfrm>
          <a:noFill/>
        </p:spPr>
        <p:txBody>
          <a:bodyPr/>
          <a:lstStyle/>
          <a:p>
            <a:pPr defTabSz="907481"/>
            <a:fld id="{3F3096A7-7907-4AE4-8BBC-4643BE8BB0EA}" type="slidenum">
              <a:rPr lang="en-US" smtClean="0">
                <a:solidFill>
                  <a:srgbClr val="000000"/>
                </a:solidFill>
              </a:rPr>
              <a:pPr defTabSz="907481"/>
              <a:t>51</a:t>
            </a:fld>
            <a:endParaRPr lang="en-US" dirty="0">
              <a:solidFill>
                <a:srgbClr val="000000"/>
              </a:solidFill>
            </a:endParaRPr>
          </a:p>
        </p:txBody>
      </p:sp>
    </p:spTree>
    <p:extLst>
      <p:ext uri="{BB962C8B-B14F-4D97-AF65-F5344CB8AC3E}">
        <p14:creationId xmlns:p14="http://schemas.microsoft.com/office/powerpoint/2010/main" val="3050567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484188"/>
            <a:ext cx="6000750" cy="3376612"/>
          </a:xfrm>
        </p:spPr>
      </p:sp>
      <p:sp>
        <p:nvSpPr>
          <p:cNvPr id="3" name="Notes Placeholder 2"/>
          <p:cNvSpPr>
            <a:spLocks noGrp="1"/>
          </p:cNvSpPr>
          <p:nvPr>
            <p:ph type="body" idx="1"/>
          </p:nvPr>
        </p:nvSpPr>
        <p:spPr>
          <a:xfrm>
            <a:off x="839788" y="3966764"/>
            <a:ext cx="5038725" cy="3857689"/>
          </a:xfrm>
        </p:spPr>
        <p:txBody>
          <a:bodyPr/>
          <a:lstStyle/>
          <a:p>
            <a:pPr defTabSz="587579">
              <a:defRPr/>
            </a:pPr>
            <a:r>
              <a:rPr lang="en-US" dirty="0"/>
              <a:t>As part of NHGRI’s ongoing efforts to confront systemic racism in genomics, the institute will host a “Symposium on the History of Eugenics and Scientific Racism” on December 2-3. Led by NHGRI historian Christopher Donohue and Oxford Brookes Professor Marius </a:t>
            </a:r>
            <a:r>
              <a:rPr lang="en-US" dirty="0" err="1"/>
              <a:t>Turda</a:t>
            </a:r>
            <a:r>
              <a:rPr lang="en-US" dirty="0"/>
              <a:t>, the event will feature preeminent historians of science and medicine, who will examine the history of eugenics, scientific racism, and its complex legacies in the modern health sciences. Staff from the United States Holocaust Memorial Museum and the American Museum of Natural History will also present their own work on these topics and describe freely available educational and scholarly materials.</a:t>
            </a:r>
          </a:p>
          <a:p>
            <a:endParaRPr lang="en-US" dirty="0"/>
          </a:p>
          <a:p>
            <a:endParaRPr lang="en-US" dirty="0"/>
          </a:p>
        </p:txBody>
      </p:sp>
      <p:sp>
        <p:nvSpPr>
          <p:cNvPr id="6" name="Slide Number Placeholder 3">
            <a:extLst>
              <a:ext uri="{FF2B5EF4-FFF2-40B4-BE49-F238E27FC236}">
                <a16:creationId xmlns:a16="http://schemas.microsoft.com/office/drawing/2014/main" id="{98A2EA35-B884-4C74-A1B4-131546AD2F7E}"/>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9420953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4038" y="465138"/>
            <a:ext cx="5902325" cy="3321050"/>
          </a:xfrm>
          <a:prstGeom prst="rect">
            <a:avLst/>
          </a:prstGeom>
          <a:ln/>
        </p:spPr>
      </p:sp>
      <p:sp>
        <p:nvSpPr>
          <p:cNvPr id="119811" name="Notes Placeholder 2"/>
          <p:cNvSpPr>
            <a:spLocks noGrp="1"/>
          </p:cNvSpPr>
          <p:nvPr>
            <p:ph type="body" idx="1"/>
          </p:nvPr>
        </p:nvSpPr>
        <p:spPr>
          <a:xfrm>
            <a:off x="876300" y="3984144"/>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a:lnSpc>
                <a:spcPct val="107000"/>
              </a:lnSpc>
              <a:spcAft>
                <a:spcPts val="771"/>
              </a:spcAft>
            </a:pPr>
            <a:r>
              <a:rPr lang="en-US" dirty="0">
                <a:ea typeface="Calibri" panose="020F0502020204030204" pitchFamily="34" charset="0"/>
              </a:rPr>
              <a:t>In June, NHGRI hosted a week-long social media campaign to showcase the availability of genomics educational resources to healthcare providers, students, and the public. NHGRI’s </a:t>
            </a:r>
            <a:r>
              <a:rPr lang="en-US" b="0" i="0" u="none" strike="noStrike" kern="1200" dirty="0">
                <a:solidFill>
                  <a:schemeClr val="tx1"/>
                </a:solidFill>
                <a:effectLst/>
              </a:rPr>
              <a:t>Education and Community Involvement Branch </a:t>
            </a:r>
            <a:r>
              <a:rPr lang="en-US" dirty="0"/>
              <a:t>engaged members of the Inter-Society Coordinating Committee for Practitioner Education in Genomics. As a result, over 50 professional organizations and universities participated in the campaign. A social media toolkit provided guidance and templates, including videos, zoom backgrounds, and sample tweets, which helped organizations advertise their events. </a:t>
            </a:r>
          </a:p>
          <a:p>
            <a:pPr>
              <a:lnSpc>
                <a:spcPct val="107000"/>
              </a:lnSpc>
              <a:spcAft>
                <a:spcPts val="771"/>
              </a:spcAft>
            </a:pPr>
            <a:r>
              <a:rPr lang="en-US" dirty="0"/>
              <a:t>An event webpage on genome.gov listed live events that occurred during the five days, each with a specific topic: Pharmacogenomics, Inclusive Genetics, Rare Diseases, Cancer Genomics, and Direct-to-Consumer Genetic Testing. This social media campaign broke records within not just our organization, but also our partner organizations. The graph on the right demonstrates that content marked with the hashtag #MedGeneEd21 garnered over 4 million impressions during the week of the program, more than eight times that observed for previous events. We plan to make this a yearly campaign and will use lessons learned to have an even bigger campaign next year.</a:t>
            </a:r>
          </a:p>
        </p:txBody>
      </p:sp>
      <p:sp>
        <p:nvSpPr>
          <p:cNvPr id="5" name="Slide Number Placeholder 3">
            <a:extLst>
              <a:ext uri="{FF2B5EF4-FFF2-40B4-BE49-F238E27FC236}">
                <a16:creationId xmlns:a16="http://schemas.microsoft.com/office/drawing/2014/main" id="{1B0CC073-263E-4038-996F-0470CFCB8E93}"/>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84188" y="465138"/>
            <a:ext cx="6042025" cy="3398837"/>
          </a:xfrm>
          <a:prstGeom prst="rect">
            <a:avLst/>
          </a:prstGeom>
          <a:ln/>
        </p:spPr>
      </p:sp>
      <p:sp>
        <p:nvSpPr>
          <p:cNvPr id="119811" name="Notes Placeholder 2"/>
          <p:cNvSpPr>
            <a:spLocks noGrp="1"/>
          </p:cNvSpPr>
          <p:nvPr>
            <p:ph type="body" idx="1"/>
          </p:nvPr>
        </p:nvSpPr>
        <p:spPr>
          <a:xfrm>
            <a:off x="657225" y="3965421"/>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b="0" i="0" u="none" strike="noStrike" kern="1200" dirty="0">
                <a:solidFill>
                  <a:schemeClr val="tx1"/>
                </a:solidFill>
                <a:effectLst/>
              </a:rPr>
              <a:t>In August, NHGRI’s Education and Community Involvement Branch hosted its annual Short Course in Genomics for middle school, high school, community college, and tribal college science educators. This year, NHGRI welcomed 26 educators from 13 states. The course provided an opportunity for STEM educators across the United States to hear lectures and receive teaching resources from leading researchers, clinicians, and staff from NHGRI, NIH, and our partners. Much like the 2020 course, this year’s virtual format built an engaged educator community through pre-taped lectures, live lectures, Q&amp;A sessions, and hands-on virtual activities in such areas as complex genetic diseases, </a:t>
            </a:r>
            <a:r>
              <a:rPr lang="en-US" b="0" i="0" kern="1200" dirty="0">
                <a:solidFill>
                  <a:schemeClr val="tx1"/>
                </a:solidFill>
                <a:effectLst/>
              </a:rPr>
              <a:t>gene editing, the human microbiome, and ethical issues in genomics research.</a:t>
            </a:r>
          </a:p>
          <a:p>
            <a:endParaRPr lang="en-US" sz="1500" dirty="0">
              <a:solidFill>
                <a:schemeClr val="tx2">
                  <a:lumMod val="50000"/>
                </a:schemeClr>
              </a:solidFill>
              <a:latin typeface="+mn-lt"/>
              <a:cs typeface="+mn-cs"/>
            </a:endParaRPr>
          </a:p>
        </p:txBody>
      </p:sp>
      <p:sp>
        <p:nvSpPr>
          <p:cNvPr id="6" name="Slide Number Placeholder 3">
            <a:extLst>
              <a:ext uri="{FF2B5EF4-FFF2-40B4-BE49-F238E27FC236}">
                <a16:creationId xmlns:a16="http://schemas.microsoft.com/office/drawing/2014/main" id="{1D6FEA44-A1A2-4AC7-90BF-5400E3BE5478}"/>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11017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382588"/>
            <a:ext cx="6175375" cy="3475037"/>
          </a:xfrm>
        </p:spPr>
      </p:sp>
      <p:sp>
        <p:nvSpPr>
          <p:cNvPr id="3" name="Notes Placeholder 2"/>
          <p:cNvSpPr>
            <a:spLocks noGrp="1"/>
          </p:cNvSpPr>
          <p:nvPr>
            <p:ph type="body" idx="1"/>
          </p:nvPr>
        </p:nvSpPr>
        <p:spPr>
          <a:xfrm>
            <a:off x="876300" y="4054672"/>
            <a:ext cx="5257800" cy="3984171"/>
          </a:xfrm>
        </p:spPr>
        <p:txBody>
          <a:bodyPr/>
          <a:lstStyle/>
          <a:p>
            <a:pPr defTabSz="587579">
              <a:defRPr/>
            </a:pPr>
            <a:r>
              <a:rPr lang="en-US" b="0" i="0" u="none" strike="noStrike" kern="1200" dirty="0">
                <a:solidFill>
                  <a:schemeClr val="tx1"/>
                </a:solidFill>
                <a:effectLst/>
              </a:rPr>
              <a:t>This year’s Short Course in Genomics also featured four new microbiome lesson plans, which were developed by Short Course alumni from the past five years based on provided lectures and resources. </a:t>
            </a:r>
            <a:r>
              <a:rPr lang="en-US" b="0" i="0" kern="1200" dirty="0">
                <a:solidFill>
                  <a:schemeClr val="tx1"/>
                </a:solidFill>
                <a:effectLst/>
              </a:rPr>
              <a:t>The efforts of these educators were supported by staff from </a:t>
            </a:r>
            <a:r>
              <a:rPr lang="en-US" b="0" i="0" u="none" strike="noStrike" kern="1200" dirty="0">
                <a:solidFill>
                  <a:schemeClr val="tx1"/>
                </a:solidFill>
                <a:effectLst/>
              </a:rPr>
              <a:t>the Education and Community Involvement Branch and the Communications and Public Liaison Branch. The lesson plans cover the following: * an introductory lecture, * inquiry-based labs, * a computational lab, and * a case study on the microbiome and metabolic syndrome. The plans are now available for free download from NHGRI’s website genome.gov.</a:t>
            </a:r>
          </a:p>
          <a:p>
            <a:endParaRPr lang="en-US" dirty="0"/>
          </a:p>
        </p:txBody>
      </p:sp>
      <p:sp>
        <p:nvSpPr>
          <p:cNvPr id="4" name="Slide Number Placeholder 3"/>
          <p:cNvSpPr>
            <a:spLocks noGrp="1"/>
          </p:cNvSpPr>
          <p:nvPr>
            <p:ph type="sldNum" sz="quarter" idx="5"/>
          </p:nvPr>
        </p:nvSpPr>
        <p:spPr>
          <a:xfrm>
            <a:off x="3972560" y="8831580"/>
            <a:ext cx="3037840" cy="464820"/>
          </a:xfrm>
        </p:spPr>
        <p:txBody>
          <a:bodyPr/>
          <a:lstStyle/>
          <a:p>
            <a:fld id="{8278BAFF-ADEB-4744-BC7F-43E9D31D4077}" type="slidenum">
              <a:rPr lang="en-US" smtClean="0"/>
              <a:t>55</a:t>
            </a:fld>
            <a:endParaRPr lang="en-US" dirty="0"/>
          </a:p>
        </p:txBody>
      </p:sp>
    </p:spTree>
    <p:extLst>
      <p:ext uri="{BB962C8B-B14F-4D97-AF65-F5344CB8AC3E}">
        <p14:creationId xmlns:p14="http://schemas.microsoft.com/office/powerpoint/2010/main" val="1722006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522288"/>
            <a:ext cx="6197600" cy="34861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56</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a:xfrm>
            <a:off x="876300" y="4213203"/>
            <a:ext cx="5257800" cy="3984171"/>
          </a:xfrm>
        </p:spPr>
        <p:txBody>
          <a:bodyPr/>
          <a:lstStyle/>
          <a:p>
            <a:r>
              <a:rPr lang="en-US" dirty="0"/>
              <a:t>And finally, moving on to NHGRI’s Intramural Research Program.</a:t>
            </a:r>
          </a:p>
          <a:p>
            <a:endParaRPr lang="en-US" dirty="0"/>
          </a:p>
        </p:txBody>
      </p:sp>
    </p:spTree>
    <p:extLst>
      <p:ext uri="{BB962C8B-B14F-4D97-AF65-F5344CB8AC3E}">
        <p14:creationId xmlns:p14="http://schemas.microsoft.com/office/powerpoint/2010/main" val="1876753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34963" y="368300"/>
            <a:ext cx="5902325" cy="3321050"/>
          </a:xfrm>
          <a:prstGeom prst="rect">
            <a:avLst/>
          </a:prstGeom>
          <a:ln/>
        </p:spPr>
      </p:sp>
      <p:sp>
        <p:nvSpPr>
          <p:cNvPr id="3" name="Notes Placeholder 2">
            <a:extLst>
              <a:ext uri="{FF2B5EF4-FFF2-40B4-BE49-F238E27FC236}">
                <a16:creationId xmlns:a16="http://schemas.microsoft.com/office/drawing/2014/main" id="{0191FA43-18B6-4811-8BC3-B95D48DB2217}"/>
              </a:ext>
            </a:extLst>
          </p:cNvPr>
          <p:cNvSpPr>
            <a:spLocks noGrp="1"/>
          </p:cNvSpPr>
          <p:nvPr>
            <p:ph type="body" sz="quarter" idx="3"/>
          </p:nvPr>
        </p:nvSpPr>
        <p:spPr>
          <a:xfrm>
            <a:off x="542925" y="3878087"/>
            <a:ext cx="5486400" cy="4114800"/>
          </a:xfrm>
        </p:spPr>
        <p:txBody>
          <a:bodyPr/>
          <a:lstStyle/>
          <a:p>
            <a:r>
              <a:rPr lang="en-US" dirty="0"/>
              <a:t>In January 2021, the NHGRI Division of Intramural Research and the FDA Office of Minority Health and Health Equity established a new joint training fellowship, the Genomic Science and Health Equity Postdoctoral Fellowship. This fellowship prepares and trains fellows to use genetic, genomic, and pharmacogenomic approaches to advance minority health and health equity while developing skills to translate laboratory research in practice. </a:t>
            </a:r>
          </a:p>
          <a:p>
            <a:endParaRPr lang="en-US" dirty="0"/>
          </a:p>
          <a:p>
            <a:r>
              <a:rPr lang="en-US" dirty="0"/>
              <a:t>* Our first Genomic Science and Health Equity Postdoctoral Fellow, Raven Hardy, started in August 2021. Raven was a Robert Wood Johnson Health Policy Research Scholar, who received her Ph.D. in Neuroscience from Emory University in 2021, where she conducted research on sickle cell disease and cognitive and behavioral deficits. Prior to pursuing her Ph.D., she attended Spelman College and the Scripps Research Institute, where she obtained bachelor’s and master’s degrees in Biology, respectively. </a:t>
            </a:r>
          </a:p>
          <a:p>
            <a:endParaRPr lang="en-US" dirty="0"/>
          </a:p>
          <a:p>
            <a:r>
              <a:rPr lang="en-US" dirty="0"/>
              <a:t>Applications are now being accepted for the second Genomic Science and Health Equity Fellow, who will start in the summer 2022. </a:t>
            </a:r>
          </a:p>
        </p:txBody>
      </p:sp>
      <p:sp>
        <p:nvSpPr>
          <p:cNvPr id="7" name="Slide Number Placeholder 3">
            <a:extLst>
              <a:ext uri="{FF2B5EF4-FFF2-40B4-BE49-F238E27FC236}">
                <a16:creationId xmlns:a16="http://schemas.microsoft.com/office/drawing/2014/main" id="{F0C0FB3D-C1BA-4622-8774-7962F66325A9}"/>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50567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28625"/>
            <a:ext cx="6196012" cy="3486150"/>
          </a:xfrm>
        </p:spPr>
      </p:sp>
      <p:sp>
        <p:nvSpPr>
          <p:cNvPr id="3" name="Notes Placeholder 2"/>
          <p:cNvSpPr>
            <a:spLocks noGrp="1"/>
          </p:cNvSpPr>
          <p:nvPr>
            <p:ph type="body" idx="1"/>
          </p:nvPr>
        </p:nvSpPr>
        <p:spPr>
          <a:xfrm>
            <a:off x="701040" y="4078506"/>
            <a:ext cx="5608320" cy="4183380"/>
          </a:xfrm>
        </p:spPr>
        <p:txBody>
          <a:bodyPr/>
          <a:lstStyle/>
          <a:p>
            <a:r>
              <a:rPr lang="en-US" dirty="0"/>
              <a:t>Before closing, let me remind you that I can be followed on Twitter at @NHGRI_Director, where I communicate regularly about NHGRI and genomics to various stakeholders. </a:t>
            </a:r>
          </a:p>
          <a:p>
            <a:pPr defTabSz="587493">
              <a:defRPr/>
            </a:pPr>
            <a:endParaRPr lang="en-US" dirty="0"/>
          </a:p>
        </p:txBody>
      </p:sp>
      <p:sp>
        <p:nvSpPr>
          <p:cNvPr id="4" name="Slide Number Placeholder 3"/>
          <p:cNvSpPr>
            <a:spLocks noGrp="1"/>
          </p:cNvSpPr>
          <p:nvPr>
            <p:ph type="sldNum" sz="quarter" idx="5"/>
          </p:nvPr>
        </p:nvSpPr>
        <p:spPr/>
        <p:txBody>
          <a:bodyPr/>
          <a:lstStyle/>
          <a:p>
            <a:pPr defTabSz="1218812">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18812">
                <a:defRPr/>
              </a:pPr>
              <a:t>58</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336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8938" y="463550"/>
            <a:ext cx="6197600" cy="3486150"/>
          </a:xfrm>
          <a:prstGeom prst="rect">
            <a:avLst/>
          </a:prstGeom>
          <a:ln/>
        </p:spPr>
      </p:sp>
      <p:sp>
        <p:nvSpPr>
          <p:cNvPr id="132099" name="Notes Placeholder 2"/>
          <p:cNvSpPr>
            <a:spLocks noGrp="1"/>
          </p:cNvSpPr>
          <p:nvPr>
            <p:ph type="body" idx="1"/>
          </p:nvPr>
        </p:nvSpPr>
        <p:spPr>
          <a:xfrm>
            <a:off x="862611" y="4066548"/>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778" tIns="49888" rIns="99778" bIns="49888" numCol="1" anchor="t" anchorCtr="0" compatLnSpc="1">
            <a:prstTxWarp prst="textNoShape">
              <a:avLst/>
            </a:prstTxWarp>
          </a:bodyPr>
          <a:lstStyle/>
          <a:p>
            <a:r>
              <a:rPr lang="en-US" dirty="0"/>
              <a:t>And for those of you who only want to hear from me once a month, you are welcome to sign up to receive my monthly email update (called </a:t>
            </a:r>
            <a:r>
              <a:rPr lang="en-US" i="1" dirty="0"/>
              <a:t>The Genomics Landscape</a:t>
            </a:r>
            <a:r>
              <a:rPr lang="en-US" dirty="0"/>
              <a:t>) on the NHGRI website (genome.gov) by subscribing under “Email Updates.” </a:t>
            </a:r>
          </a:p>
          <a:p>
            <a:endParaRPr lang="en-US" dirty="0"/>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3972560"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59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3" y="413161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For the rest of my Director’s Report, I will cover the 7 areas listed here, which reliably provide a useful framework for reviewing the relevant topics.</a:t>
            </a:r>
          </a:p>
          <a:p>
            <a:endParaRPr lang="en-US" dirty="0"/>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8938" y="350838"/>
            <a:ext cx="6197600" cy="3486150"/>
          </a:xfrm>
          <a:prstGeom prst="rect">
            <a:avLst/>
          </a:prstGeom>
          <a:ln/>
        </p:spPr>
      </p:sp>
      <p:sp>
        <p:nvSpPr>
          <p:cNvPr id="181251" name="Notes Placeholder 2"/>
          <p:cNvSpPr>
            <a:spLocks noGrp="1"/>
          </p:cNvSpPr>
          <p:nvPr>
            <p:ph type="body" idx="1"/>
          </p:nvPr>
        </p:nvSpPr>
        <p:spPr>
          <a:xfrm>
            <a:off x="744538" y="4024006"/>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Finally, a personal thanks to the many NHGRI staff members who contributed the slides and associated materials that I just reviewed in my Director’s Report. As always, a group effort is essential for getting such a large amount of information conveyed efficiently at each Council meeting.</a:t>
            </a:r>
          </a:p>
          <a:p>
            <a:pPr defTabSz="963972">
              <a:defRPr/>
            </a:pPr>
            <a:br>
              <a:rPr lang="en-US" dirty="0"/>
            </a:br>
            <a:r>
              <a:rPr lang="en-US" dirty="0"/>
              <a:t>An additional thanks to the NHGRI communications group and web team for creating the electronic resource associated with my Director’s Report.</a:t>
            </a:r>
          </a:p>
          <a:p>
            <a:endParaRPr lang="en-US" dirty="0"/>
          </a:p>
          <a:p>
            <a:r>
              <a:rPr lang="en-US" dirty="0"/>
              <a:t>And * a special thanks to the usual ‘ringleader’ for helping me prepare my Director’s Report, Kris Wetterstrand, * who opted </a:t>
            </a:r>
            <a:r>
              <a:rPr lang="en-US" u="sng" dirty="0"/>
              <a:t>not</a:t>
            </a:r>
            <a:r>
              <a:rPr lang="en-US" dirty="0"/>
              <a:t> to include a picture of herself (although that is her hand on the left), but instead to include photos featuring members of Brood X (the 17-year cicadas) that visited the DC area earlier in the summer. </a:t>
            </a:r>
          </a:p>
          <a:p>
            <a:endParaRPr lang="en-US" dirty="0"/>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60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11175"/>
            <a:ext cx="6175375" cy="3475038"/>
          </a:xfrm>
        </p:spPr>
      </p:sp>
      <p:sp>
        <p:nvSpPr>
          <p:cNvPr id="3" name="Notes Placeholder 2">
            <a:extLst>
              <a:ext uri="{FF2B5EF4-FFF2-40B4-BE49-F238E27FC236}">
                <a16:creationId xmlns:a16="http://schemas.microsoft.com/office/drawing/2014/main" id="{A166CEC8-DA8D-4194-A40E-F0360FD85EFA}"/>
              </a:ext>
            </a:extLst>
          </p:cNvPr>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75A2D8B3-ED3B-4577-A1E4-92AF25487DD9}"/>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61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164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71488"/>
            <a:ext cx="6197600" cy="34861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3970938" y="8831580"/>
            <a:ext cx="3037840" cy="464820"/>
          </a:xfrm>
          <a:prstGeom prst="rect">
            <a:avLst/>
          </a:prstGeom>
        </p:spPr>
        <p:txBody>
          <a:bodyPr vert="horz" lIns="93052" tIns="46528" rIns="93052" bIns="4652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411" fontAlgn="base">
              <a:spcBef>
                <a:spcPct val="0"/>
              </a:spcBef>
              <a:spcAft>
                <a:spcPct val="0"/>
              </a:spcAft>
              <a:defRPr/>
            </a:pPr>
            <a:fld id="{5B6CE0F2-70EA-43E2-9B6A-D90CC32518E6}" type="slidenum">
              <a:rPr lang="en-US" b="1">
                <a:solidFill>
                  <a:srgbClr val="000000"/>
                </a:solidFill>
                <a:latin typeface="Arial" pitchFamily="34" charset="0"/>
              </a:rPr>
              <a:pPr defTabSz="930411" fontAlgn="base">
                <a:spcBef>
                  <a:spcPct val="0"/>
                </a:spcBef>
                <a:spcAft>
                  <a:spcPct val="0"/>
                </a:spcAft>
                <a:defRPr/>
              </a:pPr>
              <a:t>7</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a:xfrm>
            <a:off x="673100" y="4103097"/>
            <a:ext cx="5486400" cy="4114800"/>
          </a:xfrm>
        </p:spPr>
        <p:txBody>
          <a:bodyPr/>
          <a:lstStyle/>
          <a:p>
            <a:r>
              <a:rPr lang="en-US" dirty="0"/>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98475" y="520700"/>
            <a:ext cx="5903913" cy="3321050"/>
          </a:xfrm>
          <a:prstGeom prst="rect">
            <a:avLst/>
          </a:prstGeom>
          <a:ln/>
        </p:spPr>
      </p:sp>
      <p:sp>
        <p:nvSpPr>
          <p:cNvPr id="119811" name="Notes Placeholder 2"/>
          <p:cNvSpPr>
            <a:spLocks noGrp="1"/>
          </p:cNvSpPr>
          <p:nvPr>
            <p:ph type="body" idx="1"/>
          </p:nvPr>
        </p:nvSpPr>
        <p:spPr>
          <a:xfrm>
            <a:off x="822292" y="3984144"/>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r>
              <a:rPr lang="en-US" dirty="0">
                <a:effectLst/>
                <a:ea typeface="Calibri" panose="020F0502020204030204" pitchFamily="34" charset="0"/>
              </a:rPr>
              <a:t>After 26 years in the NHGRI Scientific Review Branch, Ken Nakamura will retire at the end of this calendar year. Ken came to NIH via the Grants Associates Program and joined NHGRI in 1995. His accomplishments in the NHGRI Scientific Review Branch have been truly impressive. He has organized over 160 peer review meetings that required the recruitment of over 1,600 panel members. His review panels evaluated over 1,000 applications, with the requested budgets for those applications exceeding $5.4 billion. He has organized review panels for many high-profile NHGRI and NIH programs, including the Clinical Sequencing Evidence-generating Research (or CSER) program, the Electronic Medical Records and Genomics (or </a:t>
            </a:r>
            <a:r>
              <a:rPr lang="en-US" dirty="0" err="1">
                <a:effectLst/>
                <a:ea typeface="Calibri" panose="020F0502020204030204" pitchFamily="34" charset="0"/>
              </a:rPr>
              <a:t>eMERGE</a:t>
            </a:r>
            <a:r>
              <a:rPr lang="en-US" dirty="0">
                <a:effectLst/>
                <a:ea typeface="Calibri" panose="020F0502020204030204" pitchFamily="34" charset="0"/>
              </a:rPr>
              <a:t>) Network, the Centers of Excellence in Genomic Science (or CEGS) program, the Knockout Mouse Project (or KOMP), and the Human Heredity and Health in Africa (or H3Africa) program. Finally, he has single-handedly organized all the reviews for the Technology Development Program since its inception.</a:t>
            </a:r>
          </a:p>
          <a:p>
            <a:endParaRPr lang="en-US" dirty="0">
              <a:effectLst/>
              <a:ea typeface="Calibri" panose="020F0502020204030204" pitchFamily="34" charset="0"/>
            </a:endParaRPr>
          </a:p>
          <a:p>
            <a:r>
              <a:rPr lang="en-US" dirty="0">
                <a:effectLst/>
                <a:ea typeface="Calibri" panose="020F0502020204030204" pitchFamily="34" charset="0"/>
              </a:rPr>
              <a:t>Ken’s integrity, professionalism, calm approach, and sense of humor made him a source of reassurance for both the program and review components of our Extramural Research Program. We thank him for his service and wish him all the best in his future endeavors.</a:t>
            </a:r>
          </a:p>
          <a:p>
            <a:pPr marL="0" lvl="1" defTabSz="587579">
              <a:defRPr/>
            </a:pPr>
            <a:endParaRPr lang="en-US" kern="1200" dirty="0">
              <a:solidFill>
                <a:schemeClr val="tx1"/>
              </a:solidFill>
            </a:endParaRPr>
          </a:p>
        </p:txBody>
      </p:sp>
      <p:sp>
        <p:nvSpPr>
          <p:cNvPr id="119812" name="Slide Number Placeholder 3"/>
          <p:cNvSpPr>
            <a:spLocks noGrp="1"/>
          </p:cNvSpPr>
          <p:nvPr>
            <p:ph type="sldNum" sz="quarter" idx="5"/>
          </p:nvPr>
        </p:nvSpPr>
        <p:spPr>
          <a:noFill/>
        </p:spPr>
        <p:txBody>
          <a:bodyPr/>
          <a:lstStyle/>
          <a:p>
            <a:pPr defTabSz="907481"/>
            <a:fld id="{3F3096A7-7907-4AE4-8BBC-4643BE8BB0EA}" type="slidenum">
              <a:rPr lang="en-US" smtClean="0">
                <a:solidFill>
                  <a:srgbClr val="000000"/>
                </a:solidFill>
              </a:rPr>
              <a:pPr defTabSz="907481"/>
              <a:t>8</a:t>
            </a:fld>
            <a:endParaRPr lang="en-US" dirty="0">
              <a:solidFill>
                <a:srgbClr val="000000"/>
              </a:solidFill>
            </a:endParaRPr>
          </a:p>
        </p:txBody>
      </p:sp>
    </p:spTree>
    <p:extLst>
      <p:ext uri="{BB962C8B-B14F-4D97-AF65-F5344CB8AC3E}">
        <p14:creationId xmlns:p14="http://schemas.microsoft.com/office/powerpoint/2010/main" val="350705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27050" y="520700"/>
            <a:ext cx="5903913" cy="3321050"/>
          </a:xfrm>
          <a:prstGeom prst="rect">
            <a:avLst/>
          </a:prstGeom>
          <a:ln/>
        </p:spPr>
      </p:sp>
      <p:sp>
        <p:nvSpPr>
          <p:cNvPr id="119811" name="Notes Placeholder 2"/>
          <p:cNvSpPr>
            <a:spLocks noGrp="1"/>
          </p:cNvSpPr>
          <p:nvPr>
            <p:ph type="body" idx="1"/>
          </p:nvPr>
        </p:nvSpPr>
        <p:spPr>
          <a:xfrm>
            <a:off x="661028" y="4175974"/>
            <a:ext cx="5257801" cy="3984171"/>
          </a:xfrm>
          <a:noFill/>
          <a:ln w="9525">
            <a:noFill/>
            <a:miter lim="800000"/>
            <a:headEnd/>
            <a:tailEnd/>
          </a:ln>
          <a:effectLst/>
        </p:spPr>
        <p:txBody>
          <a:bodyPr vert="horz" wrap="square" lIns="91166" tIns="45583" rIns="91166" bIns="45583" numCol="1" anchor="t" anchorCtr="0" compatLnSpc="1">
            <a:prstTxWarp prst="textNoShape">
              <a:avLst/>
            </a:prstTxWarp>
            <a:noAutofit/>
          </a:bodyPr>
          <a:lstStyle/>
          <a:p>
            <a:pPr marL="0" lvl="1" defTabSz="587579">
              <a:defRPr/>
            </a:pPr>
            <a:r>
              <a:rPr lang="en-US" dirty="0"/>
              <a:t>Luis Cubano, who until last month was NHGRI’s Lead Extramural Training Program Director, has </a:t>
            </a:r>
            <a:r>
              <a:rPr lang="en-US" dirty="0">
                <a:ea typeface="Times New Roman" panose="02020603050405020304" pitchFamily="18" charset="0"/>
              </a:rPr>
              <a:t>accepted a new position at the National Science Foundation as Director of the Hispanic-Serving Institutions Program. </a:t>
            </a:r>
          </a:p>
          <a:p>
            <a:pPr marL="0" lvl="1" defTabSz="587579">
              <a:defRPr/>
            </a:pPr>
            <a:endParaRPr lang="en-US" dirty="0">
              <a:ea typeface="Times New Roman" panose="02020603050405020304" pitchFamily="18" charset="0"/>
            </a:endParaRPr>
          </a:p>
          <a:p>
            <a:pPr marL="0" lvl="1" defTabSz="587579">
              <a:defRPr/>
            </a:pPr>
            <a:r>
              <a:rPr lang="en-US" dirty="0">
                <a:ea typeface="Times New Roman" panose="02020603050405020304" pitchFamily="18" charset="0"/>
              </a:rPr>
              <a:t>During his nearly two years at NHGRI, Luis and the NHGRI training team led an extensive effort to implement this Council’s 2020 Training Task Force Report as well as components of NHGRI’s new Action Agenda for Building a Diverse Genomics Workforce. As part of these efforts, the training team has released a number of notices and funding opportunities, including those focused on supplement requests and research opportunities for genetic counselors and genomic data scientists – in some cases, using novel funding mechanisms to promote diversity. We are grateful to Luis and all of the NHGRI training team for their strong contributions to NHGRI’s training and diversity programs, and we wish Luis much success at the National Science Foundation. </a:t>
            </a:r>
            <a:endParaRPr lang="en-US" dirty="0"/>
          </a:p>
        </p:txBody>
      </p:sp>
      <p:sp>
        <p:nvSpPr>
          <p:cNvPr id="119812" name="Slide Number Placeholder 3"/>
          <p:cNvSpPr>
            <a:spLocks noGrp="1"/>
          </p:cNvSpPr>
          <p:nvPr>
            <p:ph type="sldNum" sz="quarter" idx="5"/>
          </p:nvPr>
        </p:nvSpPr>
        <p:spPr>
          <a:noFill/>
        </p:spPr>
        <p:txBody>
          <a:bodyPr/>
          <a:lstStyle/>
          <a:p>
            <a:pPr defTabSz="907481"/>
            <a:fld id="{3F3096A7-7907-4AE4-8BBC-4643BE8BB0EA}" type="slidenum">
              <a:rPr lang="en-US" smtClean="0">
                <a:solidFill>
                  <a:srgbClr val="000000"/>
                </a:solidFill>
              </a:rPr>
              <a:pPr defTabSz="907481"/>
              <a:t>9</a:t>
            </a:fld>
            <a:endParaRPr lang="en-US" dirty="0">
              <a:solidFill>
                <a:srgbClr val="000000"/>
              </a:solidFill>
            </a:endParaRPr>
          </a:p>
        </p:txBody>
      </p:sp>
    </p:spTree>
    <p:extLst>
      <p:ext uri="{BB962C8B-B14F-4D97-AF65-F5344CB8AC3E}">
        <p14:creationId xmlns:p14="http://schemas.microsoft.com/office/powerpoint/2010/main" val="2111523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131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320088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481980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39009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000909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7438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37800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446157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523556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15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2906969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2843081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9633425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79673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10209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A3F7D-FF11-A348-A026-6F573D9568CC}"/>
              </a:ext>
            </a:extLst>
          </p:cNvPr>
          <p:cNvSpPr/>
          <p:nvPr userDrawn="1"/>
        </p:nvSpPr>
        <p:spPr>
          <a:xfrm>
            <a:off x="0" y="0"/>
            <a:ext cx="12192000" cy="6858000"/>
          </a:xfrm>
          <a:prstGeom prst="rect">
            <a:avLst/>
          </a:prstGeom>
          <a:solidFill>
            <a:srgbClr val="231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6666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9766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1132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66638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9247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11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7555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66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639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257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68715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7165-9F49-4CBD-9B1A-104D1D7A6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5D667-DB78-4776-84C9-C0ABC765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6289D-5BB4-4F29-A1BB-C5B55DD6CE26}"/>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699682CA-526B-4F00-83BB-4BE8A2480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98C6-A850-4099-BD83-51F3BE5007D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80215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75DD-BEBC-41C9-AC9C-EE85136E6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499DC-BC0F-4E1B-B52A-FBE3A333C9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286C-CBFC-46F0-8359-2203D994F81B}"/>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A1BDF1F7-854F-4392-8FA6-862585A13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7CEEA-DF81-4B90-935C-3A204148E10B}"/>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9135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68A-64B6-4D40-A4C7-1FCE370AE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6368F-627F-4E65-8E8F-42E309BA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C80B40-AAE5-4157-AE2A-0B6F237163BD}"/>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F871A153-C788-47AC-9C9B-7C072E1F7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269E4-857F-4D53-879B-ECEA8F48B562}"/>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21142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0D37-943E-452B-B476-FE269111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6680E-B039-4CBD-8917-1BA76D4C2C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34191-3B2F-4424-8E32-6FAB2CD8F3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54C30-67DA-443B-846F-D36292F6E4C2}"/>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6" name="Footer Placeholder 5">
            <a:extLst>
              <a:ext uri="{FF2B5EF4-FFF2-40B4-BE49-F238E27FC236}">
                <a16:creationId xmlns:a16="http://schemas.microsoft.com/office/drawing/2014/main" id="{E5FE23E9-EDA1-4FBD-BD87-12A09751E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CFD33-685C-43B4-BD9A-37C1F019AD19}"/>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4139788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59C5-6F75-4991-B281-070D61CF4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24D46-87A2-4BD4-A162-2AF46AE17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27052-A9D5-4671-8C73-614284726C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CFA59-9B08-46CF-A3DC-09DB136BE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B947B7-9230-4E09-A811-3C5545F192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A4023-D62C-4560-832B-304762920AAC}"/>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8" name="Footer Placeholder 7">
            <a:extLst>
              <a:ext uri="{FF2B5EF4-FFF2-40B4-BE49-F238E27FC236}">
                <a16:creationId xmlns:a16="http://schemas.microsoft.com/office/drawing/2014/main" id="{EFED6402-EF32-49CD-BFD5-E64183295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B7C4E-A770-40A5-B9B9-628CD37FD38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18228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A6FC-CECE-4254-ABA8-7CA1B202F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C5C5-37F2-4746-86DB-A714A0CFD126}"/>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4" name="Footer Placeholder 3">
            <a:extLst>
              <a:ext uri="{FF2B5EF4-FFF2-40B4-BE49-F238E27FC236}">
                <a16:creationId xmlns:a16="http://schemas.microsoft.com/office/drawing/2014/main" id="{EA361E96-7CE3-4693-B649-8A9D350BF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20D15-E4B1-451A-8276-DB968C85F8B1}"/>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81515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894EC-9565-48E2-A8BE-D269258A7D2F}"/>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3" name="Footer Placeholder 2">
            <a:extLst>
              <a:ext uri="{FF2B5EF4-FFF2-40B4-BE49-F238E27FC236}">
                <a16:creationId xmlns:a16="http://schemas.microsoft.com/office/drawing/2014/main" id="{C2894225-A8F1-43AE-8972-4EAF8FF2F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209A8-A710-46F6-AA74-7037E872E83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41299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3DAD-E292-4588-8E22-F590E75DD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52FAD7-D13E-4FE8-9F6F-D159C88E6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2A7A1-E4F6-41E1-AF8F-7644DC02E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0C5735-942A-4458-9AD6-397032B9F6D3}"/>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6" name="Footer Placeholder 5">
            <a:extLst>
              <a:ext uri="{FF2B5EF4-FFF2-40B4-BE49-F238E27FC236}">
                <a16:creationId xmlns:a16="http://schemas.microsoft.com/office/drawing/2014/main" id="{1D0A02FB-260D-4B5C-B83F-6C27DB2F3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70C3E-F40E-48FF-9588-01BD993B0B7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43976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D20-A2DE-4B7B-8B74-8ECA4643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2D830-EEDE-4A70-B1E5-84AA1923A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1F910-D4DA-445B-A163-52A0A54A5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699CAE-7A91-46AD-A6F2-2287F7B5F9D4}"/>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6" name="Footer Placeholder 5">
            <a:extLst>
              <a:ext uri="{FF2B5EF4-FFF2-40B4-BE49-F238E27FC236}">
                <a16:creationId xmlns:a16="http://schemas.microsoft.com/office/drawing/2014/main" id="{1AF1311D-CB52-4F4D-9D40-8B19352C9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E0370-691A-45D0-B56F-07F57BA1FE5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96936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DF5C-C33F-45EB-9D10-DD657AF47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DF70C-2CAA-480E-99C2-0DFB6945B5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5B4-F7B5-4D33-ABE3-1D6804D497BD}"/>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144DFD86-44F9-40C2-ABDE-8B74B0F63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14DC5-0380-40FD-85C9-9496D64BFE8A}"/>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04690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9F3BD-2E74-47F7-BAF9-2649E54FB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5FD2B-7726-4F40-A06F-C9B44169FE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835AE-5CA9-4EFE-9FAF-1E497C938134}"/>
              </a:ext>
            </a:extLst>
          </p:cNvPr>
          <p:cNvSpPr>
            <a:spLocks noGrp="1"/>
          </p:cNvSpPr>
          <p:nvPr>
            <p:ph type="dt" sz="half" idx="10"/>
          </p:nvPr>
        </p:nvSpPr>
        <p:spPr/>
        <p:txBody>
          <a:body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08362C82-C91D-4027-B6D3-B346BB14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3855-0BCC-41D0-96AF-7C23BAEFFCA4}"/>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57779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36719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3274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773393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2870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3544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37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812684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7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8038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685213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064453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845992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3325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3177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1197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103547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92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86804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9526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10394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260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26227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298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1805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3365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8982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60068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612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88932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97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54507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573953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76220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04620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9786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83324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53569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600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1151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78063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757257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63851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4481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924435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2272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89505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137627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658760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9920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4517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51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7279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8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00312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22890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221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28425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04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81542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838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54449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537074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970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0001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422360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97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792"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94669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0401066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CD910-CC66-4719-8A78-53AE2DF1F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8B78C-30EC-4584-8D0E-CDBB9B53A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8629-377E-44BD-9A27-4E170AD5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F60B-C61C-451D-926A-FC809F935029}" type="datetimeFigureOut">
              <a:rPr lang="en-US" smtClean="0"/>
              <a:t>9/12/2021</a:t>
            </a:fld>
            <a:endParaRPr lang="en-US"/>
          </a:p>
        </p:txBody>
      </p:sp>
      <p:sp>
        <p:nvSpPr>
          <p:cNvPr id="5" name="Footer Placeholder 4">
            <a:extLst>
              <a:ext uri="{FF2B5EF4-FFF2-40B4-BE49-F238E27FC236}">
                <a16:creationId xmlns:a16="http://schemas.microsoft.com/office/drawing/2014/main" id="{65B4A697-052D-431A-A03F-2D7E033A8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7ADA68-8441-4C84-904A-179AA1DAC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4760B-0C39-4102-B32E-B75CC07B6DEF}" type="slidenum">
              <a:rPr lang="en-US" smtClean="0"/>
              <a:t>‹#›</a:t>
            </a:fld>
            <a:endParaRPr lang="en-US"/>
          </a:p>
        </p:txBody>
      </p:sp>
    </p:spTree>
    <p:extLst>
      <p:ext uri="{BB962C8B-B14F-4D97-AF65-F5344CB8AC3E}">
        <p14:creationId xmlns:p14="http://schemas.microsoft.com/office/powerpoint/2010/main" val="27563590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0230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134955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5307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529941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31816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35469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1.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85.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80.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8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85.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86.xm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81.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sv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85.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85.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81.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85.xml"/><Relationship Id="rId4" Type="http://schemas.openxmlformats.org/officeDocument/2006/relationships/image" Target="../media/image92.jp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85.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85.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53.xml"/><Relationship Id="rId1" Type="http://schemas.openxmlformats.org/officeDocument/2006/relationships/slideLayout" Target="../slideLayouts/slideLayout85.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86.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80.xml"/><Relationship Id="rId5" Type="http://schemas.openxmlformats.org/officeDocument/2006/relationships/image" Target="../media/image112.jpeg"/><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September 2021</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4"/>
                </a:solidFill>
                <a:effectLst/>
                <a:uLnTx/>
                <a:uFillTx/>
                <a:latin typeface="Arial" panose="020B0604020202020204"/>
                <a:ea typeface="+mj-ea"/>
                <a:cs typeface="Arial" pitchFamily="34" charset="0"/>
              </a:rPr>
              <a:t>DIRECTOR’S</a:t>
            </a: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FEEEA-59CF-4E16-8268-38846276DEBA}"/>
              </a:ext>
            </a:extLst>
          </p:cNvPr>
          <p:cNvSpPr>
            <a:spLocks noGrp="1"/>
          </p:cNvSpPr>
          <p:nvPr>
            <p:ph type="title"/>
          </p:nvPr>
        </p:nvSpPr>
        <p:spPr>
          <a:xfrm>
            <a:off x="0" y="31800"/>
            <a:ext cx="12192000" cy="605154"/>
          </a:xfrm>
        </p:spPr>
        <p:txBody>
          <a:bodyPr>
            <a:noAutofit/>
          </a:bodyPr>
          <a:lstStyle/>
          <a:p>
            <a:pPr algn="ctr"/>
            <a:r>
              <a:rPr lang="en-US" sz="3600" dirty="0"/>
              <a:t>New NHGRI-ASHG Fellows</a:t>
            </a:r>
          </a:p>
        </p:txBody>
      </p:sp>
      <p:grpSp>
        <p:nvGrpSpPr>
          <p:cNvPr id="4" name="Group 3">
            <a:extLst>
              <a:ext uri="{FF2B5EF4-FFF2-40B4-BE49-F238E27FC236}">
                <a16:creationId xmlns:a16="http://schemas.microsoft.com/office/drawing/2014/main" id="{77461D01-EB50-475A-A4B1-B493795C72F4}"/>
              </a:ext>
            </a:extLst>
          </p:cNvPr>
          <p:cNvGrpSpPr/>
          <p:nvPr/>
        </p:nvGrpSpPr>
        <p:grpSpPr>
          <a:xfrm>
            <a:off x="6160711" y="990648"/>
            <a:ext cx="5142047" cy="5422176"/>
            <a:chOff x="6260418" y="990648"/>
            <a:chExt cx="5142047" cy="5422176"/>
          </a:xfrm>
        </p:grpSpPr>
        <p:sp>
          <p:nvSpPr>
            <p:cNvPr id="10" name="Rectangle 9">
              <a:extLst>
                <a:ext uri="{FF2B5EF4-FFF2-40B4-BE49-F238E27FC236}">
                  <a16:creationId xmlns:a16="http://schemas.microsoft.com/office/drawing/2014/main" id="{E46F3CF5-9E77-4276-9A93-91EAB0BFA06D}"/>
                </a:ext>
              </a:extLst>
            </p:cNvPr>
            <p:cNvSpPr/>
            <p:nvPr/>
          </p:nvSpPr>
          <p:spPr>
            <a:xfrm>
              <a:off x="6260418" y="5212495"/>
              <a:ext cx="5142047" cy="120032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Delaney </a:t>
              </a:r>
              <a:r>
                <a:rPr kumimoji="0" lang="en-US" sz="2400" b="1" i="0" u="none" strike="noStrike" kern="1200" cap="none" spc="0" normalizeH="0" baseline="0" noProof="0" dirty="0" err="1">
                  <a:ln>
                    <a:noFill/>
                  </a:ln>
                  <a:solidFill>
                    <a:srgbClr val="FFFFFF"/>
                  </a:solidFill>
                  <a:effectLst/>
                  <a:uLnTx/>
                  <a:uFillTx/>
                  <a:latin typeface="Arial" panose="020B0604020202020204"/>
                  <a:ea typeface="+mn-ea"/>
                  <a:cs typeface="+mn-cs"/>
                </a:rPr>
                <a:t>Pagliuso</a:t>
              </a: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 Ph.D.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DFD3">
                      <a:lumMod val="60000"/>
                      <a:lumOff val="40000"/>
                    </a:srgbClr>
                  </a:solidFill>
                  <a:effectLst/>
                  <a:uLnTx/>
                  <a:uFillTx/>
                  <a:latin typeface="Arial" panose="020B0604020202020204"/>
                  <a:ea typeface="+mn-ea"/>
                  <a:cs typeface="+mn-cs"/>
                </a:rPr>
                <a:t> Genetics Education &amp; Engagement Fellow</a:t>
              </a:r>
              <a:endParaRPr kumimoji="0" lang="en-US" sz="2400" b="0" i="0" u="none" strike="noStrike" kern="1200" cap="none" spc="0" normalizeH="0" baseline="0" noProof="0" dirty="0">
                <a:ln>
                  <a:noFill/>
                </a:ln>
                <a:solidFill>
                  <a:srgbClr val="5EDFD3">
                    <a:lumMod val="60000"/>
                    <a:lumOff val="40000"/>
                  </a:srgbClr>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CB40827A-4576-1F4B-A4FB-C05CC9D54B63}"/>
                </a:ext>
              </a:extLst>
            </p:cNvPr>
            <p:cNvPicPr>
              <a:picLocks noChangeAspect="1"/>
            </p:cNvPicPr>
            <p:nvPr/>
          </p:nvPicPr>
          <p:blipFill>
            <a:blip r:embed="rId3">
              <a:extLst>
                <a:ext uri="{28A0092B-C50C-407E-A947-70E740481C1C}">
                  <a14:useLocalDpi xmlns:a14="http://schemas.microsoft.com/office/drawing/2010/main" val="0"/>
                </a:ext>
              </a:extLst>
            </a:blip>
            <a:srcRect l="1617" r="1617"/>
            <a:stretch/>
          </p:blipFill>
          <p:spPr>
            <a:xfrm>
              <a:off x="7174228" y="990648"/>
              <a:ext cx="3012502" cy="4175461"/>
            </a:xfrm>
            <a:prstGeom prst="roundRect">
              <a:avLst/>
            </a:prstGeom>
          </p:spPr>
        </p:pic>
      </p:grpSp>
      <p:grpSp>
        <p:nvGrpSpPr>
          <p:cNvPr id="2" name="Group 1">
            <a:extLst>
              <a:ext uri="{FF2B5EF4-FFF2-40B4-BE49-F238E27FC236}">
                <a16:creationId xmlns:a16="http://schemas.microsoft.com/office/drawing/2014/main" id="{F53EC727-A6E5-4279-8134-33862EBF3897}"/>
              </a:ext>
            </a:extLst>
          </p:cNvPr>
          <p:cNvGrpSpPr/>
          <p:nvPr/>
        </p:nvGrpSpPr>
        <p:grpSpPr>
          <a:xfrm>
            <a:off x="955003" y="990648"/>
            <a:ext cx="5142047" cy="5091394"/>
            <a:chOff x="955003" y="990648"/>
            <a:chExt cx="5142047" cy="5091394"/>
          </a:xfrm>
        </p:grpSpPr>
        <p:sp>
          <p:nvSpPr>
            <p:cNvPr id="9" name="Rectangle 8">
              <a:extLst>
                <a:ext uri="{FF2B5EF4-FFF2-40B4-BE49-F238E27FC236}">
                  <a16:creationId xmlns:a16="http://schemas.microsoft.com/office/drawing/2014/main" id="{3AB2BA66-764E-41D7-B830-E403DE55AFE2}"/>
                </a:ext>
              </a:extLst>
            </p:cNvPr>
            <p:cNvSpPr/>
            <p:nvPr/>
          </p:nvSpPr>
          <p:spPr>
            <a:xfrm>
              <a:off x="955003" y="5127935"/>
              <a:ext cx="5142047"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Nichole Holm, Ph.D</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DFD3">
                      <a:lumMod val="60000"/>
                      <a:lumOff val="40000"/>
                    </a:srgbClr>
                  </a:solidFill>
                  <a:effectLst/>
                  <a:uLnTx/>
                  <a:uFillTx/>
                  <a:latin typeface="Arial" panose="020B0604020202020204"/>
                  <a:ea typeface="+mn-ea"/>
                  <a:cs typeface="+mn-cs"/>
                </a:rPr>
                <a:t>Genetics &amp; Public Policy Fellow</a:t>
              </a:r>
              <a:endParaRPr kumimoji="0" lang="en-US" sz="2400" b="0" i="0" u="none" strike="noStrike" kern="1200" cap="none" spc="0" normalizeH="0" baseline="0" noProof="0" dirty="0">
                <a:ln>
                  <a:noFill/>
                </a:ln>
                <a:solidFill>
                  <a:srgbClr val="5EDFD3">
                    <a:lumMod val="60000"/>
                    <a:lumOff val="40000"/>
                  </a:srgbClr>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02009A9C-D5CA-2C47-980A-9A8C28AEEE5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rcRect l="21010" r="21010"/>
            <a:stretch/>
          </p:blipFill>
          <p:spPr>
            <a:xfrm>
              <a:off x="2019776" y="990648"/>
              <a:ext cx="3012502" cy="4192951"/>
            </a:xfrm>
            <a:prstGeom prst="roundRect">
              <a:avLst/>
            </a:prstGeom>
          </p:spPr>
        </p:pic>
      </p:grpSp>
      <p:sp>
        <p:nvSpPr>
          <p:cNvPr id="11" name="TextBox 10">
            <a:extLst>
              <a:ext uri="{FF2B5EF4-FFF2-40B4-BE49-F238E27FC236}">
                <a16:creationId xmlns:a16="http://schemas.microsoft.com/office/drawing/2014/main" id="{3C188713-9793-4B3D-B939-2BECE77C5790}"/>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a:t>
            </a:r>
          </a:p>
        </p:txBody>
      </p:sp>
    </p:spTree>
    <p:extLst>
      <p:ext uri="{BB962C8B-B14F-4D97-AF65-F5344CB8AC3E}">
        <p14:creationId xmlns:p14="http://schemas.microsoft.com/office/powerpoint/2010/main" val="95043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971"/>
            <a:ext cx="12192000" cy="639763"/>
          </a:xfrm>
        </p:spPr>
        <p:txBody>
          <a:bodyPr/>
          <a:lstStyle/>
          <a:p>
            <a:pPr algn="ctr">
              <a:defRPr/>
            </a:pPr>
            <a:r>
              <a:rPr lang="en-US" sz="3600" dirty="0">
                <a:solidFill>
                  <a:srgbClr val="5FE0D4"/>
                </a:solidFill>
                <a:latin typeface="Arial" charset="0"/>
                <a:cs typeface="Arial" charset="0"/>
              </a:rPr>
              <a:t>New NIH-ACMG Fellows</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82A70EEB-8CB1-4530-8968-0AA5AD2DEFB5}"/>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a:t>
            </a:r>
          </a:p>
        </p:txBody>
      </p:sp>
      <p:grpSp>
        <p:nvGrpSpPr>
          <p:cNvPr id="5" name="Group 4">
            <a:extLst>
              <a:ext uri="{FF2B5EF4-FFF2-40B4-BE49-F238E27FC236}">
                <a16:creationId xmlns:a16="http://schemas.microsoft.com/office/drawing/2014/main" id="{0E113E53-4DB7-430D-848B-77E2432CABEC}"/>
              </a:ext>
            </a:extLst>
          </p:cNvPr>
          <p:cNvGrpSpPr/>
          <p:nvPr/>
        </p:nvGrpSpPr>
        <p:grpSpPr>
          <a:xfrm>
            <a:off x="6294772" y="1276407"/>
            <a:ext cx="4572000" cy="4656543"/>
            <a:chOff x="6294772" y="990647"/>
            <a:chExt cx="4572000" cy="4656543"/>
          </a:xfrm>
        </p:grpSpPr>
        <p:sp>
          <p:nvSpPr>
            <p:cNvPr id="7" name="Rectangle 6">
              <a:extLst>
                <a:ext uri="{FF2B5EF4-FFF2-40B4-BE49-F238E27FC236}">
                  <a16:creationId xmlns:a16="http://schemas.microsoft.com/office/drawing/2014/main" id="{44EACCF5-4B8B-4CFF-ACE4-7E00A825D6EB}"/>
                </a:ext>
              </a:extLst>
            </p:cNvPr>
            <p:cNvSpPr/>
            <p:nvPr/>
          </p:nvSpPr>
          <p:spPr>
            <a:xfrm>
              <a:off x="6294772" y="5185525"/>
              <a:ext cx="4572000" cy="461665"/>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b="1" dirty="0">
                  <a:solidFill>
                    <a:prstClr val="white"/>
                  </a:solidFill>
                  <a:latin typeface="Arial" charset="0"/>
                </a:rPr>
                <a:t>Nguyen Park, M.S., PA-C</a:t>
              </a:r>
            </a:p>
          </p:txBody>
        </p:sp>
        <p:pic>
          <p:nvPicPr>
            <p:cNvPr id="9" name="Picture 8" descr="A person in a white coat&#10;&#10;Description automatically generated with low confidence">
              <a:extLst>
                <a:ext uri="{FF2B5EF4-FFF2-40B4-BE49-F238E27FC236}">
                  <a16:creationId xmlns:a16="http://schemas.microsoft.com/office/drawing/2014/main" id="{149A1640-DD27-4D68-AA2B-42B9D0B7B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3" t="18275" r="50000" b="22075"/>
            <a:stretch/>
          </p:blipFill>
          <p:spPr>
            <a:xfrm>
              <a:off x="7074521" y="990647"/>
              <a:ext cx="3012502" cy="4175461"/>
            </a:xfrm>
            <a:prstGeom prst="roundRect">
              <a:avLst/>
            </a:prstGeom>
          </p:spPr>
        </p:pic>
      </p:grpSp>
      <p:grpSp>
        <p:nvGrpSpPr>
          <p:cNvPr id="3" name="Group 2">
            <a:extLst>
              <a:ext uri="{FF2B5EF4-FFF2-40B4-BE49-F238E27FC236}">
                <a16:creationId xmlns:a16="http://schemas.microsoft.com/office/drawing/2014/main" id="{DDB69852-DAF1-4EFC-A4D7-F13EC8D19444}"/>
              </a:ext>
            </a:extLst>
          </p:cNvPr>
          <p:cNvGrpSpPr/>
          <p:nvPr/>
        </p:nvGrpSpPr>
        <p:grpSpPr>
          <a:xfrm>
            <a:off x="1252056" y="1223243"/>
            <a:ext cx="4547937" cy="4682412"/>
            <a:chOff x="1252056" y="937483"/>
            <a:chExt cx="4547937" cy="4682412"/>
          </a:xfrm>
        </p:grpSpPr>
        <p:sp>
          <p:nvSpPr>
            <p:cNvPr id="42" name="Rectangle 41"/>
            <p:cNvSpPr/>
            <p:nvPr/>
          </p:nvSpPr>
          <p:spPr>
            <a:xfrm>
              <a:off x="1252056" y="5158230"/>
              <a:ext cx="4547937" cy="461665"/>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b="1" dirty="0">
                  <a:solidFill>
                    <a:prstClr val="white"/>
                  </a:solidFill>
                  <a:latin typeface="Arial" charset="0"/>
                </a:rPr>
                <a:t>Deepika Burkhardt, D.O.</a:t>
              </a:r>
            </a:p>
          </p:txBody>
        </p:sp>
        <p:sp>
          <p:nvSpPr>
            <p:cNvPr id="10" name="Rectangle: Rounded Corners 9">
              <a:extLst>
                <a:ext uri="{FF2B5EF4-FFF2-40B4-BE49-F238E27FC236}">
                  <a16:creationId xmlns:a16="http://schemas.microsoft.com/office/drawing/2014/main" id="{E9F88B3F-7A72-4F72-AB60-003ED4AC5BD3}"/>
                </a:ext>
              </a:extLst>
            </p:cNvPr>
            <p:cNvSpPr/>
            <p:nvPr/>
          </p:nvSpPr>
          <p:spPr>
            <a:xfrm>
              <a:off x="2019775" y="937483"/>
              <a:ext cx="3097705" cy="4175461"/>
            </a:xfrm>
            <a:prstGeom prst="roundRect">
              <a:avLst/>
            </a:prstGeom>
            <a:blipFill>
              <a:blip r:embed="rId4">
                <a:duotone>
                  <a:prstClr val="black"/>
                  <a:schemeClr val="tx2">
                    <a:tint val="45000"/>
                    <a:satMod val="400000"/>
                  </a:schemeClr>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img283454">
              <a:extLst>
                <a:ext uri="{FF2B5EF4-FFF2-40B4-BE49-F238E27FC236}">
                  <a16:creationId xmlns:a16="http://schemas.microsoft.com/office/drawing/2014/main" id="{D3A63F5D-6B09-4CA7-8A7B-2B303EF429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20"/>
            <a:stretch/>
          </p:blipFill>
          <p:spPr bwMode="auto">
            <a:xfrm>
              <a:off x="1995314" y="1492243"/>
              <a:ext cx="3012501" cy="307975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983756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ichael M. Gottesman, M.D. | Center for Cancer Research">
            <a:extLst>
              <a:ext uri="{FF2B5EF4-FFF2-40B4-BE49-F238E27FC236}">
                <a16:creationId xmlns:a16="http://schemas.microsoft.com/office/drawing/2014/main" id="{C23E11D0-1C37-404E-BC69-D8C6525A68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94" r="10394"/>
          <a:stretch/>
        </p:blipFill>
        <p:spPr bwMode="auto">
          <a:xfrm>
            <a:off x="2542746" y="1613486"/>
            <a:ext cx="3171858" cy="40042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53246E-A08C-4DB2-93FC-10473722E8BE}"/>
              </a:ext>
            </a:extLst>
          </p:cNvPr>
          <p:cNvSpPr txBox="1">
            <a:spLocks/>
          </p:cNvSpPr>
          <p:nvPr/>
        </p:nvSpPr>
        <p:spPr>
          <a:xfrm>
            <a:off x="0" y="39761"/>
            <a:ext cx="12192000" cy="1082350"/>
          </a:xfrm>
          <a:prstGeom prst="rect">
            <a:avLst/>
          </a:prstGeom>
        </p:spPr>
        <p:txBody>
          <a:bodyPr vert="horz" lIns="0" tIns="45720" rIns="91440" bIns="45720" rtlCol="0" anchor="b" anchorCtr="0">
            <a:no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lvl="0">
              <a:defRPr/>
            </a:pPr>
            <a:r>
              <a:rPr lang="en-US" sz="3600" dirty="0">
                <a:solidFill>
                  <a:srgbClr val="5FE0D4"/>
                </a:solidFill>
                <a:latin typeface="Arial" charset="0"/>
                <a:cs typeface="Arial" charset="0"/>
              </a:rPr>
              <a:t>NIH Deputy Director for Intramural Research, </a:t>
            </a:r>
          </a:p>
          <a:p>
            <a:pPr lvl="0">
              <a:defRPr/>
            </a:pPr>
            <a:r>
              <a:rPr lang="en-US" sz="3600" dirty="0">
                <a:solidFill>
                  <a:srgbClr val="5FE0D4"/>
                </a:solidFill>
                <a:latin typeface="Arial" charset="0"/>
                <a:cs typeface="Arial" charset="0"/>
              </a:rPr>
              <a:t>Stepping Down</a:t>
            </a:r>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1135759" y="5663634"/>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Michael Gottesman, M.D.</a:t>
            </a:r>
          </a:p>
        </p:txBody>
      </p:sp>
      <p:sp>
        <p:nvSpPr>
          <p:cNvPr id="13" name="TextBox 12">
            <a:extLst>
              <a:ext uri="{FF2B5EF4-FFF2-40B4-BE49-F238E27FC236}">
                <a16:creationId xmlns:a16="http://schemas.microsoft.com/office/drawing/2014/main" id="{3BE1A970-0F0B-4D26-8A7D-61315E1CB1BD}"/>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pic>
        <p:nvPicPr>
          <p:cNvPr id="2" name="Picture 1">
            <a:extLst>
              <a:ext uri="{FF2B5EF4-FFF2-40B4-BE49-F238E27FC236}">
                <a16:creationId xmlns:a16="http://schemas.microsoft.com/office/drawing/2014/main" id="{29D69D30-DCF0-4F1E-BA3B-CBC70BF83C0D}"/>
              </a:ext>
            </a:extLst>
          </p:cNvPr>
          <p:cNvPicPr>
            <a:picLocks noChangeAspect="1"/>
          </p:cNvPicPr>
          <p:nvPr/>
        </p:nvPicPr>
        <p:blipFill>
          <a:blip r:embed="rId4"/>
          <a:stretch>
            <a:fillRect/>
          </a:stretch>
        </p:blipFill>
        <p:spPr>
          <a:xfrm>
            <a:off x="7494815" y="2663110"/>
            <a:ext cx="1905000" cy="1905000"/>
          </a:xfrm>
          <a:prstGeom prst="rect">
            <a:avLst/>
          </a:prstGeom>
          <a:ln w="76200">
            <a:solidFill>
              <a:schemeClr val="tx1"/>
            </a:solidFill>
          </a:ln>
          <a:effectLst>
            <a:glow rad="228600">
              <a:schemeClr val="accent3">
                <a:satMod val="175000"/>
                <a:alpha val="40000"/>
              </a:schemeClr>
            </a:glow>
          </a:effectLst>
        </p:spPr>
      </p:pic>
    </p:spTree>
    <p:extLst>
      <p:ext uri="{BB962C8B-B14F-4D97-AF65-F5344CB8AC3E}">
        <p14:creationId xmlns:p14="http://schemas.microsoft.com/office/powerpoint/2010/main" val="2550069092"/>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ria C. Freire, Ph.D. | The Foundation for the National Institutes of  Health">
            <a:extLst>
              <a:ext uri="{FF2B5EF4-FFF2-40B4-BE49-F238E27FC236}">
                <a16:creationId xmlns:a16="http://schemas.microsoft.com/office/drawing/2014/main" id="{6F120BDE-32BC-45E1-B378-4CE1E9D141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91" t="2732" r="19044" b="16869"/>
          <a:stretch/>
        </p:blipFill>
        <p:spPr bwMode="auto">
          <a:xfrm>
            <a:off x="2337473" y="1613486"/>
            <a:ext cx="3171859" cy="40042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53246E-A08C-4DB2-93FC-10473722E8BE}"/>
              </a:ext>
            </a:extLst>
          </p:cNvPr>
          <p:cNvSpPr txBox="1">
            <a:spLocks/>
          </p:cNvSpPr>
          <p:nvPr/>
        </p:nvSpPr>
        <p:spPr>
          <a:xfrm>
            <a:off x="0" y="39761"/>
            <a:ext cx="12192000" cy="1082350"/>
          </a:xfrm>
          <a:prstGeom prst="rect">
            <a:avLst/>
          </a:prstGeom>
        </p:spPr>
        <p:txBody>
          <a:bodyPr vert="horz" lIns="0" tIns="45720" rIns="91440" bIns="45720" rtlCol="0" anchor="b" anchorCtr="0">
            <a:no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lvl="0">
              <a:defRPr/>
            </a:pPr>
            <a:r>
              <a:rPr lang="en-US" sz="3600" dirty="0">
                <a:solidFill>
                  <a:srgbClr val="5FE0D4"/>
                </a:solidFill>
                <a:latin typeface="Arial" charset="0"/>
                <a:cs typeface="Arial" charset="0"/>
              </a:rPr>
              <a:t>Departure of President and Executive Director, </a:t>
            </a:r>
          </a:p>
          <a:p>
            <a:pPr lvl="0">
              <a:defRPr/>
            </a:pPr>
            <a:r>
              <a:rPr lang="en-US" sz="3600" dirty="0">
                <a:solidFill>
                  <a:srgbClr val="5FE0D4"/>
                </a:solidFill>
                <a:latin typeface="Arial" charset="0"/>
                <a:cs typeface="Arial" charset="0"/>
              </a:rPr>
              <a:t>Foundation for NIH (FNIH)</a:t>
            </a:r>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930486" y="5663634"/>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Maria Freire, Ph.D.</a:t>
            </a:r>
          </a:p>
        </p:txBody>
      </p:sp>
      <p:sp>
        <p:nvSpPr>
          <p:cNvPr id="13" name="TextBox 12">
            <a:extLst>
              <a:ext uri="{FF2B5EF4-FFF2-40B4-BE49-F238E27FC236}">
                <a16:creationId xmlns:a16="http://schemas.microsoft.com/office/drawing/2014/main" id="{3BE1A970-0F0B-4D26-8A7D-61315E1CB1BD}"/>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a:t>
            </a:r>
          </a:p>
        </p:txBody>
      </p:sp>
      <p:pic>
        <p:nvPicPr>
          <p:cNvPr id="7172" name="Picture 4" descr="FNIH (Foundation for the National Institutes of Health) | America&amp;#39;s  Charities">
            <a:extLst>
              <a:ext uri="{FF2B5EF4-FFF2-40B4-BE49-F238E27FC236}">
                <a16:creationId xmlns:a16="http://schemas.microsoft.com/office/drawing/2014/main" id="{41639563-8332-47B8-B709-7F1DE08609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044" y="2931748"/>
            <a:ext cx="4022737" cy="1770947"/>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1B43D3B-F28B-42F8-9EB9-9E9239909144}"/>
              </a:ext>
            </a:extLst>
          </p:cNvPr>
          <p:cNvGrpSpPr/>
          <p:nvPr/>
        </p:nvGrpSpPr>
        <p:grpSpPr>
          <a:xfrm>
            <a:off x="5701122" y="1619936"/>
            <a:ext cx="5985831" cy="4743164"/>
            <a:chOff x="5701122" y="1619936"/>
            <a:chExt cx="5985831" cy="4743164"/>
          </a:xfrm>
        </p:grpSpPr>
        <p:pic>
          <p:nvPicPr>
            <p:cNvPr id="7174" name="Picture 6" descr="David Wholley">
              <a:extLst>
                <a:ext uri="{FF2B5EF4-FFF2-40B4-BE49-F238E27FC236}">
                  <a16:creationId xmlns:a16="http://schemas.microsoft.com/office/drawing/2014/main" id="{58425EDA-B55A-4F23-A2B5-AE9B6498B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071" y="1619936"/>
              <a:ext cx="2672682" cy="3994807"/>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A89D08E-F509-44F1-B17B-F9346F904DA7}"/>
                </a:ext>
              </a:extLst>
            </p:cNvPr>
            <p:cNvSpPr txBox="1">
              <a:spLocks/>
            </p:cNvSpPr>
            <p:nvPr/>
          </p:nvSpPr>
          <p:spPr>
            <a:xfrm>
              <a:off x="5701122" y="5709533"/>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David </a:t>
              </a:r>
              <a:r>
                <a:rPr kumimoji="0" lang="en-US" sz="3200" b="1" i="0" u="none" strike="noStrike" kern="1200" cap="none" spc="-100" normalizeH="0" baseline="0" noProof="0" dirty="0" err="1">
                  <a:ln>
                    <a:noFill/>
                  </a:ln>
                  <a:solidFill>
                    <a:srgbClr val="FFFFFF"/>
                  </a:solidFill>
                  <a:effectLst/>
                  <a:uLnTx/>
                  <a:uFillTx/>
                  <a:latin typeface="Arial" panose="020B0604020202020204"/>
                  <a:ea typeface="+mn-ea"/>
                  <a:cs typeface="Arial" charset="0"/>
                </a:rPr>
                <a:t>Wholley</a:t>
              </a: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 M. Phil.</a:t>
              </a:r>
            </a:p>
          </p:txBody>
        </p:sp>
      </p:grpSp>
    </p:spTree>
    <p:extLst>
      <p:ext uri="{BB962C8B-B14F-4D97-AF65-F5344CB8AC3E}">
        <p14:creationId xmlns:p14="http://schemas.microsoft.com/office/powerpoint/2010/main" val="33313849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D7BA68-BC96-490D-8C31-BA0CF446BB62}"/>
              </a:ext>
            </a:extLst>
          </p:cNvPr>
          <p:cNvSpPr txBox="1">
            <a:spLocks/>
          </p:cNvSpPr>
          <p:nvPr/>
        </p:nvSpPr>
        <p:spPr>
          <a:xfrm>
            <a:off x="1157386" y="5702763"/>
            <a:ext cx="4385387" cy="653567"/>
          </a:xfrm>
          <a:prstGeom prst="rect">
            <a:avLst/>
          </a:prstGeom>
        </p:spPr>
        <p:txBody>
          <a:bodyPr/>
          <a:lstStyle/>
          <a:p>
            <a:pPr lvl="0" algn="ctr" eaLnBrk="0" hangingPunct="0">
              <a:defRPr/>
            </a:pPr>
            <a:r>
              <a:rPr lang="en-US" sz="3200" b="1" spc="-100" dirty="0">
                <a:solidFill>
                  <a:srgbClr val="FFFFFF"/>
                </a:solidFill>
                <a:cs typeface="Arial" charset="0"/>
              </a:rPr>
              <a:t>Marie Bernard, M.D.</a:t>
            </a:r>
            <a:endPar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endParaRPr>
          </a:p>
        </p:txBody>
      </p:sp>
      <p:sp>
        <p:nvSpPr>
          <p:cNvPr id="10" name="Title 1">
            <a:extLst>
              <a:ext uri="{FF2B5EF4-FFF2-40B4-BE49-F238E27FC236}">
                <a16:creationId xmlns:a16="http://schemas.microsoft.com/office/drawing/2014/main" id="{126B2CF8-F2DD-4C90-A27B-936289FE9DFF}"/>
              </a:ext>
            </a:extLst>
          </p:cNvPr>
          <p:cNvSpPr txBox="1">
            <a:spLocks/>
          </p:cNvSpPr>
          <p:nvPr/>
        </p:nvSpPr>
        <p:spPr>
          <a:xfrm>
            <a:off x="-3175" y="2909"/>
            <a:ext cx="12195175" cy="661987"/>
          </a:xfrm>
          <a:prstGeom prst="rect">
            <a:avLst/>
          </a:prstGeom>
        </p:spPr>
        <p:txBody>
          <a:bodyPr vert="horz" wrap="square" lIns="91440" tIns="45720" rIns="91440" bIns="45720" numCol="1" rtlCol="0" anchor="ctr" anchorCtr="0" compatLnSpc="1">
            <a:prstTxWarp prst="textNoShape">
              <a:avLst/>
            </a:prstTxWarp>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pitchFamily="34" charset="0"/>
                <a:cs typeface="Arial" pitchFamily="34" charset="0"/>
              </a:rPr>
              <a:t>New NIH Chief Officer, Scientific Workforce Diversity</a:t>
            </a:r>
          </a:p>
        </p:txBody>
      </p:sp>
      <p:sp>
        <p:nvSpPr>
          <p:cNvPr id="9" name="TextBox 8">
            <a:extLst>
              <a:ext uri="{FF2B5EF4-FFF2-40B4-BE49-F238E27FC236}">
                <a16:creationId xmlns:a16="http://schemas.microsoft.com/office/drawing/2014/main" id="{93A08124-71C7-416C-B394-02F67FB83BD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5</a:t>
            </a:r>
          </a:p>
        </p:txBody>
      </p:sp>
      <p:pic>
        <p:nvPicPr>
          <p:cNvPr id="5124" name="Picture 4" descr="NIH names Dr. Marie A. Bernard as Chief Officer for Scientific Workforce  Diversity | National Institutes of Health (NIH)">
            <a:extLst>
              <a:ext uri="{FF2B5EF4-FFF2-40B4-BE49-F238E27FC236}">
                <a16:creationId xmlns:a16="http://schemas.microsoft.com/office/drawing/2014/main" id="{4EC2F1A4-37F1-47A8-A0C6-B20A99C10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24"/>
          <a:stretch/>
        </p:blipFill>
        <p:spPr bwMode="auto">
          <a:xfrm>
            <a:off x="1474548" y="1262124"/>
            <a:ext cx="3529393" cy="4426090"/>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7138293-5252-4E81-84D2-D64451CD5212}"/>
              </a:ext>
            </a:extLst>
          </p:cNvPr>
          <p:cNvPicPr>
            <a:picLocks noChangeAspect="1"/>
          </p:cNvPicPr>
          <p:nvPr/>
        </p:nvPicPr>
        <p:blipFill>
          <a:blip r:embed="rId4"/>
          <a:stretch>
            <a:fillRect/>
          </a:stretch>
        </p:blipFill>
        <p:spPr>
          <a:xfrm>
            <a:off x="5542773" y="3087171"/>
            <a:ext cx="5803251" cy="1260135"/>
          </a:xfrm>
          <a:prstGeom prst="rect">
            <a:avLst/>
          </a:prstGeom>
        </p:spPr>
      </p:pic>
    </p:spTree>
    <p:extLst>
      <p:ext uri="{BB962C8B-B14F-4D97-AF65-F5344CB8AC3E}">
        <p14:creationId xmlns:p14="http://schemas.microsoft.com/office/powerpoint/2010/main" val="2858648574"/>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60"/>
            <a:ext cx="12192000" cy="602673"/>
          </a:xfrm>
        </p:spPr>
        <p:txBody>
          <a:bodyPr/>
          <a:lstStyle/>
          <a:p>
            <a:pPr algn="ctr"/>
            <a:r>
              <a:rPr lang="en-US" sz="3600" dirty="0">
                <a:solidFill>
                  <a:srgbClr val="5FE0D4"/>
                </a:solidFill>
                <a:latin typeface="Arial" charset="0"/>
                <a:cs typeface="Arial" charset="0"/>
              </a:rPr>
              <a:t>2021-2025 NIH-Wide Strategic Plan</a:t>
            </a:r>
            <a:endParaRPr lang="en-US" sz="3600" b="1" dirty="0">
              <a:solidFill>
                <a:srgbClr val="5FE0D4"/>
              </a:solidFill>
            </a:endParaRPr>
          </a:p>
        </p:txBody>
      </p:sp>
      <p:sp>
        <p:nvSpPr>
          <p:cNvPr id="4" name="TextBox 3">
            <a:extLst>
              <a:ext uri="{FF2B5EF4-FFF2-40B4-BE49-F238E27FC236}">
                <a16:creationId xmlns:a16="http://schemas.microsoft.com/office/drawing/2014/main" id="{B1370C03-57C0-402B-BBE9-C2A6E1C53504}"/>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6</a:t>
            </a:r>
          </a:p>
        </p:txBody>
      </p:sp>
      <p:pic>
        <p:nvPicPr>
          <p:cNvPr id="6" name="Picture 5">
            <a:extLst>
              <a:ext uri="{FF2B5EF4-FFF2-40B4-BE49-F238E27FC236}">
                <a16:creationId xmlns:a16="http://schemas.microsoft.com/office/drawing/2014/main" id="{557FAFE9-ADAA-4BC1-8292-029C01187FE1}"/>
              </a:ext>
            </a:extLst>
          </p:cNvPr>
          <p:cNvPicPr>
            <a:picLocks noChangeAspect="1"/>
          </p:cNvPicPr>
          <p:nvPr/>
        </p:nvPicPr>
        <p:blipFill>
          <a:blip r:embed="rId3"/>
          <a:stretch>
            <a:fillRect/>
          </a:stretch>
        </p:blipFill>
        <p:spPr>
          <a:xfrm>
            <a:off x="3491651" y="939762"/>
            <a:ext cx="5208698" cy="5214699"/>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467086859"/>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FB48FC-9E02-4009-93E8-E23CAA227F7C}"/>
              </a:ext>
            </a:extLst>
          </p:cNvPr>
          <p:cNvSpPr>
            <a:spLocks noGrp="1"/>
          </p:cNvSpPr>
          <p:nvPr>
            <p:ph idx="1"/>
          </p:nvPr>
        </p:nvSpPr>
        <p:spPr>
          <a:xfrm>
            <a:off x="308945" y="1405417"/>
            <a:ext cx="11502400" cy="5252528"/>
          </a:xfrm>
          <a:prstGeom prst="rect">
            <a:avLst/>
          </a:prstGeom>
        </p:spPr>
        <p:txBody>
          <a:bodyPr wrap="square" anchor="t">
            <a:spAutoFit/>
          </a:bodyPr>
          <a:lstStyle/>
          <a:p>
            <a:pPr marL="158750" lvl="2" indent="0" defTabSz="627063" eaLnBrk="0" hangingPunct="0">
              <a:lnSpc>
                <a:spcPct val="100000"/>
              </a:lnSpc>
              <a:spcBef>
                <a:spcPts val="600"/>
              </a:spcBef>
              <a:buClr>
                <a:srgbClr val="FFFFFF"/>
              </a:buClr>
              <a:buSzPct val="95000"/>
              <a:buNone/>
              <a:defRPr/>
            </a:pPr>
            <a:r>
              <a:rPr kumimoji="0" lang="en-US" sz="3200" b="1" i="0" strike="noStrike" kern="1200" cap="none" spc="0" normalizeH="0" baseline="0" noProof="0" dirty="0">
                <a:ln>
                  <a:noFill/>
                </a:ln>
                <a:solidFill>
                  <a:srgbClr val="FFFFFF"/>
                </a:solidFill>
                <a:effectLst/>
                <a:uLnTx/>
                <a:uFillTx/>
                <a:latin typeface="Arial"/>
                <a:cs typeface="Arial"/>
              </a:rPr>
              <a:t>Resource Requirements for Acceleration </a:t>
            </a:r>
            <a:br>
              <a:rPr kumimoji="0" lang="en-US" sz="3200" b="1" i="0" strike="noStrike" kern="1200" cap="none" spc="0" normalizeH="0" baseline="0" noProof="0" dirty="0">
                <a:ln>
                  <a:noFill/>
                </a:ln>
                <a:solidFill>
                  <a:srgbClr val="FFFFFF"/>
                </a:solidFill>
                <a:effectLst/>
                <a:uLnTx/>
                <a:uFillTx/>
                <a:latin typeface="Arial"/>
                <a:cs typeface="Arial"/>
              </a:rPr>
            </a:br>
            <a:r>
              <a:rPr kumimoji="0" lang="en-US" sz="3200" b="1" i="0" strike="noStrike" kern="1200" cap="none" spc="0" normalizeH="0" baseline="0" noProof="0" dirty="0">
                <a:ln>
                  <a:noFill/>
                </a:ln>
                <a:solidFill>
                  <a:srgbClr val="FFFFFF"/>
                </a:solidFill>
                <a:effectLst/>
                <a:uLnTx/>
                <a:uFillTx/>
                <a:latin typeface="Arial"/>
                <a:cs typeface="Arial"/>
              </a:rPr>
              <a:t>	of Clinical Applications</a:t>
            </a:r>
            <a:endParaRPr lang="en-US" sz="3200" dirty="0">
              <a:cs typeface="Arial" panose="020B0604020202020204"/>
            </a:endParaRPr>
          </a:p>
          <a:p>
            <a:pPr marL="158750" lvl="2" indent="0" defTabSz="627063">
              <a:lnSpc>
                <a:spcPct val="100000"/>
              </a:lnSpc>
              <a:spcBef>
                <a:spcPts val="1000"/>
              </a:spcBef>
              <a:buNone/>
              <a:defRPr/>
            </a:pPr>
            <a:r>
              <a:rPr lang="en-US" sz="2800" b="1" dirty="0">
                <a:solidFill>
                  <a:schemeClr val="bg2">
                    <a:lumMod val="40000"/>
                    <a:lumOff val="60000"/>
                  </a:schemeClr>
                </a:solidFill>
                <a:latin typeface="Arial"/>
                <a:cs typeface="Arial"/>
              </a:rPr>
              <a:t>	September 29-30 Virtual Workshop</a:t>
            </a:r>
          </a:p>
          <a:p>
            <a:pPr marL="158750" marR="0" lvl="2" indent="0" algn="l" defTabSz="627063">
              <a:lnSpc>
                <a:spcPct val="100000"/>
              </a:lnSpc>
              <a:spcBef>
                <a:spcPts val="1200"/>
              </a:spcBef>
              <a:spcAft>
                <a:spcPts val="0"/>
              </a:spcAft>
              <a:buNone/>
              <a:tabLst/>
              <a:defRPr/>
            </a:pPr>
            <a:endParaRPr lang="en-US" sz="1200" b="1" dirty="0">
              <a:latin typeface="Arial"/>
              <a:cs typeface="Arial"/>
            </a:endParaRPr>
          </a:p>
          <a:p>
            <a:pPr marL="158750" marR="0" lvl="2" indent="0" algn="l" defTabSz="627063">
              <a:lnSpc>
                <a:spcPct val="100000"/>
              </a:lnSpc>
              <a:spcBef>
                <a:spcPts val="1200"/>
              </a:spcBef>
              <a:spcAft>
                <a:spcPts val="0"/>
              </a:spcAft>
              <a:buNone/>
              <a:tabLst/>
              <a:defRPr/>
            </a:pPr>
            <a:r>
              <a:rPr lang="en-US" sz="2900" b="1" dirty="0">
                <a:latin typeface="Arial"/>
                <a:cs typeface="Arial"/>
              </a:rPr>
              <a:t>Related Requests for Information (RFIs):</a:t>
            </a:r>
          </a:p>
          <a:p>
            <a:pPr marL="615950" lvl="2" indent="-274638" defTabSz="627063">
              <a:lnSpc>
                <a:spcPct val="100000"/>
              </a:lnSpc>
              <a:spcBef>
                <a:spcPts val="1200"/>
              </a:spcBef>
              <a:buClr>
                <a:schemeClr val="tx1"/>
              </a:buClr>
              <a:buFont typeface="Wingdings" panose="05000000000000000000" pitchFamily="2" charset="2"/>
              <a:buChar char="§"/>
              <a:defRPr/>
            </a:pPr>
            <a:r>
              <a:rPr lang="en-US" sz="2800" b="1" dirty="0">
                <a:solidFill>
                  <a:schemeClr val="bg2">
                    <a:lumMod val="40000"/>
                    <a:lumOff val="60000"/>
                  </a:schemeClr>
                </a:solidFill>
                <a:latin typeface="Arial"/>
                <a:cs typeface="Arial"/>
              </a:rPr>
              <a:t>Open until November 1</a:t>
            </a:r>
          </a:p>
          <a:p>
            <a:pPr marL="615950" marR="0" lvl="2" indent="-274638" algn="l" defTabSz="627063">
              <a:lnSpc>
                <a:spcPct val="100000"/>
              </a:lnSpc>
              <a:spcBef>
                <a:spcPts val="1200"/>
              </a:spcBef>
              <a:spcAft>
                <a:spcPts val="0"/>
              </a:spcAft>
              <a:buClr>
                <a:schemeClr val="tx1"/>
              </a:buClr>
              <a:buFont typeface="Wingdings" panose="05000000000000000000" pitchFamily="2" charset="2"/>
              <a:buChar char="§"/>
              <a:tabLst/>
              <a:defRPr/>
            </a:pPr>
            <a:r>
              <a:rPr lang="en-US" sz="2800" b="1" dirty="0">
                <a:solidFill>
                  <a:schemeClr val="bg2">
                    <a:lumMod val="40000"/>
                    <a:lumOff val="60000"/>
                  </a:schemeClr>
                </a:solidFill>
                <a:latin typeface="Arial"/>
                <a:cs typeface="Arial"/>
              </a:rPr>
              <a:t>Critical Resource Gaps and Opportunities to Support:</a:t>
            </a:r>
          </a:p>
          <a:p>
            <a:pPr marL="615950" lvl="3" indent="-274638" defTabSz="573088">
              <a:lnSpc>
                <a:spcPct val="100000"/>
              </a:lnSpc>
              <a:spcBef>
                <a:spcPts val="1200"/>
              </a:spcBef>
              <a:buClr>
                <a:schemeClr val="tx1"/>
              </a:buClr>
              <a:buNone/>
              <a:defRPr/>
            </a:pPr>
            <a:r>
              <a:rPr lang="en-US" b="1" dirty="0">
                <a:solidFill>
                  <a:schemeClr val="bg2">
                    <a:lumMod val="40000"/>
                    <a:lumOff val="60000"/>
                  </a:schemeClr>
                </a:solidFill>
                <a:latin typeface="Arial"/>
                <a:cs typeface="Arial"/>
              </a:rPr>
              <a:t>		NOT-OD-21-162: Next generation sequencing</a:t>
            </a:r>
          </a:p>
          <a:p>
            <a:pPr marL="615950" lvl="3" indent="-274638" defTabSz="573088">
              <a:lnSpc>
                <a:spcPct val="100000"/>
              </a:lnSpc>
              <a:spcBef>
                <a:spcPts val="1200"/>
              </a:spcBef>
              <a:buClr>
                <a:schemeClr val="tx1"/>
              </a:buClr>
              <a:buNone/>
              <a:defRPr/>
            </a:pPr>
            <a:r>
              <a:rPr lang="en-US" b="1" dirty="0">
                <a:solidFill>
                  <a:schemeClr val="bg2">
                    <a:lumMod val="40000"/>
                    <a:lumOff val="60000"/>
                  </a:schemeClr>
                </a:solidFill>
                <a:latin typeface="Arial"/>
                <a:cs typeface="Arial"/>
              </a:rPr>
              <a:t>		NOT-OD-21-163: Radiological tool development and clinical data 			interpretation</a:t>
            </a:r>
          </a:p>
        </p:txBody>
      </p:sp>
      <p:pic>
        <p:nvPicPr>
          <p:cNvPr id="15" name="Picture 14">
            <a:extLst>
              <a:ext uri="{FF2B5EF4-FFF2-40B4-BE49-F238E27FC236}">
                <a16:creationId xmlns:a16="http://schemas.microsoft.com/office/drawing/2014/main" id="{A7845D07-0B4F-491C-9DC8-D2ADAFB2AC4A}"/>
              </a:ext>
            </a:extLst>
          </p:cNvPr>
          <p:cNvPicPr>
            <a:picLocks noChangeAspect="1"/>
          </p:cNvPicPr>
          <p:nvPr/>
        </p:nvPicPr>
        <p:blipFill rotWithShape="1">
          <a:blip r:embed="rId3"/>
          <a:srcRect l="3464" t="28956" r="2672" b="28450"/>
          <a:stretch/>
        </p:blipFill>
        <p:spPr>
          <a:xfrm>
            <a:off x="9251251" y="3429000"/>
            <a:ext cx="2631804" cy="895707"/>
          </a:xfrm>
          <a:prstGeom prst="rect">
            <a:avLst/>
          </a:prstGeom>
        </p:spPr>
      </p:pic>
      <p:pic>
        <p:nvPicPr>
          <p:cNvPr id="16" name="Picture 15">
            <a:extLst>
              <a:ext uri="{FF2B5EF4-FFF2-40B4-BE49-F238E27FC236}">
                <a16:creationId xmlns:a16="http://schemas.microsoft.com/office/drawing/2014/main" id="{502A2781-63B9-44E5-A148-19E6E3B7C6AC}"/>
              </a:ext>
            </a:extLst>
          </p:cNvPr>
          <p:cNvPicPr>
            <a:picLocks noChangeAspect="1"/>
          </p:cNvPicPr>
          <p:nvPr/>
        </p:nvPicPr>
        <p:blipFill rotWithShape="1">
          <a:blip r:embed="rId4"/>
          <a:srcRect l="3392" t="4267" r="-236" b="4289"/>
          <a:stretch/>
        </p:blipFill>
        <p:spPr>
          <a:xfrm>
            <a:off x="9248041" y="2421143"/>
            <a:ext cx="2635014" cy="895708"/>
          </a:xfrm>
          <a:prstGeom prst="rect">
            <a:avLst/>
          </a:prstGeom>
        </p:spPr>
      </p:pic>
      <p:pic>
        <p:nvPicPr>
          <p:cNvPr id="20" name="Picture 19">
            <a:extLst>
              <a:ext uri="{FF2B5EF4-FFF2-40B4-BE49-F238E27FC236}">
                <a16:creationId xmlns:a16="http://schemas.microsoft.com/office/drawing/2014/main" id="{166BFBCE-2B1C-44A1-95B3-D8CA209F0EA0}"/>
              </a:ext>
            </a:extLst>
          </p:cNvPr>
          <p:cNvPicPr>
            <a:picLocks noChangeAspect="1"/>
          </p:cNvPicPr>
          <p:nvPr/>
        </p:nvPicPr>
        <p:blipFill rotWithShape="1">
          <a:blip r:embed="rId5"/>
          <a:srcRect l="3062" t="11284" r="3241" b="10008"/>
          <a:stretch/>
        </p:blipFill>
        <p:spPr>
          <a:xfrm>
            <a:off x="9251251" y="1635300"/>
            <a:ext cx="2625382" cy="673694"/>
          </a:xfrm>
          <a:prstGeom prst="rect">
            <a:avLst/>
          </a:prstGeom>
        </p:spPr>
      </p:pic>
      <p:sp>
        <p:nvSpPr>
          <p:cNvPr id="7" name="TextBox 6">
            <a:extLst>
              <a:ext uri="{FF2B5EF4-FFF2-40B4-BE49-F238E27FC236}">
                <a16:creationId xmlns:a16="http://schemas.microsoft.com/office/drawing/2014/main" id="{F73F5F6A-C56F-47B9-9DCE-305D405D24D7}"/>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7</a:t>
            </a:r>
          </a:p>
        </p:txBody>
      </p:sp>
      <p:sp>
        <p:nvSpPr>
          <p:cNvPr id="9" name="Title 1">
            <a:extLst>
              <a:ext uri="{FF2B5EF4-FFF2-40B4-BE49-F238E27FC236}">
                <a16:creationId xmlns:a16="http://schemas.microsoft.com/office/drawing/2014/main" id="{1B687764-0FBB-4CC9-BB18-45E2E5ACE660}"/>
              </a:ext>
            </a:extLst>
          </p:cNvPr>
          <p:cNvSpPr>
            <a:spLocks noGrp="1"/>
          </p:cNvSpPr>
          <p:nvPr>
            <p:ph type="title"/>
          </p:nvPr>
        </p:nvSpPr>
        <p:spPr>
          <a:xfrm>
            <a:off x="0" y="-18028"/>
            <a:ext cx="12192000" cy="1201530"/>
          </a:xfrm>
        </p:spPr>
        <p:txBody>
          <a:bodyPr>
            <a:normAutofit/>
          </a:bodyPr>
          <a:lstStyle/>
          <a:p>
            <a:pPr algn="ctr"/>
            <a:r>
              <a:rPr lang="en-US" sz="3600" dirty="0">
                <a:solidFill>
                  <a:srgbClr val="5FE0D4"/>
                </a:solidFill>
                <a:latin typeface="Arial" charset="0"/>
                <a:cs typeface="Arial" charset="0"/>
              </a:rPr>
              <a:t>NIH-FDA Next-Generation Sequencing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and Radiomics Workshop</a:t>
            </a:r>
          </a:p>
        </p:txBody>
      </p:sp>
    </p:spTree>
    <p:extLst>
      <p:ext uri="{BB962C8B-B14F-4D97-AF65-F5344CB8AC3E}">
        <p14:creationId xmlns:p14="http://schemas.microsoft.com/office/powerpoint/2010/main" val="15112119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88"/>
            <a:ext cx="12192000" cy="772160"/>
          </a:xfrm>
        </p:spPr>
        <p:txBody>
          <a:bodyPr/>
          <a:lstStyle/>
          <a:p>
            <a:pPr algn="ctr"/>
            <a:r>
              <a:rPr lang="en-US" sz="3600" b="1" dirty="0">
                <a:solidFill>
                  <a:srgbClr val="5FE0D4"/>
                </a:solidFill>
                <a:latin typeface="Arial" charset="0"/>
                <a:cs typeface="Arial" charset="0"/>
              </a:rPr>
              <a:t>Fiscal Year 2022 Appropriations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3897488364"/>
              </p:ext>
            </p:extLst>
          </p:nvPr>
        </p:nvGraphicFramePr>
        <p:xfrm>
          <a:off x="705795" y="1255218"/>
          <a:ext cx="10619231" cy="3896914"/>
        </p:xfrm>
        <a:graphic>
          <a:graphicData uri="http://schemas.openxmlformats.org/drawingml/2006/table">
            <a:tbl>
              <a:tblPr firstRow="1" firstCol="1" bandRow="1">
                <a:tableStyleId>{F5AB1C69-6EDB-4FF4-983F-18BD219EF322}</a:tableStyleId>
              </a:tblPr>
              <a:tblGrid>
                <a:gridCol w="1627768">
                  <a:extLst>
                    <a:ext uri="{9D8B030D-6E8A-4147-A177-3AD203B41FA5}">
                      <a16:colId xmlns:a16="http://schemas.microsoft.com/office/drawing/2014/main" val="20000"/>
                    </a:ext>
                  </a:extLst>
                </a:gridCol>
                <a:gridCol w="2637587">
                  <a:extLst>
                    <a:ext uri="{9D8B030D-6E8A-4147-A177-3AD203B41FA5}">
                      <a16:colId xmlns:a16="http://schemas.microsoft.com/office/drawing/2014/main" val="20002"/>
                    </a:ext>
                  </a:extLst>
                </a:gridCol>
                <a:gridCol w="2622515">
                  <a:extLst>
                    <a:ext uri="{9D8B030D-6E8A-4147-A177-3AD203B41FA5}">
                      <a16:colId xmlns:a16="http://schemas.microsoft.com/office/drawing/2014/main" val="20003"/>
                    </a:ext>
                  </a:extLst>
                </a:gridCol>
                <a:gridCol w="1904998">
                  <a:extLst>
                    <a:ext uri="{9D8B030D-6E8A-4147-A177-3AD203B41FA5}">
                      <a16:colId xmlns:a16="http://schemas.microsoft.com/office/drawing/2014/main" val="2599717032"/>
                    </a:ext>
                  </a:extLst>
                </a:gridCol>
                <a:gridCol w="1826363">
                  <a:extLst>
                    <a:ext uri="{9D8B030D-6E8A-4147-A177-3AD203B41FA5}">
                      <a16:colId xmlns:a16="http://schemas.microsoft.com/office/drawing/2014/main" val="2591348643"/>
                    </a:ext>
                  </a:extLst>
                </a:gridCol>
              </a:tblGrid>
              <a:tr h="2515594">
                <a:tc>
                  <a:txBody>
                    <a:bodyPr/>
                    <a:lstStyle/>
                    <a:p>
                      <a:pPr algn="ctr"/>
                      <a:endParaRPr lang="en-US" sz="24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dirty="0">
                          <a:solidFill>
                            <a:schemeClr val="bg1"/>
                          </a:solidFill>
                        </a:rPr>
                        <a:t>Fiscal Year 2021 </a:t>
                      </a:r>
                    </a:p>
                    <a:p>
                      <a:pPr algn="ctr"/>
                      <a:r>
                        <a:rPr lang="en-US" sz="2400" b="1" dirty="0">
                          <a:solidFill>
                            <a:schemeClr val="bg1"/>
                          </a:solidFill>
                          <a:latin typeface="Arial" panose="020B0604020202020204" pitchFamily="34" charset="0"/>
                          <a:cs typeface="Arial" panose="020B0604020202020204" pitchFamily="34" charset="0"/>
                        </a:rPr>
                        <a:t>Enacted</a:t>
                      </a:r>
                    </a:p>
                    <a:p>
                      <a:pPr algn="ctr"/>
                      <a:r>
                        <a:rPr lang="en-US" sz="2400" b="1" dirty="0">
                          <a:solidFill>
                            <a:schemeClr val="bg1"/>
                          </a:solidFill>
                          <a:latin typeface="Arial" panose="020B0604020202020204" pitchFamily="34" charset="0"/>
                          <a:cs typeface="Arial" panose="020B0604020202020204" pitchFamily="34" charset="0"/>
                        </a:rPr>
                        <a:t>Labor-HHS Appropriation</a:t>
                      </a:r>
                    </a:p>
                  </a:txBody>
                  <a:tcPr marL="68580" marR="68580" marT="34290" marB="34290" anchor="ctr"/>
                </a:tc>
                <a:tc>
                  <a:txBody>
                    <a:bodyPr/>
                    <a:lstStyle/>
                    <a:p>
                      <a:pPr algn="ctr"/>
                      <a:r>
                        <a:rPr lang="en-US" sz="2400" b="1" i="0" dirty="0">
                          <a:latin typeface="Arial" panose="020B0604020202020204" pitchFamily="34" charset="0"/>
                          <a:cs typeface="Arial" panose="020B0604020202020204" pitchFamily="34" charset="0"/>
                        </a:rPr>
                        <a:t>Fiscal Year 2022</a:t>
                      </a:r>
                    </a:p>
                    <a:p>
                      <a:pPr algn="ctr"/>
                      <a:r>
                        <a:rPr lang="en-US" sz="2400" b="1" i="0" dirty="0">
                          <a:latin typeface="Arial" panose="020B0604020202020204" pitchFamily="34" charset="0"/>
                          <a:cs typeface="Arial" panose="020B0604020202020204" pitchFamily="34" charset="0"/>
                        </a:rPr>
                        <a:t>House Labor-HHS Appropriation</a:t>
                      </a:r>
                    </a:p>
                  </a:txBody>
                  <a:tcPr marL="68580" marR="68580" marT="34290" marB="34290" anchor="ctr"/>
                </a:tc>
                <a:tc>
                  <a:txBody>
                    <a:bodyPr/>
                    <a:lstStyle/>
                    <a:p>
                      <a:pPr algn="ctr"/>
                      <a:r>
                        <a:rPr lang="en-US" sz="2400" b="1" i="0" dirty="0">
                          <a:solidFill>
                            <a:schemeClr val="bg1"/>
                          </a:solidFill>
                          <a:latin typeface="Arial" panose="020B0604020202020204" pitchFamily="34" charset="0"/>
                          <a:cs typeface="Arial" panose="020B0604020202020204" pitchFamily="34" charset="0"/>
                        </a:rPr>
                        <a:t>$</a:t>
                      </a:r>
                    </a:p>
                    <a:p>
                      <a:pPr algn="ctr"/>
                      <a:r>
                        <a:rPr lang="en-US" sz="24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400" b="1" i="0" dirty="0">
                          <a:solidFill>
                            <a:schemeClr val="bg1"/>
                          </a:solidFill>
                          <a:latin typeface="Arial" panose="020B0604020202020204" pitchFamily="34" charset="0"/>
                          <a:cs typeface="Arial" panose="020B0604020202020204" pitchFamily="34" charset="0"/>
                        </a:rPr>
                        <a:t>% </a:t>
                      </a:r>
                    </a:p>
                    <a:p>
                      <a:pPr algn="ctr"/>
                      <a:r>
                        <a:rPr lang="en-US" sz="24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690660">
                <a:tc>
                  <a:txBody>
                    <a:bodyPr/>
                    <a:lstStyle/>
                    <a:p>
                      <a:pPr algn="ctr"/>
                      <a:r>
                        <a:rPr lang="en-US" sz="2400" dirty="0">
                          <a:solidFill>
                            <a:schemeClr val="bg1"/>
                          </a:solidFill>
                        </a:rPr>
                        <a:t>NIH</a:t>
                      </a:r>
                      <a:endParaRPr lang="en-US" sz="24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$42.9 B</a:t>
                      </a:r>
                      <a:endParaRPr lang="en-US" sz="2400" b="0" dirty="0">
                        <a:solidFill>
                          <a:srgbClr val="FF0066"/>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dirty="0">
                          <a:solidFill>
                            <a:schemeClr val="bg1"/>
                          </a:solidFill>
                        </a:rPr>
                        <a:t>$49.4 B</a:t>
                      </a:r>
                      <a:endParaRPr lang="en-US" sz="24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   $6.5 B</a:t>
                      </a:r>
                      <a:r>
                        <a:rPr lang="en-US" sz="3600" b="0" dirty="0">
                          <a:solidFill>
                            <a:schemeClr val="bg1">
                              <a:lumMod val="90000"/>
                              <a:lumOff val="10000"/>
                            </a:schemeClr>
                          </a:solidFill>
                          <a:latin typeface="Arial" panose="020B0604020202020204" pitchFamily="34" charset="0"/>
                          <a:cs typeface="Arial" panose="020B0604020202020204" pitchFamily="34" charset="0"/>
                        </a:rPr>
                        <a:t>*</a:t>
                      </a:r>
                      <a:endParaRPr lang="en-US" sz="2400" b="0" dirty="0">
                        <a:solidFill>
                          <a:schemeClr val="bg1">
                            <a:lumMod val="90000"/>
                            <a:lumOff val="10000"/>
                          </a:schemeClr>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15%</a:t>
                      </a:r>
                    </a:p>
                  </a:txBody>
                  <a:tcPr marL="68580" marR="68580" marT="34290" marB="34290" anchor="ctr"/>
                </a:tc>
                <a:extLst>
                  <a:ext uri="{0D108BD9-81ED-4DB2-BD59-A6C34878D82A}">
                    <a16:rowId xmlns:a16="http://schemas.microsoft.com/office/drawing/2014/main" val="3935094876"/>
                  </a:ext>
                </a:extLst>
              </a:tr>
              <a:tr h="690660">
                <a:tc>
                  <a:txBody>
                    <a:bodyPr/>
                    <a:lstStyle/>
                    <a:p>
                      <a:pPr algn="ctr"/>
                      <a:r>
                        <a:rPr lang="en-US" sz="2400" b="1" dirty="0">
                          <a:solidFill>
                            <a:schemeClr val="bg1"/>
                          </a:solidFill>
                          <a:latin typeface="Arial" panose="020B0604020202020204" pitchFamily="34" charset="0"/>
                          <a:cs typeface="Arial" panose="020B0604020202020204" pitchFamily="34" charset="0"/>
                        </a:rPr>
                        <a:t>NHGRI</a:t>
                      </a:r>
                    </a:p>
                  </a:txBody>
                  <a:tcPr marL="68580" marR="68580" marT="34290" marB="3429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bg1"/>
                          </a:solidFill>
                        </a:rPr>
                        <a:t>$615.8 M</a:t>
                      </a:r>
                      <a:endParaRPr lang="en-US" sz="24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$646.3 M</a:t>
                      </a: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$30.5 M</a:t>
                      </a:r>
                    </a:p>
                  </a:txBody>
                  <a:tcPr marL="68580" marR="68580" marT="34290" marB="34290" anchor="ctr"/>
                </a:tc>
                <a:tc>
                  <a:txBody>
                    <a:bodyPr/>
                    <a:lstStyle/>
                    <a:p>
                      <a:pPr algn="ctr"/>
                      <a:r>
                        <a:rPr lang="en-US" sz="2400" b="0" dirty="0">
                          <a:solidFill>
                            <a:schemeClr val="bg1"/>
                          </a:solidFill>
                          <a:latin typeface="Arial" panose="020B0604020202020204" pitchFamily="34" charset="0"/>
                          <a:cs typeface="Arial" panose="020B0604020202020204" pitchFamily="34" charset="0"/>
                        </a:rPr>
                        <a:t>   5%</a:t>
                      </a:r>
                    </a:p>
                  </a:txBody>
                  <a:tcPr marL="68580" marR="68580" marT="34290" marB="34290" anchor="ctr"/>
                </a:tc>
                <a:extLst>
                  <a:ext uri="{0D108BD9-81ED-4DB2-BD59-A6C34878D82A}">
                    <a16:rowId xmlns:a16="http://schemas.microsoft.com/office/drawing/2014/main" val="1964697310"/>
                  </a:ext>
                </a:extLst>
              </a:tr>
            </a:tbl>
          </a:graphicData>
        </a:graphic>
      </p:graphicFrame>
      <p:sp>
        <p:nvSpPr>
          <p:cNvPr id="5" name="Rectangle 4">
            <a:extLst>
              <a:ext uri="{FF2B5EF4-FFF2-40B4-BE49-F238E27FC236}">
                <a16:creationId xmlns:a16="http://schemas.microsoft.com/office/drawing/2014/main" id="{D6FD7CE1-39C1-4D9D-8E9F-95C0A514066D}"/>
              </a:ext>
            </a:extLst>
          </p:cNvPr>
          <p:cNvSpPr/>
          <p:nvPr/>
        </p:nvSpPr>
        <p:spPr>
          <a:xfrm>
            <a:off x="646584" y="5301801"/>
            <a:ext cx="10737652" cy="100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1911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a:ea typeface="+mn-ea"/>
                <a:cs typeface="+mn-cs"/>
              </a:rPr>
              <a:t>*</a:t>
            </a:r>
            <a:r>
              <a:rPr kumimoji="0" lang="en-US" sz="2400" b="1" i="0" u="none" strike="noStrike" kern="1200" cap="none" spc="0" normalizeH="0" baseline="0" noProof="0" dirty="0">
                <a:ln>
                  <a:noFill/>
                </a:ln>
                <a:solidFill>
                  <a:schemeClr val="tx1"/>
                </a:solidFill>
                <a:effectLst/>
                <a:uLnTx/>
                <a:uFillTx/>
                <a:latin typeface="Arial" panose="020B0604020202020204"/>
                <a:ea typeface="+mn-ea"/>
                <a:cs typeface="+mn-cs"/>
              </a:rPr>
              <a:t>House language designates that ARPA-H would receive $3 billion of the</a:t>
            </a:r>
            <a:r>
              <a:rPr lang="en-US" b="1" dirty="0">
                <a:solidFill>
                  <a:schemeClr val="tx1"/>
                </a:solidFill>
                <a:latin typeface="Arial" panose="020B0604020202020204"/>
              </a:rPr>
              <a:t> 	</a:t>
            </a:r>
            <a:r>
              <a:rPr kumimoji="0" lang="en-US" sz="2400" b="1" i="0" u="none" strike="noStrike" kern="1200" cap="none" spc="0" normalizeH="0" baseline="0" noProof="0" dirty="0">
                <a:ln>
                  <a:noFill/>
                </a:ln>
                <a:solidFill>
                  <a:schemeClr val="tx1"/>
                </a:solidFill>
                <a:effectLst/>
                <a:uLnTx/>
                <a:uFillTx/>
                <a:latin typeface="Arial" panose="020B0604020202020204"/>
                <a:ea typeface="+mn-ea"/>
                <a:cs typeface="+mn-cs"/>
              </a:rPr>
              <a:t>increase for NIH</a:t>
            </a:r>
          </a:p>
        </p:txBody>
      </p:sp>
      <p:sp>
        <p:nvSpPr>
          <p:cNvPr id="9" name="TextBox 8">
            <a:extLst>
              <a:ext uri="{FF2B5EF4-FFF2-40B4-BE49-F238E27FC236}">
                <a16:creationId xmlns:a16="http://schemas.microsoft.com/office/drawing/2014/main" id="{4CA8D004-59BB-4D37-8D15-9452A28107E0}"/>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8</a:t>
            </a:r>
          </a:p>
        </p:txBody>
      </p:sp>
      <p:sp>
        <p:nvSpPr>
          <p:cNvPr id="4" name="Oval 3">
            <a:extLst>
              <a:ext uri="{FF2B5EF4-FFF2-40B4-BE49-F238E27FC236}">
                <a16:creationId xmlns:a16="http://schemas.microsoft.com/office/drawing/2014/main" id="{F07183CC-1668-4A6F-8DE0-442BFB478F15}"/>
              </a:ext>
            </a:extLst>
          </p:cNvPr>
          <p:cNvSpPr/>
          <p:nvPr/>
        </p:nvSpPr>
        <p:spPr>
          <a:xfrm>
            <a:off x="7613896" y="3766457"/>
            <a:ext cx="3711130" cy="6966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40810A7-0B9D-44DB-8EBD-8B27EC66D903}"/>
              </a:ext>
            </a:extLst>
          </p:cNvPr>
          <p:cNvSpPr/>
          <p:nvPr/>
        </p:nvSpPr>
        <p:spPr>
          <a:xfrm>
            <a:off x="7613896" y="4459295"/>
            <a:ext cx="3711130" cy="6966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530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8C12B-280D-45B7-84AF-6CCF32199E71}"/>
              </a:ext>
            </a:extLst>
          </p:cNvPr>
          <p:cNvGrpSpPr/>
          <p:nvPr/>
        </p:nvGrpSpPr>
        <p:grpSpPr>
          <a:xfrm>
            <a:off x="1983343" y="191221"/>
            <a:ext cx="8225313" cy="5846909"/>
            <a:chOff x="1983343" y="191221"/>
            <a:chExt cx="8225313" cy="5846909"/>
          </a:xfrm>
        </p:grpSpPr>
        <p:pic>
          <p:nvPicPr>
            <p:cNvPr id="2" name="Picture 1">
              <a:extLst>
                <a:ext uri="{FF2B5EF4-FFF2-40B4-BE49-F238E27FC236}">
                  <a16:creationId xmlns:a16="http://schemas.microsoft.com/office/drawing/2014/main" id="{E682BE64-6097-43D2-A189-F12149EDCCCA}"/>
                </a:ext>
              </a:extLst>
            </p:cNvPr>
            <p:cNvPicPr>
              <a:picLocks noChangeAspect="1"/>
            </p:cNvPicPr>
            <p:nvPr/>
          </p:nvPicPr>
          <p:blipFill>
            <a:blip r:embed="rId3"/>
            <a:stretch>
              <a:fillRect/>
            </a:stretch>
          </p:blipFill>
          <p:spPr>
            <a:xfrm>
              <a:off x="1983343" y="191221"/>
              <a:ext cx="8225313" cy="5846909"/>
            </a:xfrm>
            <a:prstGeom prst="rect">
              <a:avLst/>
            </a:prstGeom>
          </p:spPr>
        </p:pic>
        <p:sp>
          <p:nvSpPr>
            <p:cNvPr id="8" name="Rectangle 7">
              <a:extLst>
                <a:ext uri="{FF2B5EF4-FFF2-40B4-BE49-F238E27FC236}">
                  <a16:creationId xmlns:a16="http://schemas.microsoft.com/office/drawing/2014/main" id="{09B5C79C-534E-46D9-A820-6B75528A9F2F}"/>
                </a:ext>
              </a:extLst>
            </p:cNvPr>
            <p:cNvSpPr/>
            <p:nvPr/>
          </p:nvSpPr>
          <p:spPr>
            <a:xfrm>
              <a:off x="6025660" y="2584965"/>
              <a:ext cx="1191065" cy="73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604980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j-ea"/>
                <a:cs typeface="Arial" charset="0"/>
              </a:rPr>
              <a:t>genome.gov/DirectorsReport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3D5E121-3303-4517-89E5-B460E38474C9}"/>
              </a:ext>
            </a:extLst>
          </p:cNvPr>
          <p:cNvSpPr/>
          <p:nvPr/>
        </p:nvSpPr>
        <p:spPr>
          <a:xfrm>
            <a:off x="4321701" y="2475119"/>
            <a:ext cx="2132531" cy="95629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CA397BC-9915-42CA-9BF1-B487912CD365}"/>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a:t>
            </a:r>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60"/>
            <a:ext cx="12192000" cy="602673"/>
          </a:xfrm>
        </p:spPr>
        <p:txBody>
          <a:bodyPr/>
          <a:lstStyle/>
          <a:p>
            <a:pPr algn="ctr"/>
            <a:r>
              <a:rPr lang="en-US" sz="3600" dirty="0">
                <a:solidFill>
                  <a:srgbClr val="5FE0D4"/>
                </a:solidFill>
                <a:latin typeface="Arial" charset="0"/>
                <a:cs typeface="Arial" charset="0"/>
              </a:rPr>
              <a:t>Mourning the Loss of Steve Warren</a:t>
            </a:r>
            <a:endParaRPr lang="en-US" sz="3600" b="1" dirty="0">
              <a:solidFill>
                <a:srgbClr val="5FE0D4"/>
              </a:solidFill>
            </a:endParaRPr>
          </a:p>
        </p:txBody>
      </p:sp>
      <p:sp>
        <p:nvSpPr>
          <p:cNvPr id="7" name="TextBox 6">
            <a:extLst>
              <a:ext uri="{FF2B5EF4-FFF2-40B4-BE49-F238E27FC236}">
                <a16:creationId xmlns:a16="http://schemas.microsoft.com/office/drawing/2014/main" id="{FD495ED9-760F-4D0C-B8AF-6546F0B10E66}"/>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9</a:t>
            </a:r>
          </a:p>
        </p:txBody>
      </p:sp>
      <p:pic>
        <p:nvPicPr>
          <p:cNvPr id="3" name="Picture 2">
            <a:extLst>
              <a:ext uri="{FF2B5EF4-FFF2-40B4-BE49-F238E27FC236}">
                <a16:creationId xmlns:a16="http://schemas.microsoft.com/office/drawing/2014/main" id="{FC99BCCD-E3DC-457F-879E-96BB31B6E5E9}"/>
              </a:ext>
            </a:extLst>
          </p:cNvPr>
          <p:cNvPicPr>
            <a:picLocks noChangeAspect="1"/>
          </p:cNvPicPr>
          <p:nvPr/>
        </p:nvPicPr>
        <p:blipFill>
          <a:blip r:embed="rId3"/>
          <a:stretch>
            <a:fillRect/>
          </a:stretch>
        </p:blipFill>
        <p:spPr>
          <a:xfrm>
            <a:off x="1250883" y="1676078"/>
            <a:ext cx="5743841" cy="3814939"/>
          </a:xfrm>
          <a:prstGeom prst="roundRect">
            <a:avLst/>
          </a:prstGeom>
        </p:spPr>
      </p:pic>
      <p:pic>
        <p:nvPicPr>
          <p:cNvPr id="4" name="Picture 3">
            <a:extLst>
              <a:ext uri="{FF2B5EF4-FFF2-40B4-BE49-F238E27FC236}">
                <a16:creationId xmlns:a16="http://schemas.microsoft.com/office/drawing/2014/main" id="{436A4589-6DD6-418B-811F-7FCD519A61D0}"/>
              </a:ext>
            </a:extLst>
          </p:cNvPr>
          <p:cNvPicPr>
            <a:picLocks noChangeAspect="1"/>
          </p:cNvPicPr>
          <p:nvPr/>
        </p:nvPicPr>
        <p:blipFill>
          <a:blip r:embed="rId4"/>
          <a:stretch>
            <a:fillRect/>
          </a:stretch>
        </p:blipFill>
        <p:spPr>
          <a:xfrm>
            <a:off x="7717162" y="1192212"/>
            <a:ext cx="3064237" cy="4782669"/>
          </a:xfrm>
          <a:prstGeom prst="roundRect">
            <a:avLst/>
          </a:prstGeom>
        </p:spPr>
      </p:pic>
    </p:spTree>
    <p:extLst>
      <p:ext uri="{BB962C8B-B14F-4D97-AF65-F5344CB8AC3E}">
        <p14:creationId xmlns:p14="http://schemas.microsoft.com/office/powerpoint/2010/main" val="3439462927"/>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84"/>
            <a:ext cx="12192000" cy="602673"/>
          </a:xfrm>
        </p:spPr>
        <p:txBody>
          <a:bodyPr/>
          <a:lstStyle/>
          <a:p>
            <a:pPr algn="ctr"/>
            <a:r>
              <a:rPr lang="en-US" sz="3600" dirty="0">
                <a:solidFill>
                  <a:srgbClr val="5FE0D4"/>
                </a:solidFill>
                <a:latin typeface="Arial" charset="0"/>
                <a:cs typeface="Arial" charset="0"/>
              </a:rPr>
              <a:t>Mourning the Loss of Daniela Gerhard</a:t>
            </a:r>
            <a:endParaRPr lang="en-US" sz="3600" b="1" dirty="0">
              <a:solidFill>
                <a:srgbClr val="5FE0D4"/>
              </a:solidFill>
            </a:endParaRPr>
          </a:p>
        </p:txBody>
      </p:sp>
      <p:sp>
        <p:nvSpPr>
          <p:cNvPr id="7" name="TextBox 6">
            <a:extLst>
              <a:ext uri="{FF2B5EF4-FFF2-40B4-BE49-F238E27FC236}">
                <a16:creationId xmlns:a16="http://schemas.microsoft.com/office/drawing/2014/main" id="{5EBC19E6-A9C4-486F-BE14-A26A32D62CF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10</a:t>
            </a:r>
          </a:p>
        </p:txBody>
      </p:sp>
      <p:pic>
        <p:nvPicPr>
          <p:cNvPr id="9218" name="Picture 2" descr="CCG studies childhood cancer to improve outcomes - National Cancer Institute">
            <a:extLst>
              <a:ext uri="{FF2B5EF4-FFF2-40B4-BE49-F238E27FC236}">
                <a16:creationId xmlns:a16="http://schemas.microsoft.com/office/drawing/2014/main" id="{59E2EC40-25FF-4810-9794-6679D792A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958" y="1013475"/>
            <a:ext cx="3808040" cy="5196062"/>
          </a:xfrm>
          <a:prstGeom prst="roundRect">
            <a:avLst/>
          </a:prstGeom>
          <a:noFill/>
          <a:extLst>
            <a:ext uri="{909E8E84-426E-40DD-AFC4-6F175D3DCCD1}">
              <a14:hiddenFill xmlns:a14="http://schemas.microsoft.com/office/drawing/2010/main">
                <a:solidFill>
                  <a:srgbClr val="FFFFFF"/>
                </a:solidFill>
              </a14:hiddenFill>
            </a:ext>
          </a:extLst>
        </p:spPr>
      </p:pic>
      <p:pic>
        <p:nvPicPr>
          <p:cNvPr id="9220" name="Picture 4" descr="NCI&amp;#39;s Gerhard Remembered | NIH Record">
            <a:extLst>
              <a:ext uri="{FF2B5EF4-FFF2-40B4-BE49-F238E27FC236}">
                <a16:creationId xmlns:a16="http://schemas.microsoft.com/office/drawing/2014/main" id="{284CBC49-A0DF-44E9-A678-24652A93FF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31" t="16011" r="14515" b="10140"/>
          <a:stretch/>
        </p:blipFill>
        <p:spPr bwMode="auto">
          <a:xfrm>
            <a:off x="1433585" y="1744606"/>
            <a:ext cx="4662415" cy="37338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3373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60"/>
            <a:ext cx="12192000" cy="602673"/>
          </a:xfrm>
        </p:spPr>
        <p:txBody>
          <a:bodyPr/>
          <a:lstStyle/>
          <a:p>
            <a:pPr algn="ctr"/>
            <a:r>
              <a:rPr lang="en-US" sz="3600" dirty="0">
                <a:solidFill>
                  <a:srgbClr val="5FE0D4"/>
                </a:solidFill>
                <a:latin typeface="Arial" charset="0"/>
                <a:cs typeface="Arial" charset="0"/>
              </a:rPr>
              <a:t>Mourning the Loss of Richard </a:t>
            </a:r>
            <a:r>
              <a:rPr lang="en-US" sz="3600" dirty="0" err="1">
                <a:solidFill>
                  <a:srgbClr val="5FE0D4"/>
                </a:solidFill>
                <a:latin typeface="Arial" charset="0"/>
                <a:cs typeface="Arial" charset="0"/>
              </a:rPr>
              <a:t>Lewontin</a:t>
            </a:r>
            <a:endParaRPr lang="en-US" sz="3600" b="1" dirty="0">
              <a:solidFill>
                <a:srgbClr val="5FE0D4"/>
              </a:solidFill>
            </a:endParaRPr>
          </a:p>
        </p:txBody>
      </p:sp>
      <p:sp>
        <p:nvSpPr>
          <p:cNvPr id="7" name="TextBox 6">
            <a:extLst>
              <a:ext uri="{FF2B5EF4-FFF2-40B4-BE49-F238E27FC236}">
                <a16:creationId xmlns:a16="http://schemas.microsoft.com/office/drawing/2014/main" id="{E90B4116-E0A5-46E3-8612-9CEF926D8C52}"/>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pic>
        <p:nvPicPr>
          <p:cNvPr id="4" name="Picture 3">
            <a:extLst>
              <a:ext uri="{FF2B5EF4-FFF2-40B4-BE49-F238E27FC236}">
                <a16:creationId xmlns:a16="http://schemas.microsoft.com/office/drawing/2014/main" id="{DC7A23AF-C036-43DA-A65A-22987AE67BD4}"/>
              </a:ext>
            </a:extLst>
          </p:cNvPr>
          <p:cNvPicPr>
            <a:picLocks noChangeAspect="1"/>
          </p:cNvPicPr>
          <p:nvPr/>
        </p:nvPicPr>
        <p:blipFill>
          <a:blip r:embed="rId3"/>
          <a:stretch>
            <a:fillRect/>
          </a:stretch>
        </p:blipFill>
        <p:spPr>
          <a:xfrm>
            <a:off x="6447996" y="928238"/>
            <a:ext cx="4538563" cy="5237747"/>
          </a:xfrm>
          <a:prstGeom prst="roundRect">
            <a:avLst/>
          </a:prstGeom>
        </p:spPr>
      </p:pic>
      <p:pic>
        <p:nvPicPr>
          <p:cNvPr id="8194" name="Picture 2" descr="Sandwalk: Good Science Writers: Richard Lewontin">
            <a:extLst>
              <a:ext uri="{FF2B5EF4-FFF2-40B4-BE49-F238E27FC236}">
                <a16:creationId xmlns:a16="http://schemas.microsoft.com/office/drawing/2014/main" id="{9D914776-B500-4117-8059-7A8D4D57C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076" y="1755910"/>
            <a:ext cx="4776537" cy="358240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46867"/>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119"/>
            <a:ext cx="12192000" cy="772160"/>
          </a:xfrm>
        </p:spPr>
        <p:txBody>
          <a:bodyPr>
            <a:noAutofit/>
          </a:bodyPr>
          <a:lstStyle/>
          <a:p>
            <a:pPr algn="ctr"/>
            <a:r>
              <a:rPr lang="en-US" sz="3600" dirty="0">
                <a:solidFill>
                  <a:srgbClr val="5FE0D4"/>
                </a:solidFill>
                <a:latin typeface="Arial" charset="0"/>
                <a:cs typeface="Arial" charset="0"/>
              </a:rPr>
              <a:t>New President-Elect,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American Society of Human Genetics</a:t>
            </a:r>
          </a:p>
        </p:txBody>
      </p:sp>
      <p:sp>
        <p:nvSpPr>
          <p:cNvPr id="5" name="Rectangle 4">
            <a:extLst>
              <a:ext uri="{FF2B5EF4-FFF2-40B4-BE49-F238E27FC236}">
                <a16:creationId xmlns:a16="http://schemas.microsoft.com/office/drawing/2014/main" id="{70246F00-E825-4BDA-BA8D-7001474F0266}"/>
              </a:ext>
            </a:extLst>
          </p:cNvPr>
          <p:cNvSpPr/>
          <p:nvPr/>
        </p:nvSpPr>
        <p:spPr>
          <a:xfrm>
            <a:off x="1149965" y="5919846"/>
            <a:ext cx="5969266"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Brendan Lee, M.D., Ph.D.</a:t>
            </a:r>
          </a:p>
        </p:txBody>
      </p:sp>
      <p:pic>
        <p:nvPicPr>
          <p:cNvPr id="6" name="Picture 2" descr="Image result for ashg logo">
            <a:extLst>
              <a:ext uri="{FF2B5EF4-FFF2-40B4-BE49-F238E27FC236}">
                <a16:creationId xmlns:a16="http://schemas.microsoft.com/office/drawing/2014/main" id="{097EA39B-ACEA-413A-9F15-445BE9191948}"/>
              </a:ext>
            </a:extLst>
          </p:cNvPr>
          <p:cNvPicPr>
            <a:picLocks noChangeAspect="1" noChangeArrowheads="1"/>
          </p:cNvPicPr>
          <p:nvPr/>
        </p:nvPicPr>
        <p:blipFill>
          <a:blip r:embed="rId3" cstate="print"/>
          <a:srcRect/>
          <a:stretch>
            <a:fillRect/>
          </a:stretch>
        </p:blipFill>
        <p:spPr bwMode="auto">
          <a:xfrm>
            <a:off x="7667988" y="2571076"/>
            <a:ext cx="2508176" cy="2511655"/>
          </a:xfrm>
          <a:prstGeom prst="rect">
            <a:avLst/>
          </a:prstGeom>
          <a:noFill/>
          <a:effectLst>
            <a:glow rad="228600">
              <a:schemeClr val="accent6">
                <a:satMod val="175000"/>
                <a:alpha val="40000"/>
              </a:schemeClr>
            </a:glow>
          </a:effectLst>
        </p:spPr>
      </p:pic>
      <p:sp>
        <p:nvSpPr>
          <p:cNvPr id="8" name="TextBox 7">
            <a:extLst>
              <a:ext uri="{FF2B5EF4-FFF2-40B4-BE49-F238E27FC236}">
                <a16:creationId xmlns:a16="http://schemas.microsoft.com/office/drawing/2014/main" id="{4A238B68-1B3B-4CB5-B136-EA49726DD7FE}"/>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12</a:t>
            </a:r>
          </a:p>
        </p:txBody>
      </p:sp>
      <p:pic>
        <p:nvPicPr>
          <p:cNvPr id="1026" name="Picture 2" descr="Rainbow Genomics-Clinical Advisory Board">
            <a:extLst>
              <a:ext uri="{FF2B5EF4-FFF2-40B4-BE49-F238E27FC236}">
                <a16:creationId xmlns:a16="http://schemas.microsoft.com/office/drawing/2014/main" id="{083EAF85-9133-4BD8-A8CE-A205F4DF73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767"/>
          <a:stretch/>
        </p:blipFill>
        <p:spPr bwMode="auto">
          <a:xfrm>
            <a:off x="1601911" y="1391415"/>
            <a:ext cx="5065374" cy="45284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207991"/>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42899" y="5603127"/>
            <a:ext cx="11506200" cy="1114410"/>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lvl="2" indent="-228600" defTabSz="627063" eaLnBrk="0" hangingPunct="0">
              <a:spcBef>
                <a:spcPts val="1800"/>
              </a:spcBef>
              <a:buClr>
                <a:schemeClr val="tx1"/>
              </a:buClr>
              <a:buSzPct val="95000"/>
              <a:buFont typeface="Wingdings" pitchFamily="2" charset="2"/>
              <a:buChar char=""/>
              <a:defRPr/>
            </a:pPr>
            <a:r>
              <a:rPr lang="en-US" sz="2800" b="1" dirty="0">
                <a:latin typeface="Arial" charset="0"/>
              </a:rPr>
              <a:t>Program launched in Summer 2021</a:t>
            </a:r>
          </a:p>
          <a:p>
            <a:pPr marL="387350" lvl="2" indent="-228600" defTabSz="627063" eaLnBrk="0" hangingPunct="0">
              <a:spcBef>
                <a:spcPts val="1800"/>
              </a:spcBef>
              <a:buClr>
                <a:schemeClr val="tx1"/>
              </a:buClr>
              <a:buSzPct val="95000"/>
              <a:buFont typeface="Wingdings" pitchFamily="2" charset="2"/>
              <a:buChar char=""/>
              <a:defRPr/>
            </a:pPr>
            <a:r>
              <a:rPr lang="en-US" sz="2800" b="1" dirty="0">
                <a:latin typeface="Arial" charset="0"/>
              </a:rPr>
              <a:t>New approaches to find genetic bases of rare diseases</a:t>
            </a:r>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104775" y="-11928"/>
            <a:ext cx="12192000" cy="1200329"/>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Genomics Research Elucidates Genetics of Rare Disease (</a:t>
            </a:r>
            <a:r>
              <a:rPr lang="en-US" sz="3600" b="1" dirty="0" err="1">
                <a:solidFill>
                  <a:srgbClr val="5FE0D4"/>
                </a:solidFill>
                <a:latin typeface="Arial" charset="0"/>
                <a:cs typeface="Arial" charset="0"/>
              </a:rPr>
              <a:t>GREGoR</a:t>
            </a:r>
            <a:r>
              <a:rPr lang="en-US" sz="3600" b="1" dirty="0">
                <a:solidFill>
                  <a:srgbClr val="5FE0D4"/>
                </a:solidFill>
                <a:latin typeface="Arial" charset="0"/>
                <a:cs typeface="Arial" charset="0"/>
              </a:rPr>
              <a:t>) Consortium</a:t>
            </a:r>
          </a:p>
        </p:txBody>
      </p:sp>
      <p:pic>
        <p:nvPicPr>
          <p:cNvPr id="4" name="Picture 3" descr="A picture containing map&#10;&#10;Description automatically generated">
            <a:extLst>
              <a:ext uri="{FF2B5EF4-FFF2-40B4-BE49-F238E27FC236}">
                <a16:creationId xmlns:a16="http://schemas.microsoft.com/office/drawing/2014/main" id="{B0F36442-E468-443C-98B9-933850198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275" y="1308155"/>
            <a:ext cx="7432667" cy="4181529"/>
          </a:xfrm>
          <a:prstGeom prst="rect">
            <a:avLst/>
          </a:prstGeom>
        </p:spPr>
      </p:pic>
      <p:pic>
        <p:nvPicPr>
          <p:cNvPr id="1028" name="Picture 4" descr="Stanford Logos - Identity Guide">
            <a:extLst>
              <a:ext uri="{FF2B5EF4-FFF2-40B4-BE49-F238E27FC236}">
                <a16:creationId xmlns:a16="http://schemas.microsoft.com/office/drawing/2014/main" id="{BDEEE004-F649-4311-A487-DD515745E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68" y="2256080"/>
            <a:ext cx="1690040" cy="1690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ylor College of Medicine - Wikipedia">
            <a:extLst>
              <a:ext uri="{FF2B5EF4-FFF2-40B4-BE49-F238E27FC236}">
                <a16:creationId xmlns:a16="http://schemas.microsoft.com/office/drawing/2014/main" id="{AC3834EE-6695-4A08-B1BD-EC2E3489D2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352" y="3823832"/>
            <a:ext cx="1592269" cy="15922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ildren&amp;#39;s National Hospital 🏥 (@ChildrensNatl) | Twitter">
            <a:extLst>
              <a:ext uri="{FF2B5EF4-FFF2-40B4-BE49-F238E27FC236}">
                <a16:creationId xmlns:a16="http://schemas.microsoft.com/office/drawing/2014/main" id="{BD550490-BF44-4C38-9A32-74AB9BDD0D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4942" y="2702965"/>
            <a:ext cx="1673250" cy="16732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vitae to Open New Facility in North Carolina to Support Continued Growth">
            <a:extLst>
              <a:ext uri="{FF2B5EF4-FFF2-40B4-BE49-F238E27FC236}">
                <a16:creationId xmlns:a16="http://schemas.microsoft.com/office/drawing/2014/main" id="{91CEE9DE-7387-47A2-813E-50E914BE4C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4139" y="4538346"/>
            <a:ext cx="2153962" cy="8597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ric Schmidt appointed incoming Chair of the Broad Institute Board of  Directors">
            <a:extLst>
              <a:ext uri="{FF2B5EF4-FFF2-40B4-BE49-F238E27FC236}">
                <a16:creationId xmlns:a16="http://schemas.microsoft.com/office/drawing/2014/main" id="{052CB565-B0FA-4AE2-B989-14ABB45219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7166" y="1404767"/>
            <a:ext cx="2153963" cy="11311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iversity of Washington - FIRE">
            <a:extLst>
              <a:ext uri="{FF2B5EF4-FFF2-40B4-BE49-F238E27FC236}">
                <a16:creationId xmlns:a16="http://schemas.microsoft.com/office/drawing/2014/main" id="{1B0CD17B-22E1-49C7-87D3-37670C94D8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386" b="24779"/>
          <a:stretch/>
        </p:blipFill>
        <p:spPr bwMode="auto">
          <a:xfrm>
            <a:off x="780686" y="1404297"/>
            <a:ext cx="1913603" cy="9919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10B216-1E96-45F5-A139-8BCE0A763E5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13</a:t>
            </a:r>
          </a:p>
        </p:txBody>
      </p:sp>
    </p:spTree>
    <p:extLst>
      <p:ext uri="{BB962C8B-B14F-4D97-AF65-F5344CB8AC3E}">
        <p14:creationId xmlns:p14="http://schemas.microsoft.com/office/powerpoint/2010/main" val="610389534"/>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b="1" dirty="0">
                <a:solidFill>
                  <a:srgbClr val="5FE0D4"/>
                </a:solidFill>
                <a:latin typeface="Arial" charset="0"/>
                <a:cs typeface="Arial" charset="0"/>
              </a:rPr>
              <a:t>Technology Development Program</a:t>
            </a:r>
            <a:endParaRPr lang="en-US" sz="3600" b="1" dirty="0">
              <a:solidFill>
                <a:srgbClr val="5FE0D4"/>
              </a:solidFill>
              <a:latin typeface="Arial" pitchFamily="34" charset="0"/>
              <a:cs typeface="Arial" pitchFamily="34" charset="0"/>
            </a:endParaRPr>
          </a:p>
        </p:txBody>
      </p:sp>
      <p:sp>
        <p:nvSpPr>
          <p:cNvPr id="42" name="Rectangle 41"/>
          <p:cNvSpPr/>
          <p:nvPr/>
        </p:nvSpPr>
        <p:spPr>
          <a:xfrm>
            <a:off x="7195033" y="4080501"/>
            <a:ext cx="5741398" cy="1923604"/>
          </a:xfrm>
          <a:prstGeom prst="rect">
            <a:avLst/>
          </a:prstGeom>
        </p:spPr>
        <p:txBody>
          <a:bodyPr wrap="square">
            <a:spAutoFit/>
          </a:bodyPr>
          <a:lstStyle/>
          <a:p>
            <a:pPr marL="387350" lvl="2" indent="-228600" defTabSz="627063" eaLnBrk="0" hangingPunct="0">
              <a:spcBef>
                <a:spcPts val="600"/>
              </a:spcBef>
              <a:buClr>
                <a:srgbClr val="FFFFFF"/>
              </a:buClr>
              <a:buSzPct val="95000"/>
              <a:buFont typeface="Wingdings" pitchFamily="2" charset="2"/>
              <a:buChar char=""/>
              <a:defRPr/>
            </a:pPr>
            <a:r>
              <a:rPr lang="en-US" sz="2600" b="1" dirty="0">
                <a:solidFill>
                  <a:prstClr val="white"/>
                </a:solidFill>
                <a:latin typeface="Arial" charset="0"/>
              </a:rPr>
              <a:t>Facilitating collaborations </a:t>
            </a:r>
          </a:p>
          <a:p>
            <a:pPr marL="387350" lvl="2" indent="-228600" defTabSz="627063" eaLnBrk="0" hangingPunct="0">
              <a:spcBef>
                <a:spcPts val="600"/>
              </a:spcBef>
              <a:buClr>
                <a:srgbClr val="FFFFFF"/>
              </a:buClr>
              <a:buSzPct val="95000"/>
              <a:buFont typeface="Wingdings" pitchFamily="2" charset="2"/>
              <a:buChar char=""/>
              <a:defRPr/>
            </a:pPr>
            <a:r>
              <a:rPr lang="en-US" sz="2600" b="1" dirty="0">
                <a:solidFill>
                  <a:prstClr val="white"/>
                </a:solidFill>
                <a:latin typeface="Arial" charset="0"/>
              </a:rPr>
              <a:t>Promoting standards </a:t>
            </a:r>
          </a:p>
          <a:p>
            <a:pPr marL="387350" lvl="2" indent="-228600" defTabSz="627063" eaLnBrk="0" hangingPunct="0">
              <a:spcBef>
                <a:spcPts val="600"/>
              </a:spcBef>
              <a:buClr>
                <a:srgbClr val="FFFFFF"/>
              </a:buClr>
              <a:buSzPct val="95000"/>
              <a:buFont typeface="Wingdings" pitchFamily="2" charset="2"/>
              <a:buChar char=""/>
              <a:defRPr/>
            </a:pPr>
            <a:r>
              <a:rPr lang="en-US" sz="2600" b="1" dirty="0">
                <a:solidFill>
                  <a:prstClr val="white"/>
                </a:solidFill>
                <a:latin typeface="Arial" charset="0"/>
              </a:rPr>
              <a:t>Developing resources </a:t>
            </a:r>
          </a:p>
          <a:p>
            <a:pPr marL="387350" lvl="2" indent="-228600" defTabSz="627063" eaLnBrk="0" hangingPunct="0">
              <a:spcBef>
                <a:spcPts val="600"/>
              </a:spcBef>
              <a:buClr>
                <a:srgbClr val="FFFFFF"/>
              </a:buClr>
              <a:buSzPct val="95000"/>
              <a:buFont typeface="Wingdings" pitchFamily="2" charset="2"/>
              <a:buChar char=""/>
              <a:defRPr/>
            </a:pPr>
            <a:r>
              <a:rPr lang="en-US" sz="2600" b="1" dirty="0">
                <a:solidFill>
                  <a:prstClr val="white"/>
                </a:solidFill>
                <a:latin typeface="Arial" charset="0"/>
              </a:rPr>
              <a:t>Disseminating information </a:t>
            </a:r>
          </a:p>
        </p:txBody>
      </p:sp>
      <p:sp>
        <p:nvSpPr>
          <p:cNvPr id="9" name="TextBox 8">
            <a:extLst>
              <a:ext uri="{FF2B5EF4-FFF2-40B4-BE49-F238E27FC236}">
                <a16:creationId xmlns:a16="http://schemas.microsoft.com/office/drawing/2014/main" id="{49F842A2-1D91-49B2-9CD2-199EC5E13C9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sp>
        <p:nvSpPr>
          <p:cNvPr id="6" name="Rectangle 5">
            <a:extLst>
              <a:ext uri="{FF2B5EF4-FFF2-40B4-BE49-F238E27FC236}">
                <a16:creationId xmlns:a16="http://schemas.microsoft.com/office/drawing/2014/main" id="{C6541C81-D80E-4CDA-8A62-21442FA2DCED}"/>
              </a:ext>
            </a:extLst>
          </p:cNvPr>
          <p:cNvSpPr/>
          <p:nvPr/>
        </p:nvSpPr>
        <p:spPr>
          <a:xfrm>
            <a:off x="6550295" y="957634"/>
            <a:ext cx="5676730"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mn-cs"/>
              </a:rPr>
              <a:t>Technology Development Coordinating Center</a:t>
            </a:r>
          </a:p>
        </p:txBody>
      </p:sp>
      <p:cxnSp>
        <p:nvCxnSpPr>
          <p:cNvPr id="8" name="Straight Connector 7">
            <a:extLst>
              <a:ext uri="{FF2B5EF4-FFF2-40B4-BE49-F238E27FC236}">
                <a16:creationId xmlns:a16="http://schemas.microsoft.com/office/drawing/2014/main" id="{5580F910-1161-4EA5-9B13-6255C9469A86}"/>
              </a:ext>
            </a:extLst>
          </p:cNvPr>
          <p:cNvCxnSpPr>
            <a:cxnSpLocks/>
          </p:cNvCxnSpPr>
          <p:nvPr/>
        </p:nvCxnSpPr>
        <p:spPr>
          <a:xfrm>
            <a:off x="6507104" y="976745"/>
            <a:ext cx="12824" cy="5440263"/>
          </a:xfrm>
          <a:prstGeom prst="line">
            <a:avLst/>
          </a:prstGeom>
          <a:ln w="28575" cap="rnd" cmpd="sng">
            <a:solidFill>
              <a:srgbClr val="27C8B8">
                <a:alpha val="46000"/>
              </a:srgbClr>
            </a:solidFill>
            <a:prstDash val="solid"/>
            <a:miter lim="800000"/>
          </a:ln>
        </p:spPr>
        <p:style>
          <a:lnRef idx="1">
            <a:schemeClr val="accent3"/>
          </a:lnRef>
          <a:fillRef idx="0">
            <a:schemeClr val="accent3"/>
          </a:fillRef>
          <a:effectRef idx="0">
            <a:schemeClr val="accent3"/>
          </a:effectRef>
          <a:fontRef idx="minor">
            <a:schemeClr val="tx1"/>
          </a:fontRef>
        </p:style>
      </p:cxnSp>
      <p:grpSp>
        <p:nvGrpSpPr>
          <p:cNvPr id="12" name="Group 11">
            <a:extLst>
              <a:ext uri="{FF2B5EF4-FFF2-40B4-BE49-F238E27FC236}">
                <a16:creationId xmlns:a16="http://schemas.microsoft.com/office/drawing/2014/main" id="{0803B377-CB4D-4F28-AAB3-09957473B37F}"/>
              </a:ext>
            </a:extLst>
          </p:cNvPr>
          <p:cNvGrpSpPr/>
          <p:nvPr/>
        </p:nvGrpSpPr>
        <p:grpSpPr>
          <a:xfrm>
            <a:off x="7350438" y="2077086"/>
            <a:ext cx="4076444" cy="1632005"/>
            <a:chOff x="1236227" y="1593087"/>
            <a:chExt cx="4605280" cy="2066925"/>
          </a:xfrm>
        </p:grpSpPr>
        <p:sp>
          <p:nvSpPr>
            <p:cNvPr id="11" name="Rectangle 10">
              <a:extLst>
                <a:ext uri="{FF2B5EF4-FFF2-40B4-BE49-F238E27FC236}">
                  <a16:creationId xmlns:a16="http://schemas.microsoft.com/office/drawing/2014/main" id="{7DFD6BF3-660B-40AB-AB70-9780EA7A6C0A}"/>
                </a:ext>
              </a:extLst>
            </p:cNvPr>
            <p:cNvSpPr/>
            <p:nvPr/>
          </p:nvSpPr>
          <p:spPr>
            <a:xfrm>
              <a:off x="1236227" y="1625119"/>
              <a:ext cx="4605280" cy="19820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452F95-523D-4DBB-8076-43E6DFC28C8E}"/>
                </a:ext>
              </a:extLst>
            </p:cNvPr>
            <p:cNvPicPr>
              <a:picLocks noChangeAspect="1"/>
            </p:cNvPicPr>
            <p:nvPr/>
          </p:nvPicPr>
          <p:blipFill rotWithShape="1">
            <a:blip r:embed="rId3"/>
            <a:srcRect l="7118" r="5528"/>
            <a:stretch/>
          </p:blipFill>
          <p:spPr>
            <a:xfrm>
              <a:off x="1325995" y="1593087"/>
              <a:ext cx="4451392" cy="2066925"/>
            </a:xfrm>
            <a:prstGeom prst="rect">
              <a:avLst/>
            </a:prstGeom>
          </p:spPr>
        </p:pic>
      </p:grpSp>
      <p:sp>
        <p:nvSpPr>
          <p:cNvPr id="13" name="Rectangle 12">
            <a:extLst>
              <a:ext uri="{FF2B5EF4-FFF2-40B4-BE49-F238E27FC236}">
                <a16:creationId xmlns:a16="http://schemas.microsoft.com/office/drawing/2014/main" id="{DF8B04BF-5E9D-4959-936E-B5D4FC204A80}"/>
              </a:ext>
            </a:extLst>
          </p:cNvPr>
          <p:cNvSpPr/>
          <p:nvPr/>
        </p:nvSpPr>
        <p:spPr>
          <a:xfrm>
            <a:off x="282430" y="976745"/>
            <a:ext cx="5872291"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A</a:t>
            </a:r>
            <a:r>
              <a:rPr kumimoji="0" lang="en-US" sz="2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rPr>
              <a:t>dvanced Genomic Technology Development</a:t>
            </a:r>
            <a:r>
              <a:rPr kumimoji="0" lang="en-US" sz="2800"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 Meeting</a:t>
            </a:r>
            <a:endPar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endParaRPr>
          </a:p>
        </p:txBody>
      </p:sp>
      <p:sp>
        <p:nvSpPr>
          <p:cNvPr id="14" name="Rectangle 13">
            <a:extLst>
              <a:ext uri="{FF2B5EF4-FFF2-40B4-BE49-F238E27FC236}">
                <a16:creationId xmlns:a16="http://schemas.microsoft.com/office/drawing/2014/main" id="{BD2C6E4C-994B-4135-8C78-46C74E3E4323}"/>
              </a:ext>
            </a:extLst>
          </p:cNvPr>
          <p:cNvSpPr/>
          <p:nvPr/>
        </p:nvSpPr>
        <p:spPr>
          <a:xfrm>
            <a:off x="334688" y="5696589"/>
            <a:ext cx="5769749" cy="46166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noProof="0">
                <a:ln>
                  <a:noFill/>
                </a:ln>
                <a:solidFill>
                  <a:srgbClr val="FFFFFF"/>
                </a:solidFill>
                <a:effectLst/>
                <a:uLnTx/>
                <a:uFillTx/>
                <a:latin typeface="Arial" panose="020B0604020202020204"/>
                <a:ea typeface="Calibri" panose="020F0502020204030204" pitchFamily="34" charset="0"/>
                <a:cs typeface="+mn-cs"/>
              </a:rPr>
              <a:t>May </a:t>
            </a:r>
            <a:r>
              <a:rPr kumimoji="0" lang="en-US" sz="24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mn-cs"/>
              </a:rPr>
              <a:t>2021</a:t>
            </a:r>
            <a:endParaRPr kumimoji="0" lang="en-US" sz="2000" b="1" i="0" u="none" strike="noStrike" kern="1200" cap="none" spc="0" normalizeH="0" baseline="0" noProof="0">
              <a:ln>
                <a:noFill/>
              </a:ln>
              <a:solidFill>
                <a:schemeClr val="bg2">
                  <a:lumMod val="40000"/>
                  <a:lumOff val="60000"/>
                </a:schemeClr>
              </a:solidFill>
              <a:effectLst/>
              <a:uLnTx/>
              <a:uFillTx/>
              <a:latin typeface="Arial" panose="020B0604020202020204"/>
              <a:ea typeface="Times New Roman" panose="02020603050405020304" pitchFamily="18" charset="0"/>
            </a:endParaRPr>
          </a:p>
        </p:txBody>
      </p:sp>
      <p:pic>
        <p:nvPicPr>
          <p:cNvPr id="15" name="Picture 14" descr="Graphical user interface&#10;&#10;Description automatically generated">
            <a:extLst>
              <a:ext uri="{FF2B5EF4-FFF2-40B4-BE49-F238E27FC236}">
                <a16:creationId xmlns:a16="http://schemas.microsoft.com/office/drawing/2014/main" id="{CAF1DC2B-ADAB-4BF9-AC3E-BF8A3414EF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3" t="9361" r="2138" b="3000"/>
          <a:stretch/>
        </p:blipFill>
        <p:spPr>
          <a:xfrm>
            <a:off x="426963" y="2470624"/>
            <a:ext cx="5795396" cy="3009885"/>
          </a:xfrm>
          <a:prstGeom prst="rect">
            <a:avLst/>
          </a:prstGeom>
        </p:spPr>
      </p:pic>
    </p:spTree>
    <p:extLst>
      <p:ext uri="{BB962C8B-B14F-4D97-AF65-F5344CB8AC3E}">
        <p14:creationId xmlns:p14="http://schemas.microsoft.com/office/powerpoint/2010/main" val="6336911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2">
                                            <p:txEl>
                                              <p:pRg st="0" end="0"/>
                                            </p:txEl>
                                          </p:spTgt>
                                        </p:tgtEl>
                                        <p:attrNameLst>
                                          <p:attrName>style.visibility</p:attrName>
                                        </p:attrNameLst>
                                      </p:cBhvr>
                                      <p:to>
                                        <p:strVal val="visible"/>
                                      </p:to>
                                    </p:set>
                                    <p:animEffect transition="in" filter="fade">
                                      <p:cBhvr>
                                        <p:cTn id="26" dur="500"/>
                                        <p:tgtEl>
                                          <p:spTgt spid="42">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animEffect transition="in" filter="fade">
                                      <p:cBhvr>
                                        <p:cTn id="29" dur="500"/>
                                        <p:tgtEl>
                                          <p:spTgt spid="42">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xEl>
                                              <p:pRg st="2" end="2"/>
                                            </p:txEl>
                                          </p:spTgt>
                                        </p:tgtEl>
                                        <p:attrNameLst>
                                          <p:attrName>style.visibility</p:attrName>
                                        </p:attrNameLst>
                                      </p:cBhvr>
                                      <p:to>
                                        <p:strVal val="visible"/>
                                      </p:to>
                                    </p:set>
                                    <p:animEffect transition="in" filter="fade">
                                      <p:cBhvr>
                                        <p:cTn id="32" dur="500"/>
                                        <p:tgtEl>
                                          <p:spTgt spid="42">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xEl>
                                              <p:pRg st="3" end="3"/>
                                            </p:txEl>
                                          </p:spTgt>
                                        </p:tgtEl>
                                        <p:attrNameLst>
                                          <p:attrName>style.visibility</p:attrName>
                                        </p:attrNameLst>
                                      </p:cBhvr>
                                      <p:to>
                                        <p:strVal val="visible"/>
                                      </p:to>
                                    </p:set>
                                    <p:animEffect transition="in" filter="fade">
                                      <p:cBhvr>
                                        <p:cTn id="35" dur="5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8959B8F-B054-47F7-8DF1-60C2FE011C1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14</a:t>
            </a:r>
          </a:p>
        </p:txBody>
      </p:sp>
      <p:pic>
        <p:nvPicPr>
          <p:cNvPr id="4" name="Picture 3" descr="A close-up of a necklace&#10;&#10;Description automatically generated with low confidence">
            <a:extLst>
              <a:ext uri="{FF2B5EF4-FFF2-40B4-BE49-F238E27FC236}">
                <a16:creationId xmlns:a16="http://schemas.microsoft.com/office/drawing/2014/main" id="{3865C9AA-13E7-4C2D-9EC8-6AAD5A232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924" y="993496"/>
            <a:ext cx="3375567" cy="4897057"/>
          </a:xfrm>
          <a:prstGeom prst="rect">
            <a:avLst/>
          </a:prstGeom>
        </p:spPr>
      </p:pic>
      <p:sp>
        <p:nvSpPr>
          <p:cNvPr id="9" name="Title 3">
            <a:extLst>
              <a:ext uri="{FF2B5EF4-FFF2-40B4-BE49-F238E27FC236}">
                <a16:creationId xmlns:a16="http://schemas.microsoft.com/office/drawing/2014/main" id="{EEB2991F-E382-41B8-9821-4A535CCD53EA}"/>
              </a:ext>
            </a:extLst>
          </p:cNvPr>
          <p:cNvSpPr txBox="1">
            <a:spLocks/>
          </p:cNvSpPr>
          <p:nvPr/>
        </p:nvSpPr>
        <p:spPr>
          <a:xfrm>
            <a:off x="0" y="1275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Technology Development Program</a:t>
            </a:r>
            <a:endParaRPr lang="en-US" sz="3600" dirty="0">
              <a:solidFill>
                <a:srgbClr val="5FE0D4"/>
              </a:solidFill>
              <a:latin typeface="Arial" pitchFamily="34" charset="0"/>
              <a:cs typeface="Arial" pitchFamily="34" charset="0"/>
            </a:endParaRPr>
          </a:p>
        </p:txBody>
      </p:sp>
      <p:sp>
        <p:nvSpPr>
          <p:cNvPr id="14" name="Rectangle 13">
            <a:extLst>
              <a:ext uri="{FF2B5EF4-FFF2-40B4-BE49-F238E27FC236}">
                <a16:creationId xmlns:a16="http://schemas.microsoft.com/office/drawing/2014/main" id="{425B2F1B-26B6-4741-B3EC-3B1DD3AD3BE7}"/>
              </a:ext>
            </a:extLst>
          </p:cNvPr>
          <p:cNvSpPr/>
          <p:nvPr/>
        </p:nvSpPr>
        <p:spPr>
          <a:xfrm>
            <a:off x="3788335" y="1983119"/>
            <a:ext cx="7765490" cy="2416046"/>
          </a:xfrm>
          <a:prstGeom prst="rect">
            <a:avLst/>
          </a:prstGeom>
        </p:spPr>
        <p:txBody>
          <a:bodyPr wrap="square" lIns="91440" tIns="45720" rIns="91440" bIns="45720" anchor="t">
            <a:spAutoFit/>
          </a:bodyPr>
          <a:lstStyle/>
          <a:p>
            <a:pPr marL="387350" lvl="2" indent="-228600" defTabSz="627063" eaLnBrk="0" hangingPunct="0">
              <a:spcBef>
                <a:spcPts val="600"/>
              </a:spcBef>
              <a:buClr>
                <a:srgbClr val="FFFFFF"/>
              </a:buClr>
              <a:buSzPct val="95000"/>
              <a:buFont typeface="Wingdings" pitchFamily="2" charset="2"/>
              <a:buChar char=""/>
              <a:defRPr/>
            </a:pPr>
            <a:r>
              <a:rPr lang="en-US" b="1" dirty="0">
                <a:solidFill>
                  <a:schemeClr val="bg2">
                    <a:lumMod val="40000"/>
                    <a:lumOff val="60000"/>
                  </a:schemeClr>
                </a:solidFill>
                <a:latin typeface="Arial" panose="020B0604020202020204" pitchFamily="34" charset="0"/>
                <a:cs typeface="Arial" panose="020B0604020202020204" pitchFamily="34" charset="0"/>
              </a:rPr>
              <a:t>Technology Development for Single-Molecule 	Protein Sequencing</a:t>
            </a:r>
          </a:p>
          <a:p>
            <a:pPr marL="615950" lvl="3" defTabSz="627063" eaLnBrk="0" hangingPunct="0">
              <a:spcBef>
                <a:spcPts val="600"/>
              </a:spcBef>
              <a:buClr>
                <a:srgbClr val="FFFFFF"/>
              </a:buClr>
              <a:buSzPct val="95000"/>
              <a:defRPr/>
            </a:pPr>
            <a:r>
              <a:rPr lang="en-US" sz="2800" b="1" dirty="0">
                <a:latin typeface="Arial"/>
                <a:cs typeface="Arial"/>
              </a:rPr>
              <a:t>	  </a:t>
            </a:r>
            <a:r>
              <a:rPr lang="en-US" sz="2000" b="1" dirty="0">
                <a:latin typeface="Arial"/>
                <a:cs typeface="Arial"/>
              </a:rPr>
              <a:t>Collaboration with NCI and NIAID</a:t>
            </a:r>
          </a:p>
          <a:p>
            <a:pPr marL="615950" lvl="3" defTabSz="627063"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RFA-HG-21-001 (R01, also linked R21 RFA 					and R43/R44 PAR)</a:t>
            </a:r>
          </a:p>
          <a:p>
            <a:pPr marL="615950" lvl="3" defTabSz="627063"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First due date: October 1, 2021</a:t>
            </a:r>
          </a:p>
        </p:txBody>
      </p:sp>
      <p:sp>
        <p:nvSpPr>
          <p:cNvPr id="2" name="TextBox 1">
            <a:extLst>
              <a:ext uri="{FF2B5EF4-FFF2-40B4-BE49-F238E27FC236}">
                <a16:creationId xmlns:a16="http://schemas.microsoft.com/office/drawing/2014/main" id="{9EF4D4CD-06EF-432A-B1D1-11804DABE30B}"/>
              </a:ext>
            </a:extLst>
          </p:cNvPr>
          <p:cNvSpPr txBox="1"/>
          <p:nvPr/>
        </p:nvSpPr>
        <p:spPr>
          <a:xfrm>
            <a:off x="222698" y="5971028"/>
            <a:ext cx="33764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1" dirty="0">
                <a:latin typeface="Arial" panose="020B0604020202020204" pitchFamily="34" charset="0"/>
                <a:cs typeface="Arial" panose="020B0604020202020204" pitchFamily="34" charset="0"/>
              </a:rPr>
              <a:t>Courtesy of Stefan </a:t>
            </a:r>
            <a:r>
              <a:rPr lang="en-US" sz="1800" b="1" i="1" dirty="0" err="1">
                <a:latin typeface="Arial" panose="020B0604020202020204" pitchFamily="34" charset="0"/>
                <a:cs typeface="Arial" panose="020B0604020202020204" pitchFamily="34" charset="0"/>
              </a:rPr>
              <a:t>Howorka</a:t>
            </a:r>
            <a:r>
              <a:rPr lang="en-US" sz="1800" b="1" i="1" dirty="0">
                <a:latin typeface="Arial" panose="020B0604020202020204" pitchFamily="34" charset="0"/>
                <a:cs typeface="Arial" panose="020B0604020202020204" pitchFamily="34" charset="0"/>
              </a:rPr>
              <a:t> &amp; </a:t>
            </a:r>
            <a:r>
              <a:rPr lang="en-US" sz="1800" b="1" i="1" dirty="0" err="1">
                <a:latin typeface="Arial" panose="020B0604020202020204" pitchFamily="34" charset="0"/>
                <a:cs typeface="Arial" panose="020B0604020202020204" pitchFamily="34" charset="0"/>
              </a:rPr>
              <a:t>Zuzanna</a:t>
            </a:r>
            <a:r>
              <a:rPr lang="en-US" sz="1800" b="1" i="1" dirty="0">
                <a:latin typeface="Arial" panose="020B0604020202020204" pitchFamily="34" charset="0"/>
                <a:cs typeface="Arial" panose="020B0604020202020204" pitchFamily="34" charset="0"/>
              </a:rPr>
              <a:t> </a:t>
            </a:r>
            <a:r>
              <a:rPr lang="en-US" sz="1800" b="1" i="1" dirty="0" err="1">
                <a:latin typeface="Arial" panose="020B0604020202020204" pitchFamily="34" charset="0"/>
                <a:cs typeface="Arial" panose="020B0604020202020204" pitchFamily="34" charset="0"/>
              </a:rPr>
              <a:t>Siwy</a:t>
            </a:r>
            <a:endParaRPr lang="en-US" sz="1800" b="1"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40E628-2476-4FD0-A958-4FDEE587A120}"/>
              </a:ext>
            </a:extLst>
          </p:cNvPr>
          <p:cNvSpPr/>
          <p:nvPr/>
        </p:nvSpPr>
        <p:spPr>
          <a:xfrm>
            <a:off x="3758904" y="1220780"/>
            <a:ext cx="5482249" cy="584775"/>
          </a:xfrm>
          <a:prstGeom prst="rect">
            <a:avLst/>
          </a:prstGeom>
        </p:spPr>
        <p:txBody>
          <a:bodyPr wrap="square">
            <a:spAutoFit/>
          </a:bodyPr>
          <a:lstStyle/>
          <a:p>
            <a:pPr marL="0" marR="0" lvl="0" indent="0" defTabSz="121917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Funding Opportunities:</a:t>
            </a: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endParaRPr>
          </a:p>
        </p:txBody>
      </p:sp>
    </p:spTree>
    <p:extLst>
      <p:ext uri="{BB962C8B-B14F-4D97-AF65-F5344CB8AC3E}">
        <p14:creationId xmlns:p14="http://schemas.microsoft.com/office/powerpoint/2010/main" val="2282543821"/>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b="1" dirty="0">
                <a:solidFill>
                  <a:srgbClr val="5FE0D4"/>
                </a:solidFill>
                <a:latin typeface="Arial" charset="0"/>
                <a:cs typeface="Arial" charset="0"/>
              </a:rPr>
              <a:t>Technology Development Program</a:t>
            </a:r>
            <a:endParaRPr lang="en-US" sz="3600" b="1" dirty="0">
              <a:solidFill>
                <a:srgbClr val="5FE0D4"/>
              </a:solidFill>
              <a:latin typeface="Arial" pitchFamily="34" charset="0"/>
              <a:cs typeface="Arial" pitchFamily="34" charset="0"/>
            </a:endParaRPr>
          </a:p>
        </p:txBody>
      </p:sp>
      <p:sp>
        <p:nvSpPr>
          <p:cNvPr id="42" name="Rectangle 41"/>
          <p:cNvSpPr/>
          <p:nvPr/>
        </p:nvSpPr>
        <p:spPr>
          <a:xfrm>
            <a:off x="3800007" y="1887408"/>
            <a:ext cx="8391993" cy="4770537"/>
          </a:xfrm>
          <a:prstGeom prst="rect">
            <a:avLst/>
          </a:prstGeom>
        </p:spPr>
        <p:txBody>
          <a:bodyPr wrap="square" lIns="91440" tIns="45720" rIns="91440" bIns="45720" anchor="t">
            <a:spAutoFit/>
          </a:bodyPr>
          <a:lstStyle/>
          <a:p>
            <a:pPr marL="387350" lvl="2" indent="-228600" defTabSz="627063" eaLnBrk="0" hangingPunct="0">
              <a:spcBef>
                <a:spcPts val="600"/>
              </a:spcBef>
              <a:buClr>
                <a:srgbClr val="FFFFFF"/>
              </a:buClr>
              <a:buSzPct val="95000"/>
              <a:buFont typeface="Wingdings" pitchFamily="2" charset="2"/>
              <a:buChar char=""/>
              <a:defRPr/>
            </a:pPr>
            <a:r>
              <a:rPr lang="en-US" sz="2400" b="1" dirty="0">
                <a:solidFill>
                  <a:schemeClr val="bg2">
                    <a:lumMod val="40000"/>
                    <a:lumOff val="60000"/>
                  </a:schemeClr>
                </a:solidFill>
                <a:latin typeface="Arial"/>
                <a:cs typeface="Arial"/>
              </a:rPr>
              <a:t>Novel Synthetic Nucleic Acid Technology 	Development</a:t>
            </a:r>
          </a:p>
          <a:p>
            <a:pPr marL="615950" lvl="3" defTabSz="627063" eaLnBrk="0" hangingPunct="0">
              <a:spcBef>
                <a:spcPts val="600"/>
              </a:spcBef>
              <a:buClr>
                <a:srgbClr val="FFFFFF"/>
              </a:buClr>
              <a:buSzPct val="95000"/>
              <a:defRPr/>
            </a:pPr>
            <a:r>
              <a:rPr lang="en-US" sz="2000" b="1" dirty="0">
                <a:latin typeface="Arial" charset="0"/>
              </a:rPr>
              <a:t>   RFA-HG-20-014 (R01, also linked R21 and R43/R44)</a:t>
            </a:r>
          </a:p>
          <a:p>
            <a:pPr marL="615950" lvl="3" defTabSz="627063" eaLnBrk="0" hangingPunct="0">
              <a:spcBef>
                <a:spcPts val="600"/>
              </a:spcBef>
              <a:buClr>
                <a:srgbClr val="FFFFFF"/>
              </a:buClr>
              <a:buSzPct val="95000"/>
              <a:defRPr/>
            </a:pPr>
            <a:r>
              <a:rPr lang="en-US" sz="2000" b="1" dirty="0">
                <a:latin typeface="Arial" charset="0"/>
              </a:rPr>
              <a:t>   Next due date: February 4, 2022</a:t>
            </a:r>
          </a:p>
          <a:p>
            <a:pPr marL="387350" lvl="2" indent="-228600" defTabSz="627063" eaLnBrk="0" hangingPunct="0">
              <a:spcBef>
                <a:spcPts val="600"/>
              </a:spcBef>
              <a:buClr>
                <a:srgbClr val="FFFFFF"/>
              </a:buClr>
              <a:buSzPct val="95000"/>
              <a:buFont typeface="Wingdings" pitchFamily="2" charset="2"/>
              <a:buChar char=""/>
              <a:defRPr/>
            </a:pPr>
            <a:r>
              <a:rPr lang="en-US" sz="2400" b="1" dirty="0">
                <a:solidFill>
                  <a:schemeClr val="bg2">
                    <a:lumMod val="40000"/>
                    <a:lumOff val="60000"/>
                  </a:schemeClr>
                </a:solidFill>
                <a:latin typeface="Arial"/>
                <a:cs typeface="Arial"/>
              </a:rPr>
              <a:t>Transformative Nucleic Acid Sequencing Technology 	Innovation and Early Development</a:t>
            </a:r>
          </a:p>
          <a:p>
            <a:pPr marL="615950" lvl="3" defTabSz="627063" eaLnBrk="0" hangingPunct="0">
              <a:spcBef>
                <a:spcPts val="600"/>
              </a:spcBef>
              <a:buClr>
                <a:srgbClr val="FFFFFF"/>
              </a:buClr>
              <a:buSzPct val="95000"/>
              <a:defRPr/>
            </a:pPr>
            <a:r>
              <a:rPr lang="en-US" sz="2000" b="1" dirty="0">
                <a:latin typeface="Arial" charset="0"/>
              </a:rPr>
              <a:t>   RFA-HG-21-006 (R01, also linked R21 and R43/R44)</a:t>
            </a:r>
          </a:p>
          <a:p>
            <a:pPr marL="615950" lvl="3" defTabSz="627063" eaLnBrk="0" hangingPunct="0">
              <a:spcBef>
                <a:spcPts val="600"/>
              </a:spcBef>
              <a:buClr>
                <a:srgbClr val="FFFFFF"/>
              </a:buClr>
              <a:buSzPct val="95000"/>
              <a:defRPr/>
            </a:pPr>
            <a:r>
              <a:rPr lang="en-US" sz="2000" b="1" dirty="0">
                <a:latin typeface="Arial" charset="0"/>
              </a:rPr>
              <a:t>   Next due date: March 1, 2022</a:t>
            </a:r>
          </a:p>
          <a:p>
            <a:pPr marL="387350" lvl="2" indent="-228600" defTabSz="627063" eaLnBrk="0" hangingPunct="0">
              <a:spcBef>
                <a:spcPts val="600"/>
              </a:spcBef>
              <a:buClr>
                <a:srgbClr val="FFFFFF"/>
              </a:buClr>
              <a:buSzPct val="95000"/>
              <a:buFont typeface="Wingdings" pitchFamily="2" charset="2"/>
              <a:buChar char=""/>
              <a:defRPr/>
            </a:pPr>
            <a:r>
              <a:rPr lang="en-US" sz="2400" b="1" dirty="0">
                <a:solidFill>
                  <a:schemeClr val="bg2">
                    <a:lumMod val="40000"/>
                    <a:lumOff val="60000"/>
                  </a:schemeClr>
                </a:solidFill>
                <a:latin typeface="Arial"/>
                <a:cs typeface="Arial"/>
              </a:rPr>
              <a:t>Advancing Genomic Technology Development for 	Research and Clinical Application</a:t>
            </a:r>
          </a:p>
          <a:p>
            <a:pPr marL="615950" lvl="3" defTabSz="627063" eaLnBrk="0" hangingPunct="0">
              <a:spcBef>
                <a:spcPts val="600"/>
              </a:spcBef>
              <a:buClr>
                <a:srgbClr val="FFFFFF"/>
              </a:buClr>
              <a:buSzPct val="95000"/>
              <a:defRPr/>
            </a:pPr>
            <a:r>
              <a:rPr lang="en-US" sz="2000" b="1" dirty="0">
                <a:latin typeface="Arial"/>
                <a:cs typeface="Arial"/>
              </a:rPr>
              <a:t>   NOT-HG-21-018, Notice of Special Interest (NOSI)</a:t>
            </a:r>
            <a:endParaRPr lang="en-US" sz="2000" b="1" dirty="0">
              <a:latin typeface="Arial" charset="0"/>
              <a:cs typeface="Arial"/>
            </a:endParaRPr>
          </a:p>
          <a:p>
            <a:pPr marL="615950" lvl="3" defTabSz="627063" eaLnBrk="0" hangingPunct="0">
              <a:spcBef>
                <a:spcPts val="600"/>
              </a:spcBef>
              <a:buClr>
                <a:srgbClr val="FFFFFF"/>
              </a:buClr>
              <a:buSzPct val="95000"/>
              <a:defRPr/>
            </a:pPr>
            <a:r>
              <a:rPr lang="en-US" sz="2000" b="1" dirty="0">
                <a:latin typeface="Arial" charset="0"/>
              </a:rPr>
              <a:t>   Standard receipt dates</a:t>
            </a:r>
          </a:p>
        </p:txBody>
      </p:sp>
      <p:sp>
        <p:nvSpPr>
          <p:cNvPr id="9" name="TextBox 8">
            <a:extLst>
              <a:ext uri="{FF2B5EF4-FFF2-40B4-BE49-F238E27FC236}">
                <a16:creationId xmlns:a16="http://schemas.microsoft.com/office/drawing/2014/main" id="{49F842A2-1D91-49B2-9CD2-199EC5E13C9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pic>
        <p:nvPicPr>
          <p:cNvPr id="17" name="Picture 16">
            <a:extLst>
              <a:ext uri="{FF2B5EF4-FFF2-40B4-BE49-F238E27FC236}">
                <a16:creationId xmlns:a16="http://schemas.microsoft.com/office/drawing/2014/main" id="{511BBA78-E573-4760-9303-FD658FECE9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94" r="21071"/>
          <a:stretch/>
        </p:blipFill>
        <p:spPr>
          <a:xfrm>
            <a:off x="905628" y="865169"/>
            <a:ext cx="2449909" cy="5592721"/>
          </a:xfrm>
          <a:prstGeom prst="roundRect">
            <a:avLst>
              <a:gd name="adj" fmla="val 8594"/>
            </a:avLst>
          </a:prstGeom>
          <a:solidFill>
            <a:srgbClr val="FFFFFF">
              <a:shade val="85000"/>
            </a:srgbClr>
          </a:solidFill>
          <a:ln>
            <a:noFill/>
          </a:ln>
          <a:effectLst>
            <a:glow rad="101600">
              <a:schemeClr val="accent1">
                <a:satMod val="175000"/>
                <a:alpha val="40000"/>
              </a:schemeClr>
            </a:glow>
          </a:effectLst>
        </p:spPr>
      </p:pic>
      <p:sp>
        <p:nvSpPr>
          <p:cNvPr id="7" name="Rectangle 6">
            <a:extLst>
              <a:ext uri="{FF2B5EF4-FFF2-40B4-BE49-F238E27FC236}">
                <a16:creationId xmlns:a16="http://schemas.microsoft.com/office/drawing/2014/main" id="{132852A6-0CAD-49B7-A0F6-4E2441A54C5D}"/>
              </a:ext>
            </a:extLst>
          </p:cNvPr>
          <p:cNvSpPr/>
          <p:nvPr/>
        </p:nvSpPr>
        <p:spPr>
          <a:xfrm>
            <a:off x="3758904" y="1220780"/>
            <a:ext cx="5482249" cy="584775"/>
          </a:xfrm>
          <a:prstGeom prst="rect">
            <a:avLst/>
          </a:prstGeom>
        </p:spPr>
        <p:txBody>
          <a:bodyPr wrap="square">
            <a:spAutoFit/>
          </a:bodyPr>
          <a:lstStyle/>
          <a:p>
            <a:pPr marL="0" marR="0" lvl="0" indent="0" defTabSz="121917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Funding Opportunities:</a:t>
            </a: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endParaRPr>
          </a:p>
        </p:txBody>
      </p:sp>
    </p:spTree>
    <p:extLst>
      <p:ext uri="{BB962C8B-B14F-4D97-AF65-F5344CB8AC3E}">
        <p14:creationId xmlns:p14="http://schemas.microsoft.com/office/powerpoint/2010/main" val="21451402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
                                            <p:txEl>
                                              <p:pRg st="1" end="1"/>
                                            </p:txEl>
                                          </p:spTgt>
                                        </p:tgtEl>
                                        <p:attrNameLst>
                                          <p:attrName>style.visibility</p:attrName>
                                        </p:attrNameLst>
                                      </p:cBhvr>
                                      <p:to>
                                        <p:strVal val="visible"/>
                                      </p:to>
                                    </p:set>
                                    <p:animEffect transition="in" filter="fade">
                                      <p:cBhvr>
                                        <p:cTn id="10" dur="500"/>
                                        <p:tgtEl>
                                          <p:spTgt spid="4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animEffect transition="in" filter="fade">
                                      <p:cBhvr>
                                        <p:cTn id="13" dur="500"/>
                                        <p:tgtEl>
                                          <p:spTgt spid="4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
                                            <p:txEl>
                                              <p:pRg st="3" end="3"/>
                                            </p:txEl>
                                          </p:spTgt>
                                        </p:tgtEl>
                                        <p:attrNameLst>
                                          <p:attrName>style.visibility</p:attrName>
                                        </p:attrNameLst>
                                      </p:cBhvr>
                                      <p:to>
                                        <p:strVal val="visible"/>
                                      </p:to>
                                    </p:set>
                                    <p:animEffect transition="in" filter="fade">
                                      <p:cBhvr>
                                        <p:cTn id="18" dur="500"/>
                                        <p:tgtEl>
                                          <p:spTgt spid="4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xEl>
                                              <p:pRg st="4" end="4"/>
                                            </p:txEl>
                                          </p:spTgt>
                                        </p:tgtEl>
                                        <p:attrNameLst>
                                          <p:attrName>style.visibility</p:attrName>
                                        </p:attrNameLst>
                                      </p:cBhvr>
                                      <p:to>
                                        <p:strVal val="visible"/>
                                      </p:to>
                                    </p:set>
                                    <p:animEffect transition="in" filter="fade">
                                      <p:cBhvr>
                                        <p:cTn id="21" dur="500"/>
                                        <p:tgtEl>
                                          <p:spTgt spid="4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xEl>
                                              <p:pRg st="5" end="5"/>
                                            </p:txEl>
                                          </p:spTgt>
                                        </p:tgtEl>
                                        <p:attrNameLst>
                                          <p:attrName>style.visibility</p:attrName>
                                        </p:attrNameLst>
                                      </p:cBhvr>
                                      <p:to>
                                        <p:strVal val="visible"/>
                                      </p:to>
                                    </p:set>
                                    <p:animEffect transition="in" filter="fade">
                                      <p:cBhvr>
                                        <p:cTn id="24" dur="500"/>
                                        <p:tgtEl>
                                          <p:spTgt spid="4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
                                            <p:txEl>
                                              <p:pRg st="6" end="6"/>
                                            </p:txEl>
                                          </p:spTgt>
                                        </p:tgtEl>
                                        <p:attrNameLst>
                                          <p:attrName>style.visibility</p:attrName>
                                        </p:attrNameLst>
                                      </p:cBhvr>
                                      <p:to>
                                        <p:strVal val="visible"/>
                                      </p:to>
                                    </p:set>
                                    <p:animEffect transition="in" filter="fade">
                                      <p:cBhvr>
                                        <p:cTn id="29" dur="500"/>
                                        <p:tgtEl>
                                          <p:spTgt spid="4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xEl>
                                              <p:pRg st="7" end="7"/>
                                            </p:txEl>
                                          </p:spTgt>
                                        </p:tgtEl>
                                        <p:attrNameLst>
                                          <p:attrName>style.visibility</p:attrName>
                                        </p:attrNameLst>
                                      </p:cBhvr>
                                      <p:to>
                                        <p:strVal val="visible"/>
                                      </p:to>
                                    </p:set>
                                    <p:animEffect transition="in" filter="fade">
                                      <p:cBhvr>
                                        <p:cTn id="32" dur="500"/>
                                        <p:tgtEl>
                                          <p:spTgt spid="4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xEl>
                                              <p:pRg st="8" end="8"/>
                                            </p:txEl>
                                          </p:spTgt>
                                        </p:tgtEl>
                                        <p:attrNameLst>
                                          <p:attrName>style.visibility</p:attrName>
                                        </p:attrNameLst>
                                      </p:cBhvr>
                                      <p:to>
                                        <p:strVal val="visible"/>
                                      </p:to>
                                    </p:set>
                                    <p:animEffect transition="in" filter="fade">
                                      <p:cBhvr>
                                        <p:cTn id="35" dur="500"/>
                                        <p:tgtEl>
                                          <p:spTgt spid="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b="1">
                <a:solidFill>
                  <a:srgbClr val="5FE0D4"/>
                </a:solidFill>
                <a:latin typeface="Arial" charset="0"/>
                <a:cs typeface="Arial" charset="0"/>
              </a:rPr>
              <a:t>Small Business Program</a:t>
            </a:r>
            <a:endParaRPr lang="en-US" sz="3600" b="1">
              <a:solidFill>
                <a:srgbClr val="5FE0D4"/>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52F18AF3-C0B4-4D27-9F65-4AC4AC65F607}"/>
              </a:ext>
            </a:extLst>
          </p:cNvPr>
          <p:cNvSpPr/>
          <p:nvPr/>
        </p:nvSpPr>
        <p:spPr>
          <a:xfrm>
            <a:off x="158985" y="2933849"/>
            <a:ext cx="11874030" cy="3924151"/>
          </a:xfrm>
          <a:prstGeom prst="rect">
            <a:avLst/>
          </a:prstGeom>
        </p:spPr>
        <p:txBody>
          <a:bodyPr wrap="square" lIns="91440" tIns="45720" rIns="91440" bIns="45720" anchor="t">
            <a:spAutoFit/>
          </a:bodyPr>
          <a:lstStyle/>
          <a:p>
            <a:pPr marL="387350" lvl="2" indent="-228600" defTabSz="627063" eaLnBrk="0" hangingPunct="0">
              <a:spcBef>
                <a:spcPts val="600"/>
              </a:spcBef>
              <a:buClr>
                <a:srgbClr val="FFFFFF"/>
              </a:buClr>
              <a:buSzPct val="95000"/>
              <a:buFont typeface="Wingdings" pitchFamily="2" charset="2"/>
              <a:buChar char=""/>
              <a:defRPr/>
            </a:pPr>
            <a:r>
              <a:rPr lang="en-US" sz="2400" b="1" dirty="0">
                <a:solidFill>
                  <a:schemeClr val="bg2">
                    <a:lumMod val="40000"/>
                    <a:lumOff val="60000"/>
                  </a:schemeClr>
                </a:solidFill>
                <a:latin typeface="Arial" panose="020B0604020202020204" pitchFamily="34" charset="0"/>
                <a:cs typeface="Arial" panose="020B0604020202020204" pitchFamily="34" charset="0"/>
              </a:rPr>
              <a:t>Development of Highly Innovative Tools and Technology for Analysis of 	Single Cells </a:t>
            </a:r>
          </a:p>
          <a:p>
            <a:pPr marL="615950" lvl="3" defTabSz="968375"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PA-20-025 (STTR R41/R42 and linked SBIR R43/R44)</a:t>
            </a:r>
          </a:p>
          <a:p>
            <a:pPr marL="615950" lvl="3" defTabSz="968375"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Standard receipt dates</a:t>
            </a:r>
          </a:p>
          <a:p>
            <a:pPr marL="387350" lvl="2" indent="-228600" defTabSz="627063" eaLnBrk="0" hangingPunct="0">
              <a:spcBef>
                <a:spcPts val="600"/>
              </a:spcBef>
              <a:buClr>
                <a:srgbClr val="FFFFFF"/>
              </a:buClr>
              <a:buSzPct val="95000"/>
              <a:buFont typeface="Wingdings" pitchFamily="2" charset="2"/>
              <a:buChar char=""/>
              <a:defRPr/>
            </a:pPr>
            <a:r>
              <a:rPr lang="en-US" sz="2400" b="1" dirty="0">
                <a:solidFill>
                  <a:schemeClr val="bg2">
                    <a:lumMod val="40000"/>
                    <a:lumOff val="60000"/>
                  </a:schemeClr>
                </a:solidFill>
                <a:latin typeface="Arial" panose="020B0604020202020204" pitchFamily="34" charset="0"/>
                <a:cs typeface="Arial" panose="020B0604020202020204" pitchFamily="34" charset="0"/>
              </a:rPr>
              <a:t>Small Business Initiatives for Innovative Diagnostic Technology for Improving 	Outcomes for Maternal Health</a:t>
            </a:r>
          </a:p>
          <a:p>
            <a:pPr marL="615950" lvl="3" defTabSz="968375"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NOT-EB-21-001, Notice of Special Interest (NOSI)</a:t>
            </a:r>
          </a:p>
          <a:p>
            <a:pPr marL="615950" lvl="3" defTabSz="968375"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STTR R41/R42 and SBIR R43/R44</a:t>
            </a:r>
          </a:p>
          <a:p>
            <a:pPr marL="615950" lvl="3" defTabSz="968375" eaLnBrk="0" hangingPunct="0">
              <a:spcBef>
                <a:spcPts val="600"/>
              </a:spcBef>
              <a:buClr>
                <a:srgbClr val="FFFFFF"/>
              </a:buClr>
              <a:buSzPct val="95000"/>
              <a:defRPr/>
            </a:pPr>
            <a:r>
              <a:rPr lang="en-US" sz="2000" b="1" dirty="0">
                <a:latin typeface="Arial" panose="020B0604020202020204" pitchFamily="34" charset="0"/>
                <a:cs typeface="Arial" panose="020B0604020202020204" pitchFamily="34" charset="0"/>
              </a:rPr>
              <a:t>	Standard receipt dates</a:t>
            </a:r>
          </a:p>
          <a:p>
            <a:pPr marL="844550" lvl="3" indent="-228600" defTabSz="627063" eaLnBrk="0" hangingPunct="0">
              <a:spcBef>
                <a:spcPts val="600"/>
              </a:spcBef>
              <a:buClr>
                <a:srgbClr val="FFFFFF"/>
              </a:buClr>
              <a:buSzPct val="95000"/>
              <a:buFont typeface="Wingdings" pitchFamily="2" charset="2"/>
              <a:buChar char=""/>
              <a:defRPr/>
            </a:pPr>
            <a:endParaRPr lang="en-US" sz="20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D8264D-B89C-4F0A-AAFA-2966D2EC44AC}"/>
              </a:ext>
            </a:extLst>
          </p:cNvPr>
          <p:cNvSpPr/>
          <p:nvPr/>
        </p:nvSpPr>
        <p:spPr>
          <a:xfrm>
            <a:off x="6754920" y="1531573"/>
            <a:ext cx="4151205" cy="523220"/>
          </a:xfrm>
          <a:prstGeom prst="rect">
            <a:avLst/>
          </a:prstGeom>
        </p:spPr>
        <p:txBody>
          <a:bodyPr wrap="square" lIns="91440" tIns="45720" rIns="91440" bIns="45720" anchor="t">
            <a:spAutoFit/>
          </a:bodyPr>
          <a:lstStyle/>
          <a:p>
            <a:pPr marL="0" marR="0" lvl="0" indent="0" defTabSz="121917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Funding Opportunities</a:t>
            </a:r>
            <a:endPar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endParaRPr>
          </a:p>
        </p:txBody>
      </p:sp>
      <p:pic>
        <p:nvPicPr>
          <p:cNvPr id="10" name="Picture 9">
            <a:extLst>
              <a:ext uri="{FF2B5EF4-FFF2-40B4-BE49-F238E27FC236}">
                <a16:creationId xmlns:a16="http://schemas.microsoft.com/office/drawing/2014/main" id="{05AE99BB-2A38-47F9-94B7-2BC47D162A38}"/>
              </a:ext>
            </a:extLst>
          </p:cNvPr>
          <p:cNvPicPr>
            <a:picLocks noChangeAspect="1"/>
          </p:cNvPicPr>
          <p:nvPr/>
        </p:nvPicPr>
        <p:blipFill>
          <a:blip r:embed="rId3"/>
          <a:stretch>
            <a:fillRect/>
          </a:stretch>
        </p:blipFill>
        <p:spPr>
          <a:xfrm>
            <a:off x="1104154" y="881304"/>
            <a:ext cx="4991846" cy="1823759"/>
          </a:xfrm>
          <a:prstGeom prst="rect">
            <a:avLst/>
          </a:prstGeom>
        </p:spPr>
      </p:pic>
      <p:sp>
        <p:nvSpPr>
          <p:cNvPr id="9" name="TextBox 8">
            <a:extLst>
              <a:ext uri="{FF2B5EF4-FFF2-40B4-BE49-F238E27FC236}">
                <a16:creationId xmlns:a16="http://schemas.microsoft.com/office/drawing/2014/main" id="{49F842A2-1D91-49B2-9CD2-199EC5E13C9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15</a:t>
            </a:r>
          </a:p>
        </p:txBody>
      </p:sp>
    </p:spTree>
    <p:extLst>
      <p:ext uri="{BB962C8B-B14F-4D97-AF65-F5344CB8AC3E}">
        <p14:creationId xmlns:p14="http://schemas.microsoft.com/office/powerpoint/2010/main" val="74975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168440" y="862011"/>
            <a:ext cx="11470826" cy="5556718"/>
          </a:xfrm>
          <a:prstGeom prst="rect">
            <a:avLst/>
          </a:prstGeom>
          <a:noFill/>
          <a:ln w="9525" algn="ctr">
            <a:noFill/>
            <a:miter lim="800000"/>
            <a:headEnd/>
            <a:tailEnd/>
          </a:ln>
        </p:spPr>
        <p:txBody>
          <a:bodyPr/>
          <a:lstStyle/>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Presentations:</a:t>
            </a:r>
          </a:p>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a:endParaRPr>
          </a:p>
          <a:p>
            <a:pPr marL="688975" lvl="2" defTabSz="457200" eaLnBrk="0" hangingPunct="0">
              <a:buClr>
                <a:prstClr val="white"/>
              </a:buClr>
              <a:buSzPct val="95000"/>
              <a:defRPr/>
            </a:pPr>
            <a:r>
              <a:rPr lang="en-US" sz="2800" b="1" dirty="0">
                <a:solidFill>
                  <a:prstClr val="white"/>
                </a:solidFill>
              </a:rPr>
              <a:t>The National Cancer Institute: Leading Cancer Research</a:t>
            </a:r>
          </a:p>
          <a:p>
            <a:pPr marL="688975" lvl="2" defTabSz="457200" eaLnBrk="0" hangingPunct="0">
              <a:buClr>
                <a:prstClr val="white"/>
              </a:buClr>
              <a:buSzPct val="95000"/>
              <a:defRPr/>
            </a:pPr>
            <a:r>
              <a:rPr lang="en-US" sz="2800" b="1" dirty="0">
                <a:solidFill>
                  <a:prstClr val="white"/>
                </a:solidFill>
              </a:rPr>
              <a:t>	in 2021 and Beyond </a:t>
            </a:r>
          </a:p>
          <a:p>
            <a:pPr marL="688975" lvl="2" defTabSz="457200" eaLnBrk="0" hangingPunct="0">
              <a:buClr>
                <a:prstClr val="white"/>
              </a:buClr>
              <a:buSzPct val="95000"/>
              <a:defRPr/>
            </a:pPr>
            <a:r>
              <a:rPr kumimoji="0" lang="en-US" sz="2800" b="1" i="0" u="none" strike="noStrike" kern="1200" cap="none" spc="0" normalizeH="0" baseline="0" noProof="0" dirty="0">
                <a:ln>
                  <a:noFill/>
                </a:ln>
                <a:solidFill>
                  <a:srgbClr val="E57200"/>
                </a:solidFill>
                <a:effectLst/>
                <a:uLnTx/>
                <a:uFillTx/>
                <a:latin typeface="Arial" panose="020B0604020202020204"/>
              </a:rPr>
              <a:t>		</a:t>
            </a:r>
            <a:r>
              <a:rPr lang="en-US" sz="2800" b="1" dirty="0">
                <a:solidFill>
                  <a:srgbClr val="E57200"/>
                </a:solidFill>
              </a:rPr>
              <a:t>Ned Sharpless</a:t>
            </a:r>
          </a:p>
          <a:p>
            <a:pPr marL="688975" lvl="2" defTabSz="457200" eaLnBrk="0" hangingPunct="0">
              <a:buClr>
                <a:prstClr val="white"/>
              </a:buClr>
              <a:buSzPct val="95000"/>
              <a:defRPr/>
            </a:pPr>
            <a:endParaRPr kumimoji="0" lang="en-US" sz="2800" b="1" i="0" u="none" strike="noStrike" kern="1200" cap="none" spc="0" normalizeH="0" baseline="0" noProof="0" dirty="0">
              <a:ln>
                <a:noFill/>
              </a:ln>
              <a:solidFill>
                <a:srgbClr val="E57200"/>
              </a:solidFill>
              <a:effectLst/>
              <a:uLnTx/>
              <a:uFillTx/>
              <a:latin typeface="Arial" panose="020B0604020202020204"/>
            </a:endParaRPr>
          </a:p>
          <a:p>
            <a:pPr marL="688975" lvl="2" defTabSz="457200" eaLnBrk="0" hangingPunct="0">
              <a:buClr>
                <a:prstClr val="white"/>
              </a:buClr>
              <a:buSzPct val="95000"/>
              <a:defRPr/>
            </a:pPr>
            <a:r>
              <a:rPr lang="en-US" sz="2800" b="1" dirty="0">
                <a:solidFill>
                  <a:prstClr val="white"/>
                </a:solidFill>
              </a:rPr>
              <a:t>Genomics, Genetics, and the Eye </a:t>
            </a:r>
          </a:p>
          <a:p>
            <a:pPr marL="688975" lvl="2" defTabSz="457200" eaLnBrk="0" hangingPunct="0">
              <a:buClr>
                <a:prstClr val="white"/>
              </a:buClr>
              <a:buSzPct val="95000"/>
              <a:defRPr/>
            </a:pPr>
            <a:r>
              <a:rPr lang="en-US" sz="2800" b="1" dirty="0">
                <a:solidFill>
                  <a:srgbClr val="E57200"/>
                </a:solidFill>
              </a:rPr>
              <a:t>		Michael Chiang</a:t>
            </a:r>
          </a:p>
          <a:p>
            <a:pPr marL="688975" lvl="2" defTabSz="550863" eaLnBrk="0" hangingPunct="0">
              <a:buClr>
                <a:prstClr val="white"/>
              </a:buClr>
              <a:buSzPct val="95000"/>
              <a:defRPr/>
            </a:pPr>
            <a:endParaRPr lang="en-US" sz="2800" b="1" dirty="0">
              <a:solidFill>
                <a:srgbClr val="E57200"/>
              </a:solidFill>
            </a:endParaRPr>
          </a:p>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B9FA7-E65D-4A00-A529-081D35D2EB74}"/>
              </a:ext>
            </a:extLst>
          </p:cNvPr>
          <p:cNvSpPr/>
          <p:nvPr/>
        </p:nvSpPr>
        <p:spPr>
          <a:xfrm>
            <a:off x="-38100" y="-12077"/>
            <a:ext cx="12192000" cy="646331"/>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Impact of Genomic Variation on Function (IGVF)</a:t>
            </a:r>
            <a:endParaRPr lang="en-US" sz="3600" b="1" dirty="0">
              <a:solidFill>
                <a:srgbClr val="5FE0D4"/>
              </a:solidFill>
              <a:latin typeface="Arial" charset="0"/>
            </a:endParaRPr>
          </a:p>
        </p:txBody>
      </p:sp>
      <p:grpSp>
        <p:nvGrpSpPr>
          <p:cNvPr id="30" name="Group 29">
            <a:extLst>
              <a:ext uri="{FF2B5EF4-FFF2-40B4-BE49-F238E27FC236}">
                <a16:creationId xmlns:a16="http://schemas.microsoft.com/office/drawing/2014/main" id="{034D4A50-C40D-FB42-8CBB-D4E3A8EAFC42}"/>
              </a:ext>
            </a:extLst>
          </p:cNvPr>
          <p:cNvGrpSpPr/>
          <p:nvPr/>
        </p:nvGrpSpPr>
        <p:grpSpPr>
          <a:xfrm>
            <a:off x="477070" y="1781747"/>
            <a:ext cx="5582216" cy="3698596"/>
            <a:chOff x="854139" y="1738624"/>
            <a:chExt cx="5488390" cy="2966284"/>
          </a:xfrm>
        </p:grpSpPr>
        <p:sp>
          <p:nvSpPr>
            <p:cNvPr id="4" name="TextBox 3">
              <a:extLst>
                <a:ext uri="{FF2B5EF4-FFF2-40B4-BE49-F238E27FC236}">
                  <a16:creationId xmlns:a16="http://schemas.microsoft.com/office/drawing/2014/main" id="{EEA7EF5C-80B4-FB45-A30C-4F6367E74ED1}"/>
                </a:ext>
              </a:extLst>
            </p:cNvPr>
            <p:cNvSpPr txBox="1"/>
            <p:nvPr/>
          </p:nvSpPr>
          <p:spPr>
            <a:xfrm>
              <a:off x="854139" y="1738624"/>
              <a:ext cx="5488390" cy="419624"/>
            </a:xfrm>
            <a:prstGeom prst="rect">
              <a:avLst/>
            </a:prstGeom>
            <a:noFill/>
            <a:ln w="28575">
              <a:solidFill>
                <a:srgbClr val="FFFFFF"/>
              </a:solidFill>
            </a:ln>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Effects of Genomic Variation</a:t>
              </a:r>
              <a:endParaRPr lang="en-US" sz="2800" b="0" i="0" kern="1200" baseline="0" dirty="0">
                <a:solidFill>
                  <a:schemeClr val="bg1"/>
                </a:solidFill>
                <a:effectLst/>
                <a:latin typeface="Arial" panose="020B0604020202020204" pitchFamily="34" charset="0"/>
                <a:ea typeface="Helvetica Neue" charset="0"/>
                <a:cs typeface="Arial" panose="020B0604020202020204" pitchFamily="34" charset="0"/>
              </a:endParaRPr>
            </a:p>
          </p:txBody>
        </p:sp>
        <p:sp>
          <p:nvSpPr>
            <p:cNvPr id="8" name="TextBox 7">
              <a:extLst>
                <a:ext uri="{FF2B5EF4-FFF2-40B4-BE49-F238E27FC236}">
                  <a16:creationId xmlns:a16="http://schemas.microsoft.com/office/drawing/2014/main" id="{BD04F638-B3DD-9549-8423-45FFB11C0EDA}"/>
                </a:ext>
              </a:extLst>
            </p:cNvPr>
            <p:cNvSpPr txBox="1"/>
            <p:nvPr/>
          </p:nvSpPr>
          <p:spPr>
            <a:xfrm>
              <a:off x="1756831" y="3011954"/>
              <a:ext cx="3445933" cy="419624"/>
            </a:xfrm>
            <a:prstGeom prst="rect">
              <a:avLst/>
            </a:prstGeom>
            <a:noFill/>
            <a:ln w="28575">
              <a:solidFill>
                <a:srgbClr val="FFFFFF"/>
              </a:solidFill>
            </a:ln>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Genome Function</a:t>
              </a:r>
              <a:endParaRPr lang="en-US" sz="2800" b="0" i="0" kern="1200" baseline="0" dirty="0">
                <a:solidFill>
                  <a:schemeClr val="bg1"/>
                </a:solidFill>
                <a:effectLst/>
                <a:latin typeface="Arial" panose="020B0604020202020204" pitchFamily="34" charset="0"/>
                <a:ea typeface="Helvetica Neue" charset="0"/>
                <a:cs typeface="Arial" panose="020B0604020202020204" pitchFamily="34" charset="0"/>
              </a:endParaRPr>
            </a:p>
          </p:txBody>
        </p:sp>
        <p:sp>
          <p:nvSpPr>
            <p:cNvPr id="11" name="TextBox 10">
              <a:extLst>
                <a:ext uri="{FF2B5EF4-FFF2-40B4-BE49-F238E27FC236}">
                  <a16:creationId xmlns:a16="http://schemas.microsoft.com/office/drawing/2014/main" id="{7FE807EC-A54C-E745-801B-7D9F3AA27232}"/>
                </a:ext>
              </a:extLst>
            </p:cNvPr>
            <p:cNvSpPr txBox="1"/>
            <p:nvPr/>
          </p:nvSpPr>
          <p:spPr>
            <a:xfrm>
              <a:off x="1689099" y="4285284"/>
              <a:ext cx="3572933" cy="419624"/>
            </a:xfrm>
            <a:prstGeom prst="rect">
              <a:avLst/>
            </a:prstGeom>
            <a:noFill/>
            <a:ln w="28575">
              <a:solidFill>
                <a:srgbClr val="FFFFFF"/>
              </a:solidFill>
            </a:ln>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Health &amp; Disease</a:t>
              </a:r>
              <a:endParaRPr lang="en-US" sz="2800" b="0" i="0" kern="1200" baseline="0" dirty="0">
                <a:solidFill>
                  <a:schemeClr val="bg1"/>
                </a:solidFill>
                <a:effectLst/>
                <a:latin typeface="Arial" panose="020B0604020202020204" pitchFamily="34" charset="0"/>
                <a:ea typeface="Helvetica Neue" charset="0"/>
                <a:cs typeface="Arial" panose="020B0604020202020204" pitchFamily="34" charset="0"/>
              </a:endParaRPr>
            </a:p>
          </p:txBody>
        </p:sp>
        <p:sp>
          <p:nvSpPr>
            <p:cNvPr id="28" name="Down Arrow 27">
              <a:extLst>
                <a:ext uri="{FF2B5EF4-FFF2-40B4-BE49-F238E27FC236}">
                  <a16:creationId xmlns:a16="http://schemas.microsoft.com/office/drawing/2014/main" id="{D63ADB1F-B20D-0C40-8284-81EC88C69857}"/>
                </a:ext>
              </a:extLst>
            </p:cNvPr>
            <p:cNvSpPr/>
            <p:nvPr/>
          </p:nvSpPr>
          <p:spPr>
            <a:xfrm>
              <a:off x="3263403" y="2385007"/>
              <a:ext cx="423333" cy="503784"/>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a:extLst>
                <a:ext uri="{FF2B5EF4-FFF2-40B4-BE49-F238E27FC236}">
                  <a16:creationId xmlns:a16="http://schemas.microsoft.com/office/drawing/2014/main" id="{8FC448E2-72A4-E440-B52B-BC4326F439F5}"/>
                </a:ext>
              </a:extLst>
            </p:cNvPr>
            <p:cNvSpPr/>
            <p:nvPr/>
          </p:nvSpPr>
          <p:spPr>
            <a:xfrm>
              <a:off x="3263403" y="3638901"/>
              <a:ext cx="423333" cy="503784"/>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E30D4B53-5BFE-804B-9819-91D63E2D666C}"/>
              </a:ext>
            </a:extLst>
          </p:cNvPr>
          <p:cNvGrpSpPr/>
          <p:nvPr/>
        </p:nvGrpSpPr>
        <p:grpSpPr>
          <a:xfrm>
            <a:off x="6148721" y="1780664"/>
            <a:ext cx="5700379" cy="3828851"/>
            <a:chOff x="4002716" y="1334483"/>
            <a:chExt cx="8300050" cy="5575007"/>
          </a:xfrm>
        </p:grpSpPr>
        <p:pic>
          <p:nvPicPr>
            <p:cNvPr id="14" name="Picture 13">
              <a:extLst>
                <a:ext uri="{FF2B5EF4-FFF2-40B4-BE49-F238E27FC236}">
                  <a16:creationId xmlns:a16="http://schemas.microsoft.com/office/drawing/2014/main" id="{5652C336-F107-A448-8066-8AD41F356014}"/>
                </a:ext>
              </a:extLst>
            </p:cNvPr>
            <p:cNvPicPr>
              <a:picLocks noChangeAspect="1"/>
            </p:cNvPicPr>
            <p:nvPr/>
          </p:nvPicPr>
          <p:blipFill>
            <a:blip r:embed="rId3">
              <a:lum bright="70000" contrast="-70000"/>
            </a:blip>
            <a:stretch>
              <a:fillRect/>
            </a:stretch>
          </p:blipFill>
          <p:spPr>
            <a:xfrm>
              <a:off x="4002716" y="1334483"/>
              <a:ext cx="8128000" cy="4610100"/>
            </a:xfrm>
            <a:prstGeom prst="rect">
              <a:avLst/>
            </a:prstGeom>
          </p:spPr>
        </p:pic>
        <p:sp>
          <p:nvSpPr>
            <p:cNvPr id="31" name="Oval 30">
              <a:extLst>
                <a:ext uri="{FF2B5EF4-FFF2-40B4-BE49-F238E27FC236}">
                  <a16:creationId xmlns:a16="http://schemas.microsoft.com/office/drawing/2014/main" id="{1BA07F2E-48E9-6340-98D7-21AAAB9D24B1}"/>
                </a:ext>
              </a:extLst>
            </p:cNvPr>
            <p:cNvSpPr/>
            <p:nvPr/>
          </p:nvSpPr>
          <p:spPr>
            <a:xfrm>
              <a:off x="10820400" y="3784953"/>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A63FD0B-EB40-1B4B-8E4C-645CE7402408}"/>
                </a:ext>
              </a:extLst>
            </p:cNvPr>
            <p:cNvSpPr/>
            <p:nvPr/>
          </p:nvSpPr>
          <p:spPr>
            <a:xfrm>
              <a:off x="5379554" y="1526872"/>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EC304551-31F1-4E46-9FBC-730C3C71B5CD}"/>
                </a:ext>
              </a:extLst>
            </p:cNvPr>
            <p:cNvSpPr/>
            <p:nvPr/>
          </p:nvSpPr>
          <p:spPr>
            <a:xfrm>
              <a:off x="5046193" y="3191840"/>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E6C53673-5AB0-0E4D-B44B-CCF28027FFA7}"/>
                </a:ext>
              </a:extLst>
            </p:cNvPr>
            <p:cNvSpPr/>
            <p:nvPr/>
          </p:nvSpPr>
          <p:spPr>
            <a:xfrm>
              <a:off x="5578012" y="4179724"/>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F0EA2858-E346-B949-B10D-9AC850BEEBEC}"/>
                </a:ext>
              </a:extLst>
            </p:cNvPr>
            <p:cNvSpPr/>
            <p:nvPr/>
          </p:nvSpPr>
          <p:spPr>
            <a:xfrm>
              <a:off x="5379554" y="3891145"/>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CCFDC5F-CEF8-AD4F-8F06-D708E27693BB}"/>
                </a:ext>
              </a:extLst>
            </p:cNvPr>
            <p:cNvSpPr/>
            <p:nvPr/>
          </p:nvSpPr>
          <p:spPr>
            <a:xfrm>
              <a:off x="8524923" y="5041850"/>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DBDE3837-5366-1F45-BB94-993D7FE4A55D}"/>
                </a:ext>
              </a:extLst>
            </p:cNvPr>
            <p:cNvSpPr/>
            <p:nvPr/>
          </p:nvSpPr>
          <p:spPr>
            <a:xfrm>
              <a:off x="8406390" y="4441334"/>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9FC5AF3-223F-CF4B-8066-953A3F1D6A63}"/>
                </a:ext>
              </a:extLst>
            </p:cNvPr>
            <p:cNvSpPr/>
            <p:nvPr/>
          </p:nvSpPr>
          <p:spPr>
            <a:xfrm>
              <a:off x="9508564" y="293296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B1E43CB2-3FE8-3149-9939-752A93F6917B}"/>
                </a:ext>
              </a:extLst>
            </p:cNvPr>
            <p:cNvSpPr/>
            <p:nvPr/>
          </p:nvSpPr>
          <p:spPr>
            <a:xfrm>
              <a:off x="10075517" y="261631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B2BB666E-6E1D-294B-81FD-85E73EF8EE92}"/>
                </a:ext>
              </a:extLst>
            </p:cNvPr>
            <p:cNvSpPr/>
            <p:nvPr/>
          </p:nvSpPr>
          <p:spPr>
            <a:xfrm>
              <a:off x="9271497" y="251245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CEA5E725-1739-9E4B-B071-319D201A1C0A}"/>
                </a:ext>
              </a:extLst>
            </p:cNvPr>
            <p:cNvSpPr/>
            <p:nvPr/>
          </p:nvSpPr>
          <p:spPr>
            <a:xfrm>
              <a:off x="9152963" y="3464822"/>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7987A14A-AB96-B844-995C-95E2E388AB9D}"/>
                </a:ext>
              </a:extLst>
            </p:cNvPr>
            <p:cNvSpPr/>
            <p:nvPr/>
          </p:nvSpPr>
          <p:spPr>
            <a:xfrm>
              <a:off x="11128424" y="2906394"/>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69348A5B-DB68-EA41-B63F-A12627EBAD3D}"/>
                </a:ext>
              </a:extLst>
            </p:cNvPr>
            <p:cNvSpPr/>
            <p:nvPr/>
          </p:nvSpPr>
          <p:spPr>
            <a:xfrm>
              <a:off x="10659535" y="293296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EB7EC76-12CB-9141-9029-3F3352E22932}"/>
                </a:ext>
              </a:extLst>
            </p:cNvPr>
            <p:cNvSpPr/>
            <p:nvPr/>
          </p:nvSpPr>
          <p:spPr>
            <a:xfrm>
              <a:off x="11057467" y="3118778"/>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A66F821E-E4F2-1A4C-A93E-6C987866710D}"/>
                </a:ext>
              </a:extLst>
            </p:cNvPr>
            <p:cNvSpPr/>
            <p:nvPr/>
          </p:nvSpPr>
          <p:spPr>
            <a:xfrm>
              <a:off x="11506200" y="242648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438AEC73-1087-454F-84EB-DB6CB4B72570}"/>
                </a:ext>
              </a:extLst>
            </p:cNvPr>
            <p:cNvSpPr/>
            <p:nvPr/>
          </p:nvSpPr>
          <p:spPr>
            <a:xfrm>
              <a:off x="11743267" y="2426487"/>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086479D-5031-EA47-BF27-9563ADEDD147}"/>
                </a:ext>
              </a:extLst>
            </p:cNvPr>
            <p:cNvSpPr/>
            <p:nvPr/>
          </p:nvSpPr>
          <p:spPr>
            <a:xfrm>
              <a:off x="11387666" y="2646329"/>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62630F9-D75D-304A-BE46-CAE5DEE67D06}"/>
                </a:ext>
              </a:extLst>
            </p:cNvPr>
            <p:cNvSpPr/>
            <p:nvPr/>
          </p:nvSpPr>
          <p:spPr>
            <a:xfrm>
              <a:off x="11150599" y="2646329"/>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4B477DA6-E2FA-804D-B304-A14727B98945}"/>
                </a:ext>
              </a:extLst>
            </p:cNvPr>
            <p:cNvSpPr/>
            <p:nvPr/>
          </p:nvSpPr>
          <p:spPr>
            <a:xfrm>
              <a:off x="5340945" y="6303073"/>
              <a:ext cx="237067" cy="212384"/>
            </a:xfrm>
            <a:prstGeom prst="ellipse">
              <a:avLst/>
            </a:prstGeom>
            <a:solidFill>
              <a:srgbClr val="5FE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BF2F6BFB-E0D5-AE43-9C7D-97F325C29983}"/>
                </a:ext>
              </a:extLst>
            </p:cNvPr>
            <p:cNvSpPr txBox="1"/>
            <p:nvPr/>
          </p:nvSpPr>
          <p:spPr>
            <a:xfrm>
              <a:off x="5616620" y="6147654"/>
              <a:ext cx="6686146" cy="761836"/>
            </a:xfrm>
            <a:prstGeom prst="rect">
              <a:avLst/>
            </a:prstGeom>
            <a:noFill/>
          </p:spPr>
          <p:txBody>
            <a:bodyPr wrap="square" rtlCol="0">
              <a:spAutoFit/>
            </a:bodyPr>
            <a:lstStyle/>
            <a:p>
              <a:r>
                <a:rPr lang="en-US" sz="2800" b="1" dirty="0">
                  <a:solidFill>
                    <a:srgbClr val="FFFFFF"/>
                  </a:solidFill>
                  <a:ea typeface="Helvetica Neue" charset="0"/>
                  <a:cs typeface="Helvetica Neue" charset="0"/>
                </a:rPr>
                <a:t>Award Locations in U.S.</a:t>
              </a:r>
              <a:endParaRPr lang="en-US" sz="2800" b="1" i="0" kern="1200" baseline="0" dirty="0">
                <a:solidFill>
                  <a:srgbClr val="FFFFFF"/>
                </a:solidFill>
                <a:effectLst/>
                <a:ea typeface="Helvetica Neue" charset="0"/>
                <a:cs typeface="Helvetica Neue" charset="0"/>
              </a:endParaRPr>
            </a:p>
          </p:txBody>
        </p:sp>
      </p:grpSp>
    </p:spTree>
    <p:extLst>
      <p:ext uri="{BB962C8B-B14F-4D97-AF65-F5344CB8AC3E}">
        <p14:creationId xmlns:p14="http://schemas.microsoft.com/office/powerpoint/2010/main" val="31782102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409433" y="1520983"/>
            <a:ext cx="8752114" cy="5386736"/>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609585" lvl="1" indent="0" defTabSz="627063" eaLnBrk="0" hangingPunct="0">
              <a:spcBef>
                <a:spcPts val="600"/>
              </a:spcBef>
              <a:buClr>
                <a:srgbClr val="FFFFFF"/>
              </a:buClr>
              <a:buSzPct val="95000"/>
              <a:buNone/>
              <a:defRPr/>
            </a:pPr>
            <a:r>
              <a:rPr kumimoji="0" lang="en-US" b="1" i="0" u="none" strike="noStrike" kern="1200" cap="none" spc="0" normalizeH="0" noProof="0" dirty="0">
                <a:ln>
                  <a:noFill/>
                </a:ln>
                <a:solidFill>
                  <a:srgbClr val="FFFFFF"/>
                </a:solidFill>
                <a:effectLst/>
                <a:uLnTx/>
                <a:uFillTx/>
                <a:latin typeface="Arial" panose="020B0604020202020204"/>
                <a:ea typeface="Calibri" panose="020F0502020204030204" pitchFamily="34" charset="0"/>
              </a:rPr>
              <a:t>Funding Opportunities:</a:t>
            </a:r>
            <a:endParaRPr lang="en-US" b="1" dirty="0">
              <a:solidFill>
                <a:srgbClr val="5FE0D4"/>
              </a:solidFill>
              <a:latin typeface="Arial"/>
              <a:cs typeface="Arial"/>
            </a:endParaRPr>
          </a:p>
          <a:p>
            <a:pPr marL="1146175" lvl="1" indent="-228600" defTabSz="627063" eaLnBrk="0" hangingPunct="0">
              <a:spcBef>
                <a:spcPts val="600"/>
              </a:spcBef>
              <a:buClr>
                <a:srgbClr val="FFFFFF"/>
              </a:buClr>
              <a:buSzPct val="95000"/>
              <a:buFont typeface="Wingdings" pitchFamily="2" charset="2"/>
              <a:buChar char=""/>
              <a:defRPr/>
            </a:pPr>
            <a:r>
              <a:rPr lang="en-US" sz="2800" b="1" dirty="0">
                <a:solidFill>
                  <a:schemeClr val="bg2">
                    <a:lumMod val="40000"/>
                    <a:lumOff val="60000"/>
                  </a:schemeClr>
                </a:solidFill>
                <a:latin typeface="Arial"/>
                <a:cs typeface="Arial"/>
              </a:rPr>
              <a:t>Data Production Research and 		Development Centers</a:t>
            </a:r>
          </a:p>
          <a:p>
            <a:pPr marL="1219170" lvl="2" indent="0" defTabSz="627063" eaLnBrk="0" hangingPunct="0">
              <a:spcBef>
                <a:spcPts val="600"/>
              </a:spcBef>
              <a:spcAft>
                <a:spcPts val="600"/>
              </a:spcAft>
              <a:buClr>
                <a:srgbClr val="FFFFFF"/>
              </a:buClr>
              <a:buSzPct val="95000"/>
              <a:buNone/>
              <a:defRPr/>
            </a:pPr>
            <a:r>
              <a:rPr lang="en-US" sz="2267" b="1" dirty="0">
                <a:latin typeface="Arial"/>
                <a:cs typeface="Arial"/>
              </a:rPr>
              <a:t>		RFA-HG-21-029</a:t>
            </a:r>
          </a:p>
          <a:p>
            <a:pPr marL="1146175" lvl="1" indent="-228600" defTabSz="627063" eaLnBrk="0" hangingPunct="0">
              <a:spcBef>
                <a:spcPts val="600"/>
              </a:spcBef>
              <a:buClr>
                <a:srgbClr val="FFFFFF"/>
              </a:buClr>
              <a:buSzPct val="95000"/>
              <a:buFont typeface="Wingdings" pitchFamily="2" charset="2"/>
              <a:buChar char=""/>
              <a:defRPr/>
            </a:pPr>
            <a:r>
              <a:rPr lang="en-US" sz="2800" b="1" dirty="0">
                <a:solidFill>
                  <a:schemeClr val="bg2">
                    <a:lumMod val="40000"/>
                    <a:lumOff val="60000"/>
                  </a:schemeClr>
                </a:solidFill>
                <a:latin typeface="Arial"/>
                <a:cs typeface="Arial"/>
              </a:rPr>
              <a:t>Data Analysis and Validation Centers</a:t>
            </a:r>
          </a:p>
          <a:p>
            <a:pPr marL="1219170" lvl="2" indent="0" defTabSz="627063" eaLnBrk="0" hangingPunct="0">
              <a:spcBef>
                <a:spcPts val="600"/>
              </a:spcBef>
              <a:spcAft>
                <a:spcPts val="600"/>
              </a:spcAft>
              <a:buClr>
                <a:srgbClr val="FFFFFF"/>
              </a:buClr>
              <a:buSzPct val="95000"/>
              <a:buNone/>
              <a:defRPr/>
            </a:pPr>
            <a:r>
              <a:rPr lang="en-US" sz="2267" b="1" dirty="0">
                <a:latin typeface="Arial"/>
                <a:cs typeface="Arial"/>
              </a:rPr>
              <a:t>		RFA-HG-21-030</a:t>
            </a:r>
          </a:p>
          <a:p>
            <a:pPr marL="1146175" lvl="1" indent="-228600" defTabSz="627063" eaLnBrk="0" hangingPunct="0">
              <a:spcBef>
                <a:spcPts val="600"/>
              </a:spcBef>
              <a:buClr>
                <a:srgbClr val="FFFFFF"/>
              </a:buClr>
              <a:buSzPct val="95000"/>
              <a:buFont typeface="Wingdings" pitchFamily="2" charset="2"/>
              <a:buChar char=""/>
              <a:defRPr/>
            </a:pPr>
            <a:r>
              <a:rPr lang="en-US" sz="2800" b="1" dirty="0">
                <a:solidFill>
                  <a:schemeClr val="bg2">
                    <a:lumMod val="40000"/>
                    <a:lumOff val="60000"/>
                  </a:schemeClr>
                </a:solidFill>
                <a:latin typeface="Arial"/>
                <a:cs typeface="Arial"/>
              </a:rPr>
              <a:t>Data Resource and Administrative 	Coordinating Center</a:t>
            </a:r>
          </a:p>
          <a:p>
            <a:pPr marL="1219170" lvl="2" indent="0" defTabSz="627063" eaLnBrk="0" hangingPunct="0">
              <a:spcBef>
                <a:spcPts val="600"/>
              </a:spcBef>
              <a:buClr>
                <a:srgbClr val="FFFFFF"/>
              </a:buClr>
              <a:buSzPct val="95000"/>
              <a:buNone/>
              <a:defRPr/>
            </a:pPr>
            <a:r>
              <a:rPr lang="en-US" sz="2267" b="1" dirty="0">
                <a:latin typeface="Arial"/>
                <a:cs typeface="Arial"/>
              </a:rPr>
              <a:t>		RFA-HG-21-031</a:t>
            </a:r>
          </a:p>
          <a:p>
            <a:pPr marL="609585" lvl="1" indent="0" defTabSz="627063" eaLnBrk="0" hangingPunct="0">
              <a:spcBef>
                <a:spcPts val="600"/>
              </a:spcBef>
              <a:buClr>
                <a:srgbClr val="FFFFFF"/>
              </a:buClr>
              <a:buSzPct val="95000"/>
              <a:buNone/>
              <a:defRPr/>
            </a:pPr>
            <a:endParaRPr lang="en-US" b="1" dirty="0">
              <a:solidFill>
                <a:prstClr val="white"/>
              </a:solidFill>
              <a:latin typeface="Arial" charset="0"/>
            </a:endParaRPr>
          </a:p>
          <a:p>
            <a:pPr marL="609585" lvl="1" indent="0" defTabSz="627063" eaLnBrk="0" hangingPunct="0">
              <a:spcBef>
                <a:spcPts val="600"/>
              </a:spcBef>
              <a:buClr>
                <a:srgbClr val="FFFFFF"/>
              </a:buClr>
              <a:buSzPct val="95000"/>
              <a:buNone/>
              <a:defRPr/>
            </a:pPr>
            <a:r>
              <a:rPr lang="en-US" b="1" dirty="0">
                <a:solidFill>
                  <a:prstClr val="white"/>
                </a:solidFill>
                <a:latin typeface="Arial" charset="0"/>
              </a:rPr>
              <a:t>Application Due Date: November 1, 2021</a:t>
            </a:r>
            <a:endParaRPr lang="en-US" sz="2800" b="1" dirty="0"/>
          </a:p>
        </p:txBody>
      </p:sp>
      <p:sp>
        <p:nvSpPr>
          <p:cNvPr id="2" name="Rectangle 1">
            <a:extLst>
              <a:ext uri="{FF2B5EF4-FFF2-40B4-BE49-F238E27FC236}">
                <a16:creationId xmlns:a16="http://schemas.microsoft.com/office/drawing/2014/main" id="{BE8B9FA7-E65D-4A00-A529-081D35D2EB74}"/>
              </a:ext>
            </a:extLst>
          </p:cNvPr>
          <p:cNvSpPr/>
          <p:nvPr/>
        </p:nvSpPr>
        <p:spPr>
          <a:xfrm>
            <a:off x="0" y="-13004"/>
            <a:ext cx="12192000" cy="1200329"/>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Molecular Phenotypes of Null Alleles in Cells (</a:t>
            </a:r>
            <a:r>
              <a:rPr lang="en-US" sz="3600" b="1" dirty="0" err="1">
                <a:solidFill>
                  <a:srgbClr val="5FE0D4"/>
                </a:solidFill>
                <a:latin typeface="Arial" charset="0"/>
                <a:cs typeface="Arial" charset="0"/>
              </a:rPr>
              <a:t>MorPhiC</a:t>
            </a:r>
            <a:r>
              <a:rPr lang="en-US" sz="3600" b="1" dirty="0">
                <a:solidFill>
                  <a:srgbClr val="5FE0D4"/>
                </a:solidFill>
                <a:latin typeface="Arial" charset="0"/>
                <a:cs typeface="Arial" charset="0"/>
              </a:rPr>
              <a:t>)</a:t>
            </a:r>
            <a:endParaRPr lang="en-US" sz="3600" b="1" dirty="0">
              <a:solidFill>
                <a:prstClr val="white"/>
              </a:solidFill>
              <a:latin typeface="Arial" charset="0"/>
            </a:endParaRPr>
          </a:p>
        </p:txBody>
      </p:sp>
      <p:pic>
        <p:nvPicPr>
          <p:cNvPr id="4" name="Picture 3" descr="A close-up of a person's mouth&#10;&#10;Description automatically generated with low confidence">
            <a:extLst>
              <a:ext uri="{FF2B5EF4-FFF2-40B4-BE49-F238E27FC236}">
                <a16:creationId xmlns:a16="http://schemas.microsoft.com/office/drawing/2014/main" id="{B742800D-4BC8-4E53-80E8-CFD7E72F97DF}"/>
              </a:ext>
            </a:extLst>
          </p:cNvPr>
          <p:cNvPicPr>
            <a:picLocks noChangeAspect="1"/>
          </p:cNvPicPr>
          <p:nvPr/>
        </p:nvPicPr>
        <p:blipFill rotWithShape="1">
          <a:blip r:embed="rId3">
            <a:extLst>
              <a:ext uri="{28A0092B-C50C-407E-A947-70E740481C1C}">
                <a14:useLocalDpi xmlns:a14="http://schemas.microsoft.com/office/drawing/2010/main" val="0"/>
              </a:ext>
            </a:extLst>
          </a:blip>
          <a:srcRect l="4266" r="8515"/>
          <a:stretch/>
        </p:blipFill>
        <p:spPr>
          <a:xfrm>
            <a:off x="7626306" y="1709011"/>
            <a:ext cx="4031673" cy="3439978"/>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8ABDACB-5E47-47F5-9CA7-D96F181C1A9C}"/>
              </a:ext>
            </a:extLst>
          </p:cNvPr>
          <p:cNvSpPr txBox="1"/>
          <p:nvPr/>
        </p:nvSpPr>
        <p:spPr>
          <a:xfrm>
            <a:off x="10379998" y="6457890"/>
            <a:ext cx="18662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16 </a:t>
            </a:r>
          </a:p>
        </p:txBody>
      </p:sp>
    </p:spTree>
    <p:extLst>
      <p:ext uri="{BB962C8B-B14F-4D97-AF65-F5344CB8AC3E}">
        <p14:creationId xmlns:p14="http://schemas.microsoft.com/office/powerpoint/2010/main" val="2197797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588864" y="1444170"/>
            <a:ext cx="8478983" cy="4849783"/>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defTabSz="627063" eaLnBrk="0" hangingPunct="0">
              <a:spcBef>
                <a:spcPts val="1800"/>
              </a:spcBef>
              <a:buClr>
                <a:schemeClr val="tx1"/>
              </a:buClr>
              <a:buSzPct val="95000"/>
              <a:buFont typeface="Wingdings" panose="05000000000000000000" pitchFamily="2" charset="2"/>
              <a:buChar char="§"/>
              <a:defRPr/>
            </a:pPr>
            <a:r>
              <a:rPr lang="en-US" sz="3200" b="1" dirty="0">
                <a:latin typeface="Arial" charset="0"/>
              </a:rPr>
              <a:t>Chao-Ting Wu (Harvard Medical School)</a:t>
            </a:r>
          </a:p>
          <a:p>
            <a:pPr lvl="1" defTabSz="627063" eaLnBrk="0" hangingPunct="0">
              <a:spcBef>
                <a:spcPts val="1800"/>
              </a:spcBef>
              <a:buClr>
                <a:schemeClr val="bg1"/>
              </a:buClr>
              <a:buSzPct val="95000"/>
              <a:buFont typeface="Wingdings" pitchFamily="2" charset="2"/>
              <a:buChar char="§"/>
              <a:defRPr/>
            </a:pPr>
            <a:r>
              <a:rPr lang="en-US" b="1" i="1" dirty="0">
                <a:solidFill>
                  <a:schemeClr val="bg2">
                    <a:lumMod val="40000"/>
                    <a:lumOff val="60000"/>
                  </a:schemeClr>
                </a:solidFill>
                <a:latin typeface="Arial" charset="0"/>
              </a:rPr>
              <a:t>Center for Genome Imaging</a:t>
            </a:r>
          </a:p>
          <a:p>
            <a:pPr lvl="2" defTabSz="627063" eaLnBrk="0" hangingPunct="0">
              <a:spcBef>
                <a:spcPts val="1800"/>
              </a:spcBef>
              <a:buClr>
                <a:schemeClr val="bg1"/>
              </a:buClr>
              <a:buSzPct val="95000"/>
              <a:buFont typeface="Wingdings" pitchFamily="2" charset="2"/>
              <a:buChar char="§"/>
              <a:defRPr/>
            </a:pPr>
            <a:endParaRPr lang="en-US" sz="3200" b="1" i="1" dirty="0">
              <a:latin typeface="Arial" charset="0"/>
            </a:endParaRPr>
          </a:p>
          <a:p>
            <a:pPr lvl="2" defTabSz="627063" eaLnBrk="0" hangingPunct="0">
              <a:spcBef>
                <a:spcPts val="1800"/>
              </a:spcBef>
              <a:buClr>
                <a:schemeClr val="bg1"/>
              </a:buClr>
              <a:buSzPct val="95000"/>
              <a:buFont typeface="Wingdings" pitchFamily="2" charset="2"/>
              <a:buChar char="§"/>
              <a:defRPr/>
            </a:pPr>
            <a:endParaRPr lang="en-US" sz="3200" b="1" i="1" dirty="0">
              <a:latin typeface="Arial" charset="0"/>
            </a:endParaRPr>
          </a:p>
          <a:p>
            <a:pPr defTabSz="627063" eaLnBrk="0" hangingPunct="0">
              <a:spcBef>
                <a:spcPts val="1800"/>
              </a:spcBef>
              <a:buClr>
                <a:schemeClr val="tx1"/>
              </a:buClr>
              <a:buSzPct val="95000"/>
              <a:buFont typeface="Wingdings" pitchFamily="2" charset="2"/>
              <a:buChar char="§"/>
              <a:defRPr/>
            </a:pPr>
            <a:r>
              <a:rPr lang="en-US" sz="3200" b="1" dirty="0">
                <a:latin typeface="Arial" charset="0"/>
              </a:rPr>
              <a:t>Chuan He (University of Chicago)</a:t>
            </a:r>
          </a:p>
          <a:p>
            <a:pPr lvl="1" defTabSz="627063" eaLnBrk="0" hangingPunct="0">
              <a:spcBef>
                <a:spcPts val="1800"/>
              </a:spcBef>
              <a:buClr>
                <a:schemeClr val="bg1"/>
              </a:buClr>
              <a:buSzPct val="95000"/>
              <a:buFont typeface="Wingdings" pitchFamily="2" charset="2"/>
              <a:buChar char="§"/>
              <a:defRPr/>
            </a:pPr>
            <a:r>
              <a:rPr lang="en-US" b="1" i="1" dirty="0">
                <a:solidFill>
                  <a:schemeClr val="bg2">
                    <a:lumMod val="40000"/>
                    <a:lumOff val="60000"/>
                  </a:schemeClr>
                </a:solidFill>
                <a:latin typeface="Arial" charset="0"/>
              </a:rPr>
              <a:t>Center for Dynamic RNA 	</a:t>
            </a:r>
            <a:r>
              <a:rPr lang="en-US" b="1" i="1" dirty="0" err="1">
                <a:solidFill>
                  <a:schemeClr val="bg2">
                    <a:lumMod val="40000"/>
                    <a:lumOff val="60000"/>
                  </a:schemeClr>
                </a:solidFill>
                <a:latin typeface="Arial" charset="0"/>
              </a:rPr>
              <a:t>Epitranscriptomes</a:t>
            </a:r>
            <a:endParaRPr lang="en-US" b="1" i="1" dirty="0">
              <a:solidFill>
                <a:schemeClr val="bg2">
                  <a:lumMod val="40000"/>
                  <a:lumOff val="60000"/>
                </a:schemeClr>
              </a:solidFill>
              <a:latin typeface="Arial" charset="0"/>
            </a:endParaRPr>
          </a:p>
          <a:p>
            <a:pPr lvl="1" defTabSz="627063" eaLnBrk="0" hangingPunct="0">
              <a:spcBef>
                <a:spcPts val="1800"/>
              </a:spcBef>
              <a:buClr>
                <a:schemeClr val="tx1"/>
              </a:buClr>
              <a:buSzPct val="95000"/>
              <a:defRPr/>
            </a:pPr>
            <a:endParaRPr lang="en-US" b="1" dirty="0">
              <a:latin typeface="Arial" charset="0"/>
            </a:endParaRPr>
          </a:p>
          <a:p>
            <a:pPr lvl="1" defTabSz="627063" eaLnBrk="0" hangingPunct="0">
              <a:spcBef>
                <a:spcPts val="1800"/>
              </a:spcBef>
              <a:buClr>
                <a:schemeClr val="tx1"/>
              </a:buClr>
              <a:buSzPct val="95000"/>
              <a:defRPr/>
            </a:pPr>
            <a:endParaRPr lang="en-US" b="1" dirty="0">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3200" b="1" dirty="0">
              <a:latin typeface="Arial" charset="0"/>
            </a:endParaRPr>
          </a:p>
          <a:p>
            <a:pPr marL="387350" lvl="2" indent="-228600" algn="ctr" defTabSz="627063" eaLnBrk="0" hangingPunct="0">
              <a:spcBef>
                <a:spcPts val="1800"/>
              </a:spcBef>
              <a:buClr>
                <a:schemeClr val="tx1"/>
              </a:buClr>
              <a:buSzPct val="95000"/>
              <a:buFont typeface="Wingdings" pitchFamily="2" charset="2"/>
              <a:buChar char=""/>
              <a:defRPr/>
            </a:pPr>
            <a:endParaRPr lang="en-US" sz="3200" b="1" dirty="0">
              <a:latin typeface="Arial" charset="0"/>
            </a:endParaRPr>
          </a:p>
          <a:p>
            <a:endParaRPr lang="en-US" sz="3200" dirty="0"/>
          </a:p>
          <a:p>
            <a:pPr lvl="1"/>
            <a:endParaRPr lang="en-US" dirty="0"/>
          </a:p>
          <a:p>
            <a:endParaRPr lang="en-US" sz="3200" dirty="0"/>
          </a:p>
          <a:p>
            <a:endParaRPr lang="en-US" sz="3200" dirty="0"/>
          </a:p>
          <a:p>
            <a:pPr marL="609585" lvl="1" indent="0">
              <a:buFont typeface="Arial"/>
              <a:buNone/>
            </a:pPr>
            <a:endParaRPr lang="en-US" dirty="0"/>
          </a:p>
        </p:txBody>
      </p:sp>
      <p:sp>
        <p:nvSpPr>
          <p:cNvPr id="2" name="Rectangle 1">
            <a:extLst>
              <a:ext uri="{FF2B5EF4-FFF2-40B4-BE49-F238E27FC236}">
                <a16:creationId xmlns:a16="http://schemas.microsoft.com/office/drawing/2014/main" id="{BE8B9FA7-E65D-4A00-A529-081D35D2EB74}"/>
              </a:ext>
            </a:extLst>
          </p:cNvPr>
          <p:cNvSpPr/>
          <p:nvPr/>
        </p:nvSpPr>
        <p:spPr>
          <a:xfrm>
            <a:off x="-114300" y="-11928"/>
            <a:ext cx="12192000" cy="646331"/>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Centers for Excellence in Genomic Science (CEGS)</a:t>
            </a:r>
            <a:endParaRPr lang="en-US" sz="3600" b="1" dirty="0">
              <a:solidFill>
                <a:prstClr val="white"/>
              </a:solidFill>
              <a:latin typeface="Arial" charset="0"/>
            </a:endParaRPr>
          </a:p>
        </p:txBody>
      </p:sp>
      <p:pic>
        <p:nvPicPr>
          <p:cNvPr id="4" name="Picture 3">
            <a:extLst>
              <a:ext uri="{FF2B5EF4-FFF2-40B4-BE49-F238E27FC236}">
                <a16:creationId xmlns:a16="http://schemas.microsoft.com/office/drawing/2014/main" id="{6D1593D2-AAAF-4A74-853F-DBD3380302EA}"/>
              </a:ext>
            </a:extLst>
          </p:cNvPr>
          <p:cNvPicPr>
            <a:picLocks noChangeAspect="1"/>
          </p:cNvPicPr>
          <p:nvPr/>
        </p:nvPicPr>
        <p:blipFill rotWithShape="1">
          <a:blip r:embed="rId3"/>
          <a:srcRect l="9599" t="10882" r="11126" b="9731"/>
          <a:stretch/>
        </p:blipFill>
        <p:spPr>
          <a:xfrm>
            <a:off x="9464752" y="4165647"/>
            <a:ext cx="2118230" cy="2128307"/>
          </a:xfrm>
          <a:prstGeom prst="rect">
            <a:avLst/>
          </a:prstGeom>
          <a:ln>
            <a:solidFill>
              <a:schemeClr val="tx1"/>
            </a:solid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B88676CB-F0EC-4A2B-911C-3F18EB61AE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3" t="1149" r="4684" b="20962"/>
          <a:stretch/>
        </p:blipFill>
        <p:spPr bwMode="auto">
          <a:xfrm>
            <a:off x="9464752" y="1466426"/>
            <a:ext cx="2128307" cy="212830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D9FCCA-BE26-4CB0-AC4B-55E8648DFAB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17</a:t>
            </a:r>
          </a:p>
        </p:txBody>
      </p:sp>
    </p:spTree>
    <p:extLst>
      <p:ext uri="{BB962C8B-B14F-4D97-AF65-F5344CB8AC3E}">
        <p14:creationId xmlns:p14="http://schemas.microsoft.com/office/powerpoint/2010/main" val="1132589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1CF76-A299-4160-9F80-E103DFDF6607}"/>
              </a:ext>
            </a:extLst>
          </p:cNvPr>
          <p:cNvSpPr>
            <a:spLocks noGrp="1"/>
          </p:cNvSpPr>
          <p:nvPr>
            <p:ph type="title"/>
          </p:nvPr>
        </p:nvSpPr>
        <p:spPr>
          <a:xfrm>
            <a:off x="0" y="34230"/>
            <a:ext cx="12192000" cy="604026"/>
          </a:xfrm>
        </p:spPr>
        <p:txBody>
          <a:bodyPr/>
          <a:lstStyle/>
          <a:p>
            <a:pPr algn="ctr">
              <a:defRPr/>
            </a:pPr>
            <a:r>
              <a:rPr lang="en-US" sz="3600" b="1" dirty="0">
                <a:solidFill>
                  <a:srgbClr val="5FE0D4"/>
                </a:solidFill>
                <a:latin typeface="Arial" charset="0"/>
                <a:cs typeface="Arial" charset="0"/>
              </a:rPr>
              <a:t>Computational Genomics and Data Science Program</a:t>
            </a:r>
            <a:endParaRPr lang="en-US" sz="3600" b="1" dirty="0">
              <a:solidFill>
                <a:srgbClr val="5FE0D4"/>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AF07C10D-F9B4-47FA-B9AB-62950D3C228C}"/>
              </a:ext>
            </a:extLst>
          </p:cNvPr>
          <p:cNvSpPr/>
          <p:nvPr/>
        </p:nvSpPr>
        <p:spPr>
          <a:xfrm>
            <a:off x="170480" y="1379934"/>
            <a:ext cx="6668614" cy="4154984"/>
          </a:xfrm>
          <a:prstGeom prst="rect">
            <a:avLst/>
          </a:prstGeom>
        </p:spPr>
        <p:txBody>
          <a:bodyPr wrap="square">
            <a:spAutoFit/>
          </a:bodyPr>
          <a:lstStyle/>
          <a:p>
            <a:pPr marL="615950" lvl="2" indent="-271463" defTabSz="488950" eaLnBrk="0" hangingPunct="0">
              <a:spcBef>
                <a:spcPts val="1200"/>
              </a:spcBef>
              <a:buClr>
                <a:srgbClr val="FFFFFF"/>
              </a:buClr>
              <a:buSzPct val="95000"/>
              <a:buFont typeface="Wingdings" panose="05000000000000000000" pitchFamily="2" charset="2"/>
              <a:buChar char="§"/>
              <a:defRPr/>
            </a:pPr>
            <a:r>
              <a:rPr lang="en-US" sz="2800" b="1" dirty="0">
                <a:solidFill>
                  <a:prstClr val="white"/>
                </a:solidFill>
                <a:latin typeface="Arial" panose="020B0604020202020204" pitchFamily="34" charset="0"/>
                <a:cs typeface="Arial" panose="020B0604020202020204" pitchFamily="34" charset="0"/>
              </a:rPr>
              <a:t>New funding opportunities 	released in July </a:t>
            </a:r>
          </a:p>
          <a:p>
            <a:pPr marL="615950" lvl="2" indent="-271463" defTabSz="488950" eaLnBrk="0" hangingPunct="0">
              <a:spcBef>
                <a:spcPts val="1200"/>
              </a:spcBef>
              <a:buClr>
                <a:srgbClr val="FFFFFF"/>
              </a:buClr>
              <a:buSzPct val="95000"/>
              <a:buFont typeface="Wingdings" panose="05000000000000000000" pitchFamily="2" charset="2"/>
              <a:buChar char="§"/>
              <a:defRPr/>
            </a:pPr>
            <a:endParaRPr lang="en-US" sz="2800" b="1" dirty="0">
              <a:solidFill>
                <a:prstClr val="white"/>
              </a:solidFill>
              <a:latin typeface="Arial" panose="020B0604020202020204" pitchFamily="34" charset="0"/>
              <a:cs typeface="Arial" panose="020B0604020202020204" pitchFamily="34" charset="0"/>
            </a:endParaRPr>
          </a:p>
          <a:p>
            <a:pPr marL="615950" lvl="2" indent="-271463" defTabSz="488950" eaLnBrk="0" hangingPunct="0">
              <a:spcBef>
                <a:spcPts val="1200"/>
              </a:spcBef>
              <a:buClr>
                <a:srgbClr val="FFFFFF"/>
              </a:buClr>
              <a:buSzPct val="95000"/>
              <a:buFont typeface="Wingdings" panose="05000000000000000000" pitchFamily="2" charset="2"/>
              <a:buChar char="§"/>
              <a:defRPr/>
            </a:pPr>
            <a:r>
              <a:rPr lang="en-US" sz="2800" b="1" dirty="0">
                <a:solidFill>
                  <a:prstClr val="white"/>
                </a:solidFill>
                <a:latin typeface="Arial" panose="020B0604020202020204" pitchFamily="34" charset="0"/>
                <a:cs typeface="Arial" panose="020B0604020202020204" pitchFamily="34" charset="0"/>
              </a:rPr>
              <a:t>Support innovative research in 	computational genomics and 	data science</a:t>
            </a:r>
          </a:p>
          <a:p>
            <a:pPr marL="344487" lvl="2" defTabSz="488950" eaLnBrk="0" hangingPunct="0">
              <a:spcBef>
                <a:spcPts val="1200"/>
              </a:spcBef>
              <a:buClr>
                <a:srgbClr val="FFFFFF"/>
              </a:buClr>
              <a:buSzPct val="95000"/>
              <a:defRPr/>
            </a:pPr>
            <a:r>
              <a:rPr lang="en-US" sz="2800" b="1" dirty="0">
                <a:solidFill>
                  <a:prstClr val="white"/>
                </a:solidFill>
                <a:latin typeface="Arial" panose="020B0604020202020204" pitchFamily="34" charset="0"/>
                <a:cs typeface="Arial" panose="020B0604020202020204" pitchFamily="34" charset="0"/>
              </a:rPr>
              <a:t>	</a:t>
            </a:r>
          </a:p>
          <a:p>
            <a:pPr marL="615950" lvl="2" indent="-271463" defTabSz="488950" eaLnBrk="0" hangingPunct="0">
              <a:spcBef>
                <a:spcPts val="1200"/>
              </a:spcBef>
              <a:buClr>
                <a:srgbClr val="FFFFFF"/>
              </a:buClr>
              <a:buSzPct val="95000"/>
              <a:buFont typeface="Wingdings" panose="05000000000000000000" pitchFamily="2" charset="2"/>
              <a:buChar char="§"/>
              <a:defRPr/>
            </a:pPr>
            <a:r>
              <a:rPr lang="en-US" sz="2800" b="1" dirty="0">
                <a:solidFill>
                  <a:prstClr val="white"/>
                </a:solidFill>
                <a:latin typeface="Arial" panose="020B0604020202020204" pitchFamily="34" charset="0"/>
                <a:cs typeface="Arial" panose="020B0604020202020204" pitchFamily="34" charset="0"/>
              </a:rPr>
              <a:t>First due date: October 5, 2021</a:t>
            </a:r>
          </a:p>
        </p:txBody>
      </p:sp>
      <p:sp>
        <p:nvSpPr>
          <p:cNvPr id="9" name="Title 3">
            <a:extLst>
              <a:ext uri="{FF2B5EF4-FFF2-40B4-BE49-F238E27FC236}">
                <a16:creationId xmlns:a16="http://schemas.microsoft.com/office/drawing/2014/main" id="{C3699945-52DA-0B42-B2FA-2906B052BF6D}"/>
              </a:ext>
            </a:extLst>
          </p:cNvPr>
          <p:cNvSpPr txBox="1">
            <a:spLocks/>
          </p:cNvSpPr>
          <p:nvPr/>
        </p:nvSpPr>
        <p:spPr>
          <a:xfrm>
            <a:off x="576069" y="604026"/>
            <a:ext cx="11067289"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a:ln>
                <a:noFill/>
              </a:ln>
              <a:solidFill>
                <a:srgbClr val="FFFFFF"/>
              </a:solidFill>
              <a:effectLst/>
              <a:uLnTx/>
              <a:uFillTx/>
              <a:latin typeface="Arial" pitchFamily="34" charset="0"/>
              <a:ea typeface="+mj-ea"/>
              <a:cs typeface="Arial" pitchFamily="34" charset="0"/>
            </a:endParaRPr>
          </a:p>
        </p:txBody>
      </p:sp>
      <p:sp>
        <p:nvSpPr>
          <p:cNvPr id="10" name="TextBox 9">
            <a:extLst>
              <a:ext uri="{FF2B5EF4-FFF2-40B4-BE49-F238E27FC236}">
                <a16:creationId xmlns:a16="http://schemas.microsoft.com/office/drawing/2014/main" id="{3C22E4CD-20F9-4CDE-B395-63DC1C2203D2}"/>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18</a:t>
            </a:r>
          </a:p>
        </p:txBody>
      </p:sp>
      <p:pic>
        <p:nvPicPr>
          <p:cNvPr id="8" name="Picture 7">
            <a:extLst>
              <a:ext uri="{FF2B5EF4-FFF2-40B4-BE49-F238E27FC236}">
                <a16:creationId xmlns:a16="http://schemas.microsoft.com/office/drawing/2014/main" id="{A8752BB6-86E4-5342-8194-898B25CDA2E9}"/>
              </a:ext>
            </a:extLst>
          </p:cNvPr>
          <p:cNvPicPr>
            <a:picLocks noChangeAspect="1"/>
          </p:cNvPicPr>
          <p:nvPr/>
        </p:nvPicPr>
        <p:blipFill>
          <a:blip r:embed="rId3"/>
          <a:stretch>
            <a:fillRect/>
          </a:stretch>
        </p:blipFill>
        <p:spPr>
          <a:xfrm>
            <a:off x="7034552" y="1379934"/>
            <a:ext cx="4804264" cy="4416552"/>
          </a:xfrm>
          <a:prstGeom prst="rect">
            <a:avLst/>
          </a:prstGeom>
        </p:spPr>
      </p:pic>
    </p:spTree>
    <p:extLst>
      <p:ext uri="{BB962C8B-B14F-4D97-AF65-F5344CB8AC3E}">
        <p14:creationId xmlns:p14="http://schemas.microsoft.com/office/powerpoint/2010/main" val="3923805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61170" y="4986421"/>
            <a:ext cx="11870492" cy="1677199"/>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Repository for summary statistics from COVID-19 Host Genetics 	Initiative</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Curation team reached milestone of curating &gt;5,000 papers</a:t>
            </a:r>
          </a:p>
          <a:p>
            <a:pPr marL="387350" lvl="2" indent="-228600"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endParaRPr lang="en-US" sz="2800" dirty="0"/>
          </a:p>
          <a:p>
            <a:pPr lvl="1"/>
            <a:endParaRPr lang="en-US" sz="2800" dirty="0"/>
          </a:p>
          <a:p>
            <a:endParaRPr lang="en-US" sz="2800" dirty="0"/>
          </a:p>
          <a:p>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0" y="-7952"/>
            <a:ext cx="12192000" cy="646331"/>
          </a:xfrm>
          <a:prstGeom prst="rect">
            <a:avLst/>
          </a:prstGeom>
          <a:effectLst>
            <a:glow rad="139700">
              <a:schemeClr val="accent3">
                <a:satMod val="175000"/>
                <a:alpha val="40000"/>
              </a:schemeClr>
            </a:glow>
          </a:effectLst>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GWAS Catalog</a:t>
            </a:r>
            <a:endParaRPr lang="en-US" sz="3600" b="1" dirty="0">
              <a:solidFill>
                <a:prstClr val="white"/>
              </a:solidFill>
              <a:latin typeface="Arial" charset="0"/>
            </a:endParaRPr>
          </a:p>
        </p:txBody>
      </p:sp>
      <p:pic>
        <p:nvPicPr>
          <p:cNvPr id="11" name="Picture 10">
            <a:extLst>
              <a:ext uri="{FF2B5EF4-FFF2-40B4-BE49-F238E27FC236}">
                <a16:creationId xmlns:a16="http://schemas.microsoft.com/office/drawing/2014/main" id="{F9DA5107-FFFE-4EBB-BE5F-F072CAB68DA0}"/>
              </a:ext>
            </a:extLst>
          </p:cNvPr>
          <p:cNvPicPr>
            <a:picLocks noChangeAspect="1"/>
          </p:cNvPicPr>
          <p:nvPr/>
        </p:nvPicPr>
        <p:blipFill rotWithShape="1">
          <a:blip r:embed="rId3"/>
          <a:srcRect l="20999" t="28718" r="23296" b="12770"/>
          <a:stretch/>
        </p:blipFill>
        <p:spPr>
          <a:xfrm>
            <a:off x="361170" y="1566215"/>
            <a:ext cx="5435862" cy="3033328"/>
          </a:xfrm>
          <a:prstGeom prst="rect">
            <a:avLst/>
          </a:prstGeom>
          <a:effectLst>
            <a:glow rad="228600">
              <a:schemeClr val="accent3">
                <a:satMod val="175000"/>
                <a:alpha val="40000"/>
              </a:schemeClr>
            </a:glow>
          </a:effectLst>
        </p:spPr>
      </p:pic>
      <p:grpSp>
        <p:nvGrpSpPr>
          <p:cNvPr id="3" name="Group 2">
            <a:extLst>
              <a:ext uri="{FF2B5EF4-FFF2-40B4-BE49-F238E27FC236}">
                <a16:creationId xmlns:a16="http://schemas.microsoft.com/office/drawing/2014/main" id="{16A33681-F0DF-43F8-BA5C-20C3F9F47308}"/>
              </a:ext>
            </a:extLst>
          </p:cNvPr>
          <p:cNvGrpSpPr/>
          <p:nvPr/>
        </p:nvGrpSpPr>
        <p:grpSpPr>
          <a:xfrm>
            <a:off x="6216120" y="1566215"/>
            <a:ext cx="5669280" cy="2468880"/>
            <a:chOff x="6329656" y="1536914"/>
            <a:chExt cx="5650620" cy="2499762"/>
          </a:xfrm>
          <a:effectLst>
            <a:glow rad="228600">
              <a:schemeClr val="accent3">
                <a:satMod val="175000"/>
                <a:alpha val="40000"/>
              </a:schemeClr>
            </a:glow>
          </a:effectLst>
        </p:grpSpPr>
        <p:sp>
          <p:nvSpPr>
            <p:cNvPr id="7" name="TextBox 6">
              <a:extLst>
                <a:ext uri="{FF2B5EF4-FFF2-40B4-BE49-F238E27FC236}">
                  <a16:creationId xmlns:a16="http://schemas.microsoft.com/office/drawing/2014/main" id="{998FD3BA-AB92-48C9-A1A7-F94A7E43B55A}"/>
                </a:ext>
              </a:extLst>
            </p:cNvPr>
            <p:cNvSpPr txBox="1"/>
            <p:nvPr/>
          </p:nvSpPr>
          <p:spPr>
            <a:xfrm>
              <a:off x="6329656" y="2836347"/>
              <a:ext cx="5650620" cy="1200329"/>
            </a:xfrm>
            <a:prstGeom prst="rect">
              <a:avLst/>
            </a:prstGeom>
            <a:solidFill>
              <a:schemeClr val="tx1"/>
            </a:solidFill>
            <a:ln w="12700">
              <a:noFill/>
            </a:ln>
          </p:spPr>
          <p:txBody>
            <a:bodyPr wrap="square" rtlCol="0">
              <a:spAutoFit/>
            </a:bodyPr>
            <a:lstStyle/>
            <a:p>
              <a:pPr algn="ctr"/>
              <a:r>
                <a:rPr lang="en-US" dirty="0">
                  <a:solidFill>
                    <a:srgbClr val="02102A"/>
                  </a:solidFill>
                  <a:latin typeface="+mj-lt"/>
                  <a:ea typeface="Helvetica Neue" charset="0"/>
                  <a:cs typeface="Helvetica Neue" charset="0"/>
                </a:rPr>
                <a:t>As of August 16, 2021, the GWAS Catalog contains 5,273 publications and 276,696 associations. </a:t>
              </a:r>
              <a:endParaRPr lang="en-US" b="0" i="0" kern="1200" baseline="0" dirty="0">
                <a:solidFill>
                  <a:srgbClr val="02102A"/>
                </a:solidFill>
                <a:effectLst/>
                <a:latin typeface="+mj-lt"/>
                <a:ea typeface="Helvetica Neue" charset="0"/>
                <a:cs typeface="Helvetica Neue" charset="0"/>
              </a:endParaRPr>
            </a:p>
          </p:txBody>
        </p:sp>
        <p:pic>
          <p:nvPicPr>
            <p:cNvPr id="6" name="Picture 5">
              <a:extLst>
                <a:ext uri="{FF2B5EF4-FFF2-40B4-BE49-F238E27FC236}">
                  <a16:creationId xmlns:a16="http://schemas.microsoft.com/office/drawing/2014/main" id="{4D8C0D93-F0F4-40BC-BAF8-2870F7612954}"/>
                </a:ext>
              </a:extLst>
            </p:cNvPr>
            <p:cNvPicPr>
              <a:picLocks noChangeAspect="1"/>
            </p:cNvPicPr>
            <p:nvPr/>
          </p:nvPicPr>
          <p:blipFill>
            <a:blip r:embed="rId4"/>
            <a:stretch>
              <a:fillRect/>
            </a:stretch>
          </p:blipFill>
          <p:spPr>
            <a:xfrm>
              <a:off x="6329656" y="1536914"/>
              <a:ext cx="5650620" cy="1316209"/>
            </a:xfrm>
            <a:prstGeom prst="rect">
              <a:avLst/>
            </a:prstGeom>
            <a:ln>
              <a:noFill/>
            </a:ln>
          </p:spPr>
        </p:pic>
      </p:grpSp>
      <p:sp>
        <p:nvSpPr>
          <p:cNvPr id="8" name="TextBox 7">
            <a:extLst>
              <a:ext uri="{FF2B5EF4-FFF2-40B4-BE49-F238E27FC236}">
                <a16:creationId xmlns:a16="http://schemas.microsoft.com/office/drawing/2014/main" id="{7C393347-941A-4335-B4C3-BCA15181ED3E}"/>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19</a:t>
            </a:r>
          </a:p>
        </p:txBody>
      </p:sp>
    </p:spTree>
    <p:extLst>
      <p:ext uri="{BB962C8B-B14F-4D97-AF65-F5344CB8AC3E}">
        <p14:creationId xmlns:p14="http://schemas.microsoft.com/office/powerpoint/2010/main" val="1881403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AD5CE3D-A1B1-4CAE-BECD-2F2AEDCF01AA}"/>
              </a:ext>
            </a:extLst>
          </p:cNvPr>
          <p:cNvGrpSpPr>
            <a:grpSpLocks noChangeAspect="1"/>
          </p:cNvGrpSpPr>
          <p:nvPr/>
        </p:nvGrpSpPr>
        <p:grpSpPr>
          <a:xfrm>
            <a:off x="7604170" y="1432264"/>
            <a:ext cx="4282777" cy="2615560"/>
            <a:chOff x="-4563954" y="919810"/>
            <a:chExt cx="13435666" cy="8205347"/>
          </a:xfrm>
        </p:grpSpPr>
        <p:pic>
          <p:nvPicPr>
            <p:cNvPr id="9" name="Picture 8">
              <a:extLst>
                <a:ext uri="{FF2B5EF4-FFF2-40B4-BE49-F238E27FC236}">
                  <a16:creationId xmlns:a16="http://schemas.microsoft.com/office/drawing/2014/main" id="{44AD3F65-555F-45A8-AE65-DA50035930A0}"/>
                </a:ext>
              </a:extLst>
            </p:cNvPr>
            <p:cNvPicPr>
              <a:picLocks noChangeAspect="1"/>
            </p:cNvPicPr>
            <p:nvPr/>
          </p:nvPicPr>
          <p:blipFill rotWithShape="1">
            <a:blip r:embed="rId3"/>
            <a:srcRect l="7988" t="11812" r="10069" b="-6013"/>
            <a:stretch/>
          </p:blipFill>
          <p:spPr>
            <a:xfrm>
              <a:off x="-4563954" y="919810"/>
              <a:ext cx="13435666" cy="8205347"/>
            </a:xfrm>
            <a:prstGeom prst="rect">
              <a:avLst/>
            </a:prstGeom>
            <a:effectLst>
              <a:glow rad="139700">
                <a:schemeClr val="accent3">
                  <a:satMod val="175000"/>
                  <a:alpha val="40000"/>
                </a:schemeClr>
              </a:glow>
            </a:effectLst>
          </p:spPr>
        </p:pic>
        <p:sp>
          <p:nvSpPr>
            <p:cNvPr id="11" name="Rectangle 10">
              <a:extLst>
                <a:ext uri="{FF2B5EF4-FFF2-40B4-BE49-F238E27FC236}">
                  <a16:creationId xmlns:a16="http://schemas.microsoft.com/office/drawing/2014/main" id="{84B50CAF-1873-4014-A3C7-199E3E2A87E1}"/>
                </a:ext>
              </a:extLst>
            </p:cNvPr>
            <p:cNvSpPr/>
            <p:nvPr/>
          </p:nvSpPr>
          <p:spPr>
            <a:xfrm>
              <a:off x="4413474" y="3916947"/>
              <a:ext cx="493159" cy="390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E36B88-5D67-4064-94A5-9B8F88FD3ED8}"/>
                </a:ext>
              </a:extLst>
            </p:cNvPr>
            <p:cNvSpPr txBox="1"/>
            <p:nvPr/>
          </p:nvSpPr>
          <p:spPr>
            <a:xfrm>
              <a:off x="-4563954" y="7358013"/>
              <a:ext cx="13435666" cy="1158642"/>
            </a:xfrm>
            <a:prstGeom prst="rect">
              <a:avLst/>
            </a:prstGeom>
            <a:solidFill>
              <a:schemeClr val="tx1"/>
            </a:solidFill>
          </p:spPr>
          <p:txBody>
            <a:bodyPr wrap="square" rtlCol="0">
              <a:spAutoFit/>
            </a:bodyPr>
            <a:lstStyle/>
            <a:p>
              <a:r>
                <a:rPr lang="en-US" sz="1800" dirty="0">
                  <a:solidFill>
                    <a:schemeClr val="bg1"/>
                  </a:solidFill>
                </a:rPr>
                <a:t>128 datasets, 45 countries </a:t>
              </a:r>
            </a:p>
          </p:txBody>
        </p:sp>
      </p:grpSp>
      <p:sp>
        <p:nvSpPr>
          <p:cNvPr id="5" name="Rectangle 4">
            <a:extLst>
              <a:ext uri="{FF2B5EF4-FFF2-40B4-BE49-F238E27FC236}">
                <a16:creationId xmlns:a16="http://schemas.microsoft.com/office/drawing/2014/main" id="{5332EAB6-939B-41E0-B09D-861B2F3BCD11}"/>
              </a:ext>
            </a:extLst>
          </p:cNvPr>
          <p:cNvSpPr/>
          <p:nvPr/>
        </p:nvSpPr>
        <p:spPr>
          <a:xfrm>
            <a:off x="-66675" y="-11928"/>
            <a:ext cx="12192000" cy="1200329"/>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Polygenic Risk Methods in Diverse Populations (PRIMED) Consortium</a:t>
            </a:r>
            <a:endParaRPr lang="en-US" sz="3600" b="1" dirty="0">
              <a:solidFill>
                <a:prstClr val="white"/>
              </a:solidFill>
              <a:latin typeface="Arial" charset="0"/>
            </a:endParaRPr>
          </a:p>
        </p:txBody>
      </p:sp>
      <p:sp>
        <p:nvSpPr>
          <p:cNvPr id="27" name="TextBox 26">
            <a:extLst>
              <a:ext uri="{FF2B5EF4-FFF2-40B4-BE49-F238E27FC236}">
                <a16:creationId xmlns:a16="http://schemas.microsoft.com/office/drawing/2014/main" id="{BA8E12A3-31C3-4AE6-8E4D-6711190414F7}"/>
              </a:ext>
            </a:extLst>
          </p:cNvPr>
          <p:cNvSpPr txBox="1"/>
          <p:nvPr/>
        </p:nvSpPr>
        <p:spPr>
          <a:xfrm>
            <a:off x="1444463" y="4126963"/>
            <a:ext cx="10679948" cy="2677656"/>
          </a:xfrm>
          <a:prstGeom prst="rect">
            <a:avLst/>
          </a:prstGeom>
          <a:noFill/>
        </p:spPr>
        <p:txBody>
          <a:bodyPr wrap="square" rtlCol="0">
            <a:spAutoFit/>
          </a:bodyPr>
          <a:lstStyle/>
          <a:p>
            <a:r>
              <a:rPr lang="en-US" b="1" dirty="0">
                <a:latin typeface="+mj-lt"/>
                <a:ea typeface="Helvetica Neue" charset="0"/>
                <a:cs typeface="Helvetica Neue" charset="0"/>
              </a:rPr>
              <a:t>Sally </a:t>
            </a:r>
            <a:r>
              <a:rPr lang="en-US" b="1" dirty="0" err="1">
                <a:latin typeface="+mj-lt"/>
                <a:ea typeface="Helvetica Neue" charset="0"/>
                <a:cs typeface="Helvetica Neue" charset="0"/>
              </a:rPr>
              <a:t>Adebamowo</a:t>
            </a:r>
            <a:r>
              <a:rPr lang="en-US" b="1" dirty="0">
                <a:latin typeface="+mj-lt"/>
                <a:ea typeface="Helvetica Neue" charset="0"/>
                <a:cs typeface="Helvetica Neue" charset="0"/>
              </a:rPr>
              <a:t> (U. of MD)</a:t>
            </a:r>
          </a:p>
          <a:p>
            <a:r>
              <a:rPr lang="en-US" b="1" dirty="0">
                <a:latin typeface="+mj-lt"/>
                <a:ea typeface="Helvetica Neue" charset="0"/>
                <a:cs typeface="Helvetica Neue" charset="0"/>
              </a:rPr>
              <a:t>David Conti (U. of Southern California)</a:t>
            </a:r>
          </a:p>
          <a:p>
            <a:r>
              <a:rPr lang="en-US" b="1" i="0" kern="1200" baseline="0" dirty="0">
                <a:effectLst/>
                <a:latin typeface="+mj-lt"/>
                <a:ea typeface="Helvetica Neue" charset="0"/>
                <a:cs typeface="Helvetica Neue" charset="0"/>
              </a:rPr>
              <a:t>Amit Khera</a:t>
            </a:r>
            <a:r>
              <a:rPr lang="en-US" b="1" i="0" kern="1200" dirty="0">
                <a:effectLst/>
                <a:latin typeface="+mj-lt"/>
                <a:ea typeface="Helvetica Neue" charset="0"/>
                <a:cs typeface="Helvetica Neue" charset="0"/>
              </a:rPr>
              <a:t> (</a:t>
            </a:r>
            <a:r>
              <a:rPr lang="en-US" b="1" i="0" kern="1200" baseline="0" dirty="0">
                <a:effectLst/>
                <a:latin typeface="+mj-lt"/>
                <a:ea typeface="Helvetica Neue" charset="0"/>
                <a:cs typeface="Helvetica Neue" charset="0"/>
              </a:rPr>
              <a:t>Massachusetts General and Broad Institute)</a:t>
            </a:r>
          </a:p>
          <a:p>
            <a:r>
              <a:rPr lang="en-US" b="1" dirty="0">
                <a:latin typeface="+mj-lt"/>
                <a:ea typeface="Helvetica Neue" charset="0"/>
                <a:cs typeface="Helvetica Neue" charset="0"/>
              </a:rPr>
              <a:t>Yun Li (U. of North Carolina)</a:t>
            </a:r>
          </a:p>
          <a:p>
            <a:r>
              <a:rPr lang="en-US" b="1" i="0" kern="1200" baseline="0" dirty="0" err="1">
                <a:effectLst/>
                <a:latin typeface="+mj-lt"/>
                <a:ea typeface="Helvetica Neue" charset="0"/>
                <a:cs typeface="Helvetica Neue" charset="0"/>
              </a:rPr>
              <a:t>Josep</a:t>
            </a:r>
            <a:r>
              <a:rPr lang="en-US" b="1" i="0" kern="1200" baseline="0" dirty="0">
                <a:effectLst/>
                <a:latin typeface="+mj-lt"/>
                <a:ea typeface="Helvetica Neue" charset="0"/>
                <a:cs typeface="Helvetica Neue" charset="0"/>
              </a:rPr>
              <a:t> Mercader</a:t>
            </a:r>
            <a:r>
              <a:rPr lang="en-US" b="1" dirty="0">
                <a:latin typeface="+mj-lt"/>
                <a:ea typeface="Helvetica Neue" charset="0"/>
                <a:cs typeface="Helvetica Neue" charset="0"/>
              </a:rPr>
              <a:t> (</a:t>
            </a:r>
            <a:r>
              <a:rPr lang="en-US" b="1" i="0" kern="1200" baseline="0" dirty="0">
                <a:effectLst/>
                <a:latin typeface="+mj-lt"/>
                <a:ea typeface="Helvetica Neue" charset="0"/>
                <a:cs typeface="Helvetica Neue" charset="0"/>
              </a:rPr>
              <a:t>Broad Institute)</a:t>
            </a:r>
          </a:p>
          <a:p>
            <a:r>
              <a:rPr lang="en-US" b="1" dirty="0">
                <a:latin typeface="+mj-lt"/>
                <a:ea typeface="Helvetica Neue" charset="0"/>
                <a:cs typeface="Helvetica Neue" charset="0"/>
              </a:rPr>
              <a:t>Bogdan </a:t>
            </a:r>
            <a:r>
              <a:rPr lang="en-US" b="1" dirty="0" err="1">
                <a:latin typeface="+mj-lt"/>
                <a:ea typeface="Helvetica Neue" charset="0"/>
                <a:cs typeface="Helvetica Neue" charset="0"/>
              </a:rPr>
              <a:t>Pasaniuc</a:t>
            </a:r>
            <a:r>
              <a:rPr lang="en-US" b="1" dirty="0">
                <a:latin typeface="+mj-lt"/>
                <a:ea typeface="Helvetica Neue" charset="0"/>
                <a:cs typeface="Helvetica Neue" charset="0"/>
              </a:rPr>
              <a:t> (U. of California, Los Angeles)</a:t>
            </a:r>
          </a:p>
          <a:p>
            <a:r>
              <a:rPr lang="en-US" b="1" i="0" kern="1200" baseline="0" dirty="0">
                <a:effectLst/>
                <a:latin typeface="+mj-lt"/>
                <a:ea typeface="Helvetica Neue" charset="0"/>
                <a:cs typeface="Helvetica Neue" charset="0"/>
              </a:rPr>
              <a:t>Kenneth Rice</a:t>
            </a:r>
            <a:r>
              <a:rPr lang="en-US" b="1" dirty="0">
                <a:latin typeface="+mj-lt"/>
                <a:ea typeface="Helvetica Neue" charset="0"/>
                <a:cs typeface="Helvetica Neue" charset="0"/>
              </a:rPr>
              <a:t> (</a:t>
            </a:r>
            <a:r>
              <a:rPr lang="en-US" b="1" i="0" kern="1200" baseline="0" dirty="0">
                <a:effectLst/>
                <a:latin typeface="+mj-lt"/>
                <a:ea typeface="Helvetica Neue" charset="0"/>
                <a:cs typeface="Helvetica Neue" charset="0"/>
              </a:rPr>
              <a:t>U. of Washingto</a:t>
            </a:r>
            <a:r>
              <a:rPr lang="en-US" b="1" dirty="0">
                <a:latin typeface="+mj-lt"/>
                <a:ea typeface="Helvetica Neue" charset="0"/>
                <a:cs typeface="Helvetica Neue" charset="0"/>
              </a:rPr>
              <a:t>n; Coordinating Center)</a:t>
            </a:r>
            <a:endParaRPr lang="en-US" b="1" i="0" kern="1200" baseline="0" dirty="0">
              <a:effectLst/>
              <a:latin typeface="+mj-lt"/>
              <a:ea typeface="Helvetica Neue" charset="0"/>
              <a:cs typeface="Helvetica Neue" charset="0"/>
            </a:endParaRPr>
          </a:p>
        </p:txBody>
      </p:sp>
      <p:grpSp>
        <p:nvGrpSpPr>
          <p:cNvPr id="47" name="Group 46">
            <a:extLst>
              <a:ext uri="{FF2B5EF4-FFF2-40B4-BE49-F238E27FC236}">
                <a16:creationId xmlns:a16="http://schemas.microsoft.com/office/drawing/2014/main" id="{B844473D-AA99-432E-96F4-0DF852D41A16}"/>
              </a:ext>
            </a:extLst>
          </p:cNvPr>
          <p:cNvGrpSpPr/>
          <p:nvPr/>
        </p:nvGrpSpPr>
        <p:grpSpPr>
          <a:xfrm>
            <a:off x="195772" y="1302351"/>
            <a:ext cx="7259212" cy="2706019"/>
            <a:chOff x="2773885" y="1267415"/>
            <a:chExt cx="7113753" cy="2706018"/>
          </a:xfrm>
        </p:grpSpPr>
        <p:grpSp>
          <p:nvGrpSpPr>
            <p:cNvPr id="30" name="Group 29">
              <a:extLst>
                <a:ext uri="{FF2B5EF4-FFF2-40B4-BE49-F238E27FC236}">
                  <a16:creationId xmlns:a16="http://schemas.microsoft.com/office/drawing/2014/main" id="{1951DADC-85F0-4CAF-B03A-ADF77CD10A83}"/>
                </a:ext>
              </a:extLst>
            </p:cNvPr>
            <p:cNvGrpSpPr/>
            <p:nvPr/>
          </p:nvGrpSpPr>
          <p:grpSpPr>
            <a:xfrm>
              <a:off x="2773885" y="1267415"/>
              <a:ext cx="7098474" cy="1167563"/>
              <a:chOff x="310400" y="3812542"/>
              <a:chExt cx="3106907" cy="1068233"/>
            </a:xfrm>
          </p:grpSpPr>
          <p:sp>
            <p:nvSpPr>
              <p:cNvPr id="31" name="Rounded Rectangle 84">
                <a:extLst>
                  <a:ext uri="{FF2B5EF4-FFF2-40B4-BE49-F238E27FC236}">
                    <a16:creationId xmlns:a16="http://schemas.microsoft.com/office/drawing/2014/main" id="{2FD03069-2FFF-43A5-B004-9E8F9E316E0C}"/>
                  </a:ext>
                </a:extLst>
              </p:cNvPr>
              <p:cNvSpPr/>
              <p:nvPr/>
            </p:nvSpPr>
            <p:spPr>
              <a:xfrm>
                <a:off x="310400" y="3812542"/>
                <a:ext cx="3069744" cy="1068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C763466D-2CDB-44D7-80C2-30BBFE183E04}"/>
                  </a:ext>
                </a:extLst>
              </p:cNvPr>
              <p:cNvSpPr txBox="1"/>
              <p:nvPr/>
            </p:nvSpPr>
            <p:spPr>
              <a:xfrm>
                <a:off x="1276816" y="3905764"/>
                <a:ext cx="2140491" cy="7602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solidFill>
                      <a:srgbClr val="001956"/>
                    </a:solidFill>
                    <a:latin typeface="Arial" panose="020B0604020202020204"/>
                    <a:ea typeface="Helvetica Neue" charset="0"/>
                    <a:cs typeface="Helvetica Neue" charset="0"/>
                  </a:rPr>
                  <a:t>I</a:t>
                </a:r>
                <a:r>
                  <a:rPr kumimoji="0" lang="en-US" b="0" i="0" u="none" strike="noStrike" kern="1200" cap="none" spc="0" normalizeH="0" baseline="0" noProof="0" dirty="0" err="1">
                    <a:ln>
                      <a:noFill/>
                    </a:ln>
                    <a:solidFill>
                      <a:srgbClr val="001956"/>
                    </a:solidFill>
                    <a:effectLst/>
                    <a:uLnTx/>
                    <a:uFillTx/>
                    <a:latin typeface="Arial" panose="020B0604020202020204"/>
                    <a:ea typeface="Helvetica Neue" charset="0"/>
                    <a:cs typeface="Helvetica Neue" charset="0"/>
                  </a:rPr>
                  <a:t>mprove</a:t>
                </a:r>
                <a:r>
                  <a:rPr kumimoji="0" lang="en-US"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 applicability of PRS in diverse populations</a:t>
                </a:r>
              </a:p>
            </p:txBody>
          </p:sp>
        </p:grpSp>
        <p:pic>
          <p:nvPicPr>
            <p:cNvPr id="1026" name="Picture 2" descr=" ">
              <a:extLst>
                <a:ext uri="{FF2B5EF4-FFF2-40B4-BE49-F238E27FC236}">
                  <a16:creationId xmlns:a16="http://schemas.microsoft.com/office/drawing/2014/main" id="{9C83633C-DB91-4AE8-97F0-F84D7244A4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28" b="10035"/>
            <a:stretch/>
          </p:blipFill>
          <p:spPr bwMode="auto">
            <a:xfrm>
              <a:off x="2983458" y="1425618"/>
              <a:ext cx="1867519" cy="830995"/>
            </a:xfrm>
            <a:prstGeom prst="rect">
              <a:avLst/>
            </a:prstGeom>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99ACDC93-7EA5-4CCC-82A4-CBE76E4C53A0}"/>
                </a:ext>
              </a:extLst>
            </p:cNvPr>
            <p:cNvGrpSpPr/>
            <p:nvPr/>
          </p:nvGrpSpPr>
          <p:grpSpPr>
            <a:xfrm>
              <a:off x="2773886" y="2519680"/>
              <a:ext cx="7113752" cy="1453753"/>
              <a:chOff x="311968" y="3423919"/>
              <a:chExt cx="3113594" cy="1330075"/>
            </a:xfrm>
          </p:grpSpPr>
          <p:sp>
            <p:nvSpPr>
              <p:cNvPr id="45" name="Rounded Rectangle 84">
                <a:extLst>
                  <a:ext uri="{FF2B5EF4-FFF2-40B4-BE49-F238E27FC236}">
                    <a16:creationId xmlns:a16="http://schemas.microsoft.com/office/drawing/2014/main" id="{4F0214B4-B952-48F8-A444-8E61B53DA1CD}"/>
                  </a:ext>
                </a:extLst>
              </p:cNvPr>
              <p:cNvSpPr/>
              <p:nvPr/>
            </p:nvSpPr>
            <p:spPr>
              <a:xfrm>
                <a:off x="311968" y="3423919"/>
                <a:ext cx="3069744" cy="133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393740A6-3FB0-4B87-A984-22AAAB7D47F4}"/>
                  </a:ext>
                </a:extLst>
              </p:cNvPr>
              <p:cNvSpPr txBox="1"/>
              <p:nvPr/>
            </p:nvSpPr>
            <p:spPr>
              <a:xfrm>
                <a:off x="1285071" y="3521438"/>
                <a:ext cx="2140491" cy="10982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Optimize the integration of large-scale, harmonized genomic and phenotype data</a:t>
                </a:r>
              </a:p>
            </p:txBody>
          </p:sp>
        </p:grpSp>
        <p:pic>
          <p:nvPicPr>
            <p:cNvPr id="1028" name="Picture 4" descr=" ">
              <a:extLst>
                <a:ext uri="{FF2B5EF4-FFF2-40B4-BE49-F238E27FC236}">
                  <a16:creationId xmlns:a16="http://schemas.microsoft.com/office/drawing/2014/main" id="{C1CA3042-E10A-45D8-8E41-4C5E0F0B6D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730" y="2660737"/>
              <a:ext cx="1888247" cy="1165860"/>
            </a:xfrm>
            <a:prstGeom prst="rect">
              <a:avLst/>
            </a:prstGeom>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B00E4C1B-3FAE-413A-868D-0805703BD2F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spTree>
    <p:extLst>
      <p:ext uri="{BB962C8B-B14F-4D97-AF65-F5344CB8AC3E}">
        <p14:creationId xmlns:p14="http://schemas.microsoft.com/office/powerpoint/2010/main" val="5860659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1F12CA38-CA14-6246-8ED3-96EF4B6FDF7F}"/>
              </a:ext>
            </a:extLst>
          </p:cNvPr>
          <p:cNvSpPr txBox="1">
            <a:spLocks/>
          </p:cNvSpPr>
          <p:nvPr/>
        </p:nvSpPr>
        <p:spPr>
          <a:xfrm>
            <a:off x="1775281" y="6494"/>
            <a:ext cx="10416287" cy="653143"/>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3600" dirty="0">
                <a:solidFill>
                  <a:srgbClr val="5FE0D4"/>
                </a:solidFill>
                <a:cs typeface="Arial"/>
              </a:rPr>
              <a:t>Clinical Genome Resource (</a:t>
            </a:r>
            <a:r>
              <a:rPr lang="en-US" sz="3600" dirty="0" err="1">
                <a:solidFill>
                  <a:srgbClr val="5FE0D4"/>
                </a:solidFill>
                <a:cs typeface="Arial"/>
              </a:rPr>
              <a:t>ClinGen</a:t>
            </a:r>
            <a:r>
              <a:rPr lang="en-US" sz="3600" dirty="0">
                <a:solidFill>
                  <a:srgbClr val="5FE0D4"/>
                </a:solidFill>
                <a:cs typeface="Arial"/>
              </a:rPr>
              <a:t>)</a:t>
            </a:r>
          </a:p>
        </p:txBody>
      </p:sp>
      <p:pic>
        <p:nvPicPr>
          <p:cNvPr id="6" name="Picture 5">
            <a:extLst>
              <a:ext uri="{FF2B5EF4-FFF2-40B4-BE49-F238E27FC236}">
                <a16:creationId xmlns:a16="http://schemas.microsoft.com/office/drawing/2014/main" id="{07888BDC-1976-634F-8BC5-D830B0FE8773}"/>
              </a:ext>
            </a:extLst>
          </p:cNvPr>
          <p:cNvPicPr>
            <a:picLocks noChangeAspect="1"/>
          </p:cNvPicPr>
          <p:nvPr/>
        </p:nvPicPr>
        <p:blipFill>
          <a:blip r:embed="rId3"/>
          <a:stretch>
            <a:fillRect/>
          </a:stretch>
        </p:blipFill>
        <p:spPr>
          <a:xfrm>
            <a:off x="155007" y="162441"/>
            <a:ext cx="1620274" cy="1036510"/>
          </a:xfrm>
          <a:prstGeom prst="rect">
            <a:avLst/>
          </a:prstGeom>
        </p:spPr>
      </p:pic>
      <p:sp>
        <p:nvSpPr>
          <p:cNvPr id="3" name="Rectangle 2">
            <a:extLst>
              <a:ext uri="{FF2B5EF4-FFF2-40B4-BE49-F238E27FC236}">
                <a16:creationId xmlns:a16="http://schemas.microsoft.com/office/drawing/2014/main" id="{3926A132-2427-7844-9829-5B4E27ABEE8B}"/>
              </a:ext>
            </a:extLst>
          </p:cNvPr>
          <p:cNvSpPr/>
          <p:nvPr/>
        </p:nvSpPr>
        <p:spPr>
          <a:xfrm>
            <a:off x="4604517" y="1952026"/>
            <a:ext cx="7587050" cy="3724096"/>
          </a:xfrm>
          <a:prstGeom prst="rect">
            <a:avLst/>
          </a:prstGeom>
        </p:spPr>
        <p:txBody>
          <a:bodyPr wrap="square">
            <a:spAutoFit/>
          </a:bodyPr>
          <a:lstStyle/>
          <a:p>
            <a:r>
              <a:rPr lang="en-US" sz="2600" b="1" dirty="0"/>
              <a:t>~ 470 registrants from 38 countries </a:t>
            </a:r>
          </a:p>
          <a:p>
            <a:endParaRPr lang="en-US" sz="2600" b="1" dirty="0">
              <a:ea typeface="Helvetica Neue" charset="0"/>
              <a:cs typeface="Helvetica Neue" charset="0"/>
            </a:endParaRPr>
          </a:p>
          <a:p>
            <a:r>
              <a:rPr lang="en-US" sz="2600" b="1" dirty="0">
                <a:ea typeface="Helvetica Neue" charset="0"/>
                <a:cs typeface="Helvetica Neue" charset="0"/>
              </a:rPr>
              <a:t>Topics: </a:t>
            </a:r>
          </a:p>
          <a:p>
            <a:endParaRPr lang="en-US" sz="2600" b="1" dirty="0">
              <a:ea typeface="Helvetica Neue" charset="0"/>
              <a:cs typeface="Helvetica Neue" charset="0"/>
            </a:endParaRPr>
          </a:p>
          <a:p>
            <a:pPr marL="341313" defTabSz="690563"/>
            <a:r>
              <a:rPr lang="en-US" sz="2600" b="1" dirty="0">
                <a:solidFill>
                  <a:schemeClr val="bg2">
                    <a:lumMod val="40000"/>
                    <a:lumOff val="60000"/>
                  </a:schemeClr>
                </a:solidFill>
                <a:ea typeface="Helvetica Neue" charset="0"/>
                <a:cs typeface="Helvetica Neue" charset="0"/>
              </a:rPr>
              <a:t>Best practices for gene and variant curation</a:t>
            </a:r>
          </a:p>
          <a:p>
            <a:pPr marL="341313"/>
            <a:r>
              <a:rPr lang="en-US" sz="2600" b="1" dirty="0">
                <a:solidFill>
                  <a:schemeClr val="bg2">
                    <a:lumMod val="40000"/>
                    <a:lumOff val="60000"/>
                  </a:schemeClr>
                </a:solidFill>
              </a:rPr>
              <a:t>Curator perspectives</a:t>
            </a:r>
            <a:endParaRPr lang="en-US" sz="2600" b="1" dirty="0">
              <a:solidFill>
                <a:schemeClr val="bg2">
                  <a:lumMod val="40000"/>
                  <a:lumOff val="60000"/>
                </a:schemeClr>
              </a:solidFill>
              <a:ea typeface="Helvetica Neue" charset="0"/>
              <a:cs typeface="Helvetica Neue" charset="0"/>
            </a:endParaRPr>
          </a:p>
          <a:p>
            <a:pPr marL="341313"/>
            <a:r>
              <a:rPr lang="en-US" sz="2600" b="1" dirty="0">
                <a:solidFill>
                  <a:schemeClr val="bg2">
                    <a:lumMod val="40000"/>
                    <a:lumOff val="60000"/>
                  </a:schemeClr>
                </a:solidFill>
                <a:ea typeface="Helvetica Neue" charset="0"/>
                <a:cs typeface="Helvetica Neue" charset="0"/>
              </a:rPr>
              <a:t>ACMG/AMP updated guidelines</a:t>
            </a:r>
          </a:p>
          <a:p>
            <a:pPr marL="341313"/>
            <a:r>
              <a:rPr lang="en-US" sz="2600" b="1" dirty="0">
                <a:solidFill>
                  <a:schemeClr val="bg2">
                    <a:lumMod val="40000"/>
                    <a:lumOff val="60000"/>
                  </a:schemeClr>
                </a:solidFill>
              </a:rPr>
              <a:t>Engaging under-represented Groups </a:t>
            </a:r>
          </a:p>
          <a:p>
            <a:pPr marL="341313"/>
            <a:r>
              <a:rPr lang="en-US" sz="2600" b="1" dirty="0">
                <a:solidFill>
                  <a:schemeClr val="bg2">
                    <a:lumMod val="40000"/>
                    <a:lumOff val="60000"/>
                  </a:schemeClr>
                </a:solidFill>
                <a:ea typeface="Helvetica Neue" charset="0"/>
                <a:cs typeface="Helvetica Neue" charset="0"/>
              </a:rPr>
              <a:t>Navigating ClinGen resources</a:t>
            </a:r>
          </a:p>
        </p:txBody>
      </p:sp>
      <p:pic>
        <p:nvPicPr>
          <p:cNvPr id="4" name="Picture 3">
            <a:extLst>
              <a:ext uri="{FF2B5EF4-FFF2-40B4-BE49-F238E27FC236}">
                <a16:creationId xmlns:a16="http://schemas.microsoft.com/office/drawing/2014/main" id="{E7ABD758-E3C2-094C-9EB7-05FB32163E25}"/>
              </a:ext>
            </a:extLst>
          </p:cNvPr>
          <p:cNvPicPr>
            <a:picLocks noChangeAspect="1"/>
          </p:cNvPicPr>
          <p:nvPr/>
        </p:nvPicPr>
        <p:blipFill>
          <a:blip r:embed="rId4"/>
          <a:stretch>
            <a:fillRect/>
          </a:stretch>
        </p:blipFill>
        <p:spPr>
          <a:xfrm>
            <a:off x="364454" y="1808357"/>
            <a:ext cx="3941056" cy="4206319"/>
          </a:xfrm>
          <a:prstGeom prst="rect">
            <a:avLst/>
          </a:prstGeom>
          <a:effectLst>
            <a:softEdge rad="63500"/>
          </a:effectLst>
        </p:spPr>
      </p:pic>
      <p:sp>
        <p:nvSpPr>
          <p:cNvPr id="7" name="TextBox 6">
            <a:extLst>
              <a:ext uri="{FF2B5EF4-FFF2-40B4-BE49-F238E27FC236}">
                <a16:creationId xmlns:a16="http://schemas.microsoft.com/office/drawing/2014/main" id="{930382E9-89B2-4F02-83A1-0A7D3E75258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
        <p:nvSpPr>
          <p:cNvPr id="8" name="Title 3">
            <a:extLst>
              <a:ext uri="{FF2B5EF4-FFF2-40B4-BE49-F238E27FC236}">
                <a16:creationId xmlns:a16="http://schemas.microsoft.com/office/drawing/2014/main" id="{BD297A75-1F64-472D-8DA5-227AA8A42599}"/>
              </a:ext>
            </a:extLst>
          </p:cNvPr>
          <p:cNvSpPr txBox="1">
            <a:spLocks/>
          </p:cNvSpPr>
          <p:nvPr/>
        </p:nvSpPr>
        <p:spPr>
          <a:xfrm>
            <a:off x="1775280" y="517116"/>
            <a:ext cx="10416287" cy="653143"/>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2800" dirty="0">
                <a:solidFill>
                  <a:schemeClr val="tx1"/>
                </a:solidFill>
                <a:cs typeface="Arial"/>
              </a:rPr>
              <a:t>Virtual Retreat 2021</a:t>
            </a:r>
          </a:p>
        </p:txBody>
      </p:sp>
    </p:spTree>
    <p:extLst>
      <p:ext uri="{BB962C8B-B14F-4D97-AF65-F5344CB8AC3E}">
        <p14:creationId xmlns:p14="http://schemas.microsoft.com/office/powerpoint/2010/main" val="36423882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798982" y="0"/>
            <a:ext cx="10393017" cy="1162561"/>
          </a:xfrm>
        </p:spPr>
        <p:txBody>
          <a:bodyPr>
            <a:noAutofit/>
          </a:bodyPr>
          <a:lstStyle/>
          <a:p>
            <a:pPr algn="ctr">
              <a:defRPr/>
            </a:pPr>
            <a:r>
              <a:rPr lang="en-US" sz="3600" dirty="0">
                <a:solidFill>
                  <a:srgbClr val="5FE0D4"/>
                </a:solidFill>
                <a:latin typeface="Arial" charset="0"/>
                <a:cs typeface="Arial" charset="0"/>
              </a:rPr>
              <a:t>Clinical Sequencing Evidence-Generating</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 Research (CSER)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50518" y="3408027"/>
            <a:ext cx="12141482" cy="2931572"/>
          </a:xfrm>
          <a:prstGeom prst="rect">
            <a:avLst/>
          </a:prstGeom>
        </p:spPr>
        <p:txBody>
          <a:bodyPr wrap="square">
            <a:spAutoFit/>
          </a:bodyPr>
          <a:lstStyle/>
          <a:p>
            <a:pPr marL="158750" lvl="2" defTabSz="463550" eaLnBrk="0" hangingPunct="0">
              <a:spcBef>
                <a:spcPts val="1800"/>
              </a:spcBef>
              <a:buClr>
                <a:schemeClr val="tx1"/>
              </a:buClr>
              <a:buSzPct val="95000"/>
              <a:defRPr/>
            </a:pPr>
            <a:r>
              <a:rPr lang="en-US" b="1" dirty="0">
                <a:solidFill>
                  <a:prstClr val="white"/>
                </a:solidFill>
                <a:latin typeface="Arial" charset="0"/>
              </a:rPr>
              <a:t>Survey sent of genetics professionals asking about experiences with test result 	misinterpretation</a:t>
            </a:r>
          </a:p>
          <a:p>
            <a:pPr marL="1065213" lvl="4" indent="-207963" defTabSz="457200">
              <a:lnSpc>
                <a:spcPct val="90000"/>
              </a:lnSpc>
              <a:spcBef>
                <a:spcPts val="1500"/>
              </a:spcBef>
              <a:buClr>
                <a:schemeClr val="accent1"/>
              </a:buClr>
              <a:buSzPct val="95000"/>
              <a:buFont typeface="Wingdings" panose="05000000000000000000" pitchFamily="2" charset="2"/>
              <a:buChar char="§"/>
              <a:defRPr/>
            </a:pPr>
            <a:r>
              <a:rPr lang="en-US" sz="2200" b="1" dirty="0">
                <a:solidFill>
                  <a:schemeClr val="bg2">
                    <a:lumMod val="40000"/>
                    <a:lumOff val="60000"/>
                  </a:schemeClr>
                </a:solidFill>
                <a:cs typeface="Arial" pitchFamily="34" charset="0"/>
              </a:rPr>
              <a:t>83% of respondents described at least one example of misinterpretation</a:t>
            </a:r>
          </a:p>
          <a:p>
            <a:pPr marL="1065213" lvl="4" indent="-207963" defTabSz="457200">
              <a:lnSpc>
                <a:spcPct val="90000"/>
              </a:lnSpc>
              <a:spcBef>
                <a:spcPts val="1500"/>
              </a:spcBef>
              <a:buClr>
                <a:schemeClr val="accent1"/>
              </a:buClr>
              <a:buSzPct val="95000"/>
              <a:buFont typeface="Wingdings" panose="05000000000000000000" pitchFamily="2" charset="2"/>
              <a:buChar char="§"/>
              <a:defRPr/>
            </a:pPr>
            <a:r>
              <a:rPr lang="en-US" sz="2200" b="1" dirty="0">
                <a:solidFill>
                  <a:schemeClr val="bg2">
                    <a:lumMod val="40000"/>
                    <a:lumOff val="60000"/>
                  </a:schemeClr>
                </a:solidFill>
                <a:cs typeface="Arial" pitchFamily="34" charset="0"/>
              </a:rPr>
              <a:t>Incorrect result interpretation is biggest perceived factor leading to 	misinterpretation</a:t>
            </a:r>
          </a:p>
          <a:p>
            <a:pPr marL="1065213" lvl="4" indent="-207963" defTabSz="457200">
              <a:lnSpc>
                <a:spcPct val="90000"/>
              </a:lnSpc>
              <a:spcBef>
                <a:spcPts val="1500"/>
              </a:spcBef>
              <a:buClr>
                <a:schemeClr val="accent1"/>
              </a:buClr>
              <a:buSzPct val="95000"/>
              <a:buFont typeface="Wingdings" panose="05000000000000000000" pitchFamily="2" charset="2"/>
              <a:buChar char="§"/>
              <a:defRPr/>
            </a:pPr>
            <a:r>
              <a:rPr lang="en-US" sz="2200" b="1" dirty="0">
                <a:solidFill>
                  <a:schemeClr val="bg2">
                    <a:lumMod val="40000"/>
                    <a:lumOff val="60000"/>
                  </a:schemeClr>
                </a:solidFill>
                <a:cs typeface="Arial" pitchFamily="34" charset="0"/>
              </a:rPr>
              <a:t>Results highlight need for better communication among labs, providers, and 	families</a:t>
            </a:r>
          </a:p>
        </p:txBody>
      </p:sp>
      <p:pic>
        <p:nvPicPr>
          <p:cNvPr id="7" name="Graphic 6">
            <a:extLst>
              <a:ext uri="{FF2B5EF4-FFF2-40B4-BE49-F238E27FC236}">
                <a16:creationId xmlns:a16="http://schemas.microsoft.com/office/drawing/2014/main" id="{5400C163-12D7-46F5-A929-DD35F9748B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580" y="106443"/>
            <a:ext cx="1678403" cy="889755"/>
          </a:xfrm>
          <a:prstGeom prst="rect">
            <a:avLst/>
          </a:prstGeom>
        </p:spPr>
      </p:pic>
      <p:pic>
        <p:nvPicPr>
          <p:cNvPr id="3" name="Picture 2">
            <a:extLst>
              <a:ext uri="{FF2B5EF4-FFF2-40B4-BE49-F238E27FC236}">
                <a16:creationId xmlns:a16="http://schemas.microsoft.com/office/drawing/2014/main" id="{D20DB46C-69F2-470C-BE46-27DDAC0A54F7}"/>
              </a:ext>
            </a:extLst>
          </p:cNvPr>
          <p:cNvPicPr>
            <a:picLocks noChangeAspect="1"/>
          </p:cNvPicPr>
          <p:nvPr/>
        </p:nvPicPr>
        <p:blipFill rotWithShape="1">
          <a:blip r:embed="rId5"/>
          <a:srcRect l="24318" t="28931" r="26705" b="41661"/>
          <a:stretch/>
        </p:blipFill>
        <p:spPr>
          <a:xfrm>
            <a:off x="120580" y="1546914"/>
            <a:ext cx="4872424" cy="1554237"/>
          </a:xfrm>
          <a:prstGeom prst="rect">
            <a:avLst/>
          </a:prstGeom>
          <a:effectLst>
            <a:glow rad="139700">
              <a:schemeClr val="accent3">
                <a:satMod val="175000"/>
                <a:alpha val="40000"/>
              </a:schemeClr>
            </a:glow>
          </a:effectLst>
        </p:spPr>
      </p:pic>
      <p:pic>
        <p:nvPicPr>
          <p:cNvPr id="5" name="Picture 4">
            <a:extLst>
              <a:ext uri="{FF2B5EF4-FFF2-40B4-BE49-F238E27FC236}">
                <a16:creationId xmlns:a16="http://schemas.microsoft.com/office/drawing/2014/main" id="{B2D2AB2F-F12B-4FA8-92C3-7A3412114979}"/>
              </a:ext>
            </a:extLst>
          </p:cNvPr>
          <p:cNvPicPr>
            <a:picLocks noChangeAspect="1"/>
          </p:cNvPicPr>
          <p:nvPr/>
        </p:nvPicPr>
        <p:blipFill rotWithShape="1">
          <a:blip r:embed="rId6"/>
          <a:srcRect l="11364" t="35134" r="23045" b="15391"/>
          <a:stretch/>
        </p:blipFill>
        <p:spPr>
          <a:xfrm>
            <a:off x="8160447" y="1533958"/>
            <a:ext cx="3910973" cy="1567193"/>
          </a:xfrm>
          <a:prstGeom prst="rect">
            <a:avLst/>
          </a:prstGeom>
          <a:effectLst>
            <a:glow rad="139700">
              <a:schemeClr val="accent3">
                <a:satMod val="175000"/>
                <a:alpha val="40000"/>
              </a:schemeClr>
            </a:glow>
          </a:effectLst>
        </p:spPr>
      </p:pic>
      <p:sp>
        <p:nvSpPr>
          <p:cNvPr id="9" name="TextBox 8">
            <a:extLst>
              <a:ext uri="{FF2B5EF4-FFF2-40B4-BE49-F238E27FC236}">
                <a16:creationId xmlns:a16="http://schemas.microsoft.com/office/drawing/2014/main" id="{E7E59456-B332-4F10-9426-65156AD5C34B}"/>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grpSp>
        <p:nvGrpSpPr>
          <p:cNvPr id="2" name="Group 1">
            <a:extLst>
              <a:ext uri="{FF2B5EF4-FFF2-40B4-BE49-F238E27FC236}">
                <a16:creationId xmlns:a16="http://schemas.microsoft.com/office/drawing/2014/main" id="{4B4F0F22-CC84-44AD-AB17-74973714B50B}"/>
              </a:ext>
            </a:extLst>
          </p:cNvPr>
          <p:cNvGrpSpPr>
            <a:grpSpLocks noChangeAspect="1"/>
          </p:cNvGrpSpPr>
          <p:nvPr/>
        </p:nvGrpSpPr>
        <p:grpSpPr>
          <a:xfrm>
            <a:off x="5216581" y="1552179"/>
            <a:ext cx="2720289" cy="1563947"/>
            <a:chOff x="4480560" y="2407047"/>
            <a:chExt cx="3087333" cy="1772418"/>
          </a:xfrm>
        </p:grpSpPr>
        <p:pic>
          <p:nvPicPr>
            <p:cNvPr id="4" name="Picture 3">
              <a:extLst>
                <a:ext uri="{FF2B5EF4-FFF2-40B4-BE49-F238E27FC236}">
                  <a16:creationId xmlns:a16="http://schemas.microsoft.com/office/drawing/2014/main" id="{9F0F8BD9-30B3-44C1-809A-31282D0CC1CE}"/>
                </a:ext>
              </a:extLst>
            </p:cNvPr>
            <p:cNvPicPr>
              <a:picLocks noChangeAspect="1"/>
            </p:cNvPicPr>
            <p:nvPr/>
          </p:nvPicPr>
          <p:blipFill rotWithShape="1">
            <a:blip r:embed="rId7"/>
            <a:srcRect l="40143" t="18026" r="17159" b="36119"/>
            <a:stretch/>
          </p:blipFill>
          <p:spPr>
            <a:xfrm>
              <a:off x="4480560" y="2418051"/>
              <a:ext cx="3087333" cy="1761414"/>
            </a:xfrm>
            <a:prstGeom prst="rect">
              <a:avLst/>
            </a:prstGeom>
            <a:effectLst>
              <a:glow rad="139700">
                <a:schemeClr val="accent3">
                  <a:satMod val="175000"/>
                  <a:alpha val="40000"/>
                </a:schemeClr>
              </a:glow>
            </a:effectLst>
          </p:spPr>
        </p:pic>
        <p:pic>
          <p:nvPicPr>
            <p:cNvPr id="10" name="Picture 9">
              <a:extLst>
                <a:ext uri="{FF2B5EF4-FFF2-40B4-BE49-F238E27FC236}">
                  <a16:creationId xmlns:a16="http://schemas.microsoft.com/office/drawing/2014/main" id="{0ADBF8C3-B0FF-49CC-A7EF-8E9E93F73ACC}"/>
                </a:ext>
              </a:extLst>
            </p:cNvPr>
            <p:cNvPicPr>
              <a:picLocks noChangeAspect="1"/>
            </p:cNvPicPr>
            <p:nvPr/>
          </p:nvPicPr>
          <p:blipFill rotWithShape="1">
            <a:blip r:embed="rId7"/>
            <a:srcRect l="17152" t="18026" r="40150" b="68966"/>
            <a:stretch/>
          </p:blipFill>
          <p:spPr>
            <a:xfrm>
              <a:off x="4480560" y="2407047"/>
              <a:ext cx="3087333" cy="499658"/>
            </a:xfrm>
            <a:prstGeom prst="rect">
              <a:avLst/>
            </a:prstGeom>
            <a:effectLst/>
          </p:spPr>
        </p:pic>
      </p:grpSp>
    </p:spTree>
    <p:extLst>
      <p:ext uri="{BB962C8B-B14F-4D97-AF65-F5344CB8AC3E}">
        <p14:creationId xmlns:p14="http://schemas.microsoft.com/office/powerpoint/2010/main" val="2273323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1F12CA38-CA14-6246-8ED3-96EF4B6FDF7F}"/>
              </a:ext>
            </a:extLst>
          </p:cNvPr>
          <p:cNvSpPr txBox="1">
            <a:spLocks/>
          </p:cNvSpPr>
          <p:nvPr/>
        </p:nvSpPr>
        <p:spPr>
          <a:xfrm>
            <a:off x="0" y="-35784"/>
            <a:ext cx="12192000" cy="736979"/>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cs typeface="Arial"/>
              </a:rPr>
              <a:t>Multi-omics in Health and Disease Workshop</a:t>
            </a:r>
            <a:endParaRPr lang="en-US" sz="3600" dirty="0"/>
          </a:p>
        </p:txBody>
      </p:sp>
      <p:pic>
        <p:nvPicPr>
          <p:cNvPr id="5" name="Picture 4" descr="Diagram&#10;&#10;Description automatically generated with medium confidence">
            <a:extLst>
              <a:ext uri="{FF2B5EF4-FFF2-40B4-BE49-F238E27FC236}">
                <a16:creationId xmlns:a16="http://schemas.microsoft.com/office/drawing/2014/main" id="{DA0DA6E1-3E24-E342-8B08-CDB043195E44}"/>
              </a:ext>
            </a:extLst>
          </p:cNvPr>
          <p:cNvPicPr>
            <a:picLocks noChangeAspect="1"/>
          </p:cNvPicPr>
          <p:nvPr/>
        </p:nvPicPr>
        <p:blipFill>
          <a:blip r:embed="rId3"/>
          <a:stretch>
            <a:fillRect/>
          </a:stretch>
        </p:blipFill>
        <p:spPr>
          <a:xfrm>
            <a:off x="1983132" y="1283946"/>
            <a:ext cx="8225736" cy="4626976"/>
          </a:xfrm>
          <a:prstGeom prst="rect">
            <a:avLst/>
          </a:prstGeom>
          <a:effectLst>
            <a:glow rad="228600">
              <a:schemeClr val="accent5">
                <a:satMod val="175000"/>
                <a:alpha val="40000"/>
              </a:schemeClr>
            </a:glow>
          </a:effectLst>
        </p:spPr>
      </p:pic>
      <p:sp>
        <p:nvSpPr>
          <p:cNvPr id="6" name="TextBox 5">
            <a:extLst>
              <a:ext uri="{FF2B5EF4-FFF2-40B4-BE49-F238E27FC236}">
                <a16:creationId xmlns:a16="http://schemas.microsoft.com/office/drawing/2014/main" id="{395C3A2C-F598-4470-9605-AA6401F40BB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Tree>
    <p:extLst>
      <p:ext uri="{BB962C8B-B14F-4D97-AF65-F5344CB8AC3E}">
        <p14:creationId xmlns:p14="http://schemas.microsoft.com/office/powerpoint/2010/main" val="1928847888"/>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4B2A2C3-3EAB-473F-9F0F-8098C8194B22}"/>
              </a:ext>
            </a:extLst>
          </p:cNvPr>
          <p:cNvSpPr>
            <a:spLocks noGrp="1"/>
          </p:cNvSpPr>
          <p:nvPr>
            <p:ph sz="half" idx="1"/>
          </p:nvPr>
        </p:nvSpPr>
        <p:spPr>
          <a:xfrm>
            <a:off x="109184" y="1048817"/>
            <a:ext cx="3725837" cy="5396538"/>
          </a:xfrm>
        </p:spPr>
        <p:txBody>
          <a:bodyPr>
            <a:noAutofit/>
          </a:bodyPr>
          <a:lstStyle/>
          <a:p>
            <a:pPr marL="0" indent="0" defTabSz="231775">
              <a:lnSpc>
                <a:spcPct val="85000"/>
              </a:lnSpc>
              <a:buNone/>
            </a:pPr>
            <a:r>
              <a:rPr lang="en-US" sz="2400" b="1" dirty="0"/>
              <a:t>4</a:t>
            </a:r>
            <a:r>
              <a:rPr lang="en-US" sz="2400" b="1" baseline="30000" dirty="0"/>
              <a:t>th</a:t>
            </a:r>
            <a:r>
              <a:rPr lang="en-US" sz="2400" b="1" dirty="0"/>
              <a:t> International 	Cohorts Summit </a:t>
            </a:r>
          </a:p>
          <a:p>
            <a:pPr marL="0" indent="0">
              <a:lnSpc>
                <a:spcPct val="85000"/>
              </a:lnSpc>
              <a:buNone/>
            </a:pPr>
            <a:endParaRPr lang="en-US" sz="1000" b="1" dirty="0"/>
          </a:p>
          <a:p>
            <a:pPr marL="0" indent="0">
              <a:lnSpc>
                <a:spcPct val="85000"/>
              </a:lnSpc>
              <a:buNone/>
            </a:pPr>
            <a:endParaRPr lang="en-US" sz="1000" b="1" dirty="0"/>
          </a:p>
          <a:p>
            <a:pPr marL="342900" indent="-174625" defTabSz="577850">
              <a:spcBef>
                <a:spcPct val="0"/>
              </a:spcBef>
              <a:spcAft>
                <a:spcPct val="35000"/>
              </a:spcAft>
              <a:buClr>
                <a:prstClr val="white"/>
              </a:buClr>
              <a:buSzPct val="95000"/>
              <a:buFont typeface="Wingdings" panose="05000000000000000000" pitchFamily="2" charset="2"/>
              <a:buChar char="§"/>
              <a:defRPr/>
            </a:pPr>
            <a:r>
              <a:rPr lang="en-US" sz="2400" b="1" dirty="0">
                <a:solidFill>
                  <a:schemeClr val="bg2">
                    <a:lumMod val="40000"/>
                    <a:lumOff val="60000"/>
                  </a:schemeClr>
                </a:solidFill>
                <a:latin typeface="Arial" panose="020B0604020202020204"/>
                <a:cs typeface="Arial" pitchFamily="34" charset="0"/>
              </a:rPr>
              <a:t>Galvanize IHCC 	around a long-term	strategic plan 	</a:t>
            </a:r>
          </a:p>
          <a:p>
            <a:pPr marL="168275" indent="0" defTabSz="577850">
              <a:spcBef>
                <a:spcPct val="0"/>
              </a:spcBef>
              <a:spcAft>
                <a:spcPct val="35000"/>
              </a:spcAft>
              <a:buClr>
                <a:prstClr val="white"/>
              </a:buClr>
              <a:buSzPct val="95000"/>
              <a:buNone/>
              <a:defRPr/>
            </a:pPr>
            <a:r>
              <a:rPr lang="en-US" sz="2400" b="1" dirty="0">
                <a:solidFill>
                  <a:schemeClr val="bg2">
                    <a:lumMod val="40000"/>
                    <a:lumOff val="60000"/>
                  </a:schemeClr>
                </a:solidFill>
                <a:latin typeface="Arial" panose="020B0604020202020204"/>
                <a:cs typeface="Arial" pitchFamily="34" charset="0"/>
              </a:rPr>
              <a:t>	</a:t>
            </a:r>
          </a:p>
          <a:p>
            <a:pPr marL="342900" indent="-174625" defTabSz="577850">
              <a:spcBef>
                <a:spcPct val="0"/>
              </a:spcBef>
              <a:spcAft>
                <a:spcPct val="35000"/>
              </a:spcAft>
              <a:buClr>
                <a:prstClr val="white"/>
              </a:buClr>
              <a:buSzPct val="95000"/>
              <a:buFont typeface="Wingdings" panose="05000000000000000000" pitchFamily="2" charset="2"/>
              <a:buChar char="§"/>
              <a:defRPr/>
            </a:pPr>
            <a:r>
              <a:rPr lang="en-US" sz="2400" b="1" dirty="0">
                <a:solidFill>
                  <a:schemeClr val="bg2">
                    <a:lumMod val="40000"/>
                    <a:lumOff val="60000"/>
                  </a:schemeClr>
                </a:solidFill>
                <a:latin typeface="Arial" panose="020B0604020202020204"/>
                <a:cs typeface="Arial" pitchFamily="34" charset="0"/>
              </a:rPr>
              <a:t> Training, Sharing, 	and Capacity 	Development 	Working Group</a:t>
            </a:r>
          </a:p>
        </p:txBody>
      </p:sp>
      <p:pic>
        <p:nvPicPr>
          <p:cNvPr id="12" name="Content Placeholder 11">
            <a:extLst>
              <a:ext uri="{FF2B5EF4-FFF2-40B4-BE49-F238E27FC236}">
                <a16:creationId xmlns:a16="http://schemas.microsoft.com/office/drawing/2014/main" id="{19A4F9FE-78F6-457A-82A1-1439A3E5F884}"/>
              </a:ext>
            </a:extLst>
          </p:cNvPr>
          <p:cNvPicPr>
            <a:picLocks noGrp="1" noChangeAspect="1"/>
          </p:cNvPicPr>
          <p:nvPr>
            <p:ph sz="half" idx="2"/>
          </p:nvPr>
        </p:nvPicPr>
        <p:blipFill>
          <a:blip r:embed="rId3"/>
          <a:stretch>
            <a:fillRect/>
          </a:stretch>
        </p:blipFill>
        <p:spPr>
          <a:xfrm>
            <a:off x="3669731" y="1120040"/>
            <a:ext cx="8392090" cy="4910331"/>
          </a:xfrm>
          <a:prstGeom prst="rect">
            <a:avLst/>
          </a:prstGeom>
        </p:spPr>
      </p:pic>
      <p:sp>
        <p:nvSpPr>
          <p:cNvPr id="3" name="Title 2">
            <a:extLst>
              <a:ext uri="{FF2B5EF4-FFF2-40B4-BE49-F238E27FC236}">
                <a16:creationId xmlns:a16="http://schemas.microsoft.com/office/drawing/2014/main" id="{DC49E50B-DA34-4BFE-A429-4D54A07CD118}"/>
              </a:ext>
            </a:extLst>
          </p:cNvPr>
          <p:cNvSpPr>
            <a:spLocks noGrp="1"/>
          </p:cNvSpPr>
          <p:nvPr>
            <p:ph type="title"/>
          </p:nvPr>
        </p:nvSpPr>
        <p:spPr>
          <a:xfrm>
            <a:off x="0" y="-89069"/>
            <a:ext cx="12192000" cy="845667"/>
          </a:xfrm>
        </p:spPr>
        <p:txBody>
          <a:bodyPr>
            <a:normAutofit/>
          </a:bodyPr>
          <a:lstStyle/>
          <a:p>
            <a:pPr algn="ctr"/>
            <a:r>
              <a:rPr lang="en-US" sz="3600" dirty="0"/>
              <a:t>International 100K+ Cohort Consortium (IHCC)</a:t>
            </a:r>
          </a:p>
        </p:txBody>
      </p:sp>
      <p:graphicFrame>
        <p:nvGraphicFramePr>
          <p:cNvPr id="70" name="Table 70">
            <a:extLst>
              <a:ext uri="{FF2B5EF4-FFF2-40B4-BE49-F238E27FC236}">
                <a16:creationId xmlns:a16="http://schemas.microsoft.com/office/drawing/2014/main" id="{D8571BBA-131C-4A9A-976A-F30C728F5319}"/>
              </a:ext>
            </a:extLst>
          </p:cNvPr>
          <p:cNvGraphicFramePr>
            <a:graphicFrameLocks noGrp="1"/>
          </p:cNvGraphicFramePr>
          <p:nvPr>
            <p:extLst>
              <p:ext uri="{D42A27DB-BD31-4B8C-83A1-F6EECF244321}">
                <p14:modId xmlns:p14="http://schemas.microsoft.com/office/powerpoint/2010/main" val="2284929152"/>
              </p:ext>
            </p:extLst>
          </p:nvPr>
        </p:nvGraphicFramePr>
        <p:xfrm>
          <a:off x="9550888" y="1131458"/>
          <a:ext cx="2497679" cy="1005840"/>
        </p:xfrm>
        <a:graphic>
          <a:graphicData uri="http://schemas.openxmlformats.org/drawingml/2006/table">
            <a:tbl>
              <a:tblPr firstRow="1" bandRow="1">
                <a:tableStyleId>{F5AB1C69-6EDB-4FF4-983F-18BD219EF322}</a:tableStyleId>
              </a:tblPr>
              <a:tblGrid>
                <a:gridCol w="1166192">
                  <a:extLst>
                    <a:ext uri="{9D8B030D-6E8A-4147-A177-3AD203B41FA5}">
                      <a16:colId xmlns:a16="http://schemas.microsoft.com/office/drawing/2014/main" val="1417853194"/>
                    </a:ext>
                  </a:extLst>
                </a:gridCol>
                <a:gridCol w="675860">
                  <a:extLst>
                    <a:ext uri="{9D8B030D-6E8A-4147-A177-3AD203B41FA5}">
                      <a16:colId xmlns:a16="http://schemas.microsoft.com/office/drawing/2014/main" val="2677116599"/>
                    </a:ext>
                  </a:extLst>
                </a:gridCol>
                <a:gridCol w="655627">
                  <a:extLst>
                    <a:ext uri="{9D8B030D-6E8A-4147-A177-3AD203B41FA5}">
                      <a16:colId xmlns:a16="http://schemas.microsoft.com/office/drawing/2014/main" val="1959455878"/>
                    </a:ext>
                  </a:extLst>
                </a:gridCol>
              </a:tblGrid>
              <a:tr h="326561">
                <a:tc>
                  <a:txBody>
                    <a:bodyPr/>
                    <a:lstStyle/>
                    <a:p>
                      <a:r>
                        <a:rPr lang="en-US" sz="1600" dirty="0"/>
                        <a:t>N</a:t>
                      </a:r>
                    </a:p>
                  </a:txBody>
                  <a:tcPr/>
                </a:tc>
                <a:tc>
                  <a:txBody>
                    <a:bodyPr/>
                    <a:lstStyle/>
                    <a:p>
                      <a:r>
                        <a:rPr lang="en-US" sz="1600" dirty="0"/>
                        <a:t>2019</a:t>
                      </a:r>
                    </a:p>
                  </a:txBody>
                  <a:tcPr/>
                </a:tc>
                <a:tc>
                  <a:txBody>
                    <a:bodyPr/>
                    <a:lstStyle/>
                    <a:p>
                      <a:r>
                        <a:rPr lang="en-US" sz="1600" dirty="0"/>
                        <a:t>2021</a:t>
                      </a:r>
                    </a:p>
                  </a:txBody>
                  <a:tcPr/>
                </a:tc>
                <a:extLst>
                  <a:ext uri="{0D108BD9-81ED-4DB2-BD59-A6C34878D82A}">
                    <a16:rowId xmlns:a16="http://schemas.microsoft.com/office/drawing/2014/main" val="3165809882"/>
                  </a:ext>
                </a:extLst>
              </a:tr>
              <a:tr h="326561">
                <a:tc>
                  <a:txBody>
                    <a:bodyPr/>
                    <a:lstStyle/>
                    <a:p>
                      <a:r>
                        <a:rPr lang="en-US" sz="1600" dirty="0">
                          <a:solidFill>
                            <a:schemeClr val="bg1"/>
                          </a:solidFill>
                        </a:rPr>
                        <a:t>Total</a:t>
                      </a:r>
                    </a:p>
                  </a:txBody>
                  <a:tcPr/>
                </a:tc>
                <a:tc>
                  <a:txBody>
                    <a:bodyPr/>
                    <a:lstStyle/>
                    <a:p>
                      <a:pPr algn="r"/>
                      <a:r>
                        <a:rPr lang="en-US" sz="1600" dirty="0">
                          <a:solidFill>
                            <a:schemeClr val="bg1"/>
                          </a:solidFill>
                        </a:rPr>
                        <a:t>71</a:t>
                      </a:r>
                    </a:p>
                  </a:txBody>
                  <a:tcPr/>
                </a:tc>
                <a:tc>
                  <a:txBody>
                    <a:bodyPr/>
                    <a:lstStyle/>
                    <a:p>
                      <a:pPr algn="r"/>
                      <a:r>
                        <a:rPr lang="en-US" sz="1600" dirty="0">
                          <a:solidFill>
                            <a:schemeClr val="bg1"/>
                          </a:solidFill>
                        </a:rPr>
                        <a:t>109</a:t>
                      </a:r>
                    </a:p>
                  </a:txBody>
                  <a:tcPr/>
                </a:tc>
                <a:extLst>
                  <a:ext uri="{0D108BD9-81ED-4DB2-BD59-A6C34878D82A}">
                    <a16:rowId xmlns:a16="http://schemas.microsoft.com/office/drawing/2014/main" val="2494018071"/>
                  </a:ext>
                </a:extLst>
              </a:tr>
              <a:tr h="326561">
                <a:tc>
                  <a:txBody>
                    <a:bodyPr/>
                    <a:lstStyle/>
                    <a:p>
                      <a:r>
                        <a:rPr lang="en-US" sz="1600" dirty="0">
                          <a:solidFill>
                            <a:schemeClr val="bg1"/>
                          </a:solidFill>
                        </a:rPr>
                        <a:t>LRS/LMIC</a:t>
                      </a:r>
                    </a:p>
                  </a:txBody>
                  <a:tcPr/>
                </a:tc>
                <a:tc>
                  <a:txBody>
                    <a:bodyPr/>
                    <a:lstStyle/>
                    <a:p>
                      <a:pPr algn="r"/>
                      <a:r>
                        <a:rPr lang="en-US" sz="1600" dirty="0">
                          <a:solidFill>
                            <a:schemeClr val="bg1"/>
                          </a:solidFill>
                        </a:rPr>
                        <a:t>10</a:t>
                      </a:r>
                    </a:p>
                  </a:txBody>
                  <a:tcPr/>
                </a:tc>
                <a:tc>
                  <a:txBody>
                    <a:bodyPr/>
                    <a:lstStyle/>
                    <a:p>
                      <a:pPr algn="r"/>
                      <a:r>
                        <a:rPr lang="en-US" sz="1600" dirty="0">
                          <a:solidFill>
                            <a:schemeClr val="bg1"/>
                          </a:solidFill>
                        </a:rPr>
                        <a:t>43</a:t>
                      </a:r>
                    </a:p>
                  </a:txBody>
                  <a:tcPr/>
                </a:tc>
                <a:extLst>
                  <a:ext uri="{0D108BD9-81ED-4DB2-BD59-A6C34878D82A}">
                    <a16:rowId xmlns:a16="http://schemas.microsoft.com/office/drawing/2014/main" val="758646589"/>
                  </a:ext>
                </a:extLst>
              </a:tr>
            </a:tbl>
          </a:graphicData>
        </a:graphic>
      </p:graphicFrame>
      <p:sp>
        <p:nvSpPr>
          <p:cNvPr id="34" name="TextBox 33">
            <a:extLst>
              <a:ext uri="{FF2B5EF4-FFF2-40B4-BE49-F238E27FC236}">
                <a16:creationId xmlns:a16="http://schemas.microsoft.com/office/drawing/2014/main" id="{C74810BE-403D-44A7-A964-B9B4895E628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24</a:t>
            </a:r>
          </a:p>
        </p:txBody>
      </p:sp>
    </p:spTree>
    <p:extLst>
      <p:ext uri="{BB962C8B-B14F-4D97-AF65-F5344CB8AC3E}">
        <p14:creationId xmlns:p14="http://schemas.microsoft.com/office/powerpoint/2010/main" val="929167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6" name="Title 1">
            <a:extLst>
              <a:ext uri="{FF2B5EF4-FFF2-40B4-BE49-F238E27FC236}">
                <a16:creationId xmlns:a16="http://schemas.microsoft.com/office/drawing/2014/main" id="{F37BB2C7-143B-4C1A-AE3F-A8E7A96D44FC}"/>
              </a:ext>
            </a:extLst>
          </p:cNvPr>
          <p:cNvSpPr txBox="1">
            <a:spLocks/>
          </p:cNvSpPr>
          <p:nvPr/>
        </p:nvSpPr>
        <p:spPr bwMode="auto">
          <a:xfrm>
            <a:off x="182088" y="864843"/>
            <a:ext cx="11327821" cy="5715251"/>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Concept Clearances:</a:t>
            </a:r>
          </a:p>
          <a:p>
            <a:pPr marL="457200" lvl="1" defTabSz="685800" eaLnBrk="0" hangingPunct="0">
              <a:spcAft>
                <a:spcPts val="600"/>
              </a:spcAft>
              <a:buClr>
                <a:prstClr val="white"/>
              </a:buClr>
              <a:buSzPct val="95000"/>
              <a:defRPr/>
            </a:pPr>
            <a:endParaRPr lang="en-US" sz="2800" b="1" dirty="0">
              <a:solidFill>
                <a:prstClr val="white"/>
              </a:solidFill>
            </a:endParaRPr>
          </a:p>
          <a:p>
            <a:pPr marL="688975" lvl="2" defTabSz="457200" eaLnBrk="0" hangingPunct="0">
              <a:buClr>
                <a:prstClr val="white"/>
              </a:buClr>
              <a:buSzPct val="95000"/>
              <a:defRPr/>
            </a:pPr>
            <a:r>
              <a:rPr lang="en-US" sz="2800" b="1" dirty="0">
                <a:solidFill>
                  <a:prstClr val="white"/>
                </a:solidFill>
              </a:rPr>
              <a:t>Initiative to Maximize Research Education in Genomics: 	Courses </a:t>
            </a:r>
            <a:endParaRPr kumimoji="0" lang="en-US" sz="2800" b="1" i="0" u="none" strike="noStrike" kern="1200" cap="none" spc="0" normalizeH="0" baseline="0" noProof="0" dirty="0">
              <a:ln>
                <a:noFill/>
              </a:ln>
              <a:solidFill>
                <a:prstClr val="white"/>
              </a:solidFill>
              <a:effectLst/>
              <a:uLnTx/>
              <a:uFillTx/>
              <a:latin typeface="Arial" panose="020B0604020202020204"/>
            </a:endParaRPr>
          </a:p>
          <a:p>
            <a:pPr marL="688975" lvl="2" defTabSz="655638" eaLnBrk="0" hangingPunct="0">
              <a:buClr>
                <a:prstClr val="white"/>
              </a:buClr>
              <a:buSzPct val="95000"/>
              <a:defRPr/>
            </a:pPr>
            <a:r>
              <a:rPr kumimoji="0" lang="en-US" sz="2800" b="1" i="0" u="none" strike="noStrike" kern="1200" cap="none" spc="0" normalizeH="0" baseline="0" noProof="0" dirty="0">
                <a:ln>
                  <a:noFill/>
                </a:ln>
                <a:solidFill>
                  <a:srgbClr val="E57200"/>
                </a:solidFill>
                <a:effectLst/>
                <a:uLnTx/>
                <a:uFillTx/>
                <a:latin typeface="Arial" panose="020B0604020202020204"/>
              </a:rPr>
              <a:t>	</a:t>
            </a:r>
            <a:r>
              <a:rPr lang="en-US" sz="2800" b="1" dirty="0">
                <a:solidFill>
                  <a:srgbClr val="E57200"/>
                </a:solidFill>
              </a:rPr>
              <a:t>Tina Gatlin</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ndParaRPr>
          </a:p>
          <a:p>
            <a:pPr marL="688975" lvl="2" defTabSz="457200" eaLnBrk="0" hangingPunct="0">
              <a:buClr>
                <a:prstClr val="white"/>
              </a:buClr>
              <a:buSzPct val="95000"/>
              <a:defRPr/>
            </a:pPr>
            <a:r>
              <a:rPr lang="en-US" sz="2800" b="1" dirty="0">
                <a:solidFill>
                  <a:prstClr val="white"/>
                </a:solidFill>
              </a:rPr>
              <a:t>Enhancing Diversity in Cloud-based Genomic Data Science 	Education</a:t>
            </a:r>
          </a:p>
          <a:p>
            <a:pPr marL="688975" lvl="2" defTabSz="457200" eaLnBrk="0" hangingPunct="0">
              <a:buClr>
                <a:prstClr val="white"/>
              </a:buClr>
              <a:buSzPct val="95000"/>
              <a:defRPr/>
            </a:pPr>
            <a:r>
              <a:rPr kumimoji="0" lang="en-US" sz="2800" b="1" i="0" u="none" strike="noStrike" kern="1200" cap="none" spc="0" normalizeH="0" baseline="0" noProof="0" dirty="0">
                <a:ln>
                  <a:noFill/>
                </a:ln>
                <a:solidFill>
                  <a:prstClr val="white"/>
                </a:solidFill>
                <a:effectLst/>
                <a:uLnTx/>
                <a:uFillTx/>
                <a:latin typeface="Arial" panose="020B0604020202020204"/>
              </a:rPr>
              <a:t>	</a:t>
            </a:r>
            <a:r>
              <a:rPr kumimoji="0" lang="en-US" sz="2800" b="1" i="0" u="none" strike="noStrike" kern="1200" cap="none" spc="0" normalizeH="0" baseline="0" noProof="0" dirty="0">
                <a:ln>
                  <a:noFill/>
                </a:ln>
                <a:solidFill>
                  <a:srgbClr val="E57200"/>
                </a:solidFill>
                <a:effectLst/>
                <a:uLnTx/>
                <a:uFillTx/>
                <a:latin typeface="Arial" panose="020B0604020202020204"/>
              </a:rPr>
              <a:t>	</a:t>
            </a:r>
            <a:r>
              <a:rPr lang="en-US" sz="2800" b="1" dirty="0">
                <a:solidFill>
                  <a:srgbClr val="E57200"/>
                </a:solidFill>
              </a:rPr>
              <a:t>Shurjo Sen </a:t>
            </a:r>
          </a:p>
          <a:p>
            <a:pPr marL="688975" lvl="2" defTabSz="550863" eaLnBrk="0" hangingPunct="0">
              <a:buClr>
                <a:prstClr val="white"/>
              </a:buClr>
              <a:buSzPct val="95000"/>
              <a:defRPr/>
            </a:pPr>
            <a:endParaRPr kumimoji="0" lang="en-US" sz="2800" b="1" i="0" u="none" strike="noStrike" kern="1200" cap="none" spc="0" normalizeH="0" baseline="0" noProof="0" dirty="0">
              <a:ln>
                <a:noFill/>
              </a:ln>
              <a:solidFill>
                <a:srgbClr val="E57200"/>
              </a:solidFill>
              <a:effectLst/>
              <a:uLnTx/>
              <a:uFillTx/>
              <a:latin typeface="Arial" panose="020B0604020202020204"/>
            </a:endParaRPr>
          </a:p>
          <a:p>
            <a:pPr marL="688975" lvl="2" defTabSz="550863" eaLnBrk="0" hangingPunct="0">
              <a:buClr>
                <a:prstClr val="white"/>
              </a:buClr>
              <a:buSzPct val="95000"/>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lang="en-US" sz="2700" b="1" dirty="0">
              <a:solidFill>
                <a:srgbClr val="E57200"/>
              </a:solidFill>
              <a:latin typeface="Arial" panose="020B0604020202020204"/>
            </a:endParaRPr>
          </a:p>
        </p:txBody>
      </p:sp>
    </p:spTree>
    <p:extLst>
      <p:ext uri="{BB962C8B-B14F-4D97-AF65-F5344CB8AC3E}">
        <p14:creationId xmlns:p14="http://schemas.microsoft.com/office/powerpoint/2010/main" val="6741533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904"/>
            <a:ext cx="12192000" cy="639763"/>
          </a:xfrm>
        </p:spPr>
        <p:txBody>
          <a:bodyPr/>
          <a:lstStyle/>
          <a:p>
            <a:pPr algn="ctr">
              <a:defRPr/>
            </a:pPr>
            <a:r>
              <a:rPr lang="en-US" sz="3600" dirty="0">
                <a:solidFill>
                  <a:srgbClr val="5FE0D4"/>
                </a:solidFill>
                <a:latin typeface="Arial" charset="0"/>
                <a:cs typeface="Arial" charset="0"/>
              </a:rPr>
              <a:t>The 5</a:t>
            </a:r>
            <a:r>
              <a:rPr lang="en-US" sz="3600" baseline="30000" dirty="0">
                <a:solidFill>
                  <a:srgbClr val="5FE0D4"/>
                </a:solidFill>
                <a:latin typeface="Arial" charset="0"/>
                <a:cs typeface="Arial" charset="0"/>
              </a:rPr>
              <a:t>th</a:t>
            </a:r>
            <a:r>
              <a:rPr lang="en-US" sz="3600" dirty="0">
                <a:solidFill>
                  <a:srgbClr val="5FE0D4"/>
                </a:solidFill>
                <a:latin typeface="Arial" charset="0"/>
                <a:cs typeface="Arial" charset="0"/>
              </a:rPr>
              <a:t> ELSI Congress</a:t>
            </a:r>
            <a:endParaRPr lang="en-US" sz="3600" dirty="0">
              <a:solidFill>
                <a:srgbClr val="5FE0D4"/>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040E150-256C-44C4-BBD7-072498A07E0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25</a:t>
            </a:r>
          </a:p>
        </p:txBody>
      </p:sp>
      <p:pic>
        <p:nvPicPr>
          <p:cNvPr id="4" name="Picture 3" descr="Text&#10;&#10;Description automatically generated">
            <a:extLst>
              <a:ext uri="{FF2B5EF4-FFF2-40B4-BE49-F238E27FC236}">
                <a16:creationId xmlns:a16="http://schemas.microsoft.com/office/drawing/2014/main" id="{8D8E39A2-08D8-4E44-87B4-637DEE5CF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7825"/>
            <a:ext cx="12192000" cy="2354580"/>
          </a:xfrm>
          <a:prstGeom prst="rect">
            <a:avLst/>
          </a:prstGeom>
        </p:spPr>
      </p:pic>
      <p:sp>
        <p:nvSpPr>
          <p:cNvPr id="5" name="TextBox 4">
            <a:extLst>
              <a:ext uri="{FF2B5EF4-FFF2-40B4-BE49-F238E27FC236}">
                <a16:creationId xmlns:a16="http://schemas.microsoft.com/office/drawing/2014/main" id="{0D66BD73-FEAA-4529-95FD-E02C98290C21}"/>
              </a:ext>
            </a:extLst>
          </p:cNvPr>
          <p:cNvSpPr txBox="1"/>
          <p:nvPr/>
        </p:nvSpPr>
        <p:spPr>
          <a:xfrm>
            <a:off x="3422542" y="3795697"/>
            <a:ext cx="5346916" cy="1754326"/>
          </a:xfrm>
          <a:prstGeom prst="rect">
            <a:avLst/>
          </a:prstGeom>
          <a:noFill/>
        </p:spPr>
        <p:txBody>
          <a:bodyPr wrap="square" rtlCol="0">
            <a:spAutoFit/>
          </a:bodyPr>
          <a:lstStyle/>
          <a:p>
            <a:pPr algn="ctr"/>
            <a:r>
              <a:rPr lang="en-US" sz="3600" b="1" i="0" u="sng" kern="1200" baseline="0" dirty="0">
                <a:effectLst/>
                <a:latin typeface="+mj-lt"/>
                <a:ea typeface="Helvetica Neue" charset="0"/>
                <a:cs typeface="Helvetica Neue" charset="0"/>
              </a:rPr>
              <a:t>Save the Date</a:t>
            </a:r>
          </a:p>
          <a:p>
            <a:pPr algn="ctr"/>
            <a:r>
              <a:rPr lang="en-US" sz="3600" b="1" dirty="0">
                <a:latin typeface="+mj-lt"/>
                <a:ea typeface="Helvetica Neue" charset="0"/>
                <a:cs typeface="Helvetica Neue" charset="0"/>
              </a:rPr>
              <a:t>June 1-3, 2022</a:t>
            </a:r>
          </a:p>
          <a:p>
            <a:pPr algn="ctr"/>
            <a:r>
              <a:rPr lang="en-US" sz="3600" b="1" i="0" kern="1200" baseline="0" dirty="0">
                <a:effectLst/>
                <a:latin typeface="+mj-lt"/>
                <a:ea typeface="Helvetica Neue" charset="0"/>
                <a:cs typeface="Helvetica Neue" charset="0"/>
              </a:rPr>
              <a:t>Columbia University</a:t>
            </a:r>
          </a:p>
        </p:txBody>
      </p:sp>
      <p:sp>
        <p:nvSpPr>
          <p:cNvPr id="14" name="TextBox 13">
            <a:extLst>
              <a:ext uri="{FF2B5EF4-FFF2-40B4-BE49-F238E27FC236}">
                <a16:creationId xmlns:a16="http://schemas.microsoft.com/office/drawing/2014/main" id="{E500911A-0CF8-4A9F-99AE-4570E8850E11}"/>
              </a:ext>
            </a:extLst>
          </p:cNvPr>
          <p:cNvSpPr txBox="1"/>
          <p:nvPr/>
        </p:nvSpPr>
        <p:spPr>
          <a:xfrm>
            <a:off x="-189926" y="5855698"/>
            <a:ext cx="12571852" cy="523220"/>
          </a:xfrm>
          <a:prstGeom prst="rect">
            <a:avLst/>
          </a:prstGeom>
          <a:noFill/>
        </p:spPr>
        <p:txBody>
          <a:bodyPr wrap="square" rtlCol="0">
            <a:spAutoFit/>
          </a:bodyPr>
          <a:lstStyle/>
          <a:p>
            <a:pPr algn="ctr"/>
            <a:r>
              <a:rPr lang="en-US" sz="2800" b="1" kern="1200" baseline="0" dirty="0">
                <a:effectLst/>
                <a:latin typeface="+mj-lt"/>
                <a:ea typeface="Helvetica Neue" charset="0"/>
                <a:cs typeface="Helvetica Neue" charset="0"/>
              </a:rPr>
              <a:t>Abstract Submission: Open from September 13 – December 1, 2021</a:t>
            </a:r>
          </a:p>
        </p:txBody>
      </p:sp>
    </p:spTree>
    <p:extLst>
      <p:ext uri="{BB962C8B-B14F-4D97-AF65-F5344CB8AC3E}">
        <p14:creationId xmlns:p14="http://schemas.microsoft.com/office/powerpoint/2010/main" val="4094717015"/>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98432" y="15405"/>
            <a:ext cx="12192000" cy="111725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Training and Career Development</a:t>
            </a:r>
          </a:p>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EDFD3"/>
              </a:solidFill>
              <a:effectLst/>
              <a:uLnTx/>
              <a:uFillTx/>
              <a:latin typeface="Arial" charset="0"/>
              <a:ea typeface="+mj-ea"/>
              <a:cs typeface="Arial" charset="0"/>
            </a:endParaRP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26990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28514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0038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1562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2676482"/>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7BE659D-7F98-FD44-B987-E6F01FF20368}"/>
              </a:ext>
            </a:extLst>
          </p:cNvPr>
          <p:cNvSpPr txBox="1"/>
          <p:nvPr/>
        </p:nvSpPr>
        <p:spPr>
          <a:xfrm>
            <a:off x="13649739" y="636104"/>
            <a:ext cx="184731" cy="297454"/>
          </a:xfrm>
          <a:prstGeom prst="rect">
            <a:avLst/>
          </a:prstGeom>
          <a:noFill/>
        </p:spPr>
        <p:txBody>
          <a:bodyPr wrap="none" rtlCol="0">
            <a:spAutoFit/>
          </a:bodyPr>
          <a:lstStyle/>
          <a:p>
            <a:endParaRPr lang="en-US" sz="1333" b="0" i="0" kern="1200" baseline="0" dirty="0">
              <a:solidFill>
                <a:schemeClr val="bg1"/>
              </a:solidFill>
              <a:effectLst/>
              <a:latin typeface="+mj-lt"/>
              <a:ea typeface="Helvetica Neue" charset="0"/>
              <a:cs typeface="Helvetica Neue" charset="0"/>
            </a:endParaRPr>
          </a:p>
        </p:txBody>
      </p:sp>
      <p:grpSp>
        <p:nvGrpSpPr>
          <p:cNvPr id="11" name="Group 10">
            <a:extLst>
              <a:ext uri="{FF2B5EF4-FFF2-40B4-BE49-F238E27FC236}">
                <a16:creationId xmlns:a16="http://schemas.microsoft.com/office/drawing/2014/main" id="{1479DB4A-FA80-C54E-9687-A17689FFB6D8}"/>
              </a:ext>
            </a:extLst>
          </p:cNvPr>
          <p:cNvGrpSpPr/>
          <p:nvPr/>
        </p:nvGrpSpPr>
        <p:grpSpPr>
          <a:xfrm>
            <a:off x="814226" y="1726787"/>
            <a:ext cx="11195803" cy="1450375"/>
            <a:chOff x="814226" y="2829766"/>
            <a:chExt cx="11195803" cy="1450375"/>
          </a:xfrm>
        </p:grpSpPr>
        <p:sp>
          <p:nvSpPr>
            <p:cNvPr id="16" name="TextBox 15">
              <a:extLst>
                <a:ext uri="{FF2B5EF4-FFF2-40B4-BE49-F238E27FC236}">
                  <a16:creationId xmlns:a16="http://schemas.microsoft.com/office/drawing/2014/main" id="{B947B98D-764C-5444-879A-234B3E4AB8C0}"/>
                </a:ext>
              </a:extLst>
            </p:cNvPr>
            <p:cNvSpPr txBox="1"/>
            <p:nvPr/>
          </p:nvSpPr>
          <p:spPr>
            <a:xfrm>
              <a:off x="814226" y="2829766"/>
              <a:ext cx="11195803" cy="855619"/>
            </a:xfrm>
            <a:prstGeom prst="rect">
              <a:avLst/>
            </a:prstGeom>
            <a:noFill/>
          </p:spPr>
          <p:txBody>
            <a:bodyPr wrap="square" rtlCol="0">
              <a:spAutoFit/>
            </a:bodyPr>
            <a:lstStyle/>
            <a:p>
              <a:pPr marL="112712" lvl="0">
                <a:buClr>
                  <a:srgbClr val="FFFFFF"/>
                </a:buClr>
                <a:tabLst>
                  <a:tab pos="693738" algn="l"/>
                </a:tabLst>
                <a:defRPr/>
              </a:pPr>
              <a:r>
                <a:rPr lang="en-US" sz="2800" b="1" dirty="0">
                  <a:solidFill>
                    <a:srgbClr val="5EDFD3">
                      <a:lumMod val="60000"/>
                      <a:lumOff val="40000"/>
                    </a:srgbClr>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PAR-21-143		      Next due date: December 8, 2021</a:t>
              </a:r>
            </a:p>
            <a:p>
              <a:pPr marL="346075">
                <a:lnSpc>
                  <a:spcPct val="90000"/>
                </a:lnSpc>
                <a:buClr>
                  <a:srgbClr val="FFFFFF"/>
                </a:buClr>
                <a:tabLst>
                  <a:tab pos="693738" algn="l"/>
                </a:tabLst>
                <a:defRPr/>
              </a:pPr>
              <a:endParaRPr lang="en-US" sz="2400" b="1" dirty="0">
                <a:solidFill>
                  <a:srgbClr val="FFFFF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6CECF49A-4D98-634A-91BF-DD0074DB8A19}"/>
                </a:ext>
              </a:extLst>
            </p:cNvPr>
            <p:cNvSpPr/>
            <p:nvPr/>
          </p:nvSpPr>
          <p:spPr>
            <a:xfrm>
              <a:off x="1327137" y="3326034"/>
              <a:ext cx="9340863" cy="954107"/>
            </a:xfrm>
            <a:prstGeom prst="rect">
              <a:avLst/>
            </a:prstGeom>
            <a:solidFill>
              <a:schemeClr val="tx1"/>
            </a:solidFill>
          </p:spPr>
          <p:txBody>
            <a:bodyPr wrap="square">
              <a:spAutoFit/>
            </a:bodyPr>
            <a:lstStyle/>
            <a:p>
              <a:r>
                <a:rPr lang="en-US" sz="2800" dirty="0">
                  <a:solidFill>
                    <a:srgbClr val="993366"/>
                  </a:solidFill>
                  <a:ea typeface="Times New Roman" panose="02020603050405020304" pitchFamily="18" charset="0"/>
                  <a:cs typeface="Times New Roman" panose="02020603050405020304" pitchFamily="18" charset="0"/>
                </a:rPr>
                <a:t>NHGRI Predoctoral to Postdoctoral Transition Award for Diverse Genomics Workforce (F99/K00)</a:t>
              </a:r>
              <a:endParaRPr lang="en-US" sz="2800" dirty="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22DF916-6D47-CC4D-B4A6-F807321D7C46}"/>
              </a:ext>
            </a:extLst>
          </p:cNvPr>
          <p:cNvGrpSpPr/>
          <p:nvPr/>
        </p:nvGrpSpPr>
        <p:grpSpPr>
          <a:xfrm>
            <a:off x="814228" y="4003888"/>
            <a:ext cx="11195801" cy="1459394"/>
            <a:chOff x="814227" y="4340562"/>
            <a:chExt cx="11195801" cy="1459394"/>
          </a:xfrm>
        </p:grpSpPr>
        <p:sp>
          <p:nvSpPr>
            <p:cNvPr id="17" name="TextBox 16">
              <a:extLst>
                <a:ext uri="{FF2B5EF4-FFF2-40B4-BE49-F238E27FC236}">
                  <a16:creationId xmlns:a16="http://schemas.microsoft.com/office/drawing/2014/main" id="{C07CDCCF-4B7E-4741-B36C-332B02CC09E5}"/>
                </a:ext>
              </a:extLst>
            </p:cNvPr>
            <p:cNvSpPr txBox="1"/>
            <p:nvPr/>
          </p:nvSpPr>
          <p:spPr>
            <a:xfrm>
              <a:off x="814227" y="4340562"/>
              <a:ext cx="11195801" cy="689420"/>
            </a:xfrm>
            <a:prstGeom prst="rect">
              <a:avLst/>
            </a:prstGeom>
            <a:noFill/>
          </p:spPr>
          <p:txBody>
            <a:bodyPr wrap="square" rtlCol="0">
              <a:spAutoFit/>
            </a:bodyPr>
            <a:lstStyle/>
            <a:p>
              <a:pPr marL="111125">
                <a:buClr>
                  <a:srgbClr val="FFFFFF"/>
                </a:buClr>
                <a:defRPr/>
              </a:pPr>
              <a:r>
                <a:rPr lang="en-US" sz="2800" b="1" dirty="0">
                  <a:solidFill>
                    <a:srgbClr val="5EDFD3">
                      <a:lumMod val="60000"/>
                      <a:lumOff val="40000"/>
                    </a:srgbClr>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PAR-21-214		      Next due date: February 12, 2022 </a:t>
              </a:r>
            </a:p>
            <a:p>
              <a:pPr marL="346075" defTabSz="1219170">
                <a:lnSpc>
                  <a:spcPct val="90000"/>
                </a:lnSpc>
                <a:buClr>
                  <a:srgbClr val="FFFFFF"/>
                </a:buClr>
                <a:tabLst>
                  <a:tab pos="693738" algn="l"/>
                </a:tabLst>
                <a:defRPr/>
              </a:pPr>
              <a:endParaRPr lang="en-US" sz="1200" b="1" dirty="0">
                <a:solidFill>
                  <a:srgbClr val="5EDFD3">
                    <a:lumMod val="60000"/>
                    <a:lumOff val="40000"/>
                  </a:srgbClr>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8824CFC1-5615-0341-8FBB-6115B8C33013}"/>
                </a:ext>
              </a:extLst>
            </p:cNvPr>
            <p:cNvSpPr/>
            <p:nvPr/>
          </p:nvSpPr>
          <p:spPr>
            <a:xfrm>
              <a:off x="1327137" y="4845849"/>
              <a:ext cx="9340863" cy="954107"/>
            </a:xfrm>
            <a:prstGeom prst="rect">
              <a:avLst/>
            </a:prstGeom>
            <a:solidFill>
              <a:schemeClr val="tx1"/>
            </a:solidFill>
          </p:spPr>
          <p:txBody>
            <a:bodyPr wrap="square">
              <a:spAutoFit/>
            </a:bodyPr>
            <a:lstStyle/>
            <a:p>
              <a:r>
                <a:rPr lang="en-US" sz="2800" dirty="0">
                  <a:solidFill>
                    <a:srgbClr val="993366"/>
                  </a:solidFill>
                  <a:ea typeface="Times New Roman" panose="02020603050405020304" pitchFamily="18" charset="0"/>
                  <a:cs typeface="Times New Roman" panose="02020603050405020304" pitchFamily="18" charset="0"/>
                </a:rPr>
                <a:t>Short-term Mentored Research Career Enhancement Award to Promote Diversity (K18)</a:t>
              </a:r>
              <a:endParaRPr lang="en-US" sz="2800" dirty="0">
                <a:ea typeface="Calibri" panose="020F0502020204030204" pitchFamily="34" charset="0"/>
                <a:cs typeface="Times New Roman" panose="02020603050405020304" pitchFamily="18" charset="0"/>
              </a:endParaRPr>
            </a:p>
          </p:txBody>
        </p:sp>
      </p:grpSp>
      <p:sp>
        <p:nvSpPr>
          <p:cNvPr id="18" name="TextBox 17">
            <a:extLst>
              <a:ext uri="{FF2B5EF4-FFF2-40B4-BE49-F238E27FC236}">
                <a16:creationId xmlns:a16="http://schemas.microsoft.com/office/drawing/2014/main" id="{46799A98-E112-4E8B-929E-856DFD97DE2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
        <p:nvSpPr>
          <p:cNvPr id="6" name="TextBox 5">
            <a:extLst>
              <a:ext uri="{FF2B5EF4-FFF2-40B4-BE49-F238E27FC236}">
                <a16:creationId xmlns:a16="http://schemas.microsoft.com/office/drawing/2014/main" id="{4BA3DB6C-C384-4C8A-8E90-B1B2708A7533}"/>
              </a:ext>
            </a:extLst>
          </p:cNvPr>
          <p:cNvSpPr txBox="1"/>
          <p:nvPr/>
        </p:nvSpPr>
        <p:spPr>
          <a:xfrm>
            <a:off x="3397337" y="559261"/>
            <a:ext cx="5200463" cy="728341"/>
          </a:xfrm>
          <a:prstGeom prst="rect">
            <a:avLst/>
          </a:prstGeom>
          <a:noFill/>
        </p:spPr>
        <p:txBody>
          <a:bodyPr wrap="none" rtlCol="0">
            <a:spAutoFit/>
          </a:bodyPr>
          <a:lstStyle/>
          <a:p>
            <a:r>
              <a:rPr lang="en-US" sz="2800" b="1" dirty="0">
                <a:solidFill>
                  <a:srgbClr val="FFFFFF"/>
                </a:solidFill>
                <a:latin typeface="Arial" panose="020B0604020202020204" pitchFamily="34" charset="0"/>
                <a:cs typeface="Arial" panose="020B0604020202020204" pitchFamily="34" charset="0"/>
              </a:rPr>
              <a:t>New Diversity-Focused FOAs</a:t>
            </a:r>
            <a:endParaRPr lang="en-US" sz="2800" b="1" dirty="0">
              <a:solidFill>
                <a:srgbClr val="5EDFD3"/>
              </a:solidFill>
              <a:latin typeface="Arial" pitchFamily="34" charset="0"/>
              <a:cs typeface="Arial" pitchFamily="34" charset="0"/>
            </a:endParaRPr>
          </a:p>
          <a:p>
            <a:endParaRPr lang="en-US" sz="1333" b="0" i="0" kern="1200" baseline="0" dirty="0">
              <a:solidFill>
                <a:schemeClr val="bg1"/>
              </a:solidFill>
              <a:effectLst/>
              <a:latin typeface="+mj-lt"/>
              <a:ea typeface="Helvetica Neue" charset="0"/>
              <a:cs typeface="Helvetica Neue" charset="0"/>
            </a:endParaRPr>
          </a:p>
        </p:txBody>
      </p:sp>
    </p:spTree>
    <p:extLst>
      <p:ext uri="{BB962C8B-B14F-4D97-AF65-F5344CB8AC3E}">
        <p14:creationId xmlns:p14="http://schemas.microsoft.com/office/powerpoint/2010/main" val="32059396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71BE1EE-F6BE-FB45-80E5-E8905FDB1891}"/>
              </a:ext>
            </a:extLst>
          </p:cNvPr>
          <p:cNvGrpSpPr/>
          <p:nvPr/>
        </p:nvGrpSpPr>
        <p:grpSpPr>
          <a:xfrm>
            <a:off x="336683" y="1306471"/>
            <a:ext cx="12128233" cy="2203966"/>
            <a:chOff x="348606" y="1097560"/>
            <a:chExt cx="12128233" cy="2203966"/>
          </a:xfrm>
        </p:grpSpPr>
        <p:sp>
          <p:nvSpPr>
            <p:cNvPr id="23" name="TextBox 22">
              <a:extLst>
                <a:ext uri="{FF2B5EF4-FFF2-40B4-BE49-F238E27FC236}">
                  <a16:creationId xmlns:a16="http://schemas.microsoft.com/office/drawing/2014/main" id="{E9674ED0-4D41-4408-9E8E-D9E645AC4BFC}"/>
                </a:ext>
              </a:extLst>
            </p:cNvPr>
            <p:cNvSpPr txBox="1"/>
            <p:nvPr/>
          </p:nvSpPr>
          <p:spPr>
            <a:xfrm>
              <a:off x="348606" y="1097560"/>
              <a:ext cx="1212823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4632AB-C4BB-6A4B-A0E5-D31010D0BDC8}"/>
                </a:ext>
              </a:extLst>
            </p:cNvPr>
            <p:cNvSpPr txBox="1"/>
            <p:nvPr/>
          </p:nvSpPr>
          <p:spPr>
            <a:xfrm>
              <a:off x="814227" y="1452776"/>
              <a:ext cx="10813666" cy="689420"/>
            </a:xfrm>
            <a:prstGeom prst="rect">
              <a:avLst/>
            </a:prstGeom>
            <a:noFill/>
          </p:spPr>
          <p:txBody>
            <a:bodyPr wrap="square" rtlCol="0">
              <a:spAutoFit/>
            </a:bodyPr>
            <a:lstStyle/>
            <a:p>
              <a:pPr marL="112712">
                <a:buClr>
                  <a:srgbClr val="FFFFFF"/>
                </a:buClr>
                <a:tabLst>
                  <a:tab pos="693738" algn="l"/>
                </a:tabLst>
                <a:defRPr/>
              </a:pPr>
              <a:r>
                <a:rPr lang="en-US" b="1" dirty="0">
                  <a:solidFill>
                    <a:srgbClr val="5EDFD3">
                      <a:lumMod val="60000"/>
                      <a:lumOff val="40000"/>
                    </a:srgbClr>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RFA-HG-21-033</a:t>
              </a:r>
              <a:r>
                <a:rPr lang="en-US"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Due date: December 1, 2021 </a:t>
              </a:r>
            </a:p>
            <a:p>
              <a:pPr marL="346075" defTabSz="1219170">
                <a:lnSpc>
                  <a:spcPct val="90000"/>
                </a:lnSpc>
                <a:buClr>
                  <a:srgbClr val="FFFFFF"/>
                </a:buClr>
                <a:tabLst>
                  <a:tab pos="693738" algn="l"/>
                </a:tabLst>
                <a:defRPr/>
              </a:pPr>
              <a:endParaRPr lang="en-US" sz="1200" b="1" dirty="0">
                <a:solidFill>
                  <a:srgbClr val="5EDFD3">
                    <a:lumMod val="60000"/>
                    <a:lumOff val="40000"/>
                  </a:srgb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9407FC4A-0832-7248-93BC-24B198798508}"/>
                </a:ext>
              </a:extLst>
            </p:cNvPr>
            <p:cNvSpPr/>
            <p:nvPr/>
          </p:nvSpPr>
          <p:spPr>
            <a:xfrm>
              <a:off x="1327137" y="1916531"/>
              <a:ext cx="9340863" cy="1384995"/>
            </a:xfrm>
            <a:prstGeom prst="rect">
              <a:avLst/>
            </a:prstGeom>
            <a:solidFill>
              <a:schemeClr val="tx1"/>
            </a:solidFill>
          </p:spPr>
          <p:txBody>
            <a:bodyPr wrap="square">
              <a:spAutoFit/>
            </a:bodyPr>
            <a:lstStyle/>
            <a:p>
              <a:r>
                <a:rPr lang="en-US" sz="2800" dirty="0">
                  <a:solidFill>
                    <a:srgbClr val="993366"/>
                  </a:solidFill>
                  <a:ea typeface="Times New Roman" panose="02020603050405020304" pitchFamily="18" charset="0"/>
                  <a:cs typeface="Times New Roman" panose="02020603050405020304" pitchFamily="18" charset="0"/>
                </a:rPr>
                <a:t>Genome Research Experiences to Attract Talented Undergraduates into the Genomics Field to Enhance Diversity (GREAT, R25)</a:t>
              </a:r>
              <a:endParaRPr lang="en-US" sz="2800" dirty="0">
                <a:ea typeface="Calibri" panose="020F0502020204030204" pitchFamily="34" charset="0"/>
                <a:cs typeface="Times New Roman" panose="02020603050405020304" pitchFamily="18" charset="0"/>
              </a:endParaRPr>
            </a:p>
          </p:txBody>
        </p:sp>
      </p:gr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7BE659D-7F98-FD44-B987-E6F01FF20368}"/>
              </a:ext>
            </a:extLst>
          </p:cNvPr>
          <p:cNvSpPr txBox="1"/>
          <p:nvPr/>
        </p:nvSpPr>
        <p:spPr>
          <a:xfrm>
            <a:off x="13649739" y="636104"/>
            <a:ext cx="184731" cy="297454"/>
          </a:xfrm>
          <a:prstGeom prst="rect">
            <a:avLst/>
          </a:prstGeom>
          <a:noFill/>
        </p:spPr>
        <p:txBody>
          <a:bodyPr wrap="none" rtlCol="0">
            <a:spAutoFit/>
          </a:bodyPr>
          <a:lstStyle/>
          <a:p>
            <a:endParaRPr lang="en-US" sz="1333" b="0" i="0" kern="1200" baseline="0" dirty="0">
              <a:solidFill>
                <a:schemeClr val="bg1"/>
              </a:solidFill>
              <a:effectLst/>
              <a:latin typeface="+mj-lt"/>
              <a:ea typeface="Helvetica Neue" charset="0"/>
              <a:cs typeface="Helvetica Neue" charset="0"/>
            </a:endParaRPr>
          </a:p>
        </p:txBody>
      </p:sp>
      <p:grpSp>
        <p:nvGrpSpPr>
          <p:cNvPr id="11" name="Group 10">
            <a:extLst>
              <a:ext uri="{FF2B5EF4-FFF2-40B4-BE49-F238E27FC236}">
                <a16:creationId xmlns:a16="http://schemas.microsoft.com/office/drawing/2014/main" id="{1479DB4A-FA80-C54E-9687-A17689FFB6D8}"/>
              </a:ext>
            </a:extLst>
          </p:cNvPr>
          <p:cNvGrpSpPr/>
          <p:nvPr/>
        </p:nvGrpSpPr>
        <p:grpSpPr>
          <a:xfrm>
            <a:off x="802304" y="4074979"/>
            <a:ext cx="10636246" cy="2321886"/>
            <a:chOff x="814226" y="2765438"/>
            <a:chExt cx="10636246" cy="2321886"/>
          </a:xfrm>
        </p:grpSpPr>
        <p:sp>
          <p:nvSpPr>
            <p:cNvPr id="16" name="TextBox 15">
              <a:extLst>
                <a:ext uri="{FF2B5EF4-FFF2-40B4-BE49-F238E27FC236}">
                  <a16:creationId xmlns:a16="http://schemas.microsoft.com/office/drawing/2014/main" id="{B947B98D-764C-5444-879A-234B3E4AB8C0}"/>
                </a:ext>
              </a:extLst>
            </p:cNvPr>
            <p:cNvSpPr txBox="1"/>
            <p:nvPr/>
          </p:nvSpPr>
          <p:spPr>
            <a:xfrm>
              <a:off x="814226" y="2765438"/>
              <a:ext cx="10636246" cy="855619"/>
            </a:xfrm>
            <a:prstGeom prst="rect">
              <a:avLst/>
            </a:prstGeom>
            <a:noFill/>
          </p:spPr>
          <p:txBody>
            <a:bodyPr wrap="square" rtlCol="0">
              <a:spAutoFit/>
            </a:bodyPr>
            <a:lstStyle/>
            <a:p>
              <a:pPr marL="112712" lvl="0">
                <a:buClr>
                  <a:srgbClr val="FFFFFF"/>
                </a:buClr>
                <a:tabLst>
                  <a:tab pos="693738" algn="l"/>
                </a:tabLst>
                <a:defRPr/>
              </a:pPr>
              <a:r>
                <a:rPr lang="en-US" sz="2400" b="1" dirty="0">
                  <a:solidFill>
                    <a:srgbClr val="5EDFD3">
                      <a:lumMod val="60000"/>
                      <a:lumOff val="40000"/>
                    </a:srgbClr>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RFA-HG-21-041</a:t>
              </a:r>
              <a:r>
                <a:rPr lang="en-US" sz="24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Due date: February 22, 2022</a:t>
              </a:r>
            </a:p>
            <a:p>
              <a:pPr marL="346075">
                <a:lnSpc>
                  <a:spcPct val="90000"/>
                </a:lnSpc>
                <a:buClr>
                  <a:srgbClr val="FFFFFF"/>
                </a:buClr>
                <a:tabLst>
                  <a:tab pos="693738" algn="l"/>
                </a:tabLst>
                <a:defRPr/>
              </a:pPr>
              <a:endParaRPr lang="en-US" sz="2400" b="1" dirty="0">
                <a:solidFill>
                  <a:srgbClr val="FFFFF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6CECF49A-4D98-634A-91BF-DD0074DB8A19}"/>
                </a:ext>
              </a:extLst>
            </p:cNvPr>
            <p:cNvSpPr/>
            <p:nvPr/>
          </p:nvSpPr>
          <p:spPr>
            <a:xfrm>
              <a:off x="1327137" y="3271442"/>
              <a:ext cx="9340863" cy="1815882"/>
            </a:xfrm>
            <a:prstGeom prst="rect">
              <a:avLst/>
            </a:prstGeom>
            <a:solidFill>
              <a:schemeClr val="tx1"/>
            </a:solidFill>
          </p:spPr>
          <p:txBody>
            <a:bodyPr wrap="square">
              <a:spAutoFit/>
            </a:bodyPr>
            <a:lstStyle/>
            <a:p>
              <a:r>
                <a:rPr lang="en-US" sz="2800" b="0" i="0" dirty="0">
                  <a:solidFill>
                    <a:srgbClr val="993366"/>
                  </a:solidFill>
                  <a:effectLst/>
                </a:rPr>
                <a:t>New Investigators to Promote Workforce Diversity in Genomics, Bioinformatics, or Bioengineering and Biomedical Imaging Research (R01 Clinical Trial Optional)</a:t>
              </a:r>
              <a:endParaRPr lang="en-US" sz="2800" dirty="0">
                <a:ea typeface="Calibri" panose="020F050202020403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1E604AC5-BE83-475B-9FA6-DAB0A89E17B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
        <p:nvSpPr>
          <p:cNvPr id="18" name="Title 3">
            <a:extLst>
              <a:ext uri="{FF2B5EF4-FFF2-40B4-BE49-F238E27FC236}">
                <a16:creationId xmlns:a16="http://schemas.microsoft.com/office/drawing/2014/main" id="{4F0E122A-42B4-4440-AD2A-54F5D15408C1}"/>
              </a:ext>
            </a:extLst>
          </p:cNvPr>
          <p:cNvSpPr txBox="1">
            <a:spLocks/>
          </p:cNvSpPr>
          <p:nvPr/>
        </p:nvSpPr>
        <p:spPr>
          <a:xfrm>
            <a:off x="-98432" y="15405"/>
            <a:ext cx="12192000" cy="111725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Training and Career Development</a:t>
            </a:r>
          </a:p>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EDFD3"/>
              </a:solidFill>
              <a:effectLst/>
              <a:uLnTx/>
              <a:uFillTx/>
              <a:latin typeface="Arial" charset="0"/>
              <a:ea typeface="+mj-ea"/>
              <a:cs typeface="Arial" charset="0"/>
            </a:endParaRPr>
          </a:p>
        </p:txBody>
      </p:sp>
      <p:sp>
        <p:nvSpPr>
          <p:cNvPr id="20" name="TextBox 19">
            <a:extLst>
              <a:ext uri="{FF2B5EF4-FFF2-40B4-BE49-F238E27FC236}">
                <a16:creationId xmlns:a16="http://schemas.microsoft.com/office/drawing/2014/main" id="{102A1306-AEDB-4038-9128-EF1762193EDA}"/>
              </a:ext>
            </a:extLst>
          </p:cNvPr>
          <p:cNvSpPr txBox="1"/>
          <p:nvPr/>
        </p:nvSpPr>
        <p:spPr>
          <a:xfrm>
            <a:off x="3397337" y="559261"/>
            <a:ext cx="5200463" cy="728341"/>
          </a:xfrm>
          <a:prstGeom prst="rect">
            <a:avLst/>
          </a:prstGeom>
          <a:noFill/>
        </p:spPr>
        <p:txBody>
          <a:bodyPr wrap="none" rtlCol="0">
            <a:spAutoFit/>
          </a:bodyPr>
          <a:lstStyle/>
          <a:p>
            <a:r>
              <a:rPr lang="en-US" sz="2800" b="1" dirty="0">
                <a:solidFill>
                  <a:srgbClr val="FFFFFF"/>
                </a:solidFill>
                <a:latin typeface="Arial" panose="020B0604020202020204" pitchFamily="34" charset="0"/>
                <a:cs typeface="Arial" panose="020B0604020202020204" pitchFamily="34" charset="0"/>
              </a:rPr>
              <a:t>New Diversity-Focused FOAs</a:t>
            </a:r>
            <a:endParaRPr lang="en-US" sz="2800" b="1" dirty="0">
              <a:solidFill>
                <a:srgbClr val="5EDFD3"/>
              </a:solidFill>
              <a:latin typeface="Arial" pitchFamily="34" charset="0"/>
              <a:cs typeface="Arial" pitchFamily="34" charset="0"/>
            </a:endParaRPr>
          </a:p>
          <a:p>
            <a:endParaRPr lang="en-US" sz="1333" b="0" i="0" kern="1200" baseline="0" dirty="0">
              <a:solidFill>
                <a:schemeClr val="bg1"/>
              </a:solidFill>
              <a:effectLst/>
              <a:latin typeface="+mj-lt"/>
              <a:ea typeface="Helvetica Neue" charset="0"/>
              <a:cs typeface="Helvetica Neue" charset="0"/>
            </a:endParaRPr>
          </a:p>
        </p:txBody>
      </p:sp>
    </p:spTree>
    <p:extLst>
      <p:ext uri="{BB962C8B-B14F-4D97-AF65-F5344CB8AC3E}">
        <p14:creationId xmlns:p14="http://schemas.microsoft.com/office/powerpoint/2010/main" val="35779414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060"/>
            <a:ext cx="12192000" cy="639763"/>
          </a:xfrm>
        </p:spPr>
        <p:txBody>
          <a:bodyPr/>
          <a:lstStyle/>
          <a:p>
            <a:pPr algn="ctr">
              <a:defRPr/>
            </a:pPr>
            <a:r>
              <a:rPr lang="en-US" sz="3600" dirty="0">
                <a:solidFill>
                  <a:srgbClr val="5FE0D4"/>
                </a:solidFill>
                <a:latin typeface="Arial" charset="0"/>
                <a:cs typeface="Arial" charset="0"/>
              </a:rPr>
              <a:t>Knockout Mouse Phenotyping Project (KOMP2)</a:t>
            </a:r>
            <a:endParaRPr lang="en-US" sz="3600" dirty="0">
              <a:solidFill>
                <a:srgbClr val="5FE0D4"/>
              </a:solidFill>
              <a:latin typeface="Arial" pitchFamily="34" charset="0"/>
              <a:cs typeface="Arial" pitchFamily="34" charset="0"/>
            </a:endParaRPr>
          </a:p>
        </p:txBody>
      </p:sp>
      <p:sp>
        <p:nvSpPr>
          <p:cNvPr id="42" name="Rectangle 41"/>
          <p:cNvSpPr/>
          <p:nvPr/>
        </p:nvSpPr>
        <p:spPr>
          <a:xfrm>
            <a:off x="625304" y="3222374"/>
            <a:ext cx="11407711" cy="3262432"/>
          </a:xfrm>
          <a:prstGeom prst="rect">
            <a:avLst/>
          </a:prstGeom>
        </p:spPr>
        <p:txBody>
          <a:bodyPr wrap="square">
            <a:spAutoFit/>
          </a:bodyPr>
          <a:lstStyle/>
          <a:p>
            <a:pPr defTabSz="627063" eaLnBrk="0" hangingPunct="0">
              <a:spcBef>
                <a:spcPts val="600"/>
              </a:spcBef>
              <a:buClr>
                <a:schemeClr val="tx1"/>
              </a:buClr>
              <a:buSzPct val="95000"/>
              <a:defRPr/>
            </a:pPr>
            <a:r>
              <a:rPr lang="en-US" sz="2800" b="1" dirty="0">
                <a:solidFill>
                  <a:prstClr val="white"/>
                </a:solidFill>
                <a:latin typeface="Arial" charset="0"/>
              </a:rPr>
              <a:t>Limited Competition Funding Opportunities:</a:t>
            </a:r>
            <a:endParaRPr lang="en-US" sz="2000" b="1" dirty="0">
              <a:solidFill>
                <a:prstClr val="white"/>
              </a:solidFill>
              <a:latin typeface="Arial" charset="0"/>
            </a:endParaRPr>
          </a:p>
          <a:p>
            <a:pPr marL="950913" lvl="1" indent="-265113" defTabSz="627063" eaLnBrk="0" hangingPunct="0">
              <a:spcBef>
                <a:spcPts val="600"/>
              </a:spcBef>
              <a:buClr>
                <a:schemeClr val="tx1"/>
              </a:buClr>
              <a:buSzPct val="95000"/>
              <a:buFont typeface="Wingdings" panose="05000000000000000000" pitchFamily="2" charset="2"/>
              <a:buChar char="§"/>
              <a:defRPr/>
            </a:pPr>
            <a:r>
              <a:rPr lang="en-US" sz="2500" b="1" dirty="0">
                <a:solidFill>
                  <a:prstClr val="white"/>
                </a:solidFill>
                <a:latin typeface="Arial" charset="0"/>
              </a:rPr>
              <a:t>RFA-HG-21-036 </a:t>
            </a:r>
          </a:p>
          <a:p>
            <a:pPr lvl="2" defTabSz="627063" eaLnBrk="0" hangingPunct="0">
              <a:spcBef>
                <a:spcPts val="600"/>
              </a:spcBef>
              <a:buClr>
                <a:schemeClr val="tx1"/>
              </a:buClr>
              <a:buSzPct val="95000"/>
              <a:defRPr/>
            </a:pPr>
            <a:r>
              <a:rPr lang="en-US" sz="2500" b="1" dirty="0">
                <a:solidFill>
                  <a:schemeClr val="bg2">
                    <a:lumMod val="40000"/>
                    <a:lumOff val="60000"/>
                  </a:schemeClr>
                </a:solidFill>
                <a:latin typeface="Arial" charset="0"/>
              </a:rPr>
              <a:t>Knockout Mouse Production and Phenotyping Project (UM1)</a:t>
            </a:r>
          </a:p>
          <a:p>
            <a:pPr marL="950913" lvl="1" indent="-265113" defTabSz="627063" eaLnBrk="0" hangingPunct="0">
              <a:spcBef>
                <a:spcPts val="600"/>
              </a:spcBef>
              <a:buClr>
                <a:schemeClr val="tx1"/>
              </a:buClr>
              <a:buSzPct val="95000"/>
              <a:buFont typeface="Wingdings" panose="05000000000000000000" pitchFamily="2" charset="2"/>
              <a:buChar char="§"/>
              <a:defRPr/>
            </a:pPr>
            <a:r>
              <a:rPr lang="en-US" sz="2500" b="1" dirty="0">
                <a:solidFill>
                  <a:prstClr val="white"/>
                </a:solidFill>
                <a:latin typeface="Arial" charset="0"/>
              </a:rPr>
              <a:t>RFA-HG-21-037</a:t>
            </a:r>
          </a:p>
          <a:p>
            <a:pPr lvl="2" defTabSz="498475" eaLnBrk="0" hangingPunct="0">
              <a:spcBef>
                <a:spcPts val="600"/>
              </a:spcBef>
              <a:buClr>
                <a:schemeClr val="tx1"/>
              </a:buClr>
              <a:buSzPct val="95000"/>
              <a:defRPr/>
            </a:pPr>
            <a:r>
              <a:rPr lang="en-US" sz="2500" b="1" dirty="0">
                <a:solidFill>
                  <a:schemeClr val="bg2">
                    <a:lumMod val="40000"/>
                    <a:lumOff val="60000"/>
                  </a:schemeClr>
                </a:solidFill>
                <a:latin typeface="Arial" charset="0"/>
              </a:rPr>
              <a:t>Knockout Mouse Phenotyping Project Data Coordination Center 	and Database (UM1)</a:t>
            </a:r>
          </a:p>
          <a:p>
            <a:pPr marL="0" lvl="2" defTabSz="627063" eaLnBrk="0" hangingPunct="0">
              <a:spcBef>
                <a:spcPts val="600"/>
              </a:spcBef>
              <a:buClr>
                <a:schemeClr val="tx1"/>
              </a:buClr>
              <a:buSzPct val="95000"/>
              <a:defRPr/>
            </a:pPr>
            <a:r>
              <a:rPr lang="en-US" sz="2800" b="1" dirty="0">
                <a:solidFill>
                  <a:prstClr val="white"/>
                </a:solidFill>
                <a:latin typeface="Arial" charset="0"/>
              </a:rPr>
              <a:t>Application due date: November 1, 2021</a:t>
            </a:r>
          </a:p>
        </p:txBody>
      </p:sp>
      <p:pic>
        <p:nvPicPr>
          <p:cNvPr id="9" name="Picture 7" descr="S:\CENTERS\Kris\Presos&amp;Posters&amp;Pictures\Graphics\KOMP logo.jpeg">
            <a:extLst>
              <a:ext uri="{FF2B5EF4-FFF2-40B4-BE49-F238E27FC236}">
                <a16:creationId xmlns:a16="http://schemas.microsoft.com/office/drawing/2014/main" id="{E824236F-6347-4276-91CD-F2482ADA85FD}"/>
              </a:ext>
            </a:extLst>
          </p:cNvPr>
          <p:cNvPicPr>
            <a:picLocks noChangeAspect="1" noChangeArrowheads="1"/>
          </p:cNvPicPr>
          <p:nvPr/>
        </p:nvPicPr>
        <p:blipFill>
          <a:blip r:embed="rId3" cstate="print"/>
          <a:stretch>
            <a:fillRect/>
          </a:stretch>
        </p:blipFill>
        <p:spPr bwMode="auto">
          <a:xfrm>
            <a:off x="1129814" y="1041424"/>
            <a:ext cx="3229508"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B5E0AD45-5079-4E78-852E-AFDD255F4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257" y="1041423"/>
            <a:ext cx="5628929"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7FB1C3BA-5501-401C-9DEB-4C4B1C4E983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37470916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952"/>
            <a:ext cx="12192000" cy="639763"/>
          </a:xfrm>
        </p:spPr>
        <p:txBody>
          <a:bodyPr>
            <a:noAutofit/>
          </a:bodyPr>
          <a:lstStyle/>
          <a:p>
            <a:pPr lvl="0" algn="ctr">
              <a:lnSpc>
                <a:spcPct val="100000"/>
              </a:lnSpc>
              <a:spcBef>
                <a:spcPts val="0"/>
              </a:spcBef>
              <a:defRPr/>
            </a:pPr>
            <a:r>
              <a:rPr lang="en-US" sz="3600" b="1" dirty="0">
                <a:solidFill>
                  <a:srgbClr val="5FE0D4"/>
                </a:solidFill>
                <a:latin typeface="Arial" charset="0"/>
                <a:cs typeface="Arial" charset="0"/>
              </a:rPr>
              <a:t>Human Biomolecular Atlas Program (</a:t>
            </a:r>
            <a:r>
              <a:rPr lang="en-US" sz="3600" b="1" dirty="0" err="1">
                <a:solidFill>
                  <a:srgbClr val="5FE0D4"/>
                </a:solidFill>
                <a:latin typeface="Arial" charset="0"/>
                <a:cs typeface="Arial" charset="0"/>
              </a:rPr>
              <a:t>HuBMAP</a:t>
            </a:r>
            <a:r>
              <a:rPr lang="en-US" sz="3600" b="1" dirty="0">
                <a:solidFill>
                  <a:srgbClr val="5FE0D4"/>
                </a:solidFill>
                <a:latin typeface="Arial" charset="0"/>
                <a:cs typeface="Arial" charset="0"/>
              </a:rPr>
              <a:t>)</a:t>
            </a:r>
            <a:endParaRPr lang="en-US" sz="3600" b="1" dirty="0">
              <a:solidFill>
                <a:srgbClr val="FFFF00"/>
              </a:solidFill>
              <a:latin typeface="Arial" pitchFamily="34" charset="0"/>
              <a:cs typeface="Arial" pitchFamily="34" charset="0"/>
            </a:endParaRPr>
          </a:p>
        </p:txBody>
      </p:sp>
      <p:pic>
        <p:nvPicPr>
          <p:cNvPr id="9" name="Picture 8" descr="A picture containing clothing&#10;&#10;Description generated with high confidence">
            <a:extLst>
              <a:ext uri="{FF2B5EF4-FFF2-40B4-BE49-F238E27FC236}">
                <a16:creationId xmlns:a16="http://schemas.microsoft.com/office/drawing/2014/main" id="{4878CFD6-D81F-E744-A806-256DADBF7A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022" l="7263" r="88827">
                        <a14:foregroundMark x1="51955" y1="4978" x2="51955" y2="4978"/>
                        <a14:foregroundMark x1="89385" y1="40693" x2="89385" y2="40693"/>
                        <a14:foregroundMark x1="7821" y1="46970" x2="7821" y2="46970"/>
                        <a14:foregroundMark x1="59777" y1="95022" x2="59777" y2="95022"/>
                        <a14:foregroundMark x1="41899" y1="95022" x2="41899" y2="95022"/>
                        <a14:foregroundMark x1="59777" y1="94589" x2="59777" y2="94589"/>
                        <a14:foregroundMark x1="61453" y1="95022" x2="61453" y2="95022"/>
                      </a14:backgroundRemoval>
                    </a14:imgEffect>
                  </a14:imgLayer>
                </a14:imgProps>
              </a:ext>
              <a:ext uri="{28A0092B-C50C-407E-A947-70E740481C1C}">
                <a14:useLocalDpi xmlns:a14="http://schemas.microsoft.com/office/drawing/2010/main" val="0"/>
              </a:ext>
            </a:extLst>
          </a:blip>
          <a:stretch>
            <a:fillRect/>
          </a:stretch>
        </p:blipFill>
        <p:spPr>
          <a:xfrm>
            <a:off x="396862" y="971497"/>
            <a:ext cx="2160735" cy="5576869"/>
          </a:xfrm>
          <a:prstGeom prst="rect">
            <a:avLst/>
          </a:prstGeom>
        </p:spPr>
      </p:pic>
      <p:sp>
        <p:nvSpPr>
          <p:cNvPr id="6" name="TextBox 5">
            <a:extLst>
              <a:ext uri="{FF2B5EF4-FFF2-40B4-BE49-F238E27FC236}">
                <a16:creationId xmlns:a16="http://schemas.microsoft.com/office/drawing/2014/main" id="{46089EAF-0D9E-4AAB-A0BA-3E9C9E2A897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sp>
        <p:nvSpPr>
          <p:cNvPr id="7" name="Rectangle 6">
            <a:extLst>
              <a:ext uri="{FF2B5EF4-FFF2-40B4-BE49-F238E27FC236}">
                <a16:creationId xmlns:a16="http://schemas.microsoft.com/office/drawing/2014/main" id="{F74BD167-1A3D-45BF-B152-3E5ECE10C04B}"/>
              </a:ext>
            </a:extLst>
          </p:cNvPr>
          <p:cNvSpPr/>
          <p:nvPr/>
        </p:nvSpPr>
        <p:spPr>
          <a:xfrm>
            <a:off x="2535825" y="913361"/>
            <a:ext cx="9057327" cy="5463034"/>
          </a:xfrm>
          <a:prstGeom prst="rect">
            <a:avLst/>
          </a:prstGeom>
        </p:spPr>
        <p:txBody>
          <a:bodyPr wrap="square" lIns="91440" tIns="45720" rIns="91440" bIns="45720" anchor="t">
            <a:spAutoFit/>
          </a:bodyPr>
          <a:lstStyle/>
          <a:p>
            <a:pPr marL="158750" lvl="2" defTabSz="627063" eaLnBrk="0" hangingPunct="0">
              <a:spcBef>
                <a:spcPts val="1800"/>
              </a:spcBef>
              <a:buClr>
                <a:srgbClr val="FFFFFF"/>
              </a:buClr>
              <a:buSzPct val="95000"/>
              <a:defRPr/>
            </a:pPr>
            <a:r>
              <a:rPr lang="en-US" sz="3000" b="1" dirty="0">
                <a:latin typeface="Arial"/>
                <a:cs typeface="Arial"/>
              </a:rPr>
              <a:t>Two funding opportunities:</a:t>
            </a:r>
          </a:p>
          <a:p>
            <a:pPr marL="158750" lvl="2" defTabSz="627063" eaLnBrk="0" hangingPunct="0">
              <a:spcBef>
                <a:spcPts val="1800"/>
              </a:spcBef>
              <a:buClr>
                <a:srgbClr val="FFFFFF"/>
              </a:buClr>
              <a:buSzPct val="95000"/>
              <a:defRPr/>
            </a:pPr>
            <a:endParaRPr lang="en-US" sz="100" b="1" dirty="0">
              <a:latin typeface="Arial"/>
              <a:cs typeface="Arial"/>
            </a:endParaRPr>
          </a:p>
          <a:p>
            <a:pPr marL="996315" lvl="3" indent="-228600" defTabSz="627063" eaLnBrk="0" hangingPunct="0">
              <a:spcBef>
                <a:spcPts val="1800"/>
              </a:spcBef>
              <a:buClr>
                <a:srgbClr val="FFFFFF"/>
              </a:buClr>
              <a:buSzPct val="95000"/>
              <a:buFont typeface="Wingdings" pitchFamily="2" charset="2"/>
              <a:buChar char=""/>
              <a:defRPr/>
            </a:pPr>
            <a:r>
              <a:rPr lang="en-US" sz="2700" b="1" dirty="0" err="1">
                <a:solidFill>
                  <a:schemeClr val="bg2">
                    <a:lumMod val="40000"/>
                    <a:lumOff val="60000"/>
                  </a:schemeClr>
                </a:solidFill>
                <a:latin typeface="Arial"/>
                <a:cs typeface="Arial"/>
              </a:rPr>
              <a:t>HuBMAP</a:t>
            </a:r>
            <a:r>
              <a:rPr lang="en-US" sz="2700" b="1" dirty="0">
                <a:solidFill>
                  <a:schemeClr val="bg2">
                    <a:lumMod val="40000"/>
                    <a:lumOff val="60000"/>
                  </a:schemeClr>
                </a:solidFill>
                <a:latin typeface="Arial"/>
                <a:cs typeface="Arial"/>
              </a:rPr>
              <a:t> Integration, Visualization, &amp; 	Engagement (HIVE) Collaboratory</a:t>
            </a:r>
          </a:p>
          <a:p>
            <a:pPr marL="1224915" lvl="4" defTabSz="627063" eaLnBrk="0" hangingPunct="0">
              <a:spcBef>
                <a:spcPts val="1800"/>
              </a:spcBef>
              <a:buClr>
                <a:srgbClr val="FFFFFF"/>
              </a:buClr>
              <a:buSzPct val="95000"/>
              <a:defRPr/>
            </a:pPr>
            <a:r>
              <a:rPr lang="en-US" sz="2400" b="1" dirty="0">
                <a:latin typeface="Arial" panose="020B0604020202020204" pitchFamily="34" charset="0"/>
                <a:cs typeface="Arial" panose="020B0604020202020204" pitchFamily="34" charset="0"/>
              </a:rPr>
              <a:t>	OTA-21-012  </a:t>
            </a:r>
          </a:p>
          <a:p>
            <a:pPr marL="1224915" lvl="4" defTabSz="627063" eaLnBrk="0" hangingPunct="0">
              <a:spcBef>
                <a:spcPts val="1800"/>
              </a:spcBef>
              <a:buClr>
                <a:srgbClr val="FFFFFF"/>
              </a:buClr>
              <a:buSzPct val="95000"/>
              <a:defRPr/>
            </a:pPr>
            <a:r>
              <a:rPr lang="en-US" b="1" dirty="0">
                <a:latin typeface="Arial" panose="020B0604020202020204" pitchFamily="34" charset="0"/>
                <a:cs typeface="Arial" panose="020B0604020202020204" pitchFamily="34" charset="0"/>
              </a:rPr>
              <a:t>	Application due date: </a:t>
            </a:r>
            <a:r>
              <a:rPr lang="en-US" b="1" dirty="0">
                <a:solidFill>
                  <a:schemeClr val="bg2">
                    <a:lumMod val="40000"/>
                    <a:lumOff val="60000"/>
                  </a:schemeClr>
                </a:solidFill>
                <a:latin typeface="Arial" panose="020B0604020202020204" pitchFamily="34" charset="0"/>
                <a:cs typeface="Arial" panose="020B0604020202020204" pitchFamily="34" charset="0"/>
              </a:rPr>
              <a:t>December 3, 2021</a:t>
            </a:r>
          </a:p>
          <a:p>
            <a:pPr marL="1224915" lvl="4" defTabSz="627063" eaLnBrk="0" hangingPunct="0">
              <a:spcBef>
                <a:spcPts val="1800"/>
              </a:spcBef>
              <a:buClr>
                <a:srgbClr val="FFFFFF"/>
              </a:buClr>
              <a:buSzPct val="95000"/>
              <a:defRPr/>
            </a:pPr>
            <a:endParaRPr lang="en-US" sz="800" b="1" dirty="0">
              <a:solidFill>
                <a:schemeClr val="bg2">
                  <a:lumMod val="40000"/>
                  <a:lumOff val="60000"/>
                </a:schemeClr>
              </a:solidFill>
              <a:latin typeface="Arial" panose="020B0604020202020204" pitchFamily="34" charset="0"/>
              <a:cs typeface="Arial" panose="020B0604020202020204" pitchFamily="34" charset="0"/>
            </a:endParaRPr>
          </a:p>
          <a:p>
            <a:pPr marL="996315" lvl="3" indent="-228600" defTabSz="627063" eaLnBrk="0" hangingPunct="0">
              <a:spcBef>
                <a:spcPts val="1800"/>
              </a:spcBef>
              <a:buClr>
                <a:srgbClr val="FFFFFF"/>
              </a:buClr>
              <a:buSzPct val="95000"/>
              <a:buFont typeface="Wingdings" pitchFamily="2" charset="2"/>
              <a:buChar char=""/>
              <a:defRPr/>
            </a:pPr>
            <a:r>
              <a:rPr lang="en-US" sz="2700" b="1" dirty="0">
                <a:solidFill>
                  <a:schemeClr val="bg2">
                    <a:lumMod val="40000"/>
                    <a:lumOff val="60000"/>
                  </a:schemeClr>
                </a:solidFill>
                <a:latin typeface="Arial"/>
                <a:cs typeface="Arial"/>
              </a:rPr>
              <a:t>Demonstration Projects</a:t>
            </a:r>
          </a:p>
          <a:p>
            <a:pPr marL="1224915" lvl="4" defTabSz="627063" eaLnBrk="0" hangingPunct="0">
              <a:spcBef>
                <a:spcPts val="1800"/>
              </a:spcBef>
              <a:buClr>
                <a:srgbClr val="FFFFFF"/>
              </a:buClr>
              <a:buSzPct val="95000"/>
              <a:defRPr/>
            </a:pPr>
            <a:r>
              <a:rPr lang="en-US" sz="2400" b="1" dirty="0">
                <a:latin typeface="Arial"/>
                <a:cs typeface="Arial"/>
              </a:rPr>
              <a:t>	</a:t>
            </a:r>
            <a:r>
              <a:rPr lang="en-US" b="1" dirty="0">
                <a:cs typeface="Arial"/>
              </a:rPr>
              <a:t>RFA-RM-21-027</a:t>
            </a:r>
            <a:endParaRPr lang="en-US" sz="2400" b="1" dirty="0">
              <a:latin typeface="Arial"/>
              <a:cs typeface="Arial"/>
            </a:endParaRPr>
          </a:p>
          <a:p>
            <a:pPr marL="1224915" lvl="4" defTabSz="627063" eaLnBrk="0" hangingPunct="0">
              <a:spcBef>
                <a:spcPts val="1800"/>
              </a:spcBef>
              <a:buClr>
                <a:srgbClr val="FFFFFF"/>
              </a:buClr>
              <a:buSzPct val="95000"/>
              <a:defRPr/>
            </a:pPr>
            <a:r>
              <a:rPr lang="en-US" b="1" dirty="0">
                <a:latin typeface="Arial" panose="020B0604020202020204" pitchFamily="34" charset="0"/>
                <a:cs typeface="Arial" panose="020B0604020202020204" pitchFamily="34" charset="0"/>
              </a:rPr>
              <a:t>	Application due date: </a:t>
            </a:r>
            <a:r>
              <a:rPr lang="en-US" b="1" dirty="0">
                <a:solidFill>
                  <a:schemeClr val="bg2">
                    <a:lumMod val="40000"/>
                    <a:lumOff val="60000"/>
                  </a:schemeClr>
                </a:solidFill>
                <a:latin typeface="Arial" panose="020B0604020202020204" pitchFamily="34" charset="0"/>
                <a:cs typeface="Arial" panose="020B0604020202020204" pitchFamily="34" charset="0"/>
              </a:rPr>
              <a:t>November 19, 2021</a:t>
            </a:r>
            <a:endParaRPr lang="en-US" sz="2700" b="1" dirty="0">
              <a:solidFill>
                <a:schemeClr val="bg2">
                  <a:lumMod val="40000"/>
                  <a:lumOff val="60000"/>
                </a:schemeClr>
              </a:solidFill>
              <a:latin typeface="Arial"/>
              <a:cs typeface="Arial"/>
            </a:endParaRPr>
          </a:p>
        </p:txBody>
      </p:sp>
    </p:spTree>
    <p:extLst>
      <p:ext uri="{BB962C8B-B14F-4D97-AF65-F5344CB8AC3E}">
        <p14:creationId xmlns:p14="http://schemas.microsoft.com/office/powerpoint/2010/main" val="35055916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776D7A-AE65-4A81-B34C-2B2670EBD58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29</a:t>
            </a:r>
          </a:p>
        </p:txBody>
      </p:sp>
      <p:pic>
        <p:nvPicPr>
          <p:cNvPr id="12" name="Google Shape;54;p2">
            <a:extLst>
              <a:ext uri="{FF2B5EF4-FFF2-40B4-BE49-F238E27FC236}">
                <a16:creationId xmlns:a16="http://schemas.microsoft.com/office/drawing/2014/main" id="{FB3800FB-634E-C04B-8109-044C03B52A5B}"/>
              </a:ext>
            </a:extLst>
          </p:cNvPr>
          <p:cNvPicPr preferRelativeResize="0"/>
          <p:nvPr/>
        </p:nvPicPr>
        <p:blipFill rotWithShape="1">
          <a:blip r:embed="rId3">
            <a:alphaModFix/>
          </a:blip>
          <a:srcRect t="27119"/>
          <a:stretch/>
        </p:blipFill>
        <p:spPr>
          <a:xfrm>
            <a:off x="478018" y="2886385"/>
            <a:ext cx="5490996" cy="3363868"/>
          </a:xfrm>
          <a:prstGeom prst="rect">
            <a:avLst/>
          </a:prstGeom>
          <a:noFill/>
          <a:ln>
            <a:noFill/>
          </a:ln>
        </p:spPr>
      </p:pic>
      <p:pic>
        <p:nvPicPr>
          <p:cNvPr id="13" name="Google Shape;55;p2">
            <a:extLst>
              <a:ext uri="{FF2B5EF4-FFF2-40B4-BE49-F238E27FC236}">
                <a16:creationId xmlns:a16="http://schemas.microsoft.com/office/drawing/2014/main" id="{BD2CA2C9-5760-1F4E-93FA-8655957B001D}"/>
              </a:ext>
            </a:extLst>
          </p:cNvPr>
          <p:cNvPicPr preferRelativeResize="0"/>
          <p:nvPr/>
        </p:nvPicPr>
        <p:blipFill rotWithShape="1">
          <a:blip r:embed="rId4">
            <a:alphaModFix/>
          </a:blip>
          <a:srcRect/>
          <a:stretch/>
        </p:blipFill>
        <p:spPr>
          <a:xfrm>
            <a:off x="6189992" y="1931019"/>
            <a:ext cx="5491027" cy="4084837"/>
          </a:xfrm>
          <a:prstGeom prst="rect">
            <a:avLst/>
          </a:prstGeom>
          <a:noFill/>
          <a:ln>
            <a:solidFill>
              <a:srgbClr val="00B0F0"/>
            </a:solidFill>
          </a:ln>
        </p:spPr>
      </p:pic>
      <p:pic>
        <p:nvPicPr>
          <p:cNvPr id="14" name="Google Shape;56;p2">
            <a:extLst>
              <a:ext uri="{FF2B5EF4-FFF2-40B4-BE49-F238E27FC236}">
                <a16:creationId xmlns:a16="http://schemas.microsoft.com/office/drawing/2014/main" id="{A42E76DB-13BD-A54C-B21B-B48845CDB191}"/>
              </a:ext>
            </a:extLst>
          </p:cNvPr>
          <p:cNvPicPr preferRelativeResize="0"/>
          <p:nvPr/>
        </p:nvPicPr>
        <p:blipFill rotWithShape="1">
          <a:blip r:embed="rId3">
            <a:alphaModFix/>
          </a:blip>
          <a:srcRect l="4323" r="27583" b="85080"/>
          <a:stretch/>
        </p:blipFill>
        <p:spPr>
          <a:xfrm>
            <a:off x="817191" y="1734840"/>
            <a:ext cx="4812617" cy="881051"/>
          </a:xfrm>
          <a:prstGeom prst="rect">
            <a:avLst/>
          </a:prstGeom>
          <a:noFill/>
          <a:ln>
            <a:noFill/>
          </a:ln>
        </p:spPr>
      </p:pic>
      <p:pic>
        <p:nvPicPr>
          <p:cNvPr id="7" name="Picture 6">
            <a:extLst>
              <a:ext uri="{FF2B5EF4-FFF2-40B4-BE49-F238E27FC236}">
                <a16:creationId xmlns:a16="http://schemas.microsoft.com/office/drawing/2014/main" id="{65157A81-25FD-4C06-9365-530605296644}"/>
              </a:ext>
            </a:extLst>
          </p:cNvPr>
          <p:cNvPicPr>
            <a:picLocks noChangeAspect="1"/>
          </p:cNvPicPr>
          <p:nvPr/>
        </p:nvPicPr>
        <p:blipFill>
          <a:blip r:embed="rId5"/>
          <a:stretch>
            <a:fillRect/>
          </a:stretch>
        </p:blipFill>
        <p:spPr>
          <a:xfrm>
            <a:off x="4237935" y="112855"/>
            <a:ext cx="3810330" cy="1014616"/>
          </a:xfrm>
          <a:prstGeom prst="rect">
            <a:avLst/>
          </a:prstGeom>
        </p:spPr>
      </p:pic>
      <p:sp>
        <p:nvSpPr>
          <p:cNvPr id="2" name="Rectangle 1">
            <a:extLst>
              <a:ext uri="{FF2B5EF4-FFF2-40B4-BE49-F238E27FC236}">
                <a16:creationId xmlns:a16="http://schemas.microsoft.com/office/drawing/2014/main" id="{A8946CAB-A326-4491-A231-5566DFE8114B}"/>
              </a:ext>
            </a:extLst>
          </p:cNvPr>
          <p:cNvSpPr/>
          <p:nvPr/>
        </p:nvSpPr>
        <p:spPr>
          <a:xfrm>
            <a:off x="478018" y="2886385"/>
            <a:ext cx="5491027" cy="199136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926E9D-8FF6-46B1-A17B-DED50482A5ED}"/>
              </a:ext>
            </a:extLst>
          </p:cNvPr>
          <p:cNvSpPr/>
          <p:nvPr/>
        </p:nvSpPr>
        <p:spPr>
          <a:xfrm>
            <a:off x="477987" y="4887905"/>
            <a:ext cx="5491027" cy="134202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4FBC0C-3C8B-4DD2-A40C-A525531EB7CE}"/>
              </a:ext>
            </a:extLst>
          </p:cNvPr>
          <p:cNvSpPr/>
          <p:nvPr/>
        </p:nvSpPr>
        <p:spPr>
          <a:xfrm>
            <a:off x="6201567" y="1900285"/>
            <a:ext cx="5491027" cy="140716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66F53B-079A-4669-9884-D3CC415B6936}"/>
              </a:ext>
            </a:extLst>
          </p:cNvPr>
          <p:cNvSpPr/>
          <p:nvPr/>
        </p:nvSpPr>
        <p:spPr>
          <a:xfrm>
            <a:off x="6202635" y="3338178"/>
            <a:ext cx="5491027" cy="267767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929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Communications, </a:t>
            </a:r>
            <a:r>
              <a:rPr lang="en-US" sz="3400" b="1" dirty="0">
                <a:solidFill>
                  <a:srgbClr val="E57200"/>
                </a:solidFill>
              </a:rPr>
              <a:t>Policy, and </a:t>
            </a: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3D32FD-DF33-487A-A86B-965BA32A25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09326" y="1120557"/>
            <a:ext cx="3808831" cy="4929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BE8B9FA7-E65D-4A00-A529-081D35D2EB74}"/>
              </a:ext>
            </a:extLst>
          </p:cNvPr>
          <p:cNvSpPr/>
          <p:nvPr/>
        </p:nvSpPr>
        <p:spPr>
          <a:xfrm>
            <a:off x="0" y="-10265"/>
            <a:ext cx="12192000" cy="646331"/>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New Resource on NHGRI Grant Funding Process</a:t>
            </a:r>
            <a:endParaRPr lang="en-US" sz="3600" b="1" dirty="0">
              <a:solidFill>
                <a:prstClr val="white"/>
              </a:solidFill>
              <a:latin typeface="Arial" charset="0"/>
            </a:endParaRPr>
          </a:p>
        </p:txBody>
      </p:sp>
      <p:pic>
        <p:nvPicPr>
          <p:cNvPr id="11" name="Picture 10">
            <a:extLst>
              <a:ext uri="{FF2B5EF4-FFF2-40B4-BE49-F238E27FC236}">
                <a16:creationId xmlns:a16="http://schemas.microsoft.com/office/drawing/2014/main" id="{7181DA8C-8269-47B8-B7A1-1B4C138F8D3F}"/>
              </a:ext>
            </a:extLst>
          </p:cNvPr>
          <p:cNvPicPr>
            <a:picLocks/>
          </p:cNvPicPr>
          <p:nvPr/>
        </p:nvPicPr>
        <p:blipFill rotWithShape="1">
          <a:blip r:embed="rId4">
            <a:extLst>
              <a:ext uri="{28A0092B-C50C-407E-A947-70E740481C1C}">
                <a14:useLocalDpi xmlns:a14="http://schemas.microsoft.com/office/drawing/2010/main" val="0"/>
              </a:ext>
            </a:extLst>
          </a:blip>
          <a:srcRect l="23535" t="22991" r="24919" b="44817"/>
          <a:stretch/>
        </p:blipFill>
        <p:spPr>
          <a:xfrm>
            <a:off x="575498" y="1340769"/>
            <a:ext cx="5341016" cy="4317142"/>
          </a:xfrm>
          <a:prstGeom prst="ellipse">
            <a:avLst/>
          </a:prstGeom>
          <a:ln>
            <a:solidFill>
              <a:schemeClr val="bg2"/>
            </a:solidFill>
          </a:ln>
          <a:effectLst>
            <a:glow rad="101600">
              <a:schemeClr val="accent3">
                <a:satMod val="175000"/>
                <a:alpha val="40000"/>
              </a:schemeClr>
            </a:glow>
            <a:outerShdw blurRad="190500" algn="tl" rotWithShape="0">
              <a:srgbClr val="000000">
                <a:alpha val="70000"/>
              </a:srgbClr>
            </a:outerShdw>
          </a:effectLst>
        </p:spPr>
      </p:pic>
      <p:sp>
        <p:nvSpPr>
          <p:cNvPr id="3" name="Oval 2">
            <a:extLst>
              <a:ext uri="{FF2B5EF4-FFF2-40B4-BE49-F238E27FC236}">
                <a16:creationId xmlns:a16="http://schemas.microsoft.com/office/drawing/2014/main" id="{50961862-6D12-4143-9F5F-39845604231D}"/>
              </a:ext>
            </a:extLst>
          </p:cNvPr>
          <p:cNvSpPr>
            <a:spLocks noChangeAspect="1"/>
          </p:cNvSpPr>
          <p:nvPr/>
        </p:nvSpPr>
        <p:spPr>
          <a:xfrm>
            <a:off x="8379998" y="2133637"/>
            <a:ext cx="2067485" cy="1796010"/>
          </a:xfrm>
          <a:prstGeom prst="ellipse">
            <a:avLst/>
          </a:prstGeom>
          <a:no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400C2C7-02C0-4A65-8500-4B6FF6398208}"/>
              </a:ext>
            </a:extLst>
          </p:cNvPr>
          <p:cNvCxnSpPr>
            <a:cxnSpLocks/>
            <a:stCxn id="11" idx="7"/>
          </p:cNvCxnSpPr>
          <p:nvPr/>
        </p:nvCxnSpPr>
        <p:spPr>
          <a:xfrm>
            <a:off x="5134340" y="1973000"/>
            <a:ext cx="3548434" cy="430550"/>
          </a:xfrm>
          <a:prstGeom prst="line">
            <a:avLst/>
          </a:prstGeom>
          <a:ln w="25400" cmpd="sng">
            <a:solidFill>
              <a:schemeClr val="accent3"/>
            </a:solidFill>
            <a:prstDash val="solid"/>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E96C1D38-5EA7-4FAA-BDF8-266588FB87F5}"/>
              </a:ext>
            </a:extLst>
          </p:cNvPr>
          <p:cNvCxnSpPr>
            <a:cxnSpLocks/>
            <a:stCxn id="11" idx="5"/>
            <a:endCxn id="3" idx="3"/>
          </p:cNvCxnSpPr>
          <p:nvPr/>
        </p:nvCxnSpPr>
        <p:spPr>
          <a:xfrm flipV="1">
            <a:off x="5134340" y="3666627"/>
            <a:ext cx="3548434" cy="1359053"/>
          </a:xfrm>
          <a:prstGeom prst="line">
            <a:avLst/>
          </a:prstGeom>
          <a:ln w="25400" cmpd="sng">
            <a:solidFill>
              <a:schemeClr val="accent3"/>
            </a:solidFill>
            <a:prstDash val="solid"/>
          </a:ln>
        </p:spPr>
        <p:style>
          <a:lnRef idx="1">
            <a:schemeClr val="accent3"/>
          </a:lnRef>
          <a:fillRef idx="0">
            <a:schemeClr val="accent3"/>
          </a:fillRef>
          <a:effectRef idx="0">
            <a:schemeClr val="accent3"/>
          </a:effectRef>
          <a:fontRef idx="minor">
            <a:schemeClr val="tx1"/>
          </a:fontRef>
        </p:style>
      </p:cxnSp>
      <p:sp>
        <p:nvSpPr>
          <p:cNvPr id="12" name="Arrow: Right 11">
            <a:extLst>
              <a:ext uri="{FF2B5EF4-FFF2-40B4-BE49-F238E27FC236}">
                <a16:creationId xmlns:a16="http://schemas.microsoft.com/office/drawing/2014/main" id="{A2F48812-6A79-4B44-9867-B29983EF00BE}"/>
              </a:ext>
            </a:extLst>
          </p:cNvPr>
          <p:cNvSpPr/>
          <p:nvPr/>
        </p:nvSpPr>
        <p:spPr>
          <a:xfrm>
            <a:off x="2061047" y="3373705"/>
            <a:ext cx="469715" cy="42277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727998F-2A73-40E5-A227-BE6E3ABEA2DC}"/>
              </a:ext>
            </a:extLst>
          </p:cNvPr>
          <p:cNvSpPr/>
          <p:nvPr/>
        </p:nvSpPr>
        <p:spPr>
          <a:xfrm>
            <a:off x="4096975" y="3361819"/>
            <a:ext cx="469715" cy="42277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05419F-ED8C-46F5-8372-899E429566B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30</a:t>
            </a:r>
          </a:p>
        </p:txBody>
      </p:sp>
    </p:spTree>
    <p:extLst>
      <p:ext uri="{BB962C8B-B14F-4D97-AF65-F5344CB8AC3E}">
        <p14:creationId xmlns:p14="http://schemas.microsoft.com/office/powerpoint/2010/main" val="2009755017"/>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2CAEA7E-BDE6-F144-BC75-3AF840F1AF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6290" y="1487195"/>
            <a:ext cx="11407020" cy="5370805"/>
          </a:xfrm>
          <a:prstGeom prst="rect">
            <a:avLst/>
          </a:prstGeom>
        </p:spPr>
      </p:pic>
      <p:sp>
        <p:nvSpPr>
          <p:cNvPr id="29" name="Rectangle 28">
            <a:extLst>
              <a:ext uri="{FF2B5EF4-FFF2-40B4-BE49-F238E27FC236}">
                <a16:creationId xmlns:a16="http://schemas.microsoft.com/office/drawing/2014/main" id="{C0B837C7-6DCC-904D-A300-948249B5B475}"/>
              </a:ext>
            </a:extLst>
          </p:cNvPr>
          <p:cNvSpPr/>
          <p:nvPr/>
        </p:nvSpPr>
        <p:spPr>
          <a:xfrm>
            <a:off x="8421311" y="4062737"/>
            <a:ext cx="3454399" cy="1200329"/>
          </a:xfrm>
          <a:prstGeom prst="rect">
            <a:avLst/>
          </a:prstGeom>
        </p:spPr>
        <p:txBody>
          <a:bodyPr wrap="square">
            <a:spAutoFit/>
          </a:bodyPr>
          <a:lstStyle/>
          <a:p>
            <a:pPr marL="20638" marR="0" lvl="2" indent="0" defTabSz="457200" rtl="0" eaLnBrk="0" fontAlgn="auto" latinLnBrk="0" hangingPunct="0">
              <a:lnSpc>
                <a:spcPct val="100000"/>
              </a:lnSpc>
              <a:spcBef>
                <a:spcPts val="600"/>
              </a:spcBef>
              <a:spcAft>
                <a:spcPts val="600"/>
              </a:spcAft>
              <a:buClr>
                <a:srgbClr val="FFFFFF"/>
              </a:buClr>
              <a:buSzPct val="95000"/>
              <a:buFontTx/>
              <a:buNone/>
              <a:tabLst/>
              <a:defRPr/>
            </a:pPr>
            <a:r>
              <a:rPr kumimoji="0" lang="en-US" b="1" i="0" u="none" strike="noStrike" kern="1200" cap="none" spc="0" normalizeH="0" baseline="0" noProof="0" dirty="0">
                <a:ln>
                  <a:noFill/>
                </a:ln>
                <a:solidFill>
                  <a:schemeClr val="bg2">
                    <a:lumMod val="40000"/>
                    <a:lumOff val="60000"/>
                  </a:schemeClr>
                </a:solidFill>
                <a:effectLst/>
                <a:uLnTx/>
                <a:uFillTx/>
                <a:latin typeface="Arial" charset="0"/>
                <a:ea typeface="+mn-ea"/>
                <a:cs typeface="+mn-cs"/>
              </a:rPr>
              <a:t>Conversations with trailblazing science communicators</a:t>
            </a:r>
          </a:p>
        </p:txBody>
      </p:sp>
      <p:pic>
        <p:nvPicPr>
          <p:cNvPr id="26" name="Picture 25" descr="Text&#10;&#10;Description automatically generated">
            <a:extLst>
              <a:ext uri="{FF2B5EF4-FFF2-40B4-BE49-F238E27FC236}">
                <a16:creationId xmlns:a16="http://schemas.microsoft.com/office/drawing/2014/main" id="{32DE506B-5FD9-C74A-8BD3-ABE243C94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150" y="82999"/>
            <a:ext cx="4711700" cy="1208368"/>
          </a:xfrm>
          <a:prstGeom prst="rect">
            <a:avLst/>
          </a:prstGeom>
        </p:spPr>
      </p:pic>
      <p:grpSp>
        <p:nvGrpSpPr>
          <p:cNvPr id="9" name="Group 8">
            <a:extLst>
              <a:ext uri="{FF2B5EF4-FFF2-40B4-BE49-F238E27FC236}">
                <a16:creationId xmlns:a16="http://schemas.microsoft.com/office/drawing/2014/main" id="{3904706B-6CF8-F146-9C87-3DD539FDD0F1}"/>
              </a:ext>
            </a:extLst>
          </p:cNvPr>
          <p:cNvGrpSpPr/>
          <p:nvPr/>
        </p:nvGrpSpPr>
        <p:grpSpPr>
          <a:xfrm>
            <a:off x="468689" y="1781520"/>
            <a:ext cx="3773111" cy="3044480"/>
            <a:chOff x="468689" y="1781520"/>
            <a:chExt cx="3773111" cy="3044480"/>
          </a:xfrm>
        </p:grpSpPr>
        <p:sp>
          <p:nvSpPr>
            <p:cNvPr id="5" name="Rectangle 4">
              <a:extLst>
                <a:ext uri="{FF2B5EF4-FFF2-40B4-BE49-F238E27FC236}">
                  <a16:creationId xmlns:a16="http://schemas.microsoft.com/office/drawing/2014/main" id="{CBD0B658-85DE-C842-B2C2-7DBBDD26C5F7}"/>
                </a:ext>
              </a:extLst>
            </p:cNvPr>
            <p:cNvSpPr/>
            <p:nvPr/>
          </p:nvSpPr>
          <p:spPr>
            <a:xfrm>
              <a:off x="468690" y="1781520"/>
              <a:ext cx="3773110" cy="3044480"/>
            </a:xfrm>
            <a:prstGeom prst="rect">
              <a:avLst/>
            </a:prstGeom>
            <a:solidFill>
              <a:schemeClr val="accent6">
                <a:lumMod val="60000"/>
                <a:lumOff val="40000"/>
                <a:alpha val="2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92A6C0-E9D7-D04E-AC21-B15C956AF095}"/>
                </a:ext>
              </a:extLst>
            </p:cNvPr>
            <p:cNvSpPr/>
            <p:nvPr/>
          </p:nvSpPr>
          <p:spPr>
            <a:xfrm>
              <a:off x="468689" y="1781520"/>
              <a:ext cx="102043" cy="30444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3431155-3357-CA4B-8928-E1260FA2B902}"/>
              </a:ext>
            </a:extLst>
          </p:cNvPr>
          <p:cNvSpPr txBox="1"/>
          <p:nvPr/>
        </p:nvSpPr>
        <p:spPr>
          <a:xfrm>
            <a:off x="374079" y="1442966"/>
            <a:ext cx="1842710" cy="338554"/>
          </a:xfrm>
          <a:prstGeom prst="rect">
            <a:avLst/>
          </a:prstGeom>
          <a:noFill/>
        </p:spPr>
        <p:txBody>
          <a:bodyPr wrap="square" rtlCol="0">
            <a:spAutoFit/>
          </a:bodyPr>
          <a:lstStyle/>
          <a:p>
            <a:r>
              <a:rPr lang="en-US" sz="1600" b="1">
                <a:solidFill>
                  <a:schemeClr val="bg2"/>
                </a:solidFill>
                <a:latin typeface="+mj-lt"/>
                <a:ea typeface="12 pt. Helvetica* 75 Bold   074" charset="0"/>
                <a:cs typeface="12 pt. Helvetica* 75 Bold   074" charset="0"/>
              </a:rPr>
              <a:t>Previous events</a:t>
            </a:r>
            <a:endParaRPr lang="en-US" sz="1600" b="1" i="0" kern="1200" baseline="0">
              <a:solidFill>
                <a:schemeClr val="bg2"/>
              </a:solidFill>
              <a:effectLst/>
              <a:latin typeface="+mj-lt"/>
              <a:ea typeface="12 pt. Helvetica* 75 Bold   074" charset="0"/>
              <a:cs typeface="12 pt. Helvetica* 75 Bold   074" charset="0"/>
            </a:endParaRPr>
          </a:p>
        </p:txBody>
      </p:sp>
      <p:sp>
        <p:nvSpPr>
          <p:cNvPr id="15" name="TextBox 14">
            <a:extLst>
              <a:ext uri="{FF2B5EF4-FFF2-40B4-BE49-F238E27FC236}">
                <a16:creationId xmlns:a16="http://schemas.microsoft.com/office/drawing/2014/main" id="{3F8BBB0D-2E3D-4B58-A029-2AA0C2048EC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spTree>
    <p:extLst>
      <p:ext uri="{BB962C8B-B14F-4D97-AF65-F5344CB8AC3E}">
        <p14:creationId xmlns:p14="http://schemas.microsoft.com/office/powerpoint/2010/main" val="2600793278"/>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6" name="Title 1">
            <a:extLst>
              <a:ext uri="{FF2B5EF4-FFF2-40B4-BE49-F238E27FC236}">
                <a16:creationId xmlns:a16="http://schemas.microsoft.com/office/drawing/2014/main" id="{F37BB2C7-143B-4C1A-AE3F-A8E7A96D44FC}"/>
              </a:ext>
            </a:extLst>
          </p:cNvPr>
          <p:cNvSpPr txBox="1">
            <a:spLocks/>
          </p:cNvSpPr>
          <p:nvPr/>
        </p:nvSpPr>
        <p:spPr bwMode="auto">
          <a:xfrm>
            <a:off x="183680" y="864843"/>
            <a:ext cx="11764480" cy="5715251"/>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Presentations:</a:t>
            </a:r>
          </a:p>
          <a:p>
            <a:pPr marL="457200" lvl="1" defTabSz="685800" eaLnBrk="0" hangingPunct="0">
              <a:spcAft>
                <a:spcPts val="600"/>
              </a:spcAft>
              <a:buClr>
                <a:prstClr val="white"/>
              </a:buClr>
              <a:buSzPct val="95000"/>
              <a:defRPr/>
            </a:pPr>
            <a:endParaRPr lang="en-US" sz="2800" b="1" dirty="0">
              <a:solidFill>
                <a:prstClr val="white"/>
              </a:solidFill>
            </a:endParaRPr>
          </a:p>
          <a:p>
            <a:pPr marL="688975" lvl="2" defTabSz="457200" eaLnBrk="0" hangingPunct="0">
              <a:buClr>
                <a:prstClr val="white"/>
              </a:buClr>
              <a:buSzPct val="95000"/>
              <a:defRPr/>
            </a:pPr>
            <a:r>
              <a:rPr lang="en-US" sz="2700" b="1" dirty="0">
                <a:solidFill>
                  <a:prstClr val="white"/>
                </a:solidFill>
              </a:rPr>
              <a:t>Data Science Working Group</a:t>
            </a:r>
            <a:endParaRPr kumimoji="0" lang="en-US" sz="2700" b="1" i="0" u="none" strike="noStrike" kern="1200" cap="none" spc="0" normalizeH="0" baseline="0" noProof="0" dirty="0">
              <a:ln>
                <a:noFill/>
              </a:ln>
              <a:solidFill>
                <a:prstClr val="white"/>
              </a:solidFill>
              <a:effectLst/>
              <a:uLnTx/>
              <a:uFillTx/>
              <a:latin typeface="Arial" panose="020B0604020202020204"/>
            </a:endParaRPr>
          </a:p>
          <a:p>
            <a:pPr marL="688975" lvl="2" defTabSz="685800"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rPr>
              <a:t>	</a:t>
            </a:r>
            <a:r>
              <a:rPr lang="en-US" sz="2700" b="1" dirty="0">
                <a:solidFill>
                  <a:srgbClr val="E57200"/>
                </a:solidFill>
              </a:rPr>
              <a:t>Mark Craven</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ndParaRPr>
          </a:p>
          <a:p>
            <a:pPr marL="688975" lvl="2" defTabSz="457200" eaLnBrk="0" hangingPunct="0">
              <a:buClr>
                <a:prstClr val="white"/>
              </a:buClr>
              <a:buSzPct val="95000"/>
              <a:defRPr/>
            </a:pPr>
            <a:r>
              <a:rPr lang="en-US" sz="2700" b="1" dirty="0">
                <a:solidFill>
                  <a:prstClr val="white"/>
                </a:solidFill>
              </a:rPr>
              <a:t>Community Engagement in Genomics Working Group</a:t>
            </a:r>
          </a:p>
          <a:p>
            <a:pPr marL="688975" lvl="2" defTabSz="457200" eaLnBrk="0" hangingPunct="0">
              <a:buClr>
                <a:prstClr val="white"/>
              </a:buClr>
              <a:buSzPct val="95000"/>
              <a:defRPr/>
            </a:pPr>
            <a:r>
              <a:rPr kumimoji="0" lang="en-US" sz="2700" b="1" i="0" u="none" strike="noStrike" kern="1200" cap="none" spc="0" normalizeH="0" baseline="0" noProof="0" dirty="0">
                <a:ln>
                  <a:noFill/>
                </a:ln>
                <a:solidFill>
                  <a:prstClr val="white"/>
                </a:solidFill>
                <a:effectLst/>
                <a:uLnTx/>
                <a:uFillTx/>
                <a:latin typeface="Arial" panose="020B0604020202020204"/>
              </a:rPr>
              <a:t>	</a:t>
            </a:r>
            <a:r>
              <a:rPr kumimoji="0" lang="en-US" sz="2700" b="1" i="0" u="none" strike="noStrike" kern="1200" cap="none" spc="0" normalizeH="0" baseline="0" noProof="0" dirty="0">
                <a:ln>
                  <a:noFill/>
                </a:ln>
                <a:solidFill>
                  <a:srgbClr val="E57200"/>
                </a:solidFill>
                <a:effectLst/>
                <a:uLnTx/>
                <a:uFillTx/>
                <a:latin typeface="Arial" panose="020B0604020202020204"/>
              </a:rPr>
              <a:t>	</a:t>
            </a:r>
            <a:r>
              <a:rPr lang="en-US" sz="2700" b="1" dirty="0">
                <a:solidFill>
                  <a:srgbClr val="E57200"/>
                </a:solidFill>
              </a:rPr>
              <a:t>Greta </a:t>
            </a:r>
            <a:r>
              <a:rPr lang="en-US" sz="2700" b="1" dirty="0" err="1">
                <a:solidFill>
                  <a:srgbClr val="E57200"/>
                </a:solidFill>
              </a:rPr>
              <a:t>Goto</a:t>
            </a:r>
            <a:endParaRPr lang="en-US" sz="2700" b="1" dirty="0">
              <a:solidFill>
                <a:srgbClr val="E57200"/>
              </a:solidFill>
            </a:endParaRPr>
          </a:p>
          <a:p>
            <a:pPr marL="688975" lvl="2" defTabSz="457200" eaLnBrk="0" hangingPunct="0">
              <a:buClr>
                <a:prstClr val="white"/>
              </a:buClr>
              <a:buSzPct val="95000"/>
              <a:defRPr/>
            </a:pPr>
            <a:r>
              <a:rPr lang="en-US" sz="2700" b="1" dirty="0">
                <a:solidFill>
                  <a:srgbClr val="E57200"/>
                </a:solidFill>
              </a:rPr>
              <a:t>		Maya Sabatello</a:t>
            </a:r>
          </a:p>
          <a:p>
            <a:pPr marL="688975" lvl="2" defTabSz="457200" eaLnBrk="0" hangingPunct="0">
              <a:buClr>
                <a:prstClr val="white"/>
              </a:buClr>
              <a:buSzPct val="95000"/>
              <a:defRPr/>
            </a:pPr>
            <a:endParaRPr lang="en-US" sz="2700" b="1" dirty="0">
              <a:solidFill>
                <a:srgbClr val="E57200"/>
              </a:solidFill>
            </a:endParaRPr>
          </a:p>
          <a:p>
            <a:pPr marL="688975" lvl="2" defTabSz="457200" eaLnBrk="0" hangingPunct="0">
              <a:buClr>
                <a:prstClr val="white"/>
              </a:buClr>
              <a:buSzPct val="95000"/>
              <a:defRPr/>
            </a:pPr>
            <a:r>
              <a:rPr lang="en-US" sz="2700" b="1" dirty="0">
                <a:solidFill>
                  <a:prstClr val="white"/>
                </a:solidFill>
              </a:rPr>
              <a:t>Report on Multi-Omics in Health and Disease Workshop </a:t>
            </a:r>
          </a:p>
          <a:p>
            <a:pPr marL="688975" lvl="2" defTabSz="457200" eaLnBrk="0" hangingPunct="0">
              <a:buClr>
                <a:prstClr val="white"/>
              </a:buClr>
              <a:buSzPct val="95000"/>
              <a:defRPr/>
            </a:pPr>
            <a:r>
              <a:rPr lang="en-US" sz="2700" b="1" dirty="0">
                <a:solidFill>
                  <a:prstClr val="white"/>
                </a:solidFill>
              </a:rPr>
              <a:t>	</a:t>
            </a:r>
            <a:r>
              <a:rPr lang="en-US" sz="2700" b="1" dirty="0">
                <a:solidFill>
                  <a:srgbClr val="E57200"/>
                </a:solidFill>
              </a:rPr>
              <a:t>	Joannella Morales</a:t>
            </a:r>
          </a:p>
          <a:p>
            <a:pPr marL="688975" lvl="2" defTabSz="457200" eaLnBrk="0" hangingPunct="0">
              <a:buClr>
                <a:prstClr val="white"/>
              </a:buClr>
              <a:buSzPct val="95000"/>
              <a:defRPr/>
            </a:pPr>
            <a:r>
              <a:rPr lang="en-US" sz="2700" b="1" dirty="0">
                <a:solidFill>
                  <a:srgbClr val="E57200"/>
                </a:solidFill>
              </a:rPr>
              <a:t>		Howard Chang</a:t>
            </a:r>
          </a:p>
          <a:p>
            <a:pPr marL="688975" lvl="2" defTabSz="550863" eaLnBrk="0" hangingPunct="0">
              <a:buClr>
                <a:prstClr val="white"/>
              </a:buClr>
              <a:buSzPct val="95000"/>
              <a:defRPr/>
            </a:pPr>
            <a:endParaRPr kumimoji="0" lang="en-US" sz="2800" b="1" i="0" u="none" strike="noStrike" kern="1200" cap="none" spc="0" normalizeH="0" baseline="0" noProof="0" dirty="0">
              <a:ln>
                <a:noFill/>
              </a:ln>
              <a:solidFill>
                <a:srgbClr val="E57200"/>
              </a:solidFill>
              <a:effectLst/>
              <a:uLnTx/>
              <a:uFillTx/>
              <a:latin typeface="Arial" panose="020B0604020202020204"/>
            </a:endParaRPr>
          </a:p>
          <a:p>
            <a:pPr marL="688975" lvl="2" defTabSz="550863" eaLnBrk="0" hangingPunct="0">
              <a:buClr>
                <a:prstClr val="white"/>
              </a:buClr>
              <a:buSzPct val="95000"/>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lang="en-US" sz="2700" b="1" dirty="0">
              <a:solidFill>
                <a:srgbClr val="E57200"/>
              </a:solidFill>
              <a:latin typeface="Arial" panose="020B0604020202020204"/>
            </a:endParaRPr>
          </a:p>
        </p:txBody>
      </p:sp>
    </p:spTree>
    <p:extLst>
      <p:ext uri="{BB962C8B-B14F-4D97-AF65-F5344CB8AC3E}">
        <p14:creationId xmlns:p14="http://schemas.microsoft.com/office/powerpoint/2010/main" val="40735693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2CAEA7E-BDE6-F144-BC75-3AF840F1AF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80694" y="1603199"/>
            <a:ext cx="7729878" cy="4348057"/>
          </a:xfrm>
          <a:prstGeom prst="rect">
            <a:avLst/>
          </a:prstGeom>
          <a:ln w="38100">
            <a:solidFill>
              <a:schemeClr val="bg2"/>
            </a:solidFill>
          </a:ln>
        </p:spPr>
      </p:pic>
      <p:sp>
        <p:nvSpPr>
          <p:cNvPr id="11" name="Title 3">
            <a:extLst>
              <a:ext uri="{FF2B5EF4-FFF2-40B4-BE49-F238E27FC236}">
                <a16:creationId xmlns:a16="http://schemas.microsoft.com/office/drawing/2014/main" id="{DA9D56D7-9C35-1743-BE77-04E660873BC2}"/>
              </a:ext>
            </a:extLst>
          </p:cNvPr>
          <p:cNvSpPr txBox="1">
            <a:spLocks/>
          </p:cNvSpPr>
          <p:nvPr/>
        </p:nvSpPr>
        <p:spPr>
          <a:xfrm>
            <a:off x="-1" y="-169173"/>
            <a:ext cx="12192000" cy="1457291"/>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EDFD3"/>
                </a:solidFill>
                <a:latin typeface="Arial"/>
                <a:cs typeface="Arial"/>
              </a:rPr>
              <a:t>Infographic on Completing</a:t>
            </a:r>
            <a:r>
              <a:rPr kumimoji="0" lang="en-US" sz="3600" b="1" i="0" u="none" strike="noStrike" kern="1200" cap="none" spc="0" normalizeH="0" baseline="0" noProof="0" dirty="0">
                <a:ln>
                  <a:noFill/>
                </a:ln>
                <a:solidFill>
                  <a:srgbClr val="5EDFD3"/>
                </a:solidFill>
                <a:effectLst/>
                <a:uLnTx/>
                <a:uFillTx/>
                <a:latin typeface="Arial"/>
                <a:cs typeface="Arial"/>
              </a:rPr>
              <a:t> the </a:t>
            </a:r>
          </a:p>
          <a:p>
            <a:pPr algn="ctr">
              <a:defRPr/>
            </a:pPr>
            <a:r>
              <a:rPr kumimoji="0" lang="en-US" sz="3600" b="1" i="0" u="none" strike="noStrike" kern="1200" cap="none" spc="0" normalizeH="0" baseline="0" noProof="0" dirty="0">
                <a:ln>
                  <a:noFill/>
                </a:ln>
                <a:solidFill>
                  <a:srgbClr val="5EDFD3"/>
                </a:solidFill>
                <a:effectLst/>
                <a:uLnTx/>
                <a:uFillTx/>
                <a:latin typeface="Arial"/>
                <a:cs typeface="Arial"/>
              </a:rPr>
              <a:t>Human Genome Sequence</a:t>
            </a:r>
          </a:p>
        </p:txBody>
      </p:sp>
      <p:pic>
        <p:nvPicPr>
          <p:cNvPr id="6" name="Picture 5" descr="Graphical user interface, text, application&#10;&#10;Description automatically generated">
            <a:extLst>
              <a:ext uri="{FF2B5EF4-FFF2-40B4-BE49-F238E27FC236}">
                <a16:creationId xmlns:a16="http://schemas.microsoft.com/office/drawing/2014/main" id="{615B339E-BB0B-6343-9740-F17FE849A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02" y="1269473"/>
            <a:ext cx="3033944" cy="5388472"/>
          </a:xfrm>
          <a:prstGeom prst="rect">
            <a:avLst/>
          </a:prstGeom>
          <a:ln w="38100">
            <a:solidFill>
              <a:schemeClr val="bg2"/>
            </a:solidFill>
          </a:ln>
        </p:spPr>
      </p:pic>
      <p:sp>
        <p:nvSpPr>
          <p:cNvPr id="12" name="TextBox 11">
            <a:extLst>
              <a:ext uri="{FF2B5EF4-FFF2-40B4-BE49-F238E27FC236}">
                <a16:creationId xmlns:a16="http://schemas.microsoft.com/office/drawing/2014/main" id="{9E3809E1-63D8-4260-AF8A-0B95DE52D24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32</a:t>
            </a:r>
          </a:p>
        </p:txBody>
      </p:sp>
    </p:spTree>
    <p:extLst>
      <p:ext uri="{BB962C8B-B14F-4D97-AF65-F5344CB8AC3E}">
        <p14:creationId xmlns:p14="http://schemas.microsoft.com/office/powerpoint/2010/main" val="200086884"/>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20579" y="4811286"/>
            <a:ext cx="11967587" cy="184665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Eight internationally recognized scholars</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Presentations drawing from themes in Depew’s work</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108 total attendees</a:t>
            </a:r>
          </a:p>
        </p:txBody>
      </p:sp>
      <p:sp>
        <p:nvSpPr>
          <p:cNvPr id="12" name="TextBox 11">
            <a:extLst>
              <a:ext uri="{FF2B5EF4-FFF2-40B4-BE49-F238E27FC236}">
                <a16:creationId xmlns:a16="http://schemas.microsoft.com/office/drawing/2014/main" id="{F8959B8F-B054-47F7-8DF1-60C2FE011C15}"/>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33</a:t>
            </a:r>
          </a:p>
        </p:txBody>
      </p:sp>
      <p:pic>
        <p:nvPicPr>
          <p:cNvPr id="3" name="Picture 2">
            <a:extLst>
              <a:ext uri="{FF2B5EF4-FFF2-40B4-BE49-F238E27FC236}">
                <a16:creationId xmlns:a16="http://schemas.microsoft.com/office/drawing/2014/main" id="{FE37D7E5-928A-0746-A768-F851428E7C73}"/>
              </a:ext>
            </a:extLst>
          </p:cNvPr>
          <p:cNvPicPr>
            <a:picLocks noChangeAspect="1"/>
          </p:cNvPicPr>
          <p:nvPr/>
        </p:nvPicPr>
        <p:blipFill>
          <a:blip r:embed="rId3"/>
          <a:stretch>
            <a:fillRect/>
          </a:stretch>
        </p:blipFill>
        <p:spPr>
          <a:xfrm>
            <a:off x="3012616" y="1457143"/>
            <a:ext cx="6139472" cy="3207186"/>
          </a:xfrm>
          <a:prstGeom prst="rect">
            <a:avLst/>
          </a:prstGeom>
          <a:effectLst>
            <a:glow rad="228600">
              <a:schemeClr val="accent5">
                <a:satMod val="175000"/>
                <a:alpha val="40000"/>
              </a:schemeClr>
            </a:glow>
          </a:effectLst>
        </p:spPr>
      </p:pic>
      <p:sp>
        <p:nvSpPr>
          <p:cNvPr id="6" name="Title 3">
            <a:extLst>
              <a:ext uri="{FF2B5EF4-FFF2-40B4-BE49-F238E27FC236}">
                <a16:creationId xmlns:a16="http://schemas.microsoft.com/office/drawing/2014/main" id="{7733F62C-3BE1-4788-9089-0E896D867DD6}"/>
              </a:ext>
            </a:extLst>
          </p:cNvPr>
          <p:cNvSpPr txBox="1">
            <a:spLocks/>
          </p:cNvSpPr>
          <p:nvPr/>
        </p:nvSpPr>
        <p:spPr>
          <a:xfrm>
            <a:off x="-98432" y="15405"/>
            <a:ext cx="12192000" cy="111725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NHGRI History of Genomics Program</a:t>
            </a:r>
          </a:p>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EDFD3"/>
              </a:solidFill>
              <a:effectLst/>
              <a:uLnTx/>
              <a:uFillTx/>
              <a:latin typeface="Arial" charset="0"/>
              <a:ea typeface="+mj-ea"/>
              <a:cs typeface="Arial" charset="0"/>
            </a:endParaRPr>
          </a:p>
        </p:txBody>
      </p:sp>
      <p:sp>
        <p:nvSpPr>
          <p:cNvPr id="7" name="TextBox 6">
            <a:extLst>
              <a:ext uri="{FF2B5EF4-FFF2-40B4-BE49-F238E27FC236}">
                <a16:creationId xmlns:a16="http://schemas.microsoft.com/office/drawing/2014/main" id="{AD26A896-2FDA-4456-B6AB-2D47609D007F}"/>
              </a:ext>
            </a:extLst>
          </p:cNvPr>
          <p:cNvSpPr txBox="1"/>
          <p:nvPr/>
        </p:nvSpPr>
        <p:spPr>
          <a:xfrm>
            <a:off x="1673339" y="559261"/>
            <a:ext cx="8648458" cy="523220"/>
          </a:xfrm>
          <a:prstGeom prst="rect">
            <a:avLst/>
          </a:prstGeom>
          <a:noFill/>
        </p:spPr>
        <p:txBody>
          <a:bodyPr wrap="none" rtlCol="0">
            <a:spAutoFit/>
          </a:bodyPr>
          <a:lstStyle/>
          <a:p>
            <a:r>
              <a:rPr lang="en-US" sz="2800" b="1" dirty="0">
                <a:solidFill>
                  <a:srgbClr val="FFFFFF"/>
                </a:solidFill>
                <a:latin typeface="Arial" panose="020B0604020202020204" pitchFamily="34" charset="0"/>
                <a:cs typeface="Arial" panose="020B0604020202020204" pitchFamily="34" charset="0"/>
              </a:rPr>
              <a:t>Conference Celebrating the Work of David Depew</a:t>
            </a:r>
            <a:endParaRPr lang="en-US" sz="1333" b="0" i="0" kern="1200" baseline="0" dirty="0">
              <a:solidFill>
                <a:schemeClr val="bg1"/>
              </a:solidFill>
              <a:effectLst/>
              <a:latin typeface="+mj-lt"/>
              <a:ea typeface="Helvetica Neue" charset="0"/>
              <a:cs typeface="Helvetica Neue" charset="0"/>
            </a:endParaRPr>
          </a:p>
        </p:txBody>
      </p:sp>
    </p:spTree>
    <p:extLst>
      <p:ext uri="{BB962C8B-B14F-4D97-AF65-F5344CB8AC3E}">
        <p14:creationId xmlns:p14="http://schemas.microsoft.com/office/powerpoint/2010/main" val="1605491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Picture 14" descr="A group of people standing outside a building&#10;&#10;Description automatically generated with medium confidence">
            <a:extLst>
              <a:ext uri="{FF2B5EF4-FFF2-40B4-BE49-F238E27FC236}">
                <a16:creationId xmlns:a16="http://schemas.microsoft.com/office/drawing/2014/main" id="{B4D0DFB4-42BF-AF4C-86A6-CA19F1B2F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8924">
            <a:off x="2819290" y="1801749"/>
            <a:ext cx="3436484" cy="2471497"/>
          </a:xfrm>
          <a:prstGeom prst="rect">
            <a:avLst/>
          </a:prstGeom>
          <a:effectLst>
            <a:outerShdw blurRad="176758" dist="110331" dir="3360000" algn="tl" rotWithShape="0">
              <a:prstClr val="black">
                <a:alpha val="88000"/>
              </a:prstClr>
            </a:outerShdw>
          </a:effectLst>
        </p:spPr>
      </p:pic>
      <p:sp>
        <p:nvSpPr>
          <p:cNvPr id="19" name="Rectangle 18">
            <a:extLst>
              <a:ext uri="{FF2B5EF4-FFF2-40B4-BE49-F238E27FC236}">
                <a16:creationId xmlns:a16="http://schemas.microsoft.com/office/drawing/2014/main" id="{935838E9-0B4B-F341-9059-A8CD20139FFC}"/>
              </a:ext>
            </a:extLst>
          </p:cNvPr>
          <p:cNvSpPr/>
          <p:nvPr/>
        </p:nvSpPr>
        <p:spPr>
          <a:xfrm>
            <a:off x="794787" y="4710060"/>
            <a:ext cx="6643243" cy="2308324"/>
          </a:xfrm>
          <a:prstGeom prst="rect">
            <a:avLst/>
          </a:prstGeom>
        </p:spPr>
        <p:txBody>
          <a:bodyPr wrap="square" lIns="91440" tIns="45720" rIns="91440" bIns="45720" anchor="t">
            <a:spAutoFit/>
          </a:bodyPr>
          <a:lstStyle/>
          <a:p>
            <a:pPr marL="342900" indent="-288925" fontAlgn="base">
              <a:buFont typeface="Wingdings" panose="05000000000000000000" pitchFamily="2" charset="2"/>
              <a:buChar char="§"/>
            </a:pPr>
            <a:r>
              <a:rPr lang="en-US" b="1" dirty="0">
                <a:solidFill>
                  <a:srgbClr val="FFFFFF"/>
                </a:solidFill>
                <a:latin typeface="Arial"/>
                <a:cs typeface="Arial"/>
              </a:rPr>
              <a:t>December 2-3, 2021</a:t>
            </a:r>
            <a:r>
              <a:rPr lang="en-US" dirty="0">
                <a:solidFill>
                  <a:srgbClr val="FFFFFF"/>
                </a:solidFill>
                <a:latin typeface="Arial"/>
                <a:cs typeface="Arial"/>
              </a:rPr>
              <a:t>​</a:t>
            </a:r>
          </a:p>
          <a:p>
            <a:pPr marL="342900" indent="-342900" fontAlgn="base">
              <a:buFont typeface="Wingdings" panose="05000000000000000000" pitchFamily="2" charset="2"/>
              <a:buChar char="§"/>
            </a:pPr>
            <a:endParaRPr lang="en-US" dirty="0">
              <a:solidFill>
                <a:srgbClr val="FFFFFF"/>
              </a:solidFill>
              <a:latin typeface="Arial"/>
              <a:cs typeface="Arial"/>
            </a:endParaRPr>
          </a:p>
          <a:p>
            <a:pPr marL="342900" indent="-288925" fontAlgn="base">
              <a:buFont typeface="Wingdings" panose="05000000000000000000" pitchFamily="2" charset="2"/>
              <a:buChar char="§"/>
              <a:tabLst>
                <a:tab pos="519113" algn="l"/>
              </a:tabLst>
            </a:pPr>
            <a:r>
              <a:rPr lang="en-US" b="1" dirty="0">
                <a:latin typeface="Arial" panose="020B0604020202020204" pitchFamily="34" charset="0"/>
                <a:cs typeface="Arial" panose="020B0604020202020204" pitchFamily="34" charset="0"/>
              </a:rPr>
              <a:t>Examine history of eugenics, scientific 	racism, and complex legacies in the 	modern health sciences</a:t>
            </a:r>
            <a:endParaRPr lang="en-US" b="1" dirty="0">
              <a:latin typeface="Arial" panose="020B0604020202020204" pitchFamily="34" charset="0"/>
            </a:endParaRPr>
          </a:p>
          <a:p>
            <a:pPr marL="342900" indent="-342900" fontAlgn="base">
              <a:buFont typeface="Wingdings" panose="05000000000000000000" pitchFamily="2" charset="2"/>
              <a:buChar char="§"/>
            </a:pPr>
            <a:endParaRPr lang="en-US" b="1" dirty="0">
              <a:solidFill>
                <a:srgbClr val="FFFFFF"/>
              </a:solidFill>
              <a:latin typeface="Arial"/>
              <a:cs typeface="Arial"/>
            </a:endParaRPr>
          </a:p>
        </p:txBody>
      </p:sp>
      <p:grpSp>
        <p:nvGrpSpPr>
          <p:cNvPr id="17" name="Group 16">
            <a:extLst>
              <a:ext uri="{FF2B5EF4-FFF2-40B4-BE49-F238E27FC236}">
                <a16:creationId xmlns:a16="http://schemas.microsoft.com/office/drawing/2014/main" id="{7FC745A5-2459-D943-A509-B5B2E12AE795}"/>
              </a:ext>
            </a:extLst>
          </p:cNvPr>
          <p:cNvGrpSpPr/>
          <p:nvPr/>
        </p:nvGrpSpPr>
        <p:grpSpPr>
          <a:xfrm>
            <a:off x="7797553" y="3496545"/>
            <a:ext cx="3022847" cy="2760822"/>
            <a:chOff x="7929744" y="3138823"/>
            <a:chExt cx="2450253" cy="2237861"/>
          </a:xfrm>
        </p:grpSpPr>
        <p:sp>
          <p:nvSpPr>
            <p:cNvPr id="16" name="Rectangle 15">
              <a:extLst>
                <a:ext uri="{FF2B5EF4-FFF2-40B4-BE49-F238E27FC236}">
                  <a16:creationId xmlns:a16="http://schemas.microsoft.com/office/drawing/2014/main" id="{29945053-A0A2-2346-978A-120BF537DA0B}"/>
                </a:ext>
              </a:extLst>
            </p:cNvPr>
            <p:cNvSpPr/>
            <p:nvPr/>
          </p:nvSpPr>
          <p:spPr>
            <a:xfrm>
              <a:off x="7999294" y="3254008"/>
              <a:ext cx="2380703" cy="2122676"/>
            </a:xfrm>
            <a:prstGeom prst="rect">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00A0FB2A-F042-C24B-A26C-ADDC18FFE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744" y="3138823"/>
              <a:ext cx="2380703" cy="2237861"/>
            </a:xfrm>
            <a:prstGeom prst="rect">
              <a:avLst/>
            </a:prstGeom>
          </p:spPr>
        </p:pic>
      </p:grpSp>
      <p:pic>
        <p:nvPicPr>
          <p:cNvPr id="14" name="Picture 13" descr="A picture containing text&#10;&#10;Description automatically generated">
            <a:extLst>
              <a:ext uri="{FF2B5EF4-FFF2-40B4-BE49-F238E27FC236}">
                <a16:creationId xmlns:a16="http://schemas.microsoft.com/office/drawing/2014/main" id="{5A1BAD6E-FF07-7D43-851D-D675D81BC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6986" y="1852126"/>
            <a:ext cx="2873414" cy="1357622"/>
          </a:xfrm>
          <a:prstGeom prst="rect">
            <a:avLst/>
          </a:prstGeom>
        </p:spPr>
      </p:pic>
      <p:pic>
        <p:nvPicPr>
          <p:cNvPr id="13" name="Picture 12" descr="A group of people posing for a photo&#10;&#10;Description automatically generated with medium confidence">
            <a:extLst>
              <a:ext uri="{FF2B5EF4-FFF2-40B4-BE49-F238E27FC236}">
                <a16:creationId xmlns:a16="http://schemas.microsoft.com/office/drawing/2014/main" id="{B4A59E61-7D97-514A-9741-30559C2CE7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5630">
            <a:off x="592343" y="1787839"/>
            <a:ext cx="3184076" cy="2561160"/>
          </a:xfrm>
          <a:prstGeom prst="rect">
            <a:avLst/>
          </a:prstGeom>
          <a:effectLst>
            <a:outerShdw blurRad="176758" dist="110331" dir="3360000" algn="tl" rotWithShape="0">
              <a:prstClr val="black">
                <a:alpha val="88000"/>
              </a:prstClr>
            </a:outerShdw>
          </a:effectLst>
        </p:spPr>
      </p:pic>
      <p:sp>
        <p:nvSpPr>
          <p:cNvPr id="18" name="TextBox 17">
            <a:extLst>
              <a:ext uri="{FF2B5EF4-FFF2-40B4-BE49-F238E27FC236}">
                <a16:creationId xmlns:a16="http://schemas.microsoft.com/office/drawing/2014/main" id="{5DEDFF76-BADA-4887-B180-0991FE1C22A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33</a:t>
            </a:r>
          </a:p>
        </p:txBody>
      </p:sp>
      <p:sp>
        <p:nvSpPr>
          <p:cNvPr id="21" name="Title 3">
            <a:extLst>
              <a:ext uri="{FF2B5EF4-FFF2-40B4-BE49-F238E27FC236}">
                <a16:creationId xmlns:a16="http://schemas.microsoft.com/office/drawing/2014/main" id="{6B4C975B-618D-4D4F-94E6-C781F7253734}"/>
              </a:ext>
            </a:extLst>
          </p:cNvPr>
          <p:cNvSpPr txBox="1">
            <a:spLocks/>
          </p:cNvSpPr>
          <p:nvPr/>
        </p:nvSpPr>
        <p:spPr>
          <a:xfrm>
            <a:off x="-98432" y="15405"/>
            <a:ext cx="12192000" cy="111725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NHGRI History of Genomics Program</a:t>
            </a:r>
          </a:p>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EDFD3"/>
              </a:solidFill>
              <a:effectLst/>
              <a:uLnTx/>
              <a:uFillTx/>
              <a:latin typeface="Arial" charset="0"/>
              <a:ea typeface="+mj-ea"/>
              <a:cs typeface="Arial" charset="0"/>
            </a:endParaRPr>
          </a:p>
        </p:txBody>
      </p:sp>
      <p:sp>
        <p:nvSpPr>
          <p:cNvPr id="22" name="TextBox 21">
            <a:extLst>
              <a:ext uri="{FF2B5EF4-FFF2-40B4-BE49-F238E27FC236}">
                <a16:creationId xmlns:a16="http://schemas.microsoft.com/office/drawing/2014/main" id="{678E26A9-56D9-41C8-A833-C3A3F3CF079E}"/>
              </a:ext>
            </a:extLst>
          </p:cNvPr>
          <p:cNvSpPr txBox="1"/>
          <p:nvPr/>
        </p:nvSpPr>
        <p:spPr>
          <a:xfrm>
            <a:off x="652996" y="559261"/>
            <a:ext cx="10689145" cy="523220"/>
          </a:xfrm>
          <a:prstGeom prst="rect">
            <a:avLst/>
          </a:prstGeom>
          <a:noFill/>
        </p:spPr>
        <p:txBody>
          <a:bodyPr wrap="none" rtlCol="0">
            <a:spAutoFit/>
          </a:bodyPr>
          <a:lstStyle/>
          <a:p>
            <a:r>
              <a:rPr lang="en-US" sz="2800" b="1" dirty="0">
                <a:solidFill>
                  <a:srgbClr val="FFFFFF"/>
                </a:solidFill>
                <a:latin typeface="Arial" panose="020B0604020202020204" pitchFamily="34" charset="0"/>
                <a:cs typeface="Arial" panose="020B0604020202020204" pitchFamily="34" charset="0"/>
              </a:rPr>
              <a:t>Symposium on the History of Eugenics and Scientific Racism</a:t>
            </a:r>
            <a:endParaRPr lang="en-US" sz="1333" b="0" i="0" kern="1200" baseline="0" dirty="0">
              <a:solidFill>
                <a:schemeClr val="bg1"/>
              </a:solidFill>
              <a:effectLst/>
              <a:latin typeface="+mj-lt"/>
              <a:ea typeface="Helvetica Neue" charset="0"/>
              <a:cs typeface="Helvetica Neue" charset="0"/>
            </a:endParaRPr>
          </a:p>
        </p:txBody>
      </p:sp>
    </p:spTree>
    <p:extLst>
      <p:ext uri="{BB962C8B-B14F-4D97-AF65-F5344CB8AC3E}">
        <p14:creationId xmlns:p14="http://schemas.microsoft.com/office/powerpoint/2010/main" val="2902230685"/>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F5AE5-9B3E-F44C-B3E3-54A3C6239B9B}"/>
              </a:ext>
            </a:extLst>
          </p:cNvPr>
          <p:cNvPicPr>
            <a:picLocks noChangeAspect="1"/>
          </p:cNvPicPr>
          <p:nvPr/>
        </p:nvPicPr>
        <p:blipFill rotWithShape="1">
          <a:blip r:embed="rId3"/>
          <a:srcRect b="26165"/>
          <a:stretch/>
        </p:blipFill>
        <p:spPr>
          <a:xfrm>
            <a:off x="222143" y="3195422"/>
            <a:ext cx="3648944" cy="1921121"/>
          </a:xfrm>
          <a:prstGeom prst="rect">
            <a:avLst/>
          </a:prstGeom>
          <a:effectLst>
            <a:glow rad="228600">
              <a:schemeClr val="accent3">
                <a:satMod val="175000"/>
                <a:alpha val="40000"/>
              </a:schemeClr>
            </a:glow>
          </a:effectLst>
        </p:spPr>
      </p:pic>
      <p:sp>
        <p:nvSpPr>
          <p:cNvPr id="12" name="TextBox 11">
            <a:extLst>
              <a:ext uri="{FF2B5EF4-FFF2-40B4-BE49-F238E27FC236}">
                <a16:creationId xmlns:a16="http://schemas.microsoft.com/office/drawing/2014/main" id="{011C9F7A-8CF0-4CE8-A203-4F31A95B672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34</a:t>
            </a:r>
          </a:p>
        </p:txBody>
      </p:sp>
      <p:sp>
        <p:nvSpPr>
          <p:cNvPr id="13" name="Title 3">
            <a:extLst>
              <a:ext uri="{FF2B5EF4-FFF2-40B4-BE49-F238E27FC236}">
                <a16:creationId xmlns:a16="http://schemas.microsoft.com/office/drawing/2014/main" id="{69AE00B3-115E-4031-A43F-1617297667B4}"/>
              </a:ext>
            </a:extLst>
          </p:cNvPr>
          <p:cNvSpPr>
            <a:spLocks noGrp="1"/>
          </p:cNvSpPr>
          <p:nvPr>
            <p:ph type="title"/>
          </p:nvPr>
        </p:nvSpPr>
        <p:spPr>
          <a:xfrm>
            <a:off x="0" y="-32631"/>
            <a:ext cx="12192000" cy="1391627"/>
          </a:xfrm>
        </p:spPr>
        <p:txBody>
          <a:bodyPr>
            <a:noAutofit/>
          </a:bodyPr>
          <a:lstStyle/>
          <a:p>
            <a:pPr algn="ctr">
              <a:defRPr/>
            </a:pPr>
            <a:r>
              <a:rPr lang="en-US" sz="3600" dirty="0">
                <a:solidFill>
                  <a:srgbClr val="5FE0D4"/>
                </a:solidFill>
                <a:latin typeface="Arial" charset="0"/>
                <a:cs typeface="Arial" charset="0"/>
              </a:rPr>
              <a:t>Healthcare Provider Genomics Education Week 2021</a:t>
            </a:r>
            <a:br>
              <a:rPr lang="en-US" sz="3600" dirty="0">
                <a:solidFill>
                  <a:srgbClr val="5FE0D4"/>
                </a:solidFill>
                <a:latin typeface="Arial" charset="0"/>
                <a:cs typeface="Arial" charset="0"/>
              </a:rPr>
            </a:br>
            <a:br>
              <a:rPr lang="en-US" sz="2000" dirty="0">
                <a:solidFill>
                  <a:srgbClr val="5FE0D4"/>
                </a:solidFill>
                <a:latin typeface="Arial" charset="0"/>
                <a:cs typeface="Arial" charset="0"/>
              </a:rPr>
            </a:br>
            <a:endParaRPr lang="en-US" sz="2800" dirty="0">
              <a:solidFill>
                <a:schemeClr val="tx1"/>
              </a:solidFill>
              <a:latin typeface="Arial" pitchFamily="34" charset="0"/>
              <a:cs typeface="Arial" pitchFamily="34" charset="0"/>
            </a:endParaRPr>
          </a:p>
        </p:txBody>
      </p:sp>
      <p:sp>
        <p:nvSpPr>
          <p:cNvPr id="8" name="Rectangle 7">
            <a:extLst>
              <a:ext uri="{FF2B5EF4-FFF2-40B4-BE49-F238E27FC236}">
                <a16:creationId xmlns:a16="http://schemas.microsoft.com/office/drawing/2014/main" id="{BC2E7755-A11A-4279-8FC6-3CAC113859CC}"/>
              </a:ext>
            </a:extLst>
          </p:cNvPr>
          <p:cNvSpPr/>
          <p:nvPr/>
        </p:nvSpPr>
        <p:spPr>
          <a:xfrm rot="16200000">
            <a:off x="2701844" y="2380205"/>
            <a:ext cx="3532205" cy="461665"/>
          </a:xfrm>
          <a:prstGeom prst="rect">
            <a:avLst/>
          </a:prstGeom>
        </p:spPr>
        <p:txBody>
          <a:bodyPr wrap="square">
            <a:spAutoFit/>
          </a:bodyPr>
          <a:lstStyle/>
          <a:p>
            <a:r>
              <a:rPr lang="en-US" dirty="0">
                <a:solidFill>
                  <a:schemeClr val="bg1"/>
                </a:solidFill>
              </a:rPr>
              <a:t># of impressions</a:t>
            </a:r>
          </a:p>
        </p:txBody>
      </p:sp>
      <p:grpSp>
        <p:nvGrpSpPr>
          <p:cNvPr id="10" name="Group 9">
            <a:extLst>
              <a:ext uri="{FF2B5EF4-FFF2-40B4-BE49-F238E27FC236}">
                <a16:creationId xmlns:a16="http://schemas.microsoft.com/office/drawing/2014/main" id="{DFB67BE6-A173-40F5-A45F-11BCD360876C}"/>
              </a:ext>
            </a:extLst>
          </p:cNvPr>
          <p:cNvGrpSpPr/>
          <p:nvPr/>
        </p:nvGrpSpPr>
        <p:grpSpPr>
          <a:xfrm>
            <a:off x="4178728" y="2090784"/>
            <a:ext cx="7788817" cy="4212420"/>
            <a:chOff x="4178728" y="1558521"/>
            <a:chExt cx="7788817" cy="4212420"/>
          </a:xfrm>
        </p:grpSpPr>
        <p:sp>
          <p:nvSpPr>
            <p:cNvPr id="11" name="Rectangle 10">
              <a:extLst>
                <a:ext uri="{FF2B5EF4-FFF2-40B4-BE49-F238E27FC236}">
                  <a16:creationId xmlns:a16="http://schemas.microsoft.com/office/drawing/2014/main" id="{5AA695AD-521C-E846-AED2-C70E6122ECC9}"/>
                </a:ext>
              </a:extLst>
            </p:cNvPr>
            <p:cNvSpPr/>
            <p:nvPr/>
          </p:nvSpPr>
          <p:spPr>
            <a:xfrm rot="5400000">
              <a:off x="7790080" y="1593476"/>
              <a:ext cx="566113" cy="77888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10BBCF-E017-D94D-AE99-F881747F88BF}"/>
                </a:ext>
              </a:extLst>
            </p:cNvPr>
            <p:cNvSpPr/>
            <p:nvPr/>
          </p:nvSpPr>
          <p:spPr>
            <a:xfrm>
              <a:off x="4178728" y="1558521"/>
              <a:ext cx="566113" cy="36724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5D8694-3689-414E-AA62-24184602EBFE}"/>
                </a:ext>
              </a:extLst>
            </p:cNvPr>
            <p:cNvPicPr>
              <a:picLocks noChangeAspect="1"/>
            </p:cNvPicPr>
            <p:nvPr/>
          </p:nvPicPr>
          <p:blipFill rotWithShape="1">
            <a:blip r:embed="rId4"/>
            <a:srcRect b="7783"/>
            <a:stretch/>
          </p:blipFill>
          <p:spPr>
            <a:xfrm>
              <a:off x="4744841" y="1558521"/>
              <a:ext cx="7221871" cy="3672430"/>
            </a:xfrm>
            <a:prstGeom prst="rect">
              <a:avLst/>
            </a:prstGeom>
          </p:spPr>
        </p:pic>
        <p:sp>
          <p:nvSpPr>
            <p:cNvPr id="9" name="Rectangle 8">
              <a:extLst>
                <a:ext uri="{FF2B5EF4-FFF2-40B4-BE49-F238E27FC236}">
                  <a16:creationId xmlns:a16="http://schemas.microsoft.com/office/drawing/2014/main" id="{FA91783A-CEE3-394C-83BA-032993CBE58A}"/>
                </a:ext>
              </a:extLst>
            </p:cNvPr>
            <p:cNvSpPr/>
            <p:nvPr/>
          </p:nvSpPr>
          <p:spPr>
            <a:xfrm>
              <a:off x="6842225" y="5195302"/>
              <a:ext cx="2717136" cy="523220"/>
            </a:xfrm>
            <a:prstGeom prst="rect">
              <a:avLst/>
            </a:prstGeom>
          </p:spPr>
          <p:txBody>
            <a:bodyPr wrap="square">
              <a:spAutoFit/>
            </a:bodyPr>
            <a:lstStyle/>
            <a:p>
              <a:pPr algn="ctr"/>
              <a:r>
                <a:rPr lang="en-US" sz="2800" b="1" dirty="0">
                  <a:solidFill>
                    <a:schemeClr val="bg1"/>
                  </a:solidFill>
                </a:rPr>
                <a:t>Date</a:t>
              </a:r>
            </a:p>
          </p:txBody>
        </p:sp>
        <p:sp>
          <p:nvSpPr>
            <p:cNvPr id="3" name="Rectangle 2">
              <a:extLst>
                <a:ext uri="{FF2B5EF4-FFF2-40B4-BE49-F238E27FC236}">
                  <a16:creationId xmlns:a16="http://schemas.microsoft.com/office/drawing/2014/main" id="{B6CCB041-0DAF-DF4A-B597-8B91FD330C95}"/>
                </a:ext>
              </a:extLst>
            </p:cNvPr>
            <p:cNvSpPr/>
            <p:nvPr/>
          </p:nvSpPr>
          <p:spPr>
            <a:xfrm>
              <a:off x="6202895" y="2977389"/>
              <a:ext cx="3781805" cy="646331"/>
            </a:xfrm>
            <a:prstGeom prst="rect">
              <a:avLst/>
            </a:prstGeom>
            <a:solidFill>
              <a:schemeClr val="tx1"/>
            </a:solidFill>
          </p:spPr>
          <p:txBody>
            <a:bodyPr wrap="none">
              <a:spAutoFit/>
            </a:bodyPr>
            <a:lstStyle/>
            <a:p>
              <a:pPr marL="158750" lvl="2" algn="ctr" defTabSz="627063" eaLnBrk="0" hangingPunct="0">
                <a:spcBef>
                  <a:spcPts val="1800"/>
                </a:spcBef>
                <a:buClr>
                  <a:schemeClr val="tx1"/>
                </a:buClr>
                <a:buSzPct val="95000"/>
                <a:defRPr/>
              </a:pPr>
              <a:r>
                <a:rPr lang="en-US" sz="3600" b="1" dirty="0">
                  <a:solidFill>
                    <a:schemeClr val="accent3">
                      <a:lumMod val="50000"/>
                    </a:schemeClr>
                  </a:solidFill>
                  <a:latin typeface="Arial" charset="0"/>
                  <a:cs typeface="Arial" charset="0"/>
                </a:rPr>
                <a:t>#MedGeneEd21</a:t>
              </a:r>
              <a:endParaRPr lang="en-US" sz="3600" b="1" dirty="0">
                <a:solidFill>
                  <a:schemeClr val="accent3">
                    <a:lumMod val="50000"/>
                  </a:schemeClr>
                </a:solidFill>
                <a:latin typeface="Arial" charset="0"/>
              </a:endParaRPr>
            </a:p>
          </p:txBody>
        </p:sp>
      </p:grpSp>
      <p:sp>
        <p:nvSpPr>
          <p:cNvPr id="14" name="Title 3">
            <a:extLst>
              <a:ext uri="{FF2B5EF4-FFF2-40B4-BE49-F238E27FC236}">
                <a16:creationId xmlns:a16="http://schemas.microsoft.com/office/drawing/2014/main" id="{ACE05EE0-2750-4B25-A8EC-811C198BB53B}"/>
              </a:ext>
            </a:extLst>
          </p:cNvPr>
          <p:cNvSpPr txBox="1">
            <a:spLocks/>
          </p:cNvSpPr>
          <p:nvPr/>
        </p:nvSpPr>
        <p:spPr>
          <a:xfrm>
            <a:off x="-98432" y="15405"/>
            <a:ext cx="12192000" cy="111725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EDFD3"/>
              </a:solidFill>
              <a:effectLst/>
              <a:uLnTx/>
              <a:uFillTx/>
              <a:latin typeface="Arial" charset="0"/>
              <a:ea typeface="+mj-ea"/>
              <a:cs typeface="Arial" charset="0"/>
            </a:endParaRPr>
          </a:p>
        </p:txBody>
      </p:sp>
      <p:sp>
        <p:nvSpPr>
          <p:cNvPr id="15" name="TextBox 14">
            <a:extLst>
              <a:ext uri="{FF2B5EF4-FFF2-40B4-BE49-F238E27FC236}">
                <a16:creationId xmlns:a16="http://schemas.microsoft.com/office/drawing/2014/main" id="{634FE3B7-CFB8-4B9A-B377-379E2E8946B9}"/>
              </a:ext>
            </a:extLst>
          </p:cNvPr>
          <p:cNvSpPr txBox="1"/>
          <p:nvPr/>
        </p:nvSpPr>
        <p:spPr>
          <a:xfrm>
            <a:off x="3996708" y="567212"/>
            <a:ext cx="4198585" cy="523220"/>
          </a:xfrm>
          <a:prstGeom prst="rect">
            <a:avLst/>
          </a:prstGeom>
          <a:noFill/>
        </p:spPr>
        <p:txBody>
          <a:bodyPr wrap="none" rtlCol="0">
            <a:spAutoFit/>
          </a:bodyPr>
          <a:lstStyle/>
          <a:p>
            <a:r>
              <a:rPr lang="en-US" sz="2800" b="1" dirty="0">
                <a:solidFill>
                  <a:srgbClr val="FFFFFF"/>
                </a:solidFill>
                <a:latin typeface="Arial" panose="020B0604020202020204" pitchFamily="34" charset="0"/>
                <a:cs typeface="Arial" panose="020B0604020202020204" pitchFamily="34" charset="0"/>
              </a:rPr>
              <a:t>Social Media Campaign</a:t>
            </a:r>
            <a:endParaRPr lang="en-US" sz="1333" b="0" i="0" kern="1200" baseline="0" dirty="0">
              <a:solidFill>
                <a:schemeClr val="bg1"/>
              </a:solidFill>
              <a:effectLst/>
              <a:latin typeface="+mj-lt"/>
              <a:ea typeface="Helvetica Neue" charset="0"/>
              <a:cs typeface="Helvetica Neue" charset="0"/>
            </a:endParaRPr>
          </a:p>
        </p:txBody>
      </p:sp>
    </p:spTree>
    <p:extLst>
      <p:ext uri="{BB962C8B-B14F-4D97-AF65-F5344CB8AC3E}">
        <p14:creationId xmlns:p14="http://schemas.microsoft.com/office/powerpoint/2010/main" val="1100682926"/>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124"/>
            <a:ext cx="12192000" cy="685513"/>
          </a:xfrm>
        </p:spPr>
        <p:txBody>
          <a:bodyPr>
            <a:noAutofit/>
          </a:bodyPr>
          <a:lstStyle/>
          <a:p>
            <a:pPr algn="ctr">
              <a:defRPr/>
            </a:pPr>
            <a:r>
              <a:rPr lang="en-US" sz="3600" dirty="0">
                <a:solidFill>
                  <a:srgbClr val="5FE0D4"/>
                </a:solidFill>
                <a:latin typeface="Arial" charset="0"/>
                <a:cs typeface="Arial" charset="0"/>
              </a:rPr>
              <a:t>2021 Short Course in Genomics</a:t>
            </a:r>
            <a:endParaRPr lang="en-US" sz="3600" dirty="0">
              <a:solidFill>
                <a:srgbClr val="5FE0D4"/>
              </a:solidFill>
              <a:latin typeface="Arial" pitchFamily="34" charset="0"/>
              <a:cs typeface="Arial" pitchFamily="34" charset="0"/>
            </a:endParaRPr>
          </a:p>
        </p:txBody>
      </p:sp>
      <p:pic>
        <p:nvPicPr>
          <p:cNvPr id="3" name="Picture 2" descr="A collage of a person&#10;&#10;Description automatically generated with low confidence">
            <a:extLst>
              <a:ext uri="{FF2B5EF4-FFF2-40B4-BE49-F238E27FC236}">
                <a16:creationId xmlns:a16="http://schemas.microsoft.com/office/drawing/2014/main" id="{5FAA163F-25ED-A94F-B672-99B78F0A8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217" y="1064061"/>
            <a:ext cx="11533565" cy="4729878"/>
          </a:xfrm>
          <a:prstGeom prst="rect">
            <a:avLst/>
          </a:prstGeom>
          <a:effectLst>
            <a:glow rad="228600">
              <a:schemeClr val="accent3">
                <a:satMod val="175000"/>
                <a:alpha val="40000"/>
              </a:schemeClr>
            </a:glow>
          </a:effectLst>
        </p:spPr>
      </p:pic>
      <p:sp>
        <p:nvSpPr>
          <p:cNvPr id="5" name="TextBox 4">
            <a:extLst>
              <a:ext uri="{FF2B5EF4-FFF2-40B4-BE49-F238E27FC236}">
                <a16:creationId xmlns:a16="http://schemas.microsoft.com/office/drawing/2014/main" id="{B1DBC8F7-63CA-47FB-82D2-AE8AB65A18E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35</a:t>
            </a:r>
          </a:p>
        </p:txBody>
      </p:sp>
    </p:spTree>
    <p:extLst>
      <p:ext uri="{BB962C8B-B14F-4D97-AF65-F5344CB8AC3E}">
        <p14:creationId xmlns:p14="http://schemas.microsoft.com/office/powerpoint/2010/main" val="3601559363"/>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E66A6-BECE-0249-96C6-3A7D294CA9DE}"/>
              </a:ext>
            </a:extLst>
          </p:cNvPr>
          <p:cNvSpPr>
            <a:spLocks noGrp="1"/>
          </p:cNvSpPr>
          <p:nvPr>
            <p:ph type="title"/>
          </p:nvPr>
        </p:nvSpPr>
        <p:spPr>
          <a:xfrm>
            <a:off x="0" y="-7952"/>
            <a:ext cx="12192000" cy="687755"/>
          </a:xfrm>
        </p:spPr>
        <p:txBody>
          <a:bodyPr>
            <a:normAutofit/>
          </a:bodyPr>
          <a:lstStyle/>
          <a:p>
            <a:pPr algn="ctr"/>
            <a:r>
              <a:rPr lang="en-US" sz="3600" dirty="0"/>
              <a:t>Microbiome Lesson Plans</a:t>
            </a:r>
          </a:p>
        </p:txBody>
      </p:sp>
      <p:sp>
        <p:nvSpPr>
          <p:cNvPr id="16" name="TextBox 15">
            <a:extLst>
              <a:ext uri="{FF2B5EF4-FFF2-40B4-BE49-F238E27FC236}">
                <a16:creationId xmlns:a16="http://schemas.microsoft.com/office/drawing/2014/main" id="{A75D242F-EE16-1144-AE57-EFD1D0256010}"/>
              </a:ext>
            </a:extLst>
          </p:cNvPr>
          <p:cNvSpPr txBox="1"/>
          <p:nvPr/>
        </p:nvSpPr>
        <p:spPr>
          <a:xfrm>
            <a:off x="8035047" y="4961106"/>
            <a:ext cx="184731" cy="297454"/>
          </a:xfrm>
          <a:prstGeom prst="rect">
            <a:avLst/>
          </a:prstGeom>
          <a:noFill/>
        </p:spPr>
        <p:txBody>
          <a:bodyPr wrap="none" rtlCol="0">
            <a:spAutoFit/>
          </a:bodyPr>
          <a:lstStyle/>
          <a:p>
            <a:endParaRPr lang="en-US" sz="1333" b="0" i="0" kern="1200" baseline="0" dirty="0">
              <a:solidFill>
                <a:schemeClr val="bg1"/>
              </a:solidFill>
              <a:effectLst/>
              <a:latin typeface="+mj-lt"/>
              <a:ea typeface="Helvetica Neue" charset="0"/>
              <a:cs typeface="Helvetica Neue" charset="0"/>
            </a:endParaRPr>
          </a:p>
        </p:txBody>
      </p:sp>
      <p:sp>
        <p:nvSpPr>
          <p:cNvPr id="17" name="Content Placeholder 2">
            <a:extLst>
              <a:ext uri="{FF2B5EF4-FFF2-40B4-BE49-F238E27FC236}">
                <a16:creationId xmlns:a16="http://schemas.microsoft.com/office/drawing/2014/main" id="{8AB4AD8E-2D15-8347-8422-E4659708FC3C}"/>
              </a:ext>
            </a:extLst>
          </p:cNvPr>
          <p:cNvSpPr txBox="1">
            <a:spLocks/>
          </p:cNvSpPr>
          <p:nvPr/>
        </p:nvSpPr>
        <p:spPr>
          <a:xfrm>
            <a:off x="4893912" y="1356360"/>
            <a:ext cx="6651732" cy="4697510"/>
          </a:xfrm>
          <a:prstGeom prst="rect">
            <a:avLst/>
          </a:prstGeom>
        </p:spPr>
        <p:txBody>
          <a:bodyPr numCol="1">
            <a:normAutofit fontScale="25000" lnSpcReduction="20000"/>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03213" indent="-246063" defTabSz="577850">
              <a:lnSpc>
                <a:spcPct val="120000"/>
              </a:lnSpc>
              <a:buFont typeface="Wingdings" panose="05000000000000000000" pitchFamily="2" charset="2"/>
              <a:buChar char="§"/>
            </a:pPr>
            <a:r>
              <a:rPr lang="en-US" sz="9600" b="1" dirty="0">
                <a:latin typeface="Arial" panose="020B0604020202020204" pitchFamily="34" charset="0"/>
                <a:cs typeface="Arial" panose="020B0604020202020204" pitchFamily="34" charset="0"/>
              </a:rPr>
              <a:t>A Glimpse Into the Microbiome: An 	Introductory Lecture </a:t>
            </a:r>
            <a:br>
              <a:rPr lang="en-US" sz="9600" b="1" dirty="0">
                <a:latin typeface="Arial" panose="020B0604020202020204" pitchFamily="34" charset="0"/>
                <a:cs typeface="Arial" panose="020B0604020202020204" pitchFamily="34" charset="0"/>
              </a:rPr>
            </a:br>
            <a:endParaRPr lang="en-US" sz="9600" b="1" dirty="0">
              <a:latin typeface="Arial" panose="020B0604020202020204" pitchFamily="34" charset="0"/>
              <a:cs typeface="Arial" panose="020B0604020202020204" pitchFamily="34" charset="0"/>
            </a:endParaRPr>
          </a:p>
          <a:p>
            <a:pPr marL="303213" indent="-246063" defTabSz="577850">
              <a:lnSpc>
                <a:spcPct val="120000"/>
              </a:lnSpc>
              <a:buFont typeface="Wingdings" panose="05000000000000000000" pitchFamily="2" charset="2"/>
              <a:buChar char="§"/>
            </a:pPr>
            <a:r>
              <a:rPr lang="en-US" sz="9600" b="1" dirty="0">
                <a:latin typeface="Arial" panose="020B0604020202020204" pitchFamily="34" charset="0"/>
                <a:cs typeface="Arial" panose="020B0604020202020204" pitchFamily="34" charset="0"/>
              </a:rPr>
              <a:t>You Are What You Eat – Exploring the 	Microbiome Through Inquiry-Based 	Labs</a:t>
            </a:r>
            <a:br>
              <a:rPr lang="en-US" sz="9600" b="1" dirty="0">
                <a:latin typeface="Arial" panose="020B0604020202020204" pitchFamily="34" charset="0"/>
                <a:cs typeface="Arial" panose="020B0604020202020204" pitchFamily="34" charset="0"/>
              </a:rPr>
            </a:br>
            <a:endParaRPr lang="en-US" sz="9600" b="1" dirty="0">
              <a:latin typeface="Arial" panose="020B0604020202020204" pitchFamily="34" charset="0"/>
              <a:cs typeface="Arial" panose="020B0604020202020204" pitchFamily="34" charset="0"/>
            </a:endParaRPr>
          </a:p>
          <a:p>
            <a:pPr marL="303213" indent="-246063" defTabSz="577850">
              <a:lnSpc>
                <a:spcPct val="120000"/>
              </a:lnSpc>
              <a:buFont typeface="Wingdings" panose="05000000000000000000" pitchFamily="2" charset="2"/>
              <a:buChar char="§"/>
            </a:pPr>
            <a:r>
              <a:rPr lang="en-US" sz="9600" b="1" dirty="0">
                <a:latin typeface="Arial" panose="020B0604020202020204" pitchFamily="34" charset="0"/>
                <a:cs typeface="Arial" panose="020B0604020202020204" pitchFamily="34" charset="0"/>
              </a:rPr>
              <a:t>Microbiome Virtual Lab Exploration!</a:t>
            </a:r>
            <a:br>
              <a:rPr lang="en-US" sz="9600" b="1" dirty="0">
                <a:latin typeface="Arial" panose="020B0604020202020204" pitchFamily="34" charset="0"/>
                <a:cs typeface="Arial" panose="020B0604020202020204" pitchFamily="34" charset="0"/>
              </a:rPr>
            </a:br>
            <a:endParaRPr lang="en-US" sz="9600" b="1" dirty="0">
              <a:latin typeface="Arial" panose="020B0604020202020204" pitchFamily="34" charset="0"/>
              <a:cs typeface="Arial" panose="020B0604020202020204" pitchFamily="34" charset="0"/>
            </a:endParaRPr>
          </a:p>
          <a:p>
            <a:pPr marL="303213" indent="-246063" defTabSz="577850">
              <a:lnSpc>
                <a:spcPct val="120000"/>
              </a:lnSpc>
              <a:buFont typeface="Wingdings" panose="05000000000000000000" pitchFamily="2" charset="2"/>
              <a:buChar char="§"/>
            </a:pPr>
            <a:r>
              <a:rPr lang="en-US" sz="9600" b="1" dirty="0">
                <a:latin typeface="Arial" panose="020B0604020202020204" pitchFamily="34" charset="0"/>
                <a:cs typeface="Arial" panose="020B0604020202020204" pitchFamily="34" charset="0"/>
              </a:rPr>
              <a:t>Exploring the Microbiome and Its 	Connection to Metabolic Syndrome</a:t>
            </a:r>
            <a:br>
              <a:rPr lang="en-US" sz="9600"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5799B1E-6487-CD41-A577-8B9958D36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01" y="1239985"/>
            <a:ext cx="3719820" cy="4813885"/>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6BE6BEE9-6C8C-45A4-BA91-A1BE56F1496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35</a:t>
            </a:r>
          </a:p>
        </p:txBody>
      </p:sp>
    </p:spTree>
    <p:extLst>
      <p:ext uri="{BB962C8B-B14F-4D97-AF65-F5344CB8AC3E}">
        <p14:creationId xmlns:p14="http://schemas.microsoft.com/office/powerpoint/2010/main" val="42166407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Policy,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5141"/>
            <a:ext cx="12192000" cy="1017558"/>
          </a:xfrm>
        </p:spPr>
        <p:txBody>
          <a:bodyPr>
            <a:noAutofit/>
          </a:bodyPr>
          <a:lstStyle/>
          <a:p>
            <a:pPr algn="ctr">
              <a:defRPr/>
            </a:pPr>
            <a:r>
              <a:rPr lang="en-US" sz="3600" dirty="0">
                <a:solidFill>
                  <a:srgbClr val="5FE0D4"/>
                </a:solidFill>
                <a:latin typeface="Arial" charset="0"/>
                <a:cs typeface="Arial" charset="0"/>
              </a:rPr>
              <a:t>NHGRI-FDA Genomic Science and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Health Equity Postdoctoral Fellowship</a:t>
            </a:r>
            <a:endParaRPr lang="en-US" sz="3600" dirty="0">
              <a:solidFill>
                <a:srgbClr val="5FE0D4"/>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F8959B8F-B054-47F7-8DF1-60C2FE011C15}"/>
              </a:ext>
            </a:extLst>
          </p:cNvPr>
          <p:cNvSpPr txBox="1"/>
          <p:nvPr/>
        </p:nvSpPr>
        <p:spPr>
          <a:xfrm>
            <a:off x="10379998" y="6458152"/>
            <a:ext cx="1795684" cy="400110"/>
          </a:xfrm>
          <a:prstGeom prst="rect">
            <a:avLst/>
          </a:prstGeom>
          <a:noFill/>
        </p:spPr>
        <p:txBody>
          <a:bodyPr wrap="none">
            <a:spAutoFit/>
          </a:bodyPr>
          <a:lstStyle/>
          <a:p>
            <a:pPr>
              <a:defRPr/>
            </a:pPr>
            <a:r>
              <a:rPr lang="en-US" sz="2000" b="1" dirty="0">
                <a:solidFill>
                  <a:srgbClr val="00B0F0"/>
                </a:solidFill>
                <a:latin typeface="Arial" charset="0"/>
              </a:rPr>
              <a:t>Document 36</a:t>
            </a:r>
          </a:p>
        </p:txBody>
      </p:sp>
      <p:grpSp>
        <p:nvGrpSpPr>
          <p:cNvPr id="29" name="Group 28">
            <a:extLst>
              <a:ext uri="{FF2B5EF4-FFF2-40B4-BE49-F238E27FC236}">
                <a16:creationId xmlns:a16="http://schemas.microsoft.com/office/drawing/2014/main" id="{FBC01CAB-3AF1-4674-84FE-04BB6D7316E0}"/>
              </a:ext>
            </a:extLst>
          </p:cNvPr>
          <p:cNvGrpSpPr/>
          <p:nvPr/>
        </p:nvGrpSpPr>
        <p:grpSpPr>
          <a:xfrm>
            <a:off x="4172821" y="1474168"/>
            <a:ext cx="4127468" cy="4686415"/>
            <a:chOff x="7776955" y="567143"/>
            <a:chExt cx="4127468" cy="4686415"/>
          </a:xfrm>
        </p:grpSpPr>
        <p:pic>
          <p:nvPicPr>
            <p:cNvPr id="30" name="Picture 29" descr="A person smiling for the camera&#10;&#10;Description automatically generated with medium confidence">
              <a:extLst>
                <a:ext uri="{FF2B5EF4-FFF2-40B4-BE49-F238E27FC236}">
                  <a16:creationId xmlns:a16="http://schemas.microsoft.com/office/drawing/2014/main" id="{7A94C0B6-04DB-4255-B664-2C2F0BDD61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43" t="4216" r="24021" b="27015"/>
            <a:stretch/>
          </p:blipFill>
          <p:spPr>
            <a:xfrm>
              <a:off x="8334438" y="567143"/>
              <a:ext cx="3012502" cy="4175461"/>
            </a:xfrm>
            <a:prstGeom prst="roundRect">
              <a:avLst/>
            </a:prstGeom>
            <a:ln>
              <a:noFill/>
            </a:ln>
            <a:effectLst/>
          </p:spPr>
        </p:pic>
        <p:sp>
          <p:nvSpPr>
            <p:cNvPr id="31" name="TextBox 30">
              <a:extLst>
                <a:ext uri="{FF2B5EF4-FFF2-40B4-BE49-F238E27FC236}">
                  <a16:creationId xmlns:a16="http://schemas.microsoft.com/office/drawing/2014/main" id="{E2D10BC1-4D6C-414C-A0A0-847C306FE1E5}"/>
                </a:ext>
              </a:extLst>
            </p:cNvPr>
            <p:cNvSpPr txBox="1"/>
            <p:nvPr/>
          </p:nvSpPr>
          <p:spPr>
            <a:xfrm>
              <a:off x="7776955" y="4791893"/>
              <a:ext cx="4127468" cy="461665"/>
            </a:xfrm>
            <a:prstGeom prst="rect">
              <a:avLst/>
            </a:prstGeom>
            <a:noFill/>
          </p:spPr>
          <p:txBody>
            <a:bodyPr wrap="square" rtlCol="0">
              <a:spAutoFit/>
            </a:bodyPr>
            <a:lstStyle/>
            <a:p>
              <a:pPr algn="ctr"/>
              <a:r>
                <a:rPr lang="en-US" b="1" dirty="0">
                  <a:ea typeface="Helvetica Neue" charset="0"/>
                  <a:cs typeface="Helvetica Neue" charset="0"/>
                </a:rPr>
                <a:t>Raven Hardy, M.S., Ph.D.</a:t>
              </a:r>
              <a:endParaRPr lang="en-US" b="1" dirty="0">
                <a:latin typeface="Arial" charset="0"/>
              </a:endParaRPr>
            </a:p>
          </p:txBody>
        </p:sp>
      </p:grpSp>
    </p:spTree>
    <p:extLst>
      <p:ext uri="{BB962C8B-B14F-4D97-AF65-F5344CB8AC3E}">
        <p14:creationId xmlns:p14="http://schemas.microsoft.com/office/powerpoint/2010/main" val="39923537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646A4-69F3-1745-9684-060D9CF658F7}"/>
              </a:ext>
            </a:extLst>
          </p:cNvPr>
          <p:cNvSpPr>
            <a:spLocks noGrp="1"/>
          </p:cNvSpPr>
          <p:nvPr>
            <p:ph type="title"/>
          </p:nvPr>
        </p:nvSpPr>
        <p:spPr>
          <a:xfrm>
            <a:off x="0" y="-16618"/>
            <a:ext cx="12192000" cy="700088"/>
          </a:xfrm>
        </p:spPr>
        <p:txBody>
          <a:bodyPr>
            <a:normAutofit/>
          </a:bodyPr>
          <a:lstStyle/>
          <a:p>
            <a:pPr algn="ctr"/>
            <a:r>
              <a:rPr lang="en-US" sz="3600" dirty="0"/>
              <a:t>NHGRI Director on Twitter</a:t>
            </a:r>
          </a:p>
        </p:txBody>
      </p:sp>
      <p:pic>
        <p:nvPicPr>
          <p:cNvPr id="5" name="Picture 4" descr="A picture containing device&#10;&#10;Description automatically generated">
            <a:extLst>
              <a:ext uri="{FF2B5EF4-FFF2-40B4-BE49-F238E27FC236}">
                <a16:creationId xmlns:a16="http://schemas.microsoft.com/office/drawing/2014/main" id="{6A107DE1-E8CB-4041-A4EB-CFF0CC580A3C}"/>
              </a:ext>
            </a:extLst>
          </p:cNvPr>
          <p:cNvPicPr>
            <a:picLocks noChangeAspect="1"/>
          </p:cNvPicPr>
          <p:nvPr/>
        </p:nvPicPr>
        <p:blipFill rotWithShape="1">
          <a:blip r:embed="rId3">
            <a:extLst>
              <a:ext uri="{28A0092B-C50C-407E-A947-70E740481C1C}">
                <a14:useLocalDpi xmlns:a14="http://schemas.microsoft.com/office/drawing/2010/main" val="0"/>
              </a:ext>
            </a:extLst>
          </a:blip>
          <a:srcRect l="638" t="1807" r="1636" b="25243"/>
          <a:stretch/>
        </p:blipFill>
        <p:spPr>
          <a:xfrm>
            <a:off x="1406611" y="896987"/>
            <a:ext cx="9378779" cy="5364003"/>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1240F01C-C0A4-495A-9C1A-2E0FA98DA8A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37</a:t>
            </a:r>
          </a:p>
        </p:txBody>
      </p:sp>
    </p:spTree>
    <p:extLst>
      <p:ext uri="{BB962C8B-B14F-4D97-AF65-F5344CB8AC3E}">
        <p14:creationId xmlns:p14="http://schemas.microsoft.com/office/powerpoint/2010/main" val="727321757"/>
      </p:ext>
    </p:extLst>
  </p:cSld>
  <p:clrMapOvr>
    <a:masterClrMapping/>
  </p:clrMapOvr>
  <p:transition spd="slow">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4268"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7" y="329094"/>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576260" y="3864405"/>
            <a:ext cx="9060746" cy="2413725"/>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DD996868-847D-4568-A558-076FD06F3F8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38</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75985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318657"/>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1" y="6078104"/>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10" name="Picture 9" descr="A person holding a turtle&#10;&#10;Description automatically generated with medium confidence">
            <a:extLst>
              <a:ext uri="{FF2B5EF4-FFF2-40B4-BE49-F238E27FC236}">
                <a16:creationId xmlns:a16="http://schemas.microsoft.com/office/drawing/2014/main" id="{0AFF2F82-F147-41CE-A948-E050A96D8E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94" t="13021" r="7599" b="11825"/>
          <a:stretch/>
        </p:blipFill>
        <p:spPr>
          <a:xfrm>
            <a:off x="2738422" y="2278104"/>
            <a:ext cx="3169921" cy="3680387"/>
          </a:xfrm>
          <a:prstGeom prst="rect">
            <a:avLst/>
          </a:prstGeom>
          <a:effectLst>
            <a:glow rad="228600">
              <a:schemeClr val="accent1">
                <a:satMod val="175000"/>
                <a:alpha val="40000"/>
              </a:schemeClr>
            </a:glow>
          </a:effectLst>
        </p:spPr>
      </p:pic>
      <p:pic>
        <p:nvPicPr>
          <p:cNvPr id="3" name="Picture 2">
            <a:extLst>
              <a:ext uri="{FF2B5EF4-FFF2-40B4-BE49-F238E27FC236}">
                <a16:creationId xmlns:a16="http://schemas.microsoft.com/office/drawing/2014/main" id="{429941F1-67A9-482C-A7B2-D341612A0C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63" t="16251" r="13695" b="21230"/>
          <a:stretch/>
        </p:blipFill>
        <p:spPr>
          <a:xfrm rot="5400000">
            <a:off x="6028364" y="2533337"/>
            <a:ext cx="3680509" cy="316992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 calcmode="lin" valueType="num">
                                      <p:cBhvr additive="base">
                                        <p:cTn id="7" dur="500" fill="hold"/>
                                        <p:tgtEl>
                                          <p:spTgt spid="94214"/>
                                        </p:tgtEl>
                                        <p:attrNameLst>
                                          <p:attrName>ppt_x</p:attrName>
                                        </p:attrNameLst>
                                      </p:cBhvr>
                                      <p:tavLst>
                                        <p:tav tm="0">
                                          <p:val>
                                            <p:strVal val="#ppt_x"/>
                                          </p:val>
                                        </p:tav>
                                        <p:tav tm="100000">
                                          <p:val>
                                            <p:strVal val="#ppt_x"/>
                                          </p:val>
                                        </p:tav>
                                      </p:tavLst>
                                    </p:anim>
                                    <p:anim calcmode="lin" valueType="num">
                                      <p:cBhvr additive="base">
                                        <p:cTn id="8"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904"/>
            <a:ext cx="12192000" cy="639763"/>
          </a:xfrm>
        </p:spPr>
        <p:txBody>
          <a:bodyPr>
            <a:normAutofit/>
          </a:bodyPr>
          <a:lstStyle/>
          <a:p>
            <a:pPr algn="ctr">
              <a:defRPr/>
            </a:pPr>
            <a:r>
              <a:rPr lang="en-US" sz="3600" dirty="0">
                <a:solidFill>
                  <a:srgbClr val="5FE0D4"/>
                </a:solidFill>
                <a:latin typeface="Arial" charset="0"/>
                <a:cs typeface="Arial" charset="0"/>
              </a:rPr>
              <a:t>Retirement of Scientific Review Officer </a:t>
            </a:r>
            <a:endParaRPr lang="en-US" sz="3600" dirty="0">
              <a:solidFill>
                <a:srgbClr val="5FE0D4"/>
              </a:solidFill>
              <a:latin typeface="Arial" pitchFamily="34" charset="0"/>
              <a:cs typeface="Arial" pitchFamily="34" charset="0"/>
            </a:endParaRPr>
          </a:p>
        </p:txBody>
      </p:sp>
      <p:sp>
        <p:nvSpPr>
          <p:cNvPr id="3" name="Title 1">
            <a:extLst>
              <a:ext uri="{FF2B5EF4-FFF2-40B4-BE49-F238E27FC236}">
                <a16:creationId xmlns:a16="http://schemas.microsoft.com/office/drawing/2014/main" id="{05477156-D760-461C-82C8-7E768714BED1}"/>
              </a:ext>
            </a:extLst>
          </p:cNvPr>
          <p:cNvSpPr txBox="1">
            <a:spLocks/>
          </p:cNvSpPr>
          <p:nvPr/>
        </p:nvSpPr>
        <p:spPr>
          <a:xfrm>
            <a:off x="3474721" y="5444630"/>
            <a:ext cx="5242555"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Ken Nakamura, Ph.D. </a:t>
            </a:r>
          </a:p>
        </p:txBody>
      </p:sp>
      <p:pic>
        <p:nvPicPr>
          <p:cNvPr id="5" name="Picture 4" descr="A person wearing glasses&#10;&#10;Description automatically generated with medium confidence">
            <a:extLst>
              <a:ext uri="{FF2B5EF4-FFF2-40B4-BE49-F238E27FC236}">
                <a16:creationId xmlns:a16="http://schemas.microsoft.com/office/drawing/2014/main" id="{02FCD665-6DD8-4B1E-A904-504883C3BFF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780" r="8903" b="29609"/>
          <a:stretch/>
        </p:blipFill>
        <p:spPr>
          <a:xfrm>
            <a:off x="3474721" y="1219318"/>
            <a:ext cx="5242555" cy="4225312"/>
          </a:xfrm>
          <a:prstGeom prst="roundRect">
            <a:avLst/>
          </a:prstGeom>
        </p:spPr>
      </p:pic>
    </p:spTree>
    <p:extLst>
      <p:ext uri="{BB962C8B-B14F-4D97-AF65-F5344CB8AC3E}">
        <p14:creationId xmlns:p14="http://schemas.microsoft.com/office/powerpoint/2010/main" val="3242949964"/>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904"/>
            <a:ext cx="12192000" cy="639763"/>
          </a:xfrm>
        </p:spPr>
        <p:txBody>
          <a:bodyPr/>
          <a:lstStyle/>
          <a:p>
            <a:pPr algn="ctr">
              <a:defRPr/>
            </a:pPr>
            <a:r>
              <a:rPr lang="en-US" sz="3600" dirty="0">
                <a:solidFill>
                  <a:srgbClr val="5FE0D4"/>
                </a:solidFill>
                <a:latin typeface="Arial" charset="0"/>
                <a:cs typeface="Arial" charset="0"/>
              </a:rPr>
              <a:t>Departure of Extramural Program Director</a:t>
            </a:r>
            <a:endParaRPr lang="en-US" sz="3600" dirty="0">
              <a:solidFill>
                <a:srgbClr val="5FE0D4"/>
              </a:solidFill>
              <a:latin typeface="Arial" pitchFamily="34" charset="0"/>
              <a:cs typeface="Arial" pitchFamily="34" charset="0"/>
            </a:endParaRPr>
          </a:p>
        </p:txBody>
      </p:sp>
      <p:sp>
        <p:nvSpPr>
          <p:cNvPr id="4" name="Title 1">
            <a:extLst>
              <a:ext uri="{FF2B5EF4-FFF2-40B4-BE49-F238E27FC236}">
                <a16:creationId xmlns:a16="http://schemas.microsoft.com/office/drawing/2014/main" id="{AAD6D548-A373-4933-82EF-87325D157A5A}"/>
              </a:ext>
            </a:extLst>
          </p:cNvPr>
          <p:cNvSpPr txBox="1">
            <a:spLocks/>
          </p:cNvSpPr>
          <p:nvPr/>
        </p:nvSpPr>
        <p:spPr>
          <a:xfrm>
            <a:off x="3474721" y="5444630"/>
            <a:ext cx="5242555"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Luis Cubano, Ph.D.</a:t>
            </a:r>
          </a:p>
        </p:txBody>
      </p:sp>
      <p:pic>
        <p:nvPicPr>
          <p:cNvPr id="7" name="Picture 6">
            <a:extLst>
              <a:ext uri="{FF2B5EF4-FFF2-40B4-BE49-F238E27FC236}">
                <a16:creationId xmlns:a16="http://schemas.microsoft.com/office/drawing/2014/main" id="{04154B27-EFC0-4426-B344-0B13AF492719}"/>
              </a:ext>
            </a:extLst>
          </p:cNvPr>
          <p:cNvPicPr>
            <a:picLocks noChangeAspect="1"/>
          </p:cNvPicPr>
          <p:nvPr/>
        </p:nvPicPr>
        <p:blipFill rotWithShape="1">
          <a:blip r:embed="rId3"/>
          <a:srcRect b="984"/>
          <a:stretch/>
        </p:blipFill>
        <p:spPr>
          <a:xfrm>
            <a:off x="4154758" y="1219318"/>
            <a:ext cx="3882479" cy="4225312"/>
          </a:xfrm>
          <a:prstGeom prst="roundRect">
            <a:avLst/>
          </a:prstGeom>
        </p:spPr>
      </p:pic>
    </p:spTree>
    <p:extLst>
      <p:ext uri="{BB962C8B-B14F-4D97-AF65-F5344CB8AC3E}">
        <p14:creationId xmlns:p14="http://schemas.microsoft.com/office/powerpoint/2010/main" val="2345957929"/>
      </p:ext>
    </p:extLst>
  </p:cSld>
  <p:clrMapOvr>
    <a:masterClrMapping/>
  </p:clrMapOvr>
  <p:transition spd="slow">
    <p:wipe dir="d"/>
  </p:transition>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19076</TotalTime>
  <Words>9216</Words>
  <Application>Microsoft Office PowerPoint</Application>
  <PresentationFormat>Widescreen</PresentationFormat>
  <Paragraphs>669</Paragraphs>
  <Slides>61</Slides>
  <Notes>61</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61</vt:i4>
      </vt:variant>
    </vt:vector>
  </HeadingPairs>
  <TitlesOfParts>
    <vt:vector size="75" baseType="lpstr">
      <vt:lpstr>Arial</vt:lpstr>
      <vt:lpstr>Calibri</vt:lpstr>
      <vt:lpstr>Calibri Light</vt:lpstr>
      <vt:lpstr>Wingdings</vt:lpstr>
      <vt:lpstr>2_Custom Design</vt:lpstr>
      <vt:lpstr>3_Custom Design</vt:lpstr>
      <vt:lpstr>Custom Design</vt:lpstr>
      <vt:lpstr>4_Custom Design</vt:lpstr>
      <vt:lpstr>5_Custom Design</vt:lpstr>
      <vt:lpstr>6_Custom Design</vt:lpstr>
      <vt:lpstr>7_Custom Design</vt:lpstr>
      <vt:lpstr>8_Custom Design</vt:lpstr>
      <vt:lpstr>9_Custom Design</vt:lpstr>
      <vt:lpstr>10_Custom Design</vt:lpstr>
      <vt:lpstr>PowerPoint Presentation</vt:lpstr>
      <vt:lpstr>PowerPoint Presentation</vt:lpstr>
      <vt:lpstr>Open Session Presentations</vt:lpstr>
      <vt:lpstr>Open Session Presentations</vt:lpstr>
      <vt:lpstr>Open Session Presentations</vt:lpstr>
      <vt:lpstr>Director’s Report Outline</vt:lpstr>
      <vt:lpstr>Director’s Report Outline</vt:lpstr>
      <vt:lpstr>Retirement of Scientific Review Officer </vt:lpstr>
      <vt:lpstr>Departure of Extramural Program Director</vt:lpstr>
      <vt:lpstr>New NHGRI-ASHG Fellows</vt:lpstr>
      <vt:lpstr>New NIH-ACMG Fellows</vt:lpstr>
      <vt:lpstr>Director’s Report Outline</vt:lpstr>
      <vt:lpstr>PowerPoint Presentation</vt:lpstr>
      <vt:lpstr>PowerPoint Presentation</vt:lpstr>
      <vt:lpstr>PowerPoint Presentation</vt:lpstr>
      <vt:lpstr>2021-2025 NIH-Wide Strategic Plan</vt:lpstr>
      <vt:lpstr>NIH-FDA Next-Generation Sequencing  and Radiomics Workshop</vt:lpstr>
      <vt:lpstr>Fiscal Year 2022 Appropriations</vt:lpstr>
      <vt:lpstr>Director’s Report Outline</vt:lpstr>
      <vt:lpstr>Mourning the Loss of Steve Warren</vt:lpstr>
      <vt:lpstr>Mourning the Loss of Daniela Gerhard</vt:lpstr>
      <vt:lpstr>Mourning the Loss of Richard Lewontin</vt:lpstr>
      <vt:lpstr>New President-Elect,  American Society of Human Genetics</vt:lpstr>
      <vt:lpstr>Director’s Report Outline</vt:lpstr>
      <vt:lpstr>PowerPoint Presentation</vt:lpstr>
      <vt:lpstr>Technology Development Program</vt:lpstr>
      <vt:lpstr>PowerPoint Presentation</vt:lpstr>
      <vt:lpstr>Technology Development Program</vt:lpstr>
      <vt:lpstr>Small Business Program</vt:lpstr>
      <vt:lpstr>PowerPoint Presentation</vt:lpstr>
      <vt:lpstr>PowerPoint Presentation</vt:lpstr>
      <vt:lpstr>PowerPoint Presentation</vt:lpstr>
      <vt:lpstr>Computational Genomics and Data Science Program</vt:lpstr>
      <vt:lpstr>PowerPoint Presentation</vt:lpstr>
      <vt:lpstr>PowerPoint Presentation</vt:lpstr>
      <vt:lpstr>PowerPoint Presentation</vt:lpstr>
      <vt:lpstr>Clinical Sequencing Evidence-Generating  Research (CSER) Program</vt:lpstr>
      <vt:lpstr>PowerPoint Presentation</vt:lpstr>
      <vt:lpstr>International 100K+ Cohort Consortium (IHCC)</vt:lpstr>
      <vt:lpstr>The 5th ELSI Congress</vt:lpstr>
      <vt:lpstr>PowerPoint Presentation</vt:lpstr>
      <vt:lpstr>PowerPoint Presentation</vt:lpstr>
      <vt:lpstr>Director’s Report Outline</vt:lpstr>
      <vt:lpstr>Knockout Mouse Phenotyping Project (KOMP2)</vt:lpstr>
      <vt:lpstr>Human Biomolecular Atlas Program (HuBMAP)</vt:lpstr>
      <vt:lpstr>PowerPoint Presentation</vt:lpstr>
      <vt:lpstr>Director’s Report Outline</vt:lpstr>
      <vt:lpstr>PowerPoint Presentation</vt:lpstr>
      <vt:lpstr>PowerPoint Presentation</vt:lpstr>
      <vt:lpstr>PowerPoint Presentation</vt:lpstr>
      <vt:lpstr>PowerPoint Presentation</vt:lpstr>
      <vt:lpstr>PowerPoint Presentation</vt:lpstr>
      <vt:lpstr>Healthcare Provider Genomics Education Week 2021  </vt:lpstr>
      <vt:lpstr>2021 Short Course in Genomics</vt:lpstr>
      <vt:lpstr>Microbiome Lesson Plans</vt:lpstr>
      <vt:lpstr>Director’s Report Outline</vt:lpstr>
      <vt:lpstr>NHGRI-FDA Genomic Science and  Health Equity Postdoctoral Fellowship</vt:lpstr>
      <vt:lpstr>NHGRI Director on Twitter</vt:lpstr>
      <vt:lpstr>PowerPoint Presentation</vt:lpstr>
      <vt:lpstr>PowerPoint Presentation</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2021 NHGRI Director's Report</dc:title>
  <dc:subject>National Advisory Council for Human Genome Research</dc:subject>
  <dc:creator>Eric Green</dc:creator>
  <cp:lastModifiedBy>Nerurkar, Mukul (NIH/NHGRI) [C]</cp:lastModifiedBy>
  <cp:revision>1227</cp:revision>
  <cp:lastPrinted>2021-09-12T12:30:49Z</cp:lastPrinted>
  <dcterms:created xsi:type="dcterms:W3CDTF">2016-02-09T15:15:29Z</dcterms:created>
  <dcterms:modified xsi:type="dcterms:W3CDTF">2021-09-12T13:19:04Z</dcterms:modified>
</cp:coreProperties>
</file>