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37"/>
  </p:notesMasterIdLst>
  <p:sldIdLst>
    <p:sldId id="256" r:id="rId4"/>
    <p:sldId id="3582" r:id="rId5"/>
    <p:sldId id="284" r:id="rId6"/>
    <p:sldId id="3583" r:id="rId7"/>
    <p:sldId id="276" r:id="rId8"/>
    <p:sldId id="285" r:id="rId9"/>
    <p:sldId id="3585" r:id="rId10"/>
    <p:sldId id="3584" r:id="rId11"/>
    <p:sldId id="286" r:id="rId12"/>
    <p:sldId id="1279" r:id="rId13"/>
    <p:sldId id="3575" r:id="rId14"/>
    <p:sldId id="3586" r:id="rId15"/>
    <p:sldId id="3587" r:id="rId16"/>
    <p:sldId id="3588" r:id="rId17"/>
    <p:sldId id="267" r:id="rId18"/>
    <p:sldId id="3579" r:id="rId19"/>
    <p:sldId id="3580" r:id="rId20"/>
    <p:sldId id="3593" r:id="rId21"/>
    <p:sldId id="3581" r:id="rId22"/>
    <p:sldId id="3479" r:id="rId23"/>
    <p:sldId id="3592" r:id="rId24"/>
    <p:sldId id="3480" r:id="rId25"/>
    <p:sldId id="259" r:id="rId26"/>
    <p:sldId id="3589" r:id="rId27"/>
    <p:sldId id="264" r:id="rId28"/>
    <p:sldId id="265" r:id="rId29"/>
    <p:sldId id="266" r:id="rId30"/>
    <p:sldId id="3590" r:id="rId31"/>
    <p:sldId id="261" r:id="rId32"/>
    <p:sldId id="257" r:id="rId33"/>
    <p:sldId id="3591" r:id="rId34"/>
    <p:sldId id="3594" r:id="rId35"/>
    <p:sldId id="35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74FD0B-7789-43F7-B971-733D701B4E78}" v="1" dt="2024-02-20T10:24:22.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p:restoredTop sz="79746"/>
  </p:normalViewPr>
  <p:slideViewPr>
    <p:cSldViewPr snapToGrid="0">
      <p:cViewPr varScale="1">
        <p:scale>
          <a:sx n="114" d="100"/>
          <a:sy n="114" d="100"/>
        </p:scale>
        <p:origin x="438" y="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3.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193C66-5B61-7144-8BC7-58C68A0AFDA7}" type="doc">
      <dgm:prSet loTypeId="urn:microsoft.com/office/officeart/2005/8/layout/hProcess11" loCatId="" qsTypeId="urn:microsoft.com/office/officeart/2005/8/quickstyle/simple1" qsCatId="simple" csTypeId="urn:microsoft.com/office/officeart/2005/8/colors/accent0_1" csCatId="mainScheme" phldr="1"/>
      <dgm:spPr/>
      <dgm:t>
        <a:bodyPr/>
        <a:lstStyle/>
        <a:p>
          <a:endParaRPr lang="en-US"/>
        </a:p>
      </dgm:t>
    </dgm:pt>
    <dgm:pt modelId="{27540EFB-79FE-1D4F-B31E-36BCC95D03FF}">
      <dgm:prSet phldrT="[Text]" custT="1"/>
      <dgm:spPr/>
      <dgm:t>
        <a:bodyPr/>
        <a:lstStyle/>
        <a:p>
          <a:pPr algn="l" rtl="0"/>
          <a:r>
            <a:rPr lang="en-US" sz="1600" dirty="0"/>
            <a:t>PCP introduced to the </a:t>
          </a:r>
          <a:r>
            <a:rPr lang="en-US" sz="1600" dirty="0" err="1"/>
            <a:t>eMERGE</a:t>
          </a:r>
          <a:r>
            <a:rPr lang="en-US" sz="1600" dirty="0"/>
            <a:t> study and clinical PRS</a:t>
          </a:r>
        </a:p>
      </dgm:t>
    </dgm:pt>
    <dgm:pt modelId="{2026E51C-B0E8-F448-8C33-3F483C4A860A}" type="parTrans" cxnId="{57A12912-3E5A-7348-92B5-3576791B83CE}">
      <dgm:prSet/>
      <dgm:spPr/>
      <dgm:t>
        <a:bodyPr/>
        <a:lstStyle/>
        <a:p>
          <a:endParaRPr lang="en-US"/>
        </a:p>
      </dgm:t>
    </dgm:pt>
    <dgm:pt modelId="{CEFF56E2-A070-9041-8BE0-06B3ABDC2997}" type="sibTrans" cxnId="{57A12912-3E5A-7348-92B5-3576791B83CE}">
      <dgm:prSet/>
      <dgm:spPr/>
      <dgm:t>
        <a:bodyPr/>
        <a:lstStyle/>
        <a:p>
          <a:endParaRPr lang="en-US"/>
        </a:p>
      </dgm:t>
    </dgm:pt>
    <dgm:pt modelId="{8EF73252-000D-5D4B-86C0-9A2FA85DA672}">
      <dgm:prSet phldrT="[Text]" custT="1"/>
      <dgm:spPr/>
      <dgm:t>
        <a:bodyPr/>
        <a:lstStyle/>
        <a:p>
          <a:pPr algn="l"/>
          <a:r>
            <a:rPr lang="en-US" sz="1600" dirty="0"/>
            <a:t>PCP receives additional education on the components of a genome-informed risk assessment and result disclosure process </a:t>
          </a:r>
        </a:p>
      </dgm:t>
    </dgm:pt>
    <dgm:pt modelId="{B0D569BB-8478-CA47-AF34-C36C0B7D2D42}" type="parTrans" cxnId="{7F88E63D-12E5-9B43-9CC9-5CBCF16C1B3D}">
      <dgm:prSet/>
      <dgm:spPr/>
      <dgm:t>
        <a:bodyPr/>
        <a:lstStyle/>
        <a:p>
          <a:endParaRPr lang="en-US"/>
        </a:p>
      </dgm:t>
    </dgm:pt>
    <dgm:pt modelId="{0C25E48A-DAF6-6A48-A9CD-FCE824CB82BC}" type="sibTrans" cxnId="{7F88E63D-12E5-9B43-9CC9-5CBCF16C1B3D}">
      <dgm:prSet/>
      <dgm:spPr/>
      <dgm:t>
        <a:bodyPr/>
        <a:lstStyle/>
        <a:p>
          <a:endParaRPr lang="en-US"/>
        </a:p>
      </dgm:t>
    </dgm:pt>
    <dgm:pt modelId="{98CABAFE-768A-1145-952E-D4F32AADEFD6}">
      <dgm:prSet phldrT="[Text]" custT="1"/>
      <dgm:spPr/>
      <dgm:t>
        <a:bodyPr/>
        <a:lstStyle/>
        <a:p>
          <a:pPr algn="l" rtl="0"/>
          <a:r>
            <a:rPr lang="en-US" sz="1600" dirty="0"/>
            <a:t>PCP interacts with genomic risk information via the patient’s high-risk GIRA in the EHR</a:t>
          </a:r>
        </a:p>
      </dgm:t>
    </dgm:pt>
    <dgm:pt modelId="{70BB112B-E38E-9F40-A6DB-9F59BA493341}" type="parTrans" cxnId="{F6F63CCF-3D7E-074E-823A-AA09032ECEAE}">
      <dgm:prSet/>
      <dgm:spPr/>
      <dgm:t>
        <a:bodyPr/>
        <a:lstStyle/>
        <a:p>
          <a:endParaRPr lang="en-US"/>
        </a:p>
      </dgm:t>
    </dgm:pt>
    <dgm:pt modelId="{44C74D3F-E2E8-C74B-8FD6-9B7E39807237}" type="sibTrans" cxnId="{F6F63CCF-3D7E-074E-823A-AA09032ECEAE}">
      <dgm:prSet/>
      <dgm:spPr/>
      <dgm:t>
        <a:bodyPr/>
        <a:lstStyle/>
        <a:p>
          <a:endParaRPr lang="en-US"/>
        </a:p>
      </dgm:t>
    </dgm:pt>
    <dgm:pt modelId="{BD6CBAF1-EF4D-7141-81C3-1DC3C1C93328}">
      <dgm:prSet phldrT="[Text]" custT="1"/>
      <dgm:spPr/>
      <dgm:t>
        <a:bodyPr/>
        <a:lstStyle/>
        <a:p>
          <a:pPr algn="l" rtl="0"/>
          <a:r>
            <a:rPr lang="en-US" sz="1600" dirty="0"/>
            <a:t>PCP engages with GC who provides additional information for specific clinical scenario</a:t>
          </a:r>
        </a:p>
      </dgm:t>
    </dgm:pt>
    <dgm:pt modelId="{D452652A-BA51-174B-A9F9-C20959CCF43F}" type="sibTrans" cxnId="{AA39B126-CCEE-1545-9070-9351CBF1289F}">
      <dgm:prSet/>
      <dgm:spPr/>
      <dgm:t>
        <a:bodyPr/>
        <a:lstStyle/>
        <a:p>
          <a:endParaRPr lang="en-US"/>
        </a:p>
      </dgm:t>
    </dgm:pt>
    <dgm:pt modelId="{B0FA2E4A-0E04-1C44-B1D8-6B8EEDA82F6F}" type="parTrans" cxnId="{AA39B126-CCEE-1545-9070-9351CBF1289F}">
      <dgm:prSet/>
      <dgm:spPr/>
      <dgm:t>
        <a:bodyPr/>
        <a:lstStyle/>
        <a:p>
          <a:endParaRPr lang="en-US"/>
        </a:p>
      </dgm:t>
    </dgm:pt>
    <dgm:pt modelId="{3188E48A-A140-0247-AB65-DE2B3EEC2D79}">
      <dgm:prSet phldrT="[Text]" custT="1"/>
      <dgm:spPr/>
      <dgm:t>
        <a:bodyPr/>
        <a:lstStyle/>
        <a:p>
          <a:pPr algn="l" rtl="0"/>
          <a:r>
            <a:rPr lang="en-US" sz="1600" dirty="0"/>
            <a:t>In conversation with patient, proceed with scheduled mammogram, and consider MRI afterward.</a:t>
          </a:r>
        </a:p>
      </dgm:t>
    </dgm:pt>
    <dgm:pt modelId="{31E8A8BA-DA75-BD4C-9E50-86AB3AB2CFE6}" type="parTrans" cxnId="{528F5811-E3C5-0845-B92E-455FFB36873B}">
      <dgm:prSet/>
      <dgm:spPr/>
      <dgm:t>
        <a:bodyPr/>
        <a:lstStyle/>
        <a:p>
          <a:endParaRPr lang="en-US"/>
        </a:p>
      </dgm:t>
    </dgm:pt>
    <dgm:pt modelId="{BD9131F1-B3B6-824B-ADCE-6E00AE959723}" type="sibTrans" cxnId="{528F5811-E3C5-0845-B92E-455FFB36873B}">
      <dgm:prSet/>
      <dgm:spPr/>
      <dgm:t>
        <a:bodyPr/>
        <a:lstStyle/>
        <a:p>
          <a:endParaRPr lang="en-US"/>
        </a:p>
      </dgm:t>
    </dgm:pt>
    <dgm:pt modelId="{A1138CCA-0ABE-B84C-A504-F24FE337ADC9}" type="pres">
      <dgm:prSet presAssocID="{BA193C66-5B61-7144-8BC7-58C68A0AFDA7}" presName="Name0" presStyleCnt="0">
        <dgm:presLayoutVars>
          <dgm:dir/>
          <dgm:resizeHandles val="exact"/>
        </dgm:presLayoutVars>
      </dgm:prSet>
      <dgm:spPr/>
    </dgm:pt>
    <dgm:pt modelId="{FE35F8DC-5804-5B4C-AEBC-B6F6B5FB9D57}" type="pres">
      <dgm:prSet presAssocID="{BA193C66-5B61-7144-8BC7-58C68A0AFDA7}" presName="arrow" presStyleLbl="bgShp" presStyleIdx="0" presStyleCnt="1" custScaleY="84197"/>
      <dgm:spPr/>
    </dgm:pt>
    <dgm:pt modelId="{1E8CE863-C63F-8446-A8F2-AE929C0605B3}" type="pres">
      <dgm:prSet presAssocID="{BA193C66-5B61-7144-8BC7-58C68A0AFDA7}" presName="points" presStyleCnt="0"/>
      <dgm:spPr/>
    </dgm:pt>
    <dgm:pt modelId="{F0F24D71-B339-864E-982E-E4D947529872}" type="pres">
      <dgm:prSet presAssocID="{27540EFB-79FE-1D4F-B31E-36BCC95D03FF}" presName="compositeA" presStyleCnt="0"/>
      <dgm:spPr/>
    </dgm:pt>
    <dgm:pt modelId="{D2190044-E17D-7F49-A912-62E9F60ED334}" type="pres">
      <dgm:prSet presAssocID="{27540EFB-79FE-1D4F-B31E-36BCC95D03FF}" presName="textA" presStyleLbl="revTx" presStyleIdx="0" presStyleCnt="5" custScaleX="416940">
        <dgm:presLayoutVars>
          <dgm:bulletEnabled val="1"/>
        </dgm:presLayoutVars>
      </dgm:prSet>
      <dgm:spPr/>
    </dgm:pt>
    <dgm:pt modelId="{22AC1202-F843-8945-AFD6-89E793153651}" type="pres">
      <dgm:prSet presAssocID="{27540EFB-79FE-1D4F-B31E-36BCC95D03FF}" presName="circleA" presStyleLbl="node1" presStyleIdx="0" presStyleCnt="5"/>
      <dgm:spPr/>
    </dgm:pt>
    <dgm:pt modelId="{6CC1212D-17FC-E540-97E1-CF8C322865BE}" type="pres">
      <dgm:prSet presAssocID="{27540EFB-79FE-1D4F-B31E-36BCC95D03FF}" presName="spaceA" presStyleCnt="0"/>
      <dgm:spPr/>
    </dgm:pt>
    <dgm:pt modelId="{8B2288CB-9A9B-1E44-9E80-CD573A2720F3}" type="pres">
      <dgm:prSet presAssocID="{CEFF56E2-A070-9041-8BE0-06B3ABDC2997}" presName="space" presStyleCnt="0"/>
      <dgm:spPr/>
    </dgm:pt>
    <dgm:pt modelId="{41C7EDA5-ED24-C947-9DBB-163E4F53C21A}" type="pres">
      <dgm:prSet presAssocID="{8EF73252-000D-5D4B-86C0-9A2FA85DA672}" presName="compositeB" presStyleCnt="0"/>
      <dgm:spPr/>
    </dgm:pt>
    <dgm:pt modelId="{86BD8AEF-F16A-D742-8400-4EA50050357D}" type="pres">
      <dgm:prSet presAssocID="{8EF73252-000D-5D4B-86C0-9A2FA85DA672}" presName="textB" presStyleLbl="revTx" presStyleIdx="1" presStyleCnt="5" custScaleX="363186">
        <dgm:presLayoutVars>
          <dgm:bulletEnabled val="1"/>
        </dgm:presLayoutVars>
      </dgm:prSet>
      <dgm:spPr/>
    </dgm:pt>
    <dgm:pt modelId="{685405D9-6E19-0B4E-AAC5-961518BEBB7A}" type="pres">
      <dgm:prSet presAssocID="{8EF73252-000D-5D4B-86C0-9A2FA85DA672}" presName="circleB" presStyleLbl="node1" presStyleIdx="1" presStyleCnt="5"/>
      <dgm:spPr/>
    </dgm:pt>
    <dgm:pt modelId="{B3274424-0622-634B-9EE3-5EA3BE5ADA80}" type="pres">
      <dgm:prSet presAssocID="{8EF73252-000D-5D4B-86C0-9A2FA85DA672}" presName="spaceB" presStyleCnt="0"/>
      <dgm:spPr/>
    </dgm:pt>
    <dgm:pt modelId="{EF475256-6DF3-9646-8368-AD0FDAF4FF1A}" type="pres">
      <dgm:prSet presAssocID="{0C25E48A-DAF6-6A48-A9CD-FCE824CB82BC}" presName="space" presStyleCnt="0"/>
      <dgm:spPr/>
    </dgm:pt>
    <dgm:pt modelId="{D1ECD07D-A904-D640-A003-69E738345AEF}" type="pres">
      <dgm:prSet presAssocID="{98CABAFE-768A-1145-952E-D4F32AADEFD6}" presName="compositeA" presStyleCnt="0"/>
      <dgm:spPr/>
    </dgm:pt>
    <dgm:pt modelId="{48261A1F-AEE5-5C46-ADC4-CE256E594026}" type="pres">
      <dgm:prSet presAssocID="{98CABAFE-768A-1145-952E-D4F32AADEFD6}" presName="textA" presStyleLbl="revTx" presStyleIdx="2" presStyleCnt="5" custScaleX="393722">
        <dgm:presLayoutVars>
          <dgm:bulletEnabled val="1"/>
        </dgm:presLayoutVars>
      </dgm:prSet>
      <dgm:spPr/>
    </dgm:pt>
    <dgm:pt modelId="{DBCD666F-9FF6-0840-B169-D12B77B77AF0}" type="pres">
      <dgm:prSet presAssocID="{98CABAFE-768A-1145-952E-D4F32AADEFD6}" presName="circleA" presStyleLbl="node1" presStyleIdx="2" presStyleCnt="5"/>
      <dgm:spPr/>
    </dgm:pt>
    <dgm:pt modelId="{B6523C7B-6E48-9240-99E0-9F005F170128}" type="pres">
      <dgm:prSet presAssocID="{98CABAFE-768A-1145-952E-D4F32AADEFD6}" presName="spaceA" presStyleCnt="0"/>
      <dgm:spPr/>
    </dgm:pt>
    <dgm:pt modelId="{0342229F-51DF-BB4F-AAE7-96268CABDD7C}" type="pres">
      <dgm:prSet presAssocID="{44C74D3F-E2E8-C74B-8FD6-9B7E39807237}" presName="space" presStyleCnt="0"/>
      <dgm:spPr/>
    </dgm:pt>
    <dgm:pt modelId="{DD5421A7-FAB9-7B4E-BE4D-A3DCE173E184}" type="pres">
      <dgm:prSet presAssocID="{BD6CBAF1-EF4D-7141-81C3-1DC3C1C93328}" presName="compositeB" presStyleCnt="0"/>
      <dgm:spPr/>
    </dgm:pt>
    <dgm:pt modelId="{3CB83F17-591F-5C4D-A317-57036CC5EA3F}" type="pres">
      <dgm:prSet presAssocID="{BD6CBAF1-EF4D-7141-81C3-1DC3C1C93328}" presName="textB" presStyleLbl="revTx" presStyleIdx="3" presStyleCnt="5" custScaleX="490394">
        <dgm:presLayoutVars>
          <dgm:bulletEnabled val="1"/>
        </dgm:presLayoutVars>
      </dgm:prSet>
      <dgm:spPr/>
    </dgm:pt>
    <dgm:pt modelId="{B7CD23C8-4EFE-D44B-B543-96041F64A87E}" type="pres">
      <dgm:prSet presAssocID="{BD6CBAF1-EF4D-7141-81C3-1DC3C1C93328}" presName="circleB" presStyleLbl="node1" presStyleIdx="3" presStyleCnt="5"/>
      <dgm:spPr/>
    </dgm:pt>
    <dgm:pt modelId="{528276F2-8B06-1840-B0A7-9EDCFC355BE8}" type="pres">
      <dgm:prSet presAssocID="{BD6CBAF1-EF4D-7141-81C3-1DC3C1C93328}" presName="spaceB" presStyleCnt="0"/>
      <dgm:spPr/>
    </dgm:pt>
    <dgm:pt modelId="{352C1801-3E1E-E643-92A9-06D3ACCD2F54}" type="pres">
      <dgm:prSet presAssocID="{D452652A-BA51-174B-A9F9-C20959CCF43F}" presName="space" presStyleCnt="0"/>
      <dgm:spPr/>
    </dgm:pt>
    <dgm:pt modelId="{819351B7-71A8-1943-AED3-4A33DEF46620}" type="pres">
      <dgm:prSet presAssocID="{3188E48A-A140-0247-AB65-DE2B3EEC2D79}" presName="compositeA" presStyleCnt="0"/>
      <dgm:spPr/>
    </dgm:pt>
    <dgm:pt modelId="{B5EB89B6-AAF5-A548-B9E0-627A74871597}" type="pres">
      <dgm:prSet presAssocID="{3188E48A-A140-0247-AB65-DE2B3EEC2D79}" presName="textA" presStyleLbl="revTx" presStyleIdx="4" presStyleCnt="5" custScaleX="445366">
        <dgm:presLayoutVars>
          <dgm:bulletEnabled val="1"/>
        </dgm:presLayoutVars>
      </dgm:prSet>
      <dgm:spPr/>
    </dgm:pt>
    <dgm:pt modelId="{E84D23D2-C266-0948-8273-8E6BD15B8DCE}" type="pres">
      <dgm:prSet presAssocID="{3188E48A-A140-0247-AB65-DE2B3EEC2D79}" presName="circleA" presStyleLbl="node1" presStyleIdx="4" presStyleCnt="5"/>
      <dgm:spPr/>
    </dgm:pt>
    <dgm:pt modelId="{09B063E9-35C3-B341-9579-7985C8025702}" type="pres">
      <dgm:prSet presAssocID="{3188E48A-A140-0247-AB65-DE2B3EEC2D79}" presName="spaceA" presStyleCnt="0"/>
      <dgm:spPr/>
    </dgm:pt>
  </dgm:ptLst>
  <dgm:cxnLst>
    <dgm:cxn modelId="{528F5811-E3C5-0845-B92E-455FFB36873B}" srcId="{BA193C66-5B61-7144-8BC7-58C68A0AFDA7}" destId="{3188E48A-A140-0247-AB65-DE2B3EEC2D79}" srcOrd="4" destOrd="0" parTransId="{31E8A8BA-DA75-BD4C-9E50-86AB3AB2CFE6}" sibTransId="{BD9131F1-B3B6-824B-ADCE-6E00AE959723}"/>
    <dgm:cxn modelId="{57A12912-3E5A-7348-92B5-3576791B83CE}" srcId="{BA193C66-5B61-7144-8BC7-58C68A0AFDA7}" destId="{27540EFB-79FE-1D4F-B31E-36BCC95D03FF}" srcOrd="0" destOrd="0" parTransId="{2026E51C-B0E8-F448-8C33-3F483C4A860A}" sibTransId="{CEFF56E2-A070-9041-8BE0-06B3ABDC2997}"/>
    <dgm:cxn modelId="{AA39B126-CCEE-1545-9070-9351CBF1289F}" srcId="{BA193C66-5B61-7144-8BC7-58C68A0AFDA7}" destId="{BD6CBAF1-EF4D-7141-81C3-1DC3C1C93328}" srcOrd="3" destOrd="0" parTransId="{B0FA2E4A-0E04-1C44-B1D8-6B8EEDA82F6F}" sibTransId="{D452652A-BA51-174B-A9F9-C20959CCF43F}"/>
    <dgm:cxn modelId="{3F3B683B-DF60-394B-84F2-C3621E9994C8}" type="presOf" srcId="{BD6CBAF1-EF4D-7141-81C3-1DC3C1C93328}" destId="{3CB83F17-591F-5C4D-A317-57036CC5EA3F}" srcOrd="0" destOrd="0" presId="urn:microsoft.com/office/officeart/2005/8/layout/hProcess11"/>
    <dgm:cxn modelId="{7F88E63D-12E5-9B43-9CC9-5CBCF16C1B3D}" srcId="{BA193C66-5B61-7144-8BC7-58C68A0AFDA7}" destId="{8EF73252-000D-5D4B-86C0-9A2FA85DA672}" srcOrd="1" destOrd="0" parTransId="{B0D569BB-8478-CA47-AF34-C36C0B7D2D42}" sibTransId="{0C25E48A-DAF6-6A48-A9CD-FCE824CB82BC}"/>
    <dgm:cxn modelId="{8435A341-223F-7B4E-985C-6BCC02F4EB07}" type="presOf" srcId="{27540EFB-79FE-1D4F-B31E-36BCC95D03FF}" destId="{D2190044-E17D-7F49-A912-62E9F60ED334}" srcOrd="0" destOrd="0" presId="urn:microsoft.com/office/officeart/2005/8/layout/hProcess11"/>
    <dgm:cxn modelId="{D55FE643-C580-CD40-A7A6-30E73960F34C}" type="presOf" srcId="{3188E48A-A140-0247-AB65-DE2B3EEC2D79}" destId="{B5EB89B6-AAF5-A548-B9E0-627A74871597}" srcOrd="0" destOrd="0" presId="urn:microsoft.com/office/officeart/2005/8/layout/hProcess11"/>
    <dgm:cxn modelId="{F6F63CCF-3D7E-074E-823A-AA09032ECEAE}" srcId="{BA193C66-5B61-7144-8BC7-58C68A0AFDA7}" destId="{98CABAFE-768A-1145-952E-D4F32AADEFD6}" srcOrd="2" destOrd="0" parTransId="{70BB112B-E38E-9F40-A6DB-9F59BA493341}" sibTransId="{44C74D3F-E2E8-C74B-8FD6-9B7E39807237}"/>
    <dgm:cxn modelId="{38A808E8-878D-8F4E-9326-D4E16CE402F2}" type="presOf" srcId="{8EF73252-000D-5D4B-86C0-9A2FA85DA672}" destId="{86BD8AEF-F16A-D742-8400-4EA50050357D}" srcOrd="0" destOrd="0" presId="urn:microsoft.com/office/officeart/2005/8/layout/hProcess11"/>
    <dgm:cxn modelId="{5F9AA3E8-A71B-DA4A-8D51-5B59907CE3D2}" type="presOf" srcId="{98CABAFE-768A-1145-952E-D4F32AADEFD6}" destId="{48261A1F-AEE5-5C46-ADC4-CE256E594026}" srcOrd="0" destOrd="0" presId="urn:microsoft.com/office/officeart/2005/8/layout/hProcess11"/>
    <dgm:cxn modelId="{C591DCFD-E209-A043-8837-7CEB91196591}" type="presOf" srcId="{BA193C66-5B61-7144-8BC7-58C68A0AFDA7}" destId="{A1138CCA-0ABE-B84C-A504-F24FE337ADC9}" srcOrd="0" destOrd="0" presId="urn:microsoft.com/office/officeart/2005/8/layout/hProcess11"/>
    <dgm:cxn modelId="{DD0B7A93-306A-8949-9BB2-9E5FF9B893ED}" type="presParOf" srcId="{A1138CCA-0ABE-B84C-A504-F24FE337ADC9}" destId="{FE35F8DC-5804-5B4C-AEBC-B6F6B5FB9D57}" srcOrd="0" destOrd="0" presId="urn:microsoft.com/office/officeart/2005/8/layout/hProcess11"/>
    <dgm:cxn modelId="{DD225F84-FF65-9444-9F85-339D60755F99}" type="presParOf" srcId="{A1138CCA-0ABE-B84C-A504-F24FE337ADC9}" destId="{1E8CE863-C63F-8446-A8F2-AE929C0605B3}" srcOrd="1" destOrd="0" presId="urn:microsoft.com/office/officeart/2005/8/layout/hProcess11"/>
    <dgm:cxn modelId="{D9BFBAAF-62FB-834A-A368-EF898864DF40}" type="presParOf" srcId="{1E8CE863-C63F-8446-A8F2-AE929C0605B3}" destId="{F0F24D71-B339-864E-982E-E4D947529872}" srcOrd="0" destOrd="0" presId="urn:microsoft.com/office/officeart/2005/8/layout/hProcess11"/>
    <dgm:cxn modelId="{BE5C0DE7-95CC-D24F-B3B8-B641319CBD89}" type="presParOf" srcId="{F0F24D71-B339-864E-982E-E4D947529872}" destId="{D2190044-E17D-7F49-A912-62E9F60ED334}" srcOrd="0" destOrd="0" presId="urn:microsoft.com/office/officeart/2005/8/layout/hProcess11"/>
    <dgm:cxn modelId="{E301BAAB-7C3E-294F-B69D-14D4C5642147}" type="presParOf" srcId="{F0F24D71-B339-864E-982E-E4D947529872}" destId="{22AC1202-F843-8945-AFD6-89E793153651}" srcOrd="1" destOrd="0" presId="urn:microsoft.com/office/officeart/2005/8/layout/hProcess11"/>
    <dgm:cxn modelId="{375F7728-8EB3-564B-A828-7E8AB2BABEF3}" type="presParOf" srcId="{F0F24D71-B339-864E-982E-E4D947529872}" destId="{6CC1212D-17FC-E540-97E1-CF8C322865BE}" srcOrd="2" destOrd="0" presId="urn:microsoft.com/office/officeart/2005/8/layout/hProcess11"/>
    <dgm:cxn modelId="{FACCB7E8-FC20-A245-BE1C-DDA75CA46909}" type="presParOf" srcId="{1E8CE863-C63F-8446-A8F2-AE929C0605B3}" destId="{8B2288CB-9A9B-1E44-9E80-CD573A2720F3}" srcOrd="1" destOrd="0" presId="urn:microsoft.com/office/officeart/2005/8/layout/hProcess11"/>
    <dgm:cxn modelId="{96C1514C-DFB2-9E41-8CB1-F014F0FC3EC0}" type="presParOf" srcId="{1E8CE863-C63F-8446-A8F2-AE929C0605B3}" destId="{41C7EDA5-ED24-C947-9DBB-163E4F53C21A}" srcOrd="2" destOrd="0" presId="urn:microsoft.com/office/officeart/2005/8/layout/hProcess11"/>
    <dgm:cxn modelId="{D20AD131-295E-664F-BD34-0B55F2E8C0E3}" type="presParOf" srcId="{41C7EDA5-ED24-C947-9DBB-163E4F53C21A}" destId="{86BD8AEF-F16A-D742-8400-4EA50050357D}" srcOrd="0" destOrd="0" presId="urn:microsoft.com/office/officeart/2005/8/layout/hProcess11"/>
    <dgm:cxn modelId="{E3E4E799-FC9F-164A-9C17-83E7F0612D71}" type="presParOf" srcId="{41C7EDA5-ED24-C947-9DBB-163E4F53C21A}" destId="{685405D9-6E19-0B4E-AAC5-961518BEBB7A}" srcOrd="1" destOrd="0" presId="urn:microsoft.com/office/officeart/2005/8/layout/hProcess11"/>
    <dgm:cxn modelId="{E62AEEC8-A93F-FB47-9E95-3FCBD2812560}" type="presParOf" srcId="{41C7EDA5-ED24-C947-9DBB-163E4F53C21A}" destId="{B3274424-0622-634B-9EE3-5EA3BE5ADA80}" srcOrd="2" destOrd="0" presId="urn:microsoft.com/office/officeart/2005/8/layout/hProcess11"/>
    <dgm:cxn modelId="{88D31A47-414C-9541-A6A7-295227E30872}" type="presParOf" srcId="{1E8CE863-C63F-8446-A8F2-AE929C0605B3}" destId="{EF475256-6DF3-9646-8368-AD0FDAF4FF1A}" srcOrd="3" destOrd="0" presId="urn:microsoft.com/office/officeart/2005/8/layout/hProcess11"/>
    <dgm:cxn modelId="{540A440F-3619-F243-B116-5C57E3DF5047}" type="presParOf" srcId="{1E8CE863-C63F-8446-A8F2-AE929C0605B3}" destId="{D1ECD07D-A904-D640-A003-69E738345AEF}" srcOrd="4" destOrd="0" presId="urn:microsoft.com/office/officeart/2005/8/layout/hProcess11"/>
    <dgm:cxn modelId="{53C5DAE4-9587-B644-86EA-7004AF9A7085}" type="presParOf" srcId="{D1ECD07D-A904-D640-A003-69E738345AEF}" destId="{48261A1F-AEE5-5C46-ADC4-CE256E594026}" srcOrd="0" destOrd="0" presId="urn:microsoft.com/office/officeart/2005/8/layout/hProcess11"/>
    <dgm:cxn modelId="{EFDCD7A7-D344-3541-95E1-0AF4D9ECEA55}" type="presParOf" srcId="{D1ECD07D-A904-D640-A003-69E738345AEF}" destId="{DBCD666F-9FF6-0840-B169-D12B77B77AF0}" srcOrd="1" destOrd="0" presId="urn:microsoft.com/office/officeart/2005/8/layout/hProcess11"/>
    <dgm:cxn modelId="{029CCD06-E328-4347-B545-F8DE4475220B}" type="presParOf" srcId="{D1ECD07D-A904-D640-A003-69E738345AEF}" destId="{B6523C7B-6E48-9240-99E0-9F005F170128}" srcOrd="2" destOrd="0" presId="urn:microsoft.com/office/officeart/2005/8/layout/hProcess11"/>
    <dgm:cxn modelId="{25CC315D-D129-8749-8352-39CC1C1E71CE}" type="presParOf" srcId="{1E8CE863-C63F-8446-A8F2-AE929C0605B3}" destId="{0342229F-51DF-BB4F-AAE7-96268CABDD7C}" srcOrd="5" destOrd="0" presId="urn:microsoft.com/office/officeart/2005/8/layout/hProcess11"/>
    <dgm:cxn modelId="{97A824A4-90D1-1943-9D46-AA7F3B2D3B01}" type="presParOf" srcId="{1E8CE863-C63F-8446-A8F2-AE929C0605B3}" destId="{DD5421A7-FAB9-7B4E-BE4D-A3DCE173E184}" srcOrd="6" destOrd="0" presId="urn:microsoft.com/office/officeart/2005/8/layout/hProcess11"/>
    <dgm:cxn modelId="{A8C767BF-89E7-3F4F-9732-E039146CC8DB}" type="presParOf" srcId="{DD5421A7-FAB9-7B4E-BE4D-A3DCE173E184}" destId="{3CB83F17-591F-5C4D-A317-57036CC5EA3F}" srcOrd="0" destOrd="0" presId="urn:microsoft.com/office/officeart/2005/8/layout/hProcess11"/>
    <dgm:cxn modelId="{C850C977-26E6-B243-87F2-6C68942E2884}" type="presParOf" srcId="{DD5421A7-FAB9-7B4E-BE4D-A3DCE173E184}" destId="{B7CD23C8-4EFE-D44B-B543-96041F64A87E}" srcOrd="1" destOrd="0" presId="urn:microsoft.com/office/officeart/2005/8/layout/hProcess11"/>
    <dgm:cxn modelId="{4324D22C-7BB2-3540-86DD-1CF0488A15E8}" type="presParOf" srcId="{DD5421A7-FAB9-7B4E-BE4D-A3DCE173E184}" destId="{528276F2-8B06-1840-B0A7-9EDCFC355BE8}" srcOrd="2" destOrd="0" presId="urn:microsoft.com/office/officeart/2005/8/layout/hProcess11"/>
    <dgm:cxn modelId="{EDA806AF-76F4-F042-AB83-BD9720F0173A}" type="presParOf" srcId="{1E8CE863-C63F-8446-A8F2-AE929C0605B3}" destId="{352C1801-3E1E-E643-92A9-06D3ACCD2F54}" srcOrd="7" destOrd="0" presId="urn:microsoft.com/office/officeart/2005/8/layout/hProcess11"/>
    <dgm:cxn modelId="{8616D44A-701F-6B44-9B2C-11824DCAF61F}" type="presParOf" srcId="{1E8CE863-C63F-8446-A8F2-AE929C0605B3}" destId="{819351B7-71A8-1943-AED3-4A33DEF46620}" srcOrd="8" destOrd="0" presId="urn:microsoft.com/office/officeart/2005/8/layout/hProcess11"/>
    <dgm:cxn modelId="{0E19EDF4-8370-9741-B1A8-01613E470F39}" type="presParOf" srcId="{819351B7-71A8-1943-AED3-4A33DEF46620}" destId="{B5EB89B6-AAF5-A548-B9E0-627A74871597}" srcOrd="0" destOrd="0" presId="urn:microsoft.com/office/officeart/2005/8/layout/hProcess11"/>
    <dgm:cxn modelId="{CFA90BB6-11E3-604E-855F-C6E15BFD2EC9}" type="presParOf" srcId="{819351B7-71A8-1943-AED3-4A33DEF46620}" destId="{E84D23D2-C266-0948-8273-8E6BD15B8DCE}" srcOrd="1" destOrd="0" presId="urn:microsoft.com/office/officeart/2005/8/layout/hProcess11"/>
    <dgm:cxn modelId="{7D6F3626-A627-8A47-B72E-C9D194485A0F}" type="presParOf" srcId="{819351B7-71A8-1943-AED3-4A33DEF46620}" destId="{09B063E9-35C3-B341-9579-7985C802570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5F8DC-5804-5B4C-AEBC-B6F6B5FB9D57}">
      <dsp:nvSpPr>
        <dsp:cNvPr id="0" name=""/>
        <dsp:cNvSpPr/>
      </dsp:nvSpPr>
      <dsp:spPr>
        <a:xfrm>
          <a:off x="0" y="1492641"/>
          <a:ext cx="9940855" cy="1515966"/>
        </a:xfrm>
        <a:prstGeom prst="notched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190044-E17D-7F49-A912-62E9F60ED334}">
      <dsp:nvSpPr>
        <dsp:cNvPr id="0" name=""/>
        <dsp:cNvSpPr/>
      </dsp:nvSpPr>
      <dsp:spPr>
        <a:xfrm>
          <a:off x="299166" y="0"/>
          <a:ext cx="1633374" cy="180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l" defTabSz="711200" rtl="0">
            <a:lnSpc>
              <a:spcPct val="90000"/>
            </a:lnSpc>
            <a:spcBef>
              <a:spcPct val="0"/>
            </a:spcBef>
            <a:spcAft>
              <a:spcPct val="35000"/>
            </a:spcAft>
            <a:buNone/>
          </a:pPr>
          <a:r>
            <a:rPr lang="en-US" sz="1600" kern="1200" dirty="0"/>
            <a:t>PCP introduced to the </a:t>
          </a:r>
          <a:r>
            <a:rPr lang="en-US" sz="1600" kern="1200" dirty="0" err="1"/>
            <a:t>eMERGE</a:t>
          </a:r>
          <a:r>
            <a:rPr lang="en-US" sz="1600" kern="1200" dirty="0"/>
            <a:t> study and clinical PRS</a:t>
          </a:r>
        </a:p>
      </dsp:txBody>
      <dsp:txXfrm>
        <a:off x="299166" y="0"/>
        <a:ext cx="1633374" cy="1800499"/>
      </dsp:txXfrm>
    </dsp:sp>
    <dsp:sp modelId="{22AC1202-F843-8945-AFD6-89E793153651}">
      <dsp:nvSpPr>
        <dsp:cNvPr id="0" name=""/>
        <dsp:cNvSpPr/>
      </dsp:nvSpPr>
      <dsp:spPr>
        <a:xfrm>
          <a:off x="905890" y="2040661"/>
          <a:ext cx="419925" cy="41992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BD8AEF-F16A-D742-8400-4EA50050357D}">
      <dsp:nvSpPr>
        <dsp:cNvPr id="0" name=""/>
        <dsp:cNvSpPr/>
      </dsp:nvSpPr>
      <dsp:spPr>
        <a:xfrm>
          <a:off x="1953537" y="2700749"/>
          <a:ext cx="1422791" cy="180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kern="1200" dirty="0"/>
            <a:t>PCP receives additional education on the components of a genome-informed risk assessment and result disclosure process </a:t>
          </a:r>
        </a:p>
      </dsp:txBody>
      <dsp:txXfrm>
        <a:off x="1953537" y="2700749"/>
        <a:ext cx="1422791" cy="1800499"/>
      </dsp:txXfrm>
    </dsp:sp>
    <dsp:sp modelId="{685405D9-6E19-0B4E-AAC5-961518BEBB7A}">
      <dsp:nvSpPr>
        <dsp:cNvPr id="0" name=""/>
        <dsp:cNvSpPr/>
      </dsp:nvSpPr>
      <dsp:spPr>
        <a:xfrm>
          <a:off x="2454970" y="2040661"/>
          <a:ext cx="419925" cy="41992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61A1F-AEE5-5C46-ADC4-CE256E594026}">
      <dsp:nvSpPr>
        <dsp:cNvPr id="0" name=""/>
        <dsp:cNvSpPr/>
      </dsp:nvSpPr>
      <dsp:spPr>
        <a:xfrm>
          <a:off x="3397325" y="0"/>
          <a:ext cx="1542417" cy="180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l" defTabSz="711200" rtl="0">
            <a:lnSpc>
              <a:spcPct val="90000"/>
            </a:lnSpc>
            <a:spcBef>
              <a:spcPct val="0"/>
            </a:spcBef>
            <a:spcAft>
              <a:spcPct val="35000"/>
            </a:spcAft>
            <a:buNone/>
          </a:pPr>
          <a:r>
            <a:rPr lang="en-US" sz="1600" kern="1200" dirty="0"/>
            <a:t>PCP interacts with genomic risk information via the patient’s high-risk GIRA in the EHR</a:t>
          </a:r>
        </a:p>
      </dsp:txBody>
      <dsp:txXfrm>
        <a:off x="3397325" y="0"/>
        <a:ext cx="1542417" cy="1800499"/>
      </dsp:txXfrm>
    </dsp:sp>
    <dsp:sp modelId="{DBCD666F-9FF6-0840-B169-D12B77B77AF0}">
      <dsp:nvSpPr>
        <dsp:cNvPr id="0" name=""/>
        <dsp:cNvSpPr/>
      </dsp:nvSpPr>
      <dsp:spPr>
        <a:xfrm>
          <a:off x="3958571" y="2040661"/>
          <a:ext cx="419925" cy="41992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B83F17-591F-5C4D-A317-57036CC5EA3F}">
      <dsp:nvSpPr>
        <dsp:cNvPr id="0" name=""/>
        <dsp:cNvSpPr/>
      </dsp:nvSpPr>
      <dsp:spPr>
        <a:xfrm>
          <a:off x="4960739" y="2700749"/>
          <a:ext cx="1921132" cy="180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l" defTabSz="711200" rtl="0">
            <a:lnSpc>
              <a:spcPct val="90000"/>
            </a:lnSpc>
            <a:spcBef>
              <a:spcPct val="0"/>
            </a:spcBef>
            <a:spcAft>
              <a:spcPct val="35000"/>
            </a:spcAft>
            <a:buNone/>
          </a:pPr>
          <a:r>
            <a:rPr lang="en-US" sz="1600" kern="1200" dirty="0"/>
            <a:t>PCP engages with GC who provides additional information for specific clinical scenario</a:t>
          </a:r>
        </a:p>
      </dsp:txBody>
      <dsp:txXfrm>
        <a:off x="4960739" y="2700749"/>
        <a:ext cx="1921132" cy="1800499"/>
      </dsp:txXfrm>
    </dsp:sp>
    <dsp:sp modelId="{B7CD23C8-4EFE-D44B-B543-96041F64A87E}">
      <dsp:nvSpPr>
        <dsp:cNvPr id="0" name=""/>
        <dsp:cNvSpPr/>
      </dsp:nvSpPr>
      <dsp:spPr>
        <a:xfrm>
          <a:off x="5711342" y="2040661"/>
          <a:ext cx="419925" cy="41992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EB89B6-AAF5-A548-B9E0-627A74871597}">
      <dsp:nvSpPr>
        <dsp:cNvPr id="0" name=""/>
        <dsp:cNvSpPr/>
      </dsp:nvSpPr>
      <dsp:spPr>
        <a:xfrm>
          <a:off x="6902868" y="0"/>
          <a:ext cx="1744734" cy="180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l" defTabSz="711200" rtl="0">
            <a:lnSpc>
              <a:spcPct val="90000"/>
            </a:lnSpc>
            <a:spcBef>
              <a:spcPct val="0"/>
            </a:spcBef>
            <a:spcAft>
              <a:spcPct val="35000"/>
            </a:spcAft>
            <a:buNone/>
          </a:pPr>
          <a:r>
            <a:rPr lang="en-US" sz="1600" kern="1200" dirty="0"/>
            <a:t>In conversation with patient, proceed with scheduled mammogram, and consider MRI afterward.</a:t>
          </a:r>
        </a:p>
      </dsp:txBody>
      <dsp:txXfrm>
        <a:off x="6902868" y="0"/>
        <a:ext cx="1744734" cy="1800499"/>
      </dsp:txXfrm>
    </dsp:sp>
    <dsp:sp modelId="{E84D23D2-C266-0948-8273-8E6BD15B8DCE}">
      <dsp:nvSpPr>
        <dsp:cNvPr id="0" name=""/>
        <dsp:cNvSpPr/>
      </dsp:nvSpPr>
      <dsp:spPr>
        <a:xfrm>
          <a:off x="7565272" y="2040661"/>
          <a:ext cx="419925" cy="41992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5D0953-6F32-2248-8DFD-249115850D02}"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7A054-FE07-FA42-8A1E-9C3DE41DE86B}" type="slidenum">
              <a:rPr lang="en-US" smtClean="0"/>
              <a:t>‹#›</a:t>
            </a:fld>
            <a:endParaRPr lang="en-US"/>
          </a:p>
        </p:txBody>
      </p:sp>
    </p:spTree>
    <p:extLst>
      <p:ext uri="{BB962C8B-B14F-4D97-AF65-F5344CB8AC3E}">
        <p14:creationId xmlns:p14="http://schemas.microsoft.com/office/powerpoint/2010/main" val="366082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a:extLst>
            <a:ext uri="{FF2B5EF4-FFF2-40B4-BE49-F238E27FC236}">
              <a16:creationId xmlns:a16="http://schemas.microsoft.com/office/drawing/2014/main" id="{1869647F-E09E-B956-6BE4-D30D985644D8}"/>
            </a:ext>
          </a:extLst>
        </p:cNvPr>
        <p:cNvGrpSpPr/>
        <p:nvPr/>
      </p:nvGrpSpPr>
      <p:grpSpPr>
        <a:xfrm>
          <a:off x="0" y="0"/>
          <a:ext cx="0" cy="0"/>
          <a:chOff x="0" y="0"/>
          <a:chExt cx="0" cy="0"/>
        </a:xfrm>
      </p:grpSpPr>
      <p:sp>
        <p:nvSpPr>
          <p:cNvPr id="526" name="Google Shape;526;g110e5a0f257_0_16:notes">
            <a:extLst>
              <a:ext uri="{FF2B5EF4-FFF2-40B4-BE49-F238E27FC236}">
                <a16:creationId xmlns:a16="http://schemas.microsoft.com/office/drawing/2014/main" id="{72E1AD1A-4D63-9743-81E6-C324BE920F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10e5a0f257_0_16:notes">
            <a:extLst>
              <a:ext uri="{FF2B5EF4-FFF2-40B4-BE49-F238E27FC236}">
                <a16:creationId xmlns:a16="http://schemas.microsoft.com/office/drawing/2014/main" id="{5EABC2F8-C437-21FA-AF73-6D80D1D8FC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D0D0D"/>
                </a:solidFill>
                <a:effectLst/>
                <a:latin typeface="Söhne"/>
              </a:rPr>
              <a:t>Advancements in polygenic risk scores (PRS) over the past five years have focused on efforts to improve disease risk prediction, diagnostic accuracy, and the identification of individuals who may benefit from targeted preventive interventions.</a:t>
            </a:r>
            <a:endParaRPr dirty="0"/>
          </a:p>
        </p:txBody>
      </p:sp>
    </p:spTree>
    <p:extLst>
      <p:ext uri="{BB962C8B-B14F-4D97-AF65-F5344CB8AC3E}">
        <p14:creationId xmlns:p14="http://schemas.microsoft.com/office/powerpoint/2010/main" val="3724531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EAEEFF97-B01B-42D9-9AB9-3EBC8DDC52A7}"/>
            </a:ext>
          </a:extLst>
        </p:cNvPr>
        <p:cNvGrpSpPr/>
        <p:nvPr/>
      </p:nvGrpSpPr>
      <p:grpSpPr>
        <a:xfrm>
          <a:off x="0" y="0"/>
          <a:ext cx="0" cy="0"/>
          <a:chOff x="0" y="0"/>
          <a:chExt cx="0" cy="0"/>
        </a:xfrm>
      </p:grpSpPr>
      <p:sp>
        <p:nvSpPr>
          <p:cNvPr id="269" name="Google Shape;269;g17b867fae08_2_228:notes">
            <a:extLst>
              <a:ext uri="{FF2B5EF4-FFF2-40B4-BE49-F238E27FC236}">
                <a16:creationId xmlns:a16="http://schemas.microsoft.com/office/drawing/2014/main" id="{542E4EC5-6090-BBA1-87B3-6BC4675F40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7b867fae08_2_228:notes">
            <a:extLst>
              <a:ext uri="{FF2B5EF4-FFF2-40B4-BE49-F238E27FC236}">
                <a16:creationId xmlns:a16="http://schemas.microsoft.com/office/drawing/2014/main" id="{7B481AAC-4F00-0DAB-49BE-4CA00FB42B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7818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ac0096a3e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g2ac0096a3e5_0_0:notes"/>
          <p:cNvSpPr txBox="1">
            <a:spLocks noGrp="1"/>
          </p:cNvSpPr>
          <p:nvPr>
            <p:ph type="body" idx="1"/>
          </p:nvPr>
        </p:nvSpPr>
        <p:spPr>
          <a:xfrm>
            <a:off x="685800" y="4400556"/>
            <a:ext cx="5486400" cy="3600600"/>
          </a:xfrm>
          <a:prstGeom prst="rect">
            <a:avLst/>
          </a:prstGeom>
          <a:noFill/>
          <a:ln>
            <a:noFill/>
          </a:ln>
        </p:spPr>
        <p:txBody>
          <a:bodyPr spcFirstLastPara="1" wrap="square" lIns="91975" tIns="45975" rIns="91975" bIns="45975" anchor="t" anchorCtr="0">
            <a:noAutofit/>
          </a:bodyPr>
          <a:lstStyle/>
          <a:p>
            <a:pPr marL="0" lvl="0" indent="0" algn="l" rtl="0">
              <a:lnSpc>
                <a:spcPct val="100000"/>
              </a:lnSpc>
              <a:spcBef>
                <a:spcPts val="0"/>
              </a:spcBef>
              <a:spcAft>
                <a:spcPts val="0"/>
              </a:spcAft>
              <a:buSzPts val="1400"/>
              <a:buNone/>
            </a:pPr>
            <a:endParaRPr/>
          </a:p>
        </p:txBody>
      </p:sp>
      <p:sp>
        <p:nvSpPr>
          <p:cNvPr id="77" name="Google Shape;77;g2ac0096a3e5_0_0:notes"/>
          <p:cNvSpPr txBox="1">
            <a:spLocks noGrp="1"/>
          </p:cNvSpPr>
          <p:nvPr>
            <p:ph type="sldNum" idx="12"/>
          </p:nvPr>
        </p:nvSpPr>
        <p:spPr>
          <a:xfrm>
            <a:off x="3884613" y="8685226"/>
            <a:ext cx="2971800" cy="458700"/>
          </a:xfrm>
          <a:prstGeom prst="rect">
            <a:avLst/>
          </a:prstGeom>
          <a:noFill/>
          <a:ln>
            <a:noFill/>
          </a:ln>
        </p:spPr>
        <p:txBody>
          <a:bodyPr spcFirstLastPara="1" wrap="square" lIns="91975" tIns="45975" rIns="91975" bIns="459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23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ac0096a3e5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ac0096a3e5_0_143:notes"/>
          <p:cNvSpPr txBox="1">
            <a:spLocks noGrp="1"/>
          </p:cNvSpPr>
          <p:nvPr>
            <p:ph type="body" idx="1"/>
          </p:nvPr>
        </p:nvSpPr>
        <p:spPr>
          <a:xfrm>
            <a:off x="685800" y="4400556"/>
            <a:ext cx="5486400" cy="3600600"/>
          </a:xfrm>
          <a:prstGeom prst="rect">
            <a:avLst/>
          </a:prstGeom>
          <a:noFill/>
          <a:ln>
            <a:noFill/>
          </a:ln>
        </p:spPr>
        <p:txBody>
          <a:bodyPr spcFirstLastPara="1" wrap="square" lIns="91975" tIns="45975" rIns="91975" bIns="45975" anchor="t" anchorCtr="0">
            <a:noAutofit/>
          </a:bodyPr>
          <a:lstStyle/>
          <a:p>
            <a:pPr marL="0" lvl="0" indent="0" algn="l" rtl="0">
              <a:lnSpc>
                <a:spcPct val="100000"/>
              </a:lnSpc>
              <a:spcBef>
                <a:spcPts val="0"/>
              </a:spcBef>
              <a:spcAft>
                <a:spcPts val="0"/>
              </a:spcAft>
              <a:buSzPts val="1400"/>
              <a:buNone/>
            </a:pPr>
            <a:endParaRPr/>
          </a:p>
        </p:txBody>
      </p:sp>
      <p:sp>
        <p:nvSpPr>
          <p:cNvPr id="146" name="Google Shape;146;g2ac0096a3e5_0_143:notes"/>
          <p:cNvSpPr txBox="1">
            <a:spLocks noGrp="1"/>
          </p:cNvSpPr>
          <p:nvPr>
            <p:ph type="sldNum" idx="12"/>
          </p:nvPr>
        </p:nvSpPr>
        <p:spPr>
          <a:xfrm>
            <a:off x="3884613" y="8685226"/>
            <a:ext cx="2971800" cy="458700"/>
          </a:xfrm>
          <a:prstGeom prst="rect">
            <a:avLst/>
          </a:prstGeom>
          <a:noFill/>
          <a:ln>
            <a:noFill/>
          </a:ln>
        </p:spPr>
        <p:txBody>
          <a:bodyPr spcFirstLastPara="1" wrap="square" lIns="91975" tIns="45975" rIns="91975" bIns="459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25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e7dd6214d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e7dd6214d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ae23ad73b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ae23ad73b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 ‘Not high risk’ returned 1:1 for ‘other’ for reason. </a:t>
            </a:r>
            <a:endParaRPr sz="15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PRS does not  necessarily explain prevalent disease in this participant (</a:t>
            </a:r>
            <a:r>
              <a:rPr lang="en-US" dirty="0" err="1"/>
              <a:t>Afib</a:t>
            </a:r>
            <a:r>
              <a:rPr lang="en-US" dirty="0"/>
              <a:t>, hyperlipidemia, Obesity)</a:t>
            </a:r>
          </a:p>
          <a:p>
            <a:r>
              <a:rPr lang="en-US" dirty="0"/>
              <a:t>High-risk cutoff is 25 for the IS – daughter just recently diagnosed. </a:t>
            </a:r>
          </a:p>
          <a:p>
            <a:endParaRPr lang="en-US" dirty="0"/>
          </a:p>
          <a:p>
            <a:r>
              <a:rPr lang="en-US" dirty="0" err="1"/>
              <a:t>Boadecia</a:t>
            </a:r>
            <a:r>
              <a:rPr lang="en-US" dirty="0"/>
              <a:t> + with PRS</a:t>
            </a:r>
          </a:p>
        </p:txBody>
      </p:sp>
      <p:sp>
        <p:nvSpPr>
          <p:cNvPr id="4" name="Slide Number Placeholder 3"/>
          <p:cNvSpPr>
            <a:spLocks noGrp="1"/>
          </p:cNvSpPr>
          <p:nvPr>
            <p:ph type="sldNum" sz="quarter" idx="5"/>
          </p:nvPr>
        </p:nvSpPr>
        <p:spPr/>
        <p:txBody>
          <a:bodyPr/>
          <a:lstStyle/>
          <a:p>
            <a:fld id="{DDEA9FD5-BE58-5741-B48D-8D2E29915B88}" type="slidenum">
              <a:rPr lang="en-US" smtClean="0"/>
              <a:t>29</a:t>
            </a:fld>
            <a:endParaRPr lang="en-US"/>
          </a:p>
        </p:txBody>
      </p:sp>
    </p:spTree>
    <p:extLst>
      <p:ext uri="{BB962C8B-B14F-4D97-AF65-F5344CB8AC3E}">
        <p14:creationId xmlns:p14="http://schemas.microsoft.com/office/powerpoint/2010/main" val="311088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“This </a:t>
            </a:r>
            <a:r>
              <a:rPr lang="en-US" i="1" dirty="0" err="1"/>
              <a:t>pt</a:t>
            </a:r>
            <a:r>
              <a:rPr lang="en-US" i="1" dirty="0"/>
              <a:t> is routinely scheduled for a mammogram, with prior normal ones in the past.  As I am not familiar with this genetic screening, is there a specific benefit to MRI in her given prior normal mammogram and no dense breasts noted?”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EHR review shows that the PCP spoke with the participant to discuss results and to consider MRI. Patient decided to defer MRI for now. She is going to have her annual mammogram and they will re-consider an MRI based on those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PCP consider recommendations, decision was to proceed with upcoming scheduled mammogram, based on those results potentially do MRI. We will capturing outcomes data and following up with review after mammogram to understand how this plays out.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Primary Care Provider (PCP) informed the study GC of participant’s routine screening mammograms, which have been normal. As the PCP was unfamiliar with this type of genetic screening, they requested information from the GC on MRI benefits for this participant. The participant decided to defer breast MRI until they had their results from upcoming mammogram. </a:t>
            </a:r>
          </a:p>
          <a:p>
            <a:endParaRPr lang="en-US" dirty="0"/>
          </a:p>
        </p:txBody>
      </p:sp>
      <p:sp>
        <p:nvSpPr>
          <p:cNvPr id="4" name="Slide Number Placeholder 3"/>
          <p:cNvSpPr>
            <a:spLocks noGrp="1"/>
          </p:cNvSpPr>
          <p:nvPr>
            <p:ph type="sldNum" sz="quarter" idx="5"/>
          </p:nvPr>
        </p:nvSpPr>
        <p:spPr/>
        <p:txBody>
          <a:bodyPr/>
          <a:lstStyle/>
          <a:p>
            <a:fld id="{DDEA9FD5-BE58-5741-B48D-8D2E29915B88}" type="slidenum">
              <a:rPr lang="en-US" smtClean="0"/>
              <a:t>30</a:t>
            </a:fld>
            <a:endParaRPr lang="en-US"/>
          </a:p>
        </p:txBody>
      </p:sp>
    </p:spTree>
    <p:extLst>
      <p:ext uri="{BB962C8B-B14F-4D97-AF65-F5344CB8AC3E}">
        <p14:creationId xmlns:p14="http://schemas.microsoft.com/office/powerpoint/2010/main" val="155551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a:extLst>
            <a:ext uri="{FF2B5EF4-FFF2-40B4-BE49-F238E27FC236}">
              <a16:creationId xmlns:a16="http://schemas.microsoft.com/office/drawing/2014/main" id="{51F9B32F-CB42-A1C7-1DD2-0508708E94F0}"/>
            </a:ext>
          </a:extLst>
        </p:cNvPr>
        <p:cNvGrpSpPr/>
        <p:nvPr/>
      </p:nvGrpSpPr>
      <p:grpSpPr>
        <a:xfrm>
          <a:off x="0" y="0"/>
          <a:ext cx="0" cy="0"/>
          <a:chOff x="0" y="0"/>
          <a:chExt cx="0" cy="0"/>
        </a:xfrm>
      </p:grpSpPr>
      <p:sp>
        <p:nvSpPr>
          <p:cNvPr id="204" name="Google Shape;204;g17b867fae08_2_151:notes">
            <a:extLst>
              <a:ext uri="{FF2B5EF4-FFF2-40B4-BE49-F238E27FC236}">
                <a16:creationId xmlns:a16="http://schemas.microsoft.com/office/drawing/2014/main" id="{9D4CCE32-008B-6E6D-4E92-AB4F225D8E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17b867fae08_2_151:notes">
            <a:extLst>
              <a:ext uri="{FF2B5EF4-FFF2-40B4-BE49-F238E27FC236}">
                <a16:creationId xmlns:a16="http://schemas.microsoft.com/office/drawing/2014/main" id="{7F0F62E3-2A07-FF62-0BCF-C3F7D36B675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233A44"/>
              </a:buClr>
              <a:buSzPts val="1000"/>
              <a:buFont typeface="Arial"/>
              <a:buChar char="●"/>
            </a:pPr>
            <a:endParaRPr sz="1000"/>
          </a:p>
        </p:txBody>
      </p:sp>
    </p:spTree>
    <p:extLst>
      <p:ext uri="{BB962C8B-B14F-4D97-AF65-F5344CB8AC3E}">
        <p14:creationId xmlns:p14="http://schemas.microsoft.com/office/powerpoint/2010/main" val="298841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1106a46f30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1106a46f30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212121"/>
                </a:solidFill>
                <a:highlight>
                  <a:srgbClr val="FFFFFF"/>
                </a:highlight>
              </a:rPr>
              <a:t>PMID: 30926966; accuracy is R2</a:t>
            </a:r>
            <a:endParaRPr>
              <a:solidFill>
                <a:srgbClr val="212121"/>
              </a:solidFill>
              <a:highlight>
                <a:srgbClr val="FFFFFF"/>
              </a:highlight>
            </a:endParaRPr>
          </a:p>
          <a:p>
            <a:pPr marL="0" lvl="0" indent="0" algn="l" rtl="0">
              <a:lnSpc>
                <a:spcPct val="100000"/>
              </a:lnSpc>
              <a:spcBef>
                <a:spcPts val="0"/>
              </a:spcBef>
              <a:spcAft>
                <a:spcPts val="0"/>
              </a:spcAft>
              <a:buNone/>
            </a:pPr>
            <a:r>
              <a:rPr lang="en">
                <a:solidFill>
                  <a:srgbClr val="212121"/>
                </a:solidFill>
                <a:highlight>
                  <a:srgbClr val="FFFFFF"/>
                </a:highlight>
              </a:rPr>
              <a:t>If ancestry specific snps aren’t present in training set, model doesn’t perform in validation as well</a:t>
            </a:r>
            <a:endParaRPr>
              <a:solidFill>
                <a:srgbClr val="212121"/>
              </a:solidFill>
              <a:highlight>
                <a:srgbClr val="FFFFFF"/>
              </a:highlight>
            </a:endParaRPr>
          </a:p>
          <a:p>
            <a:pPr marL="0" lvl="0" indent="0" algn="l" rtl="0">
              <a:lnSpc>
                <a:spcPct val="100000"/>
              </a:lnSpc>
              <a:spcBef>
                <a:spcPts val="0"/>
              </a:spcBef>
              <a:spcAft>
                <a:spcPts val="0"/>
              </a:spcAft>
              <a:buNone/>
            </a:pPr>
            <a:r>
              <a:rPr lang="en">
                <a:solidFill>
                  <a:srgbClr val="212121"/>
                </a:solidFill>
                <a:highlight>
                  <a:srgbClr val="FFFFFF"/>
                </a:highlight>
              </a:rPr>
              <a:t>Problem is compounded by fact self reported ancestry is used ind development which doesn’t necessarily reflect genetic ancestry</a:t>
            </a:r>
            <a:endParaRPr>
              <a:solidFill>
                <a:srgbClr val="21212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7b867fae08_2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17b867fae08_2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233A44"/>
              </a:buClr>
              <a:buSzPts val="1000"/>
              <a:buFont typeface="Arial"/>
              <a:buChar char="●"/>
            </a:pPr>
            <a:endParaRPr sz="1000"/>
          </a:p>
        </p:txBody>
      </p:sp>
    </p:spTree>
    <p:extLst>
      <p:ext uri="{BB962C8B-B14F-4D97-AF65-F5344CB8AC3E}">
        <p14:creationId xmlns:p14="http://schemas.microsoft.com/office/powerpoint/2010/main" val="275071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12d2b6faf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12d2b6faf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 we started….2019 RFA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a:extLst>
            <a:ext uri="{FF2B5EF4-FFF2-40B4-BE49-F238E27FC236}">
              <a16:creationId xmlns:a16="http://schemas.microsoft.com/office/drawing/2014/main" id="{827FDA72-0E6F-CE4D-1534-F92A89475BBE}"/>
            </a:ext>
          </a:extLst>
        </p:cNvPr>
        <p:cNvGrpSpPr/>
        <p:nvPr/>
      </p:nvGrpSpPr>
      <p:grpSpPr>
        <a:xfrm>
          <a:off x="0" y="0"/>
          <a:ext cx="0" cy="0"/>
          <a:chOff x="0" y="0"/>
          <a:chExt cx="0" cy="0"/>
        </a:xfrm>
      </p:grpSpPr>
      <p:sp>
        <p:nvSpPr>
          <p:cNvPr id="751" name="Google Shape;751;g10f9c199dc4_0_11:notes">
            <a:extLst>
              <a:ext uri="{FF2B5EF4-FFF2-40B4-BE49-F238E27FC236}">
                <a16:creationId xmlns:a16="http://schemas.microsoft.com/office/drawing/2014/main" id="{7FFB073F-194E-7C4B-EBF9-3F7B6AFBAE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10f9c199dc4_0_11:notes">
            <a:extLst>
              <a:ext uri="{FF2B5EF4-FFF2-40B4-BE49-F238E27FC236}">
                <a16:creationId xmlns:a16="http://schemas.microsoft.com/office/drawing/2014/main" id="{0C13E653-4627-15EC-B391-AB7C3F390C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Broad built on this approach, used means and variance to adjust</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Normalized peaks &amp; tails, important bc emerge classifies high risk as top 2%</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Different cut off would mean different proportions of each pop would be classified as ‘high risk’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Without adjustment could run into scenario where AA never receives ‘high risk’ designation; even if absolute risk slightly differs this adjustment ensures equity</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results in uneven representation of different groups in the PRS high risk category; </a:t>
            </a:r>
            <a:r>
              <a:rPr lang="en" sz="1000">
                <a:solidFill>
                  <a:srgbClr val="212121"/>
                </a:solidFill>
                <a:highlight>
                  <a:srgbClr val="FFFFFF"/>
                </a:highlight>
                <a:latin typeface="Roboto"/>
                <a:ea typeface="Roboto"/>
                <a:cs typeface="Roboto"/>
                <a:sym typeface="Roboto"/>
              </a:rPr>
              <a:t>PMID: 30104762</a:t>
            </a:r>
            <a:endParaRPr sz="1000">
              <a:solidFill>
                <a:srgbClr val="212121"/>
              </a:solidFill>
              <a:highlight>
                <a:srgbClr val="FFFFFF"/>
              </a:highlight>
              <a:latin typeface="Roboto"/>
              <a:ea typeface="Roboto"/>
              <a:cs typeface="Roboto"/>
              <a:sym typeface="Roboto"/>
            </a:endParaRPr>
          </a:p>
          <a:p>
            <a:pPr marL="114300" lvl="0" indent="0" algn="l" rtl="0">
              <a:lnSpc>
                <a:spcPct val="115000"/>
              </a:lnSpc>
              <a:spcBef>
                <a:spcPts val="0"/>
              </a:spcBef>
              <a:spcAft>
                <a:spcPts val="0"/>
              </a:spcAft>
              <a:buClr>
                <a:schemeClr val="dk1"/>
              </a:buClr>
              <a:buSzPts val="1100"/>
              <a:buFont typeface="Arial"/>
              <a:buNone/>
            </a:pPr>
            <a:endParaRPr sz="1000">
              <a:solidFill>
                <a:schemeClr val="dk1"/>
              </a:solidFill>
            </a:endParaRPr>
          </a:p>
        </p:txBody>
      </p:sp>
    </p:spTree>
    <p:extLst>
      <p:ext uri="{BB962C8B-B14F-4D97-AF65-F5344CB8AC3E}">
        <p14:creationId xmlns:p14="http://schemas.microsoft.com/office/powerpoint/2010/main" val="327807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7b867fae08_2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7b867fae08_2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The genome informed risk assessment or GIRA will also included known other risk factors for disease such as demographics, clinical risk factors, family history and monogenic risk. </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Char char="•"/>
            </a:pPr>
            <a:r>
              <a:rPr lang="en">
                <a:solidFill>
                  <a:schemeClr val="dk1"/>
                </a:solidFill>
              </a:rPr>
              <a:t>Family History Clinical risk factors are specific to the conditions screened</a:t>
            </a:r>
            <a:endParaRPr>
              <a:solidFill>
                <a:schemeClr val="dk1"/>
              </a:solidFill>
            </a:endParaRPr>
          </a:p>
          <a:p>
            <a:pPr marL="171450" lvl="0" indent="-171450" algn="l" rtl="0">
              <a:lnSpc>
                <a:spcPct val="100000"/>
              </a:lnSpc>
              <a:spcBef>
                <a:spcPts val="0"/>
              </a:spcBef>
              <a:spcAft>
                <a:spcPts val="0"/>
              </a:spcAft>
              <a:buClr>
                <a:schemeClr val="dk1"/>
              </a:buClr>
              <a:buSzPts val="1200"/>
              <a:buChar char="•"/>
            </a:pPr>
            <a:r>
              <a:rPr lang="en">
                <a:solidFill>
                  <a:schemeClr val="dk1"/>
                </a:solidFill>
              </a:rPr>
              <a:t>Breast cancer includes clinical risk factors of reproductive history and hormone exposure; and family history of breast and ovarian cancer</a:t>
            </a:r>
            <a:endParaRPr>
              <a:solidFill>
                <a:schemeClr val="dk1"/>
              </a:solidFill>
            </a:endParaRPr>
          </a:p>
          <a:p>
            <a:pPr marL="171450" lvl="0" indent="-171450" algn="l" rtl="0">
              <a:lnSpc>
                <a:spcPct val="100000"/>
              </a:lnSpc>
              <a:spcBef>
                <a:spcPts val="0"/>
              </a:spcBef>
              <a:spcAft>
                <a:spcPts val="0"/>
              </a:spcAft>
              <a:buClr>
                <a:schemeClr val="dk1"/>
              </a:buClr>
              <a:buSzPts val="1200"/>
              <a:buChar char="•"/>
            </a:pPr>
            <a:r>
              <a:rPr lang="en">
                <a:solidFill>
                  <a:schemeClr val="dk1"/>
                </a:solidFill>
              </a:rPr>
              <a:t>Heart disease includes clinical risk factors such as smoking history, blood pressure and cholesterol levels and family history of heart disease</a:t>
            </a:r>
            <a:endParaRPr>
              <a:solidFill>
                <a:schemeClr val="dk1"/>
              </a:solidFill>
            </a:endParaRPr>
          </a:p>
          <a:p>
            <a:pPr marL="171450" lvl="0" indent="-95250" algn="l" rtl="0">
              <a:lnSpc>
                <a:spcPct val="100000"/>
              </a:lnSpc>
              <a:spcBef>
                <a:spcPts val="0"/>
              </a:spcBef>
              <a:spcAft>
                <a:spcPts val="0"/>
              </a:spcAft>
              <a:buClr>
                <a:schemeClr val="dk1"/>
              </a:buClr>
              <a:buSzPts val="1200"/>
              <a:buFont typeface="Arial"/>
              <a:buNone/>
            </a:pPr>
            <a:endParaRPr>
              <a:solidFill>
                <a:schemeClr val="dk1"/>
              </a:solidFill>
            </a:endParaRPr>
          </a:p>
          <a:p>
            <a:pPr marL="171450" lvl="0" indent="-171450" algn="l" rtl="0">
              <a:lnSpc>
                <a:spcPct val="100000"/>
              </a:lnSpc>
              <a:spcBef>
                <a:spcPts val="0"/>
              </a:spcBef>
              <a:spcAft>
                <a:spcPts val="0"/>
              </a:spcAft>
              <a:buClr>
                <a:schemeClr val="dk1"/>
              </a:buClr>
              <a:buSzPts val="1200"/>
              <a:buChar char="•"/>
            </a:pPr>
            <a:r>
              <a:rPr lang="en">
                <a:solidFill>
                  <a:schemeClr val="dk1"/>
                </a:solidFill>
              </a:rPr>
              <a:t>Conditions also consider demographic factors of age, sex and race</a:t>
            </a:r>
            <a:endParaRPr/>
          </a:p>
          <a:p>
            <a:pPr marL="0" lvl="0" indent="0" algn="l" rtl="0">
              <a:lnSpc>
                <a:spcPct val="100000"/>
              </a:lnSpc>
              <a:spcBef>
                <a:spcPts val="0"/>
              </a:spcBef>
              <a:spcAft>
                <a:spcPts val="0"/>
              </a:spcAft>
              <a:buSzPts val="1400"/>
              <a:buNone/>
            </a:pPr>
            <a:endParaRPr/>
          </a:p>
        </p:txBody>
      </p:sp>
      <p:sp>
        <p:nvSpPr>
          <p:cNvPr id="213" name="Google Shape;213;g17b867fae08_2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C1F993D1-89F3-1177-C18E-65C7D5C16A73}"/>
            </a:ext>
          </a:extLst>
        </p:cNvPr>
        <p:cNvGrpSpPr/>
        <p:nvPr/>
      </p:nvGrpSpPr>
      <p:grpSpPr>
        <a:xfrm>
          <a:off x="0" y="0"/>
          <a:ext cx="0" cy="0"/>
          <a:chOff x="0" y="0"/>
          <a:chExt cx="0" cy="0"/>
        </a:xfrm>
      </p:grpSpPr>
      <p:sp>
        <p:nvSpPr>
          <p:cNvPr id="196" name="Google Shape;196;g17b867fae08_2_76:notes">
            <a:extLst>
              <a:ext uri="{FF2B5EF4-FFF2-40B4-BE49-F238E27FC236}">
                <a16:creationId xmlns:a16="http://schemas.microsoft.com/office/drawing/2014/main" id="{42576CC0-F441-9B47-9140-D50B85AD58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17b867fae08_2_76:notes">
            <a:extLst>
              <a:ext uri="{FF2B5EF4-FFF2-40B4-BE49-F238E27FC236}">
                <a16:creationId xmlns:a16="http://schemas.microsoft.com/office/drawing/2014/main" id="{38B30F50-6A7E-F50B-B618-5084C2EE47F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700"/>
              <a:buFont typeface="Arial"/>
              <a:buNone/>
            </a:pPr>
            <a:r>
              <a:rPr lang="en"/>
              <a:t>Risk results reported as either “high risk” or “not high risk”</a:t>
            </a:r>
            <a:endParaRPr/>
          </a:p>
        </p:txBody>
      </p:sp>
    </p:spTree>
    <p:extLst>
      <p:ext uri="{BB962C8B-B14F-4D97-AF65-F5344CB8AC3E}">
        <p14:creationId xmlns:p14="http://schemas.microsoft.com/office/powerpoint/2010/main" val="151479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EC76AA91-81B4-570B-9FD3-04F716DA7A42}"/>
            </a:ext>
          </a:extLst>
        </p:cNvPr>
        <p:cNvGrpSpPr/>
        <p:nvPr/>
      </p:nvGrpSpPr>
      <p:grpSpPr>
        <a:xfrm>
          <a:off x="0" y="0"/>
          <a:ext cx="0" cy="0"/>
          <a:chOff x="0" y="0"/>
          <a:chExt cx="0" cy="0"/>
        </a:xfrm>
      </p:grpSpPr>
      <p:sp>
        <p:nvSpPr>
          <p:cNvPr id="279" name="Google Shape;279;g17b867fae08_2_237:notes">
            <a:extLst>
              <a:ext uri="{FF2B5EF4-FFF2-40B4-BE49-F238E27FC236}">
                <a16:creationId xmlns:a16="http://schemas.microsoft.com/office/drawing/2014/main" id="{2F783DE3-5749-0992-FC5C-6DC979FAF9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17b867fae08_2_237:notes">
            <a:extLst>
              <a:ext uri="{FF2B5EF4-FFF2-40B4-BE49-F238E27FC236}">
                <a16:creationId xmlns:a16="http://schemas.microsoft.com/office/drawing/2014/main" id="{C7A446EC-4B02-4F45-44E2-435BB88402C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dirty="0"/>
              <a:t>Mention that there will be an invitae and broad report attached</a:t>
            </a:r>
            <a:endParaRPr dirty="0"/>
          </a:p>
          <a:p>
            <a:pPr marL="457200" lvl="0" indent="-298450" algn="l" rtl="0">
              <a:lnSpc>
                <a:spcPct val="100000"/>
              </a:lnSpc>
              <a:spcBef>
                <a:spcPts val="0"/>
              </a:spcBef>
              <a:spcAft>
                <a:spcPts val="0"/>
              </a:spcAft>
              <a:buSzPts val="1100"/>
              <a:buChar char="●"/>
            </a:pPr>
            <a:r>
              <a:rPr lang="en" dirty="0"/>
              <a:t>This is when patients may come back to their provider for guidance</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dirty="0"/>
              <a:t>Bring up again that there are no clinical guidelines for PRS</a:t>
            </a:r>
            <a:endParaRPr dirty="0"/>
          </a:p>
        </p:txBody>
      </p:sp>
    </p:spTree>
    <p:extLst>
      <p:ext uri="{BB962C8B-B14F-4D97-AF65-F5344CB8AC3E}">
        <p14:creationId xmlns:p14="http://schemas.microsoft.com/office/powerpoint/2010/main" val="1145025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E5A0-D59E-6B42-BA0A-C4A7A37A9E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EE47A2-5BD2-B18E-0D60-A80122C8B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E19B61-4B5C-512D-4284-164957592293}"/>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5" name="Footer Placeholder 4">
            <a:extLst>
              <a:ext uri="{FF2B5EF4-FFF2-40B4-BE49-F238E27FC236}">
                <a16:creationId xmlns:a16="http://schemas.microsoft.com/office/drawing/2014/main" id="{0D3BB7A3-FCB5-0710-65F1-1B0778A2C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BF2B0-8D6F-14B0-81DE-6F9EBBA354D2}"/>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1193841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A1D9-F72F-DACB-8D14-D0A0A214EE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DB681D-6E57-4FF6-A8F2-9EABDE3DD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018EA-6DCC-93DD-7BBA-0815ECB3954A}"/>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5" name="Footer Placeholder 4">
            <a:extLst>
              <a:ext uri="{FF2B5EF4-FFF2-40B4-BE49-F238E27FC236}">
                <a16:creationId xmlns:a16="http://schemas.microsoft.com/office/drawing/2014/main" id="{26239864-19D6-FDC3-81BE-6AD52694D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AE6C7-D00A-E809-E616-B835E90E141B}"/>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172985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5AA36-CECA-D1E2-3A07-AB149CAE94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C91889-DCB0-BABE-5065-48ED865060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C8060-F7D1-31F6-3EE4-55CDD7306206}"/>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5" name="Footer Placeholder 4">
            <a:extLst>
              <a:ext uri="{FF2B5EF4-FFF2-40B4-BE49-F238E27FC236}">
                <a16:creationId xmlns:a16="http://schemas.microsoft.com/office/drawing/2014/main" id="{8B6B4A18-695C-866E-AF9A-0470396B6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24A1B-4B9C-597B-172F-F04DD3CB59BE}"/>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190750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296611" y="61160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180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a:stretch/>
        </p:blipFill>
        <p:spPr>
          <a:xfrm>
            <a:off x="0" y="6419851"/>
            <a:ext cx="12192000" cy="438151"/>
          </a:xfrm>
          <a:prstGeom prst="rect">
            <a:avLst/>
          </a:prstGeom>
          <a:noFill/>
          <a:ln>
            <a:noFill/>
          </a:ln>
        </p:spPr>
      </p:pic>
      <p:sp>
        <p:nvSpPr>
          <p:cNvPr id="56" name="Google Shape;56;p14"/>
          <p:cNvSpPr txBox="1">
            <a:spLocks noGrp="1"/>
          </p:cNvSpPr>
          <p:nvPr>
            <p:ph type="body" idx="1"/>
          </p:nvPr>
        </p:nvSpPr>
        <p:spPr>
          <a:xfrm>
            <a:off x="0" y="6615113"/>
            <a:ext cx="1171600" cy="243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1400"/>
              <a:buNone/>
              <a:defRPr sz="1867" b="1">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08771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806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03076-FA7D-7EF6-8D89-A9090712B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DE86B-8313-D1C7-FAA6-CC67C2C95F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C6728-9D76-BA13-57D0-30B4BDDFBC0E}"/>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5" name="Footer Placeholder 4">
            <a:extLst>
              <a:ext uri="{FF2B5EF4-FFF2-40B4-BE49-F238E27FC236}">
                <a16:creationId xmlns:a16="http://schemas.microsoft.com/office/drawing/2014/main" id="{C891406B-A6C4-2225-1B7F-1C02BCEE3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5402F-3E31-D019-D980-C0D9D5A7987F}"/>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3931542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0225-67B5-CE42-CEDC-C35441BCD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72B102-B334-C9B4-5EF8-2BDBDCFB9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785A23-A71D-10F1-1F05-4926CE6391FD}"/>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5" name="Footer Placeholder 4">
            <a:extLst>
              <a:ext uri="{FF2B5EF4-FFF2-40B4-BE49-F238E27FC236}">
                <a16:creationId xmlns:a16="http://schemas.microsoft.com/office/drawing/2014/main" id="{9A6EAA3D-1C35-01D5-C6B1-E8B0F65BA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08389-13BC-A239-592E-5BA27FCF79C0}"/>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335298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5FD0-EF07-2489-B8BD-99C877095C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5EDCC-C7A1-D00E-5A9E-E504F7BC60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863AB6-7703-88AB-3F8F-3684BA7DC0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E49FD6-B1B2-9D6D-FDAE-CD42B7157964}"/>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6" name="Footer Placeholder 5">
            <a:extLst>
              <a:ext uri="{FF2B5EF4-FFF2-40B4-BE49-F238E27FC236}">
                <a16:creationId xmlns:a16="http://schemas.microsoft.com/office/drawing/2014/main" id="{0F9D8A8A-B7AA-526B-92C9-748A9B965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546E8-3685-B656-831C-91C05C8CF2FA}"/>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1275985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2404-E129-3757-A5B2-675E5F5985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15C7C1-30D2-84C4-E39A-2A7D10570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D423F7-3258-BBA4-2863-A4107F3968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1441F6-E067-F110-06E5-ECB5029BD9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79F7FA-EFB5-3CDD-96B6-F4B26B603B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FEC0F0-DAC8-1733-B320-579342035725}"/>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8" name="Footer Placeholder 7">
            <a:extLst>
              <a:ext uri="{FF2B5EF4-FFF2-40B4-BE49-F238E27FC236}">
                <a16:creationId xmlns:a16="http://schemas.microsoft.com/office/drawing/2014/main" id="{A672C22A-CC15-C9A7-90F8-94205281C3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78B367-630C-C79A-3E89-E87C06C25DAC}"/>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2709592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F86E-F5C4-E792-0035-63530FB095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0266A5-5651-694F-2FEA-50173A2D902B}"/>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4" name="Footer Placeholder 3">
            <a:extLst>
              <a:ext uri="{FF2B5EF4-FFF2-40B4-BE49-F238E27FC236}">
                <a16:creationId xmlns:a16="http://schemas.microsoft.com/office/drawing/2014/main" id="{C18D8542-07E5-78AD-EF62-1B6F06D6A7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4DB288-8B5C-09E2-541F-8F305E734E50}"/>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4138155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A0486A-A1DC-B6F5-1B71-C27D653E0E9C}"/>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3" name="Footer Placeholder 2">
            <a:extLst>
              <a:ext uri="{FF2B5EF4-FFF2-40B4-BE49-F238E27FC236}">
                <a16:creationId xmlns:a16="http://schemas.microsoft.com/office/drawing/2014/main" id="{A18C5922-9FC5-7B62-B274-7FE3C817F4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09DD64-E66E-4AB0-8CC6-08F579957E4E}"/>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300368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2E50-E2D5-CBB5-229B-9CECF3E86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11024B-1F24-0041-1892-3B4EDFFE3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B3B29C-DA59-23A1-FF09-D4BC3EF8D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4322D-FE3A-CA7D-C825-182D41AEF860}"/>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6" name="Footer Placeholder 5">
            <a:extLst>
              <a:ext uri="{FF2B5EF4-FFF2-40B4-BE49-F238E27FC236}">
                <a16:creationId xmlns:a16="http://schemas.microsoft.com/office/drawing/2014/main" id="{0985E097-5F48-AF9E-2CB5-9C2D88A6F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F5942-8512-1E87-6B9C-442087E4FE88}"/>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1437402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D1B2-C327-7A73-8FAF-4DCF542FA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33A15-67FC-B5D7-F9E8-5392AA0300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DFD558-62D2-6649-D727-13EED0BB16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A48FF-6DDF-4934-CF38-DD72D8D23942}"/>
              </a:ext>
            </a:extLst>
          </p:cNvPr>
          <p:cNvSpPr>
            <a:spLocks noGrp="1"/>
          </p:cNvSpPr>
          <p:nvPr>
            <p:ph type="dt" sz="half" idx="10"/>
          </p:nvPr>
        </p:nvSpPr>
        <p:spPr/>
        <p:txBody>
          <a:bodyPr/>
          <a:lstStyle/>
          <a:p>
            <a:fld id="{A417B0BA-6097-274B-8905-16B9F6D8F12E}" type="datetimeFigureOut">
              <a:rPr lang="en-US" smtClean="0"/>
              <a:t>2/20/2024</a:t>
            </a:fld>
            <a:endParaRPr lang="en-US"/>
          </a:p>
        </p:txBody>
      </p:sp>
      <p:sp>
        <p:nvSpPr>
          <p:cNvPr id="6" name="Footer Placeholder 5">
            <a:extLst>
              <a:ext uri="{FF2B5EF4-FFF2-40B4-BE49-F238E27FC236}">
                <a16:creationId xmlns:a16="http://schemas.microsoft.com/office/drawing/2014/main" id="{E381A4FB-CACF-68A2-20E9-5434FD397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5DD6D-A4C9-C055-6755-F3E3498BB404}"/>
              </a:ext>
            </a:extLst>
          </p:cNvPr>
          <p:cNvSpPr>
            <a:spLocks noGrp="1"/>
          </p:cNvSpPr>
          <p:nvPr>
            <p:ph type="sldNum" sz="quarter" idx="12"/>
          </p:nvPr>
        </p:nvSpPr>
        <p:spPr/>
        <p:txBody>
          <a:bodyPr/>
          <a:lstStyle/>
          <a:p>
            <a:fld id="{8F458B13-1E8C-A34B-85E4-D27056DA7A67}" type="slidenum">
              <a:rPr lang="en-US" smtClean="0"/>
              <a:t>‹#›</a:t>
            </a:fld>
            <a:endParaRPr lang="en-US"/>
          </a:p>
        </p:txBody>
      </p:sp>
    </p:spTree>
    <p:extLst>
      <p:ext uri="{BB962C8B-B14F-4D97-AF65-F5344CB8AC3E}">
        <p14:creationId xmlns:p14="http://schemas.microsoft.com/office/powerpoint/2010/main" val="149136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F3B29-1A0D-6AC2-A10B-5BE34114BB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1B7FB0-FFDB-9377-6FA2-C10A83FC7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81168-E0D0-BD14-73D8-2DD45A25CD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7B0BA-6097-274B-8905-16B9F6D8F12E}" type="datetimeFigureOut">
              <a:rPr lang="en-US" smtClean="0"/>
              <a:t>2/20/2024</a:t>
            </a:fld>
            <a:endParaRPr lang="en-US"/>
          </a:p>
        </p:txBody>
      </p:sp>
      <p:sp>
        <p:nvSpPr>
          <p:cNvPr id="5" name="Footer Placeholder 4">
            <a:extLst>
              <a:ext uri="{FF2B5EF4-FFF2-40B4-BE49-F238E27FC236}">
                <a16:creationId xmlns:a16="http://schemas.microsoft.com/office/drawing/2014/main" id="{E77EE6E0-53DA-3A03-9FD3-99C90E2BB6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B5266-DBBE-BDE9-BFD4-DF5E1DCBD3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58B13-1E8C-A34B-85E4-D27056DA7A67}" type="slidenum">
              <a:rPr lang="en-US" smtClean="0"/>
              <a:t>‹#›</a:t>
            </a:fld>
            <a:endParaRPr lang="en-US"/>
          </a:p>
        </p:txBody>
      </p:sp>
    </p:spTree>
    <p:extLst>
      <p:ext uri="{BB962C8B-B14F-4D97-AF65-F5344CB8AC3E}">
        <p14:creationId xmlns:p14="http://schemas.microsoft.com/office/powerpoint/2010/main" val="299663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9.png"/><Relationship Id="rId10" Type="http://schemas.openxmlformats.org/officeDocument/2006/relationships/image" Target="../media/image3.png"/><Relationship Id="rId4" Type="http://schemas.openxmlformats.org/officeDocument/2006/relationships/image" Target="../media/image52.png"/><Relationship Id="rId9"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AFFF-7D0C-A33C-B142-4F4C22374DA6}"/>
              </a:ext>
            </a:extLst>
          </p:cNvPr>
          <p:cNvSpPr>
            <a:spLocks noGrp="1"/>
          </p:cNvSpPr>
          <p:nvPr>
            <p:ph type="ctrTitle"/>
          </p:nvPr>
        </p:nvSpPr>
        <p:spPr>
          <a:xfrm>
            <a:off x="1524000" y="1835285"/>
            <a:ext cx="9144000" cy="2387600"/>
          </a:xfrm>
        </p:spPr>
        <p:txBody>
          <a:bodyPr>
            <a:normAutofit fontScale="90000"/>
          </a:bodyPr>
          <a:lstStyle/>
          <a:p>
            <a:r>
              <a:rPr lang="en-US" b="0" i="0" u="none" strike="noStrike" dirty="0">
                <a:solidFill>
                  <a:srgbClr val="212121"/>
                </a:solidFill>
                <a:effectLst/>
                <a:latin typeface="Calibri" panose="020F0502020204030204" pitchFamily="34" charset="0"/>
              </a:rPr>
              <a:t>Advancing genomic medicine through Genome Informed Risk Assessment - the </a:t>
            </a:r>
            <a:r>
              <a:rPr lang="en-US" b="0" i="0" u="none" strike="noStrike" dirty="0" err="1">
                <a:solidFill>
                  <a:srgbClr val="212121"/>
                </a:solidFill>
                <a:effectLst/>
                <a:latin typeface="Calibri" panose="020F0502020204030204" pitchFamily="34" charset="0"/>
              </a:rPr>
              <a:t>eMERGE</a:t>
            </a:r>
            <a:r>
              <a:rPr lang="en-US" b="0" i="0" u="none" strike="noStrike" dirty="0">
                <a:solidFill>
                  <a:srgbClr val="212121"/>
                </a:solidFill>
                <a:effectLst/>
                <a:latin typeface="Calibri" panose="020F0502020204030204" pitchFamily="34" charset="0"/>
              </a:rPr>
              <a:t> Network update</a:t>
            </a:r>
            <a:endParaRPr lang="en-US" dirty="0"/>
          </a:p>
        </p:txBody>
      </p:sp>
      <p:sp>
        <p:nvSpPr>
          <p:cNvPr id="3" name="Subtitle 2">
            <a:extLst>
              <a:ext uri="{FF2B5EF4-FFF2-40B4-BE49-F238E27FC236}">
                <a16:creationId xmlns:a16="http://schemas.microsoft.com/office/drawing/2014/main" id="{4C780C10-3E8B-A2A8-57DE-7F0B02BF168D}"/>
              </a:ext>
            </a:extLst>
          </p:cNvPr>
          <p:cNvSpPr>
            <a:spLocks noGrp="1"/>
          </p:cNvSpPr>
          <p:nvPr>
            <p:ph type="subTitle" idx="1"/>
          </p:nvPr>
        </p:nvSpPr>
        <p:spPr>
          <a:xfrm>
            <a:off x="1524000" y="4407950"/>
            <a:ext cx="9144000" cy="1655762"/>
          </a:xfrm>
        </p:spPr>
        <p:txBody>
          <a:bodyPr/>
          <a:lstStyle/>
          <a:p>
            <a:r>
              <a:rPr lang="en-US" dirty="0"/>
              <a:t>Eimear Kenny on behalf of the </a:t>
            </a:r>
            <a:r>
              <a:rPr lang="en-US" dirty="0" err="1"/>
              <a:t>eMERGE</a:t>
            </a:r>
            <a:r>
              <a:rPr lang="en-US" dirty="0"/>
              <a:t> Network</a:t>
            </a:r>
          </a:p>
          <a:p>
            <a:r>
              <a:rPr lang="en-US" dirty="0"/>
              <a:t>Feb 12 2024 Virtual NHGRI Council Meeting</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412414D1-DEA3-0592-4FEF-FB5B83076E8D}"/>
              </a:ext>
            </a:extLst>
          </p:cNvPr>
          <p:cNvPicPr>
            <a:picLocks noChangeAspect="1"/>
          </p:cNvPicPr>
          <p:nvPr/>
        </p:nvPicPr>
        <p:blipFill>
          <a:blip r:embed="rId2"/>
          <a:stretch>
            <a:fillRect/>
          </a:stretch>
        </p:blipFill>
        <p:spPr>
          <a:xfrm>
            <a:off x="8804365" y="5720442"/>
            <a:ext cx="3156857" cy="1056670"/>
          </a:xfrm>
          <a:prstGeom prst="rect">
            <a:avLst/>
          </a:prstGeom>
        </p:spPr>
      </p:pic>
      <p:pic>
        <p:nvPicPr>
          <p:cNvPr id="7" name="Picture 6" descr="A close-up of a logo&#10;&#10;Description automatically generated">
            <a:extLst>
              <a:ext uri="{FF2B5EF4-FFF2-40B4-BE49-F238E27FC236}">
                <a16:creationId xmlns:a16="http://schemas.microsoft.com/office/drawing/2014/main" id="{32D84DB4-5DBB-909B-BD51-6DC0DC8CD8F7}"/>
              </a:ext>
            </a:extLst>
          </p:cNvPr>
          <p:cNvPicPr>
            <a:picLocks noChangeAspect="1"/>
          </p:cNvPicPr>
          <p:nvPr/>
        </p:nvPicPr>
        <p:blipFill>
          <a:blip r:embed="rId3"/>
          <a:stretch>
            <a:fillRect/>
          </a:stretch>
        </p:blipFill>
        <p:spPr>
          <a:xfrm>
            <a:off x="348343" y="5420896"/>
            <a:ext cx="4822407" cy="1655762"/>
          </a:xfrm>
          <a:prstGeom prst="rect">
            <a:avLst/>
          </a:prstGeom>
        </p:spPr>
      </p:pic>
    </p:spTree>
    <p:extLst>
      <p:ext uri="{BB962C8B-B14F-4D97-AF65-F5344CB8AC3E}">
        <p14:creationId xmlns:p14="http://schemas.microsoft.com/office/powerpoint/2010/main" val="4287746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004B02-0B8D-458A-F798-6735E78F26C9}"/>
              </a:ext>
            </a:extLst>
          </p:cNvPr>
          <p:cNvSpPr>
            <a:spLocks noGrp="1"/>
          </p:cNvSpPr>
          <p:nvPr>
            <p:ph type="sldNum" sz="quarter" idx="12"/>
          </p:nvPr>
        </p:nvSpPr>
        <p:spPr/>
        <p:txBody>
          <a:bodyPr/>
          <a:lstStyle/>
          <a:p>
            <a:fld id="{9F8FBD0B-D5BA-AC4A-B182-CCF391B5588A}" type="slidenum">
              <a:rPr lang="en-US" smtClean="0"/>
              <a:pPr/>
              <a:t>10</a:t>
            </a:fld>
            <a:endParaRPr lang="en-US"/>
          </a:p>
        </p:txBody>
      </p:sp>
      <p:pic>
        <p:nvPicPr>
          <p:cNvPr id="4" name="Google Shape;137;p17">
            <a:extLst>
              <a:ext uri="{FF2B5EF4-FFF2-40B4-BE49-F238E27FC236}">
                <a16:creationId xmlns:a16="http://schemas.microsoft.com/office/drawing/2014/main" id="{DEDBAA29-AE51-1A24-9703-C299656C1BDE}"/>
              </a:ext>
            </a:extLst>
          </p:cNvPr>
          <p:cNvPicPr preferRelativeResize="0"/>
          <p:nvPr/>
        </p:nvPicPr>
        <p:blipFill rotWithShape="1">
          <a:blip r:embed="rId2" cstate="screen">
            <a:clrChange>
              <a:clrFrom>
                <a:srgbClr val="FFF9D2"/>
              </a:clrFrom>
              <a:clrTo>
                <a:srgbClr val="FFF9D2">
                  <a:alpha val="0"/>
                </a:srgbClr>
              </a:clrTo>
            </a:clrChange>
            <a:alphaModFix/>
            <a:extLst>
              <a:ext uri="{28A0092B-C50C-407E-A947-70E740481C1C}">
                <a14:useLocalDpi xmlns:a14="http://schemas.microsoft.com/office/drawing/2010/main"/>
              </a:ext>
            </a:extLst>
          </a:blip>
          <a:srcRect/>
          <a:stretch/>
        </p:blipFill>
        <p:spPr>
          <a:xfrm>
            <a:off x="8963511" y="734888"/>
            <a:ext cx="1581618" cy="1417523"/>
          </a:xfrm>
          <a:prstGeom prst="rect">
            <a:avLst/>
          </a:prstGeom>
          <a:noFill/>
          <a:ln>
            <a:noFill/>
          </a:ln>
        </p:spPr>
      </p:pic>
      <p:sp>
        <p:nvSpPr>
          <p:cNvPr id="5" name="TextBox 4">
            <a:extLst>
              <a:ext uri="{FF2B5EF4-FFF2-40B4-BE49-F238E27FC236}">
                <a16:creationId xmlns:a16="http://schemas.microsoft.com/office/drawing/2014/main" id="{ED49B124-3C79-6150-D33F-3ADB6B8A4BA4}"/>
              </a:ext>
            </a:extLst>
          </p:cNvPr>
          <p:cNvSpPr txBox="1"/>
          <p:nvPr/>
        </p:nvSpPr>
        <p:spPr>
          <a:xfrm>
            <a:off x="8785703" y="2153093"/>
            <a:ext cx="1937234" cy="830997"/>
          </a:xfrm>
          <a:prstGeom prst="rect">
            <a:avLst/>
          </a:prstGeom>
          <a:noFill/>
        </p:spPr>
        <p:txBody>
          <a:bodyPr wrap="square" rtlCol="0">
            <a:spAutoFit/>
          </a:bodyPr>
          <a:lstStyle/>
          <a:p>
            <a:r>
              <a:rPr lang="en-US" sz="2400" dirty="0">
                <a:latin typeface="Avenir Book" panose="02000503020000020003" pitchFamily="2" charset="0"/>
                <a:cs typeface="Arial" panose="020B0604020202020204" pitchFamily="34" charset="0"/>
              </a:rPr>
              <a:t>Patients</a:t>
            </a:r>
            <a:r>
              <a:rPr lang="en-US" sz="2400" dirty="0">
                <a:latin typeface="Avenir Book" panose="02000503020000020003" pitchFamily="2" charset="0"/>
              </a:rPr>
              <a:t> and communities</a:t>
            </a:r>
          </a:p>
        </p:txBody>
      </p:sp>
      <p:sp>
        <p:nvSpPr>
          <p:cNvPr id="6" name="Title 4">
            <a:extLst>
              <a:ext uri="{FF2B5EF4-FFF2-40B4-BE49-F238E27FC236}">
                <a16:creationId xmlns:a16="http://schemas.microsoft.com/office/drawing/2014/main" id="{7FC78FE1-2F60-6910-F4E7-61A73086A828}"/>
              </a:ext>
            </a:extLst>
          </p:cNvPr>
          <p:cNvSpPr txBox="1">
            <a:spLocks/>
          </p:cNvSpPr>
          <p:nvPr/>
        </p:nvSpPr>
        <p:spPr>
          <a:xfrm>
            <a:off x="1510639" y="184752"/>
            <a:ext cx="9986036" cy="47510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000" kern="1200">
                <a:solidFill>
                  <a:schemeClr val="tx2"/>
                </a:solidFill>
                <a:latin typeface="+mj-lt"/>
                <a:ea typeface="+mj-ea"/>
                <a:cs typeface="+mj-cs"/>
              </a:defRPr>
            </a:lvl1pPr>
          </a:lstStyle>
          <a:p>
            <a:r>
              <a:rPr lang="en-US" sz="3000" b="1" dirty="0">
                <a:solidFill>
                  <a:schemeClr val="tx1"/>
                </a:solidFill>
                <a:latin typeface="Avenir Book" panose="02000503020000020003" pitchFamily="2" charset="0"/>
              </a:rPr>
              <a:t>Patients' attitudes toward polygenic risk information</a:t>
            </a:r>
          </a:p>
        </p:txBody>
      </p:sp>
      <p:pic>
        <p:nvPicPr>
          <p:cNvPr id="8" name="Picture 7" descr="A screenshot of a computer&#10;&#10;Description automatically generated with medium confidence">
            <a:extLst>
              <a:ext uri="{FF2B5EF4-FFF2-40B4-BE49-F238E27FC236}">
                <a16:creationId xmlns:a16="http://schemas.microsoft.com/office/drawing/2014/main" id="{F29BBCCB-B3C9-ECF3-7D3B-A972A4F842E7}"/>
              </a:ext>
            </a:extLst>
          </p:cNvPr>
          <p:cNvPicPr>
            <a:picLocks noChangeAspect="1"/>
          </p:cNvPicPr>
          <p:nvPr/>
        </p:nvPicPr>
        <p:blipFill>
          <a:blip r:embed="rId3"/>
          <a:stretch>
            <a:fillRect/>
          </a:stretch>
        </p:blipFill>
        <p:spPr>
          <a:xfrm>
            <a:off x="6568033" y="5049166"/>
            <a:ext cx="5614987" cy="1802158"/>
          </a:xfrm>
          <a:prstGeom prst="rect">
            <a:avLst/>
          </a:prstGeom>
        </p:spPr>
      </p:pic>
      <p:sp>
        <p:nvSpPr>
          <p:cNvPr id="9" name="Google Shape;249;p27">
            <a:extLst>
              <a:ext uri="{FF2B5EF4-FFF2-40B4-BE49-F238E27FC236}">
                <a16:creationId xmlns:a16="http://schemas.microsoft.com/office/drawing/2014/main" id="{910440D0-F0C7-326B-FFEF-028EAADD6C0A}"/>
              </a:ext>
            </a:extLst>
          </p:cNvPr>
          <p:cNvSpPr txBox="1">
            <a:spLocks/>
          </p:cNvSpPr>
          <p:nvPr/>
        </p:nvSpPr>
        <p:spPr>
          <a:xfrm>
            <a:off x="1570043" y="1"/>
            <a:ext cx="7304565" cy="5197095"/>
          </a:xfrm>
          <a:prstGeom prst="rect">
            <a:avLst/>
          </a:prstGeom>
          <a:noFill/>
          <a:ln>
            <a:noFill/>
          </a:ln>
        </p:spPr>
        <p:txBody>
          <a:bodyPr spcFirstLastPara="1" wrap="square" lIns="91425" tIns="45700" rIns="91425" bIns="4570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SzPts val="2500"/>
              <a:buNone/>
            </a:pPr>
            <a:r>
              <a:rPr lang="en-US" sz="2000" b="1" dirty="0">
                <a:latin typeface="Avenir Book" panose="02000503020000020003" pitchFamily="2" charset="0"/>
              </a:rPr>
              <a:t>In-depth assessment of the perspectives of diverse patients on the use of clinical PRS</a:t>
            </a:r>
            <a:endParaRPr lang="en-US" sz="2000" dirty="0">
              <a:latin typeface="Avenir Book" panose="02000503020000020003" pitchFamily="2" charset="0"/>
            </a:endParaRPr>
          </a:p>
          <a:p>
            <a:pPr marL="342900">
              <a:spcBef>
                <a:spcPts val="1200"/>
              </a:spcBef>
              <a:buSzPts val="2300"/>
            </a:pPr>
            <a:r>
              <a:rPr lang="en-US" sz="2000" dirty="0">
                <a:latin typeface="Avenir Book" panose="02000503020000020003" pitchFamily="2" charset="0"/>
              </a:rPr>
              <a:t>Interest and perceived utility were high</a:t>
            </a:r>
          </a:p>
          <a:p>
            <a:pPr marL="342900">
              <a:spcBef>
                <a:spcPts val="1200"/>
              </a:spcBef>
              <a:buSzPts val="2300"/>
            </a:pPr>
            <a:r>
              <a:rPr lang="en-US" sz="2000" dirty="0">
                <a:latin typeface="Avenir Book" panose="02000503020000020003" pitchFamily="2" charset="0"/>
              </a:rPr>
              <a:t>Identified barriers and potential for psychological distress that could hinder access and widespread adoption </a:t>
            </a:r>
          </a:p>
          <a:p>
            <a:pPr marL="342900">
              <a:spcBef>
                <a:spcPts val="1200"/>
              </a:spcBef>
              <a:buSzPts val="2300"/>
            </a:pPr>
            <a:r>
              <a:rPr lang="en-US" sz="2000" dirty="0">
                <a:latin typeface="Avenir Book" panose="02000503020000020003" pitchFamily="2" charset="0"/>
              </a:rPr>
              <a:t>Most people preferred in person return of results</a:t>
            </a:r>
          </a:p>
        </p:txBody>
      </p:sp>
      <p:sp>
        <p:nvSpPr>
          <p:cNvPr id="11" name="Google Shape;250;p27">
            <a:extLst>
              <a:ext uri="{FF2B5EF4-FFF2-40B4-BE49-F238E27FC236}">
                <a16:creationId xmlns:a16="http://schemas.microsoft.com/office/drawing/2014/main" id="{EFAF0D52-98D3-FF57-9698-BD3BF272A1C3}"/>
              </a:ext>
            </a:extLst>
          </p:cNvPr>
          <p:cNvSpPr/>
          <p:nvPr/>
        </p:nvSpPr>
        <p:spPr>
          <a:xfrm>
            <a:off x="1570043" y="3816660"/>
            <a:ext cx="6711946" cy="1102659"/>
          </a:xfrm>
          <a:prstGeom prst="roundRect">
            <a:avLst>
              <a:gd name="adj" fmla="val 16667"/>
            </a:avLst>
          </a:prstGeom>
          <a:solidFill>
            <a:srgbClr val="7E60A9">
              <a:alpha val="14509"/>
            </a:srgbClr>
          </a:solidFill>
          <a:ln w="10775" cap="flat" cmpd="sng">
            <a:solidFill>
              <a:srgbClr val="7D60A8"/>
            </a:solidFill>
            <a:prstDash val="solid"/>
            <a:round/>
            <a:headEnd type="none" w="sm" len="sm"/>
            <a:tailEnd type="none" w="sm" len="sm"/>
          </a:ln>
        </p:spPr>
        <p:txBody>
          <a:bodyPr spcFirstLastPara="1" wrap="square" lIns="91425" tIns="45700" rIns="91425" bIns="45700" anchor="ctr" anchorCtr="0">
            <a:noAutofit/>
          </a:bodyPr>
          <a:lstStyle/>
          <a:p>
            <a:pPr lvl="1"/>
            <a:r>
              <a:rPr lang="en-US" sz="2000" b="1">
                <a:solidFill>
                  <a:srgbClr val="595959"/>
                </a:solidFill>
                <a:latin typeface="Avenir Book" panose="02000503020000020003" pitchFamily="2" charset="0"/>
                <a:ea typeface="Corbel"/>
                <a:cs typeface="Corbel"/>
                <a:sym typeface="Corbel"/>
              </a:rPr>
              <a:t>Patient-centered insights can help tailor strategies for delivering clinical PRS in diverse populations</a:t>
            </a:r>
            <a:endParaRPr sz="2000">
              <a:latin typeface="Avenir Book" panose="02000503020000020003" pitchFamily="2" charset="0"/>
            </a:endParaRPr>
          </a:p>
        </p:txBody>
      </p:sp>
      <p:sp>
        <p:nvSpPr>
          <p:cNvPr id="2" name="TextBox 1">
            <a:extLst>
              <a:ext uri="{FF2B5EF4-FFF2-40B4-BE49-F238E27FC236}">
                <a16:creationId xmlns:a16="http://schemas.microsoft.com/office/drawing/2014/main" id="{43CDED6B-4DC7-82C1-051C-174DA96CD011}"/>
              </a:ext>
            </a:extLst>
          </p:cNvPr>
          <p:cNvSpPr txBox="1"/>
          <p:nvPr/>
        </p:nvSpPr>
        <p:spPr>
          <a:xfrm>
            <a:off x="4666901" y="6551176"/>
            <a:ext cx="1656479" cy="276999"/>
          </a:xfrm>
          <a:prstGeom prst="rect">
            <a:avLst/>
          </a:prstGeom>
          <a:noFill/>
        </p:spPr>
        <p:txBody>
          <a:bodyPr wrap="none" rtlCol="0">
            <a:spAutoFit/>
          </a:bodyPr>
          <a:lstStyle/>
          <a:p>
            <a:pPr algn="ctr"/>
            <a:r>
              <a:rPr lang="en-US" sz="1200" dirty="0">
                <a:latin typeface="Avenir Book" panose="02000503020000020003" pitchFamily="2" charset="0"/>
              </a:rPr>
              <a:t>Dr. </a:t>
            </a:r>
            <a:r>
              <a:rPr lang="en-US" sz="1200" dirty="0" err="1">
                <a:latin typeface="Avenir Book" panose="02000503020000020003" pitchFamily="2" charset="0"/>
              </a:rPr>
              <a:t>Noura</a:t>
            </a:r>
            <a:r>
              <a:rPr lang="en-US" sz="1200" dirty="0">
                <a:latin typeface="Avenir Book" panose="02000503020000020003" pitchFamily="2" charset="0"/>
              </a:rPr>
              <a:t> Abul-</a:t>
            </a:r>
            <a:r>
              <a:rPr lang="en-US" sz="1200" dirty="0" err="1">
                <a:latin typeface="Avenir Book" panose="02000503020000020003" pitchFamily="2" charset="0"/>
              </a:rPr>
              <a:t>Husn</a:t>
            </a:r>
            <a:r>
              <a:rPr lang="en-US" sz="1200" dirty="0">
                <a:latin typeface="Avenir Book" panose="02000503020000020003" pitchFamily="2" charset="0"/>
              </a:rPr>
              <a:t>,</a:t>
            </a:r>
          </a:p>
        </p:txBody>
      </p:sp>
      <p:pic>
        <p:nvPicPr>
          <p:cNvPr id="7" name="Picture 6" descr="A close-up of a person smiling&#10;&#10;Description automatically generated">
            <a:extLst>
              <a:ext uri="{FF2B5EF4-FFF2-40B4-BE49-F238E27FC236}">
                <a16:creationId xmlns:a16="http://schemas.microsoft.com/office/drawing/2014/main" id="{8C78378C-0505-EDFA-C6EE-448624E20923}"/>
              </a:ext>
            </a:extLst>
          </p:cNvPr>
          <p:cNvPicPr>
            <a:picLocks noChangeAspect="1"/>
          </p:cNvPicPr>
          <p:nvPr/>
        </p:nvPicPr>
        <p:blipFill>
          <a:blip r:embed="rId4"/>
          <a:stretch>
            <a:fillRect/>
          </a:stretch>
        </p:blipFill>
        <p:spPr>
          <a:xfrm>
            <a:off x="4915921" y="5170970"/>
            <a:ext cx="1092129" cy="1405375"/>
          </a:xfrm>
          <a:prstGeom prst="rect">
            <a:avLst/>
          </a:prstGeom>
        </p:spPr>
      </p:pic>
      <p:pic>
        <p:nvPicPr>
          <p:cNvPr id="10" name="Picture 9">
            <a:extLst>
              <a:ext uri="{FF2B5EF4-FFF2-40B4-BE49-F238E27FC236}">
                <a16:creationId xmlns:a16="http://schemas.microsoft.com/office/drawing/2014/main" id="{7DF18F8A-94CC-80FD-E484-91899CDC306A}"/>
              </a:ext>
            </a:extLst>
          </p:cNvPr>
          <p:cNvPicPr>
            <a:picLocks noChangeAspect="1"/>
          </p:cNvPicPr>
          <p:nvPr/>
        </p:nvPicPr>
        <p:blipFill>
          <a:blip r:embed="rId5"/>
          <a:stretch>
            <a:fillRect/>
          </a:stretch>
        </p:blipFill>
        <p:spPr>
          <a:xfrm>
            <a:off x="3431561" y="5197206"/>
            <a:ext cx="983441" cy="1307397"/>
          </a:xfrm>
          <a:prstGeom prst="rect">
            <a:avLst/>
          </a:prstGeom>
        </p:spPr>
      </p:pic>
      <p:sp>
        <p:nvSpPr>
          <p:cNvPr id="12" name="TextBox 11">
            <a:extLst>
              <a:ext uri="{FF2B5EF4-FFF2-40B4-BE49-F238E27FC236}">
                <a16:creationId xmlns:a16="http://schemas.microsoft.com/office/drawing/2014/main" id="{9E3906C3-994F-C447-FDC7-472F7EFDE8E6}"/>
              </a:ext>
            </a:extLst>
          </p:cNvPr>
          <p:cNvSpPr txBox="1"/>
          <p:nvPr/>
        </p:nvSpPr>
        <p:spPr>
          <a:xfrm>
            <a:off x="3285814" y="6581001"/>
            <a:ext cx="1260281" cy="276999"/>
          </a:xfrm>
          <a:prstGeom prst="rect">
            <a:avLst/>
          </a:prstGeom>
          <a:noFill/>
        </p:spPr>
        <p:txBody>
          <a:bodyPr wrap="none" rtlCol="0">
            <a:spAutoFit/>
          </a:bodyPr>
          <a:lstStyle/>
          <a:p>
            <a:pPr algn="ctr"/>
            <a:r>
              <a:rPr lang="en-US" sz="1200" dirty="0">
                <a:latin typeface="Avenir Book" panose="02000503020000020003" pitchFamily="2" charset="0"/>
              </a:rPr>
              <a:t>Sabrina </a:t>
            </a:r>
            <a:r>
              <a:rPr lang="en-US" sz="1200" dirty="0" err="1">
                <a:latin typeface="Avenir Book" panose="02000503020000020003" pitchFamily="2" charset="0"/>
              </a:rPr>
              <a:t>Suckiel</a:t>
            </a:r>
            <a:endParaRPr lang="en-US" sz="1200" dirty="0">
              <a:latin typeface="Avenir Book" panose="02000503020000020003" pitchFamily="2" charset="0"/>
            </a:endParaRPr>
          </a:p>
        </p:txBody>
      </p:sp>
      <p:pic>
        <p:nvPicPr>
          <p:cNvPr id="14" name="Picture 13" descr="A black background with white text&#10;&#10;Description automatically generated">
            <a:extLst>
              <a:ext uri="{FF2B5EF4-FFF2-40B4-BE49-F238E27FC236}">
                <a16:creationId xmlns:a16="http://schemas.microsoft.com/office/drawing/2014/main" id="{C1819EC2-862C-CA4C-FC83-DD07E4480382}"/>
              </a:ext>
            </a:extLst>
          </p:cNvPr>
          <p:cNvPicPr>
            <a:picLocks noChangeAspect="1"/>
          </p:cNvPicPr>
          <p:nvPr/>
        </p:nvPicPr>
        <p:blipFill>
          <a:blip r:embed="rId6"/>
          <a:stretch>
            <a:fillRect/>
          </a:stretch>
        </p:blipFill>
        <p:spPr>
          <a:xfrm>
            <a:off x="775754" y="5234747"/>
            <a:ext cx="2504244" cy="1430996"/>
          </a:xfrm>
          <a:prstGeom prst="rect">
            <a:avLst/>
          </a:prstGeom>
        </p:spPr>
      </p:pic>
    </p:spTree>
    <p:extLst>
      <p:ext uri="{BB962C8B-B14F-4D97-AF65-F5344CB8AC3E}">
        <p14:creationId xmlns:p14="http://schemas.microsoft.com/office/powerpoint/2010/main" val="220864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flowchart&#10;&#10;Description automatically generated">
            <a:extLst>
              <a:ext uri="{FF2B5EF4-FFF2-40B4-BE49-F238E27FC236}">
                <a16:creationId xmlns:a16="http://schemas.microsoft.com/office/drawing/2014/main" id="{6330391A-25FB-D89F-4D0A-C16FC18AEF55}"/>
              </a:ext>
            </a:extLst>
          </p:cNvPr>
          <p:cNvPicPr>
            <a:picLocks noChangeAspect="1"/>
          </p:cNvPicPr>
          <p:nvPr/>
        </p:nvPicPr>
        <p:blipFill rotWithShape="1">
          <a:blip r:embed="rId2"/>
          <a:srcRect b="30048"/>
          <a:stretch/>
        </p:blipFill>
        <p:spPr>
          <a:xfrm>
            <a:off x="634619" y="1261979"/>
            <a:ext cx="10922761" cy="4929816"/>
          </a:xfrm>
          <a:prstGeom prst="rect">
            <a:avLst/>
          </a:prstGeom>
        </p:spPr>
      </p:pic>
      <p:sp>
        <p:nvSpPr>
          <p:cNvPr id="7" name="TextBox 6">
            <a:extLst>
              <a:ext uri="{FF2B5EF4-FFF2-40B4-BE49-F238E27FC236}">
                <a16:creationId xmlns:a16="http://schemas.microsoft.com/office/drawing/2014/main" id="{236AE0F0-E511-D37D-3C6D-5BF1D8EE52F6}"/>
              </a:ext>
            </a:extLst>
          </p:cNvPr>
          <p:cNvSpPr txBox="1"/>
          <p:nvPr/>
        </p:nvSpPr>
        <p:spPr>
          <a:xfrm>
            <a:off x="1801091" y="6334780"/>
            <a:ext cx="8799454" cy="523220"/>
          </a:xfrm>
          <a:prstGeom prst="rect">
            <a:avLst/>
          </a:prstGeom>
          <a:noFill/>
        </p:spPr>
        <p:txBody>
          <a:bodyPr wrap="square">
            <a:spAutoFit/>
          </a:bodyPr>
          <a:lstStyle/>
          <a:p>
            <a:pPr>
              <a:spcBef>
                <a:spcPts val="1100"/>
              </a:spcBef>
              <a:spcAft>
                <a:spcPts val="1100"/>
              </a:spcAft>
            </a:pPr>
            <a:r>
              <a:rPr lang="fi-FI" sz="1400" dirty="0">
                <a:solidFill>
                  <a:srgbClr val="333333"/>
                </a:solidFill>
                <a:latin typeface="Avenir Book" panose="02000503020000020003" pitchFamily="2" charset="0"/>
                <a:ea typeface="Times New Roman" panose="02020603050405020304" pitchFamily="18" charset="0"/>
              </a:rPr>
              <a:t>Lennon NJ…. </a:t>
            </a:r>
            <a:r>
              <a:rPr lang="fi-FI" sz="1400" dirty="0" err="1">
                <a:solidFill>
                  <a:srgbClr val="333333"/>
                </a:solidFill>
                <a:latin typeface="Avenir Book" panose="02000503020000020003" pitchFamily="2" charset="0"/>
                <a:ea typeface="Times New Roman" panose="02020603050405020304" pitchFamily="18" charset="0"/>
              </a:rPr>
              <a:t>Kenny</a:t>
            </a:r>
            <a:r>
              <a:rPr lang="fi-FI" sz="1400" dirty="0">
                <a:solidFill>
                  <a:srgbClr val="333333"/>
                </a:solidFill>
                <a:latin typeface="Avenir Book" panose="02000503020000020003" pitchFamily="2" charset="0"/>
                <a:ea typeface="Times New Roman" panose="02020603050405020304" pitchFamily="18" charset="0"/>
              </a:rPr>
              <a:t> EE. </a:t>
            </a:r>
            <a:r>
              <a:rPr lang="en-US" sz="1400" dirty="0">
                <a:solidFill>
                  <a:srgbClr val="333333"/>
                </a:solidFill>
                <a:latin typeface="Avenir Book" panose="02000503020000020003" pitchFamily="2" charset="0"/>
                <a:ea typeface="Times New Roman" panose="02020603050405020304" pitchFamily="18" charset="0"/>
              </a:rPr>
              <a:t>Selection, optimization, and validation of ten chronic disease polygenic risk scores for clinical implementation in diverse populations. </a:t>
            </a:r>
            <a:r>
              <a:rPr lang="en-US" sz="1400" i="1" dirty="0">
                <a:solidFill>
                  <a:srgbClr val="333333"/>
                </a:solidFill>
                <a:latin typeface="Avenir Book" panose="02000503020000020003" pitchFamily="2" charset="0"/>
                <a:ea typeface="Times New Roman" panose="02020603050405020304" pitchFamily="18" charset="0"/>
              </a:rPr>
              <a:t>Nature Medicine</a:t>
            </a:r>
            <a:r>
              <a:rPr lang="en-US" sz="1400" dirty="0">
                <a:solidFill>
                  <a:srgbClr val="333333"/>
                </a:solidFill>
                <a:latin typeface="Avenir Book" panose="02000503020000020003" pitchFamily="2" charset="0"/>
                <a:ea typeface="Times New Roman" panose="02020603050405020304" pitchFamily="18" charset="0"/>
              </a:rPr>
              <a:t> [Accepted] (2024)</a:t>
            </a:r>
            <a:endParaRPr lang="en-US" sz="1400" dirty="0">
              <a:latin typeface="Avenir Book" panose="02000503020000020003" pitchFamily="2" charset="0"/>
              <a:ea typeface="Times New Roman" panose="02020603050405020304" pitchFamily="18" charset="0"/>
            </a:endParaRPr>
          </a:p>
        </p:txBody>
      </p:sp>
      <p:sp>
        <p:nvSpPr>
          <p:cNvPr id="2" name="Rectangle 1">
            <a:extLst>
              <a:ext uri="{FF2B5EF4-FFF2-40B4-BE49-F238E27FC236}">
                <a16:creationId xmlns:a16="http://schemas.microsoft.com/office/drawing/2014/main" id="{52309580-D7A3-7B0B-ECAD-F8005A2545EC}"/>
              </a:ext>
            </a:extLst>
          </p:cNvPr>
          <p:cNvSpPr/>
          <p:nvPr/>
        </p:nvSpPr>
        <p:spPr>
          <a:xfrm>
            <a:off x="953589" y="1384663"/>
            <a:ext cx="209005" cy="2481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2511C7C0-C001-039B-CAAA-F140487709F8}"/>
              </a:ext>
            </a:extLst>
          </p:cNvPr>
          <p:cNvSpPr txBox="1">
            <a:spLocks/>
          </p:cNvSpPr>
          <p:nvPr/>
        </p:nvSpPr>
        <p:spPr>
          <a:xfrm>
            <a:off x="1207800" y="315381"/>
            <a:ext cx="9986036" cy="47510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000" kern="1200">
                <a:solidFill>
                  <a:schemeClr val="tx2"/>
                </a:solidFill>
                <a:latin typeface="+mj-lt"/>
                <a:ea typeface="+mj-ea"/>
                <a:cs typeface="+mj-cs"/>
              </a:defRPr>
            </a:lvl1pPr>
          </a:lstStyle>
          <a:p>
            <a:r>
              <a:rPr lang="en-US" sz="3000" b="1" dirty="0">
                <a:solidFill>
                  <a:schemeClr val="tx1"/>
                </a:solidFill>
                <a:latin typeface="Avenir Book" panose="02000503020000020003" pitchFamily="2" charset="0"/>
              </a:rPr>
              <a:t>Developing clinical PRS tests for 10 conditions</a:t>
            </a:r>
          </a:p>
        </p:txBody>
      </p:sp>
    </p:spTree>
    <p:extLst>
      <p:ext uri="{BB962C8B-B14F-4D97-AF65-F5344CB8AC3E}">
        <p14:creationId xmlns:p14="http://schemas.microsoft.com/office/powerpoint/2010/main" val="2914951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3">
          <a:extLst>
            <a:ext uri="{FF2B5EF4-FFF2-40B4-BE49-F238E27FC236}">
              <a16:creationId xmlns:a16="http://schemas.microsoft.com/office/drawing/2014/main" id="{664E4E73-A021-4E9A-968E-C8032077F77C}"/>
            </a:ext>
          </a:extLst>
        </p:cNvPr>
        <p:cNvGrpSpPr/>
        <p:nvPr/>
      </p:nvGrpSpPr>
      <p:grpSpPr>
        <a:xfrm>
          <a:off x="0" y="0"/>
          <a:ext cx="0" cy="0"/>
          <a:chOff x="0" y="0"/>
          <a:chExt cx="0" cy="0"/>
        </a:xfrm>
      </p:grpSpPr>
      <p:sp>
        <p:nvSpPr>
          <p:cNvPr id="754" name="Google Shape;754;p84">
            <a:extLst>
              <a:ext uri="{FF2B5EF4-FFF2-40B4-BE49-F238E27FC236}">
                <a16:creationId xmlns:a16="http://schemas.microsoft.com/office/drawing/2014/main" id="{4A7D6879-19F5-4DF1-AE0B-0401DFE89A47}"/>
              </a:ext>
            </a:extLst>
          </p:cNvPr>
          <p:cNvSpPr txBox="1">
            <a:spLocks noGrp="1"/>
          </p:cNvSpPr>
          <p:nvPr>
            <p:ph type="title"/>
          </p:nvPr>
        </p:nvSpPr>
        <p:spPr>
          <a:xfrm>
            <a:off x="173361" y="294800"/>
            <a:ext cx="7358000" cy="1044800"/>
          </a:xfrm>
          <a:prstGeom prst="rect">
            <a:avLst/>
          </a:prstGeom>
        </p:spPr>
        <p:txBody>
          <a:bodyPr spcFirstLastPara="1" vert="horz" wrap="square" lIns="121900" tIns="121900" rIns="121900" bIns="121900" rtlCol="0" anchor="t" anchorCtr="0">
            <a:noAutofit/>
          </a:bodyPr>
          <a:lstStyle/>
          <a:p>
            <a:r>
              <a:rPr lang="en" sz="3600" b="1" dirty="0">
                <a:solidFill>
                  <a:schemeClr val="tx1">
                    <a:lumMod val="65000"/>
                    <a:lumOff val="35000"/>
                  </a:schemeClr>
                </a:solidFill>
                <a:latin typeface="Avenir Book" panose="02000503020000020003" pitchFamily="2" charset="0"/>
              </a:rPr>
              <a:t>Ancestry adjustments of PRS</a:t>
            </a:r>
            <a:endParaRPr sz="3600" b="1" dirty="0">
              <a:solidFill>
                <a:schemeClr val="tx1">
                  <a:lumMod val="65000"/>
                  <a:lumOff val="35000"/>
                </a:schemeClr>
              </a:solidFill>
              <a:latin typeface="Avenir Book" panose="02000503020000020003" pitchFamily="2" charset="0"/>
            </a:endParaRPr>
          </a:p>
        </p:txBody>
      </p:sp>
      <p:sp>
        <p:nvSpPr>
          <p:cNvPr id="755" name="Google Shape;755;p84">
            <a:extLst>
              <a:ext uri="{FF2B5EF4-FFF2-40B4-BE49-F238E27FC236}">
                <a16:creationId xmlns:a16="http://schemas.microsoft.com/office/drawing/2014/main" id="{A382AB06-71AB-39DF-ABC0-608B91AC69A1}"/>
              </a:ext>
            </a:extLst>
          </p:cNvPr>
          <p:cNvSpPr txBox="1">
            <a:spLocks noGrp="1"/>
          </p:cNvSpPr>
          <p:nvPr>
            <p:ph type="body" idx="1"/>
          </p:nvPr>
        </p:nvSpPr>
        <p:spPr>
          <a:xfrm>
            <a:off x="9200" y="2250765"/>
            <a:ext cx="5013200" cy="4693600"/>
          </a:xfrm>
          <a:prstGeom prst="rect">
            <a:avLst/>
          </a:prstGeom>
        </p:spPr>
        <p:txBody>
          <a:bodyPr spcFirstLastPara="1" vert="horz" wrap="square" lIns="121900" tIns="121900" rIns="121900" bIns="121900" rtlCol="0" anchor="t" anchorCtr="0">
            <a:normAutofit/>
          </a:bodyPr>
          <a:lstStyle/>
          <a:p>
            <a:pPr>
              <a:buClr>
                <a:schemeClr val="dk1"/>
              </a:buClr>
            </a:pPr>
            <a:r>
              <a:rPr lang="en" sz="2400" dirty="0" err="1">
                <a:solidFill>
                  <a:schemeClr val="dk1"/>
                </a:solidFill>
                <a:latin typeface="Avenir Book" panose="02000503020000020003" pitchFamily="2" charset="0"/>
              </a:rPr>
              <a:t>Khera</a:t>
            </a:r>
            <a:r>
              <a:rPr lang="en" sz="2400" dirty="0">
                <a:solidFill>
                  <a:schemeClr val="dk1"/>
                </a:solidFill>
                <a:latin typeface="Avenir Book" panose="02000503020000020003" pitchFamily="2" charset="0"/>
              </a:rPr>
              <a:t> et al (</a:t>
            </a:r>
            <a:r>
              <a:rPr lang="en" sz="2400" i="1" dirty="0">
                <a:solidFill>
                  <a:schemeClr val="dk1"/>
                </a:solidFill>
                <a:latin typeface="Avenir Book" panose="02000503020000020003" pitchFamily="2" charset="0"/>
              </a:rPr>
              <a:t>Nat. Genet 2018</a:t>
            </a:r>
            <a:r>
              <a:rPr lang="en" sz="2400" dirty="0">
                <a:solidFill>
                  <a:schemeClr val="dk1"/>
                </a:solidFill>
                <a:latin typeface="Avenir Book" panose="02000503020000020003" pitchFamily="2" charset="0"/>
              </a:rPr>
              <a:t>) adjusted the mean for each population to normalize ancestry differences.</a:t>
            </a:r>
            <a:endParaRPr sz="2400" dirty="0">
              <a:solidFill>
                <a:schemeClr val="dk1"/>
              </a:solidFill>
              <a:latin typeface="Avenir Book" panose="02000503020000020003" pitchFamily="2" charset="0"/>
            </a:endParaRPr>
          </a:p>
          <a:p>
            <a:pPr indent="0">
              <a:spcBef>
                <a:spcPts val="1600"/>
              </a:spcBef>
              <a:buNone/>
            </a:pPr>
            <a:endParaRPr sz="2400" dirty="0">
              <a:solidFill>
                <a:schemeClr val="dk1"/>
              </a:solidFill>
              <a:latin typeface="Avenir Book" panose="02000503020000020003" pitchFamily="2" charset="0"/>
            </a:endParaRPr>
          </a:p>
          <a:p>
            <a:pPr>
              <a:buClr>
                <a:schemeClr val="dk1"/>
              </a:buClr>
            </a:pPr>
            <a:r>
              <a:rPr lang="en" sz="2400" dirty="0">
                <a:solidFill>
                  <a:schemeClr val="dk1"/>
                </a:solidFill>
                <a:latin typeface="Avenir Book" panose="02000503020000020003" pitchFamily="2" charset="0"/>
              </a:rPr>
              <a:t>New method developed at Broad integrated adjustments in mean and variance, and corrects for representation bias. </a:t>
            </a:r>
            <a:endParaRPr sz="2400" dirty="0">
              <a:solidFill>
                <a:schemeClr val="dk1"/>
              </a:solidFill>
              <a:latin typeface="Avenir Book" panose="02000503020000020003" pitchFamily="2" charset="0"/>
            </a:endParaRPr>
          </a:p>
        </p:txBody>
      </p:sp>
      <p:pic>
        <p:nvPicPr>
          <p:cNvPr id="756" name="Google Shape;756;p84">
            <a:extLst>
              <a:ext uri="{FF2B5EF4-FFF2-40B4-BE49-F238E27FC236}">
                <a16:creationId xmlns:a16="http://schemas.microsoft.com/office/drawing/2014/main" id="{6C5894E6-9F7A-22FF-A2D0-C04CEFD7C448}"/>
              </a:ext>
            </a:extLst>
          </p:cNvPr>
          <p:cNvPicPr preferRelativeResize="0"/>
          <p:nvPr/>
        </p:nvPicPr>
        <p:blipFill>
          <a:blip r:embed="rId3">
            <a:alphaModFix/>
          </a:blip>
          <a:stretch>
            <a:fillRect/>
          </a:stretch>
        </p:blipFill>
        <p:spPr>
          <a:xfrm>
            <a:off x="8487409" y="0"/>
            <a:ext cx="1476432" cy="1273819"/>
          </a:xfrm>
          <a:prstGeom prst="rect">
            <a:avLst/>
          </a:prstGeom>
          <a:noFill/>
          <a:ln>
            <a:noFill/>
          </a:ln>
        </p:spPr>
      </p:pic>
      <p:sp>
        <p:nvSpPr>
          <p:cNvPr id="757" name="Google Shape;757;p84">
            <a:extLst>
              <a:ext uri="{FF2B5EF4-FFF2-40B4-BE49-F238E27FC236}">
                <a16:creationId xmlns:a16="http://schemas.microsoft.com/office/drawing/2014/main" id="{F7FB4CC3-1AFD-278A-D927-7E2C13F7063B}"/>
              </a:ext>
            </a:extLst>
          </p:cNvPr>
          <p:cNvSpPr txBox="1"/>
          <p:nvPr/>
        </p:nvSpPr>
        <p:spPr>
          <a:xfrm>
            <a:off x="10007067" y="1312017"/>
            <a:ext cx="2247200" cy="492402"/>
          </a:xfrm>
          <a:prstGeom prst="rect">
            <a:avLst/>
          </a:prstGeom>
          <a:noFill/>
          <a:ln>
            <a:noFill/>
          </a:ln>
        </p:spPr>
        <p:txBody>
          <a:bodyPr spcFirstLastPara="1" wrap="square" lIns="121900" tIns="121900" rIns="121900" bIns="121900" anchor="t" anchorCtr="0">
            <a:spAutoFit/>
          </a:bodyPr>
          <a:lstStyle/>
          <a:p>
            <a:r>
              <a:rPr lang="en" sz="1600" b="1"/>
              <a:t>Chris Kachulis, PhD</a:t>
            </a:r>
            <a:endParaRPr sz="1600" b="1"/>
          </a:p>
        </p:txBody>
      </p:sp>
      <p:sp>
        <p:nvSpPr>
          <p:cNvPr id="758" name="Google Shape;758;p84">
            <a:extLst>
              <a:ext uri="{FF2B5EF4-FFF2-40B4-BE49-F238E27FC236}">
                <a16:creationId xmlns:a16="http://schemas.microsoft.com/office/drawing/2014/main" id="{3390BECF-D19F-EC34-2821-06C259E2643A}"/>
              </a:ext>
            </a:extLst>
          </p:cNvPr>
          <p:cNvSpPr txBox="1"/>
          <p:nvPr/>
        </p:nvSpPr>
        <p:spPr>
          <a:xfrm>
            <a:off x="8359425" y="1271143"/>
            <a:ext cx="2018400" cy="492402"/>
          </a:xfrm>
          <a:prstGeom prst="rect">
            <a:avLst/>
          </a:prstGeom>
          <a:noFill/>
          <a:ln>
            <a:noFill/>
          </a:ln>
        </p:spPr>
        <p:txBody>
          <a:bodyPr spcFirstLastPara="1" wrap="square" lIns="121900" tIns="121900" rIns="121900" bIns="121900" anchor="t" anchorCtr="0">
            <a:spAutoFit/>
          </a:bodyPr>
          <a:lstStyle/>
          <a:p>
            <a:r>
              <a:rPr lang="en" sz="1600" b="1" dirty="0"/>
              <a:t>Niall </a:t>
            </a:r>
            <a:r>
              <a:rPr lang="en" sz="1600" b="1" dirty="0" err="1"/>
              <a:t>Lennon,PhD</a:t>
            </a:r>
            <a:endParaRPr sz="1600" b="1" dirty="0"/>
          </a:p>
        </p:txBody>
      </p:sp>
      <p:sp>
        <p:nvSpPr>
          <p:cNvPr id="759" name="Google Shape;759;p84">
            <a:extLst>
              <a:ext uri="{FF2B5EF4-FFF2-40B4-BE49-F238E27FC236}">
                <a16:creationId xmlns:a16="http://schemas.microsoft.com/office/drawing/2014/main" id="{255D3E53-91CD-BE8C-6448-35C4A0AA6E4C}"/>
              </a:ext>
            </a:extLst>
          </p:cNvPr>
          <p:cNvSpPr txBox="1"/>
          <p:nvPr/>
        </p:nvSpPr>
        <p:spPr>
          <a:xfrm>
            <a:off x="5163931" y="5466321"/>
            <a:ext cx="4011341" cy="1725560"/>
          </a:xfrm>
          <a:prstGeom prst="rect">
            <a:avLst/>
          </a:prstGeom>
          <a:noFill/>
          <a:ln>
            <a:noFill/>
          </a:ln>
        </p:spPr>
        <p:txBody>
          <a:bodyPr spcFirstLastPara="1" wrap="square" lIns="121900" tIns="121900" rIns="121900" bIns="121900" anchor="t" anchorCtr="0">
            <a:spAutoFit/>
          </a:bodyPr>
          <a:lstStyle/>
          <a:p>
            <a:pPr>
              <a:lnSpc>
                <a:spcPct val="115000"/>
              </a:lnSpc>
              <a:spcAft>
                <a:spcPts val="1600"/>
              </a:spcAft>
            </a:pPr>
            <a:r>
              <a:rPr lang="en" dirty="0">
                <a:solidFill>
                  <a:schemeClr val="dk1"/>
                </a:solidFill>
                <a:latin typeface="Avenir Book" panose="02000503020000020003" pitchFamily="2" charset="0"/>
              </a:rPr>
              <a:t>Created a reference panel with genotype data from the diverse ancestry groups from All of Us Research Project. </a:t>
            </a:r>
            <a:endParaRPr dirty="0">
              <a:latin typeface="Avenir Book" panose="02000503020000020003" pitchFamily="2" charset="0"/>
            </a:endParaRPr>
          </a:p>
        </p:txBody>
      </p:sp>
      <p:pic>
        <p:nvPicPr>
          <p:cNvPr id="760" name="Google Shape;760;p84">
            <a:extLst>
              <a:ext uri="{FF2B5EF4-FFF2-40B4-BE49-F238E27FC236}">
                <a16:creationId xmlns:a16="http://schemas.microsoft.com/office/drawing/2014/main" id="{CCC0AE4E-1B60-B130-8F6B-99285B8057DD}"/>
              </a:ext>
            </a:extLst>
          </p:cNvPr>
          <p:cNvPicPr preferRelativeResize="0"/>
          <p:nvPr/>
        </p:nvPicPr>
        <p:blipFill>
          <a:blip r:embed="rId4">
            <a:alphaModFix/>
          </a:blip>
          <a:stretch>
            <a:fillRect/>
          </a:stretch>
        </p:blipFill>
        <p:spPr>
          <a:xfrm>
            <a:off x="5084268" y="1832752"/>
            <a:ext cx="3762033" cy="3671767"/>
          </a:xfrm>
          <a:prstGeom prst="rect">
            <a:avLst/>
          </a:prstGeom>
          <a:noFill/>
          <a:ln>
            <a:noFill/>
          </a:ln>
        </p:spPr>
      </p:pic>
      <p:pic>
        <p:nvPicPr>
          <p:cNvPr id="761" name="Google Shape;761;p84">
            <a:extLst>
              <a:ext uri="{FF2B5EF4-FFF2-40B4-BE49-F238E27FC236}">
                <a16:creationId xmlns:a16="http://schemas.microsoft.com/office/drawing/2014/main" id="{D244BE79-3AB6-3EDB-6928-A7C41BB973FC}"/>
              </a:ext>
            </a:extLst>
          </p:cNvPr>
          <p:cNvPicPr preferRelativeResize="0"/>
          <p:nvPr/>
        </p:nvPicPr>
        <p:blipFill>
          <a:blip r:embed="rId5">
            <a:alphaModFix/>
          </a:blip>
          <a:stretch>
            <a:fillRect/>
          </a:stretch>
        </p:blipFill>
        <p:spPr>
          <a:xfrm>
            <a:off x="8783536" y="1794554"/>
            <a:ext cx="3328229" cy="3671767"/>
          </a:xfrm>
          <a:prstGeom prst="rect">
            <a:avLst/>
          </a:prstGeom>
          <a:noFill/>
          <a:ln>
            <a:noFill/>
          </a:ln>
        </p:spPr>
      </p:pic>
      <p:pic>
        <p:nvPicPr>
          <p:cNvPr id="762" name="Google Shape;762;p84">
            <a:extLst>
              <a:ext uri="{FF2B5EF4-FFF2-40B4-BE49-F238E27FC236}">
                <a16:creationId xmlns:a16="http://schemas.microsoft.com/office/drawing/2014/main" id="{CF7DC72A-8EB6-E9DB-A0F4-B11EC5E1410A}"/>
              </a:ext>
            </a:extLst>
          </p:cNvPr>
          <p:cNvPicPr preferRelativeResize="0"/>
          <p:nvPr/>
        </p:nvPicPr>
        <p:blipFill>
          <a:blip r:embed="rId6">
            <a:alphaModFix/>
          </a:blip>
          <a:stretch>
            <a:fillRect/>
          </a:stretch>
        </p:blipFill>
        <p:spPr>
          <a:xfrm>
            <a:off x="10330567" y="2"/>
            <a:ext cx="1476432" cy="1271142"/>
          </a:xfrm>
          <a:prstGeom prst="rect">
            <a:avLst/>
          </a:prstGeom>
          <a:noFill/>
          <a:ln>
            <a:noFill/>
          </a:ln>
        </p:spPr>
      </p:pic>
      <p:pic>
        <p:nvPicPr>
          <p:cNvPr id="3" name="Picture 2" descr="A blue and white logo&#10;&#10;Description automatically generated">
            <a:extLst>
              <a:ext uri="{FF2B5EF4-FFF2-40B4-BE49-F238E27FC236}">
                <a16:creationId xmlns:a16="http://schemas.microsoft.com/office/drawing/2014/main" id="{21FE481A-A196-CE19-6F54-A93C168851AD}"/>
              </a:ext>
            </a:extLst>
          </p:cNvPr>
          <p:cNvPicPr>
            <a:picLocks noChangeAspect="1"/>
          </p:cNvPicPr>
          <p:nvPr/>
        </p:nvPicPr>
        <p:blipFill>
          <a:blip r:embed="rId7"/>
          <a:stretch>
            <a:fillRect/>
          </a:stretch>
        </p:blipFill>
        <p:spPr>
          <a:xfrm>
            <a:off x="8908494" y="5728864"/>
            <a:ext cx="3137582" cy="1022620"/>
          </a:xfrm>
          <a:prstGeom prst="rect">
            <a:avLst/>
          </a:prstGeom>
        </p:spPr>
      </p:pic>
      <p:pic>
        <p:nvPicPr>
          <p:cNvPr id="4" name="Picture 3" descr="A black text on a white background&#10;&#10;Description automatically generated">
            <a:extLst>
              <a:ext uri="{FF2B5EF4-FFF2-40B4-BE49-F238E27FC236}">
                <a16:creationId xmlns:a16="http://schemas.microsoft.com/office/drawing/2014/main" id="{C7F7716A-284B-2213-D0F8-FA7B106E8803}"/>
              </a:ext>
            </a:extLst>
          </p:cNvPr>
          <p:cNvPicPr>
            <a:picLocks noChangeAspect="1"/>
          </p:cNvPicPr>
          <p:nvPr/>
        </p:nvPicPr>
        <p:blipFill>
          <a:blip r:embed="rId8"/>
          <a:stretch>
            <a:fillRect/>
          </a:stretch>
        </p:blipFill>
        <p:spPr>
          <a:xfrm>
            <a:off x="6658972" y="376370"/>
            <a:ext cx="1815374" cy="722681"/>
          </a:xfrm>
          <a:prstGeom prst="rect">
            <a:avLst/>
          </a:prstGeom>
        </p:spPr>
      </p:pic>
    </p:spTree>
    <p:extLst>
      <p:ext uri="{BB962C8B-B14F-4D97-AF65-F5344CB8AC3E}">
        <p14:creationId xmlns:p14="http://schemas.microsoft.com/office/powerpoint/2010/main" val="1274421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71CB-EE8C-1743-A03F-C240EAB6852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7AC8F2F-3110-A08B-9914-5C4040EA81EA}"/>
              </a:ext>
            </a:extLst>
          </p:cNvPr>
          <p:cNvSpPr txBox="1"/>
          <p:nvPr/>
        </p:nvSpPr>
        <p:spPr>
          <a:xfrm>
            <a:off x="1801091" y="6116248"/>
            <a:ext cx="8589817" cy="523220"/>
          </a:xfrm>
          <a:prstGeom prst="rect">
            <a:avLst/>
          </a:prstGeom>
          <a:noFill/>
        </p:spPr>
        <p:txBody>
          <a:bodyPr wrap="square">
            <a:spAutoFit/>
          </a:bodyPr>
          <a:lstStyle/>
          <a:p>
            <a:pPr>
              <a:spcBef>
                <a:spcPts val="1100"/>
              </a:spcBef>
              <a:spcAft>
                <a:spcPts val="1100"/>
              </a:spcAft>
            </a:pPr>
            <a:r>
              <a:rPr lang="fi-FI" sz="1400" dirty="0">
                <a:solidFill>
                  <a:srgbClr val="333333"/>
                </a:solidFill>
                <a:latin typeface="Avenir Book" panose="02000503020000020003" pitchFamily="2" charset="0"/>
                <a:ea typeface="Times New Roman" panose="02020603050405020304" pitchFamily="18" charset="0"/>
              </a:rPr>
              <a:t>Lennon NJ…. </a:t>
            </a:r>
            <a:r>
              <a:rPr lang="fi-FI" sz="1400" dirty="0" err="1">
                <a:solidFill>
                  <a:srgbClr val="333333"/>
                </a:solidFill>
                <a:latin typeface="Avenir Book" panose="02000503020000020003" pitchFamily="2" charset="0"/>
                <a:ea typeface="Times New Roman" panose="02020603050405020304" pitchFamily="18" charset="0"/>
              </a:rPr>
              <a:t>Kenny</a:t>
            </a:r>
            <a:r>
              <a:rPr lang="fi-FI" sz="1400" dirty="0">
                <a:solidFill>
                  <a:srgbClr val="333333"/>
                </a:solidFill>
                <a:latin typeface="Avenir Book" panose="02000503020000020003" pitchFamily="2" charset="0"/>
                <a:ea typeface="Times New Roman" panose="02020603050405020304" pitchFamily="18" charset="0"/>
              </a:rPr>
              <a:t> EE. </a:t>
            </a:r>
            <a:r>
              <a:rPr lang="en-US" sz="1400" dirty="0">
                <a:solidFill>
                  <a:srgbClr val="333333"/>
                </a:solidFill>
                <a:latin typeface="Avenir Book" panose="02000503020000020003" pitchFamily="2" charset="0"/>
                <a:ea typeface="Times New Roman" panose="02020603050405020304" pitchFamily="18" charset="0"/>
              </a:rPr>
              <a:t>Selection, optimization, and validation of ten chronic disease polygenic risk scores for clinical implementation in diverse populations. </a:t>
            </a:r>
            <a:r>
              <a:rPr lang="en-US" sz="1400" i="1" dirty="0">
                <a:solidFill>
                  <a:srgbClr val="333333"/>
                </a:solidFill>
                <a:latin typeface="Avenir Book" panose="02000503020000020003" pitchFamily="2" charset="0"/>
                <a:ea typeface="Times New Roman" panose="02020603050405020304" pitchFamily="18" charset="0"/>
              </a:rPr>
              <a:t>Nature Medicine</a:t>
            </a:r>
            <a:r>
              <a:rPr lang="en-US" sz="1400" dirty="0">
                <a:solidFill>
                  <a:srgbClr val="333333"/>
                </a:solidFill>
                <a:latin typeface="Avenir Book" panose="02000503020000020003" pitchFamily="2" charset="0"/>
                <a:ea typeface="Times New Roman" panose="02020603050405020304" pitchFamily="18" charset="0"/>
              </a:rPr>
              <a:t> [Accepted] (2024)</a:t>
            </a:r>
            <a:endParaRPr lang="en-US" sz="1400" dirty="0">
              <a:latin typeface="Avenir Book" panose="02000503020000020003" pitchFamily="2" charset="0"/>
              <a:ea typeface="Times New Roman" panose="02020603050405020304" pitchFamily="18" charset="0"/>
            </a:endParaRPr>
          </a:p>
        </p:txBody>
      </p:sp>
      <p:pic>
        <p:nvPicPr>
          <p:cNvPr id="3" name="Picture 2" descr="A screenshot of a graph&#10;&#10;Description automatically generated">
            <a:extLst>
              <a:ext uri="{FF2B5EF4-FFF2-40B4-BE49-F238E27FC236}">
                <a16:creationId xmlns:a16="http://schemas.microsoft.com/office/drawing/2014/main" id="{439B8D9F-13A1-3E79-A43C-73EC27846994}"/>
              </a:ext>
            </a:extLst>
          </p:cNvPr>
          <p:cNvPicPr>
            <a:picLocks noChangeAspect="1"/>
          </p:cNvPicPr>
          <p:nvPr/>
        </p:nvPicPr>
        <p:blipFill>
          <a:blip r:embed="rId2"/>
          <a:stretch>
            <a:fillRect/>
          </a:stretch>
        </p:blipFill>
        <p:spPr>
          <a:xfrm>
            <a:off x="27869" y="1238760"/>
            <a:ext cx="12136262" cy="4329693"/>
          </a:xfrm>
          <a:prstGeom prst="rect">
            <a:avLst/>
          </a:prstGeom>
        </p:spPr>
      </p:pic>
      <p:sp>
        <p:nvSpPr>
          <p:cNvPr id="2" name="TextBox 1">
            <a:extLst>
              <a:ext uri="{FF2B5EF4-FFF2-40B4-BE49-F238E27FC236}">
                <a16:creationId xmlns:a16="http://schemas.microsoft.com/office/drawing/2014/main" id="{57420C9D-DD69-08F4-EC9A-956FBE0C0FA4}"/>
              </a:ext>
            </a:extLst>
          </p:cNvPr>
          <p:cNvSpPr txBox="1"/>
          <p:nvPr/>
        </p:nvSpPr>
        <p:spPr>
          <a:xfrm>
            <a:off x="365808" y="364698"/>
            <a:ext cx="11460381" cy="400110"/>
          </a:xfrm>
          <a:prstGeom prst="rect">
            <a:avLst/>
          </a:prstGeom>
          <a:noFill/>
        </p:spPr>
        <p:txBody>
          <a:bodyPr wrap="none" rtlCol="0">
            <a:spAutoFit/>
          </a:bodyPr>
          <a:lstStyle/>
          <a:p>
            <a:r>
              <a:rPr lang="en-US" sz="2000" b="1" dirty="0">
                <a:solidFill>
                  <a:schemeClr val="tx1">
                    <a:lumMod val="65000"/>
                    <a:lumOff val="35000"/>
                  </a:schemeClr>
                </a:solidFill>
                <a:latin typeface="Avenir Book" panose="02000503020000020003" pitchFamily="2" charset="0"/>
              </a:rPr>
              <a:t>Calibration and validation of PRS for 10 conditions in diverse populations in children and adults</a:t>
            </a:r>
          </a:p>
        </p:txBody>
      </p:sp>
    </p:spTree>
    <p:extLst>
      <p:ext uri="{BB962C8B-B14F-4D97-AF65-F5344CB8AC3E}">
        <p14:creationId xmlns:p14="http://schemas.microsoft.com/office/powerpoint/2010/main" val="284803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8DB31-8C53-FB6A-E9AF-6C4330257D7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6607140-8F5F-06F5-C6B2-083756F5644F}"/>
              </a:ext>
            </a:extLst>
          </p:cNvPr>
          <p:cNvSpPr txBox="1"/>
          <p:nvPr/>
        </p:nvSpPr>
        <p:spPr>
          <a:xfrm>
            <a:off x="1801091" y="6220751"/>
            <a:ext cx="8589817" cy="523220"/>
          </a:xfrm>
          <a:prstGeom prst="rect">
            <a:avLst/>
          </a:prstGeom>
          <a:noFill/>
        </p:spPr>
        <p:txBody>
          <a:bodyPr wrap="square">
            <a:spAutoFit/>
          </a:bodyPr>
          <a:lstStyle/>
          <a:p>
            <a:pPr>
              <a:spcBef>
                <a:spcPts val="1100"/>
              </a:spcBef>
              <a:spcAft>
                <a:spcPts val="1100"/>
              </a:spcAft>
            </a:pPr>
            <a:r>
              <a:rPr lang="fi-FI" sz="1400" dirty="0">
                <a:solidFill>
                  <a:srgbClr val="333333"/>
                </a:solidFill>
                <a:latin typeface="Avenir Book" panose="02000503020000020003" pitchFamily="2" charset="0"/>
                <a:ea typeface="Times New Roman" panose="02020603050405020304" pitchFamily="18" charset="0"/>
              </a:rPr>
              <a:t>Lennon NJ…. </a:t>
            </a:r>
            <a:r>
              <a:rPr lang="fi-FI" sz="1400" dirty="0" err="1">
                <a:solidFill>
                  <a:srgbClr val="333333"/>
                </a:solidFill>
                <a:latin typeface="Avenir Book" panose="02000503020000020003" pitchFamily="2" charset="0"/>
                <a:ea typeface="Times New Roman" panose="02020603050405020304" pitchFamily="18" charset="0"/>
              </a:rPr>
              <a:t>Kenny</a:t>
            </a:r>
            <a:r>
              <a:rPr lang="fi-FI" sz="1400" dirty="0">
                <a:solidFill>
                  <a:srgbClr val="333333"/>
                </a:solidFill>
                <a:latin typeface="Avenir Book" panose="02000503020000020003" pitchFamily="2" charset="0"/>
                <a:ea typeface="Times New Roman" panose="02020603050405020304" pitchFamily="18" charset="0"/>
              </a:rPr>
              <a:t> EE. </a:t>
            </a:r>
            <a:r>
              <a:rPr lang="en-US" sz="1400" dirty="0">
                <a:solidFill>
                  <a:srgbClr val="333333"/>
                </a:solidFill>
                <a:latin typeface="Avenir Book" panose="02000503020000020003" pitchFamily="2" charset="0"/>
                <a:ea typeface="Times New Roman" panose="02020603050405020304" pitchFamily="18" charset="0"/>
              </a:rPr>
              <a:t>Selection, optimization, and validation of ten chronic disease polygenic risk scores for clinical implementation in diverse populations. </a:t>
            </a:r>
            <a:r>
              <a:rPr lang="en-US" sz="1400" i="1" dirty="0">
                <a:solidFill>
                  <a:srgbClr val="333333"/>
                </a:solidFill>
                <a:latin typeface="Avenir Book" panose="02000503020000020003" pitchFamily="2" charset="0"/>
                <a:ea typeface="Times New Roman" panose="02020603050405020304" pitchFamily="18" charset="0"/>
              </a:rPr>
              <a:t>Nature Medicine</a:t>
            </a:r>
            <a:r>
              <a:rPr lang="en-US" sz="1400" dirty="0">
                <a:solidFill>
                  <a:srgbClr val="333333"/>
                </a:solidFill>
                <a:latin typeface="Avenir Book" panose="02000503020000020003" pitchFamily="2" charset="0"/>
                <a:ea typeface="Times New Roman" panose="02020603050405020304" pitchFamily="18" charset="0"/>
              </a:rPr>
              <a:t> [Accepted] (2024)</a:t>
            </a:r>
            <a:endParaRPr lang="en-US" sz="1400" dirty="0">
              <a:latin typeface="Avenir Book" panose="02000503020000020003" pitchFamily="2" charset="0"/>
              <a:ea typeface="Times New Roman" panose="02020603050405020304" pitchFamily="18" charset="0"/>
            </a:endParaRPr>
          </a:p>
        </p:txBody>
      </p:sp>
      <p:sp>
        <p:nvSpPr>
          <p:cNvPr id="2" name="Rectangle 1">
            <a:extLst>
              <a:ext uri="{FF2B5EF4-FFF2-40B4-BE49-F238E27FC236}">
                <a16:creationId xmlns:a16="http://schemas.microsoft.com/office/drawing/2014/main" id="{68376C07-B300-82EE-51F7-BC4261417C96}"/>
              </a:ext>
            </a:extLst>
          </p:cNvPr>
          <p:cNvSpPr/>
          <p:nvPr/>
        </p:nvSpPr>
        <p:spPr>
          <a:xfrm>
            <a:off x="3200400" y="3958047"/>
            <a:ext cx="613954" cy="1005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DDC2D29-3AC3-944E-816B-D17C82A4A4BD}"/>
              </a:ext>
            </a:extLst>
          </p:cNvPr>
          <p:cNvGrpSpPr/>
          <p:nvPr/>
        </p:nvGrpSpPr>
        <p:grpSpPr>
          <a:xfrm>
            <a:off x="3069767" y="0"/>
            <a:ext cx="5296394" cy="6038193"/>
            <a:chOff x="5094514" y="0"/>
            <a:chExt cx="5296394" cy="6038193"/>
          </a:xfrm>
        </p:grpSpPr>
        <p:pic>
          <p:nvPicPr>
            <p:cNvPr id="4" name="Picture 3" descr="A screenshot of a graph&#10;&#10;Description automatically generated">
              <a:extLst>
                <a:ext uri="{FF2B5EF4-FFF2-40B4-BE49-F238E27FC236}">
                  <a16:creationId xmlns:a16="http://schemas.microsoft.com/office/drawing/2014/main" id="{4DE9F834-79C6-5674-46D7-BBD80E063E74}"/>
                </a:ext>
              </a:extLst>
            </p:cNvPr>
            <p:cNvPicPr>
              <a:picLocks noChangeAspect="1"/>
            </p:cNvPicPr>
            <p:nvPr/>
          </p:nvPicPr>
          <p:blipFill rotWithShape="1">
            <a:blip r:embed="rId2"/>
            <a:srcRect l="42512"/>
            <a:stretch/>
          </p:blipFill>
          <p:spPr>
            <a:xfrm>
              <a:off x="5094514" y="0"/>
              <a:ext cx="5296394" cy="6038193"/>
            </a:xfrm>
            <a:prstGeom prst="rect">
              <a:avLst/>
            </a:prstGeom>
          </p:spPr>
        </p:pic>
        <p:sp>
          <p:nvSpPr>
            <p:cNvPr id="3" name="Rectangle 2">
              <a:extLst>
                <a:ext uri="{FF2B5EF4-FFF2-40B4-BE49-F238E27FC236}">
                  <a16:creationId xmlns:a16="http://schemas.microsoft.com/office/drawing/2014/main" id="{CF53CB9B-09CC-19F0-C95F-55A58F9F8A1F}"/>
                </a:ext>
              </a:extLst>
            </p:cNvPr>
            <p:cNvSpPr/>
            <p:nvPr/>
          </p:nvSpPr>
          <p:spPr>
            <a:xfrm>
              <a:off x="5094514" y="114030"/>
              <a:ext cx="1828800" cy="1223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18CC62-C055-07AD-A118-3BBA26D49D53}"/>
                </a:ext>
              </a:extLst>
            </p:cNvPr>
            <p:cNvSpPr/>
            <p:nvPr/>
          </p:nvSpPr>
          <p:spPr>
            <a:xfrm>
              <a:off x="6095999" y="326142"/>
              <a:ext cx="1828800" cy="399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71501F-8F50-E96A-B878-E222961D589A}"/>
                </a:ext>
              </a:extLst>
            </p:cNvPr>
            <p:cNvSpPr txBox="1"/>
            <p:nvPr/>
          </p:nvSpPr>
          <p:spPr>
            <a:xfrm>
              <a:off x="5212444" y="263199"/>
              <a:ext cx="3160481" cy="369332"/>
            </a:xfrm>
            <a:prstGeom prst="rect">
              <a:avLst/>
            </a:prstGeom>
            <a:noFill/>
          </p:spPr>
          <p:txBody>
            <a:bodyPr wrap="none" rtlCol="0">
              <a:spAutoFit/>
            </a:bodyPr>
            <a:lstStyle/>
            <a:p>
              <a:r>
                <a:rPr lang="en-US" dirty="0">
                  <a:solidFill>
                    <a:schemeClr val="tx1">
                      <a:lumMod val="65000"/>
                      <a:lumOff val="35000"/>
                    </a:schemeClr>
                  </a:solidFill>
                </a:rPr>
                <a:t>Observed high PRS by condition</a:t>
              </a:r>
            </a:p>
          </p:txBody>
        </p:sp>
        <p:sp>
          <p:nvSpPr>
            <p:cNvPr id="8" name="TextBox 7">
              <a:extLst>
                <a:ext uri="{FF2B5EF4-FFF2-40B4-BE49-F238E27FC236}">
                  <a16:creationId xmlns:a16="http://schemas.microsoft.com/office/drawing/2014/main" id="{97160B7B-8B3E-1CE7-60D5-96232EF93648}"/>
                </a:ext>
              </a:extLst>
            </p:cNvPr>
            <p:cNvSpPr txBox="1"/>
            <p:nvPr/>
          </p:nvSpPr>
          <p:spPr>
            <a:xfrm>
              <a:off x="5251632" y="895730"/>
              <a:ext cx="1804661" cy="307777"/>
            </a:xfrm>
            <a:prstGeom prst="rect">
              <a:avLst/>
            </a:prstGeom>
            <a:noFill/>
          </p:spPr>
          <p:txBody>
            <a:bodyPr wrap="none" rtlCol="0">
              <a:spAutoFit/>
            </a:bodyPr>
            <a:lstStyle/>
            <a:p>
              <a:r>
                <a:rPr lang="en-US" sz="1400" dirty="0">
                  <a:solidFill>
                    <a:schemeClr val="tx1">
                      <a:lumMod val="65000"/>
                      <a:lumOff val="35000"/>
                    </a:schemeClr>
                  </a:solidFill>
                </a:rPr>
                <a:t>Condition (no. scored)</a:t>
              </a:r>
            </a:p>
          </p:txBody>
        </p:sp>
      </p:grpSp>
    </p:spTree>
    <p:extLst>
      <p:ext uri="{BB962C8B-B14F-4D97-AF65-F5344CB8AC3E}">
        <p14:creationId xmlns:p14="http://schemas.microsoft.com/office/powerpoint/2010/main" val="221132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50"/>
          <p:cNvSpPr txBox="1">
            <a:spLocks noGrp="1"/>
          </p:cNvSpPr>
          <p:nvPr>
            <p:ph type="title" idx="4294967295"/>
          </p:nvPr>
        </p:nvSpPr>
        <p:spPr>
          <a:xfrm>
            <a:off x="739033" y="143205"/>
            <a:ext cx="9877600" cy="994400"/>
          </a:xfrm>
          <a:prstGeom prst="rect">
            <a:avLst/>
          </a:prstGeom>
          <a:noFill/>
          <a:ln>
            <a:noFill/>
          </a:ln>
        </p:spPr>
        <p:txBody>
          <a:bodyPr spcFirstLastPara="1" vert="horz" wrap="square" lIns="91433" tIns="45700" rIns="91433" bIns="45700" rtlCol="0" anchor="ctr" anchorCtr="0">
            <a:noAutofit/>
          </a:bodyPr>
          <a:lstStyle/>
          <a:p>
            <a:pPr>
              <a:spcBef>
                <a:spcPts val="0"/>
              </a:spcBef>
              <a:buClr>
                <a:srgbClr val="0082BC"/>
              </a:buClr>
              <a:buSzPts val="3300"/>
            </a:pPr>
            <a:r>
              <a:rPr lang="en" sz="3600" b="1" dirty="0">
                <a:solidFill>
                  <a:schemeClr val="tx1">
                    <a:lumMod val="65000"/>
                    <a:lumOff val="35000"/>
                  </a:schemeClr>
                </a:solidFill>
                <a:latin typeface="Avenir Book" panose="02000503020000020003" pitchFamily="2" charset="0"/>
                <a:ea typeface="Calibri"/>
                <a:cs typeface="Calibri"/>
                <a:sym typeface="Calibri"/>
              </a:rPr>
              <a:t>GIRA: Genome Informed Risk</a:t>
            </a:r>
            <a:r>
              <a:rPr lang="en" sz="3600" dirty="0">
                <a:solidFill>
                  <a:schemeClr val="tx1">
                    <a:lumMod val="65000"/>
                    <a:lumOff val="35000"/>
                  </a:schemeClr>
                </a:solidFill>
                <a:latin typeface="Avenir Book" panose="02000503020000020003" pitchFamily="2" charset="0"/>
              </a:rPr>
              <a:t> </a:t>
            </a:r>
            <a:r>
              <a:rPr lang="en" sz="3600" b="1" dirty="0">
                <a:solidFill>
                  <a:schemeClr val="tx1">
                    <a:lumMod val="65000"/>
                    <a:lumOff val="35000"/>
                  </a:schemeClr>
                </a:solidFill>
                <a:latin typeface="Avenir Book" panose="02000503020000020003" pitchFamily="2" charset="0"/>
                <a:ea typeface="Calibri"/>
                <a:cs typeface="Calibri"/>
                <a:sym typeface="Calibri"/>
              </a:rPr>
              <a:t>Assessment</a:t>
            </a:r>
            <a:endParaRPr sz="3600" dirty="0">
              <a:solidFill>
                <a:schemeClr val="tx1">
                  <a:lumMod val="65000"/>
                  <a:lumOff val="35000"/>
                </a:schemeClr>
              </a:solidFill>
              <a:latin typeface="Avenir Book" panose="02000503020000020003" pitchFamily="2" charset="0"/>
            </a:endParaRPr>
          </a:p>
        </p:txBody>
      </p:sp>
      <p:pic>
        <p:nvPicPr>
          <p:cNvPr id="216" name="Google Shape;216;p50"/>
          <p:cNvPicPr preferRelativeResize="0"/>
          <p:nvPr/>
        </p:nvPicPr>
        <p:blipFill rotWithShape="1">
          <a:blip r:embed="rId3">
            <a:alphaModFix/>
          </a:blip>
          <a:srcRect/>
          <a:stretch/>
        </p:blipFill>
        <p:spPr>
          <a:xfrm>
            <a:off x="1575368" y="1268233"/>
            <a:ext cx="9041265" cy="4811467"/>
          </a:xfrm>
          <a:prstGeom prst="rect">
            <a:avLst/>
          </a:prstGeom>
          <a:noFill/>
          <a:ln>
            <a:noFill/>
          </a:ln>
        </p:spPr>
      </p:pic>
      <p:pic>
        <p:nvPicPr>
          <p:cNvPr id="3" name="Picture 2" descr="A blue background with green and blue text&#10;&#10;Description automatically generated">
            <a:extLst>
              <a:ext uri="{FF2B5EF4-FFF2-40B4-BE49-F238E27FC236}">
                <a16:creationId xmlns:a16="http://schemas.microsoft.com/office/drawing/2014/main" id="{468B3A53-059F-817C-FB62-CBC4044F6E2D}"/>
              </a:ext>
            </a:extLst>
          </p:cNvPr>
          <p:cNvPicPr>
            <a:picLocks noChangeAspect="1"/>
          </p:cNvPicPr>
          <p:nvPr/>
        </p:nvPicPr>
        <p:blipFill>
          <a:blip r:embed="rId4"/>
          <a:stretch>
            <a:fillRect/>
          </a:stretch>
        </p:blipFill>
        <p:spPr>
          <a:xfrm>
            <a:off x="10616632" y="4387985"/>
            <a:ext cx="1554480" cy="710809"/>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D905AD60-65FB-F9E2-5ED7-9A86DF8F76AD}"/>
              </a:ext>
            </a:extLst>
          </p:cNvPr>
          <p:cNvPicPr>
            <a:picLocks noChangeAspect="1"/>
          </p:cNvPicPr>
          <p:nvPr/>
        </p:nvPicPr>
        <p:blipFill>
          <a:blip r:embed="rId5"/>
          <a:stretch>
            <a:fillRect/>
          </a:stretch>
        </p:blipFill>
        <p:spPr>
          <a:xfrm>
            <a:off x="20888" y="4559908"/>
            <a:ext cx="1815374" cy="722681"/>
          </a:xfrm>
          <a:prstGeom prst="rect">
            <a:avLst/>
          </a:prstGeom>
        </p:spPr>
      </p:pic>
      <p:pic>
        <p:nvPicPr>
          <p:cNvPr id="7" name="Picture 6" descr="A logo with a circle and text&#10;&#10;Description automatically generated">
            <a:extLst>
              <a:ext uri="{FF2B5EF4-FFF2-40B4-BE49-F238E27FC236}">
                <a16:creationId xmlns:a16="http://schemas.microsoft.com/office/drawing/2014/main" id="{225B2EFD-B7B2-594A-0FEF-4E98AD7E6441}"/>
              </a:ext>
            </a:extLst>
          </p:cNvPr>
          <p:cNvPicPr>
            <a:picLocks noChangeAspect="1"/>
          </p:cNvPicPr>
          <p:nvPr/>
        </p:nvPicPr>
        <p:blipFill>
          <a:blip r:embed="rId6"/>
          <a:stretch>
            <a:fillRect/>
          </a:stretch>
        </p:blipFill>
        <p:spPr>
          <a:xfrm>
            <a:off x="0" y="2298091"/>
            <a:ext cx="1728576" cy="722681"/>
          </a:xfrm>
          <a:prstGeom prst="rect">
            <a:avLst/>
          </a:prstGeom>
        </p:spPr>
      </p:pic>
      <p:sp>
        <p:nvSpPr>
          <p:cNvPr id="9" name="TextBox 8">
            <a:extLst>
              <a:ext uri="{FF2B5EF4-FFF2-40B4-BE49-F238E27FC236}">
                <a16:creationId xmlns:a16="http://schemas.microsoft.com/office/drawing/2014/main" id="{61F1E6FE-8BE3-0009-A6D3-A2529A7DE667}"/>
              </a:ext>
            </a:extLst>
          </p:cNvPr>
          <p:cNvSpPr txBox="1"/>
          <p:nvPr/>
        </p:nvSpPr>
        <p:spPr>
          <a:xfrm>
            <a:off x="2101512" y="1071516"/>
            <a:ext cx="7988976" cy="646331"/>
          </a:xfrm>
          <a:prstGeom prst="rect">
            <a:avLst/>
          </a:prstGeom>
          <a:noFill/>
        </p:spPr>
        <p:txBody>
          <a:bodyPr wrap="square">
            <a:spAutoFit/>
          </a:bodyPr>
          <a:lstStyle/>
          <a:p>
            <a:pPr>
              <a:buClr>
                <a:srgbClr val="000000"/>
              </a:buClr>
              <a:buSzPts val="1700"/>
            </a:pPr>
            <a:r>
              <a:rPr lang="en-US" sz="1800" dirty="0">
                <a:solidFill>
                  <a:srgbClr val="424242"/>
                </a:solidFill>
                <a:latin typeface="Calibri"/>
                <a:ea typeface="Calibri"/>
                <a:cs typeface="Calibri"/>
                <a:sym typeface="Calibri"/>
              </a:rPr>
              <a:t>The GIRA is a research report that combines a </a:t>
            </a:r>
            <a:r>
              <a:rPr lang="en-US" sz="1800" b="1" dirty="0">
                <a:solidFill>
                  <a:srgbClr val="424242"/>
                </a:solidFill>
                <a:latin typeface="Calibri"/>
                <a:ea typeface="Calibri"/>
                <a:cs typeface="Calibri"/>
                <a:sym typeface="Calibri"/>
              </a:rPr>
              <a:t>polygenic risk score</a:t>
            </a:r>
            <a:r>
              <a:rPr lang="en-US" sz="1800" dirty="0">
                <a:solidFill>
                  <a:srgbClr val="424242"/>
                </a:solidFill>
                <a:latin typeface="Calibri"/>
                <a:ea typeface="Calibri"/>
                <a:cs typeface="Calibri"/>
                <a:sym typeface="Calibri"/>
              </a:rPr>
              <a:t> with monogenic risk, clinical risk, and family history to comprehensively assess disease risk.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957C75ED-7EE3-F3F2-CAB5-50351B02093E}"/>
            </a:ext>
          </a:extLst>
        </p:cNvPr>
        <p:cNvGrpSpPr/>
        <p:nvPr/>
      </p:nvGrpSpPr>
      <p:grpSpPr>
        <a:xfrm>
          <a:off x="0" y="0"/>
          <a:ext cx="0" cy="0"/>
          <a:chOff x="0" y="0"/>
          <a:chExt cx="0" cy="0"/>
        </a:xfrm>
      </p:grpSpPr>
      <p:sp>
        <p:nvSpPr>
          <p:cNvPr id="200" name="Google Shape;200;p48">
            <a:extLst>
              <a:ext uri="{FF2B5EF4-FFF2-40B4-BE49-F238E27FC236}">
                <a16:creationId xmlns:a16="http://schemas.microsoft.com/office/drawing/2014/main" id="{F3E8CA54-E598-6D22-464F-1578C1C24A99}"/>
              </a:ext>
            </a:extLst>
          </p:cNvPr>
          <p:cNvSpPr txBox="1"/>
          <p:nvPr/>
        </p:nvSpPr>
        <p:spPr>
          <a:xfrm>
            <a:off x="7330033" y="2500498"/>
            <a:ext cx="4453600" cy="1907982"/>
          </a:xfrm>
          <a:prstGeom prst="rect">
            <a:avLst/>
          </a:prstGeom>
          <a:noFill/>
          <a:ln>
            <a:noFill/>
          </a:ln>
        </p:spPr>
        <p:txBody>
          <a:bodyPr spcFirstLastPara="1" wrap="square" lIns="121900" tIns="121900" rIns="121900" bIns="121900" anchor="t" anchorCtr="0">
            <a:spAutoFit/>
          </a:bodyPr>
          <a:lstStyle/>
          <a:p>
            <a:pPr>
              <a:buClr>
                <a:srgbClr val="000000"/>
              </a:buClr>
              <a:buSzPts val="1700"/>
            </a:pPr>
            <a:endParaRPr sz="2133" dirty="0">
              <a:solidFill>
                <a:srgbClr val="424242"/>
              </a:solidFill>
              <a:latin typeface="Calibri"/>
              <a:ea typeface="Calibri"/>
              <a:cs typeface="Calibri"/>
              <a:sym typeface="Calibri"/>
            </a:endParaRPr>
          </a:p>
          <a:p>
            <a:pPr>
              <a:buClr>
                <a:srgbClr val="000000"/>
              </a:buClr>
              <a:buSzPts val="1700"/>
            </a:pPr>
            <a:r>
              <a:rPr lang="en" sz="2133" dirty="0">
                <a:solidFill>
                  <a:srgbClr val="424242"/>
                </a:solidFill>
                <a:latin typeface="Calibri"/>
                <a:ea typeface="Calibri"/>
                <a:cs typeface="Calibri"/>
                <a:sym typeface="Calibri"/>
              </a:rPr>
              <a:t>The GIRA will include risk results for </a:t>
            </a:r>
            <a:r>
              <a:rPr lang="en" sz="2133" b="1" dirty="0">
                <a:solidFill>
                  <a:srgbClr val="424242"/>
                </a:solidFill>
                <a:latin typeface="Calibri"/>
                <a:ea typeface="Calibri"/>
                <a:cs typeface="Calibri"/>
                <a:sym typeface="Calibri"/>
              </a:rPr>
              <a:t>11 specified conditions</a:t>
            </a:r>
            <a:r>
              <a:rPr lang="en" sz="2133" dirty="0">
                <a:solidFill>
                  <a:srgbClr val="424242"/>
                </a:solidFill>
                <a:latin typeface="Calibri"/>
                <a:ea typeface="Calibri"/>
                <a:cs typeface="Calibri"/>
                <a:sym typeface="Calibri"/>
              </a:rPr>
              <a:t> and management recommendations for high-risk results</a:t>
            </a:r>
            <a:r>
              <a:rPr lang="en" sz="2267" dirty="0">
                <a:solidFill>
                  <a:srgbClr val="424242"/>
                </a:solidFill>
                <a:latin typeface="Calibri"/>
                <a:ea typeface="Calibri"/>
                <a:cs typeface="Calibri"/>
                <a:sym typeface="Calibri"/>
              </a:rPr>
              <a:t>.</a:t>
            </a:r>
            <a:endParaRPr sz="2267" dirty="0">
              <a:solidFill>
                <a:srgbClr val="424242"/>
              </a:solidFill>
              <a:latin typeface="Calibri"/>
              <a:ea typeface="Calibri"/>
              <a:cs typeface="Calibri"/>
              <a:sym typeface="Calibri"/>
            </a:endParaRPr>
          </a:p>
        </p:txBody>
      </p:sp>
      <p:pic>
        <p:nvPicPr>
          <p:cNvPr id="201" name="Google Shape;201;p48">
            <a:extLst>
              <a:ext uri="{FF2B5EF4-FFF2-40B4-BE49-F238E27FC236}">
                <a16:creationId xmlns:a16="http://schemas.microsoft.com/office/drawing/2014/main" id="{AAA86C06-6C40-E754-F16C-92C55C99653A}"/>
              </a:ext>
            </a:extLst>
          </p:cNvPr>
          <p:cNvPicPr preferRelativeResize="0"/>
          <p:nvPr/>
        </p:nvPicPr>
        <p:blipFill rotWithShape="1">
          <a:blip r:embed="rId3">
            <a:alphaModFix/>
          </a:blip>
          <a:srcRect/>
          <a:stretch/>
        </p:blipFill>
        <p:spPr>
          <a:xfrm>
            <a:off x="234800" y="953067"/>
            <a:ext cx="6834333" cy="5364952"/>
          </a:xfrm>
          <a:prstGeom prst="rect">
            <a:avLst/>
          </a:prstGeom>
          <a:noFill/>
          <a:ln>
            <a:noFill/>
          </a:ln>
        </p:spPr>
      </p:pic>
      <p:sp>
        <p:nvSpPr>
          <p:cNvPr id="202" name="Google Shape;202;p48">
            <a:extLst>
              <a:ext uri="{FF2B5EF4-FFF2-40B4-BE49-F238E27FC236}">
                <a16:creationId xmlns:a16="http://schemas.microsoft.com/office/drawing/2014/main" id="{54511E22-16F1-C43F-CA09-FF687355321F}"/>
              </a:ext>
            </a:extLst>
          </p:cNvPr>
          <p:cNvSpPr txBox="1"/>
          <p:nvPr/>
        </p:nvSpPr>
        <p:spPr>
          <a:xfrm>
            <a:off x="9795633" y="3146733"/>
            <a:ext cx="1988000" cy="615513"/>
          </a:xfrm>
          <a:prstGeom prst="rect">
            <a:avLst/>
          </a:prstGeom>
          <a:noFill/>
          <a:ln>
            <a:noFill/>
          </a:ln>
        </p:spPr>
        <p:txBody>
          <a:bodyPr spcFirstLastPara="1" wrap="square" lIns="121900" tIns="121900" rIns="121900" bIns="121900" anchor="t" anchorCtr="0">
            <a:spAutoFit/>
          </a:bodyPr>
          <a:lstStyle/>
          <a:p>
            <a:endParaRPr sz="2400"/>
          </a:p>
        </p:txBody>
      </p:sp>
      <p:sp>
        <p:nvSpPr>
          <p:cNvPr id="2" name="Google Shape;215;p50">
            <a:extLst>
              <a:ext uri="{FF2B5EF4-FFF2-40B4-BE49-F238E27FC236}">
                <a16:creationId xmlns:a16="http://schemas.microsoft.com/office/drawing/2014/main" id="{FC381627-F322-1C0B-702E-57A62F488A72}"/>
              </a:ext>
            </a:extLst>
          </p:cNvPr>
          <p:cNvSpPr txBox="1">
            <a:spLocks/>
          </p:cNvSpPr>
          <p:nvPr/>
        </p:nvSpPr>
        <p:spPr>
          <a:xfrm>
            <a:off x="739033" y="143205"/>
            <a:ext cx="9877600" cy="994400"/>
          </a:xfrm>
          <a:prstGeom prst="rect">
            <a:avLst/>
          </a:prstGeom>
          <a:noFill/>
          <a:ln>
            <a:noFill/>
          </a:ln>
        </p:spPr>
        <p:txBody>
          <a:bodyPr spcFirstLastPara="1" vert="horz" wrap="square" lIns="91433" tIns="45700" rIns="91433"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0082BC"/>
              </a:buClr>
              <a:buSzPts val="3300"/>
            </a:pPr>
            <a:r>
              <a:rPr lang="en-US" sz="3600" b="1">
                <a:solidFill>
                  <a:schemeClr val="tx1">
                    <a:lumMod val="65000"/>
                    <a:lumOff val="35000"/>
                  </a:schemeClr>
                </a:solidFill>
                <a:latin typeface="Avenir Book" panose="02000503020000020003" pitchFamily="2" charset="0"/>
                <a:ea typeface="Calibri"/>
                <a:cs typeface="Calibri"/>
                <a:sym typeface="Calibri"/>
              </a:rPr>
              <a:t>GIRA: Genome Informed Risk</a:t>
            </a:r>
            <a:r>
              <a:rPr lang="en-US" sz="3600">
                <a:solidFill>
                  <a:schemeClr val="tx1">
                    <a:lumMod val="65000"/>
                    <a:lumOff val="35000"/>
                  </a:schemeClr>
                </a:solidFill>
                <a:latin typeface="Avenir Book" panose="02000503020000020003" pitchFamily="2" charset="0"/>
              </a:rPr>
              <a:t> </a:t>
            </a:r>
            <a:r>
              <a:rPr lang="en-US" sz="3600" b="1">
                <a:solidFill>
                  <a:schemeClr val="tx1">
                    <a:lumMod val="65000"/>
                    <a:lumOff val="35000"/>
                  </a:schemeClr>
                </a:solidFill>
                <a:latin typeface="Avenir Book" panose="02000503020000020003" pitchFamily="2" charset="0"/>
                <a:ea typeface="Calibri"/>
                <a:cs typeface="Calibri"/>
                <a:sym typeface="Calibri"/>
              </a:rPr>
              <a:t>Assessment</a:t>
            </a:r>
            <a:endParaRPr lang="en-US" sz="3600" dirty="0">
              <a:solidFill>
                <a:schemeClr val="tx1">
                  <a:lumMod val="65000"/>
                  <a:lumOff val="35000"/>
                </a:schemeClr>
              </a:solidFill>
              <a:latin typeface="Avenir Book" panose="02000503020000020003" pitchFamily="2" charset="0"/>
            </a:endParaRPr>
          </a:p>
        </p:txBody>
      </p:sp>
    </p:spTree>
    <p:extLst>
      <p:ext uri="{BB962C8B-B14F-4D97-AF65-F5344CB8AC3E}">
        <p14:creationId xmlns:p14="http://schemas.microsoft.com/office/powerpoint/2010/main" val="1859957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6A36EA3D-A5EF-3CB8-9453-6606AD8678B2}"/>
            </a:ext>
          </a:extLst>
        </p:cNvPr>
        <p:cNvGrpSpPr/>
        <p:nvPr/>
      </p:nvGrpSpPr>
      <p:grpSpPr>
        <a:xfrm>
          <a:off x="0" y="0"/>
          <a:ext cx="0" cy="0"/>
          <a:chOff x="0" y="0"/>
          <a:chExt cx="0" cy="0"/>
        </a:xfrm>
      </p:grpSpPr>
      <p:sp>
        <p:nvSpPr>
          <p:cNvPr id="283" name="Google Shape;283;p56">
            <a:extLst>
              <a:ext uri="{FF2B5EF4-FFF2-40B4-BE49-F238E27FC236}">
                <a16:creationId xmlns:a16="http://schemas.microsoft.com/office/drawing/2014/main" id="{23E14BAB-ADB5-1471-DF5A-4E2405FFAEE6}"/>
              </a:ext>
            </a:extLst>
          </p:cNvPr>
          <p:cNvSpPr txBox="1">
            <a:spLocks noGrp="1"/>
          </p:cNvSpPr>
          <p:nvPr>
            <p:ph type="body" idx="4294967295"/>
          </p:nvPr>
        </p:nvSpPr>
        <p:spPr>
          <a:xfrm>
            <a:off x="6492467" y="1261831"/>
            <a:ext cx="5269200" cy="2685200"/>
          </a:xfrm>
          <a:prstGeom prst="rect">
            <a:avLst/>
          </a:prstGeom>
          <a:noFill/>
          <a:ln>
            <a:noFill/>
          </a:ln>
        </p:spPr>
        <p:txBody>
          <a:bodyPr spcFirstLastPara="1" vert="horz" wrap="square" lIns="91433" tIns="45700" rIns="91433" bIns="45700" rtlCol="0" anchor="t" anchorCtr="0">
            <a:normAutofit/>
          </a:bodyPr>
          <a:lstStyle/>
          <a:p>
            <a:pPr marL="609585" indent="-440256">
              <a:spcBef>
                <a:spcPts val="1067"/>
              </a:spcBef>
              <a:buClr>
                <a:srgbClr val="424242"/>
              </a:buClr>
              <a:buSzPts val="1600"/>
              <a:buFont typeface="Calibri"/>
              <a:buChar char="❖"/>
            </a:pPr>
            <a:r>
              <a:rPr lang="en" sz="2133" dirty="0">
                <a:solidFill>
                  <a:srgbClr val="424242"/>
                </a:solidFill>
                <a:latin typeface="Avenir Book" panose="02000503020000020003" pitchFamily="2" charset="0"/>
                <a:ea typeface="Calibri"/>
                <a:cs typeface="Calibri"/>
                <a:sym typeface="Calibri"/>
              </a:rPr>
              <a:t>Condition description</a:t>
            </a:r>
            <a:endParaRPr sz="2133" dirty="0">
              <a:solidFill>
                <a:srgbClr val="424242"/>
              </a:solidFill>
              <a:latin typeface="Avenir Book" panose="02000503020000020003" pitchFamily="2" charset="0"/>
              <a:ea typeface="Calibri"/>
              <a:cs typeface="Calibri"/>
              <a:sym typeface="Calibri"/>
            </a:endParaRPr>
          </a:p>
          <a:p>
            <a:pPr marL="609585" indent="-440256">
              <a:spcBef>
                <a:spcPts val="1333"/>
              </a:spcBef>
              <a:buClr>
                <a:srgbClr val="424242"/>
              </a:buClr>
              <a:buSzPts val="1600"/>
              <a:buFont typeface="Calibri"/>
              <a:buChar char="❖"/>
            </a:pPr>
            <a:r>
              <a:rPr lang="en" sz="2133" dirty="0">
                <a:solidFill>
                  <a:srgbClr val="424242"/>
                </a:solidFill>
                <a:latin typeface="Avenir Book" panose="02000503020000020003" pitchFamily="2" charset="0"/>
                <a:ea typeface="Calibri"/>
                <a:cs typeface="Calibri"/>
                <a:sym typeface="Calibri"/>
              </a:rPr>
              <a:t>Explanation of high risk</a:t>
            </a:r>
            <a:endParaRPr sz="2133" dirty="0">
              <a:solidFill>
                <a:srgbClr val="424242"/>
              </a:solidFill>
              <a:latin typeface="Avenir Book" panose="02000503020000020003" pitchFamily="2" charset="0"/>
              <a:ea typeface="Calibri"/>
              <a:cs typeface="Calibri"/>
              <a:sym typeface="Calibri"/>
            </a:endParaRPr>
          </a:p>
          <a:p>
            <a:pPr marL="609585" indent="-440256">
              <a:spcBef>
                <a:spcPts val="1333"/>
              </a:spcBef>
              <a:buClr>
                <a:srgbClr val="424242"/>
              </a:buClr>
              <a:buSzPts val="1600"/>
              <a:buFont typeface="Calibri"/>
              <a:buChar char="❖"/>
            </a:pPr>
            <a:r>
              <a:rPr lang="en" sz="2133" dirty="0" err="1">
                <a:solidFill>
                  <a:srgbClr val="424242"/>
                </a:solidFill>
                <a:latin typeface="Avenir Book" panose="02000503020000020003" pitchFamily="2" charset="0"/>
                <a:ea typeface="Calibri"/>
                <a:cs typeface="Calibri"/>
                <a:sym typeface="Calibri"/>
              </a:rPr>
              <a:t>eMERGE</a:t>
            </a:r>
            <a:r>
              <a:rPr lang="en" sz="2133" dirty="0">
                <a:solidFill>
                  <a:srgbClr val="424242"/>
                </a:solidFill>
                <a:latin typeface="Avenir Book" panose="02000503020000020003" pitchFamily="2" charset="0"/>
                <a:ea typeface="Calibri"/>
                <a:cs typeface="Calibri"/>
                <a:sym typeface="Calibri"/>
              </a:rPr>
              <a:t> network screening and risk reduction recommendations</a:t>
            </a:r>
            <a:endParaRPr sz="2133" dirty="0">
              <a:solidFill>
                <a:srgbClr val="424242"/>
              </a:solidFill>
              <a:latin typeface="Avenir Book" panose="02000503020000020003" pitchFamily="2" charset="0"/>
              <a:ea typeface="Calibri"/>
              <a:cs typeface="Calibri"/>
              <a:sym typeface="Calibri"/>
            </a:endParaRPr>
          </a:p>
          <a:p>
            <a:pPr marL="609585" indent="-440256">
              <a:spcBef>
                <a:spcPts val="1333"/>
              </a:spcBef>
              <a:spcAft>
                <a:spcPts val="1333"/>
              </a:spcAft>
              <a:buClr>
                <a:srgbClr val="424242"/>
              </a:buClr>
              <a:buSzPts val="1600"/>
              <a:buFont typeface="Calibri"/>
              <a:buChar char="❖"/>
            </a:pPr>
            <a:r>
              <a:rPr lang="en" sz="2133" dirty="0">
                <a:solidFill>
                  <a:srgbClr val="424242"/>
                </a:solidFill>
                <a:latin typeface="Avenir Book" panose="02000503020000020003" pitchFamily="2" charset="0"/>
                <a:ea typeface="Calibri"/>
                <a:cs typeface="Calibri"/>
                <a:sym typeface="Calibri"/>
              </a:rPr>
              <a:t>Recommendation to share results with providers</a:t>
            </a:r>
            <a:endParaRPr sz="2133" dirty="0">
              <a:solidFill>
                <a:srgbClr val="424242"/>
              </a:solidFill>
              <a:latin typeface="Avenir Book" panose="02000503020000020003" pitchFamily="2" charset="0"/>
              <a:ea typeface="Calibri"/>
              <a:cs typeface="Calibri"/>
              <a:sym typeface="Calibri"/>
            </a:endParaRPr>
          </a:p>
        </p:txBody>
      </p:sp>
      <p:sp>
        <p:nvSpPr>
          <p:cNvPr id="284" name="Google Shape;284;p56">
            <a:extLst>
              <a:ext uri="{FF2B5EF4-FFF2-40B4-BE49-F238E27FC236}">
                <a16:creationId xmlns:a16="http://schemas.microsoft.com/office/drawing/2014/main" id="{8DBA88D7-B559-48A9-C6A5-866B7AF38560}"/>
              </a:ext>
            </a:extLst>
          </p:cNvPr>
          <p:cNvSpPr txBox="1">
            <a:spLocks noGrp="1"/>
          </p:cNvSpPr>
          <p:nvPr>
            <p:ph type="title" idx="4294967295"/>
          </p:nvPr>
        </p:nvSpPr>
        <p:spPr>
          <a:xfrm>
            <a:off x="6492467" y="273833"/>
            <a:ext cx="5632800" cy="994400"/>
          </a:xfrm>
          <a:prstGeom prst="rect">
            <a:avLst/>
          </a:prstGeom>
          <a:noFill/>
          <a:ln>
            <a:noFill/>
          </a:ln>
        </p:spPr>
        <p:txBody>
          <a:bodyPr spcFirstLastPara="1" vert="horz" wrap="square" lIns="91433" tIns="45700" rIns="91433" bIns="45700" rtlCol="0" anchor="ctr" anchorCtr="0">
            <a:normAutofit/>
          </a:bodyPr>
          <a:lstStyle/>
          <a:p>
            <a:pPr>
              <a:spcBef>
                <a:spcPts val="0"/>
              </a:spcBef>
              <a:buClr>
                <a:srgbClr val="0082BC"/>
              </a:buClr>
              <a:buSzPct val="117857"/>
            </a:pPr>
            <a:r>
              <a:rPr lang="en" sz="3200" b="1" dirty="0">
                <a:solidFill>
                  <a:schemeClr val="tx1">
                    <a:lumMod val="65000"/>
                    <a:lumOff val="35000"/>
                  </a:schemeClr>
                </a:solidFill>
                <a:latin typeface="Avenir Book" panose="02000503020000020003" pitchFamily="2" charset="0"/>
                <a:ea typeface="Calibri"/>
                <a:cs typeface="Calibri"/>
                <a:sym typeface="Calibri"/>
              </a:rPr>
              <a:t>Condition Specific Report and Recommendations</a:t>
            </a:r>
            <a:endParaRPr sz="3200" b="1" dirty="0">
              <a:solidFill>
                <a:schemeClr val="tx1">
                  <a:lumMod val="65000"/>
                  <a:lumOff val="35000"/>
                </a:schemeClr>
              </a:solidFill>
              <a:latin typeface="Avenir Book" panose="02000503020000020003" pitchFamily="2" charset="0"/>
              <a:ea typeface="Calibri"/>
              <a:cs typeface="Calibri"/>
              <a:sym typeface="Calibri"/>
            </a:endParaRPr>
          </a:p>
        </p:txBody>
      </p:sp>
      <p:pic>
        <p:nvPicPr>
          <p:cNvPr id="2" name="Picture 1">
            <a:extLst>
              <a:ext uri="{FF2B5EF4-FFF2-40B4-BE49-F238E27FC236}">
                <a16:creationId xmlns:a16="http://schemas.microsoft.com/office/drawing/2014/main" id="{30982994-5E48-49B1-76F4-E0385C85098B}"/>
              </a:ext>
            </a:extLst>
          </p:cNvPr>
          <p:cNvPicPr>
            <a:picLocks noChangeAspect="1"/>
          </p:cNvPicPr>
          <p:nvPr/>
        </p:nvPicPr>
        <p:blipFill>
          <a:blip r:embed="rId3"/>
          <a:stretch>
            <a:fillRect/>
          </a:stretch>
        </p:blipFill>
        <p:spPr>
          <a:xfrm>
            <a:off x="6382811" y="3940628"/>
            <a:ext cx="5488511" cy="2214077"/>
          </a:xfrm>
          <a:prstGeom prst="rect">
            <a:avLst/>
          </a:prstGeom>
        </p:spPr>
      </p:pic>
      <p:pic>
        <p:nvPicPr>
          <p:cNvPr id="4" name="Picture 3">
            <a:extLst>
              <a:ext uri="{FF2B5EF4-FFF2-40B4-BE49-F238E27FC236}">
                <a16:creationId xmlns:a16="http://schemas.microsoft.com/office/drawing/2014/main" id="{DBF6402C-9848-DC3C-3038-903B80426AD6}"/>
              </a:ext>
            </a:extLst>
          </p:cNvPr>
          <p:cNvPicPr>
            <a:picLocks noChangeAspect="1"/>
          </p:cNvPicPr>
          <p:nvPr/>
        </p:nvPicPr>
        <p:blipFill>
          <a:blip r:embed="rId4"/>
          <a:stretch>
            <a:fillRect/>
          </a:stretch>
        </p:blipFill>
        <p:spPr>
          <a:xfrm>
            <a:off x="178501" y="174172"/>
            <a:ext cx="6076135" cy="6002305"/>
          </a:xfrm>
          <a:prstGeom prst="rect">
            <a:avLst/>
          </a:prstGeom>
        </p:spPr>
      </p:pic>
    </p:spTree>
    <p:extLst>
      <p:ext uri="{BB962C8B-B14F-4D97-AF65-F5344CB8AC3E}">
        <p14:creationId xmlns:p14="http://schemas.microsoft.com/office/powerpoint/2010/main" val="3462568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of medical information&#10;&#10;Description automatically generated">
            <a:extLst>
              <a:ext uri="{FF2B5EF4-FFF2-40B4-BE49-F238E27FC236}">
                <a16:creationId xmlns:a16="http://schemas.microsoft.com/office/drawing/2014/main" id="{C96486A9-9D19-6959-C2B2-25C7BC9C7F77}"/>
              </a:ext>
            </a:extLst>
          </p:cNvPr>
          <p:cNvPicPr>
            <a:picLocks noChangeAspect="1"/>
          </p:cNvPicPr>
          <p:nvPr/>
        </p:nvPicPr>
        <p:blipFill>
          <a:blip r:embed="rId2"/>
          <a:stretch>
            <a:fillRect/>
          </a:stretch>
        </p:blipFill>
        <p:spPr>
          <a:xfrm>
            <a:off x="1319111" y="0"/>
            <a:ext cx="8796131" cy="6858000"/>
          </a:xfrm>
          <a:prstGeom prst="rect">
            <a:avLst/>
          </a:prstGeom>
        </p:spPr>
      </p:pic>
    </p:spTree>
    <p:extLst>
      <p:ext uri="{BB962C8B-B14F-4D97-AF65-F5344CB8AC3E}">
        <p14:creationId xmlns:p14="http://schemas.microsoft.com/office/powerpoint/2010/main" val="4139120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381873B1-D4DA-C002-44E9-6B5D265812B9}"/>
            </a:ext>
          </a:extLst>
        </p:cNvPr>
        <p:cNvGrpSpPr/>
        <p:nvPr/>
      </p:nvGrpSpPr>
      <p:grpSpPr>
        <a:xfrm>
          <a:off x="0" y="0"/>
          <a:ext cx="0" cy="0"/>
          <a:chOff x="0" y="0"/>
          <a:chExt cx="0" cy="0"/>
        </a:xfrm>
      </p:grpSpPr>
      <p:sp>
        <p:nvSpPr>
          <p:cNvPr id="272" name="Google Shape;272;p55">
            <a:extLst>
              <a:ext uri="{FF2B5EF4-FFF2-40B4-BE49-F238E27FC236}">
                <a16:creationId xmlns:a16="http://schemas.microsoft.com/office/drawing/2014/main" id="{E22FE28D-586C-0854-E65F-48B34783736E}"/>
              </a:ext>
            </a:extLst>
          </p:cNvPr>
          <p:cNvSpPr txBox="1">
            <a:spLocks noGrp="1"/>
          </p:cNvSpPr>
          <p:nvPr>
            <p:ph type="body" idx="1"/>
          </p:nvPr>
        </p:nvSpPr>
        <p:spPr>
          <a:xfrm>
            <a:off x="0" y="6615113"/>
            <a:ext cx="1171600" cy="243200"/>
          </a:xfrm>
          <a:prstGeom prst="rect">
            <a:avLst/>
          </a:prstGeom>
        </p:spPr>
        <p:txBody>
          <a:bodyPr spcFirstLastPara="1" vert="horz" wrap="square" lIns="91433" tIns="45700" rIns="91433" bIns="45700" rtlCol="0" anchor="t" anchorCtr="0">
            <a:normAutofit fontScale="25000" lnSpcReduction="20000"/>
          </a:bodyPr>
          <a:lstStyle/>
          <a:p>
            <a:pPr marL="0" indent="0"/>
            <a:endParaRPr/>
          </a:p>
        </p:txBody>
      </p:sp>
      <p:sp>
        <p:nvSpPr>
          <p:cNvPr id="273" name="Google Shape;273;p55">
            <a:extLst>
              <a:ext uri="{FF2B5EF4-FFF2-40B4-BE49-F238E27FC236}">
                <a16:creationId xmlns:a16="http://schemas.microsoft.com/office/drawing/2014/main" id="{CFA0BD20-471A-F89C-76C0-BE2E97392BCC}"/>
              </a:ext>
            </a:extLst>
          </p:cNvPr>
          <p:cNvSpPr txBox="1"/>
          <p:nvPr/>
        </p:nvSpPr>
        <p:spPr>
          <a:xfrm>
            <a:off x="3256400" y="37318"/>
            <a:ext cx="5679200" cy="1280182"/>
          </a:xfrm>
          <a:prstGeom prst="rect">
            <a:avLst/>
          </a:prstGeom>
          <a:noFill/>
          <a:ln>
            <a:noFill/>
          </a:ln>
        </p:spPr>
        <p:txBody>
          <a:bodyPr spcFirstLastPara="1" wrap="square" lIns="121900" tIns="121900" rIns="121900" bIns="121900" anchor="t" anchorCtr="0">
            <a:spAutoFit/>
          </a:bodyPr>
          <a:lstStyle/>
          <a:p>
            <a:pPr>
              <a:lnSpc>
                <a:spcPct val="90000"/>
              </a:lnSpc>
            </a:pPr>
            <a:r>
              <a:rPr lang="en" sz="3733" b="1" dirty="0">
                <a:solidFill>
                  <a:schemeClr val="tx1">
                    <a:lumMod val="65000"/>
                    <a:lumOff val="35000"/>
                  </a:schemeClr>
                </a:solidFill>
                <a:latin typeface="Avenir Book" panose="02000503020000020003" pitchFamily="2" charset="0"/>
                <a:ea typeface="Calibri"/>
                <a:cs typeface="Calibri"/>
                <a:sym typeface="Calibri"/>
              </a:rPr>
              <a:t>Patient Information Pages</a:t>
            </a:r>
            <a:endParaRPr sz="3733" b="1" dirty="0">
              <a:solidFill>
                <a:schemeClr val="tx1">
                  <a:lumMod val="65000"/>
                  <a:lumOff val="35000"/>
                </a:schemeClr>
              </a:solidFill>
              <a:latin typeface="Avenir Book" panose="02000503020000020003" pitchFamily="2" charset="0"/>
              <a:ea typeface="Calibri"/>
              <a:cs typeface="Calibri"/>
              <a:sym typeface="Calibri"/>
            </a:endParaRPr>
          </a:p>
        </p:txBody>
      </p:sp>
      <p:pic>
        <p:nvPicPr>
          <p:cNvPr id="2" name="Picture 1">
            <a:extLst>
              <a:ext uri="{FF2B5EF4-FFF2-40B4-BE49-F238E27FC236}">
                <a16:creationId xmlns:a16="http://schemas.microsoft.com/office/drawing/2014/main" id="{70DE897F-05AB-1710-5B2D-3188B8E5C3D6}"/>
              </a:ext>
            </a:extLst>
          </p:cNvPr>
          <p:cNvPicPr>
            <a:picLocks noChangeAspect="1"/>
          </p:cNvPicPr>
          <p:nvPr/>
        </p:nvPicPr>
        <p:blipFill>
          <a:blip r:embed="rId3"/>
          <a:stretch>
            <a:fillRect/>
          </a:stretch>
        </p:blipFill>
        <p:spPr>
          <a:xfrm>
            <a:off x="6423086" y="843203"/>
            <a:ext cx="4614807" cy="5771911"/>
          </a:xfrm>
          <a:prstGeom prst="rect">
            <a:avLst/>
          </a:prstGeom>
        </p:spPr>
      </p:pic>
      <p:pic>
        <p:nvPicPr>
          <p:cNvPr id="3" name="Picture 2">
            <a:extLst>
              <a:ext uri="{FF2B5EF4-FFF2-40B4-BE49-F238E27FC236}">
                <a16:creationId xmlns:a16="http://schemas.microsoft.com/office/drawing/2014/main" id="{4A71E618-8CB7-A85D-ADBE-FA205200CA24}"/>
              </a:ext>
            </a:extLst>
          </p:cNvPr>
          <p:cNvPicPr>
            <a:picLocks noChangeAspect="1"/>
          </p:cNvPicPr>
          <p:nvPr/>
        </p:nvPicPr>
        <p:blipFill>
          <a:blip r:embed="rId4"/>
          <a:stretch>
            <a:fillRect/>
          </a:stretch>
        </p:blipFill>
        <p:spPr>
          <a:xfrm>
            <a:off x="1031054" y="696686"/>
            <a:ext cx="4628252" cy="5918428"/>
          </a:xfrm>
          <a:prstGeom prst="rect">
            <a:avLst/>
          </a:prstGeom>
        </p:spPr>
      </p:pic>
      <p:sp>
        <p:nvSpPr>
          <p:cNvPr id="4" name="Rectangle 3">
            <a:extLst>
              <a:ext uri="{FF2B5EF4-FFF2-40B4-BE49-F238E27FC236}">
                <a16:creationId xmlns:a16="http://schemas.microsoft.com/office/drawing/2014/main" id="{CC2C7277-3941-E2ED-037E-84E1CA9F0FD4}"/>
              </a:ext>
            </a:extLst>
          </p:cNvPr>
          <p:cNvSpPr/>
          <p:nvPr/>
        </p:nvSpPr>
        <p:spPr>
          <a:xfrm>
            <a:off x="6423086" y="1865377"/>
            <a:ext cx="4628252" cy="4749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53049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8">
          <a:extLst>
            <a:ext uri="{FF2B5EF4-FFF2-40B4-BE49-F238E27FC236}">
              <a16:creationId xmlns:a16="http://schemas.microsoft.com/office/drawing/2014/main" id="{138C54BF-3029-9476-6068-35BEE64BCF73}"/>
            </a:ext>
          </a:extLst>
        </p:cNvPr>
        <p:cNvGrpSpPr/>
        <p:nvPr/>
      </p:nvGrpSpPr>
      <p:grpSpPr>
        <a:xfrm>
          <a:off x="0" y="0"/>
          <a:ext cx="0" cy="0"/>
          <a:chOff x="0" y="0"/>
          <a:chExt cx="0" cy="0"/>
        </a:xfrm>
      </p:grpSpPr>
      <p:pic>
        <p:nvPicPr>
          <p:cNvPr id="529" name="Google Shape;529;p68">
            <a:extLst>
              <a:ext uri="{FF2B5EF4-FFF2-40B4-BE49-F238E27FC236}">
                <a16:creationId xmlns:a16="http://schemas.microsoft.com/office/drawing/2014/main" id="{863D0670-8BB5-63A3-3723-220E236F8F07}"/>
              </a:ext>
            </a:extLst>
          </p:cNvPr>
          <p:cNvPicPr preferRelativeResize="0"/>
          <p:nvPr/>
        </p:nvPicPr>
        <p:blipFill rotWithShape="1">
          <a:blip r:embed="rId3">
            <a:alphaModFix/>
          </a:blip>
          <a:srcRect b="21959"/>
          <a:stretch/>
        </p:blipFill>
        <p:spPr>
          <a:xfrm>
            <a:off x="211867" y="470366"/>
            <a:ext cx="10839310" cy="6034937"/>
          </a:xfrm>
          <a:prstGeom prst="rect">
            <a:avLst/>
          </a:prstGeom>
          <a:noFill/>
          <a:ln>
            <a:noFill/>
          </a:ln>
        </p:spPr>
      </p:pic>
      <p:sp>
        <p:nvSpPr>
          <p:cNvPr id="530" name="Google Shape;530;p68">
            <a:extLst>
              <a:ext uri="{FF2B5EF4-FFF2-40B4-BE49-F238E27FC236}">
                <a16:creationId xmlns:a16="http://schemas.microsoft.com/office/drawing/2014/main" id="{F8D79921-078F-2EA7-3C72-3D23FE2ABAFF}"/>
              </a:ext>
            </a:extLst>
          </p:cNvPr>
          <p:cNvSpPr txBox="1">
            <a:spLocks noGrp="1"/>
          </p:cNvSpPr>
          <p:nvPr>
            <p:ph type="title"/>
          </p:nvPr>
        </p:nvSpPr>
        <p:spPr>
          <a:xfrm>
            <a:off x="211867" y="76633"/>
            <a:ext cx="11824800" cy="1044000"/>
          </a:xfrm>
          <a:prstGeom prst="rect">
            <a:avLst/>
          </a:prstGeom>
        </p:spPr>
        <p:txBody>
          <a:bodyPr spcFirstLastPara="1" vert="horz" wrap="square" lIns="121900" tIns="121900" rIns="121900" bIns="121900" rtlCol="0" anchor="t" anchorCtr="0">
            <a:noAutofit/>
          </a:bodyPr>
          <a:lstStyle/>
          <a:p>
            <a:pPr>
              <a:lnSpc>
                <a:spcPct val="100000"/>
              </a:lnSpc>
              <a:buClr>
                <a:srgbClr val="000000"/>
              </a:buClr>
              <a:buSzPts val="990"/>
            </a:pPr>
            <a:r>
              <a:rPr lang="en" sz="3200" b="1" dirty="0">
                <a:solidFill>
                  <a:schemeClr val="tx1">
                    <a:lumMod val="65000"/>
                    <a:lumOff val="35000"/>
                  </a:schemeClr>
                </a:solidFill>
                <a:latin typeface="Avenir Book" panose="02000503020000020003" pitchFamily="2" charset="0"/>
              </a:rPr>
              <a:t>Utility of Genomic Risk and Common, Complex Disease </a:t>
            </a:r>
            <a:endParaRPr sz="3200" b="1" dirty="0">
              <a:solidFill>
                <a:schemeClr val="tx1">
                  <a:lumMod val="65000"/>
                  <a:lumOff val="35000"/>
                </a:schemeClr>
              </a:solidFill>
              <a:latin typeface="Avenir Book" panose="02000503020000020003" pitchFamily="2" charset="0"/>
            </a:endParaRPr>
          </a:p>
        </p:txBody>
      </p:sp>
      <p:sp>
        <p:nvSpPr>
          <p:cNvPr id="3" name="Google Shape;208;p49">
            <a:extLst>
              <a:ext uri="{FF2B5EF4-FFF2-40B4-BE49-F238E27FC236}">
                <a16:creationId xmlns:a16="http://schemas.microsoft.com/office/drawing/2014/main" id="{1D9F63A2-961D-E8B2-1A28-5F5835ABDAE7}"/>
              </a:ext>
            </a:extLst>
          </p:cNvPr>
          <p:cNvSpPr txBox="1"/>
          <p:nvPr/>
        </p:nvSpPr>
        <p:spPr>
          <a:xfrm>
            <a:off x="8634549" y="6295528"/>
            <a:ext cx="3701143" cy="523180"/>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dirty="0" err="1">
                <a:solidFill>
                  <a:srgbClr val="000000"/>
                </a:solidFill>
                <a:latin typeface="Calibri"/>
                <a:ea typeface="Calibri"/>
                <a:cs typeface="Calibri"/>
                <a:sym typeface="Calibri"/>
              </a:rPr>
              <a:t>Vaura</a:t>
            </a:r>
            <a:r>
              <a:rPr lang="en" dirty="0">
                <a:solidFill>
                  <a:srgbClr val="000000"/>
                </a:solidFill>
                <a:latin typeface="Calibri"/>
                <a:ea typeface="Calibri"/>
                <a:cs typeface="Calibri"/>
                <a:sym typeface="Calibri"/>
              </a:rPr>
              <a:t> et al, Hypertension, 2021</a:t>
            </a:r>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53442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AED9A-3A31-9FEA-E36E-396D22CED11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573F71-F2B3-BDE5-CB2E-2D243CF78C4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9CCC6AF-89F1-1D5E-A2A2-B01DB8FC5F92}"/>
              </a:ext>
            </a:extLst>
          </p:cNvPr>
          <p:cNvSpPr>
            <a:spLocks noGrp="1"/>
          </p:cNvSpPr>
          <p:nvPr>
            <p:ph type="sldNum" sz="quarter" idx="12"/>
          </p:nvPr>
        </p:nvSpPr>
        <p:spPr/>
        <p:txBody>
          <a:bodyPr/>
          <a:lstStyle/>
          <a:p>
            <a:fld id="{F7DCBBB3-26EE-2048-B8A7-E947C274D5E3}" type="slidenum">
              <a:rPr lang="en-US" smtClean="0"/>
              <a:t>20</a:t>
            </a:fld>
            <a:endParaRPr lang="en-US"/>
          </a:p>
        </p:txBody>
      </p:sp>
      <p:pic>
        <p:nvPicPr>
          <p:cNvPr id="5" name="Picture 4">
            <a:extLst>
              <a:ext uri="{FF2B5EF4-FFF2-40B4-BE49-F238E27FC236}">
                <a16:creationId xmlns:a16="http://schemas.microsoft.com/office/drawing/2014/main" id="{BE040261-34A8-45F9-0D8A-C1F08A088BE1}"/>
              </a:ext>
            </a:extLst>
          </p:cNvPr>
          <p:cNvPicPr>
            <a:picLocks noChangeAspect="1"/>
          </p:cNvPicPr>
          <p:nvPr/>
        </p:nvPicPr>
        <p:blipFill>
          <a:blip r:embed="rId2"/>
          <a:stretch>
            <a:fillRect/>
          </a:stretch>
        </p:blipFill>
        <p:spPr>
          <a:xfrm>
            <a:off x="1524000" y="1479912"/>
            <a:ext cx="9144000" cy="4876438"/>
          </a:xfrm>
          <a:prstGeom prst="rect">
            <a:avLst/>
          </a:prstGeom>
        </p:spPr>
      </p:pic>
      <p:sp>
        <p:nvSpPr>
          <p:cNvPr id="6" name="Rectangle 5">
            <a:extLst>
              <a:ext uri="{FF2B5EF4-FFF2-40B4-BE49-F238E27FC236}">
                <a16:creationId xmlns:a16="http://schemas.microsoft.com/office/drawing/2014/main" id="{7484FE76-DF42-2475-E44B-6F6E6E7AE14E}"/>
              </a:ext>
            </a:extLst>
          </p:cNvPr>
          <p:cNvSpPr/>
          <p:nvPr/>
        </p:nvSpPr>
        <p:spPr>
          <a:xfrm>
            <a:off x="1670304" y="1479912"/>
            <a:ext cx="3803904" cy="650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3D6933D-7CB4-95DF-C902-FDF5CBB63884}"/>
              </a:ext>
            </a:extLst>
          </p:cNvPr>
          <p:cNvPicPr>
            <a:picLocks noChangeAspect="1"/>
          </p:cNvPicPr>
          <p:nvPr/>
        </p:nvPicPr>
        <p:blipFill>
          <a:blip r:embed="rId3"/>
          <a:stretch>
            <a:fillRect/>
          </a:stretch>
        </p:blipFill>
        <p:spPr>
          <a:xfrm>
            <a:off x="1524000" y="0"/>
            <a:ext cx="5057902" cy="1905118"/>
          </a:xfrm>
          <a:prstGeom prst="rect">
            <a:avLst/>
          </a:prstGeom>
        </p:spPr>
      </p:pic>
      <p:pic>
        <p:nvPicPr>
          <p:cNvPr id="12" name="Picture 11">
            <a:extLst>
              <a:ext uri="{FF2B5EF4-FFF2-40B4-BE49-F238E27FC236}">
                <a16:creationId xmlns:a16="http://schemas.microsoft.com/office/drawing/2014/main" id="{7E636344-F370-0B67-E88F-FD70495DE07F}"/>
              </a:ext>
            </a:extLst>
          </p:cNvPr>
          <p:cNvPicPr>
            <a:picLocks noChangeAspect="1"/>
          </p:cNvPicPr>
          <p:nvPr/>
        </p:nvPicPr>
        <p:blipFill>
          <a:blip r:embed="rId4"/>
          <a:stretch>
            <a:fillRect/>
          </a:stretch>
        </p:blipFill>
        <p:spPr>
          <a:xfrm>
            <a:off x="4162806" y="1700505"/>
            <a:ext cx="2442393" cy="722655"/>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869CB2EE-8DC3-288D-6F6E-A5D40B2954BA}"/>
              </a:ext>
            </a:extLst>
          </p:cNvPr>
          <p:cNvPicPr>
            <a:picLocks noChangeAspect="1"/>
          </p:cNvPicPr>
          <p:nvPr/>
        </p:nvPicPr>
        <p:blipFill rotWithShape="1">
          <a:blip r:embed="rId5"/>
          <a:srcRect l="5238" t="36725" r="65484" b="31904"/>
          <a:stretch/>
        </p:blipFill>
        <p:spPr>
          <a:xfrm>
            <a:off x="6581903" y="297591"/>
            <a:ext cx="4014287" cy="884872"/>
          </a:xfrm>
          <a:prstGeom prst="rect">
            <a:avLst/>
          </a:prstGeom>
        </p:spPr>
      </p:pic>
    </p:spTree>
    <p:extLst>
      <p:ext uri="{BB962C8B-B14F-4D97-AF65-F5344CB8AC3E}">
        <p14:creationId xmlns:p14="http://schemas.microsoft.com/office/powerpoint/2010/main" val="554399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a:extLst>
              <a:ext uri="{FF2B5EF4-FFF2-40B4-BE49-F238E27FC236}">
                <a16:creationId xmlns:a16="http://schemas.microsoft.com/office/drawing/2014/main" id="{DC13F9AA-9D3D-B9E6-E3C8-81DC9D42A74D}"/>
              </a:ext>
            </a:extLst>
          </p:cNvPr>
          <p:cNvPicPr>
            <a:picLocks noChangeAspect="1"/>
          </p:cNvPicPr>
          <p:nvPr/>
        </p:nvPicPr>
        <p:blipFill>
          <a:blip r:embed="rId2"/>
          <a:stretch>
            <a:fillRect/>
          </a:stretch>
        </p:blipFill>
        <p:spPr>
          <a:xfrm>
            <a:off x="1384663" y="817227"/>
            <a:ext cx="9679576" cy="6040773"/>
          </a:xfrm>
          <a:prstGeom prst="rect">
            <a:avLst/>
          </a:prstGeom>
        </p:spPr>
      </p:pic>
      <p:sp>
        <p:nvSpPr>
          <p:cNvPr id="4" name="Google Shape;273;p55">
            <a:extLst>
              <a:ext uri="{FF2B5EF4-FFF2-40B4-BE49-F238E27FC236}">
                <a16:creationId xmlns:a16="http://schemas.microsoft.com/office/drawing/2014/main" id="{49D2F16B-4DE8-D023-F23C-975543B5C98A}"/>
              </a:ext>
            </a:extLst>
          </p:cNvPr>
          <p:cNvSpPr txBox="1"/>
          <p:nvPr/>
        </p:nvSpPr>
        <p:spPr>
          <a:xfrm>
            <a:off x="765114" y="54045"/>
            <a:ext cx="10661772" cy="763182"/>
          </a:xfrm>
          <a:prstGeom prst="rect">
            <a:avLst/>
          </a:prstGeom>
          <a:noFill/>
          <a:ln>
            <a:noFill/>
          </a:ln>
        </p:spPr>
        <p:txBody>
          <a:bodyPr spcFirstLastPara="1" wrap="square" lIns="121900" tIns="121900" rIns="121900" bIns="121900" anchor="t" anchorCtr="0">
            <a:spAutoFit/>
          </a:bodyPr>
          <a:lstStyle/>
          <a:p>
            <a:pPr>
              <a:lnSpc>
                <a:spcPct val="90000"/>
              </a:lnSpc>
            </a:pPr>
            <a:r>
              <a:rPr lang="en" sz="3733" b="1" dirty="0">
                <a:solidFill>
                  <a:schemeClr val="tx1">
                    <a:lumMod val="65000"/>
                    <a:lumOff val="35000"/>
                  </a:schemeClr>
                </a:solidFill>
                <a:latin typeface="Avenir Book" panose="02000503020000020003" pitchFamily="2" charset="0"/>
                <a:ea typeface="Calibri"/>
                <a:cs typeface="Calibri"/>
                <a:sym typeface="Calibri"/>
              </a:rPr>
              <a:t>Powered by informatics engine across network </a:t>
            </a:r>
            <a:endParaRPr sz="3733" b="1" dirty="0">
              <a:solidFill>
                <a:schemeClr val="tx1">
                  <a:lumMod val="65000"/>
                  <a:lumOff val="35000"/>
                </a:schemeClr>
              </a:solidFill>
              <a:latin typeface="Avenir Book" panose="02000503020000020003" pitchFamily="2" charset="0"/>
              <a:ea typeface="Calibri"/>
              <a:cs typeface="Calibri"/>
              <a:sym typeface="Calibri"/>
            </a:endParaRPr>
          </a:p>
        </p:txBody>
      </p:sp>
    </p:spTree>
    <p:extLst>
      <p:ext uri="{BB962C8B-B14F-4D97-AF65-F5344CB8AC3E}">
        <p14:creationId xmlns:p14="http://schemas.microsoft.com/office/powerpoint/2010/main" val="1123414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FF7991-3478-1B4C-9A76-2DDAB2941B5D}"/>
              </a:ext>
            </a:extLst>
          </p:cNvPr>
          <p:cNvPicPr>
            <a:picLocks noChangeAspect="1"/>
          </p:cNvPicPr>
          <p:nvPr/>
        </p:nvPicPr>
        <p:blipFill rotWithShape="1">
          <a:blip r:embed="rId2"/>
          <a:srcRect l="62400" b="4940"/>
          <a:stretch/>
        </p:blipFill>
        <p:spPr>
          <a:xfrm>
            <a:off x="6358128" y="267226"/>
            <a:ext cx="4323148" cy="6161006"/>
          </a:xfrm>
          <a:prstGeom prst="rect">
            <a:avLst/>
          </a:prstGeom>
        </p:spPr>
      </p:pic>
      <p:sp>
        <p:nvSpPr>
          <p:cNvPr id="7" name="TextBox 6">
            <a:extLst>
              <a:ext uri="{FF2B5EF4-FFF2-40B4-BE49-F238E27FC236}">
                <a16:creationId xmlns:a16="http://schemas.microsoft.com/office/drawing/2014/main" id="{BF0BC940-B59D-3842-A72D-1C2AE49EEDE6}"/>
              </a:ext>
            </a:extLst>
          </p:cNvPr>
          <p:cNvSpPr txBox="1"/>
          <p:nvPr/>
        </p:nvSpPr>
        <p:spPr>
          <a:xfrm>
            <a:off x="1853132" y="2426816"/>
            <a:ext cx="4583824" cy="1200329"/>
          </a:xfrm>
          <a:prstGeom prst="rect">
            <a:avLst/>
          </a:prstGeom>
          <a:noFill/>
        </p:spPr>
        <p:txBody>
          <a:bodyPr wrap="square">
            <a:spAutoFit/>
          </a:bodyPr>
          <a:lstStyle/>
          <a:p>
            <a:r>
              <a:rPr lang="en-US" b="1" dirty="0">
                <a:solidFill>
                  <a:srgbClr val="000000"/>
                </a:solidFill>
                <a:latin typeface="Avenir Book" panose="02000503020000020003" pitchFamily="2" charset="0"/>
              </a:rPr>
              <a:t>Outcome of interest</a:t>
            </a:r>
            <a:r>
              <a:rPr lang="en-US" dirty="0">
                <a:solidFill>
                  <a:srgbClr val="000000"/>
                </a:solidFill>
                <a:latin typeface="Avenir Book" panose="02000503020000020003" pitchFamily="2" charset="0"/>
              </a:rPr>
              <a:t>: Determine if health care actions associated with care recommendations are more common among the high risk group. </a:t>
            </a:r>
            <a:endParaRPr lang="en-US" dirty="0">
              <a:latin typeface="Avenir Book" panose="02000503020000020003" pitchFamily="2" charset="0"/>
            </a:endParaRPr>
          </a:p>
        </p:txBody>
      </p:sp>
      <p:sp>
        <p:nvSpPr>
          <p:cNvPr id="2" name="TextBox 1">
            <a:extLst>
              <a:ext uri="{FF2B5EF4-FFF2-40B4-BE49-F238E27FC236}">
                <a16:creationId xmlns:a16="http://schemas.microsoft.com/office/drawing/2014/main" id="{1A201E03-DCE6-B291-5A12-E4B2B3E576F3}"/>
              </a:ext>
            </a:extLst>
          </p:cNvPr>
          <p:cNvSpPr txBox="1"/>
          <p:nvPr/>
        </p:nvSpPr>
        <p:spPr>
          <a:xfrm>
            <a:off x="1" y="5930536"/>
            <a:ext cx="6436956" cy="660237"/>
          </a:xfrm>
          <a:prstGeom prst="rect">
            <a:avLst/>
          </a:prstGeom>
          <a:noFill/>
        </p:spPr>
        <p:txBody>
          <a:bodyPr wrap="square" rtlCol="0">
            <a:spAutoFit/>
          </a:bodyPr>
          <a:lstStyle/>
          <a:p>
            <a:r>
              <a:rPr lang="en-US" dirty="0"/>
              <a:t>Also collecting: Rx, Dx, CPT, referrals, labs results, lab orders, patient surveys, provider surveys, and GC attitudes </a:t>
            </a:r>
          </a:p>
        </p:txBody>
      </p:sp>
    </p:spTree>
    <p:extLst>
      <p:ext uri="{BB962C8B-B14F-4D97-AF65-F5344CB8AC3E}">
        <p14:creationId xmlns:p14="http://schemas.microsoft.com/office/powerpoint/2010/main" val="632203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6165833" y="1"/>
            <a:ext cx="5680400" cy="4036919"/>
          </a:xfrm>
          <a:prstGeom prst="rect">
            <a:avLst/>
          </a:prstGeom>
          <a:noFill/>
          <a:ln>
            <a:noFill/>
          </a:ln>
        </p:spPr>
      </p:pic>
      <p:sp>
        <p:nvSpPr>
          <p:cNvPr id="80" name="Google Shape;80;p17"/>
          <p:cNvSpPr txBox="1">
            <a:spLocks noGrp="1"/>
          </p:cNvSpPr>
          <p:nvPr>
            <p:ph type="body" idx="1"/>
          </p:nvPr>
        </p:nvSpPr>
        <p:spPr>
          <a:xfrm>
            <a:off x="415600" y="1308025"/>
            <a:ext cx="5680400" cy="2621600"/>
          </a:xfrm>
          <a:prstGeom prst="rect">
            <a:avLst/>
          </a:prstGeom>
        </p:spPr>
        <p:txBody>
          <a:bodyPr spcFirstLastPara="1" vert="horz" wrap="square" lIns="121900" tIns="121900" rIns="121900" bIns="121900" rtlCol="0" anchor="t" anchorCtr="0">
            <a:noAutofit/>
          </a:bodyPr>
          <a:lstStyle/>
          <a:p>
            <a:pPr marL="0" indent="0">
              <a:buNone/>
            </a:pPr>
            <a:r>
              <a:rPr lang="en" sz="2667" dirty="0">
                <a:solidFill>
                  <a:schemeClr val="dk1"/>
                </a:solidFill>
                <a:latin typeface="Avenir Book" panose="02000503020000020003" pitchFamily="2" charset="0"/>
              </a:rPr>
              <a:t>Total network recruitment:</a:t>
            </a:r>
            <a:r>
              <a:rPr lang="en" sz="2667" b="1" dirty="0">
                <a:solidFill>
                  <a:schemeClr val="dk1"/>
                </a:solidFill>
                <a:latin typeface="Avenir Book" panose="02000503020000020003" pitchFamily="2" charset="0"/>
              </a:rPr>
              <a:t> 21,879</a:t>
            </a:r>
            <a:endParaRPr sz="2667" b="1" dirty="0">
              <a:solidFill>
                <a:schemeClr val="dk1"/>
              </a:solidFill>
              <a:latin typeface="Avenir Book" panose="02000503020000020003" pitchFamily="2" charset="0"/>
            </a:endParaRPr>
          </a:p>
          <a:p>
            <a:pPr marL="457189" indent="-389457">
              <a:spcBef>
                <a:spcPts val="2133"/>
              </a:spcBef>
              <a:buClr>
                <a:schemeClr val="dk1"/>
              </a:buClr>
              <a:buSzPts val="2000"/>
            </a:pPr>
            <a:r>
              <a:rPr lang="en" sz="2667" dirty="0">
                <a:solidFill>
                  <a:schemeClr val="dk1"/>
                </a:solidFill>
                <a:latin typeface="Avenir Book" panose="02000503020000020003" pitchFamily="2" charset="0"/>
              </a:rPr>
              <a:t>Pediatrics: 13% </a:t>
            </a:r>
            <a:endParaRPr sz="2667" dirty="0">
              <a:solidFill>
                <a:schemeClr val="dk1"/>
              </a:solidFill>
              <a:latin typeface="Avenir Book" panose="02000503020000020003" pitchFamily="2" charset="0"/>
            </a:endParaRPr>
          </a:p>
          <a:p>
            <a:pPr marL="457189" indent="-389457">
              <a:buClr>
                <a:schemeClr val="dk1"/>
              </a:buClr>
              <a:buSzPts val="2000"/>
            </a:pPr>
            <a:r>
              <a:rPr lang="en" sz="2667" dirty="0">
                <a:solidFill>
                  <a:schemeClr val="dk1"/>
                </a:solidFill>
                <a:latin typeface="Avenir Book" panose="02000503020000020003" pitchFamily="2" charset="0"/>
              </a:rPr>
              <a:t>Racial &amp; ethnic minorities: 47%</a:t>
            </a:r>
            <a:endParaRPr sz="2667" dirty="0">
              <a:solidFill>
                <a:schemeClr val="dk1"/>
              </a:solidFill>
              <a:latin typeface="Avenir Book" panose="02000503020000020003" pitchFamily="2" charset="0"/>
            </a:endParaRPr>
          </a:p>
          <a:p>
            <a:pPr marL="457189" indent="-389457">
              <a:buClr>
                <a:schemeClr val="dk1"/>
              </a:buClr>
              <a:buSzPts val="2000"/>
            </a:pPr>
            <a:r>
              <a:rPr lang="en" sz="2667" dirty="0">
                <a:solidFill>
                  <a:schemeClr val="dk1"/>
                </a:solidFill>
                <a:latin typeface="Avenir Book" panose="02000503020000020003" pitchFamily="2" charset="0"/>
              </a:rPr>
              <a:t>Female at birth: 66%</a:t>
            </a:r>
            <a:endParaRPr sz="2667" dirty="0">
              <a:solidFill>
                <a:schemeClr val="dk1"/>
              </a:solidFill>
              <a:latin typeface="Avenir Book" panose="02000503020000020003" pitchFamily="2" charset="0"/>
            </a:endParaRPr>
          </a:p>
          <a:p>
            <a:pPr marL="457189" indent="-389457">
              <a:buClr>
                <a:schemeClr val="dk1"/>
              </a:buClr>
              <a:buSzPts val="2000"/>
            </a:pPr>
            <a:r>
              <a:rPr lang="en" sz="2667" dirty="0">
                <a:solidFill>
                  <a:schemeClr val="dk1"/>
                </a:solidFill>
                <a:latin typeface="Avenir Book" panose="02000503020000020003" pitchFamily="2" charset="0"/>
              </a:rPr>
              <a:t>Sexual orientation minority: 12%</a:t>
            </a:r>
            <a:endParaRPr sz="2667" dirty="0">
              <a:solidFill>
                <a:schemeClr val="dk1"/>
              </a:solidFill>
              <a:latin typeface="Avenir Book" panose="02000503020000020003" pitchFamily="2" charset="0"/>
            </a:endParaRPr>
          </a:p>
        </p:txBody>
      </p:sp>
      <p:sp>
        <p:nvSpPr>
          <p:cNvPr id="81" name="Google Shape;81;p17"/>
          <p:cNvSpPr txBox="1"/>
          <p:nvPr/>
        </p:nvSpPr>
        <p:spPr>
          <a:xfrm>
            <a:off x="7176025" y="386101"/>
            <a:ext cx="1068000" cy="410419"/>
          </a:xfrm>
          <a:prstGeom prst="rect">
            <a:avLst/>
          </a:prstGeom>
          <a:noFill/>
          <a:ln>
            <a:noFill/>
          </a:ln>
        </p:spPr>
        <p:txBody>
          <a:bodyPr spcFirstLastPara="1" wrap="square" lIns="91433" tIns="91433" rIns="91433" bIns="91433" anchor="t" anchorCtr="0">
            <a:spAutoFit/>
          </a:bodyPr>
          <a:lstStyle/>
          <a:p>
            <a:r>
              <a:rPr lang="en" sz="1467" b="1"/>
              <a:t>UW: 2692</a:t>
            </a:r>
            <a:endParaRPr sz="1467" b="1"/>
          </a:p>
        </p:txBody>
      </p:sp>
      <p:sp>
        <p:nvSpPr>
          <p:cNvPr id="82" name="Google Shape;82;p17"/>
          <p:cNvSpPr txBox="1"/>
          <p:nvPr/>
        </p:nvSpPr>
        <p:spPr>
          <a:xfrm>
            <a:off x="7732367" y="1172734"/>
            <a:ext cx="1276400" cy="410419"/>
          </a:xfrm>
          <a:prstGeom prst="rect">
            <a:avLst/>
          </a:prstGeom>
          <a:noFill/>
          <a:ln>
            <a:noFill/>
          </a:ln>
        </p:spPr>
        <p:txBody>
          <a:bodyPr spcFirstLastPara="1" wrap="square" lIns="91433" tIns="91433" rIns="91433" bIns="91433" anchor="t" anchorCtr="0">
            <a:spAutoFit/>
          </a:bodyPr>
          <a:lstStyle/>
          <a:p>
            <a:r>
              <a:rPr lang="en" sz="1467" b="1"/>
              <a:t>Mayo: 2388</a:t>
            </a:r>
            <a:endParaRPr sz="1467" b="1"/>
          </a:p>
        </p:txBody>
      </p:sp>
      <p:sp>
        <p:nvSpPr>
          <p:cNvPr id="83" name="Google Shape;83;p17"/>
          <p:cNvSpPr txBox="1"/>
          <p:nvPr/>
        </p:nvSpPr>
        <p:spPr>
          <a:xfrm>
            <a:off x="8864779" y="1576093"/>
            <a:ext cx="1166400" cy="410419"/>
          </a:xfrm>
          <a:prstGeom prst="rect">
            <a:avLst/>
          </a:prstGeom>
          <a:noFill/>
          <a:ln>
            <a:noFill/>
          </a:ln>
        </p:spPr>
        <p:txBody>
          <a:bodyPr spcFirstLastPara="1" wrap="square" lIns="91433" tIns="91433" rIns="91433" bIns="91433" anchor="t" anchorCtr="0">
            <a:spAutoFit/>
          </a:bodyPr>
          <a:lstStyle/>
          <a:p>
            <a:r>
              <a:rPr lang="en" sz="1467" b="1"/>
              <a:t>NU: 2509</a:t>
            </a:r>
            <a:endParaRPr sz="1467" b="1"/>
          </a:p>
        </p:txBody>
      </p:sp>
      <p:sp>
        <p:nvSpPr>
          <p:cNvPr id="84" name="Google Shape;84;p17"/>
          <p:cNvSpPr txBox="1"/>
          <p:nvPr/>
        </p:nvSpPr>
        <p:spPr>
          <a:xfrm>
            <a:off x="9008776" y="1813276"/>
            <a:ext cx="1276400" cy="410419"/>
          </a:xfrm>
          <a:prstGeom prst="rect">
            <a:avLst/>
          </a:prstGeom>
          <a:noFill/>
          <a:ln>
            <a:noFill/>
          </a:ln>
        </p:spPr>
        <p:txBody>
          <a:bodyPr spcFirstLastPara="1" wrap="square" lIns="91433" tIns="91433" rIns="91433" bIns="91433" anchor="t" anchorCtr="0">
            <a:spAutoFit/>
          </a:bodyPr>
          <a:lstStyle/>
          <a:p>
            <a:r>
              <a:rPr lang="en" sz="1467" b="1"/>
              <a:t>CCHMC:616</a:t>
            </a:r>
            <a:endParaRPr sz="1467" b="1"/>
          </a:p>
        </p:txBody>
      </p:sp>
      <p:sp>
        <p:nvSpPr>
          <p:cNvPr id="85" name="Google Shape;85;p17"/>
          <p:cNvSpPr txBox="1"/>
          <p:nvPr/>
        </p:nvSpPr>
        <p:spPr>
          <a:xfrm>
            <a:off x="8634527" y="2139076"/>
            <a:ext cx="1276400" cy="410419"/>
          </a:xfrm>
          <a:prstGeom prst="rect">
            <a:avLst/>
          </a:prstGeom>
          <a:noFill/>
          <a:ln>
            <a:noFill/>
          </a:ln>
        </p:spPr>
        <p:txBody>
          <a:bodyPr spcFirstLastPara="1" wrap="square" lIns="91433" tIns="91433" rIns="91433" bIns="91433" anchor="t" anchorCtr="0">
            <a:spAutoFit/>
          </a:bodyPr>
          <a:lstStyle/>
          <a:p>
            <a:r>
              <a:rPr lang="en" sz="1467" b="1"/>
              <a:t>VUMC: 1934</a:t>
            </a:r>
            <a:endParaRPr sz="1467" b="1"/>
          </a:p>
        </p:txBody>
      </p:sp>
      <p:sp>
        <p:nvSpPr>
          <p:cNvPr id="86" name="Google Shape;86;p17"/>
          <p:cNvSpPr txBox="1"/>
          <p:nvPr/>
        </p:nvSpPr>
        <p:spPr>
          <a:xfrm>
            <a:off x="8634543" y="2549459"/>
            <a:ext cx="1276400" cy="410419"/>
          </a:xfrm>
          <a:prstGeom prst="rect">
            <a:avLst/>
          </a:prstGeom>
          <a:noFill/>
          <a:ln>
            <a:noFill/>
          </a:ln>
        </p:spPr>
        <p:txBody>
          <a:bodyPr spcFirstLastPara="1" wrap="square" lIns="91433" tIns="91433" rIns="91433" bIns="91433" anchor="t" anchorCtr="0">
            <a:spAutoFit/>
          </a:bodyPr>
          <a:lstStyle/>
          <a:p>
            <a:r>
              <a:rPr lang="en" sz="1467" b="1"/>
              <a:t>UAB: 2926</a:t>
            </a:r>
            <a:endParaRPr sz="1467" b="1"/>
          </a:p>
        </p:txBody>
      </p:sp>
      <p:sp>
        <p:nvSpPr>
          <p:cNvPr id="87" name="Google Shape;87;p17"/>
          <p:cNvSpPr txBox="1"/>
          <p:nvPr/>
        </p:nvSpPr>
        <p:spPr>
          <a:xfrm>
            <a:off x="10410021" y="1627142"/>
            <a:ext cx="793600" cy="636186"/>
          </a:xfrm>
          <a:prstGeom prst="rect">
            <a:avLst/>
          </a:prstGeom>
          <a:noFill/>
          <a:ln>
            <a:noFill/>
          </a:ln>
        </p:spPr>
        <p:txBody>
          <a:bodyPr spcFirstLastPara="1" wrap="square" lIns="91433" tIns="91433" rIns="91433" bIns="91433" anchor="t" anchorCtr="0">
            <a:spAutoFit/>
          </a:bodyPr>
          <a:lstStyle/>
          <a:p>
            <a:r>
              <a:rPr lang="en" sz="1467" b="1"/>
              <a:t>CHOP:</a:t>
            </a:r>
            <a:endParaRPr sz="1467" b="1"/>
          </a:p>
          <a:p>
            <a:r>
              <a:rPr lang="en" sz="1467" b="1"/>
              <a:t> 2149</a:t>
            </a:r>
            <a:endParaRPr sz="1467" b="1"/>
          </a:p>
        </p:txBody>
      </p:sp>
      <p:sp>
        <p:nvSpPr>
          <p:cNvPr id="88" name="Google Shape;88;p17"/>
          <p:cNvSpPr txBox="1"/>
          <p:nvPr/>
        </p:nvSpPr>
        <p:spPr>
          <a:xfrm>
            <a:off x="10410027" y="652693"/>
            <a:ext cx="1276400" cy="410419"/>
          </a:xfrm>
          <a:prstGeom prst="rect">
            <a:avLst/>
          </a:prstGeom>
          <a:noFill/>
          <a:ln>
            <a:noFill/>
          </a:ln>
        </p:spPr>
        <p:txBody>
          <a:bodyPr spcFirstLastPara="1" wrap="square" lIns="91433" tIns="91433" rIns="91433" bIns="91433" anchor="t" anchorCtr="0">
            <a:spAutoFit/>
          </a:bodyPr>
          <a:lstStyle/>
          <a:p>
            <a:r>
              <a:rPr lang="en" sz="1467" b="1"/>
              <a:t>MGB: 2005</a:t>
            </a:r>
            <a:endParaRPr sz="1467" b="1"/>
          </a:p>
        </p:txBody>
      </p:sp>
      <p:sp>
        <p:nvSpPr>
          <p:cNvPr id="89" name="Google Shape;89;p17"/>
          <p:cNvSpPr txBox="1"/>
          <p:nvPr/>
        </p:nvSpPr>
        <p:spPr>
          <a:xfrm>
            <a:off x="11124000" y="1627134"/>
            <a:ext cx="1068000" cy="636186"/>
          </a:xfrm>
          <a:prstGeom prst="rect">
            <a:avLst/>
          </a:prstGeom>
          <a:noFill/>
          <a:ln>
            <a:noFill/>
          </a:ln>
        </p:spPr>
        <p:txBody>
          <a:bodyPr spcFirstLastPara="1" wrap="square" lIns="91433" tIns="91433" rIns="91433" bIns="91433" anchor="t" anchorCtr="0">
            <a:spAutoFit/>
          </a:bodyPr>
          <a:lstStyle/>
          <a:p>
            <a:r>
              <a:rPr lang="en" sz="1467" b="1"/>
              <a:t>Mt. Sinai: 2122</a:t>
            </a:r>
            <a:endParaRPr sz="1467" b="1"/>
          </a:p>
        </p:txBody>
      </p:sp>
      <p:sp>
        <p:nvSpPr>
          <p:cNvPr id="90" name="Google Shape;90;p17"/>
          <p:cNvSpPr txBox="1"/>
          <p:nvPr/>
        </p:nvSpPr>
        <p:spPr>
          <a:xfrm>
            <a:off x="11025600" y="2139068"/>
            <a:ext cx="1166400" cy="636186"/>
          </a:xfrm>
          <a:prstGeom prst="rect">
            <a:avLst/>
          </a:prstGeom>
          <a:noFill/>
          <a:ln>
            <a:noFill/>
          </a:ln>
        </p:spPr>
        <p:txBody>
          <a:bodyPr spcFirstLastPara="1" wrap="square" lIns="91433" tIns="91433" rIns="91433" bIns="91433" anchor="t" anchorCtr="0">
            <a:spAutoFit/>
          </a:bodyPr>
          <a:lstStyle/>
          <a:p>
            <a:r>
              <a:rPr lang="en" sz="1467" b="1"/>
              <a:t>Columbia: 2538</a:t>
            </a:r>
            <a:endParaRPr sz="1467" b="1"/>
          </a:p>
        </p:txBody>
      </p:sp>
      <p:sp>
        <p:nvSpPr>
          <p:cNvPr id="91" name="Google Shape;91;p17"/>
          <p:cNvSpPr txBox="1"/>
          <p:nvPr/>
        </p:nvSpPr>
        <p:spPr>
          <a:xfrm>
            <a:off x="9200" y="109500"/>
            <a:ext cx="7412000" cy="953600"/>
          </a:xfrm>
          <a:prstGeom prst="rect">
            <a:avLst/>
          </a:prstGeom>
          <a:noFill/>
          <a:ln>
            <a:noFill/>
          </a:ln>
        </p:spPr>
        <p:txBody>
          <a:bodyPr spcFirstLastPara="1" wrap="square" lIns="91433" tIns="45700" rIns="91433" bIns="45700" anchor="ctr" anchorCtr="0">
            <a:noAutofit/>
          </a:bodyPr>
          <a:lstStyle/>
          <a:p>
            <a:pPr>
              <a:lnSpc>
                <a:spcPct val="90000"/>
              </a:lnSpc>
              <a:buClr>
                <a:srgbClr val="008BCC"/>
              </a:buClr>
              <a:buSzPts val="2400"/>
            </a:pPr>
            <a:r>
              <a:rPr lang="en" sz="3867" b="1" dirty="0">
                <a:solidFill>
                  <a:schemeClr val="tx1">
                    <a:lumMod val="65000"/>
                    <a:lumOff val="35000"/>
                  </a:schemeClr>
                </a:solidFill>
                <a:latin typeface="Avenir Book" panose="02000503020000020003" pitchFamily="2" charset="0"/>
              </a:rPr>
              <a:t>Current enrollment </a:t>
            </a:r>
            <a:r>
              <a:rPr lang="en" sz="2000" b="1" i="1" dirty="0">
                <a:solidFill>
                  <a:schemeClr val="tx1">
                    <a:lumMod val="65000"/>
                    <a:lumOff val="35000"/>
                  </a:schemeClr>
                </a:solidFill>
                <a:latin typeface="Avenir Book" panose="02000503020000020003" pitchFamily="2" charset="0"/>
              </a:rPr>
              <a:t>(January 26th)</a:t>
            </a:r>
            <a:endParaRPr sz="2000" b="1" i="1" dirty="0">
              <a:solidFill>
                <a:schemeClr val="tx1">
                  <a:lumMod val="65000"/>
                  <a:lumOff val="35000"/>
                </a:schemeClr>
              </a:solidFill>
              <a:latin typeface="Avenir Book" panose="02000503020000020003" pitchFamily="2" charset="0"/>
              <a:ea typeface="Arial"/>
              <a:cs typeface="Arial"/>
              <a:sym typeface="Arial"/>
            </a:endParaRPr>
          </a:p>
        </p:txBody>
      </p:sp>
      <p:pic>
        <p:nvPicPr>
          <p:cNvPr id="92" name="Google Shape;92;p17"/>
          <p:cNvPicPr preferRelativeResize="0"/>
          <p:nvPr/>
        </p:nvPicPr>
        <p:blipFill>
          <a:blip r:embed="rId4">
            <a:alphaModFix/>
          </a:blip>
          <a:stretch>
            <a:fillRect/>
          </a:stretch>
        </p:blipFill>
        <p:spPr>
          <a:xfrm>
            <a:off x="101601" y="4174567"/>
            <a:ext cx="11988799" cy="2202632"/>
          </a:xfrm>
          <a:prstGeom prst="rect">
            <a:avLst/>
          </a:prstGeom>
          <a:noFill/>
          <a:ln>
            <a:noFill/>
          </a:ln>
        </p:spPr>
      </p:pic>
      <p:pic>
        <p:nvPicPr>
          <p:cNvPr id="3" name="Picture 2" descr="A close-up of a person smiling&#10;&#10;Description automatically generated">
            <a:extLst>
              <a:ext uri="{FF2B5EF4-FFF2-40B4-BE49-F238E27FC236}">
                <a16:creationId xmlns:a16="http://schemas.microsoft.com/office/drawing/2014/main" id="{A4489DA7-8BDC-CC13-60E6-9F0D270570B3}"/>
              </a:ext>
            </a:extLst>
          </p:cNvPr>
          <p:cNvPicPr>
            <a:picLocks noChangeAspect="1"/>
          </p:cNvPicPr>
          <p:nvPr/>
        </p:nvPicPr>
        <p:blipFill>
          <a:blip r:embed="rId5"/>
          <a:stretch>
            <a:fillRect/>
          </a:stretch>
        </p:blipFill>
        <p:spPr>
          <a:xfrm>
            <a:off x="9910927" y="3087549"/>
            <a:ext cx="867050" cy="1150168"/>
          </a:xfrm>
          <a:prstGeom prst="rect">
            <a:avLst/>
          </a:prstGeom>
        </p:spPr>
      </p:pic>
      <p:pic>
        <p:nvPicPr>
          <p:cNvPr id="5" name="Picture 4" descr="A person in a suit smiling&#10;&#10;Description automatically generated">
            <a:extLst>
              <a:ext uri="{FF2B5EF4-FFF2-40B4-BE49-F238E27FC236}">
                <a16:creationId xmlns:a16="http://schemas.microsoft.com/office/drawing/2014/main" id="{4F2F5817-D6A8-BDBD-9D01-38DA2C63C948}"/>
              </a:ext>
            </a:extLst>
          </p:cNvPr>
          <p:cNvPicPr>
            <a:picLocks noChangeAspect="1"/>
          </p:cNvPicPr>
          <p:nvPr/>
        </p:nvPicPr>
        <p:blipFill>
          <a:blip r:embed="rId6"/>
          <a:stretch>
            <a:fillRect/>
          </a:stretch>
        </p:blipFill>
        <p:spPr>
          <a:xfrm>
            <a:off x="10923999" y="3102454"/>
            <a:ext cx="1166400" cy="1120358"/>
          </a:xfrm>
          <a:prstGeom prst="rect">
            <a:avLst/>
          </a:prstGeom>
        </p:spPr>
      </p:pic>
      <p:pic>
        <p:nvPicPr>
          <p:cNvPr id="7" name="Picture 6" descr="A close-up of a logo&#10;&#10;Description automatically generated">
            <a:extLst>
              <a:ext uri="{FF2B5EF4-FFF2-40B4-BE49-F238E27FC236}">
                <a16:creationId xmlns:a16="http://schemas.microsoft.com/office/drawing/2014/main" id="{7A48FD6E-3F43-646B-0B50-0CA9A7B9E4B4}"/>
              </a:ext>
            </a:extLst>
          </p:cNvPr>
          <p:cNvPicPr>
            <a:picLocks noChangeAspect="1"/>
          </p:cNvPicPr>
          <p:nvPr/>
        </p:nvPicPr>
        <p:blipFill>
          <a:blip r:embed="rId7"/>
          <a:stretch>
            <a:fillRect/>
          </a:stretch>
        </p:blipFill>
        <p:spPr>
          <a:xfrm>
            <a:off x="6745425" y="3291010"/>
            <a:ext cx="2997200" cy="850900"/>
          </a:xfrm>
          <a:prstGeom prst="rect">
            <a:avLst/>
          </a:prstGeom>
        </p:spPr>
      </p:pic>
      <p:sp>
        <p:nvSpPr>
          <p:cNvPr id="8" name="TextBox 7">
            <a:extLst>
              <a:ext uri="{FF2B5EF4-FFF2-40B4-BE49-F238E27FC236}">
                <a16:creationId xmlns:a16="http://schemas.microsoft.com/office/drawing/2014/main" id="{9820E166-C76A-DBE7-F038-EBF87EBD4D8C}"/>
              </a:ext>
            </a:extLst>
          </p:cNvPr>
          <p:cNvSpPr txBox="1"/>
          <p:nvPr/>
        </p:nvSpPr>
        <p:spPr>
          <a:xfrm>
            <a:off x="9623963" y="4267043"/>
            <a:ext cx="1300036" cy="338554"/>
          </a:xfrm>
          <a:prstGeom prst="rect">
            <a:avLst/>
          </a:prstGeom>
          <a:noFill/>
        </p:spPr>
        <p:txBody>
          <a:bodyPr wrap="none" rtlCol="0">
            <a:spAutoFit/>
          </a:bodyPr>
          <a:lstStyle/>
          <a:p>
            <a:r>
              <a:rPr lang="en-US" sz="1600" dirty="0"/>
              <a:t>Jodie Jackson</a:t>
            </a:r>
          </a:p>
        </p:txBody>
      </p:sp>
      <p:sp>
        <p:nvSpPr>
          <p:cNvPr id="9" name="TextBox 8">
            <a:extLst>
              <a:ext uri="{FF2B5EF4-FFF2-40B4-BE49-F238E27FC236}">
                <a16:creationId xmlns:a16="http://schemas.microsoft.com/office/drawing/2014/main" id="{1606CD66-F783-8548-7C30-10C93981CD09}"/>
              </a:ext>
            </a:extLst>
          </p:cNvPr>
          <p:cNvSpPr txBox="1"/>
          <p:nvPr/>
        </p:nvSpPr>
        <p:spPr>
          <a:xfrm>
            <a:off x="10857181" y="4236281"/>
            <a:ext cx="1331134" cy="338554"/>
          </a:xfrm>
          <a:prstGeom prst="rect">
            <a:avLst/>
          </a:prstGeom>
          <a:noFill/>
        </p:spPr>
        <p:txBody>
          <a:bodyPr wrap="none" rtlCol="0">
            <a:spAutoFit/>
          </a:bodyPr>
          <a:lstStyle/>
          <a:p>
            <a:r>
              <a:rPr lang="en-US" sz="1600" dirty="0"/>
              <a:t>Josh Peterson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FC7E44A7-7ABB-3855-EB08-5440B5044EC7}"/>
              </a:ext>
            </a:extLst>
          </p:cNvPr>
          <p:cNvGraphicFramePr>
            <a:graphicFrameLocks noGrp="1"/>
          </p:cNvGraphicFramePr>
          <p:nvPr>
            <p:extLst>
              <p:ext uri="{D42A27DB-BD31-4B8C-83A1-F6EECF244321}">
                <p14:modId xmlns:p14="http://schemas.microsoft.com/office/powerpoint/2010/main" val="1792964797"/>
              </p:ext>
            </p:extLst>
          </p:nvPr>
        </p:nvGraphicFramePr>
        <p:xfrm>
          <a:off x="113211" y="104505"/>
          <a:ext cx="11965578" cy="6648990"/>
        </p:xfrm>
        <a:graphic>
          <a:graphicData uri="http://schemas.openxmlformats.org/drawingml/2006/table">
            <a:tbl>
              <a:tblPr firstRow="1" bandRow="1">
                <a:tableStyleId>{5940675A-B579-460E-94D1-54222C63F5DA}</a:tableStyleId>
              </a:tblPr>
              <a:tblGrid>
                <a:gridCol w="2209886">
                  <a:extLst>
                    <a:ext uri="{9D8B030D-6E8A-4147-A177-3AD203B41FA5}">
                      <a16:colId xmlns:a16="http://schemas.microsoft.com/office/drawing/2014/main" val="3833941039"/>
                    </a:ext>
                  </a:extLst>
                </a:gridCol>
                <a:gridCol w="2667512">
                  <a:extLst>
                    <a:ext uri="{9D8B030D-6E8A-4147-A177-3AD203B41FA5}">
                      <a16:colId xmlns:a16="http://schemas.microsoft.com/office/drawing/2014/main" val="2540609608"/>
                    </a:ext>
                  </a:extLst>
                </a:gridCol>
                <a:gridCol w="1283898">
                  <a:extLst>
                    <a:ext uri="{9D8B030D-6E8A-4147-A177-3AD203B41FA5}">
                      <a16:colId xmlns:a16="http://schemas.microsoft.com/office/drawing/2014/main" val="2598792896"/>
                    </a:ext>
                  </a:extLst>
                </a:gridCol>
                <a:gridCol w="1611804">
                  <a:extLst>
                    <a:ext uri="{9D8B030D-6E8A-4147-A177-3AD203B41FA5}">
                      <a16:colId xmlns:a16="http://schemas.microsoft.com/office/drawing/2014/main" val="1465872556"/>
                    </a:ext>
                  </a:extLst>
                </a:gridCol>
                <a:gridCol w="1688557">
                  <a:extLst>
                    <a:ext uri="{9D8B030D-6E8A-4147-A177-3AD203B41FA5}">
                      <a16:colId xmlns:a16="http://schemas.microsoft.com/office/drawing/2014/main" val="285912133"/>
                    </a:ext>
                  </a:extLst>
                </a:gridCol>
                <a:gridCol w="2503921">
                  <a:extLst>
                    <a:ext uri="{9D8B030D-6E8A-4147-A177-3AD203B41FA5}">
                      <a16:colId xmlns:a16="http://schemas.microsoft.com/office/drawing/2014/main" val="220635413"/>
                    </a:ext>
                  </a:extLst>
                </a:gridCol>
              </a:tblGrid>
              <a:tr h="603323">
                <a:tc>
                  <a:txBody>
                    <a:bodyPr/>
                    <a:lstStyle/>
                    <a:p>
                      <a:pPr algn="l" fontAlgn="b"/>
                      <a:r>
                        <a:rPr lang="en-US" sz="1800" b="0" u="none" strike="noStrike" dirty="0">
                          <a:solidFill>
                            <a:srgbClr val="000000"/>
                          </a:solidFill>
                          <a:effectLst/>
                        </a:rPr>
                        <a:t> </a:t>
                      </a:r>
                      <a:endParaRPr lang="en-US" sz="1800" b="0" i="0" u="none" strike="noStrike" dirty="0">
                        <a:solidFill>
                          <a:srgbClr val="000000"/>
                        </a:solidFill>
                        <a:effectLst/>
                        <a:latin typeface="Calibri" panose="020F0502020204030204" pitchFamily="34" charset="0"/>
                      </a:endParaRPr>
                    </a:p>
                  </a:txBody>
                  <a:tcPr marL="7620" marR="7620" marT="7620" marB="0" anchor="b">
                    <a:solidFill>
                      <a:schemeClr val="tx1"/>
                    </a:solidFill>
                  </a:tcPr>
                </a:tc>
                <a:tc>
                  <a:txBody>
                    <a:bodyPr/>
                    <a:lstStyle/>
                    <a:p>
                      <a:pPr algn="ctr" fontAlgn="ctr"/>
                      <a:r>
                        <a:rPr lang="en-US" sz="1800" b="1" u="none" strike="noStrike" dirty="0">
                          <a:solidFill>
                            <a:srgbClr val="FFFFFF"/>
                          </a:solidFill>
                          <a:effectLst/>
                        </a:rPr>
                        <a:t> </a:t>
                      </a:r>
                      <a:endParaRPr lang="en-US" sz="1800" b="1" i="0" u="none" strike="noStrike" dirty="0">
                        <a:solidFill>
                          <a:srgbClr val="FFFFFF"/>
                        </a:solidFill>
                        <a:effectLst/>
                        <a:latin typeface="Arial" panose="020B0604020202020204" pitchFamily="34" charset="0"/>
                      </a:endParaRPr>
                    </a:p>
                  </a:txBody>
                  <a:tcPr marL="7620" marR="7620" marT="7620" marB="0" anchor="ctr">
                    <a:solidFill>
                      <a:schemeClr val="tx1"/>
                    </a:solidFill>
                  </a:tcPr>
                </a:tc>
                <a:tc>
                  <a:txBody>
                    <a:bodyPr/>
                    <a:lstStyle/>
                    <a:p>
                      <a:pPr algn="ctr" fontAlgn="b"/>
                      <a:r>
                        <a:rPr lang="en-US" sz="1800" b="1" u="none" strike="noStrike" dirty="0">
                          <a:solidFill>
                            <a:srgbClr val="FFFFFF"/>
                          </a:solidFill>
                          <a:effectLst/>
                        </a:rPr>
                        <a:t>Monogenic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tc>
                  <a:txBody>
                    <a:bodyPr/>
                    <a:lstStyle/>
                    <a:p>
                      <a:pPr algn="ctr" fontAlgn="b"/>
                      <a:r>
                        <a:rPr lang="en-US" sz="1800" b="1" u="none" strike="noStrike">
                          <a:solidFill>
                            <a:srgbClr val="FFFFFF"/>
                          </a:solidFill>
                          <a:effectLst/>
                        </a:rPr>
                        <a:t>PRS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tc>
                  <a:txBody>
                    <a:bodyPr/>
                    <a:lstStyle/>
                    <a:p>
                      <a:pPr algn="ctr" fontAlgn="b"/>
                      <a:r>
                        <a:rPr lang="en-US" sz="1800" b="1" u="none" strike="noStrike">
                          <a:solidFill>
                            <a:srgbClr val="FFFFFF"/>
                          </a:solidFill>
                          <a:effectLst/>
                        </a:rPr>
                        <a:t>Family history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tc>
                  <a:txBody>
                    <a:bodyPr/>
                    <a:lstStyle/>
                    <a:p>
                      <a:pPr algn="ctr" fontAlgn="b"/>
                      <a:r>
                        <a:rPr lang="en-US" sz="1800" b="1" u="none" strike="noStrike" dirty="0">
                          <a:solidFill>
                            <a:srgbClr val="FFFFFF"/>
                          </a:solidFill>
                          <a:effectLst/>
                        </a:rPr>
                        <a:t>Clinical risk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extLst>
                  <a:ext uri="{0D108BD9-81ED-4DB2-BD59-A6C34878D82A}">
                    <a16:rowId xmlns:a16="http://schemas.microsoft.com/office/drawing/2014/main" val="956236673"/>
                  </a:ext>
                </a:extLst>
              </a:tr>
              <a:tr h="304771">
                <a:tc rowSpan="2">
                  <a:txBody>
                    <a:bodyPr/>
                    <a:lstStyle/>
                    <a:p>
                      <a:pPr algn="ctr" fontAlgn="ctr"/>
                      <a:r>
                        <a:rPr lang="en-US" sz="1800" b="1" u="none" strike="noStrike" dirty="0">
                          <a:solidFill>
                            <a:srgbClr val="000000"/>
                          </a:solidFill>
                          <a:effectLst/>
                        </a:rPr>
                        <a:t>Pediatric only  </a:t>
                      </a:r>
                      <a:br>
                        <a:rPr lang="en-US" sz="1800" b="1" u="none" strike="noStrike" dirty="0">
                          <a:solidFill>
                            <a:srgbClr val="000000"/>
                          </a:solidFill>
                          <a:effectLst/>
                        </a:rPr>
                      </a:br>
                      <a:r>
                        <a:rPr lang="en-US" sz="1800" b="1" u="none" strike="noStrike" dirty="0">
                          <a:solidFill>
                            <a:srgbClr val="000000"/>
                          </a:solidFill>
                          <a:effectLst/>
                        </a:rPr>
                        <a:t>(3 to 17 years) </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l" fontAlgn="ctr"/>
                      <a:r>
                        <a:rPr lang="en-US" sz="1800" b="1" u="none" strike="noStrike" dirty="0">
                          <a:solidFill>
                            <a:srgbClr val="000000"/>
                          </a:solidFill>
                          <a:effectLst/>
                        </a:rPr>
                        <a:t> Asthma</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tc>
                  <a:txBody>
                    <a:bodyPr/>
                    <a:lstStyle/>
                    <a:p>
                      <a:pPr algn="ctr" fontAlgn="b"/>
                      <a:r>
                        <a:rPr lang="en-US" sz="1800" b="1" u="none" strike="noStrike">
                          <a:solidFill>
                            <a:srgbClr val="FFFFFF"/>
                          </a:solidFill>
                          <a:effectLst/>
                        </a:rPr>
                        <a:t>Trigger</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dirty="0">
                          <a:solidFill>
                            <a:srgbClr val="000000"/>
                          </a:solidFill>
                          <a:effectLst/>
                        </a:rPr>
                        <a:t>Displayed</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4">
                        <a:lumMod val="20000"/>
                        <a:lumOff val="80000"/>
                      </a:schemeClr>
                    </a:solidFill>
                  </a:tcPr>
                </a:tc>
                <a:tc>
                  <a:txBody>
                    <a:bodyPr/>
                    <a:lstStyle/>
                    <a:p>
                      <a:pPr algn="ctr" fontAlgn="b"/>
                      <a:r>
                        <a:rPr lang="en-US" sz="1800" b="1" u="none" strike="noStrike" dirty="0">
                          <a:solidFill>
                            <a:srgbClr val="000000"/>
                          </a:solidFill>
                          <a:effectLst/>
                        </a:rPr>
                        <a:t>Displayed</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4">
                        <a:lumMod val="20000"/>
                        <a:lumOff val="80000"/>
                      </a:schemeClr>
                    </a:solidFill>
                  </a:tcPr>
                </a:tc>
                <a:extLst>
                  <a:ext uri="{0D108BD9-81ED-4DB2-BD59-A6C34878D82A}">
                    <a16:rowId xmlns:a16="http://schemas.microsoft.com/office/drawing/2014/main" val="2625370358"/>
                  </a:ext>
                </a:extLst>
              </a:tr>
              <a:tr h="304771">
                <a:tc vMerge="1">
                  <a:txBody>
                    <a:bodyPr/>
                    <a:lstStyle/>
                    <a:p>
                      <a:endParaRPr lang="en-US"/>
                    </a:p>
                  </a:txBody>
                  <a:tcPr/>
                </a:tc>
                <a:tc>
                  <a:txBody>
                    <a:bodyPr/>
                    <a:lstStyle/>
                    <a:p>
                      <a:pPr algn="l" fontAlgn="ctr"/>
                      <a:r>
                        <a:rPr lang="en-US" sz="1800" b="1" u="none" strike="noStrike" dirty="0">
                          <a:solidFill>
                            <a:srgbClr val="000000"/>
                          </a:solidFill>
                          <a:effectLst/>
                        </a:rPr>
                        <a:t> Type 1 diabetes</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tc>
                  <a:txBody>
                    <a:bodyPr/>
                    <a:lstStyle/>
                    <a:p>
                      <a:pPr algn="ctr" fontAlgn="b"/>
                      <a:r>
                        <a:rPr lang="en-US" sz="1800" b="1" u="none" strike="noStrike" dirty="0">
                          <a:solidFill>
                            <a:srgbClr val="FFFFFF"/>
                          </a:solidFill>
                          <a:effectLst/>
                        </a:rPr>
                        <a:t>Trigger</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extLst>
                  <a:ext uri="{0D108BD9-81ED-4DB2-BD59-A6C34878D82A}">
                    <a16:rowId xmlns:a16="http://schemas.microsoft.com/office/drawing/2014/main" val="3332320920"/>
                  </a:ext>
                </a:extLst>
              </a:tr>
              <a:tr h="304771">
                <a:tc>
                  <a:txBody>
                    <a:bodyPr/>
                    <a:lstStyle/>
                    <a:p>
                      <a:pPr algn="ctr" fontAlgn="ctr"/>
                      <a:r>
                        <a:rPr lang="en-US" sz="1800" b="0" u="none" strike="noStrike" dirty="0">
                          <a:solidFill>
                            <a:srgbClr val="000000"/>
                          </a:solidFill>
                          <a:effectLst/>
                        </a:rPr>
                        <a:t> </a:t>
                      </a:r>
                      <a:endParaRPr lang="en-US" sz="1800" b="0" i="0" u="none" strike="noStrike" dirty="0">
                        <a:solidFill>
                          <a:srgbClr val="000000"/>
                        </a:solidFill>
                        <a:effectLst/>
                        <a:latin typeface="Arial" panose="020B0604020202020204" pitchFamily="34" charset="0"/>
                      </a:endParaRPr>
                    </a:p>
                  </a:txBody>
                  <a:tcPr marL="7620" marR="7620" marT="7620" marB="0" anchor="ctr">
                    <a:solidFill>
                      <a:schemeClr val="tx1"/>
                    </a:solidFill>
                  </a:tcPr>
                </a:tc>
                <a:tc>
                  <a:txBody>
                    <a:bodyPr/>
                    <a:lstStyle/>
                    <a:p>
                      <a:pPr algn="ctr" fontAlgn="ctr"/>
                      <a:r>
                        <a:rPr lang="en-US" sz="1800" b="1" u="none" strike="noStrike" dirty="0">
                          <a:solidFill>
                            <a:srgbClr val="FFFFFF"/>
                          </a:solidFill>
                          <a:effectLst/>
                        </a:rPr>
                        <a:t> </a:t>
                      </a:r>
                      <a:endParaRPr lang="en-US" sz="1800" b="1" i="0" u="none" strike="noStrike" dirty="0">
                        <a:solidFill>
                          <a:srgbClr val="FFFFFF"/>
                        </a:solidFill>
                        <a:effectLst/>
                        <a:latin typeface="Arial" panose="020B0604020202020204" pitchFamily="34" charset="0"/>
                      </a:endParaRPr>
                    </a:p>
                  </a:txBody>
                  <a:tcPr marL="7620" marR="7620" marT="7620" marB="0" anchor="ctr">
                    <a:solidFill>
                      <a:schemeClr val="tx1"/>
                    </a:solidFill>
                  </a:tcPr>
                </a:tc>
                <a:tc>
                  <a:txBody>
                    <a:bodyPr/>
                    <a:lstStyle/>
                    <a:p>
                      <a:pPr algn="ctr" fontAlgn="b"/>
                      <a:r>
                        <a:rPr lang="en-US" sz="1800" b="1" u="none" strike="noStrike" dirty="0">
                          <a:solidFill>
                            <a:srgbClr val="FFFFFF"/>
                          </a:solidFill>
                          <a:effectLst/>
                        </a:rPr>
                        <a:t>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tc>
                  <a:txBody>
                    <a:bodyPr/>
                    <a:lstStyle/>
                    <a:p>
                      <a:pPr algn="ctr" fontAlgn="b"/>
                      <a:r>
                        <a:rPr lang="en-US" sz="1800" b="1" u="none" strike="noStrike">
                          <a:solidFill>
                            <a:srgbClr val="FFFFFF"/>
                          </a:solidFill>
                          <a:effectLst/>
                        </a:rPr>
                        <a:t>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tc>
                  <a:txBody>
                    <a:bodyPr/>
                    <a:lstStyle/>
                    <a:p>
                      <a:pPr algn="ctr" fontAlgn="b"/>
                      <a:r>
                        <a:rPr lang="en-US" sz="1800" b="1" u="none" strike="noStrike">
                          <a:solidFill>
                            <a:srgbClr val="FFFFFF"/>
                          </a:solidFill>
                          <a:effectLst/>
                        </a:rPr>
                        <a:t>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tc>
                  <a:txBody>
                    <a:bodyPr/>
                    <a:lstStyle/>
                    <a:p>
                      <a:pPr algn="ctr" fontAlgn="b"/>
                      <a:r>
                        <a:rPr lang="en-US" sz="1800" b="1" u="none" strike="noStrike" dirty="0">
                          <a:solidFill>
                            <a:srgbClr val="FFFFFF"/>
                          </a:solidFill>
                          <a:effectLst/>
                        </a:rPr>
                        <a:t>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extLst>
                  <a:ext uri="{0D108BD9-81ED-4DB2-BD59-A6C34878D82A}">
                    <a16:rowId xmlns:a16="http://schemas.microsoft.com/office/drawing/2014/main" val="3427871075"/>
                  </a:ext>
                </a:extLst>
              </a:tr>
              <a:tr h="304771">
                <a:tc rowSpan="2">
                  <a:txBody>
                    <a:bodyPr/>
                    <a:lstStyle/>
                    <a:p>
                      <a:pPr algn="ctr" fontAlgn="ctr"/>
                      <a:r>
                        <a:rPr lang="en-US" sz="1800" b="1" u="none" strike="noStrike" dirty="0">
                          <a:solidFill>
                            <a:srgbClr val="000000"/>
                          </a:solidFill>
                          <a:effectLst/>
                        </a:rPr>
                        <a:t>Pediatric and adult </a:t>
                      </a:r>
                      <a:br>
                        <a:rPr lang="en-US" sz="1800" b="1" u="none" strike="noStrike" dirty="0">
                          <a:solidFill>
                            <a:srgbClr val="000000"/>
                          </a:solidFill>
                          <a:effectLst/>
                        </a:rPr>
                      </a:br>
                      <a:r>
                        <a:rPr lang="en-US" sz="1800" b="1" u="none" strike="noStrike" dirty="0">
                          <a:solidFill>
                            <a:srgbClr val="000000"/>
                          </a:solidFill>
                          <a:effectLst/>
                        </a:rPr>
                        <a:t>(3 to 75 years)</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l" fontAlgn="ctr"/>
                      <a:r>
                        <a:rPr lang="en-US" sz="1800" b="1" u="none" strike="noStrike" dirty="0">
                          <a:solidFill>
                            <a:srgbClr val="000000"/>
                          </a:solidFill>
                          <a:effectLst/>
                        </a:rPr>
                        <a:t> Obesity/BMI</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tc>
                  <a:txBody>
                    <a:bodyPr/>
                    <a:lstStyle/>
                    <a:p>
                      <a:pPr algn="ctr" fontAlgn="b"/>
                      <a:r>
                        <a:rPr lang="en-US" sz="1800" b="1" u="none" strike="noStrike">
                          <a:solidFill>
                            <a:srgbClr val="FFFFFF"/>
                          </a:solidFill>
                          <a:effectLst/>
                        </a:rPr>
                        <a:t>Trigger</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a:solidFill>
                            <a:srgbClr val="000000"/>
                          </a:solidFill>
                          <a:effectLst/>
                        </a:rPr>
                        <a:t>Displayed</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4">
                        <a:lumMod val="20000"/>
                        <a:lumOff val="80000"/>
                      </a:schemeClr>
                    </a:solidFill>
                  </a:tcPr>
                </a:tc>
                <a:tc>
                  <a:txBody>
                    <a:bodyPr/>
                    <a:lstStyle/>
                    <a:p>
                      <a:pPr algn="ctr" fontAlgn="b"/>
                      <a:r>
                        <a:rPr lang="en-US" sz="1800" b="1" u="none" strike="noStrike" dirty="0">
                          <a:solidFill>
                            <a:srgbClr val="000000"/>
                          </a:solidFill>
                          <a:effectLst/>
                        </a:rPr>
                        <a:t>Displayed</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4">
                        <a:lumMod val="20000"/>
                        <a:lumOff val="80000"/>
                      </a:schemeClr>
                    </a:solidFill>
                  </a:tcPr>
                </a:tc>
                <a:extLst>
                  <a:ext uri="{0D108BD9-81ED-4DB2-BD59-A6C34878D82A}">
                    <a16:rowId xmlns:a16="http://schemas.microsoft.com/office/drawing/2014/main" val="390460298"/>
                  </a:ext>
                </a:extLst>
              </a:tr>
              <a:tr h="597103">
                <a:tc vMerge="1">
                  <a:txBody>
                    <a:bodyPr/>
                    <a:lstStyle/>
                    <a:p>
                      <a:endParaRPr lang="en-US"/>
                    </a:p>
                  </a:txBody>
                  <a:tcPr/>
                </a:tc>
                <a:tc>
                  <a:txBody>
                    <a:bodyPr/>
                    <a:lstStyle/>
                    <a:p>
                      <a:pPr algn="l" fontAlgn="ctr"/>
                      <a:r>
                        <a:rPr lang="en-US" sz="1800" b="1" u="none" strike="noStrike" dirty="0">
                          <a:solidFill>
                            <a:srgbClr val="000000"/>
                          </a:solidFill>
                          <a:effectLst/>
                        </a:rPr>
                        <a:t> Type 2 diabetes</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tc>
                  <a:txBody>
                    <a:bodyPr/>
                    <a:lstStyle/>
                    <a:p>
                      <a:pPr algn="ctr" fontAlgn="b"/>
                      <a:r>
                        <a:rPr lang="en-US" sz="1800" b="1" u="none" strike="noStrike">
                          <a:solidFill>
                            <a:srgbClr val="FFFFFF"/>
                          </a:solidFill>
                          <a:effectLst/>
                        </a:rPr>
                        <a:t>Trigger</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a:solidFill>
                            <a:srgbClr val="000000"/>
                          </a:solidFill>
                          <a:effectLst/>
                        </a:rPr>
                        <a:t>Displayed</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4">
                        <a:lumMod val="20000"/>
                        <a:lumOff val="80000"/>
                      </a:schemeClr>
                    </a:solidFill>
                  </a:tcPr>
                </a:tc>
                <a:tc>
                  <a:txBody>
                    <a:bodyPr/>
                    <a:lstStyle/>
                    <a:p>
                      <a:pPr algn="ctr" fontAlgn="b"/>
                      <a:r>
                        <a:rPr lang="en-US" sz="1800" b="1" u="none" strike="noStrike" dirty="0">
                          <a:solidFill>
                            <a:srgbClr val="000000"/>
                          </a:solidFill>
                          <a:effectLst/>
                        </a:rPr>
                        <a:t>Displayed</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4">
                        <a:lumMod val="20000"/>
                        <a:lumOff val="80000"/>
                      </a:schemeClr>
                    </a:solidFill>
                  </a:tcPr>
                </a:tc>
                <a:extLst>
                  <a:ext uri="{0D108BD9-81ED-4DB2-BD59-A6C34878D82A}">
                    <a16:rowId xmlns:a16="http://schemas.microsoft.com/office/drawing/2014/main" val="3217008176"/>
                  </a:ext>
                </a:extLst>
              </a:tr>
              <a:tr h="304771">
                <a:tc>
                  <a:txBody>
                    <a:bodyPr/>
                    <a:lstStyle/>
                    <a:p>
                      <a:pPr algn="ctr" fontAlgn="ctr"/>
                      <a:r>
                        <a:rPr lang="en-US" sz="1800" b="0" u="none" strike="noStrike" dirty="0">
                          <a:solidFill>
                            <a:srgbClr val="000000"/>
                          </a:solidFill>
                          <a:effectLst/>
                        </a:rPr>
                        <a:t> </a:t>
                      </a:r>
                      <a:endParaRPr lang="en-US" sz="1800" b="0" i="0" u="none" strike="noStrike" dirty="0">
                        <a:solidFill>
                          <a:srgbClr val="000000"/>
                        </a:solidFill>
                        <a:effectLst/>
                        <a:latin typeface="Arial" panose="020B0604020202020204" pitchFamily="34" charset="0"/>
                      </a:endParaRPr>
                    </a:p>
                  </a:txBody>
                  <a:tcPr marL="7620" marR="7620" marT="7620" marB="0" anchor="ctr">
                    <a:solidFill>
                      <a:schemeClr val="tx1"/>
                    </a:solidFill>
                  </a:tcPr>
                </a:tc>
                <a:tc>
                  <a:txBody>
                    <a:bodyPr/>
                    <a:lstStyle/>
                    <a:p>
                      <a:pPr algn="ctr" fontAlgn="ctr"/>
                      <a:r>
                        <a:rPr lang="en-US" sz="1800" b="1" u="none" strike="noStrike" dirty="0">
                          <a:solidFill>
                            <a:srgbClr val="FFFFFF"/>
                          </a:solidFill>
                          <a:effectLst/>
                        </a:rPr>
                        <a:t> </a:t>
                      </a:r>
                      <a:endParaRPr lang="en-US" sz="1800" b="1" i="0" u="none" strike="noStrike" dirty="0">
                        <a:solidFill>
                          <a:srgbClr val="FFFFFF"/>
                        </a:solidFill>
                        <a:effectLst/>
                        <a:latin typeface="Arial" panose="020B0604020202020204" pitchFamily="34" charset="0"/>
                      </a:endParaRPr>
                    </a:p>
                  </a:txBody>
                  <a:tcPr marL="7620" marR="7620" marT="7620" marB="0" anchor="ctr">
                    <a:solidFill>
                      <a:schemeClr val="tx1"/>
                    </a:solidFill>
                  </a:tcPr>
                </a:tc>
                <a:tc>
                  <a:txBody>
                    <a:bodyPr/>
                    <a:lstStyle/>
                    <a:p>
                      <a:pPr algn="ctr" fontAlgn="b"/>
                      <a:r>
                        <a:rPr lang="en-US" sz="1800" b="1" u="none" strike="noStrike" dirty="0">
                          <a:solidFill>
                            <a:srgbClr val="FFFFFF"/>
                          </a:solidFill>
                          <a:effectLst/>
                        </a:rPr>
                        <a:t>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tc>
                  <a:txBody>
                    <a:bodyPr/>
                    <a:lstStyle/>
                    <a:p>
                      <a:pPr algn="ctr" fontAlgn="b"/>
                      <a:r>
                        <a:rPr lang="en-US" sz="1800" b="1" u="none" strike="noStrike">
                          <a:solidFill>
                            <a:srgbClr val="FFFFFF"/>
                          </a:solidFill>
                          <a:effectLst/>
                        </a:rPr>
                        <a:t>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tc>
                  <a:txBody>
                    <a:bodyPr/>
                    <a:lstStyle/>
                    <a:p>
                      <a:pPr algn="ctr" fontAlgn="b"/>
                      <a:r>
                        <a:rPr lang="en-US" sz="1800" b="1" u="none" strike="noStrike">
                          <a:solidFill>
                            <a:srgbClr val="FFFFFF"/>
                          </a:solidFill>
                          <a:effectLst/>
                        </a:rPr>
                        <a:t>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tc>
                  <a:txBody>
                    <a:bodyPr/>
                    <a:lstStyle/>
                    <a:p>
                      <a:pPr algn="ctr" fontAlgn="b"/>
                      <a:r>
                        <a:rPr lang="en-US" sz="1800" b="1" u="none" strike="noStrike" dirty="0">
                          <a:solidFill>
                            <a:srgbClr val="FFFFFF"/>
                          </a:solidFill>
                          <a:effectLst/>
                        </a:rPr>
                        <a:t> </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tx1"/>
                    </a:solidFill>
                  </a:tcPr>
                </a:tc>
                <a:extLst>
                  <a:ext uri="{0D108BD9-81ED-4DB2-BD59-A6C34878D82A}">
                    <a16:rowId xmlns:a16="http://schemas.microsoft.com/office/drawing/2014/main" val="967403302"/>
                  </a:ext>
                </a:extLst>
              </a:tr>
              <a:tr h="304771">
                <a:tc rowSpan="7">
                  <a:txBody>
                    <a:bodyPr/>
                    <a:lstStyle/>
                    <a:p>
                      <a:pPr algn="ctr" fontAlgn="ctr"/>
                      <a:r>
                        <a:rPr lang="en-US" sz="1800" b="1" u="none" strike="noStrike" dirty="0">
                          <a:solidFill>
                            <a:srgbClr val="000000"/>
                          </a:solidFill>
                          <a:effectLst/>
                        </a:rPr>
                        <a:t>Adult only </a:t>
                      </a:r>
                      <a:br>
                        <a:rPr lang="en-US" sz="1800" b="1" u="none" strike="noStrike" dirty="0">
                          <a:solidFill>
                            <a:srgbClr val="000000"/>
                          </a:solidFill>
                          <a:effectLst/>
                        </a:rPr>
                      </a:br>
                      <a:r>
                        <a:rPr lang="en-US" sz="1800" b="1" u="none" strike="noStrike" dirty="0">
                          <a:solidFill>
                            <a:srgbClr val="000000"/>
                          </a:solidFill>
                          <a:effectLst/>
                        </a:rPr>
                        <a:t> (18 to 75 years)</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l" fontAlgn="ctr"/>
                      <a:r>
                        <a:rPr lang="en-US" sz="1800" b="1" u="none" strike="noStrike" dirty="0">
                          <a:solidFill>
                            <a:srgbClr val="000000"/>
                          </a:solidFill>
                          <a:effectLst/>
                        </a:rPr>
                        <a:t> Atrial fibrillation</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dirty="0">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dirty="0">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dirty="0">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extLst>
                  <a:ext uri="{0D108BD9-81ED-4DB2-BD59-A6C34878D82A}">
                    <a16:rowId xmlns:a16="http://schemas.microsoft.com/office/drawing/2014/main" val="136221274"/>
                  </a:ext>
                </a:extLst>
              </a:tr>
              <a:tr h="603323">
                <a:tc vMerge="1">
                  <a:txBody>
                    <a:bodyPr/>
                    <a:lstStyle/>
                    <a:p>
                      <a:endParaRPr lang="en-US"/>
                    </a:p>
                  </a:txBody>
                  <a:tcPr/>
                </a:tc>
                <a:tc>
                  <a:txBody>
                    <a:bodyPr/>
                    <a:lstStyle/>
                    <a:p>
                      <a:pPr algn="l" fontAlgn="ctr"/>
                      <a:r>
                        <a:rPr lang="en-US" sz="1800" b="1" u="none" strike="noStrike" dirty="0">
                          <a:solidFill>
                            <a:srgbClr val="000000"/>
                          </a:solidFill>
                          <a:effectLst/>
                        </a:rPr>
                        <a:t> Breast cancer (female)</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gridSpan="3">
                  <a:txBody>
                    <a:bodyPr/>
                    <a:lstStyle/>
                    <a:p>
                      <a:pPr algn="ctr" fontAlgn="b"/>
                      <a:r>
                        <a:rPr lang="en-US" sz="1800" b="1" u="none" strike="noStrike" dirty="0">
                          <a:solidFill>
                            <a:srgbClr val="FFFFFF"/>
                          </a:solidFill>
                          <a:effectLst/>
                        </a:rPr>
                        <a:t>BOADICEA lifetime score ≥ 25%</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hMerge="1">
                  <a:txBody>
                    <a:bodyPr/>
                    <a:lstStyle/>
                    <a:p>
                      <a:endParaRPr lang="en-US"/>
                    </a:p>
                  </a:txBody>
                  <a:tcPr/>
                </a:tc>
                <a:tc hMerge="1">
                  <a:txBody>
                    <a:bodyPr/>
                    <a:lstStyle/>
                    <a:p>
                      <a:endParaRPr lang="en-US"/>
                    </a:p>
                  </a:txBody>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extLst>
                  <a:ext uri="{0D108BD9-81ED-4DB2-BD59-A6C34878D82A}">
                    <a16:rowId xmlns:a16="http://schemas.microsoft.com/office/drawing/2014/main" val="1175787596"/>
                  </a:ext>
                </a:extLst>
              </a:tr>
              <a:tr h="603323">
                <a:tc vMerge="1">
                  <a:txBody>
                    <a:bodyPr/>
                    <a:lstStyle/>
                    <a:p>
                      <a:endParaRPr lang="en-US"/>
                    </a:p>
                  </a:txBody>
                  <a:tcPr/>
                </a:tc>
                <a:tc>
                  <a:txBody>
                    <a:bodyPr/>
                    <a:lstStyle/>
                    <a:p>
                      <a:pPr algn="l" fontAlgn="ctr"/>
                      <a:r>
                        <a:rPr lang="en-US" sz="1800" b="1" u="none" strike="noStrike" dirty="0">
                          <a:solidFill>
                            <a:srgbClr val="000000"/>
                          </a:solidFill>
                          <a:effectLst/>
                        </a:rPr>
                        <a:t> Chronic kidney disease</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tc>
                  <a:txBody>
                    <a:bodyPr/>
                    <a:lstStyle/>
                    <a:p>
                      <a:pPr algn="ctr" fontAlgn="b"/>
                      <a:r>
                        <a:rPr lang="en-US" sz="1800" b="1" u="none" strike="noStrike">
                          <a:solidFill>
                            <a:srgbClr val="FFFFFF"/>
                          </a:solidFill>
                          <a:effectLst/>
                        </a:rPr>
                        <a:t>Trigger</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a:solidFill>
                            <a:srgbClr val="FFFFFF"/>
                          </a:solidFill>
                          <a:effectLst/>
                        </a:rPr>
                        <a:t>Trigger</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dirty="0">
                          <a:solidFill>
                            <a:srgbClr val="000000"/>
                          </a:solidFill>
                          <a:effectLst/>
                        </a:rPr>
                        <a:t>Displayed</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accent4">
                        <a:lumMod val="20000"/>
                        <a:lumOff val="80000"/>
                      </a:schemeClr>
                    </a:solidFill>
                  </a:tcPr>
                </a:tc>
                <a:extLst>
                  <a:ext uri="{0D108BD9-81ED-4DB2-BD59-A6C34878D82A}">
                    <a16:rowId xmlns:a16="http://schemas.microsoft.com/office/drawing/2014/main" val="1912099201"/>
                  </a:ext>
                </a:extLst>
              </a:tr>
              <a:tr h="304771">
                <a:tc vMerge="1">
                  <a:txBody>
                    <a:bodyPr/>
                    <a:lstStyle/>
                    <a:p>
                      <a:endParaRPr lang="en-US"/>
                    </a:p>
                  </a:txBody>
                  <a:tcPr/>
                </a:tc>
                <a:tc>
                  <a:txBody>
                    <a:bodyPr/>
                    <a:lstStyle/>
                    <a:p>
                      <a:pPr algn="l" fontAlgn="ctr"/>
                      <a:r>
                        <a:rPr lang="en-US" sz="1800" b="1" u="none" strike="noStrike" dirty="0">
                          <a:solidFill>
                            <a:srgbClr val="000000"/>
                          </a:solidFill>
                          <a:effectLst/>
                        </a:rPr>
                        <a:t> Colorectal cancer</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dirty="0">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a:solidFill>
                            <a:srgbClr val="000000"/>
                          </a:solidFill>
                          <a:effectLst/>
                        </a:rPr>
                        <a:t>None</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bg2"/>
                    </a:solidFill>
                  </a:tcPr>
                </a:tc>
                <a:tc>
                  <a:txBody>
                    <a:bodyPr/>
                    <a:lstStyle/>
                    <a:p>
                      <a:pPr algn="ctr" fontAlgn="b"/>
                      <a:r>
                        <a:rPr lang="en-US" sz="1800" b="1" u="none" strike="noStrike">
                          <a:solidFill>
                            <a:srgbClr val="000000"/>
                          </a:solidFill>
                          <a:effectLst/>
                        </a:rPr>
                        <a:t>None</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bg2"/>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extLst>
                  <a:ext uri="{0D108BD9-81ED-4DB2-BD59-A6C34878D82A}">
                    <a16:rowId xmlns:a16="http://schemas.microsoft.com/office/drawing/2014/main" val="3133175187"/>
                  </a:ext>
                </a:extLst>
              </a:tr>
              <a:tr h="603323">
                <a:tc vMerge="1">
                  <a:txBody>
                    <a:bodyPr/>
                    <a:lstStyle/>
                    <a:p>
                      <a:endParaRPr lang="en-US"/>
                    </a:p>
                  </a:txBody>
                  <a:tcPr/>
                </a:tc>
                <a:tc>
                  <a:txBody>
                    <a:bodyPr/>
                    <a:lstStyle/>
                    <a:p>
                      <a:pPr algn="l" fontAlgn="ctr"/>
                      <a:r>
                        <a:rPr lang="en-US" sz="1800" b="1" u="none" strike="noStrike" dirty="0">
                          <a:solidFill>
                            <a:srgbClr val="000000"/>
                          </a:solidFill>
                          <a:effectLst/>
                        </a:rPr>
                        <a:t> Coronary heart disease</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dirty="0">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extLst>
                  <a:ext uri="{0D108BD9-81ED-4DB2-BD59-A6C34878D82A}">
                    <a16:rowId xmlns:a16="http://schemas.microsoft.com/office/drawing/2014/main" val="3619650120"/>
                  </a:ext>
                </a:extLst>
              </a:tr>
              <a:tr h="901875">
                <a:tc vMerge="1">
                  <a:txBody>
                    <a:bodyPr/>
                    <a:lstStyle/>
                    <a:p>
                      <a:endParaRPr lang="en-US"/>
                    </a:p>
                  </a:txBody>
                  <a:tcPr/>
                </a:tc>
                <a:tc>
                  <a:txBody>
                    <a:bodyPr/>
                    <a:lstStyle/>
                    <a:p>
                      <a:pPr algn="l" fontAlgn="ctr"/>
                      <a:r>
                        <a:rPr lang="en-US" sz="1800" b="1" u="none" strike="noStrike" dirty="0">
                          <a:solidFill>
                            <a:srgbClr val="000000"/>
                          </a:solidFill>
                          <a:effectLst/>
                        </a:rPr>
                        <a:t> Hypercholesterolemia</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dirty="0">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a:solidFill>
                            <a:srgbClr val="000000"/>
                          </a:solidFill>
                          <a:effectLst/>
                        </a:rPr>
                        <a:t>Displayed</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4">
                        <a:lumMod val="20000"/>
                        <a:lumOff val="80000"/>
                      </a:schemeClr>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extLst>
                  <a:ext uri="{0D108BD9-81ED-4DB2-BD59-A6C34878D82A}">
                    <a16:rowId xmlns:a16="http://schemas.microsoft.com/office/drawing/2014/main" val="3810793571"/>
                  </a:ext>
                </a:extLst>
              </a:tr>
              <a:tr h="603323">
                <a:tc vMerge="1">
                  <a:txBody>
                    <a:bodyPr/>
                    <a:lstStyle/>
                    <a:p>
                      <a:endParaRPr lang="en-US"/>
                    </a:p>
                  </a:txBody>
                  <a:tcPr/>
                </a:tc>
                <a:tc>
                  <a:txBody>
                    <a:bodyPr/>
                    <a:lstStyle/>
                    <a:p>
                      <a:pPr algn="l" fontAlgn="ctr"/>
                      <a:r>
                        <a:rPr lang="en-US" sz="1800" b="1" u="none" strike="noStrike" dirty="0">
                          <a:solidFill>
                            <a:srgbClr val="000000"/>
                          </a:solidFill>
                          <a:effectLst/>
                        </a:rPr>
                        <a:t> Prostate cancer (male)</a:t>
                      </a:r>
                      <a:endParaRPr lang="en-US" sz="1800" b="1" i="0" u="none" strike="noStrike" dirty="0">
                        <a:solidFill>
                          <a:srgbClr val="00000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en-US" sz="1800" b="1" u="none" strike="noStrike">
                          <a:solidFill>
                            <a:srgbClr val="FFFFFF"/>
                          </a:solidFill>
                          <a:effectLst/>
                        </a:rPr>
                        <a:t>Trigger</a:t>
                      </a:r>
                      <a:endParaRPr lang="en-US" sz="1800" b="1" i="0" u="none" strike="noStrike">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dirty="0">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dirty="0">
                          <a:solidFill>
                            <a:srgbClr val="FFFFFF"/>
                          </a:solidFill>
                          <a:effectLst/>
                        </a:rPr>
                        <a:t>Trigger</a:t>
                      </a:r>
                      <a:endParaRPr lang="en-US" sz="1800" b="1" i="0" u="none" strike="noStrike" dirty="0">
                        <a:solidFill>
                          <a:srgbClr val="FFFFFF"/>
                        </a:solidFill>
                        <a:effectLst/>
                        <a:latin typeface="Calibri" panose="020F0502020204030204" pitchFamily="34" charset="0"/>
                      </a:endParaRPr>
                    </a:p>
                  </a:txBody>
                  <a:tcPr marL="7620" marR="7620" marT="7620" marB="0" anchor="b">
                    <a:solidFill>
                      <a:schemeClr val="accent2"/>
                    </a:solidFill>
                  </a:tcPr>
                </a:tc>
                <a:tc>
                  <a:txBody>
                    <a:bodyPr/>
                    <a:lstStyle/>
                    <a:p>
                      <a:pPr algn="ctr" fontAlgn="b"/>
                      <a:r>
                        <a:rPr lang="en-US" sz="1800" b="1" u="none" strike="noStrike" dirty="0">
                          <a:solidFill>
                            <a:srgbClr val="000000"/>
                          </a:solidFill>
                          <a:effectLst/>
                        </a:rPr>
                        <a:t>None</a:t>
                      </a:r>
                      <a:endParaRPr lang="en-US" sz="1800" b="1" i="0" u="none" strike="noStrike" dirty="0">
                        <a:solidFill>
                          <a:srgbClr val="000000"/>
                        </a:solidFill>
                        <a:effectLst/>
                        <a:latin typeface="Calibri" panose="020F0502020204030204" pitchFamily="34" charset="0"/>
                      </a:endParaRPr>
                    </a:p>
                  </a:txBody>
                  <a:tcPr marL="7620" marR="7620" marT="7620" marB="0" anchor="b">
                    <a:solidFill>
                      <a:schemeClr val="bg2"/>
                    </a:solidFill>
                  </a:tcPr>
                </a:tc>
                <a:extLst>
                  <a:ext uri="{0D108BD9-81ED-4DB2-BD59-A6C34878D82A}">
                    <a16:rowId xmlns:a16="http://schemas.microsoft.com/office/drawing/2014/main" val="1960346793"/>
                  </a:ext>
                </a:extLst>
              </a:tr>
            </a:tbl>
          </a:graphicData>
        </a:graphic>
      </p:graphicFrame>
    </p:spTree>
    <p:extLst>
      <p:ext uri="{BB962C8B-B14F-4D97-AF65-F5344CB8AC3E}">
        <p14:creationId xmlns:p14="http://schemas.microsoft.com/office/powerpoint/2010/main" val="1241939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2"/>
          <p:cNvPicPr preferRelativeResize="0"/>
          <p:nvPr/>
        </p:nvPicPr>
        <p:blipFill>
          <a:blip r:embed="rId3">
            <a:alphaModFix/>
          </a:blip>
          <a:stretch>
            <a:fillRect/>
          </a:stretch>
        </p:blipFill>
        <p:spPr>
          <a:xfrm>
            <a:off x="5577834" y="750667"/>
            <a:ext cx="6617367" cy="5513133"/>
          </a:xfrm>
          <a:prstGeom prst="rect">
            <a:avLst/>
          </a:prstGeom>
          <a:noFill/>
          <a:ln>
            <a:noFill/>
          </a:ln>
        </p:spPr>
      </p:pic>
      <p:sp>
        <p:nvSpPr>
          <p:cNvPr id="149" name="Google Shape;149;p22"/>
          <p:cNvSpPr txBox="1"/>
          <p:nvPr/>
        </p:nvSpPr>
        <p:spPr>
          <a:xfrm>
            <a:off x="85325" y="84241"/>
            <a:ext cx="6316400" cy="976800"/>
          </a:xfrm>
          <a:prstGeom prst="rect">
            <a:avLst/>
          </a:prstGeom>
          <a:noFill/>
          <a:ln>
            <a:noFill/>
          </a:ln>
        </p:spPr>
        <p:txBody>
          <a:bodyPr spcFirstLastPara="1" wrap="square" lIns="91433" tIns="45700" rIns="91433" bIns="45700" anchor="ctr" anchorCtr="0">
            <a:noAutofit/>
          </a:bodyPr>
          <a:lstStyle/>
          <a:p>
            <a:pPr>
              <a:lnSpc>
                <a:spcPct val="90000"/>
              </a:lnSpc>
              <a:buClr>
                <a:srgbClr val="008BCC"/>
              </a:buClr>
              <a:buSzPts val="2400"/>
            </a:pPr>
            <a:r>
              <a:rPr lang="en" sz="3600" b="1" dirty="0">
                <a:solidFill>
                  <a:schemeClr val="tx1">
                    <a:lumMod val="65000"/>
                    <a:lumOff val="35000"/>
                  </a:schemeClr>
                </a:solidFill>
                <a:latin typeface="Avenir Book" panose="02000503020000020003" pitchFamily="2" charset="0"/>
              </a:rPr>
              <a:t>GIRA returned </a:t>
            </a:r>
            <a:r>
              <a:rPr lang="en" sz="2000" b="1" i="1" dirty="0">
                <a:solidFill>
                  <a:schemeClr val="tx1">
                    <a:lumMod val="65000"/>
                    <a:lumOff val="35000"/>
                  </a:schemeClr>
                </a:solidFill>
                <a:latin typeface="Avenir Book" panose="02000503020000020003" pitchFamily="2" charset="0"/>
              </a:rPr>
              <a:t>(1/26/2024) </a:t>
            </a:r>
            <a:endParaRPr sz="2000" b="1" i="1" dirty="0">
              <a:solidFill>
                <a:schemeClr val="tx1">
                  <a:lumMod val="65000"/>
                  <a:lumOff val="35000"/>
                </a:schemeClr>
              </a:solidFill>
              <a:latin typeface="Avenir Book" panose="02000503020000020003" pitchFamily="2" charset="0"/>
              <a:ea typeface="Arial"/>
              <a:cs typeface="Arial"/>
              <a:sym typeface="Arial"/>
            </a:endParaRPr>
          </a:p>
        </p:txBody>
      </p:sp>
      <p:sp>
        <p:nvSpPr>
          <p:cNvPr id="150" name="Google Shape;150;p22"/>
          <p:cNvSpPr txBox="1"/>
          <p:nvPr/>
        </p:nvSpPr>
        <p:spPr>
          <a:xfrm>
            <a:off x="354300" y="1336274"/>
            <a:ext cx="5436800" cy="4447200"/>
          </a:xfrm>
          <a:prstGeom prst="rect">
            <a:avLst/>
          </a:prstGeom>
          <a:noFill/>
          <a:ln>
            <a:noFill/>
          </a:ln>
        </p:spPr>
        <p:txBody>
          <a:bodyPr spcFirstLastPara="1" wrap="square" lIns="91433" tIns="45700" rIns="91433" bIns="45700" anchor="t" anchorCtr="0">
            <a:noAutofit/>
          </a:bodyPr>
          <a:lstStyle/>
          <a:p>
            <a:r>
              <a:rPr lang="en" sz="2533" b="1">
                <a:solidFill>
                  <a:schemeClr val="dk1"/>
                </a:solidFill>
                <a:highlight>
                  <a:schemeClr val="lt1"/>
                </a:highlight>
                <a:latin typeface="Avenir Book" panose="02000503020000020003" pitchFamily="2" charset="0"/>
              </a:rPr>
              <a:t>GIRA returned: 5707</a:t>
            </a:r>
            <a:endParaRPr sz="2533" b="1">
              <a:solidFill>
                <a:schemeClr val="dk1"/>
              </a:solidFill>
              <a:highlight>
                <a:schemeClr val="lt1"/>
              </a:highlight>
              <a:latin typeface="Avenir Book" panose="02000503020000020003" pitchFamily="2" charset="0"/>
            </a:endParaRPr>
          </a:p>
          <a:p>
            <a:pPr marL="457189" indent="-313259">
              <a:buClr>
                <a:schemeClr val="dk1"/>
              </a:buClr>
              <a:buSzPts val="1100"/>
              <a:buChar char="●"/>
            </a:pPr>
            <a:r>
              <a:rPr lang="en" sz="2533">
                <a:solidFill>
                  <a:schemeClr val="dk1"/>
                </a:solidFill>
                <a:highlight>
                  <a:schemeClr val="lt1"/>
                </a:highlight>
                <a:latin typeface="Avenir Book" panose="02000503020000020003" pitchFamily="2" charset="0"/>
              </a:rPr>
              <a:t>Adult: 4489</a:t>
            </a:r>
            <a:endParaRPr sz="2533">
              <a:solidFill>
                <a:schemeClr val="dk1"/>
              </a:solidFill>
              <a:highlight>
                <a:schemeClr val="lt1"/>
              </a:highlight>
              <a:latin typeface="Avenir Book" panose="02000503020000020003" pitchFamily="2" charset="0"/>
            </a:endParaRPr>
          </a:p>
          <a:p>
            <a:pPr marL="457189" indent="-313259">
              <a:buClr>
                <a:schemeClr val="dk1"/>
              </a:buClr>
              <a:buSzPts val="1100"/>
              <a:buChar char="●"/>
            </a:pPr>
            <a:r>
              <a:rPr lang="en" sz="2533">
                <a:solidFill>
                  <a:schemeClr val="dk1"/>
                </a:solidFill>
                <a:highlight>
                  <a:schemeClr val="lt1"/>
                </a:highlight>
                <a:latin typeface="Avenir Book" panose="02000503020000020003" pitchFamily="2" charset="0"/>
              </a:rPr>
              <a:t>Pediatric: 1218</a:t>
            </a:r>
            <a:endParaRPr sz="2533">
              <a:solidFill>
                <a:schemeClr val="dk1"/>
              </a:solidFill>
              <a:highlight>
                <a:schemeClr val="lt1"/>
              </a:highlight>
              <a:latin typeface="Avenir Book" panose="02000503020000020003" pitchFamily="2" charset="0"/>
            </a:endParaRPr>
          </a:p>
          <a:p>
            <a:endParaRPr sz="2533">
              <a:solidFill>
                <a:srgbClr val="FF0000"/>
              </a:solidFill>
              <a:highlight>
                <a:schemeClr val="lt1"/>
              </a:highlight>
              <a:latin typeface="Avenir Book" panose="02000503020000020003" pitchFamily="2" charset="0"/>
            </a:endParaRPr>
          </a:p>
          <a:p>
            <a:r>
              <a:rPr lang="en" sz="2533" b="1">
                <a:solidFill>
                  <a:schemeClr val="dk1"/>
                </a:solidFill>
                <a:highlight>
                  <a:schemeClr val="lt1"/>
                </a:highlight>
                <a:latin typeface="Avenir Book" panose="02000503020000020003" pitchFamily="2" charset="0"/>
              </a:rPr>
              <a:t>High risk returned*: 1780</a:t>
            </a:r>
            <a:endParaRPr sz="2533" b="1">
              <a:solidFill>
                <a:schemeClr val="dk1"/>
              </a:solidFill>
              <a:highlight>
                <a:schemeClr val="lt1"/>
              </a:highlight>
              <a:latin typeface="Avenir Book" panose="02000503020000020003" pitchFamily="2" charset="0"/>
            </a:endParaRPr>
          </a:p>
          <a:p>
            <a:pPr marL="457189" indent="-313259">
              <a:buClr>
                <a:schemeClr val="dk1"/>
              </a:buClr>
              <a:buSzPts val="1100"/>
              <a:buChar char="●"/>
            </a:pPr>
            <a:r>
              <a:rPr lang="en" sz="2533">
                <a:solidFill>
                  <a:schemeClr val="dk1"/>
                </a:solidFill>
                <a:highlight>
                  <a:schemeClr val="lt1"/>
                </a:highlight>
                <a:latin typeface="Avenir Book" panose="02000503020000020003" pitchFamily="2" charset="0"/>
              </a:rPr>
              <a:t>High PRS: 899</a:t>
            </a:r>
            <a:endParaRPr sz="2533">
              <a:solidFill>
                <a:schemeClr val="dk1"/>
              </a:solidFill>
              <a:highlight>
                <a:schemeClr val="lt1"/>
              </a:highlight>
              <a:latin typeface="Avenir Book" panose="02000503020000020003" pitchFamily="2" charset="0"/>
            </a:endParaRPr>
          </a:p>
          <a:p>
            <a:pPr marL="457189" indent="-313259">
              <a:buClr>
                <a:schemeClr val="dk1"/>
              </a:buClr>
              <a:buSzPts val="1100"/>
              <a:buChar char="●"/>
            </a:pPr>
            <a:r>
              <a:rPr lang="en" sz="2533">
                <a:solidFill>
                  <a:schemeClr val="dk1"/>
                </a:solidFill>
                <a:highlight>
                  <a:schemeClr val="lt1"/>
                </a:highlight>
                <a:latin typeface="Avenir Book" panose="02000503020000020003" pitchFamily="2" charset="0"/>
              </a:rPr>
              <a:t>P/LP Monogenic: 118</a:t>
            </a:r>
            <a:endParaRPr sz="2533">
              <a:solidFill>
                <a:schemeClr val="dk1"/>
              </a:solidFill>
              <a:highlight>
                <a:schemeClr val="lt1"/>
              </a:highlight>
              <a:latin typeface="Avenir Book" panose="02000503020000020003" pitchFamily="2" charset="0"/>
            </a:endParaRPr>
          </a:p>
          <a:p>
            <a:pPr marL="457189" indent="-313259">
              <a:buClr>
                <a:schemeClr val="dk1"/>
              </a:buClr>
              <a:buSzPts val="1100"/>
              <a:buChar char="●"/>
            </a:pPr>
            <a:r>
              <a:rPr lang="en" sz="2533">
                <a:solidFill>
                  <a:schemeClr val="dk1"/>
                </a:solidFill>
                <a:highlight>
                  <a:schemeClr val="lt1"/>
                </a:highlight>
                <a:latin typeface="Avenir Book" panose="02000503020000020003" pitchFamily="2" charset="0"/>
              </a:rPr>
              <a:t>Family Hx: 1027</a:t>
            </a:r>
            <a:endParaRPr sz="2533">
              <a:solidFill>
                <a:schemeClr val="dk1"/>
              </a:solidFill>
              <a:highlight>
                <a:schemeClr val="lt1"/>
              </a:highlight>
              <a:latin typeface="Avenir Book" panose="02000503020000020003" pitchFamily="2" charset="0"/>
            </a:endParaRPr>
          </a:p>
          <a:p>
            <a:pPr marL="457189" indent="-313259">
              <a:buClr>
                <a:schemeClr val="dk1"/>
              </a:buClr>
              <a:buSzPts val="1100"/>
              <a:buChar char="●"/>
            </a:pPr>
            <a:r>
              <a:rPr lang="en" sz="2533">
                <a:solidFill>
                  <a:schemeClr val="dk1"/>
                </a:solidFill>
                <a:highlight>
                  <a:schemeClr val="lt1"/>
                </a:highlight>
                <a:latin typeface="Avenir Book" panose="02000503020000020003" pitchFamily="2" charset="0"/>
              </a:rPr>
              <a:t>BOADICEA: 71</a:t>
            </a:r>
            <a:endParaRPr sz="2533">
              <a:solidFill>
                <a:schemeClr val="dk1"/>
              </a:solidFill>
              <a:highlight>
                <a:schemeClr val="lt1"/>
              </a:highlight>
              <a:latin typeface="Avenir Book" panose="02000503020000020003" pitchFamily="2" charset="0"/>
            </a:endParaRPr>
          </a:p>
          <a:p>
            <a:endParaRPr sz="2533">
              <a:solidFill>
                <a:srgbClr val="FF0000"/>
              </a:solidFill>
              <a:highlight>
                <a:schemeClr val="lt1"/>
              </a:highlight>
              <a:latin typeface="Avenir Book" panose="02000503020000020003" pitchFamily="2" charset="0"/>
            </a:endParaRPr>
          </a:p>
          <a:p>
            <a:r>
              <a:rPr lang="en" sz="2533" b="1">
                <a:solidFill>
                  <a:schemeClr val="dk1"/>
                </a:solidFill>
                <a:highlight>
                  <a:schemeClr val="lt1"/>
                </a:highlight>
                <a:latin typeface="Avenir Book" panose="02000503020000020003" pitchFamily="2" charset="0"/>
              </a:rPr>
              <a:t>31.2% of returns are high risk</a:t>
            </a:r>
            <a:endParaRPr sz="2533" b="1">
              <a:solidFill>
                <a:schemeClr val="dk1"/>
              </a:solidFill>
              <a:highlight>
                <a:schemeClr val="lt1"/>
              </a:highlight>
              <a:latin typeface="Avenir Book" panose="02000503020000020003" pitchFamily="2" charset="0"/>
            </a:endParaRPr>
          </a:p>
        </p:txBody>
      </p:sp>
      <p:sp>
        <p:nvSpPr>
          <p:cNvPr id="151" name="Google Shape;151;p22"/>
          <p:cNvSpPr txBox="1"/>
          <p:nvPr/>
        </p:nvSpPr>
        <p:spPr>
          <a:xfrm>
            <a:off x="5646400" y="97541"/>
            <a:ext cx="6545600" cy="595059"/>
          </a:xfrm>
          <a:prstGeom prst="rect">
            <a:avLst/>
          </a:prstGeom>
          <a:noFill/>
          <a:ln>
            <a:noFill/>
          </a:ln>
        </p:spPr>
        <p:txBody>
          <a:bodyPr spcFirstLastPara="1" wrap="square" lIns="121900" tIns="121900" rIns="121900" bIns="121900" anchor="t" anchorCtr="0">
            <a:spAutoFit/>
          </a:bodyPr>
          <a:lstStyle/>
          <a:p>
            <a:r>
              <a:rPr lang="en" sz="2267" b="1" u="sng" dirty="0">
                <a:latin typeface="Avenir Book" panose="02000503020000020003" pitchFamily="2" charset="0"/>
              </a:rPr>
              <a:t>Number of high risk conditions per individual</a:t>
            </a:r>
            <a:endParaRPr sz="2267" b="1" u="sng" dirty="0">
              <a:latin typeface="Avenir Book" panose="02000503020000020003" pitchFamily="2" charset="0"/>
            </a:endParaRPr>
          </a:p>
        </p:txBody>
      </p:sp>
      <p:sp>
        <p:nvSpPr>
          <p:cNvPr id="152" name="Google Shape;152;p22"/>
          <p:cNvSpPr txBox="1"/>
          <p:nvPr/>
        </p:nvSpPr>
        <p:spPr>
          <a:xfrm>
            <a:off x="6613200" y="6182000"/>
            <a:ext cx="5117600" cy="492402"/>
          </a:xfrm>
          <a:prstGeom prst="rect">
            <a:avLst/>
          </a:prstGeom>
          <a:noFill/>
          <a:ln>
            <a:noFill/>
          </a:ln>
        </p:spPr>
        <p:txBody>
          <a:bodyPr spcFirstLastPara="1" wrap="square" lIns="121900" tIns="121900" rIns="121900" bIns="121900" anchor="t" anchorCtr="0">
            <a:spAutoFit/>
          </a:bodyPr>
          <a:lstStyle/>
          <a:p>
            <a:r>
              <a:rPr lang="en" sz="1600">
                <a:latin typeface="Avenir Book" panose="02000503020000020003" pitchFamily="2" charset="0"/>
              </a:rPr>
              <a:t># of individuals with 0, 1, 2, 3, or 4 risk conditions</a:t>
            </a:r>
            <a:endParaRPr sz="1600">
              <a:latin typeface="Avenir Book" panose="02000503020000020003" pitchFamily="2" charset="0"/>
            </a:endParaRPr>
          </a:p>
        </p:txBody>
      </p:sp>
      <p:sp>
        <p:nvSpPr>
          <p:cNvPr id="153" name="Google Shape;153;p22"/>
          <p:cNvSpPr txBox="1"/>
          <p:nvPr/>
        </p:nvSpPr>
        <p:spPr>
          <a:xfrm>
            <a:off x="8756800" y="4044267"/>
            <a:ext cx="1033600" cy="553957"/>
          </a:xfrm>
          <a:prstGeom prst="rect">
            <a:avLst/>
          </a:prstGeom>
          <a:noFill/>
          <a:ln>
            <a:noFill/>
          </a:ln>
        </p:spPr>
        <p:txBody>
          <a:bodyPr spcFirstLastPara="1" wrap="square" lIns="121900" tIns="121900" rIns="121900" bIns="121900" anchor="t" anchorCtr="0">
            <a:spAutoFit/>
          </a:bodyPr>
          <a:lstStyle/>
          <a:p>
            <a:r>
              <a:rPr lang="en" sz="2000" b="1">
                <a:solidFill>
                  <a:schemeClr val="dk1"/>
                </a:solidFill>
                <a:latin typeface="Avenir Book" panose="02000503020000020003" pitchFamily="2" charset="0"/>
              </a:rPr>
              <a:t>3921</a:t>
            </a:r>
            <a:endParaRPr sz="2000" b="1">
              <a:solidFill>
                <a:schemeClr val="dk1"/>
              </a:solidFill>
              <a:latin typeface="Avenir Book" panose="02000503020000020003" pitchFamily="2" charset="0"/>
            </a:endParaRPr>
          </a:p>
        </p:txBody>
      </p:sp>
      <p:sp>
        <p:nvSpPr>
          <p:cNvPr id="154" name="Google Shape;154;p22"/>
          <p:cNvSpPr txBox="1"/>
          <p:nvPr/>
        </p:nvSpPr>
        <p:spPr>
          <a:xfrm>
            <a:off x="7128417" y="3273618"/>
            <a:ext cx="1033600" cy="553957"/>
          </a:xfrm>
          <a:prstGeom prst="rect">
            <a:avLst/>
          </a:prstGeom>
          <a:noFill/>
          <a:ln>
            <a:noFill/>
          </a:ln>
        </p:spPr>
        <p:txBody>
          <a:bodyPr spcFirstLastPara="1" wrap="square" lIns="121900" tIns="121900" rIns="121900" bIns="121900" anchor="t" anchorCtr="0">
            <a:spAutoFit/>
          </a:bodyPr>
          <a:lstStyle/>
          <a:p>
            <a:r>
              <a:rPr lang="en" sz="2000" b="1">
                <a:solidFill>
                  <a:schemeClr val="dk1"/>
                </a:solidFill>
                <a:latin typeface="Avenir Book" panose="02000503020000020003" pitchFamily="2" charset="0"/>
              </a:rPr>
              <a:t>1364</a:t>
            </a:r>
            <a:endParaRPr sz="2000" b="1">
              <a:solidFill>
                <a:schemeClr val="dk1"/>
              </a:solidFill>
              <a:latin typeface="Avenir Book" panose="02000503020000020003" pitchFamily="2" charset="0"/>
            </a:endParaRPr>
          </a:p>
        </p:txBody>
      </p:sp>
      <p:sp>
        <p:nvSpPr>
          <p:cNvPr id="155" name="Google Shape;155;p22"/>
          <p:cNvSpPr txBox="1"/>
          <p:nvPr/>
        </p:nvSpPr>
        <p:spPr>
          <a:xfrm>
            <a:off x="8162028" y="1874518"/>
            <a:ext cx="694400" cy="553957"/>
          </a:xfrm>
          <a:prstGeom prst="rect">
            <a:avLst/>
          </a:prstGeom>
          <a:noFill/>
          <a:ln>
            <a:noFill/>
          </a:ln>
        </p:spPr>
        <p:txBody>
          <a:bodyPr spcFirstLastPara="1" wrap="square" lIns="121900" tIns="121900" rIns="121900" bIns="121900" anchor="t" anchorCtr="0">
            <a:spAutoFit/>
          </a:bodyPr>
          <a:lstStyle/>
          <a:p>
            <a:r>
              <a:rPr lang="en" sz="2000" b="1">
                <a:solidFill>
                  <a:schemeClr val="dk1"/>
                </a:solidFill>
                <a:latin typeface="Avenir Book" panose="02000503020000020003" pitchFamily="2" charset="0"/>
              </a:rPr>
              <a:t>361</a:t>
            </a:r>
            <a:endParaRPr sz="2000" b="1">
              <a:solidFill>
                <a:schemeClr val="dk1"/>
              </a:solidFill>
              <a:latin typeface="Avenir Book" panose="02000503020000020003" pitchFamily="2" charset="0"/>
            </a:endParaRPr>
          </a:p>
        </p:txBody>
      </p:sp>
      <p:sp>
        <p:nvSpPr>
          <p:cNvPr id="156" name="Google Shape;156;p22"/>
          <p:cNvSpPr txBox="1"/>
          <p:nvPr/>
        </p:nvSpPr>
        <p:spPr>
          <a:xfrm>
            <a:off x="7950228" y="475434"/>
            <a:ext cx="694400" cy="553957"/>
          </a:xfrm>
          <a:prstGeom prst="rect">
            <a:avLst/>
          </a:prstGeom>
          <a:noFill/>
          <a:ln>
            <a:noFill/>
          </a:ln>
        </p:spPr>
        <p:txBody>
          <a:bodyPr spcFirstLastPara="1" wrap="square" lIns="121900" tIns="121900" rIns="121900" bIns="121900" anchor="t" anchorCtr="0">
            <a:spAutoFit/>
          </a:bodyPr>
          <a:lstStyle/>
          <a:p>
            <a:r>
              <a:rPr lang="en" sz="2000" b="1">
                <a:solidFill>
                  <a:schemeClr val="dk1"/>
                </a:solidFill>
                <a:latin typeface="Avenir Book" panose="02000503020000020003" pitchFamily="2" charset="0"/>
              </a:rPr>
              <a:t>53</a:t>
            </a:r>
            <a:endParaRPr sz="2000" b="1">
              <a:solidFill>
                <a:schemeClr val="dk1"/>
              </a:solidFill>
              <a:latin typeface="Avenir Book" panose="02000503020000020003" pitchFamily="2" charset="0"/>
            </a:endParaRPr>
          </a:p>
        </p:txBody>
      </p:sp>
      <p:sp>
        <p:nvSpPr>
          <p:cNvPr id="157" name="Google Shape;157;p22"/>
          <p:cNvSpPr txBox="1"/>
          <p:nvPr/>
        </p:nvSpPr>
        <p:spPr>
          <a:xfrm>
            <a:off x="9019199" y="475434"/>
            <a:ext cx="508800" cy="553957"/>
          </a:xfrm>
          <a:prstGeom prst="rect">
            <a:avLst/>
          </a:prstGeom>
          <a:noFill/>
          <a:ln>
            <a:noFill/>
          </a:ln>
        </p:spPr>
        <p:txBody>
          <a:bodyPr spcFirstLastPara="1" wrap="square" lIns="121900" tIns="121900" rIns="121900" bIns="121900" anchor="t" anchorCtr="0">
            <a:spAutoFit/>
          </a:bodyPr>
          <a:lstStyle/>
          <a:p>
            <a:r>
              <a:rPr lang="en" sz="2000" b="1">
                <a:solidFill>
                  <a:schemeClr val="dk1"/>
                </a:solidFill>
                <a:latin typeface="Avenir Book" panose="02000503020000020003" pitchFamily="2" charset="0"/>
              </a:rPr>
              <a:t>8</a:t>
            </a:r>
            <a:endParaRPr sz="2000" b="1">
              <a:solidFill>
                <a:schemeClr val="dk1"/>
              </a:solidFill>
              <a:latin typeface="Avenir Book" panose="02000503020000020003" pitchFamily="2" charset="0"/>
            </a:endParaRPr>
          </a:p>
        </p:txBody>
      </p:sp>
      <p:sp>
        <p:nvSpPr>
          <p:cNvPr id="158" name="Google Shape;158;p22"/>
          <p:cNvSpPr txBox="1"/>
          <p:nvPr/>
        </p:nvSpPr>
        <p:spPr>
          <a:xfrm>
            <a:off x="85333" y="6049600"/>
            <a:ext cx="4282000" cy="553957"/>
          </a:xfrm>
          <a:prstGeom prst="rect">
            <a:avLst/>
          </a:prstGeom>
          <a:noFill/>
          <a:ln>
            <a:noFill/>
          </a:ln>
        </p:spPr>
        <p:txBody>
          <a:bodyPr spcFirstLastPara="1" wrap="square" lIns="121900" tIns="121900" rIns="121900" bIns="121900" anchor="t" anchorCtr="0">
            <a:spAutoFit/>
          </a:bodyPr>
          <a:lstStyle/>
          <a:p>
            <a:r>
              <a:rPr lang="en" sz="2000" i="1">
                <a:solidFill>
                  <a:schemeClr val="dk1"/>
                </a:solidFill>
              </a:rPr>
              <a:t>*Overlap between triggers</a:t>
            </a:r>
            <a:endParaRPr sz="2000" i="1">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3"/>
          <p:cNvPicPr preferRelativeResize="0"/>
          <p:nvPr/>
        </p:nvPicPr>
        <p:blipFill>
          <a:blip r:embed="rId3">
            <a:alphaModFix/>
          </a:blip>
          <a:stretch>
            <a:fillRect/>
          </a:stretch>
        </p:blipFill>
        <p:spPr>
          <a:xfrm>
            <a:off x="0" y="981297"/>
            <a:ext cx="11985157" cy="5235033"/>
          </a:xfrm>
          <a:prstGeom prst="rect">
            <a:avLst/>
          </a:prstGeom>
          <a:noFill/>
          <a:ln>
            <a:noFill/>
          </a:ln>
        </p:spPr>
      </p:pic>
      <p:sp>
        <p:nvSpPr>
          <p:cNvPr id="164" name="Google Shape;164;p23"/>
          <p:cNvSpPr txBox="1"/>
          <p:nvPr/>
        </p:nvSpPr>
        <p:spPr>
          <a:xfrm>
            <a:off x="258133" y="-111170"/>
            <a:ext cx="11830400" cy="976800"/>
          </a:xfrm>
          <a:prstGeom prst="rect">
            <a:avLst/>
          </a:prstGeom>
          <a:noFill/>
          <a:ln>
            <a:noFill/>
          </a:ln>
        </p:spPr>
        <p:txBody>
          <a:bodyPr spcFirstLastPara="1" wrap="square" lIns="91433" tIns="45700" rIns="91433" bIns="45700" anchor="ctr" anchorCtr="0">
            <a:noAutofit/>
          </a:bodyPr>
          <a:lstStyle/>
          <a:p>
            <a:pPr>
              <a:lnSpc>
                <a:spcPct val="90000"/>
              </a:lnSpc>
              <a:buClr>
                <a:srgbClr val="008BCC"/>
              </a:buClr>
              <a:buSzPts val="2400"/>
            </a:pPr>
            <a:r>
              <a:rPr lang="en" sz="3600" b="1" dirty="0">
                <a:solidFill>
                  <a:schemeClr val="tx1">
                    <a:lumMod val="65000"/>
                    <a:lumOff val="35000"/>
                  </a:schemeClr>
                </a:solidFill>
                <a:latin typeface="Avenir Book" panose="02000503020000020003" pitchFamily="2" charset="0"/>
              </a:rPr>
              <a:t>High risk GIRA returned by unique trigger </a:t>
            </a:r>
            <a:r>
              <a:rPr lang="en" sz="2400" b="1" dirty="0">
                <a:solidFill>
                  <a:schemeClr val="tx1">
                    <a:lumMod val="65000"/>
                    <a:lumOff val="35000"/>
                  </a:schemeClr>
                </a:solidFill>
                <a:latin typeface="Avenir Book" panose="02000503020000020003" pitchFamily="2" charset="0"/>
              </a:rPr>
              <a:t>(</a:t>
            </a:r>
            <a:r>
              <a:rPr lang="en" sz="2400" b="1" i="1" dirty="0">
                <a:solidFill>
                  <a:schemeClr val="tx1">
                    <a:lumMod val="65000"/>
                    <a:lumOff val="35000"/>
                  </a:schemeClr>
                </a:solidFill>
                <a:latin typeface="Avenir Book" panose="02000503020000020003" pitchFamily="2" charset="0"/>
              </a:rPr>
              <a:t>1/26/2024</a:t>
            </a:r>
            <a:r>
              <a:rPr lang="en" sz="2400" b="1" dirty="0">
                <a:solidFill>
                  <a:schemeClr val="tx1">
                    <a:lumMod val="65000"/>
                    <a:lumOff val="35000"/>
                  </a:schemeClr>
                </a:solidFill>
                <a:latin typeface="Avenir Book" panose="02000503020000020003" pitchFamily="2" charset="0"/>
              </a:rPr>
              <a:t>)</a:t>
            </a:r>
            <a:endParaRPr sz="2400" b="1" i="1" dirty="0">
              <a:solidFill>
                <a:schemeClr val="tx1">
                  <a:lumMod val="65000"/>
                  <a:lumOff val="35000"/>
                </a:schemeClr>
              </a:solidFill>
              <a:latin typeface="Avenir Book" panose="02000503020000020003" pitchFamily="2" charset="0"/>
              <a:ea typeface="Arial"/>
              <a:cs typeface="Arial"/>
              <a:sym typeface="Arial"/>
            </a:endParaRPr>
          </a:p>
        </p:txBody>
      </p:sp>
      <p:sp>
        <p:nvSpPr>
          <p:cNvPr id="165" name="Google Shape;165;p23"/>
          <p:cNvSpPr txBox="1"/>
          <p:nvPr/>
        </p:nvSpPr>
        <p:spPr>
          <a:xfrm>
            <a:off x="0" y="6119201"/>
            <a:ext cx="12192000" cy="553957"/>
          </a:xfrm>
          <a:prstGeom prst="rect">
            <a:avLst/>
          </a:prstGeom>
          <a:noFill/>
          <a:ln>
            <a:noFill/>
          </a:ln>
        </p:spPr>
        <p:txBody>
          <a:bodyPr spcFirstLastPara="1" wrap="square" lIns="121900" tIns="121900" rIns="121900" bIns="121900" anchor="t" anchorCtr="0">
            <a:spAutoFit/>
          </a:bodyPr>
          <a:lstStyle/>
          <a:p>
            <a:r>
              <a:rPr lang="en" sz="2000" i="1">
                <a:solidFill>
                  <a:schemeClr val="dk1"/>
                </a:solidFill>
                <a:latin typeface="Avenir Book" panose="02000503020000020003" pitchFamily="2" charset="0"/>
              </a:rPr>
              <a:t>Breast cancer triggered by BOADICEA (# orange) and monogenic only w/o BOADICEA (# yellow)</a:t>
            </a:r>
            <a:endParaRPr sz="2000" i="1">
              <a:latin typeface="Avenir Book" panose="02000503020000020003" pitchFamily="2" charset="0"/>
            </a:endParaRPr>
          </a:p>
        </p:txBody>
      </p:sp>
      <p:sp>
        <p:nvSpPr>
          <p:cNvPr id="166" name="Google Shape;166;p23"/>
          <p:cNvSpPr txBox="1"/>
          <p:nvPr/>
        </p:nvSpPr>
        <p:spPr>
          <a:xfrm>
            <a:off x="2190300" y="2329134"/>
            <a:ext cx="688400" cy="512857"/>
          </a:xfrm>
          <a:prstGeom prst="rect">
            <a:avLst/>
          </a:prstGeom>
          <a:noFill/>
          <a:ln>
            <a:noFill/>
          </a:ln>
        </p:spPr>
        <p:txBody>
          <a:bodyPr spcFirstLastPara="1" wrap="square" lIns="121900" tIns="121900" rIns="121900" bIns="121900" anchor="t" anchorCtr="0">
            <a:spAutoFit/>
          </a:bodyPr>
          <a:lstStyle/>
          <a:p>
            <a:r>
              <a:rPr lang="en" sz="1733" b="1" dirty="0">
                <a:solidFill>
                  <a:schemeClr val="dk1"/>
                </a:solidFill>
                <a:latin typeface="Avenir Book" panose="02000503020000020003" pitchFamily="2" charset="0"/>
              </a:rPr>
              <a:t>261</a:t>
            </a:r>
            <a:endParaRPr sz="1733" b="1" dirty="0">
              <a:solidFill>
                <a:schemeClr val="dk1"/>
              </a:solidFill>
              <a:latin typeface="Avenir Book" panose="02000503020000020003" pitchFamily="2" charset="0"/>
            </a:endParaRPr>
          </a:p>
        </p:txBody>
      </p:sp>
      <p:sp>
        <p:nvSpPr>
          <p:cNvPr id="167" name="Google Shape;167;p23"/>
          <p:cNvSpPr txBox="1"/>
          <p:nvPr/>
        </p:nvSpPr>
        <p:spPr>
          <a:xfrm>
            <a:off x="3216400" y="3070785"/>
            <a:ext cx="5388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latin typeface="Avenir Book" panose="02000503020000020003" pitchFamily="2" charset="0"/>
              </a:rPr>
              <a:t>86</a:t>
            </a:r>
            <a:endParaRPr sz="1733" b="1">
              <a:solidFill>
                <a:schemeClr val="dk1"/>
              </a:solidFill>
              <a:latin typeface="Avenir Book" panose="02000503020000020003" pitchFamily="2" charset="0"/>
            </a:endParaRPr>
          </a:p>
        </p:txBody>
      </p:sp>
      <p:sp>
        <p:nvSpPr>
          <p:cNvPr id="168" name="Google Shape;168;p23"/>
          <p:cNvSpPr txBox="1"/>
          <p:nvPr/>
        </p:nvSpPr>
        <p:spPr>
          <a:xfrm>
            <a:off x="4149233" y="1439467"/>
            <a:ext cx="6884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latin typeface="Avenir Book" panose="02000503020000020003" pitchFamily="2" charset="0"/>
              </a:rPr>
              <a:t>523</a:t>
            </a:r>
            <a:endParaRPr sz="1733" b="1">
              <a:solidFill>
                <a:schemeClr val="dk1"/>
              </a:solidFill>
              <a:latin typeface="Avenir Book" panose="02000503020000020003" pitchFamily="2" charset="0"/>
            </a:endParaRPr>
          </a:p>
        </p:txBody>
      </p:sp>
      <p:sp>
        <p:nvSpPr>
          <p:cNvPr id="169" name="Google Shape;169;p23"/>
          <p:cNvSpPr txBox="1"/>
          <p:nvPr/>
        </p:nvSpPr>
        <p:spPr>
          <a:xfrm>
            <a:off x="6096000" y="1119267"/>
            <a:ext cx="6884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latin typeface="Avenir Book" panose="02000503020000020003" pitchFamily="2" charset="0"/>
              </a:rPr>
              <a:t>594</a:t>
            </a:r>
            <a:endParaRPr sz="1733" b="1">
              <a:solidFill>
                <a:schemeClr val="dk1"/>
              </a:solidFill>
              <a:latin typeface="Avenir Book" panose="02000503020000020003" pitchFamily="2" charset="0"/>
            </a:endParaRPr>
          </a:p>
        </p:txBody>
      </p:sp>
      <p:sp>
        <p:nvSpPr>
          <p:cNvPr id="170" name="Google Shape;170;p23"/>
          <p:cNvSpPr txBox="1"/>
          <p:nvPr/>
        </p:nvSpPr>
        <p:spPr>
          <a:xfrm>
            <a:off x="7074567" y="3007434"/>
            <a:ext cx="6884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latin typeface="Avenir Book" panose="02000503020000020003" pitchFamily="2" charset="0"/>
              </a:rPr>
              <a:t>118</a:t>
            </a:r>
            <a:endParaRPr sz="1733" b="1">
              <a:solidFill>
                <a:schemeClr val="dk1"/>
              </a:solidFill>
              <a:latin typeface="Avenir Book" panose="02000503020000020003" pitchFamily="2" charset="0"/>
            </a:endParaRPr>
          </a:p>
        </p:txBody>
      </p:sp>
      <p:sp>
        <p:nvSpPr>
          <p:cNvPr id="171" name="Google Shape;171;p23"/>
          <p:cNvSpPr txBox="1"/>
          <p:nvPr/>
        </p:nvSpPr>
        <p:spPr>
          <a:xfrm>
            <a:off x="9032267" y="2329134"/>
            <a:ext cx="6884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latin typeface="Avenir Book" panose="02000503020000020003" pitchFamily="2" charset="0"/>
              </a:rPr>
              <a:t>272</a:t>
            </a:r>
            <a:endParaRPr sz="1733" b="1">
              <a:solidFill>
                <a:schemeClr val="dk1"/>
              </a:solidFill>
              <a:latin typeface="Avenir Book" panose="02000503020000020003" pitchFamily="2" charset="0"/>
            </a:endParaRPr>
          </a:p>
        </p:txBody>
      </p:sp>
      <p:sp>
        <p:nvSpPr>
          <p:cNvPr id="172" name="Google Shape;172;p23"/>
          <p:cNvSpPr/>
          <p:nvPr/>
        </p:nvSpPr>
        <p:spPr>
          <a:xfrm>
            <a:off x="7612167" y="5807800"/>
            <a:ext cx="150800" cy="150800"/>
          </a:xfrm>
          <a:prstGeom prst="rect">
            <a:avLst/>
          </a:prstGeom>
          <a:solidFill>
            <a:srgbClr val="B45F06"/>
          </a:solidFill>
          <a:ln>
            <a:noFill/>
          </a:ln>
        </p:spPr>
        <p:txBody>
          <a:bodyPr spcFirstLastPara="1" wrap="square" lIns="121900" tIns="121900" rIns="121900" bIns="121900" anchor="ctr" anchorCtr="0">
            <a:noAutofit/>
          </a:bodyPr>
          <a:lstStyle/>
          <a:p>
            <a:pPr algn="ctr"/>
            <a:endParaRPr sz="2400">
              <a:latin typeface="Avenir Book" panose="02000503020000020003" pitchFamily="2" charset="0"/>
            </a:endParaRPr>
          </a:p>
        </p:txBody>
      </p:sp>
      <p:sp>
        <p:nvSpPr>
          <p:cNvPr id="173" name="Google Shape;173;p23"/>
          <p:cNvSpPr txBox="1"/>
          <p:nvPr/>
        </p:nvSpPr>
        <p:spPr>
          <a:xfrm>
            <a:off x="7762967" y="5606201"/>
            <a:ext cx="1332800" cy="553957"/>
          </a:xfrm>
          <a:prstGeom prst="rect">
            <a:avLst/>
          </a:prstGeom>
          <a:noFill/>
          <a:ln>
            <a:noFill/>
          </a:ln>
        </p:spPr>
        <p:txBody>
          <a:bodyPr spcFirstLastPara="1" wrap="square" lIns="121900" tIns="121900" rIns="121900" bIns="121900" anchor="t" anchorCtr="0">
            <a:spAutoFit/>
          </a:bodyPr>
          <a:lstStyle/>
          <a:p>
            <a:r>
              <a:rPr lang="en" sz="2000">
                <a:solidFill>
                  <a:schemeClr val="dk1"/>
                </a:solidFill>
                <a:latin typeface="Calibri"/>
                <a:ea typeface="Calibri"/>
                <a:cs typeface="Calibri"/>
                <a:sym typeface="Calibri"/>
              </a:rPr>
              <a:t>BOADICEA</a:t>
            </a:r>
            <a:endParaRPr sz="2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4"/>
          <p:cNvPicPr preferRelativeResize="0"/>
          <p:nvPr/>
        </p:nvPicPr>
        <p:blipFill>
          <a:blip r:embed="rId3">
            <a:alphaModFix/>
          </a:blip>
          <a:stretch>
            <a:fillRect/>
          </a:stretch>
        </p:blipFill>
        <p:spPr>
          <a:xfrm>
            <a:off x="101601" y="1339467"/>
            <a:ext cx="6075913" cy="3861568"/>
          </a:xfrm>
          <a:prstGeom prst="rect">
            <a:avLst/>
          </a:prstGeom>
          <a:noFill/>
          <a:ln>
            <a:noFill/>
          </a:ln>
        </p:spPr>
      </p:pic>
      <p:pic>
        <p:nvPicPr>
          <p:cNvPr id="179" name="Google Shape;179;p24"/>
          <p:cNvPicPr preferRelativeResize="0"/>
          <p:nvPr/>
        </p:nvPicPr>
        <p:blipFill>
          <a:blip r:embed="rId4">
            <a:alphaModFix/>
          </a:blip>
          <a:stretch>
            <a:fillRect/>
          </a:stretch>
        </p:blipFill>
        <p:spPr>
          <a:xfrm>
            <a:off x="6334895" y="1378833"/>
            <a:ext cx="5857107" cy="3725200"/>
          </a:xfrm>
          <a:prstGeom prst="rect">
            <a:avLst/>
          </a:prstGeom>
          <a:noFill/>
          <a:ln>
            <a:noFill/>
          </a:ln>
        </p:spPr>
      </p:pic>
      <p:sp>
        <p:nvSpPr>
          <p:cNvPr id="180" name="Google Shape;180;p24"/>
          <p:cNvSpPr txBox="1"/>
          <p:nvPr/>
        </p:nvSpPr>
        <p:spPr>
          <a:xfrm>
            <a:off x="101601" y="95403"/>
            <a:ext cx="7108800" cy="976800"/>
          </a:xfrm>
          <a:prstGeom prst="rect">
            <a:avLst/>
          </a:prstGeom>
          <a:noFill/>
          <a:ln>
            <a:noFill/>
          </a:ln>
        </p:spPr>
        <p:txBody>
          <a:bodyPr spcFirstLastPara="1" wrap="square" lIns="91433" tIns="45700" rIns="91433" bIns="45700" anchor="ctr" anchorCtr="0">
            <a:noAutofit/>
          </a:bodyPr>
          <a:lstStyle/>
          <a:p>
            <a:pPr>
              <a:lnSpc>
                <a:spcPct val="90000"/>
              </a:lnSpc>
              <a:buClr>
                <a:srgbClr val="008BCC"/>
              </a:buClr>
              <a:buSzPts val="2400"/>
            </a:pPr>
            <a:r>
              <a:rPr lang="en" sz="3600" b="1" dirty="0">
                <a:solidFill>
                  <a:schemeClr val="tx1">
                    <a:lumMod val="50000"/>
                    <a:lumOff val="50000"/>
                  </a:schemeClr>
                </a:solidFill>
                <a:latin typeface="Avenir Book" panose="02000503020000020003" pitchFamily="2" charset="0"/>
              </a:rPr>
              <a:t>GIRAs by return type </a:t>
            </a:r>
            <a:r>
              <a:rPr lang="en" sz="2400" b="1" dirty="0">
                <a:solidFill>
                  <a:schemeClr val="tx1">
                    <a:lumMod val="50000"/>
                    <a:lumOff val="50000"/>
                  </a:schemeClr>
                </a:solidFill>
                <a:latin typeface="Avenir Book" panose="02000503020000020003" pitchFamily="2" charset="0"/>
              </a:rPr>
              <a:t>(</a:t>
            </a:r>
            <a:r>
              <a:rPr lang="en" sz="2400" b="1" i="1" dirty="0">
                <a:solidFill>
                  <a:schemeClr val="tx1">
                    <a:lumMod val="50000"/>
                    <a:lumOff val="50000"/>
                  </a:schemeClr>
                </a:solidFill>
                <a:latin typeface="Avenir Book" panose="02000503020000020003" pitchFamily="2" charset="0"/>
              </a:rPr>
              <a:t>1/26/2024</a:t>
            </a:r>
            <a:r>
              <a:rPr lang="en" sz="2400" b="1" dirty="0">
                <a:solidFill>
                  <a:schemeClr val="tx1">
                    <a:lumMod val="50000"/>
                    <a:lumOff val="50000"/>
                  </a:schemeClr>
                </a:solidFill>
                <a:latin typeface="Avenir Book" panose="02000503020000020003" pitchFamily="2" charset="0"/>
              </a:rPr>
              <a:t>)</a:t>
            </a:r>
            <a:endParaRPr sz="2400" b="1" i="1" dirty="0">
              <a:solidFill>
                <a:schemeClr val="tx1">
                  <a:lumMod val="50000"/>
                  <a:lumOff val="50000"/>
                </a:schemeClr>
              </a:solidFill>
              <a:latin typeface="Avenir Book" panose="02000503020000020003" pitchFamily="2" charset="0"/>
              <a:ea typeface="Arial"/>
              <a:cs typeface="Arial"/>
              <a:sym typeface="Arial"/>
            </a:endParaRPr>
          </a:p>
        </p:txBody>
      </p:sp>
      <p:sp>
        <p:nvSpPr>
          <p:cNvPr id="181" name="Google Shape;181;p24"/>
          <p:cNvSpPr txBox="1"/>
          <p:nvPr/>
        </p:nvSpPr>
        <p:spPr>
          <a:xfrm>
            <a:off x="1973167" y="2728101"/>
            <a:ext cx="11148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rPr>
              <a:t>N=1719</a:t>
            </a:r>
            <a:endParaRPr sz="1733" b="1">
              <a:solidFill>
                <a:schemeClr val="dk1"/>
              </a:solidFill>
            </a:endParaRPr>
          </a:p>
        </p:txBody>
      </p:sp>
      <p:sp>
        <p:nvSpPr>
          <p:cNvPr id="182" name="Google Shape;182;p24"/>
          <p:cNvSpPr txBox="1"/>
          <p:nvPr/>
        </p:nvSpPr>
        <p:spPr>
          <a:xfrm>
            <a:off x="4366900" y="1633467"/>
            <a:ext cx="11148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rPr>
              <a:t>N=3864</a:t>
            </a:r>
            <a:endParaRPr sz="1733" b="1">
              <a:solidFill>
                <a:schemeClr val="dk1"/>
              </a:solidFill>
            </a:endParaRPr>
          </a:p>
        </p:txBody>
      </p:sp>
      <p:sp>
        <p:nvSpPr>
          <p:cNvPr id="183" name="Google Shape;183;p24"/>
          <p:cNvSpPr txBox="1"/>
          <p:nvPr/>
        </p:nvSpPr>
        <p:spPr>
          <a:xfrm>
            <a:off x="8196033" y="1098834"/>
            <a:ext cx="11148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rPr>
              <a:t>N=949</a:t>
            </a:r>
            <a:endParaRPr sz="1733" b="1">
              <a:solidFill>
                <a:schemeClr val="dk1"/>
              </a:solidFill>
            </a:endParaRPr>
          </a:p>
        </p:txBody>
      </p:sp>
      <p:sp>
        <p:nvSpPr>
          <p:cNvPr id="184" name="Google Shape;184;p24"/>
          <p:cNvSpPr txBox="1"/>
          <p:nvPr/>
        </p:nvSpPr>
        <p:spPr>
          <a:xfrm>
            <a:off x="10409200" y="3017834"/>
            <a:ext cx="11148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rPr>
              <a:t>N=122</a:t>
            </a:r>
            <a:endParaRPr sz="1733" b="1">
              <a:solidFill>
                <a:schemeClr val="dk1"/>
              </a:solidFill>
            </a:endParaRPr>
          </a:p>
        </p:txBody>
      </p:sp>
      <p:sp>
        <p:nvSpPr>
          <p:cNvPr id="186" name="Google Shape;186;p24"/>
          <p:cNvSpPr txBox="1"/>
          <p:nvPr/>
        </p:nvSpPr>
        <p:spPr>
          <a:xfrm>
            <a:off x="101601" y="5371297"/>
            <a:ext cx="11660000" cy="1333723"/>
          </a:xfrm>
          <a:prstGeom prst="rect">
            <a:avLst/>
          </a:prstGeom>
          <a:noFill/>
          <a:ln>
            <a:noFill/>
          </a:ln>
        </p:spPr>
        <p:txBody>
          <a:bodyPr spcFirstLastPara="1" wrap="square" lIns="121900" tIns="121900" rIns="121900" bIns="121900" anchor="t" anchorCtr="0">
            <a:spAutoFit/>
          </a:bodyPr>
          <a:lstStyle/>
          <a:p>
            <a:r>
              <a:rPr lang="en" sz="2000" dirty="0">
                <a:solidFill>
                  <a:schemeClr val="dk1"/>
                </a:solidFill>
                <a:latin typeface="Avenir Book" panose="02000503020000020003" pitchFamily="2" charset="0"/>
              </a:rPr>
              <a:t>Some high risk are not returned 1:1 due to only having </a:t>
            </a:r>
            <a:r>
              <a:rPr lang="en" sz="2000" dirty="0" err="1">
                <a:solidFill>
                  <a:schemeClr val="dk1"/>
                </a:solidFill>
                <a:latin typeface="Avenir Book" panose="02000503020000020003" pitchFamily="2" charset="0"/>
              </a:rPr>
              <a:t>FHx</a:t>
            </a:r>
            <a:r>
              <a:rPr lang="en" sz="2000" dirty="0">
                <a:solidFill>
                  <a:schemeClr val="dk1"/>
                </a:solidFill>
                <a:latin typeface="Avenir Book" panose="02000503020000020003" pitchFamily="2" charset="0"/>
              </a:rPr>
              <a:t> risk (N = 604)</a:t>
            </a:r>
            <a:endParaRPr sz="2000" dirty="0">
              <a:solidFill>
                <a:schemeClr val="dk1"/>
              </a:solidFill>
              <a:latin typeface="Avenir Book" panose="02000503020000020003" pitchFamily="2" charset="0"/>
            </a:endParaRPr>
          </a:p>
          <a:p>
            <a:endParaRPr lang="en-US" sz="1067" dirty="0">
              <a:solidFill>
                <a:schemeClr val="dk1"/>
              </a:solidFill>
              <a:latin typeface="Avenir Book" panose="02000503020000020003" pitchFamily="2" charset="0"/>
            </a:endParaRPr>
          </a:p>
          <a:p>
            <a:r>
              <a:rPr lang="en-US" sz="2000" dirty="0" err="1">
                <a:solidFill>
                  <a:schemeClr val="dk1"/>
                </a:solidFill>
                <a:latin typeface="Avenir Book" panose="02000503020000020003" pitchFamily="2" charset="0"/>
              </a:rPr>
              <a:t>FHx</a:t>
            </a:r>
            <a:r>
              <a:rPr lang="en-US" sz="2000" dirty="0">
                <a:solidFill>
                  <a:schemeClr val="dk1"/>
                </a:solidFill>
                <a:latin typeface="Avenir Book" panose="02000503020000020003" pitchFamily="2" charset="0"/>
              </a:rPr>
              <a:t> triggers alone (A Fib, CKD, CHD, or </a:t>
            </a:r>
            <a:r>
              <a:rPr lang="en-US" sz="2000" dirty="0" err="1">
                <a:solidFill>
                  <a:schemeClr val="dk1"/>
                </a:solidFill>
                <a:latin typeface="Avenir Book" panose="02000503020000020003" pitchFamily="2" charset="0"/>
              </a:rPr>
              <a:t>PCa</a:t>
            </a:r>
            <a:r>
              <a:rPr lang="en-US" sz="2000" dirty="0">
                <a:solidFill>
                  <a:schemeClr val="dk1"/>
                </a:solidFill>
                <a:latin typeface="Avenir Book" panose="02000503020000020003" pitchFamily="2" charset="0"/>
              </a:rPr>
              <a:t>) with no other GIRA conditions present were returned by 1:1 method 136 times.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FE1E3C6-E1FC-4A74-5F38-2F4C262C9C25}"/>
              </a:ext>
            </a:extLst>
          </p:cNvPr>
          <p:cNvSpPr>
            <a:spLocks noChangeArrowheads="1"/>
          </p:cNvSpPr>
          <p:nvPr/>
        </p:nvSpPr>
        <p:spPr bwMode="auto">
          <a:xfrm>
            <a:off x="2352675" y="24082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1">
            <a:extLst>
              <a:ext uri="{FF2B5EF4-FFF2-40B4-BE49-F238E27FC236}">
                <a16:creationId xmlns:a16="http://schemas.microsoft.com/office/drawing/2014/main" id="{288F6BD3-B0BA-4823-E689-9F0DF0693FCE}"/>
              </a:ext>
            </a:extLst>
          </p:cNvPr>
          <p:cNvGraphicFramePr>
            <a:graphicFrameLocks noGrp="1"/>
          </p:cNvGraphicFramePr>
          <p:nvPr>
            <p:extLst>
              <p:ext uri="{D42A27DB-BD31-4B8C-83A1-F6EECF244321}">
                <p14:modId xmlns:p14="http://schemas.microsoft.com/office/powerpoint/2010/main" val="3065250465"/>
              </p:ext>
            </p:extLst>
          </p:nvPr>
        </p:nvGraphicFramePr>
        <p:xfrm>
          <a:off x="643466" y="1285696"/>
          <a:ext cx="10905067" cy="5074098"/>
        </p:xfrm>
        <a:graphic>
          <a:graphicData uri="http://schemas.openxmlformats.org/drawingml/2006/table">
            <a:tbl>
              <a:tblPr firstRow="1" bandRow="1">
                <a:solidFill>
                  <a:schemeClr val="bg1"/>
                </a:solidFill>
              </a:tblPr>
              <a:tblGrid>
                <a:gridCol w="3219947">
                  <a:extLst>
                    <a:ext uri="{9D8B030D-6E8A-4147-A177-3AD203B41FA5}">
                      <a16:colId xmlns:a16="http://schemas.microsoft.com/office/drawing/2014/main" val="745329593"/>
                    </a:ext>
                  </a:extLst>
                </a:gridCol>
                <a:gridCol w="1871604">
                  <a:extLst>
                    <a:ext uri="{9D8B030D-6E8A-4147-A177-3AD203B41FA5}">
                      <a16:colId xmlns:a16="http://schemas.microsoft.com/office/drawing/2014/main" val="2872865999"/>
                    </a:ext>
                  </a:extLst>
                </a:gridCol>
                <a:gridCol w="2049890">
                  <a:extLst>
                    <a:ext uri="{9D8B030D-6E8A-4147-A177-3AD203B41FA5}">
                      <a16:colId xmlns:a16="http://schemas.microsoft.com/office/drawing/2014/main" val="1093188776"/>
                    </a:ext>
                  </a:extLst>
                </a:gridCol>
                <a:gridCol w="1863138">
                  <a:extLst>
                    <a:ext uri="{9D8B030D-6E8A-4147-A177-3AD203B41FA5}">
                      <a16:colId xmlns:a16="http://schemas.microsoft.com/office/drawing/2014/main" val="324184851"/>
                    </a:ext>
                  </a:extLst>
                </a:gridCol>
                <a:gridCol w="1900488">
                  <a:extLst>
                    <a:ext uri="{9D8B030D-6E8A-4147-A177-3AD203B41FA5}">
                      <a16:colId xmlns:a16="http://schemas.microsoft.com/office/drawing/2014/main" val="3856477786"/>
                    </a:ext>
                  </a:extLst>
                </a:gridCol>
              </a:tblGrid>
              <a:tr h="600896">
                <a:tc>
                  <a:txBody>
                    <a:bodyPr/>
                    <a:lstStyle/>
                    <a:p>
                      <a:pPr rtl="0" fontAlgn="t">
                        <a:spcBef>
                          <a:spcPts val="0"/>
                        </a:spcBef>
                        <a:spcAft>
                          <a:spcPts val="0"/>
                        </a:spcAft>
                      </a:pPr>
                      <a:r>
                        <a:rPr lang="en-US" sz="1400" b="0" i="0" u="none" strike="noStrike" cap="none" spc="0">
                          <a:solidFill>
                            <a:schemeClr val="bg1"/>
                          </a:solidFill>
                          <a:effectLst/>
                          <a:latin typeface="Corbel" panose="020B0503020204020204" pitchFamily="34" charset="0"/>
                        </a:rPr>
                        <a:t>Outcome</a:t>
                      </a:r>
                      <a:endParaRPr lang="en-US" sz="1400" b="0" cap="none" spc="0">
                        <a:solidFill>
                          <a:schemeClr val="bg1"/>
                        </a:solidFill>
                        <a:effectLst/>
                      </a:endParaRPr>
                    </a:p>
                  </a:txBody>
                  <a:tcPr marL="116842" marR="65536" marT="89879" marB="89879"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rtl="0" fontAlgn="t">
                        <a:spcBef>
                          <a:spcPts val="0"/>
                        </a:spcBef>
                        <a:spcAft>
                          <a:spcPts val="0"/>
                        </a:spcAft>
                      </a:pPr>
                      <a:r>
                        <a:rPr lang="en-US" sz="1400" b="0" i="0" u="none" strike="noStrike" cap="none" spc="0">
                          <a:solidFill>
                            <a:schemeClr val="bg1"/>
                          </a:solidFill>
                          <a:effectLst/>
                          <a:latin typeface="Corbel" panose="020B0503020204020204" pitchFamily="34" charset="0"/>
                        </a:rPr>
                        <a:t>High Risk Observed (%)</a:t>
                      </a:r>
                      <a:endParaRPr lang="en-US" sz="1400" b="0" cap="none" spc="0">
                        <a:solidFill>
                          <a:schemeClr val="bg1"/>
                        </a:solidFill>
                        <a:effectLst/>
                      </a:endParaRPr>
                    </a:p>
                    <a:p>
                      <a:pPr algn="ctr" rtl="0" fontAlgn="t">
                        <a:spcBef>
                          <a:spcPts val="0"/>
                        </a:spcBef>
                        <a:spcAft>
                          <a:spcPts val="0"/>
                        </a:spcAft>
                      </a:pPr>
                      <a:r>
                        <a:rPr lang="en-US" sz="1400" b="0" i="0" u="none" strike="noStrike" cap="none" spc="0">
                          <a:solidFill>
                            <a:schemeClr val="bg1"/>
                          </a:solidFill>
                          <a:effectLst/>
                          <a:latin typeface="Corbel" panose="020B0503020204020204" pitchFamily="34" charset="0"/>
                        </a:rPr>
                        <a:t>(N=16)</a:t>
                      </a:r>
                      <a:endParaRPr lang="en-US" sz="1400" b="0" cap="none" spc="0">
                        <a:solidFill>
                          <a:schemeClr val="bg1"/>
                        </a:solidFill>
                        <a:effectLst/>
                      </a:endParaRPr>
                    </a:p>
                  </a:txBody>
                  <a:tcPr marL="116842" marR="65536" marT="89879" marB="89879"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rtl="0" fontAlgn="t">
                        <a:spcBef>
                          <a:spcPts val="0"/>
                        </a:spcBef>
                        <a:spcAft>
                          <a:spcPts val="0"/>
                        </a:spcAft>
                      </a:pPr>
                      <a:r>
                        <a:rPr lang="en-US" sz="1400" b="0" i="0" u="none" strike="noStrike" cap="none" spc="0">
                          <a:solidFill>
                            <a:schemeClr val="bg1"/>
                          </a:solidFill>
                          <a:effectLst/>
                          <a:latin typeface="Corbel" panose="020B0503020204020204" pitchFamily="34" charset="0"/>
                        </a:rPr>
                        <a:t>Non-HR Comparator </a:t>
                      </a:r>
                      <a:endParaRPr lang="en-US" sz="1400" b="0" cap="none" spc="0">
                        <a:solidFill>
                          <a:schemeClr val="bg1"/>
                        </a:solidFill>
                        <a:effectLst/>
                      </a:endParaRPr>
                    </a:p>
                    <a:p>
                      <a:pPr algn="ctr" rtl="0" fontAlgn="t">
                        <a:spcBef>
                          <a:spcPts val="0"/>
                        </a:spcBef>
                        <a:spcAft>
                          <a:spcPts val="0"/>
                        </a:spcAft>
                      </a:pPr>
                      <a:r>
                        <a:rPr lang="en-US" sz="1400" b="0" i="0" u="none" strike="noStrike" cap="none" spc="0">
                          <a:solidFill>
                            <a:schemeClr val="bg1"/>
                          </a:solidFill>
                          <a:effectLst/>
                          <a:latin typeface="Corbel" panose="020B0503020204020204" pitchFamily="34" charset="0"/>
                        </a:rPr>
                        <a:t>Observed (%)</a:t>
                      </a:r>
                      <a:endParaRPr lang="en-US" sz="1400" b="0" cap="none" spc="0">
                        <a:solidFill>
                          <a:schemeClr val="bg1"/>
                        </a:solidFill>
                        <a:effectLst/>
                      </a:endParaRPr>
                    </a:p>
                    <a:p>
                      <a:pPr algn="ctr" rtl="0" fontAlgn="t">
                        <a:spcBef>
                          <a:spcPts val="0"/>
                        </a:spcBef>
                        <a:spcAft>
                          <a:spcPts val="0"/>
                        </a:spcAft>
                      </a:pPr>
                      <a:r>
                        <a:rPr lang="en-US" sz="1400" b="0" i="0" u="none" strike="noStrike" cap="none" spc="0">
                          <a:solidFill>
                            <a:schemeClr val="bg1"/>
                          </a:solidFill>
                          <a:effectLst/>
                          <a:latin typeface="Corbel" panose="020B0503020204020204" pitchFamily="34" charset="0"/>
                        </a:rPr>
                        <a:t>(N= 825)</a:t>
                      </a:r>
                      <a:endParaRPr lang="en-US" sz="1400" b="0" cap="none" spc="0">
                        <a:solidFill>
                          <a:schemeClr val="bg1"/>
                        </a:solidFill>
                        <a:effectLst/>
                      </a:endParaRPr>
                    </a:p>
                  </a:txBody>
                  <a:tcPr marL="116842" marR="65536" marT="89879" marB="89879"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rtl="0" fontAlgn="t">
                        <a:spcBef>
                          <a:spcPts val="0"/>
                        </a:spcBef>
                        <a:spcAft>
                          <a:spcPts val="0"/>
                        </a:spcAft>
                      </a:pPr>
                      <a:r>
                        <a:rPr lang="en-US" sz="1400" b="0" i="0" u="none" strike="noStrike" cap="none" spc="0">
                          <a:solidFill>
                            <a:schemeClr val="bg1"/>
                          </a:solidFill>
                          <a:effectLst/>
                          <a:latin typeface="Corbel" panose="020B0503020204020204" pitchFamily="34" charset="0"/>
                        </a:rPr>
                        <a:t>Anticipated High Risk  (150)</a:t>
                      </a:r>
                      <a:endParaRPr lang="en-US" sz="1400" b="0" cap="none" spc="0">
                        <a:solidFill>
                          <a:schemeClr val="bg1"/>
                        </a:solidFill>
                        <a:effectLst/>
                      </a:endParaRPr>
                    </a:p>
                  </a:txBody>
                  <a:tcPr marL="116842" marR="65536" marT="89879" marB="89879"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rtl="0" fontAlgn="t">
                        <a:spcBef>
                          <a:spcPts val="0"/>
                        </a:spcBef>
                        <a:spcAft>
                          <a:spcPts val="0"/>
                        </a:spcAft>
                      </a:pPr>
                      <a:r>
                        <a:rPr lang="en-US" sz="1400" b="0" i="0" u="none" strike="noStrike" cap="none" spc="0">
                          <a:solidFill>
                            <a:schemeClr val="bg1"/>
                          </a:solidFill>
                          <a:effectLst/>
                          <a:latin typeface="Corbel" panose="020B0503020204020204" pitchFamily="34" charset="0"/>
                        </a:rPr>
                        <a:t>Anticipated Non-HR Comparator </a:t>
                      </a:r>
                      <a:endParaRPr lang="en-US" sz="1400" b="0" cap="none" spc="0">
                        <a:solidFill>
                          <a:schemeClr val="bg1"/>
                        </a:solidFill>
                        <a:effectLst/>
                      </a:endParaRPr>
                    </a:p>
                  </a:txBody>
                  <a:tcPr marL="116842" marR="65536" marT="89879" marB="89879"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202749112"/>
                  </a:ext>
                </a:extLst>
              </a:tr>
              <a:tr h="425426">
                <a:tc gridSpan="5">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Primary</a:t>
                      </a:r>
                      <a:endParaRPr lang="en-US" sz="1400" cap="none" spc="0">
                        <a:solidFill>
                          <a:schemeClr val="tx1"/>
                        </a:solidFill>
                        <a:effectLst/>
                      </a:endParaRPr>
                    </a:p>
                  </a:txBody>
                  <a:tcPr marL="116842" marR="65536" marT="89879" marB="89879">
                    <a:lnL w="19050" cap="flat" cmpd="sng" algn="ctr">
                      <a:solidFill>
                        <a:schemeClr val="tx1"/>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1698290"/>
                  </a:ext>
                </a:extLst>
              </a:tr>
              <a:tr h="425426">
                <a:tc>
                  <a:txBody>
                    <a:bodyPr/>
                    <a:lstStyle/>
                    <a:p>
                      <a:pPr rtl="0" fontAlgn="t">
                        <a:spcBef>
                          <a:spcPts val="0"/>
                        </a:spcBef>
                        <a:spcAft>
                          <a:spcPts val="0"/>
                        </a:spcAft>
                      </a:pPr>
                      <a:r>
                        <a:rPr lang="en-US" sz="1400" b="1" i="0" u="none" strike="noStrike" cap="none" spc="0">
                          <a:solidFill>
                            <a:schemeClr val="tx1"/>
                          </a:solidFill>
                          <a:effectLst/>
                          <a:latin typeface="Corbel" panose="020B0503020204020204" pitchFamily="34" charset="0"/>
                        </a:rPr>
                        <a:t>EHR: Autoantibody screening </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50% (8/16)</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0%</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75</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~0</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221861925"/>
                  </a:ext>
                </a:extLst>
              </a:tr>
              <a:tr h="425426">
                <a:tc>
                  <a:txBody>
                    <a:bodyPr/>
                    <a:lstStyle/>
                    <a:p>
                      <a:pPr rtl="0" fontAlgn="t">
                        <a:spcBef>
                          <a:spcPts val="0"/>
                        </a:spcBef>
                        <a:spcAft>
                          <a:spcPts val="0"/>
                        </a:spcAft>
                      </a:pPr>
                      <a:r>
                        <a:rPr lang="en-US" sz="1400" b="1" i="0" u="none" strike="noStrike" cap="none" spc="0">
                          <a:solidFill>
                            <a:schemeClr val="tx1"/>
                          </a:solidFill>
                          <a:effectLst/>
                          <a:latin typeface="Corbel" panose="020B0503020204020204" pitchFamily="34" charset="0"/>
                        </a:rPr>
                        <a:t>(EHR: Glucose screening, urinalysis)</a:t>
                      </a:r>
                      <a:endParaRPr lang="en-US" sz="1400" cap="none" spc="0">
                        <a:solidFill>
                          <a:schemeClr val="tx1"/>
                        </a:solidFill>
                        <a:effectLst/>
                      </a:endParaRPr>
                    </a:p>
                  </a:txBody>
                  <a:tcPr marL="116842" marR="65536" marT="89879" marB="89879">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NA</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NA</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NA</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dirty="0">
                          <a:solidFill>
                            <a:schemeClr val="tx1"/>
                          </a:solidFill>
                          <a:effectLst/>
                          <a:latin typeface="Calibri" panose="020F0502020204030204" pitchFamily="34" charset="0"/>
                        </a:rPr>
                        <a:t>NA</a:t>
                      </a:r>
                      <a:endParaRPr lang="en-US" sz="1400" cap="none" spc="0" dirty="0">
                        <a:solidFill>
                          <a:schemeClr val="tx1"/>
                        </a:solidFill>
                        <a:effectLst/>
                      </a:endParaRPr>
                    </a:p>
                  </a:txBody>
                  <a:tcPr marL="116842" marR="65536" marT="89879" marB="89879">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172397640"/>
                  </a:ext>
                </a:extLst>
              </a:tr>
              <a:tr h="425426">
                <a:tc>
                  <a:txBody>
                    <a:bodyPr/>
                    <a:lstStyle/>
                    <a:p>
                      <a:pPr rtl="0" fontAlgn="t">
                        <a:spcBef>
                          <a:spcPts val="0"/>
                        </a:spcBef>
                        <a:spcAft>
                          <a:spcPts val="0"/>
                        </a:spcAft>
                      </a:pPr>
                      <a:r>
                        <a:rPr lang="en-US" sz="1400" b="1" i="0" u="none" strike="noStrike" cap="none" spc="0">
                          <a:solidFill>
                            <a:schemeClr val="tx1"/>
                          </a:solidFill>
                          <a:effectLst/>
                          <a:latin typeface="Corbel" panose="020B0503020204020204" pitchFamily="34" charset="0"/>
                        </a:rPr>
                        <a:t>EHR: Referral to endocrine</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12.5% (2/16) </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0.4% (3/825)</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18</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~1</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841562249"/>
                  </a:ext>
                </a:extLst>
              </a:tr>
              <a:tr h="425426">
                <a:tc>
                  <a:txBody>
                    <a:bodyPr/>
                    <a:lstStyle/>
                    <a:p>
                      <a:pPr rtl="0" fontAlgn="t">
                        <a:spcBef>
                          <a:spcPts val="0"/>
                        </a:spcBef>
                        <a:spcAft>
                          <a:spcPts val="0"/>
                        </a:spcAft>
                      </a:pPr>
                      <a:r>
                        <a:rPr lang="en-US" sz="1400" b="1" i="0" u="none" strike="noStrike" cap="none" spc="0">
                          <a:solidFill>
                            <a:schemeClr val="tx1"/>
                          </a:solidFill>
                          <a:effectLst/>
                          <a:latin typeface="Corbel" panose="020B0503020204020204" pitchFamily="34" charset="0"/>
                        </a:rPr>
                        <a:t>EHR: T1D Counselling (PCP)</a:t>
                      </a:r>
                      <a:endParaRPr lang="en-US" sz="1400" cap="none" spc="0">
                        <a:solidFill>
                          <a:schemeClr val="tx1"/>
                        </a:solidFill>
                        <a:effectLst/>
                      </a:endParaRPr>
                    </a:p>
                  </a:txBody>
                  <a:tcPr marL="116842" marR="65536" marT="89879" marB="89879">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43.75% (7/16)</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0% (0/825)</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65</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0</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1538356"/>
                  </a:ext>
                </a:extLst>
              </a:tr>
              <a:tr h="425426">
                <a:tc gridSpan="5">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Other</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2349158"/>
                  </a:ext>
                </a:extLst>
              </a:tr>
              <a:tr h="425426">
                <a:tc>
                  <a:txBody>
                    <a:bodyPr/>
                    <a:lstStyle/>
                    <a:p>
                      <a:pPr rtl="0" fontAlgn="t">
                        <a:spcBef>
                          <a:spcPts val="0"/>
                        </a:spcBef>
                        <a:spcAft>
                          <a:spcPts val="0"/>
                        </a:spcAft>
                      </a:pPr>
                      <a:r>
                        <a:rPr lang="en-US" sz="1400" b="1" i="0" u="none" strike="noStrike" cap="none" spc="0">
                          <a:solidFill>
                            <a:schemeClr val="tx1"/>
                          </a:solidFill>
                          <a:effectLst/>
                          <a:latin typeface="Corbel" panose="020B0503020204020204" pitchFamily="34" charset="0"/>
                        </a:rPr>
                        <a:t>Survey: Diet/lifestyle</a:t>
                      </a:r>
                      <a:endParaRPr lang="en-US" sz="1400" cap="none" spc="0">
                        <a:solidFill>
                          <a:schemeClr val="tx1"/>
                        </a:solidFill>
                        <a:effectLst/>
                      </a:endParaRPr>
                    </a:p>
                  </a:txBody>
                  <a:tcPr marL="116842" marR="65536" marT="89879" marB="89879">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0%</a:t>
                      </a:r>
                      <a:r>
                        <a:rPr lang="en-US" sz="1400" b="1" i="0" u="none" strike="noStrike" cap="none" spc="0">
                          <a:solidFill>
                            <a:schemeClr val="tx1"/>
                          </a:solidFill>
                          <a:effectLst/>
                          <a:latin typeface="Corbel" panose="020B0503020204020204" pitchFamily="34" charset="0"/>
                        </a:rPr>
                        <a:t> (N=0/2)</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10.8% (4/37)</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N/A</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alibri" panose="020F0502020204030204" pitchFamily="34" charset="0"/>
                        </a:rPr>
                        <a:t>N/A</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829508348"/>
                  </a:ext>
                </a:extLst>
              </a:tr>
              <a:tr h="425426">
                <a:tc gridSpan="5">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ALL</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1840244"/>
                  </a:ext>
                </a:extLst>
              </a:tr>
              <a:tr h="425426">
                <a:tc>
                  <a:txBody>
                    <a:bodyPr/>
                    <a:lstStyle/>
                    <a:p>
                      <a:pPr rtl="0" fontAlgn="t">
                        <a:spcBef>
                          <a:spcPts val="0"/>
                        </a:spcBef>
                        <a:spcAft>
                          <a:spcPts val="0"/>
                        </a:spcAft>
                      </a:pPr>
                      <a:r>
                        <a:rPr lang="en-US" sz="1400" b="1" i="0" u="none" strike="noStrike" cap="none" spc="0">
                          <a:solidFill>
                            <a:schemeClr val="tx1"/>
                          </a:solidFill>
                          <a:effectLst/>
                          <a:latin typeface="Corbel" panose="020B0503020204020204" pitchFamily="34" charset="0"/>
                        </a:rPr>
                        <a:t>Any Primary </a:t>
                      </a:r>
                      <a:endParaRPr lang="en-US" sz="1400" cap="none" spc="0">
                        <a:solidFill>
                          <a:schemeClr val="tx1"/>
                        </a:solidFill>
                        <a:effectLst/>
                      </a:endParaRPr>
                    </a:p>
                  </a:txBody>
                  <a:tcPr marL="116842" marR="65536" marT="89879" marB="89879">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38</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&lt;1</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75 (/150)</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&lt;3 (/450)</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175207329"/>
                  </a:ext>
                </a:extLst>
              </a:tr>
              <a:tr h="425426">
                <a:tc>
                  <a:txBody>
                    <a:bodyPr/>
                    <a:lstStyle/>
                    <a:p>
                      <a:pPr rtl="0" fontAlgn="t">
                        <a:spcBef>
                          <a:spcPts val="0"/>
                        </a:spcBef>
                        <a:spcAft>
                          <a:spcPts val="0"/>
                        </a:spcAft>
                      </a:pPr>
                      <a:r>
                        <a:rPr lang="en-US" sz="1400" b="1" i="0" u="none" strike="noStrike" cap="none" spc="0">
                          <a:solidFill>
                            <a:schemeClr val="tx1"/>
                          </a:solidFill>
                          <a:effectLst/>
                          <a:latin typeface="Corbel" panose="020B0503020204020204" pitchFamily="34" charset="0"/>
                        </a:rPr>
                        <a:t>Any Outcomes</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39</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4</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a:solidFill>
                            <a:schemeClr val="tx1"/>
                          </a:solidFill>
                          <a:effectLst/>
                          <a:latin typeface="Corbel" panose="020B0503020204020204" pitchFamily="34" charset="0"/>
                        </a:rPr>
                        <a:t>75 (/150)</a:t>
                      </a:r>
                      <a:endParaRPr lang="en-US" sz="1400" cap="none" spc="0">
                        <a:solidFill>
                          <a:schemeClr val="tx1"/>
                        </a:solidFill>
                        <a:effectLst/>
                      </a:endParaRPr>
                    </a:p>
                  </a:txBody>
                  <a:tcPr marL="116842" marR="65536" marT="89879" marB="898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rtl="0" fontAlgn="t">
                        <a:spcBef>
                          <a:spcPts val="0"/>
                        </a:spcBef>
                        <a:spcAft>
                          <a:spcPts val="0"/>
                        </a:spcAft>
                      </a:pPr>
                      <a:r>
                        <a:rPr lang="en-US" sz="1400" b="1" i="0" u="none" strike="noStrike" cap="none" spc="0" dirty="0">
                          <a:solidFill>
                            <a:schemeClr val="tx1"/>
                          </a:solidFill>
                          <a:effectLst/>
                          <a:latin typeface="Corbel" panose="020B0503020204020204" pitchFamily="34" charset="0"/>
                        </a:rPr>
                        <a:t>~45 (/450)</a:t>
                      </a:r>
                      <a:endParaRPr lang="en-US" sz="1400" cap="none" spc="0" dirty="0">
                        <a:solidFill>
                          <a:schemeClr val="tx1"/>
                        </a:solidFill>
                        <a:effectLst/>
                      </a:endParaRPr>
                    </a:p>
                  </a:txBody>
                  <a:tcPr marL="116842" marR="65536" marT="89879" marB="89879">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320787187"/>
                  </a:ext>
                </a:extLst>
              </a:tr>
            </a:tbl>
          </a:graphicData>
        </a:graphic>
      </p:graphicFrame>
      <p:sp>
        <p:nvSpPr>
          <p:cNvPr id="4" name="Rectangle 3">
            <a:extLst>
              <a:ext uri="{FF2B5EF4-FFF2-40B4-BE49-F238E27FC236}">
                <a16:creationId xmlns:a16="http://schemas.microsoft.com/office/drawing/2014/main" id="{C960C9BD-C37B-DCC9-0DCD-659E1793611E}"/>
              </a:ext>
            </a:extLst>
          </p:cNvPr>
          <p:cNvSpPr/>
          <p:nvPr/>
        </p:nvSpPr>
        <p:spPr>
          <a:xfrm>
            <a:off x="7811589" y="783771"/>
            <a:ext cx="4010297" cy="5904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C1B054B-FD20-4689-1479-90ED1A132FD5}"/>
              </a:ext>
            </a:extLst>
          </p:cNvPr>
          <p:cNvSpPr txBox="1"/>
          <p:nvPr/>
        </p:nvSpPr>
        <p:spPr>
          <a:xfrm>
            <a:off x="643466" y="339634"/>
            <a:ext cx="9561272" cy="584775"/>
          </a:xfrm>
          <a:prstGeom prst="rect">
            <a:avLst/>
          </a:prstGeom>
          <a:noFill/>
        </p:spPr>
        <p:txBody>
          <a:bodyPr wrap="none" rtlCol="0">
            <a:spAutoFit/>
          </a:bodyPr>
          <a:lstStyle/>
          <a:p>
            <a:r>
              <a:rPr lang="en-US" sz="3200" b="1" dirty="0">
                <a:latin typeface="Avenir Book" panose="02000503020000020003" pitchFamily="2" charset="0"/>
              </a:rPr>
              <a:t>Type 1 Diabetes in children (</a:t>
            </a:r>
            <a:r>
              <a:rPr lang="en-US" sz="3200" b="1" i="1" dirty="0">
                <a:latin typeface="Avenir Book" panose="02000503020000020003" pitchFamily="2" charset="0"/>
              </a:rPr>
              <a:t>preliminary first look)</a:t>
            </a:r>
            <a:endParaRPr lang="en-US" sz="3200" b="1" dirty="0">
              <a:latin typeface="Avenir Book" panose="02000503020000020003" pitchFamily="2" charset="0"/>
            </a:endParaRPr>
          </a:p>
        </p:txBody>
      </p:sp>
      <p:pic>
        <p:nvPicPr>
          <p:cNvPr id="9" name="Picture 8" descr="A person with a beard and mustache&#10;&#10;Description automatically generated">
            <a:extLst>
              <a:ext uri="{FF2B5EF4-FFF2-40B4-BE49-F238E27FC236}">
                <a16:creationId xmlns:a16="http://schemas.microsoft.com/office/drawing/2014/main" id="{40E9FC31-0AE1-1A56-B05C-3225B446149E}"/>
              </a:ext>
            </a:extLst>
          </p:cNvPr>
          <p:cNvPicPr>
            <a:picLocks noChangeAspect="1"/>
          </p:cNvPicPr>
          <p:nvPr/>
        </p:nvPicPr>
        <p:blipFill>
          <a:blip r:embed="rId2"/>
          <a:stretch>
            <a:fillRect/>
          </a:stretch>
        </p:blipFill>
        <p:spPr>
          <a:xfrm>
            <a:off x="9061087" y="1422400"/>
            <a:ext cx="1511300" cy="2006600"/>
          </a:xfrm>
          <a:prstGeom prst="rect">
            <a:avLst/>
          </a:prstGeom>
        </p:spPr>
      </p:pic>
      <p:sp>
        <p:nvSpPr>
          <p:cNvPr id="10" name="TextBox 9">
            <a:extLst>
              <a:ext uri="{FF2B5EF4-FFF2-40B4-BE49-F238E27FC236}">
                <a16:creationId xmlns:a16="http://schemas.microsoft.com/office/drawing/2014/main" id="{0D86D8B8-6199-0B4B-CD6C-EFF4057E2A55}"/>
              </a:ext>
            </a:extLst>
          </p:cNvPr>
          <p:cNvSpPr txBox="1"/>
          <p:nvPr/>
        </p:nvSpPr>
        <p:spPr>
          <a:xfrm>
            <a:off x="8912867" y="3512196"/>
            <a:ext cx="1807739" cy="369332"/>
          </a:xfrm>
          <a:prstGeom prst="rect">
            <a:avLst/>
          </a:prstGeom>
          <a:noFill/>
        </p:spPr>
        <p:txBody>
          <a:bodyPr wrap="none" rtlCol="0">
            <a:spAutoFit/>
          </a:bodyPr>
          <a:lstStyle/>
          <a:p>
            <a:r>
              <a:rPr lang="en-US" dirty="0"/>
              <a:t>Dr. John Connolly</a:t>
            </a:r>
          </a:p>
        </p:txBody>
      </p:sp>
      <p:pic>
        <p:nvPicPr>
          <p:cNvPr id="12" name="Picture 11" descr="Blue text on a white background&#10;&#10;Description automatically generated">
            <a:extLst>
              <a:ext uri="{FF2B5EF4-FFF2-40B4-BE49-F238E27FC236}">
                <a16:creationId xmlns:a16="http://schemas.microsoft.com/office/drawing/2014/main" id="{9F987B2C-58D5-F986-537E-67011FD32B69}"/>
              </a:ext>
            </a:extLst>
          </p:cNvPr>
          <p:cNvPicPr>
            <a:picLocks noChangeAspect="1"/>
          </p:cNvPicPr>
          <p:nvPr/>
        </p:nvPicPr>
        <p:blipFill>
          <a:blip r:embed="rId3"/>
          <a:stretch>
            <a:fillRect/>
          </a:stretch>
        </p:blipFill>
        <p:spPr>
          <a:xfrm>
            <a:off x="8552906" y="4197322"/>
            <a:ext cx="2754562" cy="1143050"/>
          </a:xfrm>
          <a:prstGeom prst="rect">
            <a:avLst/>
          </a:prstGeom>
        </p:spPr>
      </p:pic>
    </p:spTree>
    <p:extLst>
      <p:ext uri="{BB962C8B-B14F-4D97-AF65-F5344CB8AC3E}">
        <p14:creationId xmlns:p14="http://schemas.microsoft.com/office/powerpoint/2010/main" val="745823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4335DE7-7AB6-987A-E05C-1AFFDC2CA37E}"/>
              </a:ext>
            </a:extLst>
          </p:cNvPr>
          <p:cNvGrpSpPr/>
          <p:nvPr/>
        </p:nvGrpSpPr>
        <p:grpSpPr>
          <a:xfrm>
            <a:off x="821802" y="2558004"/>
            <a:ext cx="4364619" cy="4120588"/>
            <a:chOff x="709592" y="1204248"/>
            <a:chExt cx="5588001" cy="5295901"/>
          </a:xfrm>
        </p:grpSpPr>
        <p:grpSp>
          <p:nvGrpSpPr>
            <p:cNvPr id="8" name="Group 7">
              <a:extLst>
                <a:ext uri="{FF2B5EF4-FFF2-40B4-BE49-F238E27FC236}">
                  <a16:creationId xmlns:a16="http://schemas.microsoft.com/office/drawing/2014/main" id="{CBD72761-5EBF-01DF-E0A6-FBD1C9C1B8C7}"/>
                </a:ext>
              </a:extLst>
            </p:cNvPr>
            <p:cNvGrpSpPr/>
            <p:nvPr/>
          </p:nvGrpSpPr>
          <p:grpSpPr>
            <a:xfrm>
              <a:off x="709592" y="1204248"/>
              <a:ext cx="5588001" cy="5295901"/>
              <a:chOff x="5022937" y="617009"/>
              <a:chExt cx="6279044" cy="5916168"/>
            </a:xfrm>
          </p:grpSpPr>
          <p:pic>
            <p:nvPicPr>
              <p:cNvPr id="5" name="Picture 4">
                <a:extLst>
                  <a:ext uri="{FF2B5EF4-FFF2-40B4-BE49-F238E27FC236}">
                    <a16:creationId xmlns:a16="http://schemas.microsoft.com/office/drawing/2014/main" id="{BEFC0C50-F5E1-2EB7-CC9B-2B3152CAF0B6}"/>
                  </a:ext>
                </a:extLst>
              </p:cNvPr>
              <p:cNvPicPr>
                <a:picLocks noChangeAspect="1"/>
              </p:cNvPicPr>
              <p:nvPr/>
            </p:nvPicPr>
            <p:blipFill>
              <a:blip r:embed="rId3"/>
              <a:stretch>
                <a:fillRect/>
              </a:stretch>
            </p:blipFill>
            <p:spPr>
              <a:xfrm>
                <a:off x="5022937" y="617009"/>
                <a:ext cx="6279044" cy="5916168"/>
              </a:xfrm>
              <a:prstGeom prst="rect">
                <a:avLst/>
              </a:prstGeom>
            </p:spPr>
          </p:pic>
          <p:sp>
            <p:nvSpPr>
              <p:cNvPr id="6" name="Rectangle 5">
                <a:extLst>
                  <a:ext uri="{FF2B5EF4-FFF2-40B4-BE49-F238E27FC236}">
                    <a16:creationId xmlns:a16="http://schemas.microsoft.com/office/drawing/2014/main" id="{425F24F6-08FF-C072-6762-11A754537200}"/>
                  </a:ext>
                </a:extLst>
              </p:cNvPr>
              <p:cNvSpPr/>
              <p:nvPr/>
            </p:nvSpPr>
            <p:spPr>
              <a:xfrm>
                <a:off x="8782049" y="3556659"/>
                <a:ext cx="238579" cy="113641"/>
              </a:xfrm>
              <a:prstGeom prst="rect">
                <a:avLst/>
              </a:prstGeom>
              <a:solidFill>
                <a:srgbClr val="BCB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58235E-16C8-4548-8ED5-79EECC348BE2}"/>
                  </a:ext>
                </a:extLst>
              </p:cNvPr>
              <p:cNvSpPr txBox="1"/>
              <p:nvPr/>
            </p:nvSpPr>
            <p:spPr>
              <a:xfrm>
                <a:off x="9169400" y="5473700"/>
                <a:ext cx="819690" cy="343824"/>
              </a:xfrm>
              <a:prstGeom prst="rect">
                <a:avLst/>
              </a:prstGeom>
              <a:noFill/>
            </p:spPr>
            <p:txBody>
              <a:bodyPr wrap="square" rtlCol="0">
                <a:spAutoFit/>
              </a:bodyPr>
              <a:lstStyle/>
              <a:p>
                <a:r>
                  <a:rPr lang="en-US" sz="700" dirty="0">
                    <a:solidFill>
                      <a:schemeClr val="tx1">
                        <a:lumMod val="85000"/>
                        <a:lumOff val="15000"/>
                      </a:schemeClr>
                    </a:solidFill>
                    <a:latin typeface="Arial" panose="020B0604020202020204" pitchFamily="34" charset="0"/>
                    <a:cs typeface="Arial" panose="020B0604020202020204" pitchFamily="34" charset="0"/>
                  </a:rPr>
                  <a:t>Breast CA,</a:t>
                </a:r>
              </a:p>
              <a:p>
                <a:r>
                  <a:rPr lang="en-US" sz="700" dirty="0">
                    <a:solidFill>
                      <a:schemeClr val="tx1">
                        <a:lumMod val="85000"/>
                        <a:lumOff val="15000"/>
                      </a:schemeClr>
                    </a:solidFill>
                    <a:latin typeface="Arial" panose="020B0604020202020204" pitchFamily="34" charset="0"/>
                    <a:cs typeface="Arial" panose="020B0604020202020204" pitchFamily="34" charset="0"/>
                  </a:rPr>
                  <a:t>45y </a:t>
                </a:r>
              </a:p>
            </p:txBody>
          </p:sp>
        </p:grpSp>
        <p:sp>
          <p:nvSpPr>
            <p:cNvPr id="14" name="Rectangle 13">
              <a:extLst>
                <a:ext uri="{FF2B5EF4-FFF2-40B4-BE49-F238E27FC236}">
                  <a16:creationId xmlns:a16="http://schemas.microsoft.com/office/drawing/2014/main" id="{2EF50DB0-712B-405F-9D68-12A67A9C33ED}"/>
                </a:ext>
              </a:extLst>
            </p:cNvPr>
            <p:cNvSpPr/>
            <p:nvPr/>
          </p:nvSpPr>
          <p:spPr>
            <a:xfrm>
              <a:off x="4485726" y="5585749"/>
              <a:ext cx="448734" cy="245533"/>
            </a:xfrm>
            <a:prstGeom prst="rect">
              <a:avLst/>
            </a:prstGeom>
            <a:solidFill>
              <a:srgbClr val="FFFF00">
                <a:alpha val="4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AC5BDC-CC94-75D3-2EC1-4B5211B5297F}"/>
                </a:ext>
              </a:extLst>
            </p:cNvPr>
            <p:cNvSpPr/>
            <p:nvPr/>
          </p:nvSpPr>
          <p:spPr>
            <a:xfrm>
              <a:off x="4511126" y="2859483"/>
              <a:ext cx="719668" cy="152399"/>
            </a:xfrm>
            <a:prstGeom prst="rect">
              <a:avLst/>
            </a:prstGeom>
            <a:solidFill>
              <a:srgbClr val="FFFF00">
                <a:alpha val="4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ontent Placeholder 20">
            <a:extLst>
              <a:ext uri="{FF2B5EF4-FFF2-40B4-BE49-F238E27FC236}">
                <a16:creationId xmlns:a16="http://schemas.microsoft.com/office/drawing/2014/main" id="{375DD81D-077F-5568-5B5F-7DF794AE88D7}"/>
              </a:ext>
            </a:extLst>
          </p:cNvPr>
          <p:cNvSpPr>
            <a:spLocks noGrp="1"/>
          </p:cNvSpPr>
          <p:nvPr>
            <p:ph sz="half" idx="1"/>
          </p:nvPr>
        </p:nvSpPr>
        <p:spPr>
          <a:xfrm>
            <a:off x="381965" y="1574156"/>
            <a:ext cx="5394766" cy="4035645"/>
          </a:xfrm>
        </p:spPr>
        <p:txBody>
          <a:bodyPr/>
          <a:lstStyle/>
          <a:p>
            <a:pPr marL="0" indent="0" algn="ctr">
              <a:buNone/>
            </a:pPr>
            <a:r>
              <a:rPr lang="en-US" sz="2000" i="1" dirty="0"/>
              <a:t>67 year old female participant of Puerto Rican ancestry with a variety of co-morbidities, no previous genetic testing</a:t>
            </a:r>
          </a:p>
          <a:p>
            <a:pPr algn="ctr"/>
            <a:endParaRPr lang="en-US" sz="2000" dirty="0"/>
          </a:p>
          <a:p>
            <a:pPr marL="0" indent="0">
              <a:buNone/>
            </a:pPr>
            <a:endParaRPr lang="en-US" sz="2000" dirty="0"/>
          </a:p>
          <a:p>
            <a:pPr marL="0" indent="0">
              <a:buNone/>
            </a:pPr>
            <a:endParaRPr lang="en-US" sz="2000" dirty="0"/>
          </a:p>
          <a:p>
            <a:endParaRPr lang="en-US" sz="2000" dirty="0"/>
          </a:p>
          <a:p>
            <a:pPr marL="0" indent="0">
              <a:buNone/>
            </a:pPr>
            <a:endParaRPr lang="en-US" dirty="0"/>
          </a:p>
          <a:p>
            <a:pPr marL="0" indent="0">
              <a:buNone/>
            </a:pPr>
            <a:endParaRPr lang="en-US" dirty="0"/>
          </a:p>
          <a:p>
            <a:pPr marL="0" indent="0">
              <a:buNone/>
            </a:pPr>
            <a:endParaRPr lang="en-US" dirty="0"/>
          </a:p>
        </p:txBody>
      </p:sp>
      <p:graphicFrame>
        <p:nvGraphicFramePr>
          <p:cNvPr id="41" name="Table 40">
            <a:extLst>
              <a:ext uri="{FF2B5EF4-FFF2-40B4-BE49-F238E27FC236}">
                <a16:creationId xmlns:a16="http://schemas.microsoft.com/office/drawing/2014/main" id="{358D5422-D524-0856-0236-92F5D404A537}"/>
              </a:ext>
            </a:extLst>
          </p:cNvPr>
          <p:cNvGraphicFramePr>
            <a:graphicFrameLocks noGrp="1"/>
          </p:cNvGraphicFramePr>
          <p:nvPr/>
        </p:nvGraphicFramePr>
        <p:xfrm>
          <a:off x="6309359" y="1897304"/>
          <a:ext cx="5223875" cy="2953719"/>
        </p:xfrm>
        <a:graphic>
          <a:graphicData uri="http://schemas.openxmlformats.org/drawingml/2006/table">
            <a:tbl>
              <a:tblPr firstRow="1" bandRow="1">
                <a:tableStyleId>{5940675A-B579-460E-94D1-54222C63F5DA}</a:tableStyleId>
              </a:tblPr>
              <a:tblGrid>
                <a:gridCol w="1824453">
                  <a:extLst>
                    <a:ext uri="{9D8B030D-6E8A-4147-A177-3AD203B41FA5}">
                      <a16:colId xmlns:a16="http://schemas.microsoft.com/office/drawing/2014/main" val="4084029540"/>
                    </a:ext>
                  </a:extLst>
                </a:gridCol>
                <a:gridCol w="3399422">
                  <a:extLst>
                    <a:ext uri="{9D8B030D-6E8A-4147-A177-3AD203B41FA5}">
                      <a16:colId xmlns:a16="http://schemas.microsoft.com/office/drawing/2014/main" val="117348634"/>
                    </a:ext>
                  </a:extLst>
                </a:gridCol>
              </a:tblGrid>
              <a:tr h="35586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Genome-Informed Risk Assessment</a:t>
                      </a:r>
                    </a:p>
                  </a:txBody>
                  <a:tcPr anchor="ctr"/>
                </a:tc>
                <a:tc hMerge="1">
                  <a:txBody>
                    <a:bodyPr/>
                    <a:lstStyle/>
                    <a:p>
                      <a:endParaRPr lang="en-US" dirty="0"/>
                    </a:p>
                  </a:txBody>
                  <a:tcPr/>
                </a:tc>
                <a:extLst>
                  <a:ext uri="{0D108BD9-81ED-4DB2-BD59-A6C34878D82A}">
                    <a16:rowId xmlns:a16="http://schemas.microsoft.com/office/drawing/2014/main" val="864762716"/>
                  </a:ext>
                </a:extLst>
              </a:tr>
              <a:tr h="355864">
                <a:tc>
                  <a:txBody>
                    <a:bodyPr/>
                    <a:lstStyle/>
                    <a:p>
                      <a:pPr algn="ctr"/>
                      <a:r>
                        <a:rPr lang="en-US" dirty="0"/>
                        <a:t>Monogenic</a:t>
                      </a:r>
                    </a:p>
                  </a:txBody>
                  <a:tcPr anchor="ctr"/>
                </a:tc>
                <a:tc>
                  <a:txBody>
                    <a:bodyPr/>
                    <a:lstStyle/>
                    <a:p>
                      <a:pPr algn="ctr"/>
                      <a:r>
                        <a:rPr lang="en-US" dirty="0"/>
                        <a:t>Negative</a:t>
                      </a:r>
                    </a:p>
                  </a:txBody>
                  <a:tcPr anchor="ctr"/>
                </a:tc>
                <a:extLst>
                  <a:ext uri="{0D108BD9-81ED-4DB2-BD59-A6C34878D82A}">
                    <a16:rowId xmlns:a16="http://schemas.microsoft.com/office/drawing/2014/main" val="2089234966"/>
                  </a:ext>
                </a:extLst>
              </a:tr>
              <a:tr h="622761">
                <a:tc>
                  <a:txBody>
                    <a:bodyPr/>
                    <a:lstStyle/>
                    <a:p>
                      <a:pPr algn="ctr"/>
                      <a:r>
                        <a:rPr lang="en-US" dirty="0"/>
                        <a:t>PRS</a:t>
                      </a:r>
                    </a:p>
                  </a:txBody>
                  <a:tcPr anchor="ctr"/>
                </a:tc>
                <a:tc>
                  <a:txBody>
                    <a:bodyPr/>
                    <a:lstStyle/>
                    <a:p>
                      <a:pPr algn="ctr"/>
                      <a:r>
                        <a:rPr lang="en-US" dirty="0"/>
                        <a:t>Breast cancer high-risk (z score = 2.2)</a:t>
                      </a:r>
                    </a:p>
                  </a:txBody>
                  <a:tcPr anchor="ctr"/>
                </a:tc>
                <a:extLst>
                  <a:ext uri="{0D108BD9-81ED-4DB2-BD59-A6C34878D82A}">
                    <a16:rowId xmlns:a16="http://schemas.microsoft.com/office/drawing/2014/main" val="1084445638"/>
                  </a:ext>
                </a:extLst>
              </a:tr>
              <a:tr h="667719">
                <a:tc>
                  <a:txBody>
                    <a:bodyPr/>
                    <a:lstStyle/>
                    <a:p>
                      <a:pPr algn="ctr"/>
                      <a:r>
                        <a:rPr lang="en-US" dirty="0"/>
                        <a:t>Family history</a:t>
                      </a:r>
                    </a:p>
                  </a:txBody>
                  <a:tcPr anchor="ctr"/>
                </a:tc>
                <a:tc>
                  <a:txBody>
                    <a:bodyPr/>
                    <a:lstStyle/>
                    <a:p>
                      <a:pPr algn="ctr"/>
                      <a:r>
                        <a:rPr lang="en-US" dirty="0"/>
                        <a:t>Significant family history of breast cancer</a:t>
                      </a:r>
                    </a:p>
                  </a:txBody>
                  <a:tcPr anchor="ctr"/>
                </a:tc>
                <a:extLst>
                  <a:ext uri="{0D108BD9-81ED-4DB2-BD59-A6C34878D82A}">
                    <a16:rowId xmlns:a16="http://schemas.microsoft.com/office/drawing/2014/main" val="3418389544"/>
                  </a:ext>
                </a:extLst>
              </a:tr>
              <a:tr h="889659">
                <a:tc>
                  <a:txBody>
                    <a:bodyPr/>
                    <a:lstStyle/>
                    <a:p>
                      <a:pPr algn="ctr"/>
                      <a:r>
                        <a:rPr lang="en-US" dirty="0">
                          <a:solidFill>
                            <a:schemeClr val="tx1"/>
                          </a:solidFill>
                        </a:rPr>
                        <a:t>Integrated risk score</a:t>
                      </a:r>
                    </a:p>
                    <a:p>
                      <a:pPr algn="ctr"/>
                      <a:r>
                        <a:rPr lang="en-US" dirty="0">
                          <a:solidFill>
                            <a:schemeClr val="tx1"/>
                          </a:solidFill>
                        </a:rPr>
                        <a:t>(</a:t>
                      </a:r>
                      <a:r>
                        <a:rPr lang="en-US" dirty="0" err="1">
                          <a:solidFill>
                            <a:schemeClr val="tx1"/>
                          </a:solidFill>
                        </a:rPr>
                        <a:t>Boadecia</a:t>
                      </a:r>
                      <a:r>
                        <a:rPr lang="en-US" dirty="0">
                          <a:solidFill>
                            <a:schemeClr val="tx1"/>
                          </a:solidFill>
                        </a:rPr>
                        <a:t>*)</a:t>
                      </a:r>
                    </a:p>
                  </a:txBody>
                  <a:tcPr anchor="ctr"/>
                </a:tc>
                <a:tc>
                  <a:txBody>
                    <a:bodyPr/>
                    <a:lstStyle/>
                    <a:p>
                      <a:pPr algn="ctr"/>
                      <a:r>
                        <a:rPr lang="en-US" dirty="0">
                          <a:solidFill>
                            <a:schemeClr val="tx1"/>
                          </a:solidFill>
                        </a:rPr>
                        <a:t>29.7% lifetime risk for breast cancer</a:t>
                      </a:r>
                    </a:p>
                  </a:txBody>
                  <a:tcPr anchor="ctr"/>
                </a:tc>
                <a:extLst>
                  <a:ext uri="{0D108BD9-81ED-4DB2-BD59-A6C34878D82A}">
                    <a16:rowId xmlns:a16="http://schemas.microsoft.com/office/drawing/2014/main" val="1090345029"/>
                  </a:ext>
                </a:extLst>
              </a:tr>
            </a:tbl>
          </a:graphicData>
        </a:graphic>
      </p:graphicFrame>
      <p:sp>
        <p:nvSpPr>
          <p:cNvPr id="49" name="TextBox 48">
            <a:extLst>
              <a:ext uri="{FF2B5EF4-FFF2-40B4-BE49-F238E27FC236}">
                <a16:creationId xmlns:a16="http://schemas.microsoft.com/office/drawing/2014/main" id="{2213CC4E-AEF3-E222-5905-A90AC8120EC3}"/>
              </a:ext>
            </a:extLst>
          </p:cNvPr>
          <p:cNvSpPr txBox="1"/>
          <p:nvPr/>
        </p:nvSpPr>
        <p:spPr>
          <a:xfrm>
            <a:off x="6250929" y="5710692"/>
            <a:ext cx="5839427" cy="646331"/>
          </a:xfrm>
          <a:prstGeom prst="rect">
            <a:avLst/>
          </a:prstGeom>
          <a:noFill/>
        </p:spPr>
        <p:txBody>
          <a:bodyPr wrap="square">
            <a:spAutoFit/>
          </a:bodyPr>
          <a:lstStyle/>
          <a:p>
            <a:r>
              <a:rPr lang="en-US" b="1" dirty="0">
                <a:sym typeface="Wingdings" pitchFamily="2" charset="2"/>
              </a:rPr>
              <a:t>High breast cancer risk results in care recommendations, including </a:t>
            </a:r>
            <a:r>
              <a:rPr lang="en-US" b="1" i="1" u="sng" dirty="0">
                <a:sym typeface="Wingdings" pitchFamily="2" charset="2"/>
              </a:rPr>
              <a:t>considering annual breast MRI screenings</a:t>
            </a:r>
            <a:endParaRPr lang="en-US" b="1" i="1" u="sng" dirty="0"/>
          </a:p>
        </p:txBody>
      </p:sp>
      <p:cxnSp>
        <p:nvCxnSpPr>
          <p:cNvPr id="3" name="Straight Arrow Connector 2">
            <a:extLst>
              <a:ext uri="{FF2B5EF4-FFF2-40B4-BE49-F238E27FC236}">
                <a16:creationId xmlns:a16="http://schemas.microsoft.com/office/drawing/2014/main" id="{F4EC27EC-EE24-D221-CED2-45AC32A7BF56}"/>
              </a:ext>
            </a:extLst>
          </p:cNvPr>
          <p:cNvCxnSpPr>
            <a:cxnSpLocks/>
          </p:cNvCxnSpPr>
          <p:nvPr/>
        </p:nvCxnSpPr>
        <p:spPr>
          <a:xfrm>
            <a:off x="9029700" y="5029200"/>
            <a:ext cx="0" cy="65151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D5532807-D56D-F04E-E039-3387D8BAF1BA}"/>
              </a:ext>
            </a:extLst>
          </p:cNvPr>
          <p:cNvSpPr txBox="1"/>
          <p:nvPr/>
        </p:nvSpPr>
        <p:spPr>
          <a:xfrm>
            <a:off x="6551195" y="4892123"/>
            <a:ext cx="6098058" cy="307777"/>
          </a:xfrm>
          <a:prstGeom prst="rect">
            <a:avLst/>
          </a:prstGeom>
          <a:noFill/>
        </p:spPr>
        <p:txBody>
          <a:bodyPr wrap="square">
            <a:spAutoFit/>
          </a:bodyPr>
          <a:lstStyle/>
          <a:p>
            <a:r>
              <a:rPr lang="en-US" sz="1400" i="1" dirty="0">
                <a:solidFill>
                  <a:schemeClr val="tx1"/>
                </a:solidFill>
              </a:rPr>
              <a:t>* Includes PRS</a:t>
            </a:r>
            <a:endParaRPr lang="en-US" sz="1400" i="1" dirty="0"/>
          </a:p>
        </p:txBody>
      </p:sp>
      <p:sp>
        <p:nvSpPr>
          <p:cNvPr id="10" name="TextBox 9">
            <a:extLst>
              <a:ext uri="{FF2B5EF4-FFF2-40B4-BE49-F238E27FC236}">
                <a16:creationId xmlns:a16="http://schemas.microsoft.com/office/drawing/2014/main" id="{5FC40902-0655-1BDB-32CB-A633EA04E3E9}"/>
              </a:ext>
            </a:extLst>
          </p:cNvPr>
          <p:cNvSpPr txBox="1"/>
          <p:nvPr/>
        </p:nvSpPr>
        <p:spPr>
          <a:xfrm>
            <a:off x="643466" y="339634"/>
            <a:ext cx="4781117" cy="584775"/>
          </a:xfrm>
          <a:prstGeom prst="rect">
            <a:avLst/>
          </a:prstGeom>
          <a:noFill/>
        </p:spPr>
        <p:txBody>
          <a:bodyPr wrap="none" rtlCol="0">
            <a:spAutoFit/>
          </a:bodyPr>
          <a:lstStyle/>
          <a:p>
            <a:r>
              <a:rPr lang="en-US" sz="3200" b="1" dirty="0">
                <a:latin typeface="Avenir Book" panose="02000503020000020003" pitchFamily="2" charset="0"/>
              </a:rPr>
              <a:t>Breast Cancer in women</a:t>
            </a:r>
          </a:p>
        </p:txBody>
      </p:sp>
      <p:pic>
        <p:nvPicPr>
          <p:cNvPr id="13" name="Picture 12">
            <a:extLst>
              <a:ext uri="{FF2B5EF4-FFF2-40B4-BE49-F238E27FC236}">
                <a16:creationId xmlns:a16="http://schemas.microsoft.com/office/drawing/2014/main" id="{D2BCEF3A-BC5F-008D-CEDF-DFEDE433F14F}"/>
              </a:ext>
            </a:extLst>
          </p:cNvPr>
          <p:cNvPicPr>
            <a:picLocks noChangeAspect="1"/>
          </p:cNvPicPr>
          <p:nvPr/>
        </p:nvPicPr>
        <p:blipFill>
          <a:blip r:embed="rId4"/>
          <a:stretch>
            <a:fillRect/>
          </a:stretch>
        </p:blipFill>
        <p:spPr>
          <a:xfrm>
            <a:off x="8459753" y="105619"/>
            <a:ext cx="983441" cy="1307397"/>
          </a:xfrm>
          <a:prstGeom prst="rect">
            <a:avLst/>
          </a:prstGeom>
        </p:spPr>
      </p:pic>
      <p:sp>
        <p:nvSpPr>
          <p:cNvPr id="17" name="TextBox 16">
            <a:extLst>
              <a:ext uri="{FF2B5EF4-FFF2-40B4-BE49-F238E27FC236}">
                <a16:creationId xmlns:a16="http://schemas.microsoft.com/office/drawing/2014/main" id="{F0290B41-70AA-BDEA-7582-50903A1EE0D3}"/>
              </a:ext>
            </a:extLst>
          </p:cNvPr>
          <p:cNvSpPr txBox="1"/>
          <p:nvPr/>
        </p:nvSpPr>
        <p:spPr>
          <a:xfrm>
            <a:off x="8314006" y="1489414"/>
            <a:ext cx="1260281" cy="276999"/>
          </a:xfrm>
          <a:prstGeom prst="rect">
            <a:avLst/>
          </a:prstGeom>
          <a:noFill/>
        </p:spPr>
        <p:txBody>
          <a:bodyPr wrap="none" rtlCol="0">
            <a:spAutoFit/>
          </a:bodyPr>
          <a:lstStyle/>
          <a:p>
            <a:pPr algn="ctr"/>
            <a:r>
              <a:rPr lang="en-US" sz="1200" dirty="0">
                <a:latin typeface="Avenir Book" panose="02000503020000020003" pitchFamily="2" charset="0"/>
              </a:rPr>
              <a:t>Sabrina </a:t>
            </a:r>
            <a:r>
              <a:rPr lang="en-US" sz="1200" dirty="0" err="1">
                <a:latin typeface="Avenir Book" panose="02000503020000020003" pitchFamily="2" charset="0"/>
              </a:rPr>
              <a:t>Suckiel</a:t>
            </a:r>
            <a:endParaRPr lang="en-US" sz="1200" dirty="0">
              <a:latin typeface="Avenir Book" panose="02000503020000020003" pitchFamily="2" charset="0"/>
            </a:endParaRPr>
          </a:p>
        </p:txBody>
      </p:sp>
      <p:pic>
        <p:nvPicPr>
          <p:cNvPr id="18" name="Picture 17" descr="A black background with white text&#10;&#10;Description automatically generated">
            <a:extLst>
              <a:ext uri="{FF2B5EF4-FFF2-40B4-BE49-F238E27FC236}">
                <a16:creationId xmlns:a16="http://schemas.microsoft.com/office/drawing/2014/main" id="{003664D6-52EB-0612-DC8E-1A9014E2D4FB}"/>
              </a:ext>
            </a:extLst>
          </p:cNvPr>
          <p:cNvPicPr>
            <a:picLocks noChangeAspect="1"/>
          </p:cNvPicPr>
          <p:nvPr/>
        </p:nvPicPr>
        <p:blipFill>
          <a:blip r:embed="rId5"/>
          <a:stretch>
            <a:fillRect/>
          </a:stretch>
        </p:blipFill>
        <p:spPr>
          <a:xfrm>
            <a:off x="5803946" y="143160"/>
            <a:ext cx="2504244" cy="1430996"/>
          </a:xfrm>
          <a:prstGeom prst="rect">
            <a:avLst/>
          </a:prstGeom>
        </p:spPr>
      </p:pic>
      <p:pic>
        <p:nvPicPr>
          <p:cNvPr id="19" name="Picture 18" descr="A person smiling at camera&#10;&#10;Description automatically generated">
            <a:extLst>
              <a:ext uri="{FF2B5EF4-FFF2-40B4-BE49-F238E27FC236}">
                <a16:creationId xmlns:a16="http://schemas.microsoft.com/office/drawing/2014/main" id="{ACF4FFCD-E35C-DEE0-679D-E9FC334AEE0B}"/>
              </a:ext>
            </a:extLst>
          </p:cNvPr>
          <p:cNvPicPr>
            <a:picLocks noChangeAspect="1"/>
          </p:cNvPicPr>
          <p:nvPr/>
        </p:nvPicPr>
        <p:blipFill>
          <a:blip r:embed="rId6"/>
          <a:stretch>
            <a:fillRect/>
          </a:stretch>
        </p:blipFill>
        <p:spPr>
          <a:xfrm>
            <a:off x="10040720" y="173560"/>
            <a:ext cx="893358" cy="1383972"/>
          </a:xfrm>
          <a:prstGeom prst="rect">
            <a:avLst/>
          </a:prstGeom>
        </p:spPr>
      </p:pic>
      <p:sp>
        <p:nvSpPr>
          <p:cNvPr id="22" name="TextBox 21">
            <a:extLst>
              <a:ext uri="{FF2B5EF4-FFF2-40B4-BE49-F238E27FC236}">
                <a16:creationId xmlns:a16="http://schemas.microsoft.com/office/drawing/2014/main" id="{267DCE00-B19E-0DE0-73DD-E9180F1EC34E}"/>
              </a:ext>
            </a:extLst>
          </p:cNvPr>
          <p:cNvSpPr txBox="1"/>
          <p:nvPr/>
        </p:nvSpPr>
        <p:spPr>
          <a:xfrm>
            <a:off x="9862951" y="1477587"/>
            <a:ext cx="1071127" cy="276999"/>
          </a:xfrm>
          <a:prstGeom prst="rect">
            <a:avLst/>
          </a:prstGeom>
          <a:noFill/>
        </p:spPr>
        <p:txBody>
          <a:bodyPr wrap="none" rtlCol="0">
            <a:spAutoFit/>
          </a:bodyPr>
          <a:lstStyle/>
          <a:p>
            <a:pPr algn="ctr"/>
            <a:r>
              <a:rPr lang="en-US" sz="1200" dirty="0">
                <a:latin typeface="Avenir Book" panose="02000503020000020003" pitchFamily="2" charset="0"/>
              </a:rPr>
              <a:t>Jackie </a:t>
            </a:r>
            <a:r>
              <a:rPr lang="en-US" sz="1200" dirty="0" err="1">
                <a:latin typeface="Avenir Book" panose="02000503020000020003" pitchFamily="2" charset="0"/>
              </a:rPr>
              <a:t>Odgis</a:t>
            </a:r>
            <a:endParaRPr lang="en-US" sz="1200" dirty="0">
              <a:latin typeface="Avenir Book" panose="02000503020000020003" pitchFamily="2" charset="0"/>
            </a:endParaRPr>
          </a:p>
        </p:txBody>
      </p:sp>
    </p:spTree>
    <p:extLst>
      <p:ext uri="{BB962C8B-B14F-4D97-AF65-F5344CB8AC3E}">
        <p14:creationId xmlns:p14="http://schemas.microsoft.com/office/powerpoint/2010/main" val="3888455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a:extLst>
            <a:ext uri="{FF2B5EF4-FFF2-40B4-BE49-F238E27FC236}">
              <a16:creationId xmlns:a16="http://schemas.microsoft.com/office/drawing/2014/main" id="{29ADE612-12A9-5A68-9646-DF5630FF2421}"/>
            </a:ext>
          </a:extLst>
        </p:cNvPr>
        <p:cNvGrpSpPr/>
        <p:nvPr/>
      </p:nvGrpSpPr>
      <p:grpSpPr>
        <a:xfrm>
          <a:off x="0" y="0"/>
          <a:ext cx="0" cy="0"/>
          <a:chOff x="0" y="0"/>
          <a:chExt cx="0" cy="0"/>
        </a:xfrm>
      </p:grpSpPr>
      <p:pic>
        <p:nvPicPr>
          <p:cNvPr id="207" name="Google Shape;207;p49">
            <a:extLst>
              <a:ext uri="{FF2B5EF4-FFF2-40B4-BE49-F238E27FC236}">
                <a16:creationId xmlns:a16="http://schemas.microsoft.com/office/drawing/2014/main" id="{5681A464-6EDE-6DA0-8F27-93FF744EC3EF}"/>
              </a:ext>
            </a:extLst>
          </p:cNvPr>
          <p:cNvPicPr preferRelativeResize="0"/>
          <p:nvPr/>
        </p:nvPicPr>
        <p:blipFill rotWithShape="1">
          <a:blip r:embed="rId3">
            <a:alphaModFix/>
          </a:blip>
          <a:srcRect/>
          <a:stretch/>
        </p:blipFill>
        <p:spPr>
          <a:xfrm>
            <a:off x="808567" y="367434"/>
            <a:ext cx="10574869" cy="4626501"/>
          </a:xfrm>
          <a:prstGeom prst="rect">
            <a:avLst/>
          </a:prstGeom>
          <a:noFill/>
          <a:ln>
            <a:noFill/>
          </a:ln>
        </p:spPr>
      </p:pic>
      <p:sp>
        <p:nvSpPr>
          <p:cNvPr id="208" name="Google Shape;208;p49">
            <a:extLst>
              <a:ext uri="{FF2B5EF4-FFF2-40B4-BE49-F238E27FC236}">
                <a16:creationId xmlns:a16="http://schemas.microsoft.com/office/drawing/2014/main" id="{A14B4256-C430-FA59-92B9-EF14E4BC6BD3}"/>
              </a:ext>
            </a:extLst>
          </p:cNvPr>
          <p:cNvSpPr txBox="1"/>
          <p:nvPr/>
        </p:nvSpPr>
        <p:spPr>
          <a:xfrm>
            <a:off x="9331593" y="6407478"/>
            <a:ext cx="2860407" cy="523180"/>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dirty="0" err="1">
                <a:solidFill>
                  <a:srgbClr val="000000"/>
                </a:solidFill>
                <a:latin typeface="Calibri"/>
                <a:ea typeface="Calibri"/>
                <a:cs typeface="Calibri"/>
                <a:sym typeface="Calibri"/>
              </a:rPr>
              <a:t>Torkamani</a:t>
            </a:r>
            <a:r>
              <a:rPr lang="en" dirty="0">
                <a:solidFill>
                  <a:srgbClr val="000000"/>
                </a:solidFill>
                <a:latin typeface="Calibri"/>
                <a:ea typeface="Calibri"/>
                <a:cs typeface="Calibri"/>
                <a:sym typeface="Calibri"/>
              </a:rPr>
              <a:t> et al, 2018</a:t>
            </a:r>
            <a:endParaRPr dirty="0">
              <a:solidFill>
                <a:srgbClr val="000000"/>
              </a:solidFill>
              <a:latin typeface="Calibri"/>
              <a:ea typeface="Calibri"/>
              <a:cs typeface="Calibri"/>
              <a:sym typeface="Calibri"/>
            </a:endParaRPr>
          </a:p>
        </p:txBody>
      </p:sp>
      <p:sp>
        <p:nvSpPr>
          <p:cNvPr id="209" name="Google Shape;209;p49">
            <a:extLst>
              <a:ext uri="{FF2B5EF4-FFF2-40B4-BE49-F238E27FC236}">
                <a16:creationId xmlns:a16="http://schemas.microsoft.com/office/drawing/2014/main" id="{5CE311F4-1D13-995B-4059-48F9E71CB961}"/>
              </a:ext>
            </a:extLst>
          </p:cNvPr>
          <p:cNvSpPr txBox="1"/>
          <p:nvPr/>
        </p:nvSpPr>
        <p:spPr>
          <a:xfrm>
            <a:off x="551600" y="5370351"/>
            <a:ext cx="11088800" cy="954067"/>
          </a:xfrm>
          <a:prstGeom prst="rect">
            <a:avLst/>
          </a:prstGeom>
          <a:solidFill>
            <a:schemeClr val="tx1">
              <a:lumMod val="50000"/>
              <a:lumOff val="50000"/>
            </a:schemeClr>
          </a:solidFill>
          <a:ln w="9525" cap="flat" cmpd="sng">
            <a:solidFill>
              <a:srgbClr val="0979B7"/>
            </a:solidFill>
            <a:prstDash val="solid"/>
            <a:round/>
            <a:headEnd type="none" w="sm" len="sm"/>
            <a:tailEnd type="none" w="sm" len="sm"/>
          </a:ln>
        </p:spPr>
        <p:txBody>
          <a:bodyPr spcFirstLastPara="1" wrap="square" lIns="121900" tIns="121900" rIns="121900" bIns="121900" anchor="t" anchorCtr="0">
            <a:spAutoFit/>
          </a:bodyPr>
          <a:lstStyle/>
          <a:p>
            <a:pPr marL="609585" algn="ctr">
              <a:lnSpc>
                <a:spcPct val="115000"/>
              </a:lnSpc>
            </a:pPr>
            <a:r>
              <a:rPr lang="en" sz="2000" dirty="0">
                <a:solidFill>
                  <a:schemeClr val="lt1"/>
                </a:solidFill>
                <a:latin typeface="Avenir Book" panose="02000503020000020003" pitchFamily="2" charset="0"/>
                <a:ea typeface="Calibri"/>
                <a:cs typeface="Calibri"/>
                <a:sym typeface="Calibri"/>
              </a:rPr>
              <a:t>There is still much unknown about the utility of polygenic risk scores for common diseases</a:t>
            </a:r>
            <a:endParaRPr sz="2000" dirty="0">
              <a:solidFill>
                <a:schemeClr val="lt1"/>
              </a:solidFill>
              <a:latin typeface="Avenir Book" panose="02000503020000020003" pitchFamily="2" charset="0"/>
              <a:ea typeface="Calibri"/>
              <a:cs typeface="Calibri"/>
              <a:sym typeface="Calibri"/>
            </a:endParaRPr>
          </a:p>
          <a:p>
            <a:pPr marL="609585" algn="ctr">
              <a:lnSpc>
                <a:spcPct val="115000"/>
              </a:lnSpc>
            </a:pPr>
            <a:r>
              <a:rPr lang="en" sz="2000" dirty="0">
                <a:solidFill>
                  <a:schemeClr val="lt1"/>
                </a:solidFill>
                <a:latin typeface="Avenir Book" panose="02000503020000020003" pitchFamily="2" charset="0"/>
                <a:ea typeface="Calibri"/>
                <a:cs typeface="Calibri"/>
                <a:sym typeface="Calibri"/>
              </a:rPr>
              <a:t>No clinical guidelines regarding the ordering or use of PRS in care</a:t>
            </a:r>
            <a:endParaRPr sz="2000" dirty="0">
              <a:solidFill>
                <a:schemeClr val="lt1"/>
              </a:solidFill>
              <a:latin typeface="Avenir Book" panose="02000503020000020003" pitchFamily="2" charset="0"/>
              <a:ea typeface="Calibri"/>
              <a:cs typeface="Calibri"/>
              <a:sym typeface="Calibri"/>
            </a:endParaRPr>
          </a:p>
        </p:txBody>
      </p:sp>
    </p:spTree>
    <p:extLst>
      <p:ext uri="{BB962C8B-B14F-4D97-AF65-F5344CB8AC3E}">
        <p14:creationId xmlns:p14="http://schemas.microsoft.com/office/powerpoint/2010/main" val="2582414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9">
            <a:extLst>
              <a:ext uri="{FF2B5EF4-FFF2-40B4-BE49-F238E27FC236}">
                <a16:creationId xmlns:a16="http://schemas.microsoft.com/office/drawing/2014/main" id="{946601C2-071F-C2E9-ABDC-44DFB3871D35}"/>
              </a:ext>
            </a:extLst>
          </p:cNvPr>
          <p:cNvSpPr txBox="1">
            <a:spLocks/>
          </p:cNvSpPr>
          <p:nvPr/>
        </p:nvSpPr>
        <p:spPr>
          <a:xfrm>
            <a:off x="0" y="87842"/>
            <a:ext cx="12192000" cy="7113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300" dirty="0">
                <a:solidFill>
                  <a:schemeClr val="tx1">
                    <a:lumMod val="50000"/>
                    <a:lumOff val="50000"/>
                  </a:schemeClr>
                </a:solidFill>
                <a:latin typeface="Avenir Book" panose="02000503020000020003" pitchFamily="2" charset="0"/>
              </a:rPr>
            </a:br>
            <a:r>
              <a:rPr lang="en-US" sz="3300" dirty="0" err="1">
                <a:solidFill>
                  <a:schemeClr val="tx1">
                    <a:lumMod val="50000"/>
                    <a:lumOff val="50000"/>
                  </a:schemeClr>
                </a:solidFill>
                <a:latin typeface="Avenir Book" panose="02000503020000020003" pitchFamily="2" charset="0"/>
              </a:rPr>
              <a:t>eMERGE</a:t>
            </a:r>
            <a:r>
              <a:rPr lang="en-US" sz="3300" dirty="0">
                <a:solidFill>
                  <a:schemeClr val="tx1">
                    <a:lumMod val="50000"/>
                    <a:lumOff val="50000"/>
                  </a:schemeClr>
                </a:solidFill>
                <a:latin typeface="Avenir Book" panose="02000503020000020003" pitchFamily="2" charset="0"/>
              </a:rPr>
              <a:t>: priming PCPs for integrating GIRA into practice</a:t>
            </a:r>
          </a:p>
        </p:txBody>
      </p:sp>
      <p:graphicFrame>
        <p:nvGraphicFramePr>
          <p:cNvPr id="14" name="Diagram 13">
            <a:extLst>
              <a:ext uri="{FF2B5EF4-FFF2-40B4-BE49-F238E27FC236}">
                <a16:creationId xmlns:a16="http://schemas.microsoft.com/office/drawing/2014/main" id="{80E5DB78-9C5F-EEEB-5C0E-D4BF69BDAEDF}"/>
              </a:ext>
            </a:extLst>
          </p:cNvPr>
          <p:cNvGraphicFramePr/>
          <p:nvPr>
            <p:extLst>
              <p:ext uri="{D42A27DB-BD31-4B8C-83A1-F6EECF244321}">
                <p14:modId xmlns:p14="http://schemas.microsoft.com/office/powerpoint/2010/main" val="2399726094"/>
              </p:ext>
            </p:extLst>
          </p:nvPr>
        </p:nvGraphicFramePr>
        <p:xfrm>
          <a:off x="1850926" y="1557588"/>
          <a:ext cx="9940855" cy="4501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2110CBC2-8F73-F37A-CE8E-0126087AD218}"/>
              </a:ext>
            </a:extLst>
          </p:cNvPr>
          <p:cNvSpPr txBox="1"/>
          <p:nvPr/>
        </p:nvSpPr>
        <p:spPr>
          <a:xfrm>
            <a:off x="0" y="3392713"/>
            <a:ext cx="1932972" cy="830997"/>
          </a:xfrm>
          <a:prstGeom prst="rect">
            <a:avLst/>
          </a:prstGeom>
          <a:noFill/>
        </p:spPr>
        <p:txBody>
          <a:bodyPr wrap="square" rtlCol="0">
            <a:spAutoFit/>
          </a:bodyPr>
          <a:lstStyle/>
          <a:p>
            <a:pPr algn="ctr"/>
            <a:r>
              <a:rPr lang="en-US" sz="1600" dirty="0"/>
              <a:t>Key moments that build familiarity with genomic medicine</a:t>
            </a:r>
          </a:p>
        </p:txBody>
      </p:sp>
    </p:spTree>
    <p:extLst>
      <p:ext uri="{BB962C8B-B14F-4D97-AF65-F5344CB8AC3E}">
        <p14:creationId xmlns:p14="http://schemas.microsoft.com/office/powerpoint/2010/main" val="1397253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7CDA9C-4129-F5FC-9E14-759E92C2C854}"/>
              </a:ext>
            </a:extLst>
          </p:cNvPr>
          <p:cNvSpPr txBox="1"/>
          <p:nvPr/>
        </p:nvSpPr>
        <p:spPr>
          <a:xfrm>
            <a:off x="1463041" y="2063927"/>
            <a:ext cx="6881243" cy="923330"/>
          </a:xfrm>
          <a:prstGeom prst="rect">
            <a:avLst/>
          </a:prstGeom>
          <a:noFill/>
        </p:spPr>
        <p:txBody>
          <a:bodyPr wrap="none" rtlCol="0">
            <a:spAutoFit/>
          </a:bodyPr>
          <a:lstStyle/>
          <a:p>
            <a:r>
              <a:rPr lang="en-US" dirty="0"/>
              <a:t>Ethical considerations.:</a:t>
            </a:r>
          </a:p>
          <a:p>
            <a:r>
              <a:rPr lang="en-US" dirty="0"/>
              <a:t>			Patient and provider attitudes    </a:t>
            </a:r>
          </a:p>
          <a:p>
            <a:r>
              <a:rPr lang="en-US" dirty="0"/>
              <a:t>			Calibrated and validated multi-ethnic PRS </a:t>
            </a:r>
          </a:p>
        </p:txBody>
      </p:sp>
      <p:sp>
        <p:nvSpPr>
          <p:cNvPr id="3" name="TextBox 2">
            <a:extLst>
              <a:ext uri="{FF2B5EF4-FFF2-40B4-BE49-F238E27FC236}">
                <a16:creationId xmlns:a16="http://schemas.microsoft.com/office/drawing/2014/main" id="{8E4CC75A-DB7E-B46B-2617-AEFBD2763FBF}"/>
              </a:ext>
            </a:extLst>
          </p:cNvPr>
          <p:cNvSpPr txBox="1"/>
          <p:nvPr/>
        </p:nvSpPr>
        <p:spPr>
          <a:xfrm>
            <a:off x="1463041" y="2882532"/>
            <a:ext cx="7957563" cy="2862322"/>
          </a:xfrm>
          <a:prstGeom prst="rect">
            <a:avLst/>
          </a:prstGeom>
          <a:noFill/>
        </p:spPr>
        <p:txBody>
          <a:bodyPr wrap="none" rtlCol="0">
            <a:spAutoFit/>
          </a:bodyPr>
          <a:lstStyle/>
          <a:p>
            <a:r>
              <a:rPr lang="en-US" dirty="0"/>
              <a:t>Regulatory considerations: </a:t>
            </a:r>
          </a:p>
          <a:p>
            <a:r>
              <a:rPr lang="en-US" dirty="0"/>
              <a:t>			Developed CLIA- and NYS-certified PRS tests</a:t>
            </a:r>
          </a:p>
          <a:p>
            <a:r>
              <a:rPr lang="en-US" dirty="0"/>
              <a:t>			Developed research GIRA clinical report</a:t>
            </a:r>
          </a:p>
          <a:p>
            <a:r>
              <a:rPr lang="en-US" dirty="0"/>
              <a:t>Clinical decision support:</a:t>
            </a:r>
          </a:p>
          <a:p>
            <a:r>
              <a:rPr lang="en-US" dirty="0"/>
              <a:t>			Developed care recommendations</a:t>
            </a:r>
          </a:p>
          <a:p>
            <a:r>
              <a:rPr lang="en-US" dirty="0"/>
              <a:t>			Local BPA/informatics support</a:t>
            </a:r>
          </a:p>
          <a:p>
            <a:r>
              <a:rPr lang="en-US" dirty="0"/>
              <a:t>Clinical utility		</a:t>
            </a:r>
          </a:p>
          <a:p>
            <a:r>
              <a:rPr lang="en-US" dirty="0"/>
              <a:t>			Primary and secondary outcomes (through July 2026)</a:t>
            </a:r>
          </a:p>
          <a:p>
            <a:r>
              <a:rPr lang="en-US" dirty="0"/>
              <a:t>			Provider attitudes</a:t>
            </a:r>
          </a:p>
          <a:p>
            <a:r>
              <a:rPr lang="en-US" dirty="0"/>
              <a:t>			</a:t>
            </a:r>
          </a:p>
        </p:txBody>
      </p:sp>
      <p:sp>
        <p:nvSpPr>
          <p:cNvPr id="4" name="Title 19">
            <a:extLst>
              <a:ext uri="{FF2B5EF4-FFF2-40B4-BE49-F238E27FC236}">
                <a16:creationId xmlns:a16="http://schemas.microsoft.com/office/drawing/2014/main" id="{592C4259-9492-E4F9-F06D-792F5824894A}"/>
              </a:ext>
            </a:extLst>
          </p:cNvPr>
          <p:cNvSpPr txBox="1">
            <a:spLocks/>
          </p:cNvSpPr>
          <p:nvPr/>
        </p:nvSpPr>
        <p:spPr>
          <a:xfrm>
            <a:off x="0" y="87842"/>
            <a:ext cx="12192000" cy="7113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300" dirty="0">
                <a:solidFill>
                  <a:schemeClr val="tx1">
                    <a:lumMod val="50000"/>
                    <a:lumOff val="50000"/>
                  </a:schemeClr>
                </a:solidFill>
                <a:latin typeface="Avenir Book" panose="02000503020000020003" pitchFamily="2" charset="0"/>
              </a:rPr>
            </a:br>
            <a:r>
              <a:rPr lang="en-US" sz="3300" dirty="0" err="1">
                <a:solidFill>
                  <a:schemeClr val="tx1">
                    <a:lumMod val="50000"/>
                    <a:lumOff val="50000"/>
                  </a:schemeClr>
                </a:solidFill>
                <a:latin typeface="Avenir Book" panose="02000503020000020003" pitchFamily="2" charset="0"/>
              </a:rPr>
              <a:t>eMERGE</a:t>
            </a:r>
            <a:r>
              <a:rPr lang="en-US" sz="3300" dirty="0">
                <a:solidFill>
                  <a:schemeClr val="tx1">
                    <a:lumMod val="50000"/>
                    <a:lumOff val="50000"/>
                  </a:schemeClr>
                </a:solidFill>
                <a:latin typeface="Avenir Book" panose="02000503020000020003" pitchFamily="2" charset="0"/>
              </a:rPr>
              <a:t>: developing evidence for appropriate use of genetic risk information in routine clinical care </a:t>
            </a:r>
          </a:p>
        </p:txBody>
      </p:sp>
      <p:pic>
        <p:nvPicPr>
          <p:cNvPr id="6" name="Graphic 5" descr="Checkmark with solid fill">
            <a:extLst>
              <a:ext uri="{FF2B5EF4-FFF2-40B4-BE49-F238E27FC236}">
                <a16:creationId xmlns:a16="http://schemas.microsoft.com/office/drawing/2014/main" id="{8FEF9340-61A1-163C-D84E-3F18DCA1B8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2470" y="2220599"/>
            <a:ext cx="490173" cy="490173"/>
          </a:xfrm>
          <a:prstGeom prst="rect">
            <a:avLst/>
          </a:prstGeom>
        </p:spPr>
      </p:pic>
      <p:pic>
        <p:nvPicPr>
          <p:cNvPr id="7" name="Graphic 6" descr="Checkmark with solid fill">
            <a:extLst>
              <a:ext uri="{FF2B5EF4-FFF2-40B4-BE49-F238E27FC236}">
                <a16:creationId xmlns:a16="http://schemas.microsoft.com/office/drawing/2014/main" id="{EB04DD9F-2F1F-AEF4-64BA-60CCC0C283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4350" y="2465685"/>
            <a:ext cx="490173" cy="490173"/>
          </a:xfrm>
          <a:prstGeom prst="rect">
            <a:avLst/>
          </a:prstGeom>
        </p:spPr>
      </p:pic>
      <p:pic>
        <p:nvPicPr>
          <p:cNvPr id="8" name="Graphic 7" descr="Checkmark with solid fill">
            <a:extLst>
              <a:ext uri="{FF2B5EF4-FFF2-40B4-BE49-F238E27FC236}">
                <a16:creationId xmlns:a16="http://schemas.microsoft.com/office/drawing/2014/main" id="{92CCF109-D647-A50B-9DF7-4FB8544F7B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19436" y="3005919"/>
            <a:ext cx="490173" cy="490173"/>
          </a:xfrm>
          <a:prstGeom prst="rect">
            <a:avLst/>
          </a:prstGeom>
        </p:spPr>
      </p:pic>
      <p:pic>
        <p:nvPicPr>
          <p:cNvPr id="9" name="Graphic 8" descr="Checkmark with solid fill">
            <a:extLst>
              <a:ext uri="{FF2B5EF4-FFF2-40B4-BE49-F238E27FC236}">
                <a16:creationId xmlns:a16="http://schemas.microsoft.com/office/drawing/2014/main" id="{560E49A8-E875-F1DB-C03A-94AD73C853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9197" y="3317377"/>
            <a:ext cx="490173" cy="490173"/>
          </a:xfrm>
          <a:prstGeom prst="rect">
            <a:avLst/>
          </a:prstGeom>
        </p:spPr>
      </p:pic>
      <p:pic>
        <p:nvPicPr>
          <p:cNvPr id="10" name="Graphic 9" descr="Checkmark with solid fill">
            <a:extLst>
              <a:ext uri="{FF2B5EF4-FFF2-40B4-BE49-F238E27FC236}">
                <a16:creationId xmlns:a16="http://schemas.microsoft.com/office/drawing/2014/main" id="{89242C31-9EEF-E4FA-E014-50B9BB159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10637" y="3872898"/>
            <a:ext cx="490173" cy="490173"/>
          </a:xfrm>
          <a:prstGeom prst="rect">
            <a:avLst/>
          </a:prstGeom>
        </p:spPr>
      </p:pic>
      <p:pic>
        <p:nvPicPr>
          <p:cNvPr id="11" name="Graphic 10" descr="Checkmark with solid fill">
            <a:extLst>
              <a:ext uri="{FF2B5EF4-FFF2-40B4-BE49-F238E27FC236}">
                <a16:creationId xmlns:a16="http://schemas.microsoft.com/office/drawing/2014/main" id="{74D227AD-1CAC-7594-146A-99A40A2A0F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9667" y="4161516"/>
            <a:ext cx="490173" cy="490173"/>
          </a:xfrm>
          <a:prstGeom prst="rect">
            <a:avLst/>
          </a:prstGeom>
        </p:spPr>
      </p:pic>
      <p:sp>
        <p:nvSpPr>
          <p:cNvPr id="12" name="TextBox 11">
            <a:extLst>
              <a:ext uri="{FF2B5EF4-FFF2-40B4-BE49-F238E27FC236}">
                <a16:creationId xmlns:a16="http://schemas.microsoft.com/office/drawing/2014/main" id="{87C40C65-0071-C484-0625-7F8DAA9FB3D1}"/>
              </a:ext>
            </a:extLst>
          </p:cNvPr>
          <p:cNvSpPr txBox="1"/>
          <p:nvPr/>
        </p:nvSpPr>
        <p:spPr>
          <a:xfrm>
            <a:off x="2223441" y="1471515"/>
            <a:ext cx="6574813" cy="369332"/>
          </a:xfrm>
          <a:prstGeom prst="rect">
            <a:avLst/>
          </a:prstGeom>
          <a:noFill/>
        </p:spPr>
        <p:txBody>
          <a:bodyPr wrap="none" rtlCol="0">
            <a:spAutoFit/>
          </a:bodyPr>
          <a:lstStyle/>
          <a:p>
            <a:r>
              <a:rPr lang="en-US" b="1" dirty="0"/>
              <a:t>Rapid and scalable integration of GIRA at 10 clinical sites nationally</a:t>
            </a:r>
          </a:p>
        </p:txBody>
      </p:sp>
    </p:spTree>
    <p:extLst>
      <p:ext uri="{BB962C8B-B14F-4D97-AF65-F5344CB8AC3E}">
        <p14:creationId xmlns:p14="http://schemas.microsoft.com/office/powerpoint/2010/main" val="1616708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D4A9-57F9-F40A-D376-FF29091D3E9E}"/>
              </a:ext>
            </a:extLst>
          </p:cNvPr>
          <p:cNvSpPr>
            <a:spLocks noGrp="1"/>
          </p:cNvSpPr>
          <p:nvPr>
            <p:ph type="title"/>
          </p:nvPr>
        </p:nvSpPr>
        <p:spPr>
          <a:xfrm>
            <a:off x="470263" y="339000"/>
            <a:ext cx="11053354" cy="1325563"/>
          </a:xfrm>
        </p:spPr>
        <p:txBody>
          <a:bodyPr/>
          <a:lstStyle/>
          <a:p>
            <a:r>
              <a:rPr lang="en-US" dirty="0"/>
              <a:t>Future opportunities for integrating genetic risk</a:t>
            </a:r>
          </a:p>
        </p:txBody>
      </p:sp>
      <p:sp>
        <p:nvSpPr>
          <p:cNvPr id="3" name="TextBox 2">
            <a:extLst>
              <a:ext uri="{FF2B5EF4-FFF2-40B4-BE49-F238E27FC236}">
                <a16:creationId xmlns:a16="http://schemas.microsoft.com/office/drawing/2014/main" id="{917D78BD-F85F-1731-99B9-22117E81CE16}"/>
              </a:ext>
            </a:extLst>
          </p:cNvPr>
          <p:cNvSpPr txBox="1"/>
          <p:nvPr/>
        </p:nvSpPr>
        <p:spPr>
          <a:xfrm>
            <a:off x="470263" y="1985554"/>
            <a:ext cx="11299371" cy="33684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err="1">
                <a:latin typeface="Avenir Book" panose="02000503020000020003" pitchFamily="2" charset="0"/>
              </a:rPr>
              <a:t>eMERGE</a:t>
            </a:r>
            <a:r>
              <a:rPr lang="en-US" sz="2400" dirty="0">
                <a:latin typeface="Avenir Book" panose="02000503020000020003" pitchFamily="2" charset="0"/>
              </a:rPr>
              <a:t> IV delivered in silico development through clinical implementation for GIRA across many different clinical scenarios</a:t>
            </a:r>
          </a:p>
          <a:p>
            <a:pPr marL="285750" indent="-285750">
              <a:lnSpc>
                <a:spcPct val="150000"/>
              </a:lnSpc>
              <a:buFont typeface="Arial" panose="020B0604020202020204" pitchFamily="34" charset="0"/>
              <a:buChar char="•"/>
            </a:pPr>
            <a:r>
              <a:rPr lang="en-US" sz="2400" dirty="0">
                <a:latin typeface="Avenir Book" panose="02000503020000020003" pitchFamily="2" charset="0"/>
              </a:rPr>
              <a:t>Primed to tackle more sophisticated risk stratification schema (AI/ML)</a:t>
            </a:r>
          </a:p>
          <a:p>
            <a:pPr marL="285750" indent="-285750">
              <a:lnSpc>
                <a:spcPct val="150000"/>
              </a:lnSpc>
              <a:buFont typeface="Arial" panose="020B0604020202020204" pitchFamily="34" charset="0"/>
              <a:buChar char="•"/>
            </a:pPr>
            <a:r>
              <a:rPr lang="en-US" sz="2400" dirty="0">
                <a:latin typeface="Avenir Book" panose="02000503020000020003" pitchFamily="2" charset="0"/>
              </a:rPr>
              <a:t>Incorporate more datatypes (exposome/methylation)</a:t>
            </a:r>
          </a:p>
          <a:p>
            <a:pPr marL="285750" indent="-285750">
              <a:lnSpc>
                <a:spcPct val="150000"/>
              </a:lnSpc>
              <a:buFont typeface="Arial" panose="020B0604020202020204" pitchFamily="34" charset="0"/>
              <a:buChar char="•"/>
            </a:pPr>
            <a:r>
              <a:rPr lang="en-US" sz="2400" dirty="0">
                <a:latin typeface="Avenir Book" panose="02000503020000020003" pitchFamily="2" charset="0"/>
              </a:rPr>
              <a:t>Utilize more sophisticated outcome assessment tools (digital health apps)</a:t>
            </a:r>
          </a:p>
          <a:p>
            <a:pPr marL="285750" indent="-285750">
              <a:lnSpc>
                <a:spcPct val="150000"/>
              </a:lnSpc>
              <a:buFont typeface="Arial" panose="020B0604020202020204" pitchFamily="34" charset="0"/>
              <a:buChar char="•"/>
            </a:pPr>
            <a:endParaRPr lang="en-US" sz="2400" dirty="0">
              <a:latin typeface="Avenir Book" panose="02000503020000020003" pitchFamily="2" charset="0"/>
            </a:endParaRPr>
          </a:p>
        </p:txBody>
      </p:sp>
    </p:spTree>
    <p:extLst>
      <p:ext uri="{BB962C8B-B14F-4D97-AF65-F5344CB8AC3E}">
        <p14:creationId xmlns:p14="http://schemas.microsoft.com/office/powerpoint/2010/main" val="1701060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D16B64-7A40-6FB9-8E7A-98CC4CC1AE0F}"/>
              </a:ext>
            </a:extLst>
          </p:cNvPr>
          <p:cNvSpPr txBox="1"/>
          <p:nvPr/>
        </p:nvSpPr>
        <p:spPr>
          <a:xfrm>
            <a:off x="2198021" y="1404408"/>
            <a:ext cx="1656479" cy="276999"/>
          </a:xfrm>
          <a:prstGeom prst="rect">
            <a:avLst/>
          </a:prstGeom>
          <a:noFill/>
        </p:spPr>
        <p:txBody>
          <a:bodyPr wrap="none" rtlCol="0">
            <a:spAutoFit/>
          </a:bodyPr>
          <a:lstStyle/>
          <a:p>
            <a:pPr algn="ctr"/>
            <a:r>
              <a:rPr lang="en-US" sz="1200" dirty="0">
                <a:latin typeface="Avenir Book" panose="02000503020000020003" pitchFamily="2" charset="0"/>
              </a:rPr>
              <a:t>Dr. </a:t>
            </a:r>
            <a:r>
              <a:rPr lang="en-US" sz="1200" dirty="0" err="1">
                <a:latin typeface="Avenir Book" panose="02000503020000020003" pitchFamily="2" charset="0"/>
              </a:rPr>
              <a:t>Noura</a:t>
            </a:r>
            <a:r>
              <a:rPr lang="en-US" sz="1200" dirty="0">
                <a:latin typeface="Avenir Book" panose="02000503020000020003" pitchFamily="2" charset="0"/>
              </a:rPr>
              <a:t> Abul-</a:t>
            </a:r>
            <a:r>
              <a:rPr lang="en-US" sz="1200" dirty="0" err="1">
                <a:latin typeface="Avenir Book" panose="02000503020000020003" pitchFamily="2" charset="0"/>
              </a:rPr>
              <a:t>Husn</a:t>
            </a:r>
            <a:r>
              <a:rPr lang="en-US" sz="1200" dirty="0">
                <a:latin typeface="Avenir Book" panose="02000503020000020003" pitchFamily="2" charset="0"/>
              </a:rPr>
              <a:t>,</a:t>
            </a:r>
          </a:p>
        </p:txBody>
      </p:sp>
      <p:pic>
        <p:nvPicPr>
          <p:cNvPr id="3" name="Picture 2" descr="A close-up of a person smiling&#10;&#10;Description automatically generated">
            <a:extLst>
              <a:ext uri="{FF2B5EF4-FFF2-40B4-BE49-F238E27FC236}">
                <a16:creationId xmlns:a16="http://schemas.microsoft.com/office/drawing/2014/main" id="{D23CA8F0-3AD5-E1DE-B666-C96BB153E1B2}"/>
              </a:ext>
            </a:extLst>
          </p:cNvPr>
          <p:cNvPicPr>
            <a:picLocks noChangeAspect="1"/>
          </p:cNvPicPr>
          <p:nvPr/>
        </p:nvPicPr>
        <p:blipFill>
          <a:blip r:embed="rId2"/>
          <a:stretch>
            <a:fillRect/>
          </a:stretch>
        </p:blipFill>
        <p:spPr>
          <a:xfrm>
            <a:off x="2447041" y="24202"/>
            <a:ext cx="1092129" cy="1405375"/>
          </a:xfrm>
          <a:prstGeom prst="rect">
            <a:avLst/>
          </a:prstGeom>
        </p:spPr>
      </p:pic>
      <p:pic>
        <p:nvPicPr>
          <p:cNvPr id="4" name="Picture 3">
            <a:extLst>
              <a:ext uri="{FF2B5EF4-FFF2-40B4-BE49-F238E27FC236}">
                <a16:creationId xmlns:a16="http://schemas.microsoft.com/office/drawing/2014/main" id="{1414AAB5-337D-493C-9CF8-F6E458FF9A73}"/>
              </a:ext>
            </a:extLst>
          </p:cNvPr>
          <p:cNvPicPr>
            <a:picLocks noChangeAspect="1"/>
          </p:cNvPicPr>
          <p:nvPr/>
        </p:nvPicPr>
        <p:blipFill>
          <a:blip r:embed="rId3"/>
          <a:stretch>
            <a:fillRect/>
          </a:stretch>
        </p:blipFill>
        <p:spPr>
          <a:xfrm>
            <a:off x="962681" y="50438"/>
            <a:ext cx="983441" cy="1307397"/>
          </a:xfrm>
          <a:prstGeom prst="rect">
            <a:avLst/>
          </a:prstGeom>
        </p:spPr>
      </p:pic>
      <p:sp>
        <p:nvSpPr>
          <p:cNvPr id="5" name="TextBox 4">
            <a:extLst>
              <a:ext uri="{FF2B5EF4-FFF2-40B4-BE49-F238E27FC236}">
                <a16:creationId xmlns:a16="http://schemas.microsoft.com/office/drawing/2014/main" id="{5D573494-7F85-ED8A-AB12-43C95381A2B5}"/>
              </a:ext>
            </a:extLst>
          </p:cNvPr>
          <p:cNvSpPr txBox="1"/>
          <p:nvPr/>
        </p:nvSpPr>
        <p:spPr>
          <a:xfrm>
            <a:off x="816934" y="1434233"/>
            <a:ext cx="1260281" cy="276999"/>
          </a:xfrm>
          <a:prstGeom prst="rect">
            <a:avLst/>
          </a:prstGeom>
          <a:noFill/>
        </p:spPr>
        <p:txBody>
          <a:bodyPr wrap="none" rtlCol="0">
            <a:spAutoFit/>
          </a:bodyPr>
          <a:lstStyle/>
          <a:p>
            <a:pPr algn="ctr"/>
            <a:r>
              <a:rPr lang="en-US" sz="1200" dirty="0">
                <a:latin typeface="Avenir Book" panose="02000503020000020003" pitchFamily="2" charset="0"/>
              </a:rPr>
              <a:t>Sabrina </a:t>
            </a:r>
            <a:r>
              <a:rPr lang="en-US" sz="1200" dirty="0" err="1">
                <a:latin typeface="Avenir Book" panose="02000503020000020003" pitchFamily="2" charset="0"/>
              </a:rPr>
              <a:t>Suckiel</a:t>
            </a:r>
            <a:endParaRPr lang="en-US" sz="1200" dirty="0">
              <a:latin typeface="Avenir Book" panose="02000503020000020003" pitchFamily="2" charset="0"/>
            </a:endParaRPr>
          </a:p>
        </p:txBody>
      </p:sp>
      <p:pic>
        <p:nvPicPr>
          <p:cNvPr id="6" name="Picture 5" descr="A person smiling at camera&#10;&#10;Description automatically generated">
            <a:extLst>
              <a:ext uri="{FF2B5EF4-FFF2-40B4-BE49-F238E27FC236}">
                <a16:creationId xmlns:a16="http://schemas.microsoft.com/office/drawing/2014/main" id="{AA6B891F-41EF-C1A4-1259-34248BAF8E78}"/>
              </a:ext>
            </a:extLst>
          </p:cNvPr>
          <p:cNvPicPr>
            <a:picLocks noChangeAspect="1"/>
          </p:cNvPicPr>
          <p:nvPr/>
        </p:nvPicPr>
        <p:blipFill>
          <a:blip r:embed="rId4"/>
          <a:stretch>
            <a:fillRect/>
          </a:stretch>
        </p:blipFill>
        <p:spPr>
          <a:xfrm>
            <a:off x="1052764" y="2025087"/>
            <a:ext cx="893358" cy="1383972"/>
          </a:xfrm>
          <a:prstGeom prst="rect">
            <a:avLst/>
          </a:prstGeom>
        </p:spPr>
      </p:pic>
      <p:sp>
        <p:nvSpPr>
          <p:cNvPr id="7" name="TextBox 6">
            <a:extLst>
              <a:ext uri="{FF2B5EF4-FFF2-40B4-BE49-F238E27FC236}">
                <a16:creationId xmlns:a16="http://schemas.microsoft.com/office/drawing/2014/main" id="{AEDAC5D1-8D44-A443-3AD4-59D26C16D181}"/>
              </a:ext>
            </a:extLst>
          </p:cNvPr>
          <p:cNvSpPr txBox="1"/>
          <p:nvPr/>
        </p:nvSpPr>
        <p:spPr>
          <a:xfrm>
            <a:off x="874995" y="3329114"/>
            <a:ext cx="1071127" cy="276999"/>
          </a:xfrm>
          <a:prstGeom prst="rect">
            <a:avLst/>
          </a:prstGeom>
          <a:noFill/>
        </p:spPr>
        <p:txBody>
          <a:bodyPr wrap="none" rtlCol="0">
            <a:spAutoFit/>
          </a:bodyPr>
          <a:lstStyle/>
          <a:p>
            <a:pPr algn="ctr"/>
            <a:r>
              <a:rPr lang="en-US" sz="1200" dirty="0">
                <a:latin typeface="Avenir Book" panose="02000503020000020003" pitchFamily="2" charset="0"/>
              </a:rPr>
              <a:t>Jackie </a:t>
            </a:r>
            <a:r>
              <a:rPr lang="en-US" sz="1200" dirty="0" err="1">
                <a:latin typeface="Avenir Book" panose="02000503020000020003" pitchFamily="2" charset="0"/>
              </a:rPr>
              <a:t>Odgis</a:t>
            </a:r>
            <a:endParaRPr lang="en-US" sz="1200" dirty="0">
              <a:latin typeface="Avenir Book" panose="02000503020000020003" pitchFamily="2" charset="0"/>
            </a:endParaRPr>
          </a:p>
        </p:txBody>
      </p:sp>
      <p:pic>
        <p:nvPicPr>
          <p:cNvPr id="8" name="Picture 7" descr="A person with a beard and mustache&#10;&#10;Description automatically generated">
            <a:extLst>
              <a:ext uri="{FF2B5EF4-FFF2-40B4-BE49-F238E27FC236}">
                <a16:creationId xmlns:a16="http://schemas.microsoft.com/office/drawing/2014/main" id="{DB0A8078-4D26-D468-C62D-6F5E32BCE579}"/>
              </a:ext>
            </a:extLst>
          </p:cNvPr>
          <p:cNvPicPr>
            <a:picLocks noChangeAspect="1"/>
          </p:cNvPicPr>
          <p:nvPr/>
        </p:nvPicPr>
        <p:blipFill>
          <a:blip r:embed="rId5"/>
          <a:stretch>
            <a:fillRect/>
          </a:stretch>
        </p:blipFill>
        <p:spPr>
          <a:xfrm>
            <a:off x="2447041" y="2121716"/>
            <a:ext cx="831432" cy="1103918"/>
          </a:xfrm>
          <a:prstGeom prst="rect">
            <a:avLst/>
          </a:prstGeom>
        </p:spPr>
      </p:pic>
      <p:sp>
        <p:nvSpPr>
          <p:cNvPr id="9" name="TextBox 8">
            <a:extLst>
              <a:ext uri="{FF2B5EF4-FFF2-40B4-BE49-F238E27FC236}">
                <a16:creationId xmlns:a16="http://schemas.microsoft.com/office/drawing/2014/main" id="{19DBADF1-70A0-E400-81EA-50384B702C73}"/>
              </a:ext>
            </a:extLst>
          </p:cNvPr>
          <p:cNvSpPr txBox="1"/>
          <p:nvPr/>
        </p:nvSpPr>
        <p:spPr>
          <a:xfrm>
            <a:off x="2195899" y="3278658"/>
            <a:ext cx="1807739" cy="369332"/>
          </a:xfrm>
          <a:prstGeom prst="rect">
            <a:avLst/>
          </a:prstGeom>
          <a:noFill/>
        </p:spPr>
        <p:txBody>
          <a:bodyPr wrap="none" rtlCol="0">
            <a:spAutoFit/>
          </a:bodyPr>
          <a:lstStyle/>
          <a:p>
            <a:r>
              <a:rPr lang="en-US" dirty="0"/>
              <a:t>Dr. John Connolly</a:t>
            </a:r>
          </a:p>
        </p:txBody>
      </p:sp>
      <p:pic>
        <p:nvPicPr>
          <p:cNvPr id="10" name="Picture 9" descr="A close-up of a person smiling&#10;&#10;Description automatically generated">
            <a:extLst>
              <a:ext uri="{FF2B5EF4-FFF2-40B4-BE49-F238E27FC236}">
                <a16:creationId xmlns:a16="http://schemas.microsoft.com/office/drawing/2014/main" id="{F97E5431-2B5C-E9D8-BEB3-229CB046B770}"/>
              </a:ext>
            </a:extLst>
          </p:cNvPr>
          <p:cNvPicPr>
            <a:picLocks noChangeAspect="1"/>
          </p:cNvPicPr>
          <p:nvPr/>
        </p:nvPicPr>
        <p:blipFill>
          <a:blip r:embed="rId6"/>
          <a:stretch>
            <a:fillRect/>
          </a:stretch>
        </p:blipFill>
        <p:spPr>
          <a:xfrm>
            <a:off x="1079072" y="3814401"/>
            <a:ext cx="867050" cy="1150168"/>
          </a:xfrm>
          <a:prstGeom prst="rect">
            <a:avLst/>
          </a:prstGeom>
        </p:spPr>
      </p:pic>
      <p:pic>
        <p:nvPicPr>
          <p:cNvPr id="11" name="Picture 10" descr="A person in a suit smiling&#10;&#10;Description automatically generated">
            <a:extLst>
              <a:ext uri="{FF2B5EF4-FFF2-40B4-BE49-F238E27FC236}">
                <a16:creationId xmlns:a16="http://schemas.microsoft.com/office/drawing/2014/main" id="{78C5B8BC-1C0C-F966-7EC8-3B0EF203676A}"/>
              </a:ext>
            </a:extLst>
          </p:cNvPr>
          <p:cNvPicPr>
            <a:picLocks noChangeAspect="1"/>
          </p:cNvPicPr>
          <p:nvPr/>
        </p:nvPicPr>
        <p:blipFill>
          <a:blip r:embed="rId7"/>
          <a:stretch>
            <a:fillRect/>
          </a:stretch>
        </p:blipFill>
        <p:spPr>
          <a:xfrm>
            <a:off x="2262717" y="3860068"/>
            <a:ext cx="1166400" cy="1120358"/>
          </a:xfrm>
          <a:prstGeom prst="rect">
            <a:avLst/>
          </a:prstGeom>
        </p:spPr>
      </p:pic>
      <p:sp>
        <p:nvSpPr>
          <p:cNvPr id="12" name="TextBox 11">
            <a:extLst>
              <a:ext uri="{FF2B5EF4-FFF2-40B4-BE49-F238E27FC236}">
                <a16:creationId xmlns:a16="http://schemas.microsoft.com/office/drawing/2014/main" id="{61B30AB2-EEC1-D812-2F1F-C1CE54BC3D77}"/>
              </a:ext>
            </a:extLst>
          </p:cNvPr>
          <p:cNvSpPr txBox="1"/>
          <p:nvPr/>
        </p:nvSpPr>
        <p:spPr>
          <a:xfrm>
            <a:off x="792108" y="4993895"/>
            <a:ext cx="1300036" cy="338554"/>
          </a:xfrm>
          <a:prstGeom prst="rect">
            <a:avLst/>
          </a:prstGeom>
          <a:noFill/>
        </p:spPr>
        <p:txBody>
          <a:bodyPr wrap="none" rtlCol="0">
            <a:spAutoFit/>
          </a:bodyPr>
          <a:lstStyle/>
          <a:p>
            <a:r>
              <a:rPr lang="en-US" sz="1600" dirty="0"/>
              <a:t>Jodie Jackson</a:t>
            </a:r>
          </a:p>
        </p:txBody>
      </p:sp>
      <p:sp>
        <p:nvSpPr>
          <p:cNvPr id="13" name="TextBox 12">
            <a:extLst>
              <a:ext uri="{FF2B5EF4-FFF2-40B4-BE49-F238E27FC236}">
                <a16:creationId xmlns:a16="http://schemas.microsoft.com/office/drawing/2014/main" id="{6629A34D-8A7C-FE8C-5627-11B7DB59DDBC}"/>
              </a:ext>
            </a:extLst>
          </p:cNvPr>
          <p:cNvSpPr txBox="1"/>
          <p:nvPr/>
        </p:nvSpPr>
        <p:spPr>
          <a:xfrm>
            <a:off x="2195899" y="4993895"/>
            <a:ext cx="1331134" cy="338554"/>
          </a:xfrm>
          <a:prstGeom prst="rect">
            <a:avLst/>
          </a:prstGeom>
          <a:noFill/>
        </p:spPr>
        <p:txBody>
          <a:bodyPr wrap="none" rtlCol="0">
            <a:spAutoFit/>
          </a:bodyPr>
          <a:lstStyle/>
          <a:p>
            <a:r>
              <a:rPr lang="en-US" sz="1600" dirty="0"/>
              <a:t>Josh Peterson</a:t>
            </a:r>
          </a:p>
        </p:txBody>
      </p:sp>
      <p:pic>
        <p:nvPicPr>
          <p:cNvPr id="14" name="Google Shape;756;p84">
            <a:extLst>
              <a:ext uri="{FF2B5EF4-FFF2-40B4-BE49-F238E27FC236}">
                <a16:creationId xmlns:a16="http://schemas.microsoft.com/office/drawing/2014/main" id="{44974873-CB3A-F07D-E44A-33C4A6E767E4}"/>
              </a:ext>
            </a:extLst>
          </p:cNvPr>
          <p:cNvPicPr preferRelativeResize="0"/>
          <p:nvPr/>
        </p:nvPicPr>
        <p:blipFill>
          <a:blip r:embed="rId8">
            <a:alphaModFix/>
          </a:blip>
          <a:stretch>
            <a:fillRect/>
          </a:stretch>
        </p:blipFill>
        <p:spPr>
          <a:xfrm>
            <a:off x="962681" y="5479776"/>
            <a:ext cx="1079992" cy="921387"/>
          </a:xfrm>
          <a:prstGeom prst="rect">
            <a:avLst/>
          </a:prstGeom>
          <a:noFill/>
          <a:ln>
            <a:noFill/>
          </a:ln>
        </p:spPr>
      </p:pic>
      <p:sp>
        <p:nvSpPr>
          <p:cNvPr id="15" name="Google Shape;757;p84">
            <a:extLst>
              <a:ext uri="{FF2B5EF4-FFF2-40B4-BE49-F238E27FC236}">
                <a16:creationId xmlns:a16="http://schemas.microsoft.com/office/drawing/2014/main" id="{C8A809D6-6DD3-44FE-6DF4-F8A131F633D0}"/>
              </a:ext>
            </a:extLst>
          </p:cNvPr>
          <p:cNvSpPr txBox="1"/>
          <p:nvPr/>
        </p:nvSpPr>
        <p:spPr>
          <a:xfrm>
            <a:off x="2123541" y="6412909"/>
            <a:ext cx="2247200" cy="492402"/>
          </a:xfrm>
          <a:prstGeom prst="rect">
            <a:avLst/>
          </a:prstGeom>
          <a:noFill/>
          <a:ln>
            <a:noFill/>
          </a:ln>
        </p:spPr>
        <p:txBody>
          <a:bodyPr spcFirstLastPara="1" wrap="square" lIns="121900" tIns="121900" rIns="121900" bIns="121900" anchor="t" anchorCtr="0">
            <a:spAutoFit/>
          </a:bodyPr>
          <a:lstStyle/>
          <a:p>
            <a:r>
              <a:rPr lang="en" sz="1600" b="1" dirty="0"/>
              <a:t>Chris </a:t>
            </a:r>
            <a:r>
              <a:rPr lang="en" sz="1600" b="1" dirty="0" err="1"/>
              <a:t>Kachulis</a:t>
            </a:r>
            <a:r>
              <a:rPr lang="en" sz="1600" b="1" dirty="0"/>
              <a:t>, PhD</a:t>
            </a:r>
            <a:endParaRPr sz="1600" b="1" dirty="0"/>
          </a:p>
        </p:txBody>
      </p:sp>
      <p:sp>
        <p:nvSpPr>
          <p:cNvPr id="16" name="Google Shape;758;p84">
            <a:extLst>
              <a:ext uri="{FF2B5EF4-FFF2-40B4-BE49-F238E27FC236}">
                <a16:creationId xmlns:a16="http://schemas.microsoft.com/office/drawing/2014/main" id="{0C98A3F1-8B08-D13D-5044-64A9904204C7}"/>
              </a:ext>
            </a:extLst>
          </p:cNvPr>
          <p:cNvSpPr txBox="1"/>
          <p:nvPr/>
        </p:nvSpPr>
        <p:spPr>
          <a:xfrm>
            <a:off x="475899" y="6372035"/>
            <a:ext cx="2018400" cy="492402"/>
          </a:xfrm>
          <a:prstGeom prst="rect">
            <a:avLst/>
          </a:prstGeom>
          <a:noFill/>
          <a:ln>
            <a:noFill/>
          </a:ln>
        </p:spPr>
        <p:txBody>
          <a:bodyPr spcFirstLastPara="1" wrap="square" lIns="121900" tIns="121900" rIns="121900" bIns="121900" anchor="t" anchorCtr="0">
            <a:spAutoFit/>
          </a:bodyPr>
          <a:lstStyle/>
          <a:p>
            <a:r>
              <a:rPr lang="en" sz="1600" b="1" dirty="0"/>
              <a:t>Niall </a:t>
            </a:r>
            <a:r>
              <a:rPr lang="en" sz="1600" b="1" dirty="0" err="1"/>
              <a:t>Lennon,PhD</a:t>
            </a:r>
            <a:endParaRPr sz="1600" b="1" dirty="0"/>
          </a:p>
        </p:txBody>
      </p:sp>
      <p:pic>
        <p:nvPicPr>
          <p:cNvPr id="17" name="Google Shape;762;p84">
            <a:extLst>
              <a:ext uri="{FF2B5EF4-FFF2-40B4-BE49-F238E27FC236}">
                <a16:creationId xmlns:a16="http://schemas.microsoft.com/office/drawing/2014/main" id="{8CB151F1-9100-4DBD-07C0-ADE927E639CC}"/>
              </a:ext>
            </a:extLst>
          </p:cNvPr>
          <p:cNvPicPr preferRelativeResize="0"/>
          <p:nvPr/>
        </p:nvPicPr>
        <p:blipFill>
          <a:blip r:embed="rId9">
            <a:alphaModFix/>
          </a:blip>
          <a:stretch>
            <a:fillRect/>
          </a:stretch>
        </p:blipFill>
        <p:spPr>
          <a:xfrm>
            <a:off x="2447041" y="5453594"/>
            <a:ext cx="982076" cy="1019311"/>
          </a:xfrm>
          <a:prstGeom prst="rect">
            <a:avLst/>
          </a:prstGeom>
          <a:noFill/>
          <a:ln>
            <a:noFill/>
          </a:ln>
        </p:spPr>
      </p:pic>
      <p:pic>
        <p:nvPicPr>
          <p:cNvPr id="19" name="Picture 18" descr="A close-up of a logo&#10;&#10;Description automatically generated">
            <a:extLst>
              <a:ext uri="{FF2B5EF4-FFF2-40B4-BE49-F238E27FC236}">
                <a16:creationId xmlns:a16="http://schemas.microsoft.com/office/drawing/2014/main" id="{AF14F6EC-34F3-C2C6-B3E9-46B13AD11C60}"/>
              </a:ext>
            </a:extLst>
          </p:cNvPr>
          <p:cNvPicPr>
            <a:picLocks noChangeAspect="1"/>
          </p:cNvPicPr>
          <p:nvPr/>
        </p:nvPicPr>
        <p:blipFill>
          <a:blip r:embed="rId10"/>
          <a:stretch>
            <a:fillRect/>
          </a:stretch>
        </p:blipFill>
        <p:spPr>
          <a:xfrm>
            <a:off x="4839904" y="113713"/>
            <a:ext cx="6299332" cy="2162861"/>
          </a:xfrm>
          <a:prstGeom prst="rect">
            <a:avLst/>
          </a:prstGeom>
        </p:spPr>
      </p:pic>
      <p:sp>
        <p:nvSpPr>
          <p:cNvPr id="20" name="Google Shape;1050;p107">
            <a:extLst>
              <a:ext uri="{FF2B5EF4-FFF2-40B4-BE49-F238E27FC236}">
                <a16:creationId xmlns:a16="http://schemas.microsoft.com/office/drawing/2014/main" id="{6A6E1CF8-B4D3-2FC3-DDC7-66D305100300}"/>
              </a:ext>
            </a:extLst>
          </p:cNvPr>
          <p:cNvSpPr txBox="1"/>
          <p:nvPr/>
        </p:nvSpPr>
        <p:spPr>
          <a:xfrm>
            <a:off x="5565069" y="1733656"/>
            <a:ext cx="2436300" cy="274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dirty="0"/>
              <a:t>VUMC CC members</a:t>
            </a:r>
            <a:endParaRPr sz="1300" b="1" dirty="0"/>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Jodie Jackson</a:t>
            </a:r>
          </a:p>
          <a:p>
            <a:pPr marL="457200" lvl="0" indent="-304800" algn="l" rtl="0">
              <a:lnSpc>
                <a:spcPct val="115000"/>
              </a:lnSpc>
              <a:spcBef>
                <a:spcPts val="0"/>
              </a:spcBef>
              <a:spcAft>
                <a:spcPts val="0"/>
              </a:spcAft>
              <a:buClr>
                <a:schemeClr val="dk1"/>
              </a:buClr>
              <a:buSzPts val="1200"/>
              <a:buChar char="●"/>
            </a:pPr>
            <a:r>
              <a:rPr lang="en" sz="1200" b="1" dirty="0">
                <a:solidFill>
                  <a:schemeClr val="dk1"/>
                </a:solidFill>
              </a:rPr>
              <a:t>Josh Peterson, PI</a:t>
            </a: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Brian </a:t>
            </a:r>
            <a:r>
              <a:rPr lang="en" sz="1200" dirty="0" err="1">
                <a:solidFill>
                  <a:schemeClr val="dk1"/>
                </a:solidFill>
              </a:rPr>
              <a:t>Aloisi</a:t>
            </a:r>
            <a:endParaRPr sz="1200" dirty="0">
              <a:solidFill>
                <a:schemeClr val="dk1"/>
              </a:solidFill>
            </a:endParaRPr>
          </a:p>
          <a:p>
            <a:pPr marL="457200" lvl="0" indent="-304800" algn="l" rtl="0">
              <a:lnSpc>
                <a:spcPct val="115000"/>
              </a:lnSpc>
              <a:spcBef>
                <a:spcPts val="0"/>
              </a:spcBef>
              <a:spcAft>
                <a:spcPts val="0"/>
              </a:spcAft>
              <a:buClr>
                <a:srgbClr val="000000"/>
              </a:buClr>
              <a:buSzPts val="1200"/>
              <a:buChar char="●"/>
            </a:pPr>
            <a:r>
              <a:rPr lang="en" sz="1200" dirty="0">
                <a:solidFill>
                  <a:schemeClr val="dk1"/>
                </a:solidFill>
              </a:rPr>
              <a:t>Melissa Basford, MBA</a:t>
            </a:r>
            <a:endParaRPr sz="1200" dirty="0">
              <a:solidFill>
                <a:schemeClr val="dk1"/>
              </a:solidFill>
            </a:endParaRPr>
          </a:p>
          <a:p>
            <a:pPr marL="457200" lvl="0" indent="-304800" algn="l" rtl="0">
              <a:lnSpc>
                <a:spcPct val="115000"/>
              </a:lnSpc>
              <a:spcBef>
                <a:spcPts val="0"/>
              </a:spcBef>
              <a:spcAft>
                <a:spcPts val="0"/>
              </a:spcAft>
              <a:buClr>
                <a:srgbClr val="000000"/>
              </a:buClr>
              <a:buSzPts val="1200"/>
              <a:buChar char="●"/>
            </a:pPr>
            <a:r>
              <a:rPr lang="en" sz="1200" dirty="0">
                <a:solidFill>
                  <a:schemeClr val="dk1"/>
                </a:solidFill>
              </a:rPr>
              <a:t>Robert Carroll, PhD</a:t>
            </a:r>
            <a:endParaRPr sz="1200" dirty="0">
              <a:solidFill>
                <a:schemeClr val="dk1"/>
              </a:solidFill>
            </a:endParaRPr>
          </a:p>
          <a:p>
            <a:pPr marL="457200" lvl="0" indent="-304800" algn="l" rtl="0">
              <a:lnSpc>
                <a:spcPct val="115000"/>
              </a:lnSpc>
              <a:spcBef>
                <a:spcPts val="0"/>
              </a:spcBef>
              <a:spcAft>
                <a:spcPts val="0"/>
              </a:spcAft>
              <a:buClr>
                <a:srgbClr val="000000"/>
              </a:buClr>
              <a:buSzPts val="1200"/>
              <a:buChar char="●"/>
            </a:pPr>
            <a:r>
              <a:rPr lang="en" sz="1200" b="1" dirty="0"/>
              <a:t>Alanna </a:t>
            </a:r>
            <a:r>
              <a:rPr lang="en" sz="1200" b="1" dirty="0" err="1"/>
              <a:t>DiVietro</a:t>
            </a:r>
            <a:r>
              <a:rPr lang="en" sz="1200" b="1" dirty="0"/>
              <a:t>, MPH</a:t>
            </a:r>
            <a:endParaRPr sz="1200" b="1" dirty="0"/>
          </a:p>
          <a:p>
            <a:pPr marL="457200" lvl="0" indent="-304800" algn="l" rtl="0">
              <a:lnSpc>
                <a:spcPct val="115000"/>
              </a:lnSpc>
              <a:spcBef>
                <a:spcPts val="0"/>
              </a:spcBef>
              <a:spcAft>
                <a:spcPts val="0"/>
              </a:spcAft>
              <a:buClr>
                <a:srgbClr val="000000"/>
              </a:buClr>
              <a:buSzPts val="1200"/>
              <a:buChar char="●"/>
            </a:pPr>
            <a:r>
              <a:rPr lang="en" sz="1200" dirty="0"/>
              <a:t>Hillary </a:t>
            </a:r>
            <a:r>
              <a:rPr lang="en" sz="1200" dirty="0" err="1"/>
              <a:t>Duckman</a:t>
            </a:r>
            <a:r>
              <a:rPr lang="en" sz="1200" dirty="0"/>
              <a:t> </a:t>
            </a:r>
            <a:endParaRPr sz="1200" dirty="0"/>
          </a:p>
          <a:p>
            <a:pPr marL="457200" lvl="0" indent="-304800" algn="l" rtl="0">
              <a:lnSpc>
                <a:spcPct val="115000"/>
              </a:lnSpc>
              <a:spcBef>
                <a:spcPts val="0"/>
              </a:spcBef>
              <a:spcAft>
                <a:spcPts val="0"/>
              </a:spcAft>
              <a:buClr>
                <a:srgbClr val="000000"/>
              </a:buClr>
              <a:buSzPts val="1200"/>
              <a:buChar char="●"/>
            </a:pPr>
            <a:r>
              <a:rPr lang="en" sz="1200" b="1" dirty="0"/>
              <a:t>Sophie Forman</a:t>
            </a:r>
            <a:endParaRPr sz="1200" b="1" dirty="0"/>
          </a:p>
          <a:p>
            <a:pPr marL="457200" lvl="0" indent="-304800" algn="l" rtl="0">
              <a:lnSpc>
                <a:spcPct val="115000"/>
              </a:lnSpc>
              <a:spcBef>
                <a:spcPts val="0"/>
              </a:spcBef>
              <a:spcAft>
                <a:spcPts val="0"/>
              </a:spcAft>
              <a:buClr>
                <a:srgbClr val="000000"/>
              </a:buClr>
              <a:buSzPts val="1200"/>
              <a:buChar char="●"/>
            </a:pPr>
            <a:r>
              <a:rPr lang="en" sz="1200" dirty="0">
                <a:solidFill>
                  <a:schemeClr val="dk1"/>
                </a:solidFill>
              </a:rPr>
              <a:t>Michael Holmes </a:t>
            </a:r>
            <a:endParaRPr sz="1200" dirty="0">
              <a:solidFill>
                <a:schemeClr val="dk1"/>
              </a:solidFill>
            </a:endParaRPr>
          </a:p>
          <a:p>
            <a:pPr marL="457200" lvl="0" indent="-304800" algn="l" rtl="0">
              <a:lnSpc>
                <a:spcPct val="115000"/>
              </a:lnSpc>
              <a:spcBef>
                <a:spcPts val="0"/>
              </a:spcBef>
              <a:spcAft>
                <a:spcPts val="0"/>
              </a:spcAft>
              <a:buClr>
                <a:srgbClr val="000000"/>
              </a:buClr>
              <a:buSzPts val="1200"/>
              <a:buChar char="●"/>
            </a:pPr>
            <a:r>
              <a:rPr lang="en" sz="1200" b="1" dirty="0">
                <a:solidFill>
                  <a:schemeClr val="dk1"/>
                </a:solidFill>
              </a:rPr>
              <a:t>Sofia </a:t>
            </a:r>
            <a:r>
              <a:rPr lang="en" sz="1200" b="1" dirty="0" err="1">
                <a:solidFill>
                  <a:schemeClr val="dk1"/>
                </a:solidFill>
              </a:rPr>
              <a:t>Labrecque</a:t>
            </a:r>
            <a:endParaRPr sz="1200" b="1" dirty="0">
              <a:solidFill>
                <a:schemeClr val="dk1"/>
              </a:solidFill>
            </a:endParaRPr>
          </a:p>
          <a:p>
            <a:pPr marL="457200" lvl="0" indent="-304800" algn="l" rtl="0">
              <a:lnSpc>
                <a:spcPct val="115000"/>
              </a:lnSpc>
              <a:spcBef>
                <a:spcPts val="0"/>
              </a:spcBef>
              <a:spcAft>
                <a:spcPts val="0"/>
              </a:spcAft>
              <a:buClr>
                <a:srgbClr val="000000"/>
              </a:buClr>
              <a:buSzPts val="1200"/>
              <a:buChar char="●"/>
            </a:pPr>
            <a:r>
              <a:rPr lang="en" sz="1200" dirty="0">
                <a:solidFill>
                  <a:schemeClr val="dk1"/>
                </a:solidFill>
              </a:rPr>
              <a:t>Brad </a:t>
            </a:r>
            <a:r>
              <a:rPr lang="en" sz="1200" dirty="0" err="1">
                <a:solidFill>
                  <a:schemeClr val="dk1"/>
                </a:solidFill>
              </a:rPr>
              <a:t>Malin</a:t>
            </a:r>
            <a:r>
              <a:rPr lang="en" sz="1200" dirty="0">
                <a:solidFill>
                  <a:schemeClr val="dk1"/>
                </a:solidFill>
              </a:rPr>
              <a:t>, PhD</a:t>
            </a:r>
            <a:endParaRPr sz="1200" dirty="0">
              <a:solidFill>
                <a:schemeClr val="dk1"/>
              </a:solidFill>
            </a:endParaRPr>
          </a:p>
          <a:p>
            <a:pPr marL="457200" lvl="0" indent="-304800" algn="l" rtl="0">
              <a:lnSpc>
                <a:spcPct val="115000"/>
              </a:lnSpc>
              <a:spcBef>
                <a:spcPts val="0"/>
              </a:spcBef>
              <a:spcAft>
                <a:spcPts val="0"/>
              </a:spcAft>
              <a:buClr>
                <a:srgbClr val="000000"/>
              </a:buClr>
              <a:buSzPts val="1200"/>
              <a:buChar char="●"/>
            </a:pPr>
            <a:r>
              <a:rPr lang="en" sz="1200" b="1" dirty="0"/>
              <a:t>Lynn </a:t>
            </a:r>
            <a:r>
              <a:rPr lang="en" sz="1200" b="1" dirty="0" err="1"/>
              <a:t>Seabolt</a:t>
            </a:r>
            <a:r>
              <a:rPr lang="en" sz="1200" b="1" dirty="0"/>
              <a:t>, MS RD</a:t>
            </a:r>
            <a:endParaRPr sz="1200" dirty="0">
              <a:solidFill>
                <a:srgbClr val="FF0000"/>
              </a:solidFill>
            </a:endParaRPr>
          </a:p>
          <a:p>
            <a:pPr marL="457200" lvl="0" indent="-304800" algn="l" rtl="0">
              <a:lnSpc>
                <a:spcPct val="115000"/>
              </a:lnSpc>
              <a:spcBef>
                <a:spcPts val="0"/>
              </a:spcBef>
              <a:spcAft>
                <a:spcPts val="0"/>
              </a:spcAft>
              <a:buClr>
                <a:srgbClr val="000000"/>
              </a:buClr>
              <a:buSzPts val="1200"/>
              <a:buChar char="●"/>
            </a:pPr>
            <a:r>
              <a:rPr lang="en" sz="1200" dirty="0"/>
              <a:t>Henry Walker</a:t>
            </a:r>
            <a:endParaRPr sz="1200" dirty="0"/>
          </a:p>
          <a:p>
            <a:pPr marL="0" lvl="0" indent="0" algn="l" rtl="0">
              <a:lnSpc>
                <a:spcPct val="115000"/>
              </a:lnSpc>
              <a:spcBef>
                <a:spcPts val="1600"/>
              </a:spcBef>
              <a:spcAft>
                <a:spcPts val="1600"/>
              </a:spcAft>
              <a:buNone/>
            </a:pPr>
            <a:endParaRPr sz="1300" dirty="0"/>
          </a:p>
        </p:txBody>
      </p:sp>
      <p:sp>
        <p:nvSpPr>
          <p:cNvPr id="21" name="Google Shape;1051;p107">
            <a:extLst>
              <a:ext uri="{FF2B5EF4-FFF2-40B4-BE49-F238E27FC236}">
                <a16:creationId xmlns:a16="http://schemas.microsoft.com/office/drawing/2014/main" id="{CA0AE9D1-46D0-5AF9-B031-40BE3B0515A8}"/>
              </a:ext>
            </a:extLst>
          </p:cNvPr>
          <p:cNvSpPr txBox="1"/>
          <p:nvPr/>
        </p:nvSpPr>
        <p:spPr>
          <a:xfrm>
            <a:off x="7586684" y="1895592"/>
            <a:ext cx="2279700" cy="113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dirty="0">
                <a:solidFill>
                  <a:schemeClr val="dk1"/>
                </a:solidFill>
              </a:rPr>
              <a:t>Broad, Genotyping</a:t>
            </a:r>
            <a:endParaRPr sz="1300" b="1" dirty="0">
              <a:solidFill>
                <a:schemeClr val="dk1"/>
              </a:solidFill>
            </a:endParaRPr>
          </a:p>
          <a:p>
            <a:pPr marL="457200" lvl="0" indent="-298450" algn="l" rtl="0">
              <a:lnSpc>
                <a:spcPct val="115000"/>
              </a:lnSpc>
              <a:spcBef>
                <a:spcPts val="0"/>
              </a:spcBef>
              <a:spcAft>
                <a:spcPts val="0"/>
              </a:spcAft>
              <a:buSzPts val="1100"/>
              <a:buChar char="●"/>
            </a:pPr>
            <a:r>
              <a:rPr lang="en" sz="1100" dirty="0"/>
              <a:t>Maegan Harden</a:t>
            </a:r>
            <a:endParaRPr sz="1100" dirty="0"/>
          </a:p>
          <a:p>
            <a:pPr marL="457200" lvl="0" indent="-298450" algn="l" rtl="0">
              <a:lnSpc>
                <a:spcPct val="115000"/>
              </a:lnSpc>
              <a:spcBef>
                <a:spcPts val="0"/>
              </a:spcBef>
              <a:spcAft>
                <a:spcPts val="0"/>
              </a:spcAft>
              <a:buSzPts val="1100"/>
              <a:buChar char="●"/>
            </a:pPr>
            <a:r>
              <a:rPr lang="en" sz="1100" b="1" dirty="0"/>
              <a:t>PI, Niall Lennon, PhD</a:t>
            </a:r>
            <a:endParaRPr sz="1100" b="1" dirty="0"/>
          </a:p>
          <a:p>
            <a:pPr marL="457200" lvl="0" indent="-298450" algn="l" rtl="0">
              <a:lnSpc>
                <a:spcPct val="115000"/>
              </a:lnSpc>
              <a:spcBef>
                <a:spcPts val="0"/>
              </a:spcBef>
              <a:spcAft>
                <a:spcPts val="0"/>
              </a:spcAft>
              <a:buSzPts val="1100"/>
              <a:buChar char="●"/>
            </a:pPr>
            <a:r>
              <a:rPr lang="en" sz="1100" dirty="0"/>
              <a:t>Chris </a:t>
            </a:r>
            <a:r>
              <a:rPr lang="en" sz="1100" dirty="0" err="1"/>
              <a:t>Kachulis</a:t>
            </a:r>
            <a:r>
              <a:rPr lang="en" sz="1100" dirty="0"/>
              <a:t>, PhD</a:t>
            </a:r>
            <a:endParaRPr sz="1100" dirty="0"/>
          </a:p>
          <a:p>
            <a:pPr marL="457200" lvl="0" indent="-298450" algn="l" rtl="0">
              <a:lnSpc>
                <a:spcPct val="115000"/>
              </a:lnSpc>
              <a:spcBef>
                <a:spcPts val="0"/>
              </a:spcBef>
              <a:spcAft>
                <a:spcPts val="0"/>
              </a:spcAft>
              <a:buSzPts val="1100"/>
              <a:buChar char="●"/>
            </a:pPr>
            <a:r>
              <a:rPr lang="en" sz="1100" dirty="0"/>
              <a:t>Edyta </a:t>
            </a:r>
            <a:r>
              <a:rPr lang="en" sz="1100" dirty="0" err="1"/>
              <a:t>Malolepsza</a:t>
            </a:r>
            <a:endParaRPr sz="1100" dirty="0"/>
          </a:p>
        </p:txBody>
      </p:sp>
      <p:sp>
        <p:nvSpPr>
          <p:cNvPr id="22" name="Google Shape;1052;p107">
            <a:extLst>
              <a:ext uri="{FF2B5EF4-FFF2-40B4-BE49-F238E27FC236}">
                <a16:creationId xmlns:a16="http://schemas.microsoft.com/office/drawing/2014/main" id="{5B5A838D-4326-5EDD-9474-8233A0C0C334}"/>
              </a:ext>
            </a:extLst>
          </p:cNvPr>
          <p:cNvSpPr txBox="1"/>
          <p:nvPr/>
        </p:nvSpPr>
        <p:spPr>
          <a:xfrm>
            <a:off x="7828784" y="3325985"/>
            <a:ext cx="2037600" cy="106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dirty="0"/>
              <a:t>Duke, </a:t>
            </a:r>
            <a:r>
              <a:rPr lang="en" sz="1300" b="1" dirty="0" err="1"/>
              <a:t>MeTree</a:t>
            </a:r>
            <a:endParaRPr sz="1300" b="1" dirty="0"/>
          </a:p>
          <a:p>
            <a:pPr marL="457200" lvl="0" indent="-298450" algn="l" rtl="0">
              <a:lnSpc>
                <a:spcPct val="115000"/>
              </a:lnSpc>
              <a:spcBef>
                <a:spcPts val="0"/>
              </a:spcBef>
              <a:spcAft>
                <a:spcPts val="0"/>
              </a:spcAft>
              <a:buClr>
                <a:schemeClr val="dk1"/>
              </a:buClr>
              <a:buSzPts val="1100"/>
              <a:buChar char="●"/>
            </a:pPr>
            <a:r>
              <a:rPr lang="en" sz="1100" dirty="0">
                <a:solidFill>
                  <a:schemeClr val="dk1"/>
                </a:solidFill>
              </a:rPr>
              <a:t>Lori Orlando, MD</a:t>
            </a:r>
            <a:endParaRPr sz="1100"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dirty="0" err="1">
                <a:solidFill>
                  <a:schemeClr val="dk1"/>
                </a:solidFill>
              </a:rPr>
              <a:t>Teji</a:t>
            </a:r>
            <a:r>
              <a:rPr lang="en" sz="1100" dirty="0">
                <a:solidFill>
                  <a:schemeClr val="dk1"/>
                </a:solidFill>
              </a:rPr>
              <a:t> </a:t>
            </a:r>
            <a:r>
              <a:rPr lang="en" sz="1100" dirty="0" err="1">
                <a:solidFill>
                  <a:schemeClr val="dk1"/>
                </a:solidFill>
              </a:rPr>
              <a:t>Rakhra</a:t>
            </a:r>
            <a:r>
              <a:rPr lang="en" sz="1100" dirty="0">
                <a:solidFill>
                  <a:schemeClr val="dk1"/>
                </a:solidFill>
              </a:rPr>
              <a:t>-Burris</a:t>
            </a:r>
            <a:endParaRPr sz="1100"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dirty="0">
                <a:solidFill>
                  <a:schemeClr val="dk1"/>
                </a:solidFill>
              </a:rPr>
              <a:t>Matt Gauger</a:t>
            </a:r>
            <a:endParaRPr sz="1100" dirty="0">
              <a:solidFill>
                <a:schemeClr val="dk1"/>
              </a:solidFill>
            </a:endParaRPr>
          </a:p>
        </p:txBody>
      </p:sp>
      <p:sp>
        <p:nvSpPr>
          <p:cNvPr id="23" name="Google Shape;1051;p107">
            <a:extLst>
              <a:ext uri="{FF2B5EF4-FFF2-40B4-BE49-F238E27FC236}">
                <a16:creationId xmlns:a16="http://schemas.microsoft.com/office/drawing/2014/main" id="{515D3662-C3A1-E441-A71C-58F39FDACB6B}"/>
              </a:ext>
            </a:extLst>
          </p:cNvPr>
          <p:cNvSpPr txBox="1"/>
          <p:nvPr/>
        </p:nvSpPr>
        <p:spPr>
          <a:xfrm>
            <a:off x="9680189" y="2533906"/>
            <a:ext cx="2279700" cy="113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dirty="0">
                <a:solidFill>
                  <a:schemeClr val="dk1"/>
                </a:solidFill>
              </a:rPr>
              <a:t>NHGRI</a:t>
            </a:r>
            <a:endParaRPr sz="1300" b="1" dirty="0">
              <a:solidFill>
                <a:schemeClr val="dk1"/>
              </a:solidFill>
            </a:endParaRPr>
          </a:p>
          <a:p>
            <a:pPr marL="457200" lvl="0" indent="-298450" algn="l" rtl="0">
              <a:lnSpc>
                <a:spcPct val="115000"/>
              </a:lnSpc>
              <a:spcBef>
                <a:spcPts val="0"/>
              </a:spcBef>
              <a:spcAft>
                <a:spcPts val="0"/>
              </a:spcAft>
              <a:buSzPts val="1100"/>
              <a:buChar char="●"/>
            </a:pPr>
            <a:r>
              <a:rPr lang="en-US" sz="1100" dirty="0"/>
              <a:t>Robb </a:t>
            </a:r>
            <a:r>
              <a:rPr lang="en-US" sz="1100" dirty="0" err="1"/>
              <a:t>Rowely</a:t>
            </a:r>
            <a:endParaRPr lang="en-US" sz="1100" dirty="0"/>
          </a:p>
          <a:p>
            <a:pPr marL="457200" lvl="0" indent="-298450" algn="l" rtl="0">
              <a:lnSpc>
                <a:spcPct val="115000"/>
              </a:lnSpc>
              <a:spcBef>
                <a:spcPts val="0"/>
              </a:spcBef>
              <a:spcAft>
                <a:spcPts val="0"/>
              </a:spcAft>
              <a:buSzPts val="1100"/>
              <a:buChar char="●"/>
            </a:pPr>
            <a:r>
              <a:rPr lang="en-US" sz="1100" dirty="0"/>
              <a:t>Teri </a:t>
            </a:r>
            <a:r>
              <a:rPr lang="en-US" sz="1100" dirty="0" err="1"/>
              <a:t>Manolio</a:t>
            </a:r>
            <a:endParaRPr lang="en-US" sz="1100" dirty="0"/>
          </a:p>
          <a:p>
            <a:pPr marL="457200" lvl="0" indent="-298450" algn="l" rtl="0">
              <a:lnSpc>
                <a:spcPct val="115000"/>
              </a:lnSpc>
              <a:spcBef>
                <a:spcPts val="0"/>
              </a:spcBef>
              <a:spcAft>
                <a:spcPts val="0"/>
              </a:spcAft>
              <a:buSzPts val="1100"/>
              <a:buChar char="●"/>
            </a:pPr>
            <a:r>
              <a:rPr lang="en-US" sz="1100" dirty="0"/>
              <a:t>Other program staff</a:t>
            </a:r>
          </a:p>
          <a:p>
            <a:pPr marL="457200" lvl="0" indent="-298450" algn="l" rtl="0">
              <a:lnSpc>
                <a:spcPct val="115000"/>
              </a:lnSpc>
              <a:spcBef>
                <a:spcPts val="0"/>
              </a:spcBef>
              <a:spcAft>
                <a:spcPts val="0"/>
              </a:spcAft>
              <a:buSzPts val="1100"/>
              <a:buChar char="●"/>
            </a:pPr>
            <a:endParaRPr sz="1100" dirty="0"/>
          </a:p>
        </p:txBody>
      </p:sp>
      <p:sp>
        <p:nvSpPr>
          <p:cNvPr id="27" name="TextBox 26">
            <a:extLst>
              <a:ext uri="{FF2B5EF4-FFF2-40B4-BE49-F238E27FC236}">
                <a16:creationId xmlns:a16="http://schemas.microsoft.com/office/drawing/2014/main" id="{4033DFF4-0A98-3FED-3568-36CEB29046FE}"/>
              </a:ext>
            </a:extLst>
          </p:cNvPr>
          <p:cNvSpPr txBox="1"/>
          <p:nvPr/>
        </p:nvSpPr>
        <p:spPr>
          <a:xfrm>
            <a:off x="6783219" y="5338888"/>
            <a:ext cx="3608360" cy="523220"/>
          </a:xfrm>
          <a:prstGeom prst="rect">
            <a:avLst/>
          </a:prstGeom>
          <a:noFill/>
        </p:spPr>
        <p:txBody>
          <a:bodyPr wrap="none" rtlCol="0">
            <a:spAutoFit/>
          </a:bodyPr>
          <a:lstStyle/>
          <a:p>
            <a:r>
              <a:rPr lang="en-US" sz="2800" dirty="0">
                <a:solidFill>
                  <a:srgbClr val="FF0000"/>
                </a:solidFill>
              </a:rPr>
              <a:t>ALL 10 CLINICAL SITES!!</a:t>
            </a:r>
          </a:p>
        </p:txBody>
      </p:sp>
    </p:spTree>
    <p:extLst>
      <p:ext uri="{BB962C8B-B14F-4D97-AF65-F5344CB8AC3E}">
        <p14:creationId xmlns:p14="http://schemas.microsoft.com/office/powerpoint/2010/main" val="305535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81"/>
          <p:cNvSpPr txBox="1">
            <a:spLocks noGrp="1"/>
          </p:cNvSpPr>
          <p:nvPr>
            <p:ph type="title"/>
          </p:nvPr>
        </p:nvSpPr>
        <p:spPr>
          <a:xfrm>
            <a:off x="119000" y="277133"/>
            <a:ext cx="12192000" cy="1086000"/>
          </a:xfrm>
          <a:prstGeom prst="rect">
            <a:avLst/>
          </a:prstGeom>
        </p:spPr>
        <p:txBody>
          <a:bodyPr spcFirstLastPara="1" vert="horz" wrap="square" lIns="121900" tIns="121900" rIns="121900" bIns="121900" rtlCol="0" anchor="t" anchorCtr="0">
            <a:noAutofit/>
          </a:bodyPr>
          <a:lstStyle/>
          <a:p>
            <a:r>
              <a:rPr lang="en" sz="2800" b="1" dirty="0">
                <a:solidFill>
                  <a:schemeClr val="tx1">
                    <a:lumMod val="65000"/>
                    <a:lumOff val="35000"/>
                  </a:schemeClr>
                </a:solidFill>
                <a:latin typeface="Avenir Book" panose="02000503020000020003" pitchFamily="2" charset="0"/>
              </a:rPr>
              <a:t>PRS often have reduced accuracy across genetic ancestries</a:t>
            </a:r>
            <a:endParaRPr sz="2800" b="1" dirty="0">
              <a:solidFill>
                <a:schemeClr val="tx1">
                  <a:lumMod val="65000"/>
                  <a:lumOff val="35000"/>
                </a:schemeClr>
              </a:solidFill>
              <a:latin typeface="Avenir Book" panose="02000503020000020003" pitchFamily="2" charset="0"/>
            </a:endParaRPr>
          </a:p>
        </p:txBody>
      </p:sp>
      <p:pic>
        <p:nvPicPr>
          <p:cNvPr id="733" name="Google Shape;733;p81"/>
          <p:cNvPicPr preferRelativeResize="0"/>
          <p:nvPr/>
        </p:nvPicPr>
        <p:blipFill>
          <a:blip r:embed="rId3">
            <a:alphaModFix/>
          </a:blip>
          <a:stretch>
            <a:fillRect/>
          </a:stretch>
        </p:blipFill>
        <p:spPr>
          <a:xfrm>
            <a:off x="1916400" y="1319133"/>
            <a:ext cx="8597195" cy="5094635"/>
          </a:xfrm>
          <a:prstGeom prst="rect">
            <a:avLst/>
          </a:prstGeom>
          <a:noFill/>
          <a:ln>
            <a:noFill/>
          </a:ln>
        </p:spPr>
      </p:pic>
      <p:sp>
        <p:nvSpPr>
          <p:cNvPr id="734" name="Google Shape;734;p81"/>
          <p:cNvSpPr txBox="1"/>
          <p:nvPr/>
        </p:nvSpPr>
        <p:spPr>
          <a:xfrm>
            <a:off x="8524400" y="6249967"/>
            <a:ext cx="3667600" cy="451302"/>
          </a:xfrm>
          <a:prstGeom prst="rect">
            <a:avLst/>
          </a:prstGeom>
          <a:noFill/>
          <a:ln>
            <a:noFill/>
          </a:ln>
        </p:spPr>
        <p:txBody>
          <a:bodyPr spcFirstLastPara="1" wrap="square" lIns="121900" tIns="121900" rIns="121900" bIns="121900" anchor="t" anchorCtr="0">
            <a:spAutoFit/>
          </a:bodyPr>
          <a:lstStyle/>
          <a:p>
            <a:r>
              <a:rPr lang="en" sz="1333" b="1" i="1"/>
              <a:t>Martin, Nature Genetics 2019</a:t>
            </a:r>
            <a:endParaRPr sz="1333" b="1" i="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9" name="Google Shape;209;p49"/>
          <p:cNvSpPr txBox="1"/>
          <p:nvPr/>
        </p:nvSpPr>
        <p:spPr>
          <a:xfrm>
            <a:off x="281139" y="2632666"/>
            <a:ext cx="6099568" cy="1095644"/>
          </a:xfrm>
          <a:prstGeom prst="rect">
            <a:avLst/>
          </a:prstGeom>
          <a:solidFill>
            <a:schemeClr val="tx1">
              <a:lumMod val="50000"/>
              <a:lumOff val="50000"/>
            </a:schemeClr>
          </a:solidFill>
          <a:ln w="9525" cap="flat" cmpd="sng">
            <a:solidFill>
              <a:srgbClr val="0979B7"/>
            </a:solidFill>
            <a:prstDash val="solid"/>
            <a:round/>
            <a:headEnd type="none" w="sm" len="sm"/>
            <a:tailEnd type="none" w="sm" len="sm"/>
          </a:ln>
        </p:spPr>
        <p:txBody>
          <a:bodyPr spcFirstLastPara="1" wrap="square" lIns="121900" tIns="121900" rIns="121900" bIns="121900" anchor="t" anchorCtr="0">
            <a:spAutoFit/>
          </a:bodyPr>
          <a:lstStyle/>
          <a:p>
            <a:pPr marL="230712">
              <a:lnSpc>
                <a:spcPct val="115000"/>
              </a:lnSpc>
              <a:buClr>
                <a:schemeClr val="bg1"/>
              </a:buClr>
            </a:pPr>
            <a:r>
              <a:rPr lang="en-US" sz="2400" dirty="0">
                <a:solidFill>
                  <a:schemeClr val="bg1"/>
                </a:solidFill>
                <a:latin typeface="Avenir Book" panose="02000503020000020003" pitchFamily="2" charset="0"/>
                <a:ea typeface="Calibri"/>
                <a:cs typeface="Calibri"/>
                <a:sym typeface="Calibri"/>
              </a:rPr>
              <a:t>We are already starting to see this risk information in clinical practice.</a:t>
            </a:r>
            <a:endParaRPr sz="2400" dirty="0">
              <a:solidFill>
                <a:schemeClr val="bg1"/>
              </a:solidFill>
              <a:latin typeface="Avenir Book" panose="02000503020000020003" pitchFamily="2" charset="0"/>
              <a:ea typeface="Calibri"/>
              <a:cs typeface="Calibri"/>
              <a:sym typeface="Calibri"/>
            </a:endParaRPr>
          </a:p>
        </p:txBody>
      </p:sp>
      <p:pic>
        <p:nvPicPr>
          <p:cNvPr id="2" name="Picture 1">
            <a:extLst>
              <a:ext uri="{FF2B5EF4-FFF2-40B4-BE49-F238E27FC236}">
                <a16:creationId xmlns:a16="http://schemas.microsoft.com/office/drawing/2014/main" id="{768B0C08-2472-5649-93B1-A073BEF4474E}"/>
              </a:ext>
            </a:extLst>
          </p:cNvPr>
          <p:cNvPicPr>
            <a:picLocks noChangeAspect="1"/>
          </p:cNvPicPr>
          <p:nvPr/>
        </p:nvPicPr>
        <p:blipFill>
          <a:blip r:embed="rId3"/>
          <a:stretch>
            <a:fillRect/>
          </a:stretch>
        </p:blipFill>
        <p:spPr>
          <a:xfrm>
            <a:off x="6778753" y="466541"/>
            <a:ext cx="4711444" cy="5988008"/>
          </a:xfrm>
          <a:prstGeom prst="rect">
            <a:avLst/>
          </a:prstGeom>
        </p:spPr>
      </p:pic>
      <p:sp>
        <p:nvSpPr>
          <p:cNvPr id="4" name="TextBox 3">
            <a:extLst>
              <a:ext uri="{FF2B5EF4-FFF2-40B4-BE49-F238E27FC236}">
                <a16:creationId xmlns:a16="http://schemas.microsoft.com/office/drawing/2014/main" id="{9A92C2B6-6EAE-73E1-8ED7-CA124CF37C6C}"/>
              </a:ext>
            </a:extLst>
          </p:cNvPr>
          <p:cNvSpPr txBox="1"/>
          <p:nvPr/>
        </p:nvSpPr>
        <p:spPr>
          <a:xfrm>
            <a:off x="6857131" y="6480675"/>
            <a:ext cx="5287514" cy="338554"/>
          </a:xfrm>
          <a:prstGeom prst="rect">
            <a:avLst/>
          </a:prstGeom>
          <a:noFill/>
        </p:spPr>
        <p:txBody>
          <a:bodyPr wrap="square">
            <a:spAutoFit/>
          </a:bodyPr>
          <a:lstStyle/>
          <a:p>
            <a:r>
              <a:rPr lang="en-US" sz="1600" dirty="0" err="1">
                <a:latin typeface="Avenir Book" panose="02000503020000020003" pitchFamily="2" charset="0"/>
              </a:rPr>
              <a:t>Source:https</a:t>
            </a:r>
            <a:r>
              <a:rPr lang="en-US" sz="1600" dirty="0">
                <a:latin typeface="Avenir Book" panose="02000503020000020003" pitchFamily="2" charset="0"/>
              </a:rPr>
              <a:t>://</a:t>
            </a:r>
            <a:r>
              <a:rPr lang="en-US" sz="1600" dirty="0" err="1">
                <a:latin typeface="Avenir Book" panose="02000503020000020003" pitchFamily="2" charset="0"/>
              </a:rPr>
              <a:t>myriad.com</a:t>
            </a:r>
            <a:r>
              <a:rPr lang="en-US" sz="1600" dirty="0">
                <a:latin typeface="Avenir Book" panose="02000503020000020003" pitchFamily="2" charset="0"/>
              </a:rPr>
              <a:t>/imaging/risk-assessment/</a:t>
            </a:r>
          </a:p>
        </p:txBody>
      </p:sp>
    </p:spTree>
    <p:extLst>
      <p:ext uri="{BB962C8B-B14F-4D97-AF65-F5344CB8AC3E}">
        <p14:creationId xmlns:p14="http://schemas.microsoft.com/office/powerpoint/2010/main" val="2207595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B05AF-6E4E-1D30-3D0C-7777E2BC016C}"/>
              </a:ext>
            </a:extLst>
          </p:cNvPr>
          <p:cNvSpPr txBox="1"/>
          <p:nvPr/>
        </p:nvSpPr>
        <p:spPr>
          <a:xfrm>
            <a:off x="335445" y="1375410"/>
            <a:ext cx="11521109" cy="3231654"/>
          </a:xfrm>
          <a:prstGeom prst="rect">
            <a:avLst/>
          </a:prstGeom>
          <a:noFill/>
        </p:spPr>
        <p:txBody>
          <a:bodyPr wrap="square">
            <a:spAutoFit/>
          </a:bodyPr>
          <a:lstStyle/>
          <a:p>
            <a:endParaRPr lang="en-US" sz="2400" dirty="0">
              <a:solidFill>
                <a:srgbClr val="0D0D0D"/>
              </a:solidFill>
              <a:latin typeface="Avenir Book" panose="02000503020000020003" pitchFamily="2" charset="0"/>
            </a:endParaRPr>
          </a:p>
          <a:p>
            <a:r>
              <a:rPr lang="en-US" sz="2400" dirty="0">
                <a:solidFill>
                  <a:srgbClr val="0D0D0D"/>
                </a:solidFill>
                <a:latin typeface="Avenir Book" panose="02000503020000020003" pitchFamily="2" charset="0"/>
              </a:rPr>
              <a:t>E</a:t>
            </a:r>
            <a:r>
              <a:rPr lang="en-US" sz="2400" b="0" i="0" dirty="0">
                <a:solidFill>
                  <a:srgbClr val="0D0D0D"/>
                </a:solidFill>
                <a:effectLst/>
                <a:latin typeface="Avenir Book" panose="02000503020000020003" pitchFamily="2" charset="0"/>
              </a:rPr>
              <a:t>ffectively communicating </a:t>
            </a:r>
            <a:r>
              <a:rPr lang="en-US" sz="3600" b="0" i="0" dirty="0">
                <a:solidFill>
                  <a:srgbClr val="7030A0"/>
                </a:solidFill>
                <a:effectLst/>
                <a:latin typeface="Avenir Book" panose="02000503020000020003" pitchFamily="2" charset="0"/>
              </a:rPr>
              <a:t>complex genetic risk information </a:t>
            </a:r>
            <a:r>
              <a:rPr lang="en-US" sz="2400" b="0" i="0" dirty="0">
                <a:solidFill>
                  <a:srgbClr val="0D0D0D"/>
                </a:solidFill>
                <a:effectLst/>
                <a:latin typeface="Avenir Book" panose="02000503020000020003" pitchFamily="2" charset="0"/>
              </a:rPr>
              <a:t>to both healthcare providers and patients to </a:t>
            </a:r>
            <a:r>
              <a:rPr lang="en-US" sz="3600" b="0" i="0" dirty="0">
                <a:solidFill>
                  <a:srgbClr val="C00000"/>
                </a:solidFill>
                <a:effectLst/>
                <a:latin typeface="Avenir Book" panose="02000503020000020003" pitchFamily="2" charset="0"/>
              </a:rPr>
              <a:t>inform clinical decision-making</a:t>
            </a:r>
            <a:r>
              <a:rPr lang="en-US" sz="2400" b="0" i="0" dirty="0">
                <a:solidFill>
                  <a:srgbClr val="0D0D0D"/>
                </a:solidFill>
                <a:effectLst/>
                <a:latin typeface="Avenir Book" panose="02000503020000020003" pitchFamily="2" charset="0"/>
              </a:rPr>
              <a:t>. </a:t>
            </a:r>
          </a:p>
          <a:p>
            <a:endParaRPr lang="en-US" sz="2400" b="0" i="0" dirty="0">
              <a:solidFill>
                <a:srgbClr val="0D0D0D"/>
              </a:solidFill>
              <a:effectLst/>
              <a:latin typeface="Avenir Book" panose="02000503020000020003" pitchFamily="2" charset="0"/>
            </a:endParaRPr>
          </a:p>
          <a:p>
            <a:endParaRPr lang="en-US" sz="2400" dirty="0">
              <a:solidFill>
                <a:srgbClr val="0D0D0D"/>
              </a:solidFill>
              <a:latin typeface="Avenir Book" panose="02000503020000020003" pitchFamily="2" charset="0"/>
            </a:endParaRPr>
          </a:p>
          <a:p>
            <a:endParaRPr lang="en-US" sz="2400" b="0" i="0" dirty="0">
              <a:solidFill>
                <a:srgbClr val="0D0D0D"/>
              </a:solidFill>
              <a:effectLst/>
              <a:latin typeface="Avenir Book" panose="02000503020000020003" pitchFamily="2" charset="0"/>
            </a:endParaRPr>
          </a:p>
        </p:txBody>
      </p:sp>
      <p:sp>
        <p:nvSpPr>
          <p:cNvPr id="4" name="TextBox 3">
            <a:extLst>
              <a:ext uri="{FF2B5EF4-FFF2-40B4-BE49-F238E27FC236}">
                <a16:creationId xmlns:a16="http://schemas.microsoft.com/office/drawing/2014/main" id="{7FB7B4D6-CC58-E731-5A15-4DC53AAF83E3}"/>
              </a:ext>
            </a:extLst>
          </p:cNvPr>
          <p:cNvSpPr txBox="1"/>
          <p:nvPr/>
        </p:nvSpPr>
        <p:spPr>
          <a:xfrm>
            <a:off x="2944678" y="360355"/>
            <a:ext cx="5941370" cy="769441"/>
          </a:xfrm>
          <a:prstGeom prst="rect">
            <a:avLst/>
          </a:prstGeom>
          <a:noFill/>
        </p:spPr>
        <p:txBody>
          <a:bodyPr wrap="none" rtlCol="0">
            <a:spAutoFit/>
          </a:bodyPr>
          <a:lstStyle/>
          <a:p>
            <a:r>
              <a:rPr lang="en-US" sz="4400" dirty="0">
                <a:solidFill>
                  <a:schemeClr val="tx1">
                    <a:lumMod val="65000"/>
                    <a:lumOff val="35000"/>
                  </a:schemeClr>
                </a:solidFill>
              </a:rPr>
              <a:t>Meeting a dual challenge</a:t>
            </a:r>
          </a:p>
        </p:txBody>
      </p:sp>
    </p:spTree>
    <p:extLst>
      <p:ext uri="{BB962C8B-B14F-4D97-AF65-F5344CB8AC3E}">
        <p14:creationId xmlns:p14="http://schemas.microsoft.com/office/powerpoint/2010/main" val="122505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878A9-CB4E-2611-975E-45CAA176A0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8434EA-510F-0C76-2A15-525DED83F70D}"/>
              </a:ext>
            </a:extLst>
          </p:cNvPr>
          <p:cNvSpPr txBox="1"/>
          <p:nvPr/>
        </p:nvSpPr>
        <p:spPr>
          <a:xfrm>
            <a:off x="335445" y="1375410"/>
            <a:ext cx="11521109" cy="4708981"/>
          </a:xfrm>
          <a:prstGeom prst="rect">
            <a:avLst/>
          </a:prstGeom>
          <a:noFill/>
        </p:spPr>
        <p:txBody>
          <a:bodyPr wrap="square">
            <a:spAutoFit/>
          </a:bodyPr>
          <a:lstStyle/>
          <a:p>
            <a:endParaRPr lang="en-US" sz="2400" dirty="0">
              <a:solidFill>
                <a:srgbClr val="0D0D0D"/>
              </a:solidFill>
              <a:latin typeface="Avenir Book" panose="02000503020000020003" pitchFamily="2" charset="0"/>
            </a:endParaRPr>
          </a:p>
          <a:p>
            <a:r>
              <a:rPr lang="en-US" sz="2400" dirty="0">
                <a:solidFill>
                  <a:srgbClr val="0D0D0D"/>
                </a:solidFill>
                <a:latin typeface="Avenir Book" panose="02000503020000020003" pitchFamily="2" charset="0"/>
              </a:rPr>
              <a:t>E</a:t>
            </a:r>
            <a:r>
              <a:rPr lang="en-US" sz="2400" b="0" i="0" dirty="0">
                <a:solidFill>
                  <a:srgbClr val="0D0D0D"/>
                </a:solidFill>
                <a:effectLst/>
                <a:latin typeface="Avenir Book" panose="02000503020000020003" pitchFamily="2" charset="0"/>
              </a:rPr>
              <a:t>ffectively communicating </a:t>
            </a:r>
            <a:r>
              <a:rPr lang="en-US" sz="3600" b="0" i="0" dirty="0">
                <a:solidFill>
                  <a:srgbClr val="7030A0"/>
                </a:solidFill>
                <a:effectLst/>
                <a:latin typeface="Avenir Book" panose="02000503020000020003" pitchFamily="2" charset="0"/>
              </a:rPr>
              <a:t>complex genetic risk information </a:t>
            </a:r>
            <a:r>
              <a:rPr lang="en-US" sz="2400" b="0" i="0" dirty="0">
                <a:solidFill>
                  <a:srgbClr val="0D0D0D"/>
                </a:solidFill>
                <a:effectLst/>
                <a:latin typeface="Avenir Book" panose="02000503020000020003" pitchFamily="2" charset="0"/>
              </a:rPr>
              <a:t>to both healthcare providers and patients to </a:t>
            </a:r>
            <a:r>
              <a:rPr lang="en-US" sz="3600" b="0" i="0" dirty="0">
                <a:solidFill>
                  <a:srgbClr val="C00000"/>
                </a:solidFill>
                <a:effectLst/>
                <a:latin typeface="Avenir Book" panose="02000503020000020003" pitchFamily="2" charset="0"/>
              </a:rPr>
              <a:t>inform clinical decision-making</a:t>
            </a:r>
            <a:r>
              <a:rPr lang="en-US" sz="2400" b="0" i="0" dirty="0">
                <a:solidFill>
                  <a:srgbClr val="0D0D0D"/>
                </a:solidFill>
                <a:effectLst/>
                <a:latin typeface="Avenir Book" panose="02000503020000020003" pitchFamily="2" charset="0"/>
              </a:rPr>
              <a:t>. </a:t>
            </a:r>
          </a:p>
          <a:p>
            <a:endParaRPr lang="en-US" sz="2400" b="0" i="0" dirty="0">
              <a:solidFill>
                <a:srgbClr val="0D0D0D"/>
              </a:solidFill>
              <a:effectLst/>
              <a:latin typeface="Avenir Book" panose="02000503020000020003" pitchFamily="2" charset="0"/>
            </a:endParaRPr>
          </a:p>
          <a:p>
            <a:endParaRPr lang="en-US" sz="2400" dirty="0">
              <a:solidFill>
                <a:srgbClr val="0D0D0D"/>
              </a:solidFill>
              <a:latin typeface="Avenir Book" panose="02000503020000020003" pitchFamily="2" charset="0"/>
            </a:endParaRPr>
          </a:p>
          <a:p>
            <a:endParaRPr lang="en-US" sz="2400" b="0" i="0" dirty="0">
              <a:solidFill>
                <a:srgbClr val="0D0D0D"/>
              </a:solidFill>
              <a:effectLst/>
              <a:latin typeface="Avenir Book" panose="02000503020000020003" pitchFamily="2" charset="0"/>
            </a:endParaRPr>
          </a:p>
          <a:p>
            <a:r>
              <a:rPr lang="en-US" sz="2400" dirty="0">
                <a:solidFill>
                  <a:srgbClr val="0D0D0D"/>
                </a:solidFill>
                <a:latin typeface="Avenir Book" panose="02000503020000020003" pitchFamily="2" charset="0"/>
              </a:rPr>
              <a:t>N</a:t>
            </a:r>
            <a:r>
              <a:rPr lang="en-US" sz="2400" b="0" i="0" dirty="0">
                <a:solidFill>
                  <a:srgbClr val="0D0D0D"/>
                </a:solidFill>
                <a:effectLst/>
                <a:latin typeface="Avenir Book" panose="02000503020000020003" pitchFamily="2" charset="0"/>
              </a:rPr>
              <a:t>eed for standardized frameworks and protocols to ensure </a:t>
            </a:r>
            <a:r>
              <a:rPr lang="en-US" sz="3600" b="0" i="0" dirty="0">
                <a:solidFill>
                  <a:srgbClr val="002060"/>
                </a:solidFill>
                <a:effectLst/>
                <a:latin typeface="Avenir Book" panose="02000503020000020003" pitchFamily="2" charset="0"/>
              </a:rPr>
              <a:t>regulatory compliance, clinical utility, and the ethical use of PRS </a:t>
            </a:r>
            <a:r>
              <a:rPr lang="en-US" sz="2400" b="0" i="0" dirty="0">
                <a:solidFill>
                  <a:srgbClr val="0D0D0D"/>
                </a:solidFill>
                <a:effectLst/>
                <a:latin typeface="Avenir Book" panose="02000503020000020003" pitchFamily="2" charset="0"/>
              </a:rPr>
              <a:t>across various healthcare settings.</a:t>
            </a:r>
            <a:endParaRPr lang="en-US" sz="2400" dirty="0">
              <a:latin typeface="Avenir Book" panose="02000503020000020003" pitchFamily="2" charset="0"/>
            </a:endParaRPr>
          </a:p>
        </p:txBody>
      </p:sp>
      <p:sp>
        <p:nvSpPr>
          <p:cNvPr id="4" name="TextBox 3">
            <a:extLst>
              <a:ext uri="{FF2B5EF4-FFF2-40B4-BE49-F238E27FC236}">
                <a16:creationId xmlns:a16="http://schemas.microsoft.com/office/drawing/2014/main" id="{4393D97B-8C71-9FF1-5046-B514E7CC7E95}"/>
              </a:ext>
            </a:extLst>
          </p:cNvPr>
          <p:cNvSpPr txBox="1"/>
          <p:nvPr/>
        </p:nvSpPr>
        <p:spPr>
          <a:xfrm>
            <a:off x="2944678" y="360355"/>
            <a:ext cx="5941370" cy="769441"/>
          </a:xfrm>
          <a:prstGeom prst="rect">
            <a:avLst/>
          </a:prstGeom>
          <a:noFill/>
        </p:spPr>
        <p:txBody>
          <a:bodyPr wrap="none" rtlCol="0">
            <a:spAutoFit/>
          </a:bodyPr>
          <a:lstStyle/>
          <a:p>
            <a:r>
              <a:rPr lang="en-US" sz="4400" dirty="0">
                <a:solidFill>
                  <a:schemeClr val="tx1">
                    <a:lumMod val="65000"/>
                    <a:lumOff val="35000"/>
                  </a:schemeClr>
                </a:solidFill>
              </a:rPr>
              <a:t>Meeting a dual challenge</a:t>
            </a:r>
          </a:p>
        </p:txBody>
      </p:sp>
    </p:spTree>
    <p:extLst>
      <p:ext uri="{BB962C8B-B14F-4D97-AF65-F5344CB8AC3E}">
        <p14:creationId xmlns:p14="http://schemas.microsoft.com/office/powerpoint/2010/main" val="425112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document&#10;&#10;Description automatically generated">
            <a:extLst>
              <a:ext uri="{FF2B5EF4-FFF2-40B4-BE49-F238E27FC236}">
                <a16:creationId xmlns:a16="http://schemas.microsoft.com/office/drawing/2014/main" id="{0AE9474E-B29F-7419-79E9-51A669C2DC5B}"/>
              </a:ext>
            </a:extLst>
          </p:cNvPr>
          <p:cNvPicPr>
            <a:picLocks noChangeAspect="1"/>
          </p:cNvPicPr>
          <p:nvPr/>
        </p:nvPicPr>
        <p:blipFill rotWithShape="1">
          <a:blip r:embed="rId2"/>
          <a:srcRect b="15110"/>
          <a:stretch/>
        </p:blipFill>
        <p:spPr>
          <a:xfrm>
            <a:off x="20" y="1282"/>
            <a:ext cx="12191980" cy="6856718"/>
          </a:xfrm>
          <a:prstGeom prst="rect">
            <a:avLst/>
          </a:prstGeom>
        </p:spPr>
      </p:pic>
    </p:spTree>
    <p:extLst>
      <p:ext uri="{BB962C8B-B14F-4D97-AF65-F5344CB8AC3E}">
        <p14:creationId xmlns:p14="http://schemas.microsoft.com/office/powerpoint/2010/main" val="4082756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3"/>
          <p:cNvSpPr txBox="1">
            <a:spLocks noGrp="1"/>
          </p:cNvSpPr>
          <p:nvPr>
            <p:ph type="title"/>
          </p:nvPr>
        </p:nvSpPr>
        <p:spPr>
          <a:xfrm>
            <a:off x="1585100" y="425133"/>
            <a:ext cx="10126400" cy="763600"/>
          </a:xfrm>
          <a:prstGeom prst="rect">
            <a:avLst/>
          </a:prstGeom>
        </p:spPr>
        <p:txBody>
          <a:bodyPr spcFirstLastPara="1" vert="horz" wrap="square" lIns="121900" tIns="121900" rIns="121900" bIns="121900" rtlCol="0" anchor="t" anchorCtr="0">
            <a:noAutofit/>
          </a:bodyPr>
          <a:lstStyle/>
          <a:p>
            <a:pPr>
              <a:lnSpc>
                <a:spcPct val="100000"/>
              </a:lnSpc>
              <a:buSzPts val="990"/>
            </a:pPr>
            <a:r>
              <a:rPr lang="en" sz="2505" b="1" dirty="0">
                <a:solidFill>
                  <a:schemeClr val="tx1">
                    <a:lumMod val="65000"/>
                    <a:lumOff val="35000"/>
                  </a:schemeClr>
                </a:solidFill>
                <a:latin typeface="Avenir Book" panose="02000503020000020003" pitchFamily="2" charset="0"/>
              </a:rPr>
              <a:t>The Electronic Medical Records and Genomics (</a:t>
            </a:r>
            <a:r>
              <a:rPr lang="en" sz="2505" b="1" dirty="0" err="1">
                <a:solidFill>
                  <a:schemeClr val="tx1">
                    <a:lumMod val="65000"/>
                    <a:lumOff val="35000"/>
                  </a:schemeClr>
                </a:solidFill>
                <a:latin typeface="Avenir Book" panose="02000503020000020003" pitchFamily="2" charset="0"/>
              </a:rPr>
              <a:t>eMERGE</a:t>
            </a:r>
            <a:r>
              <a:rPr lang="en" sz="2505" b="1" dirty="0">
                <a:solidFill>
                  <a:schemeClr val="tx1">
                    <a:lumMod val="65000"/>
                    <a:lumOff val="35000"/>
                  </a:schemeClr>
                </a:solidFill>
                <a:latin typeface="Avenir Book" panose="02000503020000020003" pitchFamily="2" charset="0"/>
              </a:rPr>
              <a:t>) Genomic Risk Assessment and Management Network  </a:t>
            </a:r>
            <a:endParaRPr sz="2505" b="1" dirty="0">
              <a:solidFill>
                <a:schemeClr val="tx1">
                  <a:lumMod val="65000"/>
                  <a:lumOff val="35000"/>
                </a:schemeClr>
              </a:solidFill>
              <a:latin typeface="Avenir Book" panose="02000503020000020003" pitchFamily="2" charset="0"/>
            </a:endParaRPr>
          </a:p>
        </p:txBody>
      </p:sp>
      <p:pic>
        <p:nvPicPr>
          <p:cNvPr id="572" name="Google Shape;572;p73"/>
          <p:cNvPicPr preferRelativeResize="0"/>
          <p:nvPr/>
        </p:nvPicPr>
        <p:blipFill>
          <a:blip r:embed="rId3">
            <a:alphaModFix/>
          </a:blip>
          <a:stretch>
            <a:fillRect/>
          </a:stretch>
        </p:blipFill>
        <p:spPr>
          <a:xfrm>
            <a:off x="116433" y="93433"/>
            <a:ext cx="1577200" cy="1577200"/>
          </a:xfrm>
          <a:prstGeom prst="rect">
            <a:avLst/>
          </a:prstGeom>
          <a:noFill/>
          <a:ln>
            <a:noFill/>
          </a:ln>
        </p:spPr>
      </p:pic>
      <p:pic>
        <p:nvPicPr>
          <p:cNvPr id="5" name="Picture 4" descr="A map of the united states with names and cities&#10;&#10;Description automatically generated">
            <a:extLst>
              <a:ext uri="{FF2B5EF4-FFF2-40B4-BE49-F238E27FC236}">
                <a16:creationId xmlns:a16="http://schemas.microsoft.com/office/drawing/2014/main" id="{6287162E-39FC-39A4-0FD0-9EC567842ACE}"/>
              </a:ext>
            </a:extLst>
          </p:cNvPr>
          <p:cNvPicPr>
            <a:picLocks noChangeAspect="1"/>
          </p:cNvPicPr>
          <p:nvPr/>
        </p:nvPicPr>
        <p:blipFill>
          <a:blip r:embed="rId4"/>
          <a:stretch>
            <a:fillRect/>
          </a:stretch>
        </p:blipFill>
        <p:spPr>
          <a:xfrm>
            <a:off x="1530277" y="991491"/>
            <a:ext cx="9640389" cy="5366564"/>
          </a:xfrm>
          <a:prstGeom prst="rect">
            <a:avLst/>
          </a:prstGeom>
        </p:spPr>
      </p:pic>
      <p:sp>
        <p:nvSpPr>
          <p:cNvPr id="575" name="Google Shape;575;p73"/>
          <p:cNvSpPr txBox="1"/>
          <p:nvPr/>
        </p:nvSpPr>
        <p:spPr>
          <a:xfrm>
            <a:off x="3922648" y="6125110"/>
            <a:ext cx="4568267" cy="615513"/>
          </a:xfrm>
          <a:prstGeom prst="rect">
            <a:avLst/>
          </a:prstGeom>
          <a:noFill/>
          <a:ln>
            <a:noFill/>
          </a:ln>
        </p:spPr>
        <p:txBody>
          <a:bodyPr spcFirstLastPara="1" wrap="square" lIns="121900" tIns="121900" rIns="121900" bIns="121900" anchor="t" anchorCtr="0">
            <a:spAutoFit/>
          </a:bodyPr>
          <a:lstStyle/>
          <a:p>
            <a:r>
              <a:rPr lang="en" sz="2400" dirty="0">
                <a:solidFill>
                  <a:schemeClr val="tx1">
                    <a:lumMod val="65000"/>
                    <a:lumOff val="35000"/>
                  </a:schemeClr>
                </a:solidFill>
                <a:latin typeface="Avenir Book" panose="02000503020000020003" pitchFamily="2" charset="0"/>
              </a:rPr>
              <a:t>https://emerge-</a:t>
            </a:r>
            <a:r>
              <a:rPr lang="en" sz="2400" dirty="0" err="1">
                <a:solidFill>
                  <a:schemeClr val="tx1">
                    <a:lumMod val="65000"/>
                    <a:lumOff val="35000"/>
                  </a:schemeClr>
                </a:solidFill>
                <a:latin typeface="Avenir Book" panose="02000503020000020003" pitchFamily="2" charset="0"/>
              </a:rPr>
              <a:t>network.org</a:t>
            </a:r>
            <a:endParaRPr sz="2400" dirty="0">
              <a:solidFill>
                <a:schemeClr val="tx1">
                  <a:lumMod val="65000"/>
                  <a:lumOff val="35000"/>
                </a:schemeClr>
              </a:solidFill>
              <a:latin typeface="Avenir Book" panose="02000503020000020003" pitchFamily="2"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4CA6DE6677D444AAC8F6E3A3DC303C" ma:contentTypeVersion="19" ma:contentTypeDescription="Create a new document." ma:contentTypeScope="" ma:versionID="4095d2e95ed648a5411a15b49800ea56">
  <xsd:schema xmlns:xsd="http://www.w3.org/2001/XMLSchema" xmlns:xs="http://www.w3.org/2001/XMLSchema" xmlns:p="http://schemas.microsoft.com/office/2006/metadata/properties" xmlns:ns2="6820bf7a-2f66-4a35-b05a-fe5df42323ad" xmlns:ns3="9a84338f-7c3f-4013-b62c-2320c6dcb5a6" targetNamespace="http://schemas.microsoft.com/office/2006/metadata/properties" ma:root="true" ma:fieldsID="6f3f52de1b2699bcca7c3d84ad912e45" ns2:_="" ns3:_="">
    <xsd:import namespace="6820bf7a-2f66-4a35-b05a-fe5df42323ad"/>
    <xsd:import namespace="9a84338f-7c3f-4013-b62c-2320c6dcb5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3:TaxKeywordTaxHTField" minOccurs="0"/>
                <xsd:element ref="ns3:TaxCatchAll" minOccurs="0"/>
                <xsd:element ref="ns2:imagepreview"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20bf7a-2f66-4a35-b05a-fe5df4232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imagepreview" ma:index="22" nillable="true" ma:displayName="image preview" ma:format="Thumbnail" ma:internalName="imagepreview">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84338f-7c3f-4013-b62c-2320c6dcb5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KeywordTaxHTField" ma:index="20" nillable="true" ma:taxonomy="true" ma:internalName="TaxKeywordTaxHTField" ma:taxonomyFieldName="TaxKeyword" ma:displayName="Enterprise Keywords" ma:fieldId="{23f27201-bee3-471e-b2e7-b64fd8b7ca38}" ma:taxonomyMulti="true" ma:sspId="8ce9f98e-9ad5-43de-b59a-72d7e946aae0"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60628c1c-709c-4053-b729-49b3c5687c11}" ma:internalName="TaxCatchAll" ma:showField="CatchAllData" ma:web="9a84338f-7c3f-4013-b62c-2320c6dcb5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a84338f-7c3f-4013-b62c-2320c6dcb5a6" xsi:nil="true"/>
    <lcf76f155ced4ddcb4097134ff3c332f xmlns="6820bf7a-2f66-4a35-b05a-fe5df42323ad">
      <Terms xmlns="http://schemas.microsoft.com/office/infopath/2007/PartnerControls"/>
    </lcf76f155ced4ddcb4097134ff3c332f>
    <TaxKeywordTaxHTField xmlns="9a84338f-7c3f-4013-b62c-2320c6dcb5a6">
      <Terms xmlns="http://schemas.microsoft.com/office/infopath/2007/PartnerControls"/>
    </TaxKeywordTaxHTField>
    <imagepreview xmlns="6820bf7a-2f66-4a35-b05a-fe5df42323ad" xsi:nil="true"/>
  </documentManagement>
</p:properties>
</file>

<file path=customXml/itemProps1.xml><?xml version="1.0" encoding="utf-8"?>
<ds:datastoreItem xmlns:ds="http://schemas.openxmlformats.org/officeDocument/2006/customXml" ds:itemID="{421C8309-BD19-4AF2-82EB-FD26E31BABCE}">
  <ds:schemaRefs>
    <ds:schemaRef ds:uri="http://schemas.microsoft.com/sharepoint/v3/contenttype/forms"/>
  </ds:schemaRefs>
</ds:datastoreItem>
</file>

<file path=customXml/itemProps2.xml><?xml version="1.0" encoding="utf-8"?>
<ds:datastoreItem xmlns:ds="http://schemas.openxmlformats.org/officeDocument/2006/customXml" ds:itemID="{ACC9F79D-5602-447A-A984-4F20AACA0B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20bf7a-2f66-4a35-b05a-fe5df42323ad"/>
    <ds:schemaRef ds:uri="9a84338f-7c3f-4013-b62c-2320c6dcb5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03B173-54BE-44C2-BBCD-4F1CE9C3051E}"/>
</file>

<file path=docProps/app.xml><?xml version="1.0" encoding="utf-8"?>
<Properties xmlns="http://schemas.openxmlformats.org/officeDocument/2006/extended-properties" xmlns:vt="http://schemas.openxmlformats.org/officeDocument/2006/docPropsVTypes">
  <TotalTime>393</TotalTime>
  <Words>2165</Words>
  <Application>Microsoft Office PowerPoint</Application>
  <PresentationFormat>Widescreen</PresentationFormat>
  <Paragraphs>369</Paragraphs>
  <Slides>33</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Avenir Book</vt:lpstr>
      <vt:lpstr>Calibri</vt:lpstr>
      <vt:lpstr>Calibri Light</vt:lpstr>
      <vt:lpstr>Corbel</vt:lpstr>
      <vt:lpstr>Roboto</vt:lpstr>
      <vt:lpstr>Söhne</vt:lpstr>
      <vt:lpstr>Office Theme</vt:lpstr>
      <vt:lpstr>Advancing genomic medicine through Genome Informed Risk Assessment - the eMERGE Network update</vt:lpstr>
      <vt:lpstr>Utility of Genomic Risk and Common, Complex Disease </vt:lpstr>
      <vt:lpstr>PowerPoint Presentation</vt:lpstr>
      <vt:lpstr>PRS often have reduced accuracy across genetic ancestries</vt:lpstr>
      <vt:lpstr>PowerPoint Presentation</vt:lpstr>
      <vt:lpstr>PowerPoint Presentation</vt:lpstr>
      <vt:lpstr>PowerPoint Presentation</vt:lpstr>
      <vt:lpstr>PowerPoint Presentation</vt:lpstr>
      <vt:lpstr>The Electronic Medical Records and Genomics (eMERGE) Genomic Risk Assessment and Management Network  </vt:lpstr>
      <vt:lpstr>PowerPoint Presentation</vt:lpstr>
      <vt:lpstr>PowerPoint Presentation</vt:lpstr>
      <vt:lpstr>Ancestry adjustments of PRS</vt:lpstr>
      <vt:lpstr>PowerPoint Presentation</vt:lpstr>
      <vt:lpstr>PowerPoint Presentation</vt:lpstr>
      <vt:lpstr>GIRA: Genome Informed Risk Assessment</vt:lpstr>
      <vt:lpstr>PowerPoint Presentation</vt:lpstr>
      <vt:lpstr>Condition Specific Report and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opportunities for integrating genetic risk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Genomic Medicine through Genome Informed Risk Assessment – eMERGE Network Update</dc:title>
  <dc:creator>Kenny, Eimear</dc:creator>
  <cp:lastModifiedBy>Nerurkar, Mukul (NIH/NHGRI) [E]</cp:lastModifiedBy>
  <cp:revision>9</cp:revision>
  <dcterms:created xsi:type="dcterms:W3CDTF">2024-02-12T14:39:05Z</dcterms:created>
  <dcterms:modified xsi:type="dcterms:W3CDTF">2024-02-20T10:24:32Z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0x010100844CA6DE6677D444AAC8F6E3A3DC303C</vt:lpwstr>
  </property>
</Properties>
</file>