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</p:sldMasterIdLst>
  <p:notesMasterIdLst>
    <p:notesMasterId r:id="rId21"/>
  </p:notesMasterIdLst>
  <p:handoutMasterIdLst>
    <p:handoutMasterId r:id="rId22"/>
  </p:handoutMasterIdLst>
  <p:sldIdLst>
    <p:sldId id="293" r:id="rId5"/>
    <p:sldId id="283" r:id="rId6"/>
    <p:sldId id="315" r:id="rId7"/>
    <p:sldId id="296" r:id="rId8"/>
    <p:sldId id="319" r:id="rId9"/>
    <p:sldId id="316" r:id="rId10"/>
    <p:sldId id="320" r:id="rId11"/>
    <p:sldId id="305" r:id="rId12"/>
    <p:sldId id="299" r:id="rId13"/>
    <p:sldId id="301" r:id="rId14"/>
    <p:sldId id="307" r:id="rId15"/>
    <p:sldId id="308" r:id="rId16"/>
    <p:sldId id="309" r:id="rId17"/>
    <p:sldId id="302" r:id="rId18"/>
    <p:sldId id="314" r:id="rId19"/>
    <p:sldId id="292" r:id="rId2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54E9D4-53E6-7F03-6C3B-495BFD65BF2A}" name="Lockhart, Nicole (NIH/NHGRI) [E]" initials="LN([" userId="S::lockhani@nih.gov::7b642d45-c5ba-477d-bb16-5b4dba0c0b5f" providerId="AD"/>
  <p188:author id="{02BF88F1-81B4-BFEA-B772-D39BAFBA0D7B}" name="Sterling, Rene (NIH/NHGRI) [E]" initials="SR([" userId="S::sterlingr2@nih.gov::fd5e42a9-1fc9-4d4d-9475-822393184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6C"/>
    <a:srgbClr val="0D7BA7"/>
    <a:srgbClr val="1098CE"/>
    <a:srgbClr val="109BD2"/>
    <a:srgbClr val="0C76A0"/>
    <a:srgbClr val="0B668B"/>
    <a:srgbClr val="095675"/>
    <a:srgbClr val="00005A"/>
    <a:srgbClr val="F2F2F2"/>
    <a:srgbClr val="98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13474-F732-4F13-81D9-074C78B9AE50}" v="359" dt="2024-02-19T15:02:05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0" autoAdjust="0"/>
  </p:normalViewPr>
  <p:slideViewPr>
    <p:cSldViewPr snapToGrid="0">
      <p:cViewPr varScale="1">
        <p:scale>
          <a:sx n="55" d="100"/>
          <a:sy n="55" d="100"/>
        </p:scale>
        <p:origin x="38" y="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107" y="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onlinelibrary.wiley.com/doi/full/10.1002/ajmg.a.62405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onlinelibrary.wiley.com/doi/full/10.1002/ajmg.a.6240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ADF3E-6376-4ABF-B070-21709C4C34BA}" type="doc">
      <dgm:prSet loTypeId="urn:diagrams.loki3.com/VaryingWidth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4ECE0DB-DA18-4FD6-8A41-7732624E48BA}">
      <dgm:prSet phldrT="[Text]" custT="1"/>
      <dgm:spPr>
        <a:solidFill>
          <a:srgbClr val="084F6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+mj-lt"/>
              <a:cs typeface="Calibri" panose="020F0502020204030204" pitchFamily="34" charset="0"/>
            </a:rPr>
            <a:t>Anticipatory</a:t>
          </a:r>
          <a:r>
            <a:rPr lang="en-US" sz="2000" dirty="0">
              <a:latin typeface="+mj-lt"/>
              <a:cs typeface="Calibri" panose="020F0502020204030204" pitchFamily="34" charset="0"/>
            </a:rPr>
            <a:t> </a:t>
          </a:r>
        </a:p>
      </dgm:t>
    </dgm:pt>
    <dgm:pt modelId="{8B91102A-49D8-46D3-9E8F-DE5A4E50ECB0}" type="parTrans" cxnId="{84E5B27E-04CE-45C0-B307-CDE8846EA7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E8D64F0C-F7A9-4A6E-BCEB-AAFFD6B4E439}" type="sibTrans" cxnId="{84E5B27E-04CE-45C0-B307-CDE8846EA7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EA361740-CE7A-458E-BE49-B34C9D482880}">
      <dgm:prSet phldrT="[Text]" custT="1"/>
      <dgm:spPr>
        <a:solidFill>
          <a:srgbClr val="0D7BA7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+mj-lt"/>
              <a:cs typeface="Calibri" panose="020F0502020204030204" pitchFamily="34" charset="0"/>
            </a:rPr>
            <a:t>Multiple Disciplines</a:t>
          </a:r>
        </a:p>
      </dgm:t>
    </dgm:pt>
    <dgm:pt modelId="{29CDE9F8-53D6-451B-B48C-1E5DFF808885}" type="parTrans" cxnId="{3150309A-8C7E-478E-B6C2-00C606A46C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44D231A4-249C-4DBC-9EE7-EA36049A0D33}" type="sibTrans" cxnId="{3150309A-8C7E-478E-B6C2-00C606A46C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573278C6-66F7-4783-A84E-3603AE2950BB}">
      <dgm:prSet phldrT="[Text]" custT="1"/>
      <dgm:spPr>
        <a:solidFill>
          <a:srgbClr val="0B668B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+mj-lt"/>
              <a:cs typeface="Calibri" panose="020F0502020204030204" pitchFamily="34" charset="0"/>
            </a:rPr>
            <a:t>Integral to Basic Science</a:t>
          </a:r>
        </a:p>
      </dgm:t>
    </dgm:pt>
    <dgm:pt modelId="{13C65B40-9C2C-4AB7-A28A-B66B0E5797B9}" type="parTrans" cxnId="{42C14AB8-4FC3-450F-8517-88659B785F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941A3E54-E448-46A8-8BBC-E80D4454DBB1}" type="sibTrans" cxnId="{42C14AB8-4FC3-450F-8517-88659B785F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  <a:cs typeface="Calibri" panose="020F0502020204030204" pitchFamily="34" charset="0"/>
          </a:endParaRPr>
        </a:p>
      </dgm:t>
    </dgm:pt>
    <dgm:pt modelId="{65357961-140B-4959-B78F-8DCA711D1A75}">
      <dgm:prSet phldrT="[Text]" custT="1"/>
      <dgm:spPr>
        <a:solidFill>
          <a:schemeClr val="tx2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2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ELSI Research Program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000" b="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Key Tenets</a:t>
          </a:r>
          <a:endParaRPr lang="en-US" sz="2000" b="0" i="1" baseline="300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0971C50C-659F-4978-A422-898E3062EFC6}" type="parTrans" cxnId="{E14082FD-FAEB-4C7A-91B5-4A9E95215B6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</a:endParaRPr>
        </a:p>
      </dgm:t>
    </dgm:pt>
    <dgm:pt modelId="{472B49DA-2BEC-48BC-B7EB-3DCDDBE68298}" type="sibTrans" cxnId="{E14082FD-FAEB-4C7A-91B5-4A9E95215B6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</a:endParaRPr>
        </a:p>
      </dgm:t>
    </dgm:pt>
    <dgm:pt modelId="{FD36191B-1FB0-4173-A97C-DFA0D9E6662E}">
      <dgm:prSet phldrT="[Text]" custT="1"/>
      <dgm:spPr>
        <a:solidFill>
          <a:srgbClr val="1098CE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+mj-lt"/>
              <a:cs typeface="Calibri" panose="020F0502020204030204" pitchFamily="34" charset="0"/>
            </a:rPr>
            <a:t>Various Approaches </a:t>
          </a:r>
        </a:p>
      </dgm:t>
    </dgm:pt>
    <dgm:pt modelId="{F1B139BC-4413-4665-B0F9-3682067267A9}" type="parTrans" cxnId="{3138F8EA-E194-4877-B535-71FE1A6D5AF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</a:endParaRPr>
        </a:p>
      </dgm:t>
    </dgm:pt>
    <dgm:pt modelId="{B45AEE2B-F9E6-4E83-88AC-F8F3BBEB643C}" type="sibTrans" cxnId="{3138F8EA-E194-4877-B535-71FE1A6D5AF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800">
            <a:latin typeface="+mj-lt"/>
          </a:endParaRPr>
        </a:p>
      </dgm:t>
    </dgm:pt>
    <dgm:pt modelId="{8141D633-3886-425A-A3BC-284BCBF4D15E}">
      <dgm:prSet custT="1"/>
      <dgm:spPr>
        <a:solidFill>
          <a:srgbClr val="F2F2F2"/>
        </a:solidFill>
        <a:ln>
          <a:noFill/>
        </a:ln>
      </dgm:spPr>
      <dgm:t>
        <a:bodyPr/>
        <a:lstStyle/>
        <a:p>
          <a:pPr algn="r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u="none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Citation: </a:t>
          </a:r>
          <a:r>
            <a:rPr lang="en-US" sz="1600" u="none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Juengst 2021</a:t>
          </a:r>
          <a:endParaRPr lang="en-US" sz="1600" u="none" dirty="0">
            <a:solidFill>
              <a:schemeClr val="tx2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637D66-DF10-4E16-A8FD-84988D7AED79}" type="parTrans" cxnId="{AA1D635C-C1F1-4970-BD3E-A2E92A460DEC}">
      <dgm:prSet/>
      <dgm:spPr/>
      <dgm:t>
        <a:bodyPr/>
        <a:lstStyle/>
        <a:p>
          <a:endParaRPr lang="en-US"/>
        </a:p>
      </dgm:t>
    </dgm:pt>
    <dgm:pt modelId="{4C5B1F4B-0E09-421E-907D-E3CE6B097E6C}" type="sibTrans" cxnId="{AA1D635C-C1F1-4970-BD3E-A2E92A460DEC}">
      <dgm:prSet/>
      <dgm:spPr/>
      <dgm:t>
        <a:bodyPr/>
        <a:lstStyle/>
        <a:p>
          <a:endParaRPr lang="en-US"/>
        </a:p>
      </dgm:t>
    </dgm:pt>
    <dgm:pt modelId="{D34DF16E-7393-499B-A224-0BE043038729}" type="pres">
      <dgm:prSet presAssocID="{086ADF3E-6376-4ABF-B070-21709C4C34BA}" presName="Name0" presStyleCnt="0">
        <dgm:presLayoutVars>
          <dgm:resizeHandles/>
        </dgm:presLayoutVars>
      </dgm:prSet>
      <dgm:spPr/>
    </dgm:pt>
    <dgm:pt modelId="{DC0420BC-E575-4E69-B565-8BCAF0CE60BD}" type="pres">
      <dgm:prSet presAssocID="{65357961-140B-4959-B78F-8DCA711D1A75}" presName="text" presStyleLbl="node1" presStyleIdx="0" presStyleCnt="6" custScaleX="331098" custScaleY="24268" custLinFactNeighborY="-47858">
        <dgm:presLayoutVars>
          <dgm:bulletEnabled val="1"/>
        </dgm:presLayoutVars>
      </dgm:prSet>
      <dgm:spPr/>
    </dgm:pt>
    <dgm:pt modelId="{1ED982C4-5C64-4E45-B0B0-56E4DDC82341}" type="pres">
      <dgm:prSet presAssocID="{472B49DA-2BEC-48BC-B7EB-3DCDDBE68298}" presName="space" presStyleCnt="0"/>
      <dgm:spPr/>
    </dgm:pt>
    <dgm:pt modelId="{0F4B9840-62D6-4C6B-9F92-BD8F2AE48CEC}" type="pres">
      <dgm:prSet presAssocID="{24ECE0DB-DA18-4FD6-8A41-7732624E48BA}" presName="text" presStyleLbl="node1" presStyleIdx="1" presStyleCnt="6" custScaleX="327025" custScaleY="17494">
        <dgm:presLayoutVars>
          <dgm:bulletEnabled val="1"/>
        </dgm:presLayoutVars>
      </dgm:prSet>
      <dgm:spPr/>
    </dgm:pt>
    <dgm:pt modelId="{453A3178-3705-426D-A690-0921572944CF}" type="pres">
      <dgm:prSet presAssocID="{E8D64F0C-F7A9-4A6E-BCEB-AAFFD6B4E439}" presName="space" presStyleCnt="0"/>
      <dgm:spPr/>
    </dgm:pt>
    <dgm:pt modelId="{3B38A468-0ED5-492B-BBA0-39C81B42905E}" type="pres">
      <dgm:prSet presAssocID="{573278C6-66F7-4783-A84E-3603AE2950BB}" presName="text" presStyleLbl="node1" presStyleIdx="2" presStyleCnt="6" custScaleX="475673" custScaleY="17494">
        <dgm:presLayoutVars>
          <dgm:bulletEnabled val="1"/>
        </dgm:presLayoutVars>
      </dgm:prSet>
      <dgm:spPr/>
    </dgm:pt>
    <dgm:pt modelId="{2B80AD19-B02C-47F5-BA94-34AD13E0DB6C}" type="pres">
      <dgm:prSet presAssocID="{941A3E54-E448-46A8-8BBC-E80D4454DBB1}" presName="space" presStyleCnt="0"/>
      <dgm:spPr/>
    </dgm:pt>
    <dgm:pt modelId="{46E87A3E-2027-4DAC-B845-7AC8F35D3BEB}" type="pres">
      <dgm:prSet presAssocID="{EA361740-CE7A-458E-BE49-B34C9D482880}" presName="text" presStyleLbl="node1" presStyleIdx="3" presStyleCnt="6" custScaleX="243367" custScaleY="17494">
        <dgm:presLayoutVars>
          <dgm:bulletEnabled val="1"/>
        </dgm:presLayoutVars>
      </dgm:prSet>
      <dgm:spPr/>
    </dgm:pt>
    <dgm:pt modelId="{3700A815-29EE-40D7-89D9-E60BA8205665}" type="pres">
      <dgm:prSet presAssocID="{44D231A4-249C-4DBC-9EE7-EA36049A0D33}" presName="space" presStyleCnt="0"/>
      <dgm:spPr/>
    </dgm:pt>
    <dgm:pt modelId="{C67342A8-CEA1-4672-83BC-31B9890AC38A}" type="pres">
      <dgm:prSet presAssocID="{FD36191B-1FB0-4173-A97C-DFA0D9E6662E}" presName="text" presStyleLbl="node1" presStyleIdx="4" presStyleCnt="6" custScaleX="332216" custScaleY="17494">
        <dgm:presLayoutVars>
          <dgm:bulletEnabled val="1"/>
        </dgm:presLayoutVars>
      </dgm:prSet>
      <dgm:spPr/>
    </dgm:pt>
    <dgm:pt modelId="{A6B0D6CC-8A99-421D-A39E-A5D15B9D5116}" type="pres">
      <dgm:prSet presAssocID="{B45AEE2B-F9E6-4E83-88AC-F8F3BBEB643C}" presName="space" presStyleCnt="0"/>
      <dgm:spPr/>
    </dgm:pt>
    <dgm:pt modelId="{FE9D8F2B-F3F8-43FF-8DE3-B7A71A997AE7}" type="pres">
      <dgm:prSet presAssocID="{8141D633-3886-425A-A3BC-284BCBF4D15E}" presName="text" presStyleLbl="node1" presStyleIdx="5" presStyleCnt="6" custScaleX="528963" custScaleY="5555">
        <dgm:presLayoutVars>
          <dgm:bulletEnabled val="1"/>
        </dgm:presLayoutVars>
      </dgm:prSet>
      <dgm:spPr/>
    </dgm:pt>
  </dgm:ptLst>
  <dgm:cxnLst>
    <dgm:cxn modelId="{CA6FEC2F-0D04-4BDE-BE14-173FD666946D}" type="presOf" srcId="{8141D633-3886-425A-A3BC-284BCBF4D15E}" destId="{FE9D8F2B-F3F8-43FF-8DE3-B7A71A997AE7}" srcOrd="0" destOrd="0" presId="urn:diagrams.loki3.com/VaryingWidthList"/>
    <dgm:cxn modelId="{AA1D635C-C1F1-4970-BD3E-A2E92A460DEC}" srcId="{086ADF3E-6376-4ABF-B070-21709C4C34BA}" destId="{8141D633-3886-425A-A3BC-284BCBF4D15E}" srcOrd="5" destOrd="0" parTransId="{0E637D66-DF10-4E16-A8FD-84988D7AED79}" sibTransId="{4C5B1F4B-0E09-421E-907D-E3CE6B097E6C}"/>
    <dgm:cxn modelId="{9378A974-ACFC-43B0-92A1-B96A4894C10C}" type="presOf" srcId="{573278C6-66F7-4783-A84E-3603AE2950BB}" destId="{3B38A468-0ED5-492B-BBA0-39C81B42905E}" srcOrd="0" destOrd="0" presId="urn:diagrams.loki3.com/VaryingWidthList"/>
    <dgm:cxn modelId="{9CC21275-DC63-4ADB-BB6D-2B7A3EB03902}" type="presOf" srcId="{086ADF3E-6376-4ABF-B070-21709C4C34BA}" destId="{D34DF16E-7393-499B-A224-0BE043038729}" srcOrd="0" destOrd="0" presId="urn:diagrams.loki3.com/VaryingWidthList"/>
    <dgm:cxn modelId="{B6E2AA76-4C73-4B18-AC74-C64EFF7A0724}" type="presOf" srcId="{65357961-140B-4959-B78F-8DCA711D1A75}" destId="{DC0420BC-E575-4E69-B565-8BCAF0CE60BD}" srcOrd="0" destOrd="0" presId="urn:diagrams.loki3.com/VaryingWidthList"/>
    <dgm:cxn modelId="{84E5B27E-04CE-45C0-B307-CDE8846EA734}" srcId="{086ADF3E-6376-4ABF-B070-21709C4C34BA}" destId="{24ECE0DB-DA18-4FD6-8A41-7732624E48BA}" srcOrd="1" destOrd="0" parTransId="{8B91102A-49D8-46D3-9E8F-DE5A4E50ECB0}" sibTransId="{E8D64F0C-F7A9-4A6E-BCEB-AAFFD6B4E439}"/>
    <dgm:cxn modelId="{F90B5384-AF29-4E27-97E5-AAFFAF885CD1}" type="presOf" srcId="{24ECE0DB-DA18-4FD6-8A41-7732624E48BA}" destId="{0F4B9840-62D6-4C6B-9F92-BD8F2AE48CEC}" srcOrd="0" destOrd="0" presId="urn:diagrams.loki3.com/VaryingWidthList"/>
    <dgm:cxn modelId="{3150309A-8C7E-478E-B6C2-00C606A46C0F}" srcId="{086ADF3E-6376-4ABF-B070-21709C4C34BA}" destId="{EA361740-CE7A-458E-BE49-B34C9D482880}" srcOrd="3" destOrd="0" parTransId="{29CDE9F8-53D6-451B-B48C-1E5DFF808885}" sibTransId="{44D231A4-249C-4DBC-9EE7-EA36049A0D33}"/>
    <dgm:cxn modelId="{42C14AB8-4FC3-450F-8517-88659B785FD0}" srcId="{086ADF3E-6376-4ABF-B070-21709C4C34BA}" destId="{573278C6-66F7-4783-A84E-3603AE2950BB}" srcOrd="2" destOrd="0" parTransId="{13C65B40-9C2C-4AB7-A28A-B66B0E5797B9}" sibTransId="{941A3E54-E448-46A8-8BBC-E80D4454DBB1}"/>
    <dgm:cxn modelId="{F6FB27D5-EA17-48D5-93BA-9C5DC543A34A}" type="presOf" srcId="{EA361740-CE7A-458E-BE49-B34C9D482880}" destId="{46E87A3E-2027-4DAC-B845-7AC8F35D3BEB}" srcOrd="0" destOrd="0" presId="urn:diagrams.loki3.com/VaryingWidthList"/>
    <dgm:cxn modelId="{3138F8EA-E194-4877-B535-71FE1A6D5AF2}" srcId="{086ADF3E-6376-4ABF-B070-21709C4C34BA}" destId="{FD36191B-1FB0-4173-A97C-DFA0D9E6662E}" srcOrd="4" destOrd="0" parTransId="{F1B139BC-4413-4665-B0F9-3682067267A9}" sibTransId="{B45AEE2B-F9E6-4E83-88AC-F8F3BBEB643C}"/>
    <dgm:cxn modelId="{E14082FD-FAEB-4C7A-91B5-4A9E95215B60}" srcId="{086ADF3E-6376-4ABF-B070-21709C4C34BA}" destId="{65357961-140B-4959-B78F-8DCA711D1A75}" srcOrd="0" destOrd="0" parTransId="{0971C50C-659F-4978-A422-898E3062EFC6}" sibTransId="{472B49DA-2BEC-48BC-B7EB-3DCDDBE68298}"/>
    <dgm:cxn modelId="{681977FE-BF89-4391-BDCC-41CEF5513879}" type="presOf" srcId="{FD36191B-1FB0-4173-A97C-DFA0D9E6662E}" destId="{C67342A8-CEA1-4672-83BC-31B9890AC38A}" srcOrd="0" destOrd="0" presId="urn:diagrams.loki3.com/VaryingWidthList"/>
    <dgm:cxn modelId="{E6E15A92-FE59-4B78-8698-C1C8CC9C7451}" type="presParOf" srcId="{D34DF16E-7393-499B-A224-0BE043038729}" destId="{DC0420BC-E575-4E69-B565-8BCAF0CE60BD}" srcOrd="0" destOrd="0" presId="urn:diagrams.loki3.com/VaryingWidthList"/>
    <dgm:cxn modelId="{2C343781-5BED-4FDC-A709-16C2E1CC3709}" type="presParOf" srcId="{D34DF16E-7393-499B-A224-0BE043038729}" destId="{1ED982C4-5C64-4E45-B0B0-56E4DDC82341}" srcOrd="1" destOrd="0" presId="urn:diagrams.loki3.com/VaryingWidthList"/>
    <dgm:cxn modelId="{007185F5-796A-4D2E-A46E-CA39A81A143E}" type="presParOf" srcId="{D34DF16E-7393-499B-A224-0BE043038729}" destId="{0F4B9840-62D6-4C6B-9F92-BD8F2AE48CEC}" srcOrd="2" destOrd="0" presId="urn:diagrams.loki3.com/VaryingWidthList"/>
    <dgm:cxn modelId="{B6BB642D-6BEF-4F83-B2E0-22817D599959}" type="presParOf" srcId="{D34DF16E-7393-499B-A224-0BE043038729}" destId="{453A3178-3705-426D-A690-0921572944CF}" srcOrd="3" destOrd="0" presId="urn:diagrams.loki3.com/VaryingWidthList"/>
    <dgm:cxn modelId="{9CF6EEF9-1D9A-4BF5-A861-1E6DFA78D75D}" type="presParOf" srcId="{D34DF16E-7393-499B-A224-0BE043038729}" destId="{3B38A468-0ED5-492B-BBA0-39C81B42905E}" srcOrd="4" destOrd="0" presId="urn:diagrams.loki3.com/VaryingWidthList"/>
    <dgm:cxn modelId="{938CC94F-B506-4646-A65B-4A376763300B}" type="presParOf" srcId="{D34DF16E-7393-499B-A224-0BE043038729}" destId="{2B80AD19-B02C-47F5-BA94-34AD13E0DB6C}" srcOrd="5" destOrd="0" presId="urn:diagrams.loki3.com/VaryingWidthList"/>
    <dgm:cxn modelId="{B03DF865-897F-43DA-AB72-F4443F326FE1}" type="presParOf" srcId="{D34DF16E-7393-499B-A224-0BE043038729}" destId="{46E87A3E-2027-4DAC-B845-7AC8F35D3BEB}" srcOrd="6" destOrd="0" presId="urn:diagrams.loki3.com/VaryingWidthList"/>
    <dgm:cxn modelId="{9DCF6858-CE8B-482C-A742-2FEC7A9DECC4}" type="presParOf" srcId="{D34DF16E-7393-499B-A224-0BE043038729}" destId="{3700A815-29EE-40D7-89D9-E60BA8205665}" srcOrd="7" destOrd="0" presId="urn:diagrams.loki3.com/VaryingWidthList"/>
    <dgm:cxn modelId="{41E40244-A0FA-4657-833E-ED57074467E7}" type="presParOf" srcId="{D34DF16E-7393-499B-A224-0BE043038729}" destId="{C67342A8-CEA1-4672-83BC-31B9890AC38A}" srcOrd="8" destOrd="0" presId="urn:diagrams.loki3.com/VaryingWidthList"/>
    <dgm:cxn modelId="{3D3C54F3-2940-4A64-95E7-27DF4640209E}" type="presParOf" srcId="{D34DF16E-7393-499B-A224-0BE043038729}" destId="{A6B0D6CC-8A99-421D-A39E-A5D15B9D5116}" srcOrd="9" destOrd="0" presId="urn:diagrams.loki3.com/VaryingWidthList"/>
    <dgm:cxn modelId="{E97A32CB-8642-4A3E-96EE-73667A646A96}" type="presParOf" srcId="{D34DF16E-7393-499B-A224-0BE043038729}" destId="{FE9D8F2B-F3F8-43FF-8DE3-B7A71A997AE7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420BC-E575-4E69-B565-8BCAF0CE60BD}">
      <dsp:nvSpPr>
        <dsp:cNvPr id="0" name=""/>
        <dsp:cNvSpPr/>
      </dsp:nvSpPr>
      <dsp:spPr>
        <a:xfrm>
          <a:off x="0" y="0"/>
          <a:ext cx="3644007" cy="84759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ELSI Research Program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Key Tenets</a:t>
          </a:r>
          <a:endParaRPr lang="en-US" sz="2000" b="0" i="1" kern="1200" baseline="300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0" y="0"/>
        <a:ext cx="3644007" cy="847595"/>
      </dsp:txXfrm>
    </dsp:sp>
    <dsp:sp modelId="{0F4B9840-62D6-4C6B-9F92-BD8F2AE48CEC}">
      <dsp:nvSpPr>
        <dsp:cNvPr id="0" name=""/>
        <dsp:cNvSpPr/>
      </dsp:nvSpPr>
      <dsp:spPr>
        <a:xfrm>
          <a:off x="0" y="1025740"/>
          <a:ext cx="3644007" cy="611003"/>
        </a:xfrm>
        <a:prstGeom prst="rect">
          <a:avLst/>
        </a:prstGeom>
        <a:solidFill>
          <a:srgbClr val="084F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+mj-lt"/>
              <a:cs typeface="Calibri" panose="020F0502020204030204" pitchFamily="34" charset="0"/>
            </a:rPr>
            <a:t>Anticipatory</a:t>
          </a:r>
          <a:r>
            <a:rPr lang="en-US" sz="2000" kern="1200" dirty="0">
              <a:latin typeface="+mj-lt"/>
              <a:cs typeface="Calibri" panose="020F0502020204030204" pitchFamily="34" charset="0"/>
            </a:rPr>
            <a:t> </a:t>
          </a:r>
        </a:p>
      </dsp:txBody>
      <dsp:txXfrm>
        <a:off x="0" y="1025740"/>
        <a:ext cx="3644007" cy="611003"/>
      </dsp:txXfrm>
    </dsp:sp>
    <dsp:sp modelId="{3B38A468-0ED5-492B-BBA0-39C81B42905E}">
      <dsp:nvSpPr>
        <dsp:cNvPr id="0" name=""/>
        <dsp:cNvSpPr/>
      </dsp:nvSpPr>
      <dsp:spPr>
        <a:xfrm>
          <a:off x="0" y="1811376"/>
          <a:ext cx="3644007" cy="611003"/>
        </a:xfrm>
        <a:prstGeom prst="rect">
          <a:avLst/>
        </a:prstGeom>
        <a:solidFill>
          <a:srgbClr val="0B66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+mj-lt"/>
              <a:cs typeface="Calibri" panose="020F0502020204030204" pitchFamily="34" charset="0"/>
            </a:rPr>
            <a:t>Integral to Basic Science</a:t>
          </a:r>
        </a:p>
      </dsp:txBody>
      <dsp:txXfrm>
        <a:off x="0" y="1811376"/>
        <a:ext cx="3644007" cy="611003"/>
      </dsp:txXfrm>
    </dsp:sp>
    <dsp:sp modelId="{46E87A3E-2027-4DAC-B845-7AC8F35D3BEB}">
      <dsp:nvSpPr>
        <dsp:cNvPr id="0" name=""/>
        <dsp:cNvSpPr/>
      </dsp:nvSpPr>
      <dsp:spPr>
        <a:xfrm>
          <a:off x="0" y="2597012"/>
          <a:ext cx="3644007" cy="611003"/>
        </a:xfrm>
        <a:prstGeom prst="rect">
          <a:avLst/>
        </a:prstGeom>
        <a:solidFill>
          <a:srgbClr val="0D7B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+mj-lt"/>
              <a:cs typeface="Calibri" panose="020F0502020204030204" pitchFamily="34" charset="0"/>
            </a:rPr>
            <a:t>Multiple Disciplines</a:t>
          </a:r>
        </a:p>
      </dsp:txBody>
      <dsp:txXfrm>
        <a:off x="0" y="2597012"/>
        <a:ext cx="3644007" cy="611003"/>
      </dsp:txXfrm>
    </dsp:sp>
    <dsp:sp modelId="{C67342A8-CEA1-4672-83BC-31B9890AC38A}">
      <dsp:nvSpPr>
        <dsp:cNvPr id="0" name=""/>
        <dsp:cNvSpPr/>
      </dsp:nvSpPr>
      <dsp:spPr>
        <a:xfrm>
          <a:off x="0" y="3382648"/>
          <a:ext cx="3644007" cy="611003"/>
        </a:xfrm>
        <a:prstGeom prst="rect">
          <a:avLst/>
        </a:prstGeom>
        <a:solidFill>
          <a:srgbClr val="1098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+mj-lt"/>
              <a:cs typeface="Calibri" panose="020F0502020204030204" pitchFamily="34" charset="0"/>
            </a:rPr>
            <a:t>Various Approaches </a:t>
          </a:r>
        </a:p>
      </dsp:txBody>
      <dsp:txXfrm>
        <a:off x="0" y="3382648"/>
        <a:ext cx="3644007" cy="611003"/>
      </dsp:txXfrm>
    </dsp:sp>
    <dsp:sp modelId="{FE9D8F2B-F3F8-43FF-8DE3-B7A71A997AE7}">
      <dsp:nvSpPr>
        <dsp:cNvPr id="0" name=""/>
        <dsp:cNvSpPr/>
      </dsp:nvSpPr>
      <dsp:spPr>
        <a:xfrm>
          <a:off x="0" y="4168284"/>
          <a:ext cx="3644007" cy="194016"/>
        </a:xfrm>
        <a:prstGeom prst="rect">
          <a:avLst/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u="none" kern="1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Citation: </a:t>
          </a:r>
          <a:r>
            <a:rPr lang="en-US" sz="1600" u="none" kern="1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Juengst 2021</a:t>
          </a:r>
          <a:endParaRPr lang="en-US" sz="1600" u="none" kern="1200" dirty="0">
            <a:solidFill>
              <a:schemeClr val="tx2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68284"/>
        <a:ext cx="3644007" cy="19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2BA2-F4CF-4E48-A6D9-6D48925772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9539-F269-B64D-B583-3588045F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1791-AF4A-434F-A100-3EAE938867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BAFF-ADEB-4744-BC7F-43E9D31D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DD079FE-AB4F-2EEF-AEAB-7F9B885E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F94F76E-A4D3-7304-4A5C-658490713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BBF3ECF-B00F-2C5D-1C09-9E2AAE98C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60E6990-5178-AA86-63E3-ABF4E252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131D6B-1669-FDFA-8799-005079BBE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EBBE9E0-3C86-144C-CA1C-FBB72DDF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1B02DCA-FE52-56CB-9191-26CCDE6B2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BA31D82-2A76-0CB6-0DC9-99517D19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0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08DD4F0-41D1-CE44-3C3B-3021B0949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5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35B78C7-AB2A-0448-E21D-4433FB203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A23C546-C01F-516B-EE92-A4553E412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65BC4B-7EA3-A46D-B8B7-D2B5B8348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7E53F6-9308-93A0-703B-D5ACD0C8E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3852F5-08B1-E878-B827-F22BFA030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E1269DF-7C4F-B159-533D-36A6A541A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F8AE7-F1CE-E340-BF34-CAA219F7B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839870"/>
            <a:ext cx="11039857" cy="1604433"/>
          </a:xfrm>
        </p:spPr>
        <p:txBody>
          <a:bodyPr lIns="0" anchor="b">
            <a:normAutofit/>
          </a:bodyPr>
          <a:lstStyle>
            <a:lvl1pPr algn="l"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8B223-50D9-A040-B0D0-6CE6A0210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" y="0"/>
            <a:ext cx="12191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2CCF6-3F1E-1C4D-8B1C-E01CD58FB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" y="-11951"/>
            <a:ext cx="12213244" cy="68699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B09FB-D1C4-7149-AA7E-66E8BB2DB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5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5D715-3C25-3E49-ABF0-070537ACD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121833"/>
            <a:ext cx="11039858" cy="2387600"/>
          </a:xfrm>
        </p:spPr>
        <p:txBody>
          <a:bodyPr anchor="b"/>
          <a:lstStyle>
            <a:lvl1pPr algn="ctr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362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1710267"/>
            <a:ext cx="1103985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4588934"/>
            <a:ext cx="1103985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813560"/>
            <a:ext cx="5276088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166" y="1813560"/>
            <a:ext cx="5554762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5393654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828223"/>
            <a:ext cx="5393654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2607" y="1813560"/>
            <a:ext cx="5452436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2607" y="2828223"/>
            <a:ext cx="5452436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6071" y="350521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6" b="73316"/>
          <a:stretch/>
        </p:blipFill>
        <p:spPr>
          <a:xfrm>
            <a:off x="9839739" y="-3265"/>
            <a:ext cx="2352261" cy="1829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b="75988"/>
          <a:stretch/>
        </p:blipFill>
        <p:spPr>
          <a:xfrm>
            <a:off x="9670774" y="0"/>
            <a:ext cx="2502175" cy="1646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6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6" r:id="rId10"/>
    <p:sldLayoutId id="2147483803" r:id="rId11"/>
    <p:sldLayoutId id="2147483798" r:id="rId12"/>
    <p:sldLayoutId id="2147483805" r:id="rId1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.cuimc.columbia.edu/ethics/about-us/cera-center-elsi-resources-and-analysis" TargetMode="External"/><Relationship Id="rId7" Type="http://schemas.openxmlformats.org/officeDocument/2006/relationships/hyperlink" Target="https://grants.nih.gov/grants/guide/rfa-files/RFA-HG-22-026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eal.nih.gov/who-we-are" TargetMode="External"/><Relationship Id="rId5" Type="http://schemas.openxmlformats.org/officeDocument/2006/relationships/hyperlink" Target="https://datascience.nih.gov/artificial-intelligence/aim-ahead" TargetMode="External"/><Relationship Id="rId4" Type="http://schemas.openxmlformats.org/officeDocument/2006/relationships/hyperlink" Target="https://www.genome.gov/about-nhgri/leadership-initiatives/diversity-in-genomics-workforce/implementation-plan-progress-repor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58914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AEA47B-5936-AE41-B0C0-49673DCA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04800"/>
            <a:ext cx="11039858" cy="31242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000" dirty="0"/>
              <a:t>RFA Concept Clearance: </a:t>
            </a:r>
            <a:br>
              <a:rPr lang="en-US" sz="4000" dirty="0"/>
            </a:b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B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uilding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artnerships and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B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roadening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erspectives to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A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dvance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LSI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R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esearch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4164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(BPAER)</a:t>
            </a:r>
            <a:endParaRPr lang="en-US" sz="4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C10108-4B97-FC4B-A12F-928ADAC9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32" y="3614029"/>
            <a:ext cx="11024168" cy="421525"/>
          </a:xfrm>
        </p:spPr>
        <p:txBody>
          <a:bodyPr anchor="b">
            <a:normAutofit/>
          </a:bodyPr>
          <a:lstStyle/>
          <a:p>
            <a:r>
              <a:rPr lang="en-US" sz="2200" dirty="0"/>
              <a:t>Rene Sterling, Sheethal Jose, Dave Kaufman, Nicole Lockhart, Larry Brody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05546A-3EDB-2D4B-9EC4-C3E6BAD835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6232" y="4089342"/>
            <a:ext cx="11024168" cy="314847"/>
          </a:xfrm>
        </p:spPr>
        <p:txBody>
          <a:bodyPr>
            <a:noAutofit/>
          </a:bodyPr>
          <a:lstStyle/>
          <a:p>
            <a:r>
              <a:rPr lang="en-US" sz="1800" dirty="0"/>
              <a:t>NHGRI Division of Genomics and Society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69058E-ABAC-DA43-B585-179FEC56502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232" y="4457977"/>
            <a:ext cx="11024168" cy="314847"/>
          </a:xfrm>
        </p:spPr>
        <p:txBody>
          <a:bodyPr/>
          <a:lstStyle/>
          <a:p>
            <a:r>
              <a:rPr lang="en-US" sz="1800" dirty="0"/>
              <a:t>February 12, 2024</a:t>
            </a:r>
          </a:p>
        </p:txBody>
      </p:sp>
      <p:pic>
        <p:nvPicPr>
          <p:cNvPr id="2" name="Picture 2" descr="A picture of program director Rene Sterling">
            <a:extLst>
              <a:ext uri="{FF2B5EF4-FFF2-40B4-BE49-F238E27FC236}">
                <a16:creationId xmlns:a16="http://schemas.microsoft.com/office/drawing/2014/main" id="{23A1098F-91A7-85B6-0AB7-484FC1FA2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597"/>
          <a:stretch/>
        </p:blipFill>
        <p:spPr bwMode="auto">
          <a:xfrm>
            <a:off x="3728083" y="5310431"/>
            <a:ext cx="1118649" cy="14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eethal Jose">
            <a:extLst>
              <a:ext uri="{FF2B5EF4-FFF2-40B4-BE49-F238E27FC236}">
                <a16:creationId xmlns:a16="http://schemas.microsoft.com/office/drawing/2014/main" id="{6F345F66-6ED3-8D85-65A0-AB5CF32AF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1" r="17107" b="31670"/>
          <a:stretch/>
        </p:blipFill>
        <p:spPr>
          <a:xfrm>
            <a:off x="4915880" y="5285472"/>
            <a:ext cx="1143000" cy="1499792"/>
          </a:xfrm>
          <a:prstGeom prst="rect">
            <a:avLst/>
          </a:prstGeom>
        </p:spPr>
      </p:pic>
      <p:pic>
        <p:nvPicPr>
          <p:cNvPr id="4" name="Picture 6" descr="A picture of program director Dave Kaufman">
            <a:extLst>
              <a:ext uri="{FF2B5EF4-FFF2-40B4-BE49-F238E27FC236}">
                <a16:creationId xmlns:a16="http://schemas.microsoft.com/office/drawing/2014/main" id="{CE7A875B-CED0-740A-9440-95375B0C9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1" r="10636" b="12451"/>
          <a:stretch/>
        </p:blipFill>
        <p:spPr bwMode="auto">
          <a:xfrm>
            <a:off x="6128028" y="5305136"/>
            <a:ext cx="1194979" cy="14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picture of program director Nicole Lockhart">
            <a:extLst>
              <a:ext uri="{FF2B5EF4-FFF2-40B4-BE49-F238E27FC236}">
                <a16:creationId xmlns:a16="http://schemas.microsoft.com/office/drawing/2014/main" id="{63E2831B-E9E8-26F4-705D-E500651ED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8" b="11956"/>
          <a:stretch/>
        </p:blipFill>
        <p:spPr bwMode="auto">
          <a:xfrm>
            <a:off x="7392155" y="5249717"/>
            <a:ext cx="1234556" cy="15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awrence Brody">
            <a:extLst>
              <a:ext uri="{FF2B5EF4-FFF2-40B4-BE49-F238E27FC236}">
                <a16:creationId xmlns:a16="http://schemas.microsoft.com/office/drawing/2014/main" id="{D1491064-4655-8AF1-E47B-13D2A162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58" y="5333987"/>
            <a:ext cx="1291071" cy="14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D5863-05FC-6C36-EC08-393DE430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914400"/>
          </a:xfrm>
          <a:solidFill>
            <a:srgbClr val="0000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457200" rIns="669930" bIns="457200" numCol="1" spcCol="1270" anchor="ctr" anchorCtr="0">
            <a:noAutofit/>
          </a:bodyPr>
          <a:lstStyle/>
          <a:p>
            <a:pPr defTabSz="1244600">
              <a:lnSpc>
                <a:spcPct val="100000"/>
              </a:lnSpc>
            </a:pPr>
            <a:r>
              <a:rPr lang="en-US" sz="4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4) Workforce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6E86F0-DB27-E10F-E902-9EFA78B4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46325"/>
            <a:ext cx="11039856" cy="432790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/>
              <a:t>Broaden ELSI workforce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Increase exposure to and participation in ELSI research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Provide practical research experiences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Include early career scholars, research project staff, other members of research teams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Based on needs and strengths of each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6A2A-53C7-5A9B-E049-E4809D7F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3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376C196-4767-0EC8-B098-6C0F6E22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across BPAER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A3863E-D2DE-34C3-21F8-71E9726B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542792"/>
          </a:xfrm>
        </p:spPr>
        <p:txBody>
          <a:bodyPr>
            <a:normAutofit/>
          </a:bodyPr>
          <a:lstStyle/>
          <a:p>
            <a:r>
              <a:rPr lang="en-US" sz="3200" dirty="0"/>
              <a:t>Award level – Organizational structure and management plan to ensure: </a:t>
            </a:r>
          </a:p>
          <a:p>
            <a:pPr lvl="1"/>
            <a:r>
              <a:rPr lang="en-US" sz="2800" dirty="0"/>
              <a:t>Meaningful involvement and integration of research team members and collaborators</a:t>
            </a:r>
          </a:p>
          <a:p>
            <a:pPr lvl="1"/>
            <a:r>
              <a:rPr lang="en-US" sz="2800" dirty="0"/>
              <a:t>Coordination across required components</a:t>
            </a:r>
          </a:p>
          <a:p>
            <a:pPr>
              <a:spcBef>
                <a:spcPts val="3000"/>
              </a:spcBef>
            </a:pPr>
            <a:r>
              <a:rPr lang="en-US" sz="3200" dirty="0"/>
              <a:t>Program level – Annual meeting to discuss goals, progress, lessons learned, sustainability, etc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5FBEE-977E-20B8-5A17-53F7EB04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558A9-D792-C571-E51D-DEEED530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97723"/>
            <a:ext cx="10799684" cy="522375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Exceeds scope and scale of typical ELSI R01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Integrates successful components of Centers for Excellence in ELSI Research (CEER) Program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Will collaborate with the </a:t>
            </a:r>
            <a:r>
              <a:rPr lang="en-US" sz="2800" dirty="0">
                <a:hlinkClick r:id="rId3"/>
              </a:rPr>
              <a:t>Center for ELSI Resources and Analysis (CERA)/ </a:t>
            </a:r>
            <a:r>
              <a:rPr lang="en-US" sz="2800" dirty="0" err="1">
                <a:hlinkClick r:id="rId3"/>
              </a:rPr>
              <a:t>ELSIhub</a:t>
            </a:r>
            <a:endParaRPr lang="en-US" sz="2800" dirty="0"/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Supports </a:t>
            </a:r>
            <a:r>
              <a:rPr lang="en-US" sz="2800" dirty="0">
                <a:hlinkClick r:id="rId4"/>
              </a:rPr>
              <a:t>NHGRI’s workforce development</a:t>
            </a:r>
            <a:r>
              <a:rPr lang="en-US" sz="2800" dirty="0"/>
              <a:t> efforts 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Complements other efforts around community engagement and capacity building (e.g.,</a:t>
            </a: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Community Engagement Alliance (CEAL)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Diversity Centers for Genome Research</a:t>
            </a:r>
            <a:r>
              <a:rPr lang="en-US" sz="28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A19A5A-E546-C26E-58F1-15081B7A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147204"/>
          </a:xfrm>
        </p:spPr>
        <p:txBody>
          <a:bodyPr/>
          <a:lstStyle/>
          <a:p>
            <a:r>
              <a:rPr lang="en-US" dirty="0"/>
              <a:t>Relationship to Other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05699-3802-0EE3-5B3B-D86BBB7EC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458AE9-DC72-75E9-7A5F-502097A1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and Funding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815FE-AB22-5A54-84DD-907FE360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54279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600" dirty="0"/>
              <a:t>UM1 awards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Single RFA with multiple receipt dates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Up to 6 active awards with up to a 5-year project period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Up to $650,000 annual direct costs</a:t>
            </a:r>
          </a:p>
          <a:p>
            <a:pPr>
              <a:spcBef>
                <a:spcPts val="2400"/>
              </a:spcBef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B6A16-A2AA-B10D-5062-7A8FEE310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C1A63-DCF1-188E-2C8A-1292308F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932803"/>
          </a:xfrm>
        </p:spPr>
        <p:txBody>
          <a:bodyPr/>
          <a:lstStyle/>
          <a:p>
            <a:r>
              <a:rPr lang="en-US" dirty="0"/>
              <a:t>In summary, BPAER strives to…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A1546-C4F7-56C5-D65A-CD286565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7" y="1754508"/>
            <a:ext cx="11039856" cy="2742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Broaden types of contributions made in ELSI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Grow and enhance the pool of competitive applicants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Advance ELSI research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7575A2-43B7-BC3A-4885-912588B3BB4E}"/>
              </a:ext>
            </a:extLst>
          </p:cNvPr>
          <p:cNvSpPr/>
          <p:nvPr/>
        </p:nvSpPr>
        <p:spPr>
          <a:xfrm rot="21221951">
            <a:off x="4093550" y="3810533"/>
            <a:ext cx="7416705" cy="1215055"/>
          </a:xfrm>
          <a:custGeom>
            <a:avLst/>
            <a:gdLst>
              <a:gd name="connsiteX0" fmla="*/ 0 w 10484283"/>
              <a:gd name="connsiteY0" fmla="*/ 415930 h 1663719"/>
              <a:gd name="connsiteX1" fmla="*/ 9652424 w 10484283"/>
              <a:gd name="connsiteY1" fmla="*/ 415930 h 1663719"/>
              <a:gd name="connsiteX2" fmla="*/ 9652424 w 10484283"/>
              <a:gd name="connsiteY2" fmla="*/ 0 h 1663719"/>
              <a:gd name="connsiteX3" fmla="*/ 10484283 w 10484283"/>
              <a:gd name="connsiteY3" fmla="*/ 831860 h 1663719"/>
              <a:gd name="connsiteX4" fmla="*/ 9652424 w 10484283"/>
              <a:gd name="connsiteY4" fmla="*/ 1663719 h 1663719"/>
              <a:gd name="connsiteX5" fmla="*/ 9652424 w 10484283"/>
              <a:gd name="connsiteY5" fmla="*/ 1247789 h 1663719"/>
              <a:gd name="connsiteX6" fmla="*/ 0 w 10484283"/>
              <a:gd name="connsiteY6" fmla="*/ 1247789 h 1663719"/>
              <a:gd name="connsiteX7" fmla="*/ 0 w 10484283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4283" h="1663719">
                <a:moveTo>
                  <a:pt x="0" y="415930"/>
                </a:moveTo>
                <a:lnTo>
                  <a:pt x="9652424" y="415930"/>
                </a:lnTo>
                <a:lnTo>
                  <a:pt x="9652424" y="0"/>
                </a:lnTo>
                <a:lnTo>
                  <a:pt x="10484283" y="831860"/>
                </a:lnTo>
                <a:lnTo>
                  <a:pt x="9652424" y="1663719"/>
                </a:lnTo>
                <a:lnTo>
                  <a:pt x="9652424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1) Transdisciplinary ELSI Research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AA3553C-05E1-95AF-9BE8-88602CCDEA2F}"/>
              </a:ext>
            </a:extLst>
          </p:cNvPr>
          <p:cNvSpPr/>
          <p:nvPr/>
        </p:nvSpPr>
        <p:spPr>
          <a:xfrm rot="21221951">
            <a:off x="4654419" y="4252077"/>
            <a:ext cx="6846368" cy="1215055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2) Research Teams with Community Representatives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06EAAB-C48F-CE18-B15F-A02A63F636E2}"/>
              </a:ext>
            </a:extLst>
          </p:cNvPr>
          <p:cNvSpPr/>
          <p:nvPr/>
        </p:nvSpPr>
        <p:spPr>
          <a:xfrm rot="21221951">
            <a:off x="5204040" y="4693621"/>
            <a:ext cx="6306215" cy="1215055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rgbClr val="323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3</a:t>
            </a:r>
            <a:r>
              <a:rPr lang="en-US" sz="2000" kern="1200" dirty="0"/>
              <a:t>) ELSI Research Capacity Building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9C3ACC-FE85-640B-4348-CED3454EB41F}"/>
              </a:ext>
            </a:extLst>
          </p:cNvPr>
          <p:cNvSpPr/>
          <p:nvPr/>
        </p:nvSpPr>
        <p:spPr>
          <a:xfrm rot="21221951">
            <a:off x="5751037" y="5135166"/>
            <a:ext cx="5759217" cy="1215055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rgbClr val="9898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6"/>
                </a:solidFill>
              </a:rPr>
              <a:t>4) ELSI Workforce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E02C9-A224-2E29-75D2-4320C4A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070E-816A-D064-AD12-5F2A7FF3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4C877-C77B-DACE-718D-EFC3BD2F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1" y="5268036"/>
            <a:ext cx="11039858" cy="82161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Questions/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42142-2C3C-940C-FBD1-76DDC0BCA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9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4F6777-C680-C6F9-1702-639867A786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033"/>
            <a:ext cx="10515600" cy="13250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Forefront of Genomics</a:t>
            </a:r>
          </a:p>
        </p:txBody>
      </p:sp>
    </p:spTree>
    <p:extLst>
      <p:ext uri="{BB962C8B-B14F-4D97-AF65-F5344CB8AC3E}">
        <p14:creationId xmlns:p14="http://schemas.microsoft.com/office/powerpoint/2010/main" val="47513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916806"/>
          </a:xfrm>
        </p:spPr>
        <p:txBody>
          <a:bodyPr/>
          <a:lstStyle/>
          <a:p>
            <a:r>
              <a:rPr lang="en-US" dirty="0"/>
              <a:t>Scientific Challenge</a:t>
            </a:r>
          </a:p>
        </p:txBody>
      </p:sp>
      <p:graphicFrame>
        <p:nvGraphicFramePr>
          <p:cNvPr id="6" name="Content Placeholder 5" descr="ELSI Research Program - Anticipatory - Integral to Basic Science - Multiple Discliplines- Various Approaches">
            <a:extLst>
              <a:ext uri="{FF2B5EF4-FFF2-40B4-BE49-F238E27FC236}">
                <a16:creationId xmlns:a16="http://schemas.microsoft.com/office/drawing/2014/main" id="{6E477689-91BC-4087-6D8E-B159CC5AFF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7340352"/>
              </p:ext>
            </p:extLst>
          </p:nvPr>
        </p:nvGraphicFramePr>
        <p:xfrm>
          <a:off x="1098322" y="1792940"/>
          <a:ext cx="3644007" cy="436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08377" y="1451113"/>
            <a:ext cx="5142448" cy="4810539"/>
          </a:xfrm>
        </p:spPr>
        <p:txBody>
          <a:bodyPr anchor="ctr"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400" dirty="0"/>
              <a:t>ELSI issues in genomics are increasingly complex and interrelated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400" dirty="0"/>
              <a:t>Various communities are called upon as research participants, but less often as </a:t>
            </a:r>
            <a:r>
              <a:rPr lang="en-US" sz="2400" b="1" i="1" dirty="0"/>
              <a:t>research partners</a:t>
            </a:r>
          </a:p>
          <a:p>
            <a:pPr>
              <a:spcBef>
                <a:spcPts val="3600"/>
              </a:spcBef>
            </a:pPr>
            <a:r>
              <a:rPr lang="en-US" sz="2400" dirty="0"/>
              <a:t>Organizations involved in NIH funded ELSI research are relatively limited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1898A-0FFC-3816-26E5-413A412F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071880"/>
          </a:xfrm>
        </p:spPr>
        <p:txBody>
          <a:bodyPr/>
          <a:lstStyle/>
          <a:p>
            <a:r>
              <a:rPr lang="en-US" dirty="0"/>
              <a:t>Scientific Opportunity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E816D-8427-BDF7-A081-D9B4EB29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29514"/>
            <a:ext cx="11039858" cy="4006272"/>
          </a:xfrm>
        </p:spPr>
        <p:txBody>
          <a:bodyPr vert="horz" lIns="91440" tIns="45720" rIns="91440" bIns="45720" numCol="2" spcCol="45720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600" b="1" dirty="0"/>
              <a:t>Research partnerships with relevant communities </a:t>
            </a:r>
            <a:r>
              <a:rPr lang="en-US" sz="2600" dirty="0"/>
              <a:t>can </a:t>
            </a: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Increase public understanding  of and interest in genomics</a:t>
            </a: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Increase responsiveness of research to community needs</a:t>
            </a: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Prompt new research questions</a:t>
            </a:r>
            <a:endParaRPr lang="en-US" sz="2400" b="1" dirty="0"/>
          </a:p>
          <a:p>
            <a:pPr marL="304165" indent="-304165">
              <a:lnSpc>
                <a:spcPct val="110000"/>
              </a:lnSpc>
              <a:spcBef>
                <a:spcPts val="1200"/>
              </a:spcBef>
            </a:pPr>
            <a:endParaRPr lang="en-US" sz="2400" b="1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600" b="1" dirty="0"/>
              <a:t>Underrepresented research organizations </a:t>
            </a:r>
            <a:r>
              <a:rPr lang="en-US" sz="2600" dirty="0"/>
              <a:t>can </a:t>
            </a:r>
            <a:endParaRPr lang="en-US" sz="2600" dirty="0">
              <a:cs typeface="Arial" panose="020B0604020202020204"/>
            </a:endParaRP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Facilitate partnerships with new communities</a:t>
            </a:r>
            <a:endParaRPr lang="en-US" sz="2400" dirty="0">
              <a:cs typeface="Arial" panose="020B0604020202020204"/>
            </a:endParaRP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Inspire use of different theories, approaches, tools </a:t>
            </a:r>
            <a:endParaRPr lang="en-US" sz="2400" dirty="0">
              <a:cs typeface="Arial"/>
            </a:endParaRPr>
          </a:p>
          <a:p>
            <a:pPr marL="747713" lvl="1" indent="-303213">
              <a:lnSpc>
                <a:spcPct val="11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Recruit new scholars into the field</a:t>
            </a:r>
            <a:endParaRPr lang="en-US" sz="2400" dirty="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8838E-B7B1-6FD8-59F5-4AA30569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E9458E-3814-64C4-CB50-DD7063BB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BPAER Goal and Components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3ABD4B-B234-3828-D43C-40AA9F3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06880"/>
            <a:ext cx="11039856" cy="446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Advance ELSI research by broadening the types of knowledge, skills, experience, expertise, and perspectives brought to bear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9DA5A2-91E5-9A4A-3410-1B60371454BE}"/>
              </a:ext>
            </a:extLst>
          </p:cNvPr>
          <p:cNvSpPr/>
          <p:nvPr/>
        </p:nvSpPr>
        <p:spPr>
          <a:xfrm>
            <a:off x="970406" y="2910261"/>
            <a:ext cx="10260656" cy="1645920"/>
          </a:xfrm>
          <a:custGeom>
            <a:avLst/>
            <a:gdLst>
              <a:gd name="connsiteX0" fmla="*/ 0 w 10484283"/>
              <a:gd name="connsiteY0" fmla="*/ 415930 h 1663719"/>
              <a:gd name="connsiteX1" fmla="*/ 9652424 w 10484283"/>
              <a:gd name="connsiteY1" fmla="*/ 415930 h 1663719"/>
              <a:gd name="connsiteX2" fmla="*/ 9652424 w 10484283"/>
              <a:gd name="connsiteY2" fmla="*/ 0 h 1663719"/>
              <a:gd name="connsiteX3" fmla="*/ 10484283 w 10484283"/>
              <a:gd name="connsiteY3" fmla="*/ 831860 h 1663719"/>
              <a:gd name="connsiteX4" fmla="*/ 9652424 w 10484283"/>
              <a:gd name="connsiteY4" fmla="*/ 1663719 h 1663719"/>
              <a:gd name="connsiteX5" fmla="*/ 9652424 w 10484283"/>
              <a:gd name="connsiteY5" fmla="*/ 1247789 h 1663719"/>
              <a:gd name="connsiteX6" fmla="*/ 0 w 10484283"/>
              <a:gd name="connsiteY6" fmla="*/ 1247789 h 1663719"/>
              <a:gd name="connsiteX7" fmla="*/ 0 w 10484283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4283" h="1663719">
                <a:moveTo>
                  <a:pt x="0" y="415930"/>
                </a:moveTo>
                <a:lnTo>
                  <a:pt x="9652424" y="415930"/>
                </a:lnTo>
                <a:lnTo>
                  <a:pt x="9652424" y="0"/>
                </a:lnTo>
                <a:lnTo>
                  <a:pt x="10484283" y="831860"/>
                </a:lnTo>
                <a:lnTo>
                  <a:pt x="9652424" y="1663719"/>
                </a:lnTo>
                <a:lnTo>
                  <a:pt x="9652424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1) Transdisciplinary ELSI Research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32DD69-12A8-F4F1-0C4A-8BFA07EC19FF}"/>
              </a:ext>
            </a:extLst>
          </p:cNvPr>
          <p:cNvSpPr/>
          <p:nvPr/>
        </p:nvSpPr>
        <p:spPr>
          <a:xfrm>
            <a:off x="1749972" y="3640866"/>
            <a:ext cx="9471622" cy="1645920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2) Research Teams with Community Representatives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CEEA87-A6FE-2336-B4ED-BF73077E0ECB}"/>
              </a:ext>
            </a:extLst>
          </p:cNvPr>
          <p:cNvSpPr/>
          <p:nvPr/>
        </p:nvSpPr>
        <p:spPr>
          <a:xfrm>
            <a:off x="2506717" y="4371471"/>
            <a:ext cx="8724346" cy="1645920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rgbClr val="323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/>
              <a:t>3</a:t>
            </a:r>
            <a:r>
              <a:rPr lang="en-US" sz="2800" kern="1200" dirty="0"/>
              <a:t>) ELSI Research Capacity Building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FDA983-9CCF-C544-7760-6BE61018441E}"/>
              </a:ext>
            </a:extLst>
          </p:cNvPr>
          <p:cNvSpPr/>
          <p:nvPr/>
        </p:nvSpPr>
        <p:spPr>
          <a:xfrm>
            <a:off x="3263462" y="5144832"/>
            <a:ext cx="7967600" cy="1463040"/>
          </a:xfrm>
          <a:custGeom>
            <a:avLst/>
            <a:gdLst>
              <a:gd name="connsiteX0" fmla="*/ 0 w 9067936"/>
              <a:gd name="connsiteY0" fmla="*/ 415930 h 1663719"/>
              <a:gd name="connsiteX1" fmla="*/ 8236077 w 9067936"/>
              <a:gd name="connsiteY1" fmla="*/ 415930 h 1663719"/>
              <a:gd name="connsiteX2" fmla="*/ 8236077 w 9067936"/>
              <a:gd name="connsiteY2" fmla="*/ 0 h 1663719"/>
              <a:gd name="connsiteX3" fmla="*/ 9067936 w 9067936"/>
              <a:gd name="connsiteY3" fmla="*/ 831860 h 1663719"/>
              <a:gd name="connsiteX4" fmla="*/ 8236077 w 9067936"/>
              <a:gd name="connsiteY4" fmla="*/ 1663719 h 1663719"/>
              <a:gd name="connsiteX5" fmla="*/ 8236077 w 9067936"/>
              <a:gd name="connsiteY5" fmla="*/ 1247789 h 1663719"/>
              <a:gd name="connsiteX6" fmla="*/ 0 w 9067936"/>
              <a:gd name="connsiteY6" fmla="*/ 1247789 h 1663719"/>
              <a:gd name="connsiteX7" fmla="*/ 0 w 9067936"/>
              <a:gd name="connsiteY7" fmla="*/ 415930 h 16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936" h="1663719">
                <a:moveTo>
                  <a:pt x="0" y="415930"/>
                </a:moveTo>
                <a:lnTo>
                  <a:pt x="8236077" y="415930"/>
                </a:lnTo>
                <a:lnTo>
                  <a:pt x="8236077" y="0"/>
                </a:lnTo>
                <a:lnTo>
                  <a:pt x="9067936" y="831860"/>
                </a:lnTo>
                <a:lnTo>
                  <a:pt x="8236077" y="1663719"/>
                </a:lnTo>
                <a:lnTo>
                  <a:pt x="8236077" y="1247789"/>
                </a:lnTo>
                <a:lnTo>
                  <a:pt x="0" y="1247789"/>
                </a:lnTo>
                <a:lnTo>
                  <a:pt x="0" y="415930"/>
                </a:lnTo>
                <a:close/>
              </a:path>
            </a:pathLst>
          </a:custGeom>
          <a:solidFill>
            <a:srgbClr val="9898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-45179"/>
              <a:lumOff val="22210"/>
              <a:alphaOff val="0"/>
            </a:schemeClr>
          </a:fillRef>
          <a:effectRef idx="0">
            <a:schemeClr val="accent1">
              <a:shade val="80000"/>
              <a:hueOff val="0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522610" rIns="669930" bIns="68004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accent6"/>
                </a:solidFill>
              </a:rPr>
              <a:t>4) ELSI Workforce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689F-DC24-14AE-FF87-2FF644433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9F47A-CBE3-3884-0B7F-9F519B47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47" y="673080"/>
            <a:ext cx="4484807" cy="5752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Domestic organizations that received less than  </a:t>
            </a:r>
            <a:r>
              <a:rPr lang="en-US" sz="3200" b="1" dirty="0"/>
              <a:t>$30 million </a:t>
            </a:r>
            <a:r>
              <a:rPr lang="en-US" sz="3200" dirty="0"/>
              <a:t>in total NIH funding per year for the past three fiscal years</a:t>
            </a:r>
          </a:p>
          <a:p>
            <a:endParaRPr lang="en-US" sz="3200" i="1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2400" i="1" dirty="0"/>
              <a:t>Note: Applicants can propose collaborators that do not meet these criteria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DC5A1-D0DC-F181-823B-8208A476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47" y="350520"/>
            <a:ext cx="10941882" cy="1356360"/>
          </a:xfrm>
        </p:spPr>
        <p:txBody>
          <a:bodyPr/>
          <a:lstStyle/>
          <a:p>
            <a:r>
              <a:rPr lang="en-US" dirty="0"/>
              <a:t>Eligible Applicants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81E56-E82E-80BF-4C70-07E1EBE67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390F6-FE8C-2D42-8085-5A88051BEEEE}"/>
              </a:ext>
            </a:extLst>
          </p:cNvPr>
          <p:cNvSpPr txBox="1"/>
          <p:nvPr/>
        </p:nvSpPr>
        <p:spPr>
          <a:xfrm>
            <a:off x="8212276" y="699766"/>
            <a:ext cx="3577388" cy="1200329"/>
          </a:xfrm>
          <a:prstGeom prst="rect">
            <a:avLst/>
          </a:prstGeom>
          <a:solidFill>
            <a:schemeClr val="accent6">
              <a:lumMod val="10000"/>
              <a:lumOff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Have not been major recipients of NIH funding for ELSI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9CB0F-1DD4-18F8-8EB3-7124FF9F6ADA}"/>
              </a:ext>
            </a:extLst>
          </p:cNvPr>
          <p:cNvSpPr txBox="1"/>
          <p:nvPr/>
        </p:nvSpPr>
        <p:spPr>
          <a:xfrm>
            <a:off x="8212276" y="2271978"/>
            <a:ext cx="3577388" cy="1200329"/>
          </a:xfrm>
          <a:prstGeom prst="rect">
            <a:avLst/>
          </a:prstGeom>
          <a:solidFill>
            <a:schemeClr val="accent6">
              <a:lumMod val="10000"/>
              <a:lumOff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Viable sources of new ideas, approaches, and community connections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25C6F-8295-B05C-8CAB-037976F706E4}"/>
              </a:ext>
            </a:extLst>
          </p:cNvPr>
          <p:cNvSpPr txBox="1"/>
          <p:nvPr/>
        </p:nvSpPr>
        <p:spPr>
          <a:xfrm>
            <a:off x="8212276" y="5130473"/>
            <a:ext cx="3575304" cy="914400"/>
          </a:xfrm>
          <a:prstGeom prst="rect">
            <a:avLst/>
          </a:prstGeom>
          <a:solidFill>
            <a:schemeClr val="accent6">
              <a:lumMod val="10000"/>
              <a:lumOff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Allows for competition among a similar pool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0AC0B-3A7D-B40C-7B8C-759CA68D295C}"/>
              </a:ext>
            </a:extLst>
          </p:cNvPr>
          <p:cNvSpPr txBox="1"/>
          <p:nvPr/>
        </p:nvSpPr>
        <p:spPr>
          <a:xfrm>
            <a:off x="8212276" y="3844190"/>
            <a:ext cx="3577388" cy="914400"/>
          </a:xfrm>
          <a:prstGeom prst="rect">
            <a:avLst/>
          </a:prstGeom>
          <a:solidFill>
            <a:schemeClr val="accent6">
              <a:lumMod val="10000"/>
              <a:lumOff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Academic and non-academic institutions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F22237-BF80-4E81-10D2-7040AD7C3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5158854" y="1299931"/>
            <a:ext cx="3053422" cy="2249405"/>
          </a:xfrm>
          <a:prstGeom prst="straightConnector1">
            <a:avLst/>
          </a:prstGeom>
          <a:ln w="57150">
            <a:solidFill>
              <a:srgbClr val="9EAED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E66AD2-85B6-7105-7134-DF058D99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5158854" y="2872143"/>
            <a:ext cx="3053422" cy="677193"/>
          </a:xfrm>
          <a:prstGeom prst="straightConnector1">
            <a:avLst/>
          </a:prstGeom>
          <a:ln w="57150">
            <a:solidFill>
              <a:srgbClr val="9EAED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945AC8-6DE3-3B73-79BE-DC185D0B0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5158854" y="3549336"/>
            <a:ext cx="3053422" cy="752054"/>
          </a:xfrm>
          <a:prstGeom prst="straightConnector1">
            <a:avLst/>
          </a:prstGeom>
          <a:ln w="57150">
            <a:solidFill>
              <a:srgbClr val="9EAED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27C7D5-03DA-B98A-6241-437F36D5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5158854" y="3549336"/>
            <a:ext cx="3053422" cy="2038337"/>
          </a:xfrm>
          <a:prstGeom prst="straightConnector1">
            <a:avLst/>
          </a:prstGeom>
          <a:ln w="57150">
            <a:solidFill>
              <a:srgbClr val="9EAED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D5863-05FC-6C36-EC08-393DE430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914400"/>
          </a:xfr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457200" rIns="669930" bIns="457200" numCol="1" spcCol="1270" anchor="ctr" anchorCtr="0">
            <a:noAutofit/>
          </a:bodyPr>
          <a:lstStyle/>
          <a:p>
            <a:pPr defTabSz="1244600">
              <a:lnSpc>
                <a:spcPct val="100000"/>
              </a:lnSpc>
            </a:pPr>
            <a:r>
              <a:rPr lang="en-US" sz="3600" dirty="0">
                <a:latin typeface="+mn-lt"/>
                <a:ea typeface="+mn-ea"/>
                <a:cs typeface="+mn-cs"/>
              </a:rPr>
              <a:t>1) ELSI Research Projects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9A3449E-0722-B5E5-DF53-D80FEE15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/>
              <a:t>Timely</a:t>
            </a:r>
            <a:r>
              <a:rPr lang="en-US" sz="3200" dirty="0"/>
              <a:t> – Currently interrogated or anticipated</a:t>
            </a:r>
          </a:p>
          <a:p>
            <a:pPr>
              <a:spcBef>
                <a:spcPts val="2400"/>
              </a:spcBef>
            </a:pPr>
            <a:r>
              <a:rPr lang="en-US" sz="3200" b="1" dirty="0"/>
              <a:t>Complex</a:t>
            </a:r>
            <a:r>
              <a:rPr lang="en-US" sz="3200" dirty="0"/>
              <a:t> – Necessitate collaborative exploration</a:t>
            </a:r>
          </a:p>
          <a:p>
            <a:pPr>
              <a:spcBef>
                <a:spcPts val="2400"/>
              </a:spcBef>
            </a:pPr>
            <a:r>
              <a:rPr lang="en-US" sz="3200" b="1" dirty="0"/>
              <a:t>Understudied</a:t>
            </a:r>
            <a:r>
              <a:rPr lang="en-US" sz="3200" dirty="0"/>
              <a:t> – Fill gap in knowledge</a:t>
            </a:r>
          </a:p>
          <a:p>
            <a:pPr>
              <a:spcBef>
                <a:spcPts val="2400"/>
              </a:spcBef>
            </a:pPr>
            <a:r>
              <a:rPr lang="en-US" sz="3200" b="1" dirty="0"/>
              <a:t>Transdisciplinary</a:t>
            </a:r>
            <a:r>
              <a:rPr lang="en-US" sz="3200" dirty="0"/>
              <a:t> – Foster new approaches that transcend any one discipline (</a:t>
            </a:r>
            <a:r>
              <a:rPr lang="en-US" sz="3200" dirty="0">
                <a:hlinkClick r:id="rId3"/>
              </a:rPr>
              <a:t>Hall et al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6A2A-53C7-5A9B-E049-E4809D7F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74555-7D1B-A951-4F3D-0248557B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30641"/>
            <a:ext cx="11039858" cy="1356360"/>
          </a:xfrm>
        </p:spPr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B90E109-6905-BECF-59DE-A53183DEFFF3}"/>
              </a:ext>
            </a:extLst>
          </p:cNvPr>
          <p:cNvSpPr txBox="1">
            <a:spLocks/>
          </p:cNvSpPr>
          <p:nvPr/>
        </p:nvSpPr>
        <p:spPr>
          <a:xfrm>
            <a:off x="576071" y="350520"/>
            <a:ext cx="11039858" cy="9144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457200" rIns="669930" bIns="457200" numCol="1" spcCol="1270" rtlCol="0" anchor="ctr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100000"/>
              </a:lnSpc>
            </a:pPr>
            <a:r>
              <a:rPr lang="en-US" sz="3600" dirty="0"/>
              <a:t>1) ELSI Research Projects – Focus Areas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00B988-D7F3-B6F8-01F0-25FDD114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941" y="2015508"/>
            <a:ext cx="10965624" cy="3801888"/>
            <a:chOff x="576071" y="2738060"/>
            <a:chExt cx="10965624" cy="3801888"/>
          </a:xfrm>
          <a:noFill/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9E9E50-EC73-A73E-39A6-F6C62B561B5E}"/>
                </a:ext>
              </a:extLst>
            </p:cNvPr>
            <p:cNvSpPr/>
            <p:nvPr/>
          </p:nvSpPr>
          <p:spPr>
            <a:xfrm>
              <a:off x="9164255" y="2738060"/>
              <a:ext cx="2377440" cy="3801888"/>
            </a:xfrm>
            <a:custGeom>
              <a:avLst/>
              <a:gdLst>
                <a:gd name="connsiteX0" fmla="*/ 0 w 2402065"/>
                <a:gd name="connsiteY0" fmla="*/ 0 h 771029"/>
                <a:gd name="connsiteX1" fmla="*/ 2402065 w 2402065"/>
                <a:gd name="connsiteY1" fmla="*/ 0 h 771029"/>
                <a:gd name="connsiteX2" fmla="*/ 2402065 w 2402065"/>
                <a:gd name="connsiteY2" fmla="*/ 771029 h 771029"/>
                <a:gd name="connsiteX3" fmla="*/ 0 w 2402065"/>
                <a:gd name="connsiteY3" fmla="*/ 771029 h 771029"/>
                <a:gd name="connsiteX4" fmla="*/ 0 w 2402065"/>
                <a:gd name="connsiteY4" fmla="*/ 0 h 77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065" h="771029">
                  <a:moveTo>
                    <a:pt x="0" y="0"/>
                  </a:moveTo>
                  <a:lnTo>
                    <a:pt x="2402065" y="0"/>
                  </a:lnTo>
                  <a:lnTo>
                    <a:pt x="2402065" y="771029"/>
                  </a:lnTo>
                  <a:lnTo>
                    <a:pt x="0" y="77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b="1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Genomic Landscape</a:t>
              </a: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endParaRPr lang="en-US" sz="1800" kern="1200" dirty="0">
                <a:solidFill>
                  <a:srgbClr val="00005A"/>
                </a:solidFill>
                <a:latin typeface="+mj-lt"/>
                <a:cs typeface="Calibri" panose="020F0502020204030204" pitchFamily="34" charset="0"/>
              </a:endParaRP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Use and direction of genomics beyond health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94900D-451C-E142-EA9A-815197C31259}"/>
                </a:ext>
              </a:extLst>
            </p:cNvPr>
            <p:cNvSpPr/>
            <p:nvPr/>
          </p:nvSpPr>
          <p:spPr>
            <a:xfrm>
              <a:off x="6301527" y="2738060"/>
              <a:ext cx="2377440" cy="3801888"/>
            </a:xfrm>
            <a:custGeom>
              <a:avLst/>
              <a:gdLst>
                <a:gd name="connsiteX0" fmla="*/ 0 w 2402065"/>
                <a:gd name="connsiteY0" fmla="*/ 0 h 771029"/>
                <a:gd name="connsiteX1" fmla="*/ 2402065 w 2402065"/>
                <a:gd name="connsiteY1" fmla="*/ 0 h 771029"/>
                <a:gd name="connsiteX2" fmla="*/ 2402065 w 2402065"/>
                <a:gd name="connsiteY2" fmla="*/ 771029 h 771029"/>
                <a:gd name="connsiteX3" fmla="*/ 0 w 2402065"/>
                <a:gd name="connsiteY3" fmla="*/ 771029 h 771029"/>
                <a:gd name="connsiteX4" fmla="*/ 0 w 2402065"/>
                <a:gd name="connsiteY4" fmla="*/ 0 h 77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065" h="771029">
                  <a:moveTo>
                    <a:pt x="0" y="0"/>
                  </a:moveTo>
                  <a:lnTo>
                    <a:pt x="2402065" y="0"/>
                  </a:lnTo>
                  <a:lnTo>
                    <a:pt x="2402065" y="771029"/>
                  </a:lnTo>
                  <a:lnTo>
                    <a:pt x="0" y="77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b="1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Genomics and Identity</a:t>
              </a: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endParaRPr lang="en-US" sz="1800" kern="1200" dirty="0">
                <a:solidFill>
                  <a:srgbClr val="00005A"/>
                </a:solidFill>
                <a:latin typeface="+mj-lt"/>
                <a:cs typeface="Calibri" panose="020F0502020204030204" pitchFamily="34" charset="0"/>
              </a:endParaRP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How genomics impacts identities and identities impact views on genomics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685071-BC64-E8CC-6E5F-0196708AED11}"/>
                </a:ext>
              </a:extLst>
            </p:cNvPr>
            <p:cNvSpPr/>
            <p:nvPr/>
          </p:nvSpPr>
          <p:spPr>
            <a:xfrm>
              <a:off x="3438799" y="2738060"/>
              <a:ext cx="2377440" cy="3801888"/>
            </a:xfrm>
            <a:custGeom>
              <a:avLst/>
              <a:gdLst>
                <a:gd name="connsiteX0" fmla="*/ 0 w 2402065"/>
                <a:gd name="connsiteY0" fmla="*/ 0 h 771029"/>
                <a:gd name="connsiteX1" fmla="*/ 2402065 w 2402065"/>
                <a:gd name="connsiteY1" fmla="*/ 0 h 771029"/>
                <a:gd name="connsiteX2" fmla="*/ 2402065 w 2402065"/>
                <a:gd name="connsiteY2" fmla="*/ 771029 h 771029"/>
                <a:gd name="connsiteX3" fmla="*/ 0 w 2402065"/>
                <a:gd name="connsiteY3" fmla="*/ 771029 h 771029"/>
                <a:gd name="connsiteX4" fmla="*/ 0 w 2402065"/>
                <a:gd name="connsiteY4" fmla="*/ 0 h 77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065" h="771029">
                  <a:moveTo>
                    <a:pt x="0" y="0"/>
                  </a:moveTo>
                  <a:lnTo>
                    <a:pt x="2402065" y="0"/>
                  </a:lnTo>
                  <a:lnTo>
                    <a:pt x="2402065" y="771029"/>
                  </a:lnTo>
                  <a:lnTo>
                    <a:pt x="0" y="77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b="1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Equity and Justice in Genomics</a:t>
              </a: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D</a:t>
              </a:r>
              <a:r>
                <a:rPr lang="en-US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efine and achieve equity in group, community or population health 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C3557B-05A4-EE75-919F-7534AA7C35E7}"/>
                </a:ext>
              </a:extLst>
            </p:cNvPr>
            <p:cNvSpPr/>
            <p:nvPr/>
          </p:nvSpPr>
          <p:spPr>
            <a:xfrm>
              <a:off x="576071" y="2738060"/>
              <a:ext cx="2377440" cy="3801888"/>
            </a:xfrm>
            <a:custGeom>
              <a:avLst/>
              <a:gdLst>
                <a:gd name="connsiteX0" fmla="*/ 0 w 2402065"/>
                <a:gd name="connsiteY0" fmla="*/ 0 h 771029"/>
                <a:gd name="connsiteX1" fmla="*/ 2402065 w 2402065"/>
                <a:gd name="connsiteY1" fmla="*/ 0 h 771029"/>
                <a:gd name="connsiteX2" fmla="*/ 2402065 w 2402065"/>
                <a:gd name="connsiteY2" fmla="*/ 771029 h 771029"/>
                <a:gd name="connsiteX3" fmla="*/ 0 w 2402065"/>
                <a:gd name="connsiteY3" fmla="*/ 771029 h 771029"/>
                <a:gd name="connsiteX4" fmla="*/ 0 w 2402065"/>
                <a:gd name="connsiteY4" fmla="*/ 0 h 77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065" h="771029">
                  <a:moveTo>
                    <a:pt x="0" y="0"/>
                  </a:moveTo>
                  <a:lnTo>
                    <a:pt x="2402065" y="0"/>
                  </a:lnTo>
                  <a:lnTo>
                    <a:pt x="2402065" y="771029"/>
                  </a:lnTo>
                  <a:lnTo>
                    <a:pt x="0" y="77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b="1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Genomics in Context      </a:t>
              </a: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endParaRPr lang="en-US" sz="1800" dirty="0">
                <a:solidFill>
                  <a:srgbClr val="00005A"/>
                </a:solidFill>
                <a:latin typeface="+mj-lt"/>
                <a:cs typeface="Calibri" panose="020F0502020204030204" pitchFamily="34" charset="0"/>
              </a:endParaRPr>
            </a:p>
            <a:p>
              <a:pPr marL="0" lvl="0" indent="0" algn="l" defTabSz="1066800"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sz="2400" kern="1200" dirty="0">
                  <a:solidFill>
                    <a:srgbClr val="00005A"/>
                  </a:solidFill>
                  <a:latin typeface="+mj-lt"/>
                  <a:cs typeface="Calibri" panose="020F0502020204030204" pitchFamily="34" charset="0"/>
                </a:rPr>
                <a:t>Roles and limitations of genetics and genomics in understanding health</a:t>
              </a:r>
              <a:endParaRPr lang="en-US" kern="1200" dirty="0">
                <a:solidFill>
                  <a:srgbClr val="00005A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9AD5E-B3B6-1F82-8606-A7441D9C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0446CC-483C-61DA-F22D-35E6E001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29522"/>
            <a:ext cx="11039856" cy="4691955"/>
          </a:xfrm>
        </p:spPr>
        <p:txBody>
          <a:bodyPr>
            <a:norm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in the general public 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are affected by and have an interest in the topic under study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(i.e., relevant communities)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Team-based approach that achieves or exceeds the following:</a:t>
            </a:r>
          </a:p>
          <a:p>
            <a:pPr lvl="1">
              <a:lnSpc>
                <a:spcPct val="95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Substantive and ongoing involvement</a:t>
            </a:r>
          </a:p>
          <a:p>
            <a:pPr lvl="1">
              <a:lnSpc>
                <a:spcPct val="95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Respect and value different types of knowledge</a:t>
            </a:r>
          </a:p>
          <a:p>
            <a:pPr lvl="1">
              <a:lnSpc>
                <a:spcPct val="95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Bidirectional learning </a:t>
            </a:r>
          </a:p>
          <a:p>
            <a:pPr lvl="1">
              <a:lnSpc>
                <a:spcPct val="95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Equipped and empowered representatives</a:t>
            </a:r>
          </a:p>
          <a:p>
            <a:pPr lvl="1">
              <a:lnSpc>
                <a:spcPct val="95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Opportunities for benefit sharing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D5863-05FC-6C36-EC08-393DE43055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457200" rIns="669930" bIns="457200" numCol="1" spcCol="1270" anchor="ctr" anchorCtr="0">
            <a:noAutofit/>
          </a:bodyPr>
          <a:lstStyle/>
          <a:p>
            <a:pPr defTabSz="1244600">
              <a:lnSpc>
                <a:spcPct val="100000"/>
              </a:lnSpc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2) Research Teams with Communit</a:t>
            </a:r>
            <a:r>
              <a:rPr lang="en-US" sz="3600" dirty="0"/>
              <a:t>y Representation</a:t>
            </a:r>
            <a:endParaRPr lang="en-US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6A2A-53C7-5A9B-E049-E4809D7F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D5863-05FC-6C36-EC08-393DE430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914400"/>
          </a:xfrm>
          <a:solidFill>
            <a:srgbClr val="0000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457200" rIns="669930" bIns="457200" numCol="1" spcCol="1270" anchor="ctr" anchorCtr="0">
            <a:noAutofit/>
          </a:bodyPr>
          <a:lstStyle/>
          <a:p>
            <a:pPr defTabSz="1244600">
              <a:lnSpc>
                <a:spcPct val="100000"/>
              </a:lnSpc>
            </a:pPr>
            <a:r>
              <a:rPr lang="en-US" sz="4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3) Research Capacity Building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9A3449E-0722-B5E5-DF53-D80FEE15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6" y="2023962"/>
            <a:ext cx="4637107" cy="4142532"/>
          </a:xfrm>
        </p:spPr>
        <p:txBody>
          <a:bodyPr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/>
              <a:t>Build capacity within underrepresented research organizations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Plans informed by needs assessment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97FFD-0642-4C40-FF73-7B5BDAAD2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1437" y="1933536"/>
            <a:ext cx="2066683" cy="2059222"/>
            <a:chOff x="4476962" y="2262948"/>
            <a:chExt cx="2370274" cy="2059222"/>
          </a:xfrm>
        </p:grpSpPr>
        <p:sp>
          <p:nvSpPr>
            <p:cNvPr id="5" name="Rectangle 4" descr="Ribbon with solid fill">
              <a:extLst>
                <a:ext uri="{FF2B5EF4-FFF2-40B4-BE49-F238E27FC236}">
                  <a16:creationId xmlns:a16="http://schemas.microsoft.com/office/drawing/2014/main" id="{580AF880-FE98-E59E-883D-AE460D3D9F10}"/>
                </a:ext>
              </a:extLst>
            </p:cNvPr>
            <p:cNvSpPr/>
            <p:nvPr/>
          </p:nvSpPr>
          <p:spPr>
            <a:xfrm>
              <a:off x="5085303" y="2262948"/>
              <a:ext cx="1153591" cy="100583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9C3CF3-46DA-702D-FA4E-25710B50E5CF}"/>
                </a:ext>
              </a:extLst>
            </p:cNvPr>
            <p:cNvSpPr/>
            <p:nvPr/>
          </p:nvSpPr>
          <p:spPr>
            <a:xfrm>
              <a:off x="4476962" y="3316333"/>
              <a:ext cx="2370274" cy="1005837"/>
            </a:xfrm>
            <a:custGeom>
              <a:avLst/>
              <a:gdLst>
                <a:gd name="connsiteX0" fmla="*/ 0 w 1653759"/>
                <a:gd name="connsiteY0" fmla="*/ 0 h 1692509"/>
                <a:gd name="connsiteX1" fmla="*/ 1653759 w 1653759"/>
                <a:gd name="connsiteY1" fmla="*/ 0 h 1692509"/>
                <a:gd name="connsiteX2" fmla="*/ 1653759 w 1653759"/>
                <a:gd name="connsiteY2" fmla="*/ 1692509 h 1692509"/>
                <a:gd name="connsiteX3" fmla="*/ 0 w 1653759"/>
                <a:gd name="connsiteY3" fmla="*/ 1692509 h 1692509"/>
                <a:gd name="connsiteX4" fmla="*/ 0 w 1653759"/>
                <a:gd name="connsiteY4" fmla="*/ 0 h 16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759" h="1692509">
                  <a:moveTo>
                    <a:pt x="0" y="0"/>
                  </a:moveTo>
                  <a:lnTo>
                    <a:pt x="1653759" y="0"/>
                  </a:lnTo>
                  <a:lnTo>
                    <a:pt x="1653759" y="1692509"/>
                  </a:lnTo>
                  <a:lnTo>
                    <a:pt x="0" y="1692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cs typeface="Calibri" panose="020F0502020204030204" pitchFamily="34" charset="0"/>
                </a:rPr>
                <a:t>Organization and investigator competitiveness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5A6433-AD91-6246-9E2F-863C166FB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3090" y="1864938"/>
            <a:ext cx="1664525" cy="2059222"/>
            <a:chOff x="7492818" y="2262948"/>
            <a:chExt cx="1664525" cy="2059222"/>
          </a:xfrm>
        </p:grpSpPr>
        <p:sp>
          <p:nvSpPr>
            <p:cNvPr id="7" name="Rectangle 6" descr="Books on shelf with solid fill">
              <a:extLst>
                <a:ext uri="{FF2B5EF4-FFF2-40B4-BE49-F238E27FC236}">
                  <a16:creationId xmlns:a16="http://schemas.microsoft.com/office/drawing/2014/main" id="{CE099293-3C09-C0E0-6787-16B9D8D14AE1}"/>
                </a:ext>
              </a:extLst>
            </p:cNvPr>
            <p:cNvSpPr/>
            <p:nvPr/>
          </p:nvSpPr>
          <p:spPr>
            <a:xfrm>
              <a:off x="7822163" y="2262948"/>
              <a:ext cx="1005836" cy="1005836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D976A6-8946-08D5-0391-C0FB9413F605}"/>
                </a:ext>
              </a:extLst>
            </p:cNvPr>
            <p:cNvSpPr/>
            <p:nvPr/>
          </p:nvSpPr>
          <p:spPr>
            <a:xfrm>
              <a:off x="7492818" y="3316334"/>
              <a:ext cx="1664525" cy="1005836"/>
            </a:xfrm>
            <a:custGeom>
              <a:avLst/>
              <a:gdLst>
                <a:gd name="connsiteX0" fmla="*/ 0 w 1611914"/>
                <a:gd name="connsiteY0" fmla="*/ 0 h 1692509"/>
                <a:gd name="connsiteX1" fmla="*/ 1611914 w 1611914"/>
                <a:gd name="connsiteY1" fmla="*/ 0 h 1692509"/>
                <a:gd name="connsiteX2" fmla="*/ 1611914 w 1611914"/>
                <a:gd name="connsiteY2" fmla="*/ 1692509 h 1692509"/>
                <a:gd name="connsiteX3" fmla="*/ 0 w 1611914"/>
                <a:gd name="connsiteY3" fmla="*/ 1692509 h 1692509"/>
                <a:gd name="connsiteX4" fmla="*/ 0 w 1611914"/>
                <a:gd name="connsiteY4" fmla="*/ 0 h 16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14" h="1692509">
                  <a:moveTo>
                    <a:pt x="0" y="0"/>
                  </a:moveTo>
                  <a:lnTo>
                    <a:pt x="1611914" y="0"/>
                  </a:lnTo>
                  <a:lnTo>
                    <a:pt x="1611914" y="1692509"/>
                  </a:lnTo>
                  <a:lnTo>
                    <a:pt x="0" y="1692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cs typeface="Calibri" panose="020F0502020204030204" pitchFamily="34" charset="0"/>
                </a:rPr>
                <a:t>Research readiness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499C42-161F-7FE7-7ABB-7FAF7576D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79395" y="4251182"/>
            <a:ext cx="1611914" cy="2059222"/>
            <a:chOff x="9810348" y="2262948"/>
            <a:chExt cx="1611914" cy="2059222"/>
          </a:xfrm>
        </p:grpSpPr>
        <p:sp>
          <p:nvSpPr>
            <p:cNvPr id="11" name="Rectangle 10" descr="Handshake">
              <a:extLst>
                <a:ext uri="{FF2B5EF4-FFF2-40B4-BE49-F238E27FC236}">
                  <a16:creationId xmlns:a16="http://schemas.microsoft.com/office/drawing/2014/main" id="{0DA49D0C-5D39-0FB3-2987-FA35D37D17EC}"/>
                </a:ext>
              </a:extLst>
            </p:cNvPr>
            <p:cNvSpPr/>
            <p:nvPr/>
          </p:nvSpPr>
          <p:spPr>
            <a:xfrm>
              <a:off x="10119164" y="2262948"/>
              <a:ext cx="1005836" cy="100583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5B574D-09EB-5F90-BDA4-A817E1F52E46}"/>
                </a:ext>
              </a:extLst>
            </p:cNvPr>
            <p:cNvSpPr/>
            <p:nvPr/>
          </p:nvSpPr>
          <p:spPr>
            <a:xfrm>
              <a:off x="9810348" y="3316333"/>
              <a:ext cx="1611914" cy="1005837"/>
            </a:xfrm>
            <a:custGeom>
              <a:avLst/>
              <a:gdLst>
                <a:gd name="connsiteX0" fmla="*/ 0 w 1611914"/>
                <a:gd name="connsiteY0" fmla="*/ 0 h 1692509"/>
                <a:gd name="connsiteX1" fmla="*/ 1611914 w 1611914"/>
                <a:gd name="connsiteY1" fmla="*/ 0 h 1692509"/>
                <a:gd name="connsiteX2" fmla="*/ 1611914 w 1611914"/>
                <a:gd name="connsiteY2" fmla="*/ 1692509 h 1692509"/>
                <a:gd name="connsiteX3" fmla="*/ 0 w 1611914"/>
                <a:gd name="connsiteY3" fmla="*/ 1692509 h 1692509"/>
                <a:gd name="connsiteX4" fmla="*/ 0 w 1611914"/>
                <a:gd name="connsiteY4" fmla="*/ 0 h 16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14" h="1692509">
                  <a:moveTo>
                    <a:pt x="0" y="0"/>
                  </a:moveTo>
                  <a:lnTo>
                    <a:pt x="1611914" y="0"/>
                  </a:lnTo>
                  <a:lnTo>
                    <a:pt x="1611914" y="1692509"/>
                  </a:lnTo>
                  <a:lnTo>
                    <a:pt x="0" y="1692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cs typeface="Calibri" panose="020F0502020204030204" pitchFamily="34" charset="0"/>
                </a:rPr>
                <a:t>Equitable partnerships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F4944D-2A06-484E-D9DD-36AE9F827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8821" y="4336915"/>
            <a:ext cx="1611914" cy="1997264"/>
            <a:chOff x="6978822" y="4505878"/>
            <a:chExt cx="1611914" cy="199726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27AC22-BCDF-7932-6A74-7127CE8F4D2B}"/>
                </a:ext>
              </a:extLst>
            </p:cNvPr>
            <p:cNvSpPr/>
            <p:nvPr/>
          </p:nvSpPr>
          <p:spPr>
            <a:xfrm>
              <a:off x="6978822" y="5497305"/>
              <a:ext cx="1611914" cy="1005837"/>
            </a:xfrm>
            <a:custGeom>
              <a:avLst/>
              <a:gdLst>
                <a:gd name="connsiteX0" fmla="*/ 0 w 1611914"/>
                <a:gd name="connsiteY0" fmla="*/ 0 h 1692509"/>
                <a:gd name="connsiteX1" fmla="*/ 1611914 w 1611914"/>
                <a:gd name="connsiteY1" fmla="*/ 0 h 1692509"/>
                <a:gd name="connsiteX2" fmla="*/ 1611914 w 1611914"/>
                <a:gd name="connsiteY2" fmla="*/ 1692509 h 1692509"/>
                <a:gd name="connsiteX3" fmla="*/ 0 w 1611914"/>
                <a:gd name="connsiteY3" fmla="*/ 1692509 h 1692509"/>
                <a:gd name="connsiteX4" fmla="*/ 0 w 1611914"/>
                <a:gd name="connsiteY4" fmla="*/ 0 h 16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14" h="1692509">
                  <a:moveTo>
                    <a:pt x="0" y="0"/>
                  </a:moveTo>
                  <a:lnTo>
                    <a:pt x="1611914" y="0"/>
                  </a:lnTo>
                  <a:lnTo>
                    <a:pt x="1611914" y="1692509"/>
                  </a:lnTo>
                  <a:lnTo>
                    <a:pt x="0" y="1692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cs typeface="Calibri" panose="020F0502020204030204" pitchFamily="34" charset="0"/>
                </a:rPr>
                <a:t>Program sustainability</a:t>
              </a:r>
            </a:p>
          </p:txBody>
        </p:sp>
        <p:pic>
          <p:nvPicPr>
            <p:cNvPr id="16" name="Graphic 15" descr="Upward trend with solid fill">
              <a:extLst>
                <a:ext uri="{FF2B5EF4-FFF2-40B4-BE49-F238E27FC236}">
                  <a16:creationId xmlns:a16="http://schemas.microsoft.com/office/drawing/2014/main" id="{00E6240A-5DF9-513E-B669-194868A7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27579" y="4505878"/>
              <a:ext cx="914400" cy="9144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6A2A-53C7-5A9B-E049-E4809D7F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024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for Grey backgrounds">
      <a:dk1>
        <a:srgbClr val="001A56"/>
      </a:dk1>
      <a:lt1>
        <a:srgbClr val="FFFFFF"/>
      </a:lt1>
      <a:dk2>
        <a:srgbClr val="616165"/>
      </a:dk2>
      <a:lt2>
        <a:srgbClr val="5FE0D3"/>
      </a:lt2>
      <a:accent1>
        <a:srgbClr val="000064"/>
      </a:accent1>
      <a:accent2>
        <a:srgbClr val="FE7F01"/>
      </a:accent2>
      <a:accent3>
        <a:srgbClr val="5C1E9E"/>
      </a:accent3>
      <a:accent4>
        <a:srgbClr val="00BC0E"/>
      </a:accent4>
      <a:accent5>
        <a:srgbClr val="000000"/>
      </a:accent5>
      <a:accent6>
        <a:srgbClr val="04164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CA6DE6677D444AAC8F6E3A3DC303C" ma:contentTypeVersion="19" ma:contentTypeDescription="Create a new document." ma:contentTypeScope="" ma:versionID="4095d2e95ed648a5411a15b49800ea56">
  <xsd:schema xmlns:xsd="http://www.w3.org/2001/XMLSchema" xmlns:xs="http://www.w3.org/2001/XMLSchema" xmlns:p="http://schemas.microsoft.com/office/2006/metadata/properties" xmlns:ns2="6820bf7a-2f66-4a35-b05a-fe5df42323ad" xmlns:ns3="9a84338f-7c3f-4013-b62c-2320c6dcb5a6" targetNamespace="http://schemas.microsoft.com/office/2006/metadata/properties" ma:root="true" ma:fieldsID="6f3f52de1b2699bcca7c3d84ad912e45" ns2:_="" ns3:_="">
    <xsd:import namespace="6820bf7a-2f66-4a35-b05a-fe5df42323ad"/>
    <xsd:import namespace="9a84338f-7c3f-4013-b62c-2320c6dcb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TaxKeywordTaxHTField" minOccurs="0"/>
                <xsd:element ref="ns3:TaxCatchAll" minOccurs="0"/>
                <xsd:element ref="ns2:imagepreview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0bf7a-2f66-4a35-b05a-fe5df4232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imagepreview" ma:index="22" nillable="true" ma:displayName="image preview" ma:format="Thumbnail" ma:internalName="imagepreview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4338f-7c3f-4013-b62c-2320c6dcb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8ce9f98e-9ad5-43de-b59a-72d7e946aae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60628c1c-709c-4053-b729-49b3c5687c11}" ma:internalName="TaxCatchAll" ma:showField="CatchAllData" ma:web="9a84338f-7c3f-4013-b62c-2320c6dcb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84338f-7c3f-4013-b62c-2320c6dcb5a6" xsi:nil="true"/>
    <lcf76f155ced4ddcb4097134ff3c332f xmlns="6820bf7a-2f66-4a35-b05a-fe5df42323ad">
      <Terms xmlns="http://schemas.microsoft.com/office/infopath/2007/PartnerControls"/>
    </lcf76f155ced4ddcb4097134ff3c332f>
    <imagepreview xmlns="6820bf7a-2f66-4a35-b05a-fe5df42323ad" xsi:nil="true"/>
    <TaxKeywordTaxHTField xmlns="9a84338f-7c3f-4013-b62c-2320c6dcb5a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EBABAA81-2F4F-458C-8178-55363E4E9D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E50515-F889-4C4E-B79E-37838CB46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0bf7a-2f66-4a35-b05a-fe5df42323ad"/>
    <ds:schemaRef ds:uri="9a84338f-7c3f-4013-b62c-2320c6dcb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CD1C91-F52E-4337-BDDB-D741899F1B8B}">
  <ds:schemaRefs>
    <ds:schemaRef ds:uri="http://schemas.microsoft.com/office/infopath/2007/PartnerControls"/>
    <ds:schemaRef ds:uri="531799ed-2993-44a8-b27c-151dec96cf99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5d133392-4cb5-4e11-8f84-7a6148819ffa"/>
    <ds:schemaRef ds:uri="http://schemas.microsoft.com/office/2006/metadata/properties"/>
    <ds:schemaRef ds:uri="6145f55b-83f8-4fcf-a351-87838bf097dc"/>
    <ds:schemaRef ds:uri="5990453b-a366-4db8-b1a1-e11880f9ba71"/>
    <ds:schemaRef ds:uri="9a84338f-7c3f-4013-b62c-2320c6dcb5a6"/>
    <ds:schemaRef ds:uri="6820bf7a-2f66-4a35-b05a-fe5df42323ad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</TotalTime>
  <Words>724</Words>
  <Application>Microsoft Office PowerPoint</Application>
  <PresentationFormat>Widescreen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2_Custom Design</vt:lpstr>
      <vt:lpstr>RFA Concept Clearance:  Building Partnerships and Broadening Perspectives to Advance ELSI Research (BPAER)</vt:lpstr>
      <vt:lpstr>Scientific Challenge</vt:lpstr>
      <vt:lpstr>Scientific Opportunity</vt:lpstr>
      <vt:lpstr>BPAER Goal and Components</vt:lpstr>
      <vt:lpstr>Eligible Applicants</vt:lpstr>
      <vt:lpstr>1) ELSI Research Projects</vt:lpstr>
      <vt:lpstr>Research Areas</vt:lpstr>
      <vt:lpstr>2) Research Teams with Community Representation</vt:lpstr>
      <vt:lpstr>3) Research Capacity Building</vt:lpstr>
      <vt:lpstr>4) Workforce Development</vt:lpstr>
      <vt:lpstr>Coordination across BPAER</vt:lpstr>
      <vt:lpstr>Relationship to Other Activities</vt:lpstr>
      <vt:lpstr>Mechanism and Funding</vt:lpstr>
      <vt:lpstr>In summary, BPAER strives to…</vt:lpstr>
      <vt:lpstr>Thank you</vt:lpstr>
      <vt:lpstr>The Forefront of Genomics</vt:lpstr>
    </vt:vector>
  </TitlesOfParts>
  <Company>NHGRI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Aguila, Ernesto (NIH/NHGRI) [C]</dc:creator>
  <cp:lastModifiedBy>Sterling, Rene (NIH/NHGRI) [E]</cp:lastModifiedBy>
  <cp:revision>266</cp:revision>
  <dcterms:created xsi:type="dcterms:W3CDTF">2016-02-09T15:15:29Z</dcterms:created>
  <dcterms:modified xsi:type="dcterms:W3CDTF">2024-04-12T21:16:19Z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0x010100844CA6DE6677D444AAC8F6E3A3DC303C</vt:lpwstr>
  </property>
  <property fmtid="{D5CDD505-2E9C-101B-9397-08002B2CF9AE}" pid="3" name="MediaServiceImageTags">
    <vt:lpwstr/>
  </property>
</Properties>
</file>