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</p:sldMasterIdLst>
  <p:notesMasterIdLst>
    <p:notesMasterId r:id="rId13"/>
  </p:notesMasterIdLst>
  <p:handoutMasterIdLst>
    <p:handoutMasterId r:id="rId14"/>
  </p:handoutMasterIdLst>
  <p:sldIdLst>
    <p:sldId id="293" r:id="rId5"/>
    <p:sldId id="302" r:id="rId6"/>
    <p:sldId id="298" r:id="rId7"/>
    <p:sldId id="304" r:id="rId8"/>
    <p:sldId id="303" r:id="rId9"/>
    <p:sldId id="299" r:id="rId10"/>
    <p:sldId id="305" r:id="rId11"/>
    <p:sldId id="292" r:id="rId12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9501E89-58DB-34F1-D683-6E4E47C43B15}" name="Brody, Lawrence (NIH/NHGRI) [E]" initials="B[" userId="S::lbrody@nih.gov::a5441ee2-113b-4e97-887d-7dc898162d5d" providerId="AD"/>
  <p188:author id="{3B54E9D4-53E6-7F03-6C3B-495BFD65BF2A}" name="Lockhart, Nicole (NIH/NHGRI) [E]" initials="LN([" userId="S::lockhani@nih.gov::7b642d45-c5ba-477d-bb16-5b4dba0c0b5f" providerId="AD"/>
  <p188:author id="{02BF88F1-81B4-BFEA-B772-D39BAFBA0D7B}" name="Sterling, Rene (NIH/NHGRI) [E]" initials="S[" userId="S::sterlingr2@nih.gov::fd5e42a9-1fc9-4d4d-9475-822393184d8f" providerId="AD"/>
  <p188:author id="{C4F405FA-8162-B516-C822-4A3294D1B081}" name="Kaufman, Dave (NIH/NHGRI) [E]" initials="K[" userId="S::kaufmand@nih.gov::d66d7e2c-5a5c-44c9-9f5a-0cff6ea5a5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52150"/>
    <a:srgbClr val="02102A"/>
    <a:srgbClr val="FFFFFF"/>
    <a:srgbClr val="616365"/>
    <a:srgbClr val="032251"/>
    <a:srgbClr val="03204C"/>
    <a:srgbClr val="02122A"/>
    <a:srgbClr val="616166"/>
    <a:srgbClr val="5E9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7D31B-912B-4372-B202-61EAE5D331AE}" v="9" dt="2024-02-19T23:15:49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423" autoAdjust="0"/>
  </p:normalViewPr>
  <p:slideViewPr>
    <p:cSldViewPr snapToGrid="0">
      <p:cViewPr varScale="1">
        <p:scale>
          <a:sx n="74" d="100"/>
          <a:sy n="74" d="100"/>
        </p:scale>
        <p:origin x="60" y="6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2BA2-F4CF-4E48-A6D9-6D48925772B1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99539-F269-B64D-B583-3588045FC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01791-AF4A-434F-A100-3EAE938867AD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BAFF-ADEB-4744-BC7F-43E9D31D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1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9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95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8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3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4" y="-12504"/>
            <a:ext cx="12213244" cy="68807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32" y="3661485"/>
            <a:ext cx="11024168" cy="421525"/>
          </a:xfrm>
        </p:spPr>
        <p:txBody>
          <a:bodyPr lIns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76232" y="4083010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Professional Title, Branch or Division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76232" y="4397857"/>
            <a:ext cx="11024168" cy="314847"/>
          </a:xfrm>
        </p:spPr>
        <p:txBody>
          <a:bodyPr lIns="0">
            <a:noAutofit/>
          </a:bodyPr>
          <a:lstStyle>
            <a:lvl1pPr marL="0" indent="0">
              <a:buNone/>
              <a:defRPr sz="1400" b="0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71" y="1065928"/>
            <a:ext cx="11039858" cy="2414177"/>
          </a:xfrm>
        </p:spPr>
        <p:txBody>
          <a:bodyPr lIns="0" anchor="b" anchorCtr="0">
            <a:normAutofit/>
          </a:bodyPr>
          <a:lstStyle>
            <a:lvl1pPr>
              <a:defRPr sz="5867" b="1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/>
              <a:t>Talk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5604370"/>
            <a:ext cx="900103" cy="904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12" y="5844456"/>
            <a:ext cx="2157819" cy="450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71" y="5700983"/>
            <a:ext cx="1530351" cy="711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3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3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952" y="0"/>
            <a:ext cx="1219104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4" y="-12504"/>
            <a:ext cx="12213244" cy="68807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76071" y="2163931"/>
            <a:ext cx="11039857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  <p:sp>
        <p:nvSpPr>
          <p:cNvPr id="14" name="Header Rule">
            <a:extLst>
              <a:ext uri="{FF2B5EF4-FFF2-40B4-BE49-F238E27FC236}">
                <a16:creationId xmlns:a16="http://schemas.microsoft.com/office/drawing/2014/main" id="{4DF04FB6-DC97-4C1D-9A00-6E8187CF934D}"/>
              </a:ext>
            </a:extLst>
          </p:cNvPr>
          <p:cNvSpPr/>
          <p:nvPr userDrawn="1"/>
        </p:nvSpPr>
        <p:spPr>
          <a:xfrm>
            <a:off x="576071" y="1757368"/>
            <a:ext cx="402336" cy="11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4" y="-12504"/>
            <a:ext cx="12213244" cy="68807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76071" y="2163931"/>
            <a:ext cx="11039857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  <p:sp>
        <p:nvSpPr>
          <p:cNvPr id="14" name="Header Rule">
            <a:extLst>
              <a:ext uri="{FF2B5EF4-FFF2-40B4-BE49-F238E27FC236}">
                <a16:creationId xmlns:a16="http://schemas.microsoft.com/office/drawing/2014/main" id="{4DF04FB6-DC97-4C1D-9A00-6E8187CF934D}"/>
              </a:ext>
            </a:extLst>
          </p:cNvPr>
          <p:cNvSpPr/>
          <p:nvPr userDrawn="1"/>
        </p:nvSpPr>
        <p:spPr>
          <a:xfrm>
            <a:off x="576071" y="1757368"/>
            <a:ext cx="402336" cy="1188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6" y="6333350"/>
            <a:ext cx="392641" cy="373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121833"/>
            <a:ext cx="11039858" cy="2387600"/>
          </a:xfrm>
        </p:spPr>
        <p:txBody>
          <a:bodyPr anchor="b"/>
          <a:lstStyle>
            <a:lvl1pPr algn="ctr">
              <a:defRPr sz="80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8" cy="165523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" y="1813560"/>
            <a:ext cx="11039856" cy="4362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1" y="1710267"/>
            <a:ext cx="11039858" cy="28532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1" y="4588934"/>
            <a:ext cx="11039858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813560"/>
            <a:ext cx="5276088" cy="4362873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1166" y="1813560"/>
            <a:ext cx="5554762" cy="4362873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813560"/>
            <a:ext cx="5393654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828223"/>
            <a:ext cx="5393654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2607" y="1813560"/>
            <a:ext cx="5452436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2607" y="2828223"/>
            <a:ext cx="5452436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76071" y="350521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839870"/>
            <a:ext cx="11039857" cy="1604433"/>
          </a:xfrm>
        </p:spPr>
        <p:txBody>
          <a:bodyPr lIns="0" anchor="b">
            <a:normAutofit/>
          </a:bodyPr>
          <a:lstStyle>
            <a:lvl1pPr algn="l">
              <a:defRPr sz="5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8" cy="1655233"/>
          </a:xfrm>
        </p:spPr>
        <p:txBody>
          <a:bodyPr lIns="0"/>
          <a:lstStyle>
            <a:lvl1pPr marL="0" indent="0" algn="l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1" y="-3265"/>
            <a:ext cx="12172949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4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6" y="6333350"/>
            <a:ext cx="392641" cy="37394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6" r:id="rId9"/>
    <p:sldLayoutId id="2147483803" r:id="rId10"/>
    <p:sldLayoutId id="2147483798" r:id="rId11"/>
    <p:sldLayoutId id="2147483805" r:id="rId12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333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/>
        <a:buChar char="•"/>
        <a:defRPr sz="3733" kern="120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6071" y="658153"/>
            <a:ext cx="11039858" cy="2414177"/>
          </a:xfrm>
        </p:spPr>
        <p:txBody>
          <a:bodyPr>
            <a:normAutofit/>
          </a:bodyPr>
          <a:lstStyle/>
          <a:p>
            <a:r>
              <a:rPr lang="en-US" dirty="0"/>
              <a:t>Concept: </a:t>
            </a:r>
            <a:br>
              <a:rPr lang="en-US" dirty="0"/>
            </a:br>
            <a:r>
              <a:rPr lang="en-US" dirty="0"/>
              <a:t>Renewal of the ELSI Congress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/>
              <a:t>Nicole Lockhart	</a:t>
            </a:r>
          </a:p>
          <a:p>
            <a:r>
              <a:rPr lang="en-US" sz="2800"/>
              <a:t>Program Director, Division of Genomics and Society, NHGRI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B0367-D8A1-4D69-A7B6-4222481CE0C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76232" y="4746199"/>
            <a:ext cx="11024168" cy="314847"/>
          </a:xfr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sz="2800"/>
              <a:t>February 12, 2024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7B8F1D2-6D38-423E-8D9E-71F2CC36F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467475" y="6067269"/>
            <a:ext cx="89941" cy="6370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7B80-0C49-BD34-B3F4-1D8D8F405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173895"/>
            <a:ext cx="10779662" cy="569270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NHGRI ELSI Research Program supports empirical, analytical and conceptual research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dirty="0">
                <a:ea typeface="Times New Roman" panose="02020603050405020304" pitchFamily="18" charset="0"/>
                <a:cs typeface="Helvetica" panose="020B0604020202020204" pitchFamily="34" charset="0"/>
              </a:rPr>
              <a:t>N</a:t>
            </a:r>
            <a:r>
              <a:rPr lang="en-US" sz="30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o society or conference encompasses the field of ELSI research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dirty="0">
                <a:ea typeface="Times New Roman" panose="02020603050405020304" pitchFamily="18" charset="0"/>
                <a:cs typeface="Helvetica" panose="020B0604020202020204" pitchFamily="34" charset="0"/>
              </a:rPr>
              <a:t>M</a:t>
            </a:r>
            <a:r>
              <a:rPr lang="en-US" sz="30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ost recent ELSI Congresses were supported by a U13 award and held virtually in 2020 and 2022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dirty="0">
                <a:cs typeface="Helvetica" panose="020B0604020202020204" pitchFamily="34" charset="0"/>
              </a:rPr>
              <a:t>Virtual Congresses were widely attended and enabled recording and posting of presentations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dirty="0">
                <a:ea typeface="Times New Roman" panose="02020603050405020304" pitchFamily="18" charset="0"/>
                <a:cs typeface="Helvetica" panose="020B0604020202020204" pitchFamily="34" charset="0"/>
              </a:rPr>
              <a:t>F</a:t>
            </a:r>
            <a:r>
              <a:rPr lang="en-US" sz="30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inal </a:t>
            </a:r>
            <a:r>
              <a:rPr lang="en-US" sz="3000" dirty="0">
                <a:ea typeface="Times New Roman" panose="02020603050405020304" pitchFamily="18" charset="0"/>
                <a:cs typeface="Helvetica" panose="020B0604020202020204" pitchFamily="34" charset="0"/>
              </a:rPr>
              <a:t>Congress</a:t>
            </a:r>
            <a:r>
              <a:rPr lang="en-US" sz="30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 under the current U13 award in June 2024</a:t>
            </a:r>
            <a:endParaRPr lang="en-US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7D5B4E-0AA4-FE9C-9781-A449835D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-106680"/>
            <a:ext cx="11039858" cy="1356360"/>
          </a:xfrm>
        </p:spPr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2FBEA4-D965-4F4E-BA73-D739B3DD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0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847E93-FE60-4B76-9356-55677673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0FDEDB-1D4B-46EF-B0A0-08B37D2EA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1175" indent="-511175">
              <a:buFont typeface="+mj-lt"/>
              <a:buAutoNum type="arabicPeriod"/>
            </a:pPr>
            <a:r>
              <a:rPr lang="en-US" sz="3200" dirty="0">
                <a:ea typeface="Times New Roman" panose="02020603050405020304" pitchFamily="18" charset="0"/>
                <a:cs typeface="Helvetica" panose="020B0604020202020204" pitchFamily="34" charset="0"/>
              </a:rPr>
              <a:t>P</a:t>
            </a:r>
            <a:r>
              <a:rPr lang="en-US" sz="32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rovide the multidisciplinary ELSI research community with a dedicated conference to come together and share research findings</a:t>
            </a:r>
          </a:p>
          <a:p>
            <a:pPr marL="511175" indent="-511175">
              <a:buFont typeface="+mj-lt"/>
              <a:buAutoNum type="arabicPeriod"/>
            </a:pPr>
            <a:r>
              <a:rPr lang="en-US" sz="3200" dirty="0">
                <a:ea typeface="Times New Roman" panose="02020603050405020304" pitchFamily="18" charset="0"/>
                <a:cs typeface="Helvetica" panose="020B0604020202020204" pitchFamily="34" charset="0"/>
              </a:rPr>
              <a:t>E</a:t>
            </a:r>
            <a:r>
              <a:rPr lang="en-US" sz="32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ncourage collaboration across the ELSI research community with particular attention to trainees and early career scholars</a:t>
            </a:r>
          </a:p>
          <a:p>
            <a:pPr marL="511175" indent="-511175">
              <a:buFont typeface="+mj-lt"/>
              <a:buAutoNum type="arabicPeriod"/>
            </a:pPr>
            <a:r>
              <a:rPr lang="en-US" sz="3200" dirty="0">
                <a:ea typeface="Times New Roman" panose="02020603050405020304" pitchFamily="18" charset="0"/>
                <a:cs typeface="Helvetica" panose="020B0604020202020204" pitchFamily="34" charset="0"/>
              </a:rPr>
              <a:t>P</a:t>
            </a:r>
            <a:r>
              <a:rPr lang="en-US" sz="32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rovide a highly accessible format to ensure participation from a broad range of groups interested in ELSI research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BBA07-C5CF-464E-BCAF-2B8C5332C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5488F7-D4DB-7F70-8374-82EDFCBC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319526"/>
            <a:ext cx="11039858" cy="1356360"/>
          </a:xfrm>
        </p:spPr>
        <p:txBody>
          <a:bodyPr/>
          <a:lstStyle/>
          <a:p>
            <a:r>
              <a:rPr lang="en-US" dirty="0"/>
              <a:t>Scope and Objectives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C3090D-1A50-D760-76C9-55A6F0BE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787471"/>
            <a:ext cx="11039856" cy="4859092"/>
          </a:xfrm>
        </p:spPr>
        <p:txBody>
          <a:bodyPr>
            <a:noAutofit/>
          </a:bodyPr>
          <a:lstStyle/>
          <a:p>
            <a:pPr marL="284163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Multi-day meeting with </a:t>
            </a:r>
            <a:r>
              <a:rPr lang="en-US" sz="32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300 - 400 attendees, held biennially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  <a:cs typeface="Helvetica" panose="020B0604020202020204" pitchFamily="34" charset="0"/>
              </a:rPr>
              <a:t>M</a:t>
            </a:r>
            <a:r>
              <a:rPr lang="en-US" sz="32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ix of invited and peer-reviewed session formats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  <a:cs typeface="Helvetica" panose="020B0604020202020204" pitchFamily="34" charset="0"/>
              </a:rPr>
              <a:t>D</a:t>
            </a:r>
            <a:r>
              <a:rPr lang="en-US" sz="32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edicated sessions for trainees and early career scholars</a:t>
            </a:r>
          </a:p>
          <a:p>
            <a:pPr marL="284163" marR="0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  <a:cs typeface="Helvetica" panose="020B0604020202020204" pitchFamily="34" charset="0"/>
              </a:rPr>
              <a:t>R</a:t>
            </a:r>
            <a:r>
              <a:rPr lang="en-US" sz="3200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obust process for invitation, submission, review, and selection of abstracts and travel awards</a:t>
            </a:r>
          </a:p>
          <a:p>
            <a:pPr marL="284163" marR="0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Creation of Congress o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rganizing committee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2E15F-385A-FABC-2B3C-2B2647069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4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45EB2D-B659-FA78-0EAE-4F2DFF99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Areas of Emphasis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1A2804-CAA1-E3FC-B89D-0A20F3CD1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04165" indent="-304165">
              <a:lnSpc>
                <a:spcPct val="150000"/>
              </a:lnSpc>
            </a:pPr>
            <a:r>
              <a:rPr lang="en-US" sz="3200">
                <a:effectLst/>
                <a:ea typeface="Times New Roman" panose="02020603050405020304" pitchFamily="18" charset="0"/>
                <a:cs typeface="Times New Roman"/>
              </a:rPr>
              <a:t>Maximize accessibility for people with disabilities</a:t>
            </a:r>
            <a:endParaRPr lang="en-US">
              <a:cs typeface="Times New Roman"/>
            </a:endParaRPr>
          </a:p>
          <a:p>
            <a:pPr marL="304165" indent="-304165">
              <a:lnSpc>
                <a:spcPct val="100000"/>
              </a:lnSpc>
            </a:pPr>
            <a:r>
              <a:rPr lang="en-US" sz="3200">
                <a:effectLst/>
                <a:ea typeface="Times New Roman" panose="02020603050405020304" pitchFamily="18" charset="0"/>
                <a:cs typeface="Times New Roman"/>
              </a:rPr>
              <a:t>Enhanced virtual content to maximize participation by individuals who may be unable to attend in person</a:t>
            </a:r>
          </a:p>
          <a:p>
            <a:pPr marL="304165" indent="-304165"/>
            <a:r>
              <a:rPr lang="en-US" sz="320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Plan for archiving and disseminating Congress proceedings</a:t>
            </a:r>
            <a:endParaRPr lang="en-US" sz="320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77814-706C-AD46-5058-5446B61CA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3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C9D4B2-26AE-44D6-8F6F-ADBF674C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and Funds Anticipated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552519-0F78-4F84-8E9A-7B490CD9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3213" marR="0" indent="-303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Single U13 award for up to 5 years starting in FY 2025</a:t>
            </a:r>
          </a:p>
          <a:p>
            <a:pPr marL="303213" marR="0" indent="-303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/>
              <a:t>Support 3 Congresses</a:t>
            </a:r>
            <a:endParaRPr lang="en-US" sz="3600">
              <a:effectLst/>
            </a:endParaRPr>
          </a:p>
          <a:p>
            <a:pPr marL="303213" marR="0" indent="-303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>
                <a:effectLst/>
              </a:rPr>
              <a:t>Direct costs up to $350,000 for each conference year</a:t>
            </a:r>
            <a:endParaRPr lang="en-US" sz="36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B5B8B-322B-4B36-80E8-7A5594D2E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2441A8-18B5-A698-D408-810E9598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503CF8-105A-BC86-F081-B2DD9535F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711962"/>
            <a:ext cx="11039856" cy="43628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Sarah Anstice</a:t>
            </a:r>
          </a:p>
          <a:p>
            <a:r>
              <a:rPr lang="en-US" dirty="0"/>
              <a:t>Zo Bly</a:t>
            </a:r>
          </a:p>
          <a:p>
            <a:r>
              <a:rPr lang="en-US" dirty="0"/>
              <a:t>Larry Brody</a:t>
            </a:r>
          </a:p>
          <a:p>
            <a:r>
              <a:rPr lang="en-US" dirty="0"/>
              <a:t>Christine Chang</a:t>
            </a:r>
          </a:p>
          <a:p>
            <a:r>
              <a:rPr lang="en-US" dirty="0"/>
              <a:t>Jyoti Dayal</a:t>
            </a:r>
          </a:p>
          <a:p>
            <a:r>
              <a:rPr lang="en-US" dirty="0"/>
              <a:t>Sheethal Jose</a:t>
            </a:r>
          </a:p>
          <a:p>
            <a:r>
              <a:rPr lang="en-US" dirty="0"/>
              <a:t>Dave Kaufman</a:t>
            </a:r>
          </a:p>
          <a:p>
            <a:r>
              <a:rPr lang="en-US" dirty="0"/>
              <a:t>Rene Sterling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EA1D7-D5B5-F4E9-1359-DDF8E30AE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9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FDB15D7-1FE1-4CEA-981D-3B7D46DE0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57803" y="3470223"/>
            <a:ext cx="134912" cy="112426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39248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for Grey backgrounds">
      <a:dk1>
        <a:srgbClr val="001A56"/>
      </a:dk1>
      <a:lt1>
        <a:srgbClr val="FFFFFF"/>
      </a:lt1>
      <a:dk2>
        <a:srgbClr val="616165"/>
      </a:dk2>
      <a:lt2>
        <a:srgbClr val="5FE0D3"/>
      </a:lt2>
      <a:accent1>
        <a:srgbClr val="000064"/>
      </a:accent1>
      <a:accent2>
        <a:srgbClr val="FE7F01"/>
      </a:accent2>
      <a:accent3>
        <a:srgbClr val="5C1E9E"/>
      </a:accent3>
      <a:accent4>
        <a:srgbClr val="00BC0E"/>
      </a:accent4>
      <a:accent5>
        <a:srgbClr val="000000"/>
      </a:accent5>
      <a:accent6>
        <a:srgbClr val="04164E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CA6DE6677D444AAC8F6E3A3DC303C" ma:contentTypeVersion="19" ma:contentTypeDescription="Create a new document." ma:contentTypeScope="" ma:versionID="4095d2e95ed648a5411a15b49800ea56">
  <xsd:schema xmlns:xsd="http://www.w3.org/2001/XMLSchema" xmlns:xs="http://www.w3.org/2001/XMLSchema" xmlns:p="http://schemas.microsoft.com/office/2006/metadata/properties" xmlns:ns2="6820bf7a-2f66-4a35-b05a-fe5df42323ad" xmlns:ns3="9a84338f-7c3f-4013-b62c-2320c6dcb5a6" targetNamespace="http://schemas.microsoft.com/office/2006/metadata/properties" ma:root="true" ma:fieldsID="6f3f52de1b2699bcca7c3d84ad912e45" ns2:_="" ns3:_="">
    <xsd:import namespace="6820bf7a-2f66-4a35-b05a-fe5df42323ad"/>
    <xsd:import namespace="9a84338f-7c3f-4013-b62c-2320c6dcb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TaxKeywordTaxHTField" minOccurs="0"/>
                <xsd:element ref="ns3:TaxCatchAll" minOccurs="0"/>
                <xsd:element ref="ns2:imagepreview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0bf7a-2f66-4a35-b05a-fe5df4232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imagepreview" ma:index="22" nillable="true" ma:displayName="image preview" ma:format="Thumbnail" ma:internalName="imagepreview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4338f-7c3f-4013-b62c-2320c6dcb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8ce9f98e-9ad5-43de-b59a-72d7e946aae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hidden="true" ma:list="{60628c1c-709c-4053-b729-49b3c5687c11}" ma:internalName="TaxCatchAll" ma:showField="CatchAllData" ma:web="9a84338f-7c3f-4013-b62c-2320c6dcb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20bf7a-2f66-4a35-b05a-fe5df42323ad">
      <Terms xmlns="http://schemas.microsoft.com/office/infopath/2007/PartnerControls"/>
    </lcf76f155ced4ddcb4097134ff3c332f>
    <TaxCatchAll xmlns="9a84338f-7c3f-4013-b62c-2320c6dcb5a6" xsi:nil="true"/>
    <imagepreview xmlns="6820bf7a-2f66-4a35-b05a-fe5df42323ad" xsi:nil="true"/>
    <TaxKeywordTaxHTField xmlns="9a84338f-7c3f-4013-b62c-2320c6dcb5a6">
      <Terms xmlns="http://schemas.microsoft.com/office/infopath/2007/PartnerControls"/>
    </TaxKeywordTaxHTField>
    <MediaLengthInSeconds xmlns="6820bf7a-2f66-4a35-b05a-fe5df42323ad" xsi:nil="true"/>
  </documentManagement>
</p:properties>
</file>

<file path=customXml/itemProps1.xml><?xml version="1.0" encoding="utf-8"?>
<ds:datastoreItem xmlns:ds="http://schemas.openxmlformats.org/officeDocument/2006/customXml" ds:itemID="{AD4056F6-3E1B-4697-B0CB-29D688EA5C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4DC2A2-7E98-447D-93FB-FA26C8245B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0bf7a-2f66-4a35-b05a-fe5df42323ad"/>
    <ds:schemaRef ds:uri="9a84338f-7c3f-4013-b62c-2320c6dcb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2B0F13-A7FB-4DFE-A8C3-4CBDA9873C9B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5d133392-4cb5-4e11-8f84-7a6148819ffa"/>
    <ds:schemaRef ds:uri="http://schemas.openxmlformats.org/package/2006/metadata/core-properties"/>
    <ds:schemaRef ds:uri="531799ed-2993-44a8-b27c-151dec96cf99"/>
    <ds:schemaRef ds:uri="http://purl.org/dc/dcmitype/"/>
    <ds:schemaRef ds:uri="http://purl.org/dc/terms/"/>
    <ds:schemaRef ds:uri="6820bf7a-2f66-4a35-b05a-fe5df42323ad"/>
    <ds:schemaRef ds:uri="9a84338f-7c3f-4013-b62c-2320c6dcb5a6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279</Words>
  <Application>Microsoft Office PowerPoint</Application>
  <PresentationFormat>Widescreen</PresentationFormat>
  <Paragraphs>48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2_Custom Design</vt:lpstr>
      <vt:lpstr>Concept:  Renewal of the ELSI Congress</vt:lpstr>
      <vt:lpstr>Background</vt:lpstr>
      <vt:lpstr>Purpose</vt:lpstr>
      <vt:lpstr>Scope and Objectives</vt:lpstr>
      <vt:lpstr>New Areas of Emphasis</vt:lpstr>
      <vt:lpstr>Mechanism and Funds Anticipated</vt:lpstr>
      <vt:lpstr>Thank you!</vt:lpstr>
      <vt:lpstr>PowerPoint Presentation</vt:lpstr>
    </vt:vector>
  </TitlesOfParts>
  <Company>NHGRI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 Aguila, Ernesto (NIH/NHGRI) [C]</dc:creator>
  <cp:lastModifiedBy>Sterling, Rene (NIH/NHGRI) [E]</cp:lastModifiedBy>
  <cp:revision>3</cp:revision>
  <dcterms:created xsi:type="dcterms:W3CDTF">2016-02-09T15:15:29Z</dcterms:created>
  <dcterms:modified xsi:type="dcterms:W3CDTF">2024-04-12T21:13:59Z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0x010100844CA6DE6677D444AAC8F6E3A3DC303C</vt:lpwstr>
  </property>
  <property fmtid="{D5CDD505-2E9C-101B-9397-08002B2CF9AE}" pid="3" name="MediaServiceImageTags">
    <vt:lpwstr/>
  </property>
  <property fmtid="{D5CDD505-2E9C-101B-9397-08002B2CF9AE}" pid="4" name="Order">
    <vt:r8>51900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TaxKeyword">
    <vt:lpwstr/>
  </property>
</Properties>
</file>