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57" r:id="rId2"/>
    <p:sldId id="276" r:id="rId3"/>
    <p:sldId id="274" r:id="rId4"/>
    <p:sldId id="263" r:id="rId5"/>
    <p:sldId id="275" r:id="rId6"/>
    <p:sldId id="262" r:id="rId7"/>
    <p:sldId id="277" r:id="rId8"/>
    <p:sldId id="270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437"/>
    <p:restoredTop sz="94614"/>
  </p:normalViewPr>
  <p:slideViewPr>
    <p:cSldViewPr snapToGrid="0" snapToObjects="1">
      <p:cViewPr>
        <p:scale>
          <a:sx n="100" d="100"/>
          <a:sy n="100" d="100"/>
        </p:scale>
        <p:origin x="144" y="4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8876C2-0AAE-4341-87F0-20D7F0BE5E8B}" type="datetimeFigureOut">
              <a:rPr lang="en-US" smtClean="0"/>
              <a:t>4/30/18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0A335D-8B1A-2B49-B8F3-62F91B51C5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007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C36FDD-9B2E-DD44-A8CF-BD9AC5B9866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0347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7FDF9-8CFF-734B-BF8F-7CEC13599CFD}" type="datetimeFigureOut">
              <a:rPr lang="en-US" smtClean="0"/>
              <a:t>4/30/18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E9527-B639-E04A-A048-A1E42CA2A0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843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7FDF9-8CFF-734B-BF8F-7CEC13599CFD}" type="datetimeFigureOut">
              <a:rPr lang="en-US" smtClean="0"/>
              <a:t>4/30/18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E9527-B639-E04A-A048-A1E42CA2A0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195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7FDF9-8CFF-734B-BF8F-7CEC13599CFD}" type="datetimeFigureOut">
              <a:rPr lang="en-US" smtClean="0"/>
              <a:t>4/30/18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E9527-B639-E04A-A048-A1E42CA2A0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658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9712" y="342483"/>
            <a:ext cx="10515600" cy="1325563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7FDF9-8CFF-734B-BF8F-7CEC13599CFD}" type="datetimeFigureOut">
              <a:rPr lang="en-US" smtClean="0"/>
              <a:t>4/30/18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E9527-B639-E04A-A048-A1E42CA2A07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t="26276" r="1588" b="16789"/>
          <a:stretch/>
        </p:blipFill>
        <p:spPr>
          <a:xfrm>
            <a:off x="10246659" y="5983941"/>
            <a:ext cx="1456765" cy="874059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 flipV="1">
            <a:off x="838200" y="1689100"/>
            <a:ext cx="10515600" cy="7938"/>
          </a:xfrm>
          <a:prstGeom prst="line">
            <a:avLst/>
          </a:prstGeom>
          <a:ln w="31750">
            <a:solidFill>
              <a:srgbClr val="FF0000">
                <a:alpha val="65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0" name="Group 2"/>
          <p:cNvGrpSpPr>
            <a:grpSpLocks/>
          </p:cNvGrpSpPr>
          <p:nvPr userDrawn="1"/>
        </p:nvGrpSpPr>
        <p:grpSpPr bwMode="auto">
          <a:xfrm>
            <a:off x="838200" y="370105"/>
            <a:ext cx="10194584" cy="1254702"/>
            <a:chOff x="428" y="199"/>
            <a:chExt cx="5399" cy="723"/>
          </a:xfrm>
        </p:grpSpPr>
        <p:sp>
          <p:nvSpPr>
            <p:cNvPr id="21" name="Oval 3"/>
            <p:cNvSpPr>
              <a:spLocks noChangeArrowheads="1"/>
            </p:cNvSpPr>
            <p:nvPr/>
          </p:nvSpPr>
          <p:spPr bwMode="hidden">
            <a:xfrm flipH="1">
              <a:off x="2721" y="199"/>
              <a:ext cx="696" cy="696"/>
            </a:xfrm>
            <a:prstGeom prst="ellipse">
              <a:avLst/>
            </a:prstGeom>
            <a:solidFill>
              <a:srgbClr val="C0504D">
                <a:alpha val="20000"/>
              </a:srgbClr>
            </a:solidFill>
            <a:ln w="28575">
              <a:solidFill>
                <a:srgbClr val="C00000">
                  <a:alpha val="13000"/>
                </a:srgb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</a:endParaRPr>
            </a:p>
          </p:txBody>
        </p:sp>
        <p:sp>
          <p:nvSpPr>
            <p:cNvPr id="22" name="Oval 4"/>
            <p:cNvSpPr>
              <a:spLocks noChangeArrowheads="1"/>
            </p:cNvSpPr>
            <p:nvPr/>
          </p:nvSpPr>
          <p:spPr bwMode="hidden">
            <a:xfrm flipH="1">
              <a:off x="5132" y="205"/>
              <a:ext cx="695" cy="696"/>
            </a:xfrm>
            <a:prstGeom prst="ellipse">
              <a:avLst/>
            </a:prstGeom>
            <a:solidFill>
              <a:srgbClr val="C0504D">
                <a:alpha val="20000"/>
              </a:srgbClr>
            </a:solidFill>
            <a:ln w="28575">
              <a:solidFill>
                <a:srgbClr val="C00000">
                  <a:alpha val="13000"/>
                </a:srgb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</a:endParaRPr>
            </a:p>
          </p:txBody>
        </p:sp>
        <p:sp>
          <p:nvSpPr>
            <p:cNvPr id="23" name="Oval 5"/>
            <p:cNvSpPr>
              <a:spLocks noChangeArrowheads="1"/>
            </p:cNvSpPr>
            <p:nvPr/>
          </p:nvSpPr>
          <p:spPr bwMode="hidden">
            <a:xfrm flipH="1">
              <a:off x="428" y="226"/>
              <a:ext cx="695" cy="696"/>
            </a:xfrm>
            <a:prstGeom prst="ellipse">
              <a:avLst/>
            </a:prstGeom>
            <a:solidFill>
              <a:srgbClr val="C0504D">
                <a:alpha val="20000"/>
              </a:srgbClr>
            </a:solidFill>
            <a:ln w="28575">
              <a:solidFill>
                <a:srgbClr val="C00000">
                  <a:alpha val="13000"/>
                </a:srgb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</a:endParaRPr>
            </a:p>
          </p:txBody>
        </p:sp>
        <p:sp>
          <p:nvSpPr>
            <p:cNvPr id="24" name="Oval 6"/>
            <p:cNvSpPr>
              <a:spLocks noChangeArrowheads="1"/>
            </p:cNvSpPr>
            <p:nvPr/>
          </p:nvSpPr>
          <p:spPr bwMode="hidden">
            <a:xfrm flipH="1">
              <a:off x="4163" y="217"/>
              <a:ext cx="695" cy="696"/>
            </a:xfrm>
            <a:prstGeom prst="ellipse">
              <a:avLst/>
            </a:prstGeom>
            <a:noFill/>
            <a:ln w="28575">
              <a:solidFill>
                <a:srgbClr val="C00000">
                  <a:alpha val="13000"/>
                </a:srgb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</a:endParaRPr>
            </a:p>
          </p:txBody>
        </p:sp>
        <p:sp>
          <p:nvSpPr>
            <p:cNvPr id="25" name="Oval 7"/>
            <p:cNvSpPr>
              <a:spLocks noChangeArrowheads="1"/>
            </p:cNvSpPr>
            <p:nvPr/>
          </p:nvSpPr>
          <p:spPr bwMode="hidden">
            <a:xfrm flipH="1">
              <a:off x="1345" y="211"/>
              <a:ext cx="695" cy="696"/>
            </a:xfrm>
            <a:prstGeom prst="ellipse">
              <a:avLst/>
            </a:prstGeom>
            <a:noFill/>
            <a:ln w="28575">
              <a:solidFill>
                <a:srgbClr val="C00000">
                  <a:alpha val="13000"/>
                </a:srgb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6720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7FDF9-8CFF-734B-BF8F-7CEC13599CFD}" type="datetimeFigureOut">
              <a:rPr lang="en-US" smtClean="0"/>
              <a:t>4/30/18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E9527-B639-E04A-A048-A1E42CA2A0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680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7FDF9-8CFF-734B-BF8F-7CEC13599CFD}" type="datetimeFigureOut">
              <a:rPr lang="en-US" smtClean="0"/>
              <a:t>4/30/18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E9527-B639-E04A-A048-A1E42CA2A0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54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7FDF9-8CFF-734B-BF8F-7CEC13599CFD}" type="datetimeFigureOut">
              <a:rPr lang="en-US" smtClean="0"/>
              <a:t>4/30/18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E9527-B639-E04A-A048-A1E42CA2A0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99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7FDF9-8CFF-734B-BF8F-7CEC13599CFD}" type="datetimeFigureOut">
              <a:rPr lang="en-US" smtClean="0"/>
              <a:t>4/30/18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E9527-B639-E04A-A048-A1E42CA2A0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753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7FDF9-8CFF-734B-BF8F-7CEC13599CFD}" type="datetimeFigureOut">
              <a:rPr lang="en-US" smtClean="0"/>
              <a:t>4/30/18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E9527-B639-E04A-A048-A1E42CA2A0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344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7FDF9-8CFF-734B-BF8F-7CEC13599CFD}" type="datetimeFigureOut">
              <a:rPr lang="en-US" smtClean="0"/>
              <a:t>4/30/18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E9527-B639-E04A-A048-A1E42CA2A0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32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7FDF9-8CFF-734B-BF8F-7CEC13599CFD}" type="datetimeFigureOut">
              <a:rPr lang="en-US" smtClean="0"/>
              <a:t>4/30/18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E9527-B639-E04A-A048-A1E42CA2A0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14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27FDF9-8CFF-734B-BF8F-7CEC13599CFD}" type="datetimeFigureOut">
              <a:rPr lang="en-US" smtClean="0"/>
              <a:t>4/30/18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5E9527-B639-E04A-A048-A1E42CA2A0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890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hyperlink" Target="mailto:o.bahcall@us.nature.com" TargetMode="External"/><Relationship Id="rId5" Type="http://schemas.openxmlformats.org/officeDocument/2006/relationships/image" Target="../media/image3.png"/><Relationship Id="rId6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4" Type="http://schemas.openxmlformats.org/officeDocument/2006/relationships/image" Target="../media/image6.tiff"/><Relationship Id="rId5" Type="http://schemas.openxmlformats.org/officeDocument/2006/relationships/hyperlink" Target="https://www.cell.com/ajhg/issue?pii=S0002-9297(16)X0008-0" TargetMode="External"/><Relationship Id="rId6" Type="http://schemas.openxmlformats.org/officeDocument/2006/relationships/image" Target="../media/image7.tiff"/><Relationship Id="rId7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4" Type="http://schemas.openxmlformats.org/officeDocument/2006/relationships/image" Target="../media/image11.tiff"/><Relationship Id="rId5" Type="http://schemas.openxmlformats.org/officeDocument/2006/relationships/image" Target="../media/image12.tiff"/><Relationship Id="rId6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Relationship Id="rId3" Type="http://schemas.openxmlformats.org/officeDocument/2006/relationships/image" Target="../media/image9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4" Type="http://schemas.openxmlformats.org/officeDocument/2006/relationships/image" Target="../media/image16.tiff"/><Relationship Id="rId5" Type="http://schemas.openxmlformats.org/officeDocument/2006/relationships/image" Target="../media/image11.tiff"/><Relationship Id="rId6" Type="http://schemas.openxmlformats.org/officeDocument/2006/relationships/image" Target="../media/image17.tiff"/><Relationship Id="rId7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4" Type="http://schemas.openxmlformats.org/officeDocument/2006/relationships/image" Target="../media/image20.tiff"/><Relationship Id="rId5" Type="http://schemas.openxmlformats.org/officeDocument/2006/relationships/image" Target="../media/image21.tiff"/><Relationship Id="rId6" Type="http://schemas.openxmlformats.org/officeDocument/2006/relationships/image" Target="../media/image22.tiff"/><Relationship Id="rId7" Type="http://schemas.openxmlformats.org/officeDocument/2006/relationships/image" Target="../media/image23.tiff"/><Relationship Id="rId8" Type="http://schemas.openxmlformats.org/officeDocument/2006/relationships/image" Target="../media/image24.tiff"/><Relationship Id="rId9" Type="http://schemas.openxmlformats.org/officeDocument/2006/relationships/image" Target="../media/image2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onfimage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9720" y="2221811"/>
            <a:ext cx="3459162" cy="4471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47191" y="660283"/>
            <a:ext cx="10411567" cy="2070534"/>
          </a:xfrm>
        </p:spPr>
        <p:txBody>
          <a:bodyPr>
            <a:no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</a:rPr>
              <a:t/>
            </a:r>
            <a:br>
              <a:rPr lang="en-US" sz="4400" b="1" dirty="0" smtClean="0">
                <a:solidFill>
                  <a:srgbClr val="FF0000"/>
                </a:solidFill>
              </a:rPr>
            </a:br>
            <a:r>
              <a:rPr lang="en-US" sz="4400" b="1" dirty="0" smtClean="0">
                <a:solidFill>
                  <a:srgbClr val="FF0000"/>
                </a:solidFill>
              </a:rPr>
              <a:t/>
            </a:r>
            <a:br>
              <a:rPr lang="en-US" sz="4400" b="1" dirty="0" smtClean="0">
                <a:solidFill>
                  <a:srgbClr val="FF0000"/>
                </a:solidFill>
              </a:rPr>
            </a:br>
            <a:r>
              <a:rPr lang="en-US" sz="4400" b="1" dirty="0">
                <a:solidFill>
                  <a:srgbClr val="FF0000"/>
                </a:solidFill>
              </a:rPr>
              <a:t/>
            </a:r>
            <a:br>
              <a:rPr lang="en-US" sz="4400" b="1" dirty="0">
                <a:solidFill>
                  <a:srgbClr val="FF0000"/>
                </a:solidFill>
              </a:rPr>
            </a:br>
            <a:r>
              <a:rPr lang="en-US" sz="4400" b="1" dirty="0" smtClean="0">
                <a:solidFill>
                  <a:srgbClr val="FF0000"/>
                </a:solidFill>
              </a:rPr>
              <a:t/>
            </a:r>
            <a:br>
              <a:rPr lang="en-US" sz="4400" b="1" dirty="0" smtClean="0">
                <a:solidFill>
                  <a:srgbClr val="FF0000"/>
                </a:solidFill>
              </a:rPr>
            </a:br>
            <a:r>
              <a:rPr lang="en-US" sz="4400" b="1" dirty="0">
                <a:solidFill>
                  <a:srgbClr val="FF0000"/>
                </a:solidFill>
              </a:rPr>
              <a:t/>
            </a:r>
            <a:br>
              <a:rPr lang="en-US" sz="4400" b="1" dirty="0">
                <a:solidFill>
                  <a:srgbClr val="FF0000"/>
                </a:solidFill>
              </a:rPr>
            </a:b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br>
              <a:rPr lang="en-US" sz="4400" b="1" dirty="0" smtClean="0">
                <a:solidFill>
                  <a:srgbClr val="FF0000"/>
                </a:solidFill>
              </a:rPr>
            </a:br>
            <a:r>
              <a:rPr lang="en-US" sz="4400" b="1" dirty="0" smtClean="0">
                <a:solidFill>
                  <a:srgbClr val="FF0000"/>
                </a:solidFill>
              </a:rPr>
              <a:t>Missing heritability at 10:</a:t>
            </a:r>
            <a:br>
              <a:rPr lang="en-US" sz="4400" b="1" dirty="0" smtClean="0">
                <a:solidFill>
                  <a:srgbClr val="FF0000"/>
                </a:solidFill>
              </a:rPr>
            </a:br>
            <a:r>
              <a:rPr lang="en-US" sz="4400" b="1" dirty="0" smtClean="0">
                <a:solidFill>
                  <a:srgbClr val="FF0000"/>
                </a:solidFill>
              </a:rPr>
              <a:t>reviewing the origin and impact of concepts </a:t>
            </a:r>
            <a:br>
              <a:rPr lang="en-US" sz="4400" b="1" dirty="0" smtClean="0">
                <a:solidFill>
                  <a:srgbClr val="FF0000"/>
                </a:solidFill>
              </a:rPr>
            </a:br>
            <a:r>
              <a:rPr lang="en-US" sz="4400" b="1" dirty="0" smtClean="0">
                <a:solidFill>
                  <a:srgbClr val="FF0000"/>
                </a:solidFill>
              </a:rPr>
              <a:t>and publications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63451" y="3073400"/>
            <a:ext cx="7226649" cy="2980934"/>
          </a:xfrm>
        </p:spPr>
        <p:txBody>
          <a:bodyPr>
            <a:normAutofit fontScale="55000" lnSpcReduction="20000"/>
          </a:bodyPr>
          <a:lstStyle/>
          <a:p>
            <a:r>
              <a:rPr lang="en-US" sz="5000" b="1" dirty="0">
                <a:latin typeface="NewCenturySchlbk" pitchFamily="18" charset="0"/>
              </a:rPr>
              <a:t>Orli G. </a:t>
            </a:r>
            <a:r>
              <a:rPr lang="en-US" sz="5000" b="1" dirty="0">
                <a:latin typeface="NewCenturySchlbk" pitchFamily="18" charset="0"/>
              </a:rPr>
              <a:t>Bahcall, </a:t>
            </a:r>
            <a:r>
              <a:rPr lang="en-US" sz="5000" b="1" dirty="0" smtClean="0">
                <a:latin typeface="NewCenturySchlbk" pitchFamily="18" charset="0"/>
              </a:rPr>
              <a:t>PhD</a:t>
            </a:r>
            <a:endParaRPr lang="en-US" b="1" dirty="0" smtClean="0">
              <a:solidFill>
                <a:schemeClr val="tx1"/>
              </a:solidFill>
              <a:latin typeface="NewCenturySchlbk" pitchFamily="18" charset="0"/>
            </a:endParaRPr>
          </a:p>
          <a:p>
            <a:r>
              <a:rPr lang="en-US" sz="4500" b="1" dirty="0">
                <a:latin typeface="NewCenturySchlbk" pitchFamily="18" charset="0"/>
              </a:rPr>
              <a:t>Senior Editor for </a:t>
            </a:r>
          </a:p>
          <a:p>
            <a:r>
              <a:rPr lang="en-US" sz="4500" b="1" dirty="0">
                <a:latin typeface="NewCenturySchlbk" pitchFamily="18" charset="0"/>
              </a:rPr>
              <a:t>Genetics &amp; Genomics</a:t>
            </a:r>
          </a:p>
          <a:p>
            <a:r>
              <a:rPr lang="en-US" sz="4500" b="1" i="1" dirty="0">
                <a:latin typeface="NewCenturySchlbk" pitchFamily="18" charset="0"/>
              </a:rPr>
              <a:t>Nature</a:t>
            </a:r>
          </a:p>
          <a:p>
            <a:endParaRPr lang="en-US" b="1" i="1" dirty="0" smtClean="0">
              <a:solidFill>
                <a:schemeClr val="tx1"/>
              </a:solidFill>
              <a:latin typeface="NewCenturySchlbk" pitchFamily="18" charset="0"/>
            </a:endParaRPr>
          </a:p>
          <a:p>
            <a:r>
              <a:rPr lang="en-US" sz="3400" b="1" dirty="0">
                <a:latin typeface="NewCenturySchlbk" pitchFamily="18" charset="0"/>
                <a:hlinkClick r:id="rId4"/>
              </a:rPr>
              <a:t>o.bahcall@us.nature.com</a:t>
            </a:r>
            <a:endParaRPr lang="en-US" sz="3400" b="1" dirty="0">
              <a:latin typeface="NewCenturySchlbk" pitchFamily="18" charset="0"/>
            </a:endParaRPr>
          </a:p>
          <a:p>
            <a:endParaRPr lang="en-US" dirty="0" smtClean="0">
              <a:solidFill>
                <a:schemeClr val="tx1"/>
              </a:solidFill>
              <a:latin typeface="NewCenturySchlbk" pitchFamily="18" charset="0"/>
            </a:endParaRPr>
          </a:p>
          <a:p>
            <a:r>
              <a:rPr lang="en-US" sz="4200" b="1" dirty="0">
                <a:latin typeface="NewCenturySchlbk" pitchFamily="18" charset="0"/>
              </a:rPr>
              <a:t>Twitter: @</a:t>
            </a:r>
            <a:r>
              <a:rPr lang="en-US" sz="4200" b="1" dirty="0" err="1">
                <a:latin typeface="NewCenturySchlbk" pitchFamily="18" charset="0"/>
              </a:rPr>
              <a:t>obahcall</a:t>
            </a:r>
            <a:endParaRPr lang="en-US" sz="4200" b="1" dirty="0">
              <a:latin typeface="NewCenturySchlbk" pitchFamily="18" charset="0"/>
            </a:endParaRP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81911" y="6047346"/>
            <a:ext cx="5571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NHGRI </a:t>
            </a:r>
            <a:r>
              <a:rPr lang="en-US" b="1" dirty="0">
                <a:solidFill>
                  <a:srgbClr val="FF0000"/>
                </a:solidFill>
              </a:rPr>
              <a:t>m</a:t>
            </a:r>
            <a:r>
              <a:rPr lang="en-US" b="1" dirty="0" smtClean="0">
                <a:solidFill>
                  <a:srgbClr val="FF0000"/>
                </a:solidFill>
              </a:rPr>
              <a:t>issing heritability meeting 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May 1, 2018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6" name="Picture 5" descr="twitter-bird-light-bg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74572" y="5232400"/>
            <a:ext cx="1016001" cy="1016001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t="26276" r="1588" b="16789"/>
          <a:stretch/>
        </p:blipFill>
        <p:spPr>
          <a:xfrm>
            <a:off x="10315977" y="5996642"/>
            <a:ext cx="1456765" cy="874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836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7665" y="623378"/>
            <a:ext cx="10542494" cy="773623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002060"/>
                </a:solidFill>
                <a:latin typeface="Lora" charset="0"/>
              </a:rPr>
              <a:t>GWAS, the early years </a:t>
            </a:r>
            <a:endParaRPr lang="en-US" i="0" dirty="0">
              <a:solidFill>
                <a:srgbClr val="002060"/>
              </a:solidFill>
              <a:effectLst/>
              <a:latin typeface="Lora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1" y="2000250"/>
            <a:ext cx="5213058" cy="21399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5734" y="1740362"/>
            <a:ext cx="3454425" cy="2870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9374" y="4766734"/>
            <a:ext cx="5692626" cy="171026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569199" y="6477000"/>
            <a:ext cx="42624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/>
              <a:t>AJHG</a:t>
            </a:r>
            <a:r>
              <a:rPr lang="en-US" sz="1400" dirty="0" smtClean="0"/>
              <a:t>, </a:t>
            </a:r>
            <a:r>
              <a:rPr lang="en-US" sz="1400" b="1" dirty="0">
                <a:hlinkClick r:id="rId5"/>
              </a:rPr>
              <a:t>Volume 101, Issue 1</a:t>
            </a:r>
            <a:r>
              <a:rPr lang="en-US" sz="1400" b="1" dirty="0"/>
              <a:t>, p5–22, 6 July </a:t>
            </a:r>
            <a:r>
              <a:rPr lang="en-US" sz="1400" b="1" dirty="0" smtClean="0"/>
              <a:t>2017.</a:t>
            </a:r>
            <a:endParaRPr lang="en-US" sz="14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1432" y="4418060"/>
            <a:ext cx="1887729" cy="54117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394" y="4505577"/>
            <a:ext cx="3803203" cy="148889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6683" y="4862986"/>
            <a:ext cx="5692626" cy="171026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6683" y="4766734"/>
            <a:ext cx="5692626" cy="171026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3992" y="4774016"/>
            <a:ext cx="5692626" cy="171026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6683" y="4786716"/>
            <a:ext cx="5692626" cy="171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171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765" y="626148"/>
            <a:ext cx="10542494" cy="773623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002060"/>
                </a:solidFill>
                <a:latin typeface="Lora" charset="0"/>
              </a:rPr>
              <a:t>GWAS, reviewing the early years </a:t>
            </a:r>
            <a:endParaRPr lang="en-US" i="0" dirty="0">
              <a:solidFill>
                <a:srgbClr val="002060"/>
              </a:solidFill>
              <a:effectLst/>
              <a:latin typeface="Lora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405" r="14755" b="3707"/>
          <a:stretch/>
        </p:blipFill>
        <p:spPr>
          <a:xfrm>
            <a:off x="8585199" y="2008880"/>
            <a:ext cx="3694523" cy="23992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96558"/>
            <a:ext cx="4088445" cy="21071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8444" y="1818827"/>
            <a:ext cx="4496755" cy="44093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465" y="4367742"/>
            <a:ext cx="2882900" cy="22692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2396" y="6228171"/>
            <a:ext cx="4768850" cy="633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493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5265" y="613448"/>
            <a:ext cx="10542494" cy="773623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002060"/>
                </a:solidFill>
                <a:latin typeface="Lora" charset="0"/>
              </a:rPr>
              <a:t>A few m</a:t>
            </a:r>
            <a:r>
              <a:rPr lang="en-US" i="0" strike="noStrike" dirty="0" smtClean="0">
                <a:solidFill>
                  <a:srgbClr val="002060"/>
                </a:solidFill>
                <a:effectLst/>
                <a:latin typeface="Lora" charset="0"/>
              </a:rPr>
              <a:t>etrics</a:t>
            </a:r>
            <a:endParaRPr lang="en-US" i="0" dirty="0">
              <a:solidFill>
                <a:srgbClr val="002060"/>
              </a:solidFill>
              <a:effectLst/>
              <a:latin typeface="Lora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55627" b="37053"/>
          <a:stretch/>
        </p:blipFill>
        <p:spPr>
          <a:xfrm>
            <a:off x="1013818" y="4591665"/>
            <a:ext cx="3818964" cy="22844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265" y="1878817"/>
            <a:ext cx="4716069" cy="2712848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2"/>
          <a:srcRect l="43071" t="945" r="-22343" b="1112"/>
          <a:stretch/>
        </p:blipFill>
        <p:spPr>
          <a:xfrm>
            <a:off x="5836512" y="2051665"/>
            <a:ext cx="7057716" cy="385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6432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0936" y="651310"/>
            <a:ext cx="10542494" cy="773623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002060"/>
                </a:solidFill>
                <a:latin typeface="Lora" charset="0"/>
              </a:rPr>
              <a:t>A few m</a:t>
            </a:r>
            <a:r>
              <a:rPr lang="en-US" b="0" i="0" strike="noStrike" dirty="0" smtClean="0">
                <a:solidFill>
                  <a:srgbClr val="002060"/>
                </a:solidFill>
                <a:effectLst/>
                <a:latin typeface="Lora" charset="0"/>
              </a:rPr>
              <a:t>etrics</a:t>
            </a:r>
            <a:endParaRPr lang="en-US" b="0" i="0" dirty="0">
              <a:solidFill>
                <a:srgbClr val="002060"/>
              </a:solidFill>
              <a:effectLst/>
              <a:latin typeface="Lora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936" y="1751964"/>
            <a:ext cx="2716691" cy="15627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5670" y="3314700"/>
            <a:ext cx="6017230" cy="17947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t="8691" b="6688"/>
          <a:stretch/>
        </p:blipFill>
        <p:spPr>
          <a:xfrm>
            <a:off x="4445463" y="1716826"/>
            <a:ext cx="6209837" cy="1568108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3898850" y="1707320"/>
            <a:ext cx="40341" cy="5150224"/>
          </a:xfrm>
          <a:prstGeom prst="line">
            <a:avLst/>
          </a:prstGeom>
          <a:ln w="31750">
            <a:solidFill>
              <a:srgbClr val="FF0000">
                <a:alpha val="7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-3337" t="-995" r="223" b="51984"/>
          <a:stretch/>
        </p:blipFill>
        <p:spPr>
          <a:xfrm>
            <a:off x="570936" y="3597088"/>
            <a:ext cx="2556113" cy="1326252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0" y="3240928"/>
            <a:ext cx="12192000" cy="0"/>
          </a:xfrm>
          <a:prstGeom prst="line">
            <a:avLst/>
          </a:prstGeom>
          <a:ln w="31750">
            <a:solidFill>
              <a:srgbClr val="FF0000">
                <a:alpha val="7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0" y="5169014"/>
            <a:ext cx="12192000" cy="0"/>
          </a:xfrm>
          <a:prstGeom prst="line">
            <a:avLst/>
          </a:prstGeom>
          <a:ln w="31750">
            <a:solidFill>
              <a:srgbClr val="FF0000">
                <a:alpha val="7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3118" y="5203509"/>
            <a:ext cx="5829281" cy="16195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549" y="5414689"/>
            <a:ext cx="2563463" cy="1321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6982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7645" y="346997"/>
            <a:ext cx="8141110" cy="129442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2060"/>
                </a:solidFill>
              </a:rPr>
              <a:t>Our views on impact of a Review 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Resource: Comprehensive, accurate, balanced summary of the primary research in the field. </a:t>
            </a:r>
          </a:p>
          <a:p>
            <a:endParaRPr lang="en-US" dirty="0" smtClean="0"/>
          </a:p>
          <a:p>
            <a:r>
              <a:rPr lang="en-US" dirty="0" smtClean="0"/>
              <a:t>Educational: Clear explanation of concepts to a broad scientific readership. </a:t>
            </a:r>
          </a:p>
          <a:p>
            <a:endParaRPr lang="en-US" dirty="0" smtClean="0"/>
          </a:p>
          <a:p>
            <a:r>
              <a:rPr lang="en-US" dirty="0" smtClean="0"/>
              <a:t>Representing genetics: Central highlights for press and public readership. 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277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950" y="366661"/>
            <a:ext cx="10960100" cy="129442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</a:rPr>
              <a:t>Impact of the ‘so-called missing heritability problem’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Perception and impact within the genetics community? </a:t>
            </a:r>
          </a:p>
          <a:p>
            <a:r>
              <a:rPr lang="en-US" dirty="0" smtClean="0"/>
              <a:t>Within broader scientific community? </a:t>
            </a:r>
          </a:p>
          <a:p>
            <a:r>
              <a:rPr lang="en-US" dirty="0" smtClean="0"/>
              <a:t>How has this influenced research directions? </a:t>
            </a:r>
            <a:endParaRPr lang="en-US" dirty="0" smtClean="0"/>
          </a:p>
          <a:p>
            <a:r>
              <a:rPr lang="en-US" dirty="0" smtClean="0"/>
              <a:t>How has this influenced public perception of human genetics?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79509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9751" y="547181"/>
            <a:ext cx="5928968" cy="1034578"/>
          </a:xfrm>
        </p:spPr>
        <p:txBody>
          <a:bodyPr/>
          <a:lstStyle/>
          <a:p>
            <a:r>
              <a:rPr lang="en-US" b="1" dirty="0" smtClean="0">
                <a:solidFill>
                  <a:srgbClr val="002060"/>
                </a:solidFill>
              </a:rPr>
              <a:t>A few related Reviews 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92" t="5733" r="3148"/>
          <a:stretch/>
        </p:blipFill>
        <p:spPr>
          <a:xfrm>
            <a:off x="114135" y="1821018"/>
            <a:ext cx="4277032" cy="25150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1689" b="21783"/>
          <a:stretch/>
        </p:blipFill>
        <p:spPr>
          <a:xfrm>
            <a:off x="4684085" y="5170289"/>
            <a:ext cx="3189915" cy="15988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82" y="4489543"/>
            <a:ext cx="3184469" cy="14777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4306" t="-3074" r="16548"/>
          <a:stretch/>
        </p:blipFill>
        <p:spPr>
          <a:xfrm>
            <a:off x="1571967" y="5209136"/>
            <a:ext cx="2850445" cy="16488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4085" y="1821018"/>
            <a:ext cx="3713260" cy="17845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7345" y="1814569"/>
            <a:ext cx="3371868" cy="17909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/>
          <a:srcRect t="-2491" r="16488"/>
          <a:stretch/>
        </p:blipFill>
        <p:spPr>
          <a:xfrm>
            <a:off x="4684085" y="3706870"/>
            <a:ext cx="2602373" cy="14490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97345" y="3938118"/>
            <a:ext cx="3524115" cy="202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644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1015</TotalTime>
  <Words>147</Words>
  <Application>Microsoft Macintosh PowerPoint</Application>
  <PresentationFormat>Widescreen</PresentationFormat>
  <Paragraphs>31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Calibri</vt:lpstr>
      <vt:lpstr>Calibri Light</vt:lpstr>
      <vt:lpstr>Lora</vt:lpstr>
      <vt:lpstr>ＭＳ Ｐゴシック</vt:lpstr>
      <vt:lpstr>NewCenturySchlbk</vt:lpstr>
      <vt:lpstr>Times New Roman</vt:lpstr>
      <vt:lpstr>Arial</vt:lpstr>
      <vt:lpstr>Office Theme</vt:lpstr>
      <vt:lpstr>       Missing heritability at 10: reviewing the origin and impact of concepts  and publications</vt:lpstr>
      <vt:lpstr>GWAS, the early years </vt:lpstr>
      <vt:lpstr>GWAS, reviewing the early years </vt:lpstr>
      <vt:lpstr>A few metrics</vt:lpstr>
      <vt:lpstr>A few metrics</vt:lpstr>
      <vt:lpstr>Our views on impact of a Review </vt:lpstr>
      <vt:lpstr>Impact of the ‘so-called missing heritability problem’</vt:lpstr>
      <vt:lpstr>A few related Reviews </vt:lpstr>
    </vt:vector>
  </TitlesOfParts>
  <Company/>
  <LinksUpToDate>false</LinksUpToDate>
  <SharedDoc>false</SharedDoc>
  <HyperlinksChanged>false</HyperlinksChanged>
  <AppVersion>15.0037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Orli Bahcall</dc:creator>
  <cp:lastModifiedBy>Orli Bahcall</cp:lastModifiedBy>
  <cp:revision>52</cp:revision>
  <dcterms:created xsi:type="dcterms:W3CDTF">2018-04-30T19:26:47Z</dcterms:created>
  <dcterms:modified xsi:type="dcterms:W3CDTF">2018-05-01T12:21:53Z</dcterms:modified>
</cp:coreProperties>
</file>