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2" r:id="rId5"/>
    <p:sldId id="269" r:id="rId6"/>
    <p:sldId id="268" r:id="rId7"/>
    <p:sldId id="287" r:id="rId8"/>
    <p:sldId id="270" r:id="rId9"/>
    <p:sldId id="272" r:id="rId10"/>
    <p:sldId id="271" r:id="rId11"/>
    <p:sldId id="275" r:id="rId12"/>
    <p:sldId id="277" r:id="rId13"/>
    <p:sldId id="276" r:id="rId14"/>
    <p:sldId id="282" r:id="rId15"/>
    <p:sldId id="279" r:id="rId16"/>
    <p:sldId id="283" r:id="rId17"/>
    <p:sldId id="284" r:id="rId18"/>
    <p:sldId id="285" r:id="rId19"/>
    <p:sldId id="289" r:id="rId20"/>
    <p:sldId id="288" r:id="rId21"/>
    <p:sldId id="274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FF"/>
    <a:srgbClr val="000000"/>
    <a:srgbClr val="D3A7FF"/>
    <a:srgbClr val="9933FF"/>
    <a:srgbClr val="FFCCFF"/>
    <a:srgbClr val="003EA4"/>
    <a:srgbClr val="002B70"/>
    <a:srgbClr val="004A48"/>
    <a:srgbClr val="4B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100000">
                  <a:srgbClr val="9933FF"/>
                </a:gs>
              </a:gsLst>
              <a:lin ang="5400000" scaled="1"/>
            </a:gradFill>
            <a:ln w="9525"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20">
                  <c:v>20</c:v>
                </c:pt>
                <c:pt idx="21">
                  <c:v>30</c:v>
                </c:pt>
                <c:pt idx="22">
                  <c:v>40</c:v>
                </c:pt>
                <c:pt idx="23">
                  <c:v>50</c:v>
                </c:pt>
                <c:pt idx="25">
                  <c:v>500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2151</c:v>
                </c:pt>
                <c:pt idx="1">
                  <c:v>2449</c:v>
                </c:pt>
                <c:pt idx="2">
                  <c:v>1242</c:v>
                </c:pt>
                <c:pt idx="3">
                  <c:v>684</c:v>
                </c:pt>
                <c:pt idx="4">
                  <c:v>403</c:v>
                </c:pt>
                <c:pt idx="6">
                  <c:v>795</c:v>
                </c:pt>
                <c:pt idx="7">
                  <c:v>259</c:v>
                </c:pt>
                <c:pt idx="8">
                  <c:v>124</c:v>
                </c:pt>
                <c:pt idx="9">
                  <c:v>75</c:v>
                </c:pt>
                <c:pt idx="10">
                  <c:v>46</c:v>
                </c:pt>
                <c:pt idx="11">
                  <c:v>39</c:v>
                </c:pt>
                <c:pt idx="12">
                  <c:v>21</c:v>
                </c:pt>
                <c:pt idx="14">
                  <c:v>25</c:v>
                </c:pt>
                <c:pt idx="15">
                  <c:v>20</c:v>
                </c:pt>
                <c:pt idx="16">
                  <c:v>14</c:v>
                </c:pt>
                <c:pt idx="17">
                  <c:v>5</c:v>
                </c:pt>
                <c:pt idx="18">
                  <c:v>11</c:v>
                </c:pt>
                <c:pt idx="20">
                  <c:v>39</c:v>
                </c:pt>
                <c:pt idx="21">
                  <c:v>24</c:v>
                </c:pt>
                <c:pt idx="22">
                  <c:v>5</c:v>
                </c:pt>
                <c:pt idx="23">
                  <c:v>3</c:v>
                </c:pt>
                <c:pt idx="2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2500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933FF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&lt; 0.005</c:v>
                </c:pt>
                <c:pt idx="1">
                  <c:v>0.0051-0.05</c:v>
                </c:pt>
                <c:pt idx="2">
                  <c:v>&gt; 0.05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3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</c:v>
                </c:pt>
              </c:strCache>
            </c:strRef>
          </c:tx>
          <c:spPr>
            <a:gradFill>
              <a:gsLst>
                <a:gs pos="0">
                  <a:srgbClr val="FFFFFF"/>
                </a:gs>
                <a:gs pos="100000">
                  <a:srgbClr val="66FFFF"/>
                </a:gs>
              </a:gsLst>
              <a:lin ang="5400000" scaled="1"/>
            </a:gradFill>
            <a:ln>
              <a:solidFill>
                <a:srgbClr val="FFFFFF"/>
              </a:solidFill>
            </a:ln>
            <a:effectLst/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20">
                  <c:v>20</c:v>
                </c:pt>
                <c:pt idx="21">
                  <c:v>30</c:v>
                </c:pt>
                <c:pt idx="22">
                  <c:v>40</c:v>
                </c:pt>
                <c:pt idx="23">
                  <c:v>50</c:v>
                </c:pt>
                <c:pt idx="25">
                  <c:v>500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</c:v>
                </c:pt>
                <c:pt idx="1">
                  <c:v>12</c:v>
                </c:pt>
                <c:pt idx="2">
                  <c:v>15</c:v>
                </c:pt>
                <c:pt idx="3">
                  <c:v>12</c:v>
                </c:pt>
                <c:pt idx="4">
                  <c:v>23</c:v>
                </c:pt>
                <c:pt idx="6">
                  <c:v>72</c:v>
                </c:pt>
                <c:pt idx="7">
                  <c:v>35</c:v>
                </c:pt>
                <c:pt idx="8">
                  <c:v>17</c:v>
                </c:pt>
                <c:pt idx="9">
                  <c:v>17</c:v>
                </c:pt>
                <c:pt idx="10">
                  <c:v>10</c:v>
                </c:pt>
                <c:pt idx="11">
                  <c:v>14</c:v>
                </c:pt>
                <c:pt idx="12">
                  <c:v>11</c:v>
                </c:pt>
                <c:pt idx="14">
                  <c:v>8</c:v>
                </c:pt>
                <c:pt idx="15">
                  <c:v>6</c:v>
                </c:pt>
                <c:pt idx="16">
                  <c:v>5</c:v>
                </c:pt>
                <c:pt idx="17">
                  <c:v>3</c:v>
                </c:pt>
                <c:pt idx="18">
                  <c:v>7</c:v>
                </c:pt>
                <c:pt idx="20">
                  <c:v>27</c:v>
                </c:pt>
                <c:pt idx="21">
                  <c:v>11</c:v>
                </c:pt>
                <c:pt idx="22">
                  <c:v>3</c:v>
                </c:pt>
                <c:pt idx="23">
                  <c:v>2</c:v>
                </c:pt>
                <c:pt idx="2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100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100000">
                  <a:srgbClr val="FF99FF"/>
                </a:gs>
              </a:gsLst>
              <a:lin ang="5400000" scaled="1"/>
            </a:gradFill>
            <a:ln>
              <a:solidFill>
                <a:srgbClr val="FFFFFF"/>
              </a:solidFill>
            </a:ln>
            <a:effectLst/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20">
                  <c:v>20</c:v>
                </c:pt>
                <c:pt idx="21">
                  <c:v>30</c:v>
                </c:pt>
                <c:pt idx="22">
                  <c:v>40</c:v>
                </c:pt>
                <c:pt idx="23">
                  <c:v>50</c:v>
                </c:pt>
                <c:pt idx="25">
                  <c:v>500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4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1</c:v>
                </c:pt>
                <c:pt idx="18">
                  <c:v>5</c:v>
                </c:pt>
                <c:pt idx="20">
                  <c:v>19</c:v>
                </c:pt>
                <c:pt idx="21">
                  <c:v>11</c:v>
                </c:pt>
                <c:pt idx="22">
                  <c:v>3</c:v>
                </c:pt>
                <c:pt idx="23">
                  <c:v>1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25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FFFFF"/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Sheet1!$B$2:$B$23</c:f>
              <c:numCache>
                <c:formatCode>0.0%</c:formatCode>
                <c:ptCount val="22"/>
                <c:pt idx="0">
                  <c:v>0.25488801990757198</c:v>
                </c:pt>
                <c:pt idx="1">
                  <c:v>0.29020026069439508</c:v>
                </c:pt>
                <c:pt idx="2">
                  <c:v>0.1471738357625311</c:v>
                </c:pt>
                <c:pt idx="3">
                  <c:v>8.1052257376466402E-2</c:v>
                </c:pt>
                <c:pt idx="4">
                  <c:v>4.7754473278824504E-2</c:v>
                </c:pt>
                <c:pt idx="5">
                  <c:v>9.4205474582296486E-2</c:v>
                </c:pt>
                <c:pt idx="6">
                  <c:v>3.0690840146936842E-2</c:v>
                </c:pt>
                <c:pt idx="7">
                  <c:v>1.4693684085792155E-2</c:v>
                </c:pt>
                <c:pt idx="8">
                  <c:v>8.887308922858158E-3</c:v>
                </c:pt>
                <c:pt idx="9">
                  <c:v>5.4508828060196709E-3</c:v>
                </c:pt>
                <c:pt idx="10">
                  <c:v>4.6214006398862424E-3</c:v>
                </c:pt>
                <c:pt idx="11">
                  <c:v>2.4884464984002842E-3</c:v>
                </c:pt>
                <c:pt idx="12">
                  <c:v>2.9624363076193863E-3</c:v>
                </c:pt>
                <c:pt idx="13">
                  <c:v>2.369949046095509E-3</c:v>
                </c:pt>
                <c:pt idx="14">
                  <c:v>1.6589643322668564E-3</c:v>
                </c:pt>
                <c:pt idx="15">
                  <c:v>5.9248726152387726E-4</c:v>
                </c:pt>
                <c:pt idx="16">
                  <c:v>1.3034719753525299E-3</c:v>
                </c:pt>
                <c:pt idx="17">
                  <c:v>4.6214006398862424E-3</c:v>
                </c:pt>
                <c:pt idx="18">
                  <c:v>2.8439388553146107E-3</c:v>
                </c:pt>
                <c:pt idx="19">
                  <c:v>5.9248726152387726E-4</c:v>
                </c:pt>
                <c:pt idx="20">
                  <c:v>3.5549235691432633E-4</c:v>
                </c:pt>
                <c:pt idx="21">
                  <c:v>5.9248726152387726E-4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 0.05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F-426C-A4F8-82E9CA8FF5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 0.01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Sheet1!$D$2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F-426C-A4F8-82E9CA8F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13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0.35000000000000003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933FF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Sheet1!$B$2:$B$23</c:f>
              <c:numCache>
                <c:formatCode>0.0%</c:formatCode>
                <c:ptCount val="22"/>
                <c:pt idx="0">
                  <c:v>0.25488801990757198</c:v>
                </c:pt>
                <c:pt idx="1">
                  <c:v>0.29020026069439508</c:v>
                </c:pt>
                <c:pt idx="2">
                  <c:v>0.1471738357625311</c:v>
                </c:pt>
                <c:pt idx="3">
                  <c:v>8.1052257376466402E-2</c:v>
                </c:pt>
                <c:pt idx="4">
                  <c:v>4.7754473278824504E-2</c:v>
                </c:pt>
                <c:pt idx="5">
                  <c:v>9.4205474582296486E-2</c:v>
                </c:pt>
                <c:pt idx="6">
                  <c:v>3.0690840146936842E-2</c:v>
                </c:pt>
                <c:pt idx="7">
                  <c:v>1.4693684085792155E-2</c:v>
                </c:pt>
                <c:pt idx="8">
                  <c:v>8.887308922858158E-3</c:v>
                </c:pt>
                <c:pt idx="9">
                  <c:v>5.4508828060196709E-3</c:v>
                </c:pt>
                <c:pt idx="10">
                  <c:v>4.6214006398862424E-3</c:v>
                </c:pt>
                <c:pt idx="11">
                  <c:v>2.4884464984002842E-3</c:v>
                </c:pt>
                <c:pt idx="12">
                  <c:v>2.9624363076193863E-3</c:v>
                </c:pt>
                <c:pt idx="13">
                  <c:v>2.369949046095509E-3</c:v>
                </c:pt>
                <c:pt idx="14">
                  <c:v>1.6589643322668564E-3</c:v>
                </c:pt>
                <c:pt idx="15">
                  <c:v>5.9248726152387726E-4</c:v>
                </c:pt>
                <c:pt idx="16">
                  <c:v>1.3034719753525299E-3</c:v>
                </c:pt>
                <c:pt idx="17">
                  <c:v>4.6214006398862424E-3</c:v>
                </c:pt>
                <c:pt idx="18">
                  <c:v>2.8439388553146107E-3</c:v>
                </c:pt>
                <c:pt idx="19">
                  <c:v>5.9248726152387726E-4</c:v>
                </c:pt>
                <c:pt idx="20">
                  <c:v>3.5549235691432633E-4</c:v>
                </c:pt>
                <c:pt idx="21">
                  <c:v>5.9248726152387726E-4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 0.05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Sheet1!$C$2:$C$23</c:f>
              <c:numCache>
                <c:formatCode>0.0%</c:formatCode>
                <c:ptCount val="22"/>
                <c:pt idx="0">
                  <c:v>1.5479876160990712E-2</c:v>
                </c:pt>
                <c:pt idx="1">
                  <c:v>3.7151702786377708E-2</c:v>
                </c:pt>
                <c:pt idx="2">
                  <c:v>4.6439628482972138E-2</c:v>
                </c:pt>
                <c:pt idx="3">
                  <c:v>4.0247678018575851E-2</c:v>
                </c:pt>
                <c:pt idx="4">
                  <c:v>7.1207430340557279E-2</c:v>
                </c:pt>
                <c:pt idx="5">
                  <c:v>0.2260061919504644</c:v>
                </c:pt>
                <c:pt idx="6">
                  <c:v>0.10835913312693499</c:v>
                </c:pt>
                <c:pt idx="7">
                  <c:v>5.2631578947368418E-2</c:v>
                </c:pt>
                <c:pt idx="8">
                  <c:v>5.2631578947368418E-2</c:v>
                </c:pt>
                <c:pt idx="9">
                  <c:v>3.0959752321981424E-2</c:v>
                </c:pt>
                <c:pt idx="10">
                  <c:v>4.3343653250773995E-2</c:v>
                </c:pt>
                <c:pt idx="11">
                  <c:v>3.4055727554179564E-2</c:v>
                </c:pt>
                <c:pt idx="12">
                  <c:v>2.4767801857585141E-2</c:v>
                </c:pt>
                <c:pt idx="13">
                  <c:v>1.8575851393188854E-2</c:v>
                </c:pt>
                <c:pt idx="14">
                  <c:v>1.5479876160990712E-2</c:v>
                </c:pt>
                <c:pt idx="15">
                  <c:v>9.2879256965944269E-3</c:v>
                </c:pt>
                <c:pt idx="16">
                  <c:v>2.1671826625386997E-2</c:v>
                </c:pt>
                <c:pt idx="17">
                  <c:v>8.3591331269349839E-2</c:v>
                </c:pt>
                <c:pt idx="18">
                  <c:v>4.0247678018575851E-2</c:v>
                </c:pt>
                <c:pt idx="19">
                  <c:v>9.2879256965944269E-3</c:v>
                </c:pt>
                <c:pt idx="20">
                  <c:v>6.1919504643962852E-3</c:v>
                </c:pt>
                <c:pt idx="21">
                  <c:v>1.238390092879257E-2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F-426C-A4F8-82E9CA8FF5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 0.01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Sheet1!$D$2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F-426C-A4F8-82E9CA8F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13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0.35000000000000003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933FF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Sheet1!$B$2:$B$23</c:f>
              <c:numCache>
                <c:formatCode>0.0%</c:formatCode>
                <c:ptCount val="22"/>
                <c:pt idx="0">
                  <c:v>0.25488801990757198</c:v>
                </c:pt>
                <c:pt idx="1">
                  <c:v>0.29020026069439508</c:v>
                </c:pt>
                <c:pt idx="2">
                  <c:v>0.1471738357625311</c:v>
                </c:pt>
                <c:pt idx="3">
                  <c:v>8.1052257376466402E-2</c:v>
                </c:pt>
                <c:pt idx="4">
                  <c:v>4.7754473278824504E-2</c:v>
                </c:pt>
                <c:pt idx="5">
                  <c:v>9.4205474582296486E-2</c:v>
                </c:pt>
                <c:pt idx="6">
                  <c:v>3.0690840146936842E-2</c:v>
                </c:pt>
                <c:pt idx="7">
                  <c:v>1.4693684085792155E-2</c:v>
                </c:pt>
                <c:pt idx="8">
                  <c:v>8.887308922858158E-3</c:v>
                </c:pt>
                <c:pt idx="9">
                  <c:v>5.4508828060196709E-3</c:v>
                </c:pt>
                <c:pt idx="10">
                  <c:v>4.6214006398862424E-3</c:v>
                </c:pt>
                <c:pt idx="11">
                  <c:v>2.4884464984002842E-3</c:v>
                </c:pt>
                <c:pt idx="12">
                  <c:v>2.9624363076193863E-3</c:v>
                </c:pt>
                <c:pt idx="13">
                  <c:v>2.369949046095509E-3</c:v>
                </c:pt>
                <c:pt idx="14">
                  <c:v>1.6589643322668564E-3</c:v>
                </c:pt>
                <c:pt idx="15">
                  <c:v>5.9248726152387726E-4</c:v>
                </c:pt>
                <c:pt idx="16">
                  <c:v>1.3034719753525299E-3</c:v>
                </c:pt>
                <c:pt idx="17">
                  <c:v>4.6214006398862424E-3</c:v>
                </c:pt>
                <c:pt idx="18">
                  <c:v>2.8439388553146107E-3</c:v>
                </c:pt>
                <c:pt idx="19">
                  <c:v>5.9248726152387726E-4</c:v>
                </c:pt>
                <c:pt idx="20">
                  <c:v>3.5549235691432633E-4</c:v>
                </c:pt>
                <c:pt idx="21">
                  <c:v>5.9248726152387726E-4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 0.05</c:v>
                </c:pt>
              </c:strCache>
            </c:strRef>
          </c:tx>
          <c:spPr>
            <a:solidFill>
              <a:srgbClr val="66FFFF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Sheet1!$C$2:$C$23</c:f>
              <c:numCache>
                <c:formatCode>0.0%</c:formatCode>
                <c:ptCount val="22"/>
                <c:pt idx="0">
                  <c:v>1.5479876160990712E-2</c:v>
                </c:pt>
                <c:pt idx="1">
                  <c:v>3.7151702786377708E-2</c:v>
                </c:pt>
                <c:pt idx="2">
                  <c:v>4.6439628482972138E-2</c:v>
                </c:pt>
                <c:pt idx="3">
                  <c:v>4.0247678018575851E-2</c:v>
                </c:pt>
                <c:pt idx="4">
                  <c:v>7.1207430340557279E-2</c:v>
                </c:pt>
                <c:pt idx="5">
                  <c:v>0.2260061919504644</c:v>
                </c:pt>
                <c:pt idx="6">
                  <c:v>0.10835913312693499</c:v>
                </c:pt>
                <c:pt idx="7">
                  <c:v>5.2631578947368418E-2</c:v>
                </c:pt>
                <c:pt idx="8">
                  <c:v>5.2631578947368418E-2</c:v>
                </c:pt>
                <c:pt idx="9">
                  <c:v>3.0959752321981424E-2</c:v>
                </c:pt>
                <c:pt idx="10">
                  <c:v>4.3343653250773995E-2</c:v>
                </c:pt>
                <c:pt idx="11">
                  <c:v>3.4055727554179564E-2</c:v>
                </c:pt>
                <c:pt idx="12">
                  <c:v>2.4767801857585141E-2</c:v>
                </c:pt>
                <c:pt idx="13">
                  <c:v>1.8575851393188854E-2</c:v>
                </c:pt>
                <c:pt idx="14">
                  <c:v>1.5479876160990712E-2</c:v>
                </c:pt>
                <c:pt idx="15">
                  <c:v>9.2879256965944269E-3</c:v>
                </c:pt>
                <c:pt idx="16">
                  <c:v>2.1671826625386997E-2</c:v>
                </c:pt>
                <c:pt idx="17">
                  <c:v>8.3591331269349839E-2</c:v>
                </c:pt>
                <c:pt idx="18">
                  <c:v>4.0247678018575851E-2</c:v>
                </c:pt>
                <c:pt idx="19">
                  <c:v>9.2879256965944269E-3</c:v>
                </c:pt>
                <c:pt idx="20">
                  <c:v>6.1919504643962852E-3</c:v>
                </c:pt>
                <c:pt idx="21">
                  <c:v>1.238390092879257E-2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F-426C-A4F8-82E9CA8FF5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 0.01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500</c:v>
                </c:pt>
              </c:numCache>
            </c:numRef>
          </c:cat>
          <c:val>
            <c:numRef>
              <c:f>Sheet1!$D$2:$D$23</c:f>
              <c:numCache>
                <c:formatCode>0.0%</c:formatCode>
                <c:ptCount val="22"/>
                <c:pt idx="0">
                  <c:v>0</c:v>
                </c:pt>
                <c:pt idx="1">
                  <c:v>1.1627906976744186E-2</c:v>
                </c:pt>
                <c:pt idx="2">
                  <c:v>4.6511627906976744E-2</c:v>
                </c:pt>
                <c:pt idx="3">
                  <c:v>1.1627906976744186E-2</c:v>
                </c:pt>
                <c:pt idx="4">
                  <c:v>5.8139534883720929E-2</c:v>
                </c:pt>
                <c:pt idx="5">
                  <c:v>8.1395348837209308E-2</c:v>
                </c:pt>
                <c:pt idx="6">
                  <c:v>3.4883720930232558E-2</c:v>
                </c:pt>
                <c:pt idx="7">
                  <c:v>6.9767441860465115E-2</c:v>
                </c:pt>
                <c:pt idx="8">
                  <c:v>2.3255813953488372E-2</c:v>
                </c:pt>
                <c:pt idx="9">
                  <c:v>4.6511627906976744E-2</c:v>
                </c:pt>
                <c:pt idx="10">
                  <c:v>1.1627906976744186E-2</c:v>
                </c:pt>
                <c:pt idx="11">
                  <c:v>4.6511627906976744E-2</c:v>
                </c:pt>
                <c:pt idx="12">
                  <c:v>1.1627906976744186E-2</c:v>
                </c:pt>
                <c:pt idx="13">
                  <c:v>2.3255813953488372E-2</c:v>
                </c:pt>
                <c:pt idx="14">
                  <c:v>3.4883720930232558E-2</c:v>
                </c:pt>
                <c:pt idx="15">
                  <c:v>1.1627906976744186E-2</c:v>
                </c:pt>
                <c:pt idx="16">
                  <c:v>5.8139534883720929E-2</c:v>
                </c:pt>
                <c:pt idx="17">
                  <c:v>0.22093023255813954</c:v>
                </c:pt>
                <c:pt idx="18">
                  <c:v>0.12790697674418605</c:v>
                </c:pt>
                <c:pt idx="19">
                  <c:v>3.4883720930232558E-2</c:v>
                </c:pt>
                <c:pt idx="20">
                  <c:v>1.1627906976744186E-2</c:v>
                </c:pt>
                <c:pt idx="21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F-426C-A4F8-82E9CA8F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13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0.35000000000000003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933FF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&lt; 0.005</c:v>
                </c:pt>
                <c:pt idx="1">
                  <c:v>0.0051-0.05</c:v>
                </c:pt>
                <c:pt idx="2">
                  <c:v>&gt; 0.05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3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933FF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&lt; 0.005</c:v>
                </c:pt>
                <c:pt idx="1">
                  <c:v>0.0051-0.05</c:v>
                </c:pt>
                <c:pt idx="2">
                  <c:v>&gt; 0.05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3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9933FF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&lt; 0.005</c:v>
                </c:pt>
                <c:pt idx="1">
                  <c:v>0.0051-0.05</c:v>
                </c:pt>
                <c:pt idx="2">
                  <c:v>&gt; 0.05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3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03F91-51CB-4D27-83B8-838C5B1D77D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CC8A0-F884-4BDC-878F-D7B9A1A48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54201" indent="-290077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60310" indent="-232062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24434" indent="-232062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88558" indent="-232062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52681" indent="-232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3016804" indent="-232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80928" indent="-232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945052" indent="-232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6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0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8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4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0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89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2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58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3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96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6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72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90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9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7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6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5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6" indent="0" algn="ctr">
              <a:buNone/>
              <a:defRPr/>
            </a:lvl2pPr>
            <a:lvl3pPr marL="914231" indent="0" algn="ctr">
              <a:buNone/>
              <a:defRPr/>
            </a:lvl3pPr>
            <a:lvl4pPr marL="1371347" indent="0" algn="ctr">
              <a:buNone/>
              <a:defRPr/>
            </a:lvl4pPr>
            <a:lvl5pPr marL="1828462" indent="0" algn="ctr">
              <a:buNone/>
              <a:defRPr/>
            </a:lvl5pPr>
            <a:lvl6pPr marL="2285578" indent="0" algn="ctr">
              <a:buNone/>
              <a:defRPr/>
            </a:lvl6pPr>
            <a:lvl7pPr marL="2742694" indent="0" algn="ctr">
              <a:buNone/>
              <a:defRPr/>
            </a:lvl7pPr>
            <a:lvl8pPr marL="3199809" indent="0" algn="ctr">
              <a:buNone/>
              <a:defRPr/>
            </a:lvl8pPr>
            <a:lvl9pPr marL="36569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32BC-011E-45B1-88BC-6C23E2E18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12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A35AA-1EF2-4C75-8471-2CCBC43064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962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2AD2-65EE-4670-834F-4B8FA92240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715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0BB6-F604-46C1-8C3B-6D41DB9D28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895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0EB8-F7E3-4526-A357-0652470D33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21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6" indent="0">
              <a:buNone/>
              <a:defRPr sz="1800"/>
            </a:lvl2pPr>
            <a:lvl3pPr marL="914231" indent="0">
              <a:buNone/>
              <a:defRPr sz="1600"/>
            </a:lvl3pPr>
            <a:lvl4pPr marL="1371347" indent="0">
              <a:buNone/>
              <a:defRPr sz="1400"/>
            </a:lvl4pPr>
            <a:lvl5pPr marL="1828462" indent="0">
              <a:buNone/>
              <a:defRPr sz="1400"/>
            </a:lvl5pPr>
            <a:lvl6pPr marL="2285578" indent="0">
              <a:buNone/>
              <a:defRPr sz="1400"/>
            </a:lvl6pPr>
            <a:lvl7pPr marL="2742694" indent="0">
              <a:buNone/>
              <a:defRPr sz="1400"/>
            </a:lvl7pPr>
            <a:lvl8pPr marL="3199809" indent="0">
              <a:buNone/>
              <a:defRPr sz="1400"/>
            </a:lvl8pPr>
            <a:lvl9pPr marL="365692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AD2F-F9EE-4859-A315-22EF61561C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07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0B64-BE7A-41C8-8DF9-06308DCA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6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6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7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8" indent="0">
              <a:buNone/>
              <a:defRPr sz="1600" b="1"/>
            </a:lvl6pPr>
            <a:lvl7pPr marL="2742694" indent="0">
              <a:buNone/>
              <a:defRPr sz="1600" b="1"/>
            </a:lvl7pPr>
            <a:lvl8pPr marL="3199809" indent="0">
              <a:buNone/>
              <a:defRPr sz="1600" b="1"/>
            </a:lvl8pPr>
            <a:lvl9pPr marL="36569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6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7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8" indent="0">
              <a:buNone/>
              <a:defRPr sz="1600" b="1"/>
            </a:lvl6pPr>
            <a:lvl7pPr marL="2742694" indent="0">
              <a:buNone/>
              <a:defRPr sz="1600" b="1"/>
            </a:lvl7pPr>
            <a:lvl8pPr marL="3199809" indent="0">
              <a:buNone/>
              <a:defRPr sz="1600" b="1"/>
            </a:lvl8pPr>
            <a:lvl9pPr marL="36569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2681-D1F3-47CF-8425-9B6025FA4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63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7B99-9E96-4B72-9E6E-95464DA9D1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45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9E14-01D7-4632-B885-8015810EA9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0506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6" indent="0">
              <a:buNone/>
              <a:defRPr sz="1200"/>
            </a:lvl2pPr>
            <a:lvl3pPr marL="914231" indent="0">
              <a:buNone/>
              <a:defRPr sz="1000"/>
            </a:lvl3pPr>
            <a:lvl4pPr marL="1371347" indent="0">
              <a:buNone/>
              <a:defRPr sz="900"/>
            </a:lvl4pPr>
            <a:lvl5pPr marL="1828462" indent="0">
              <a:buNone/>
              <a:defRPr sz="900"/>
            </a:lvl5pPr>
            <a:lvl6pPr marL="2285578" indent="0">
              <a:buNone/>
              <a:defRPr sz="900"/>
            </a:lvl6pPr>
            <a:lvl7pPr marL="2742694" indent="0">
              <a:buNone/>
              <a:defRPr sz="900"/>
            </a:lvl7pPr>
            <a:lvl8pPr marL="3199809" indent="0">
              <a:buNone/>
              <a:defRPr sz="900"/>
            </a:lvl8pPr>
            <a:lvl9pPr marL="36569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F77B-09E5-408C-A32D-11CD2189F2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649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6" indent="0">
              <a:buNone/>
              <a:defRPr sz="2800"/>
            </a:lvl2pPr>
            <a:lvl3pPr marL="914231" indent="0">
              <a:buNone/>
              <a:defRPr sz="2400"/>
            </a:lvl3pPr>
            <a:lvl4pPr marL="1371347" indent="0">
              <a:buNone/>
              <a:defRPr sz="2000"/>
            </a:lvl4pPr>
            <a:lvl5pPr marL="1828462" indent="0">
              <a:buNone/>
              <a:defRPr sz="2000"/>
            </a:lvl5pPr>
            <a:lvl6pPr marL="2285578" indent="0">
              <a:buNone/>
              <a:defRPr sz="2000"/>
            </a:lvl6pPr>
            <a:lvl7pPr marL="2742694" indent="0">
              <a:buNone/>
              <a:defRPr sz="2000"/>
            </a:lvl7pPr>
            <a:lvl8pPr marL="3199809" indent="0">
              <a:buNone/>
              <a:defRPr sz="2000"/>
            </a:lvl8pPr>
            <a:lvl9pPr marL="365692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6" indent="0">
              <a:buNone/>
              <a:defRPr sz="1200"/>
            </a:lvl2pPr>
            <a:lvl3pPr marL="914231" indent="0">
              <a:buNone/>
              <a:defRPr sz="1000"/>
            </a:lvl3pPr>
            <a:lvl4pPr marL="1371347" indent="0">
              <a:buNone/>
              <a:defRPr sz="900"/>
            </a:lvl4pPr>
            <a:lvl5pPr marL="1828462" indent="0">
              <a:buNone/>
              <a:defRPr sz="900"/>
            </a:lvl5pPr>
            <a:lvl6pPr marL="2285578" indent="0">
              <a:buNone/>
              <a:defRPr sz="900"/>
            </a:lvl6pPr>
            <a:lvl7pPr marL="2742694" indent="0">
              <a:buNone/>
              <a:defRPr sz="900"/>
            </a:lvl7pPr>
            <a:lvl8pPr marL="3199809" indent="0">
              <a:buNone/>
              <a:defRPr sz="900"/>
            </a:lvl8pPr>
            <a:lvl9pPr marL="36569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CE3C0-4448-4DF0-B594-E44EA3C67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219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37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37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37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9CA63-8C27-4856-ACCA-8DA6913FAF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5pPr>
      <a:lvl6pPr marL="457116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6pPr>
      <a:lvl7pPr marL="914231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7pPr>
      <a:lvl8pPr marL="1371347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8pPr>
      <a:lvl9pPr marL="1828462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9pPr>
    </p:titleStyle>
    <p:bodyStyle>
      <a:lvl1pPr marL="342838" indent="-3428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812" indent="-28569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790" indent="-22855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599906" indent="-22855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020" indent="-2285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135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250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8367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5483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6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7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8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4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9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5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FEE43C-0BCE-42FA-8ED2-958919883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5" y="5672377"/>
            <a:ext cx="986671" cy="991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12C45-0EFB-408B-A24D-B474E0795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6" y="5906595"/>
            <a:ext cx="2781495" cy="580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879D6C-37C8-4EBD-ADC9-BBF0B99EC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26" y="5619066"/>
            <a:ext cx="1971644" cy="916382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E316E7A-1BA4-4890-B107-CC9DC32F6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02" y="1483615"/>
            <a:ext cx="10363200" cy="10736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dirty="0"/>
              <a:t>Missing Heritability </a:t>
            </a:r>
            <a:r>
              <a:rPr lang="en-US" sz="3600" i="1" dirty="0"/>
              <a:t>circa</a:t>
            </a:r>
            <a:r>
              <a:rPr lang="en-US" sz="3600" dirty="0"/>
              <a:t> 2009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419B8-7D82-47D2-A70A-AB989B9735F9}"/>
              </a:ext>
            </a:extLst>
          </p:cNvPr>
          <p:cNvSpPr txBox="1"/>
          <p:nvPr/>
        </p:nvSpPr>
        <p:spPr>
          <a:xfrm>
            <a:off x="0" y="3833872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FFFF66"/>
                </a:solidFill>
                <a:ea typeface="+mj-ea"/>
                <a:cs typeface="+mj-cs"/>
              </a:rPr>
              <a:t>Teri Manolio, M.D., Ph.D.</a:t>
            </a:r>
            <a:br>
              <a:rPr lang="en-US" sz="2800" b="1" kern="0" dirty="0">
                <a:solidFill>
                  <a:srgbClr val="FFFF66"/>
                </a:solidFill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FD234-6AD2-49CF-BF94-5565A5F91964}"/>
              </a:ext>
            </a:extLst>
          </p:cNvPr>
          <p:cNvSpPr txBox="1"/>
          <p:nvPr/>
        </p:nvSpPr>
        <p:spPr>
          <a:xfrm>
            <a:off x="0" y="477347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kern="0" dirty="0">
                <a:solidFill>
                  <a:srgbClr val="FFFF66"/>
                </a:solidFill>
              </a:rPr>
              <a:t>Missing Heritability Ten Years On</a:t>
            </a:r>
            <a:br>
              <a:rPr lang="en-US" sz="2600" b="1" kern="0" dirty="0">
                <a:solidFill>
                  <a:srgbClr val="FFFF66"/>
                </a:solidFill>
              </a:rPr>
            </a:br>
            <a:r>
              <a:rPr lang="en-US" sz="2600" b="1" kern="0" dirty="0">
                <a:solidFill>
                  <a:srgbClr val="FFFF66"/>
                </a:solidFill>
              </a:rPr>
              <a:t>May 1-2, 2018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4404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Histogram of Odds Ratios, MAF </a:t>
            </a:r>
            <a:r>
              <a:rPr lang="en-US" u="sng" dirty="0"/>
              <a:t>&lt;</a:t>
            </a:r>
            <a:r>
              <a:rPr lang="en-US" dirty="0"/>
              <a:t> 0.01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904097" y="1158359"/>
            <a:ext cx="10353202" cy="5179375"/>
            <a:chOff x="880324" y="1394849"/>
            <a:chExt cx="9989131" cy="4890701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6093280"/>
                </p:ext>
              </p:extLst>
            </p:nvPr>
          </p:nvGraphicFramePr>
          <p:xfrm>
            <a:off x="1515367" y="1394849"/>
            <a:ext cx="9354088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338830" y="3421117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Frequency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4193351" y="5885440"/>
              <a:ext cx="452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(upper inclusive bound)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76344-E2C9-4ACD-A56C-FDE58D031971}"/>
                </a:ext>
              </a:extLst>
            </p:cNvPr>
            <p:cNvSpPr txBox="1"/>
            <p:nvPr/>
          </p:nvSpPr>
          <p:spPr>
            <a:xfrm>
              <a:off x="3650702" y="5165489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76ABD-A737-40CE-BBA2-FF2BC841D455}"/>
                </a:ext>
              </a:extLst>
            </p:cNvPr>
            <p:cNvSpPr txBox="1"/>
            <p:nvPr/>
          </p:nvSpPr>
          <p:spPr>
            <a:xfrm>
              <a:off x="6334776" y="5163786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D812D6-3B68-4379-8746-05E826138DF3}"/>
                </a:ext>
              </a:extLst>
            </p:cNvPr>
            <p:cNvSpPr txBox="1"/>
            <p:nvPr/>
          </p:nvSpPr>
          <p:spPr>
            <a:xfrm>
              <a:off x="8367790" y="5163019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91281-756A-489C-9366-08DEC0778D2D}"/>
                </a:ext>
              </a:extLst>
            </p:cNvPr>
            <p:cNvSpPr txBox="1"/>
            <p:nvPr/>
          </p:nvSpPr>
          <p:spPr>
            <a:xfrm>
              <a:off x="10043506" y="5169033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757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86 discrete trait OR for MAF &lt; 0.01, 4/26/18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864AE-DBB8-4956-902E-03F3BD021418}"/>
              </a:ext>
            </a:extLst>
          </p:cNvPr>
          <p:cNvGrpSpPr/>
          <p:nvPr/>
        </p:nvGrpSpPr>
        <p:grpSpPr>
          <a:xfrm>
            <a:off x="2112578" y="4071686"/>
            <a:ext cx="1639615" cy="232745"/>
            <a:chOff x="2112578" y="4071686"/>
            <a:chExt cx="1639615" cy="23274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7B482F-18EF-4C48-8D70-81D2DCCEC1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F5FC1C-071A-45D4-8713-5DF0D9A696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F16B37-6EF9-4ACF-849C-3D6649C9C4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00DDC9-9CE5-4755-9E00-72F0D2190A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3DCC201-3F98-4069-A0AB-60C957BCF8AE}"/>
              </a:ext>
            </a:extLst>
          </p:cNvPr>
          <p:cNvSpPr txBox="1"/>
          <p:nvPr/>
        </p:nvSpPr>
        <p:spPr>
          <a:xfrm>
            <a:off x="2601309" y="35504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13%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B7B053-D1B8-4562-8A8C-796342DC3CBF}"/>
              </a:ext>
            </a:extLst>
          </p:cNvPr>
          <p:cNvGrpSpPr/>
          <p:nvPr/>
        </p:nvGrpSpPr>
        <p:grpSpPr>
          <a:xfrm>
            <a:off x="4162094" y="3849973"/>
            <a:ext cx="2364830" cy="264843"/>
            <a:chOff x="2112578" y="4071686"/>
            <a:chExt cx="1639615" cy="23274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CEDAFF1-2077-435A-8D3C-67CA9E830C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9F4DFD-F259-4BDB-B55C-25E76F6526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BAFE-79C7-4194-B419-61ABF5A5C6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6C1BC0-D7CE-428A-9289-E5B86B0A85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70F9CF4-1F8C-49EF-9A0C-4CA7AE008458}"/>
              </a:ext>
            </a:extLst>
          </p:cNvPr>
          <p:cNvSpPr txBox="1"/>
          <p:nvPr/>
        </p:nvSpPr>
        <p:spPr>
          <a:xfrm>
            <a:off x="4992414" y="32613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31%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753123-4A4A-4DC2-B252-47A288434B4F}"/>
              </a:ext>
            </a:extLst>
          </p:cNvPr>
          <p:cNvGrpSpPr/>
          <p:nvPr/>
        </p:nvGrpSpPr>
        <p:grpSpPr>
          <a:xfrm>
            <a:off x="6963101" y="4082192"/>
            <a:ext cx="1639615" cy="232745"/>
            <a:chOff x="2112578" y="4071686"/>
            <a:chExt cx="1639615" cy="23274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F17FC7-64F0-440E-BDD5-193691253A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BD32DF5-9F0E-4458-9512-9B25C5BA7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17BBE14-B7E2-4C49-9ABC-74A4F79BC1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C30906-83E7-4BF2-8D12-D65ED6FD33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AF5A530-3CC9-43CA-AA73-BE48B46144D1}"/>
              </a:ext>
            </a:extLst>
          </p:cNvPr>
          <p:cNvSpPr txBox="1"/>
          <p:nvPr/>
        </p:nvSpPr>
        <p:spPr>
          <a:xfrm>
            <a:off x="7478117" y="35083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14%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64479B-E9D7-4A24-A53E-0D950CBE8181}"/>
              </a:ext>
            </a:extLst>
          </p:cNvPr>
          <p:cNvGrpSpPr/>
          <p:nvPr/>
        </p:nvGrpSpPr>
        <p:grpSpPr>
          <a:xfrm>
            <a:off x="9101957" y="1853992"/>
            <a:ext cx="2070549" cy="258586"/>
            <a:chOff x="2112578" y="4071686"/>
            <a:chExt cx="1639615" cy="23274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DF4FBA-C4BC-47ED-B2C7-F40857C346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4D16A52-73B0-4D74-9206-3BBAE961E0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0E0EF9B-BF35-4DB5-A1EA-AA9C623CE4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661823-7212-4B75-9017-946ABB8346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D3255BD-E2C6-431B-B01C-8B1EFE45DF56}"/>
              </a:ext>
            </a:extLst>
          </p:cNvPr>
          <p:cNvSpPr txBox="1"/>
          <p:nvPr/>
        </p:nvSpPr>
        <p:spPr>
          <a:xfrm>
            <a:off x="9806172" y="1390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20716925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Histogram of Odds Ratios, by MAF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911388" y="1158359"/>
            <a:ext cx="10345911" cy="5179375"/>
            <a:chOff x="887359" y="1394849"/>
            <a:chExt cx="9982096" cy="4890701"/>
          </a:xfrm>
          <a:gradFill>
            <a:gsLst>
              <a:gs pos="0">
                <a:srgbClr val="FFFFFF"/>
              </a:gs>
              <a:gs pos="100000">
                <a:srgbClr val="0000FF"/>
              </a:gs>
            </a:gsLst>
            <a:lin ang="5400000" scaled="1"/>
          </a:gradFill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3131672"/>
                </p:ext>
              </p:extLst>
            </p:nvPr>
          </p:nvGraphicFramePr>
          <p:xfrm>
            <a:off x="1515367" y="1394849"/>
            <a:ext cx="9354088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548933" y="3428152"/>
              <a:ext cx="1062892" cy="386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Percent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4193351" y="5885440"/>
              <a:ext cx="452880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(upper inclusive bound)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6163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8,439 discrete trait OR, 4/26/18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E9FE9-77FA-4530-BFEF-79549F8FE496}"/>
              </a:ext>
            </a:extLst>
          </p:cNvPr>
          <p:cNvSpPr txBox="1"/>
          <p:nvPr/>
        </p:nvSpPr>
        <p:spPr>
          <a:xfrm>
            <a:off x="8434552" y="198645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D3A7FF"/>
                </a:solidFill>
              </a:rPr>
              <a:t>All MAF</a:t>
            </a:r>
          </a:p>
        </p:txBody>
      </p:sp>
    </p:spTree>
    <p:extLst>
      <p:ext uri="{BB962C8B-B14F-4D97-AF65-F5344CB8AC3E}">
        <p14:creationId xmlns:p14="http://schemas.microsoft.com/office/powerpoint/2010/main" val="14157141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Histogram of Odds Ratios, by MAF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911388" y="1158359"/>
            <a:ext cx="10345911" cy="5179375"/>
            <a:chOff x="887359" y="1394849"/>
            <a:chExt cx="9982096" cy="4890701"/>
          </a:xfrm>
          <a:gradFill>
            <a:gsLst>
              <a:gs pos="0">
                <a:srgbClr val="FFFFFF"/>
              </a:gs>
              <a:gs pos="100000">
                <a:srgbClr val="0000FF"/>
              </a:gs>
            </a:gsLst>
            <a:lin ang="5400000" scaled="1"/>
          </a:gradFill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96546750"/>
                </p:ext>
              </p:extLst>
            </p:nvPr>
          </p:nvGraphicFramePr>
          <p:xfrm>
            <a:off x="1515367" y="1394849"/>
            <a:ext cx="9354088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548933" y="3428152"/>
              <a:ext cx="1062892" cy="386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Percent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4193351" y="5885440"/>
              <a:ext cx="452880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(upper inclusive bound)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623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8,439 discrete trait OR, 4/26/18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1A711-EF72-4EE6-A532-162952BBCAC1}"/>
              </a:ext>
            </a:extLst>
          </p:cNvPr>
          <p:cNvSpPr txBox="1"/>
          <p:nvPr/>
        </p:nvSpPr>
        <p:spPr>
          <a:xfrm>
            <a:off x="8434552" y="1986457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FFFF"/>
                </a:solidFill>
              </a:rPr>
              <a:t>MAF &lt; 0.05</a:t>
            </a:r>
          </a:p>
        </p:txBody>
      </p:sp>
    </p:spTree>
    <p:extLst>
      <p:ext uri="{BB962C8B-B14F-4D97-AF65-F5344CB8AC3E}">
        <p14:creationId xmlns:p14="http://schemas.microsoft.com/office/powerpoint/2010/main" val="1229561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Histogram of Odds Ratios, by MAF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911388" y="1158359"/>
            <a:ext cx="10345911" cy="5179375"/>
            <a:chOff x="887359" y="1394849"/>
            <a:chExt cx="9982096" cy="4890701"/>
          </a:xfrm>
          <a:gradFill>
            <a:gsLst>
              <a:gs pos="0">
                <a:srgbClr val="FFFFFF"/>
              </a:gs>
              <a:gs pos="100000">
                <a:srgbClr val="0000FF"/>
              </a:gs>
            </a:gsLst>
            <a:lin ang="5400000" scaled="1"/>
          </a:gradFill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5484660"/>
                </p:ext>
              </p:extLst>
            </p:nvPr>
          </p:nvGraphicFramePr>
          <p:xfrm>
            <a:off x="1515367" y="1394849"/>
            <a:ext cx="9354088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548933" y="3428152"/>
              <a:ext cx="1062892" cy="386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Percent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4193351" y="5885440"/>
              <a:ext cx="452880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(upper inclusive bound)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6163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8,439 discrete trait OR, 4/26/18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2F1AD-828B-4D43-B4EF-53F3A52F2368}"/>
              </a:ext>
            </a:extLst>
          </p:cNvPr>
          <p:cNvSpPr txBox="1"/>
          <p:nvPr/>
        </p:nvSpPr>
        <p:spPr>
          <a:xfrm>
            <a:off x="8434552" y="1986457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CFF"/>
                </a:solidFill>
              </a:rPr>
              <a:t>MAF &lt; 0.01</a:t>
            </a:r>
          </a:p>
        </p:txBody>
      </p:sp>
    </p:spTree>
    <p:extLst>
      <p:ext uri="{BB962C8B-B14F-4D97-AF65-F5344CB8AC3E}">
        <p14:creationId xmlns:p14="http://schemas.microsoft.com/office/powerpoint/2010/main" val="101623866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Odds Ratios by MAF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Nature 2009; 461:747-53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3819A-F7EE-4135-A0CA-C7E55FCFC692}"/>
              </a:ext>
            </a:extLst>
          </p:cNvPr>
          <p:cNvGrpSpPr/>
          <p:nvPr/>
        </p:nvGrpSpPr>
        <p:grpSpPr>
          <a:xfrm>
            <a:off x="1580302" y="1364745"/>
            <a:ext cx="8177213" cy="5273675"/>
            <a:chOff x="187325" y="1524000"/>
            <a:chExt cx="8177213" cy="5273675"/>
          </a:xfrm>
        </p:grpSpPr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A1D17440-16E5-4F58-839C-D19587971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90888"/>
              <a:ext cx="2133600" cy="1752600"/>
            </a:xfrm>
            <a:prstGeom prst="ellipse">
              <a:avLst/>
            </a:prstGeom>
            <a:solidFill>
              <a:srgbClr val="A28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F082474E-2D74-47C6-917D-0ADF42EDF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050" y="2586038"/>
              <a:ext cx="2133600" cy="1752600"/>
            </a:xfrm>
            <a:prstGeom prst="ellipse">
              <a:avLst/>
            </a:prstGeom>
            <a:solidFill>
              <a:srgbClr val="A0B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39B96636-61D9-4028-9427-87CD15FD7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63" y="5686425"/>
              <a:ext cx="180975" cy="3968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373A8747-8F0B-4A99-AE3B-C1BD9044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75" y="5681663"/>
              <a:ext cx="6761163" cy="247650"/>
            </a:xfrm>
            <a:prstGeom prst="rightArrow">
              <a:avLst>
                <a:gd name="adj1" fmla="val 41231"/>
                <a:gd name="adj2" fmla="val 24811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A2815C"/>
                </a:gs>
              </a:gsLst>
              <a:lin ang="0" scaled="1"/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91036519-2278-4A5D-8A9F-214A99518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6400800"/>
              <a:ext cx="3810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Allele Frequency</a:t>
              </a:r>
              <a:endParaRPr lang="en-US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C922F0D2-F4C8-467D-96F2-28CC5DE2D9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99282" y="3571082"/>
              <a:ext cx="4329113" cy="234950"/>
            </a:xfrm>
            <a:prstGeom prst="rightArrow">
              <a:avLst>
                <a:gd name="adj1" fmla="val 41231"/>
                <a:gd name="adj2" fmla="val 16745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A0B8E8"/>
                </a:gs>
              </a:gsLst>
              <a:lin ang="0" scaled="1"/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B6EE3FC-94A2-4C86-830C-AC12BAC67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63" y="1584325"/>
              <a:ext cx="12620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Effect Size</a:t>
              </a:r>
              <a:endParaRPr lang="en-US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971F5BE7-264E-44C2-8603-A8D361413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525" y="6021388"/>
              <a:ext cx="962025" cy="346075"/>
            </a:xfrm>
            <a:prstGeom prst="rect">
              <a:avLst/>
            </a:prstGeom>
            <a:solidFill>
              <a:srgbClr val="EDE6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Calibri" panose="020F0502020204030204" pitchFamily="34" charset="0"/>
                </a:rPr>
                <a:t>Very rare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3E50D0E2-4D6D-41E0-BD09-3747BA636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1663" y="6022975"/>
              <a:ext cx="947737" cy="346075"/>
            </a:xfrm>
            <a:prstGeom prst="rect">
              <a:avLst/>
            </a:prstGeom>
            <a:solidFill>
              <a:srgbClr val="A2815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Calibri" panose="020F0502020204030204" pitchFamily="34" charset="0"/>
                </a:rPr>
                <a:t>Common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id="{7640EAF0-4A33-4DFF-94D6-9744248AE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50" y="5329238"/>
              <a:ext cx="533400" cy="346075"/>
            </a:xfrm>
            <a:prstGeom prst="rect">
              <a:avLst/>
            </a:prstGeom>
            <a:solidFill>
              <a:srgbClr val="F2F5F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0000"/>
                  </a:solidFill>
                  <a:latin typeface="Calibri" panose="020F0502020204030204" pitchFamily="34" charset="0"/>
                </a:rPr>
                <a:t>Low</a:t>
              </a:r>
              <a:endParaRPr lang="en-US" altLang="en-US" sz="1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Text Box 28">
              <a:extLst>
                <a:ext uri="{FF2B5EF4-FFF2-40B4-BE49-F238E27FC236}">
                  <a16:creationId xmlns:a16="http://schemas.microsoft.com/office/drawing/2014/main" id="{1AE12D14-2A63-4D46-8E1C-5D527B1B9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688" y="2328863"/>
              <a:ext cx="568325" cy="346075"/>
            </a:xfrm>
            <a:prstGeom prst="rect">
              <a:avLst/>
            </a:prstGeom>
            <a:solidFill>
              <a:srgbClr val="A0B8E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0000"/>
                  </a:solidFill>
                  <a:latin typeface="Calibri" panose="020F0502020204030204" pitchFamily="34" charset="0"/>
                </a:rPr>
                <a:t>High</a:t>
              </a:r>
              <a:endParaRPr lang="en-US" altLang="en-US" sz="1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52C202B3-6429-469E-A775-A979AA9EE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6021388"/>
              <a:ext cx="574675" cy="346075"/>
            </a:xfrm>
            <a:prstGeom prst="rect">
              <a:avLst/>
            </a:prstGeom>
            <a:solidFill>
              <a:srgbClr val="D0BFA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Calibri" panose="020F0502020204030204" pitchFamily="34" charset="0"/>
                </a:rPr>
                <a:t>Rare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15AE872D-DD0A-4756-98B1-6E7242101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6021388"/>
              <a:ext cx="1444625" cy="346075"/>
            </a:xfrm>
            <a:prstGeom prst="rect">
              <a:avLst/>
            </a:prstGeom>
            <a:solidFill>
              <a:srgbClr val="BBA28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Calibri" panose="020F0502020204030204" pitchFamily="34" charset="0"/>
                </a:rPr>
                <a:t>Low Frequency</a:t>
              </a:r>
              <a:endParaRPr lang="en-US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B37836FC-9DFA-4CD5-9F2D-1F0EFE7AE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25" y="3463925"/>
              <a:ext cx="1274763" cy="346075"/>
            </a:xfrm>
            <a:prstGeom prst="rect">
              <a:avLst/>
            </a:prstGeom>
            <a:solidFill>
              <a:srgbClr val="B8CAE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Intermediate</a:t>
              </a:r>
              <a:endPara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6D735FE7-1256-4F4A-A23D-4164AD385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" y="4386263"/>
              <a:ext cx="830263" cy="346075"/>
            </a:xfrm>
            <a:prstGeom prst="rect">
              <a:avLst/>
            </a:prstGeom>
            <a:solidFill>
              <a:srgbClr val="E0E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0000"/>
                  </a:solidFill>
                  <a:latin typeface="Calibri" panose="020F0502020204030204" pitchFamily="34" charset="0"/>
                </a:rPr>
                <a:t>Modest</a:t>
              </a:r>
              <a:endParaRPr lang="en-US" altLang="en-US" sz="1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908A6873-7FF9-42B5-84FC-207C1DD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488" y="1957388"/>
              <a:ext cx="2133600" cy="1752600"/>
            </a:xfrm>
            <a:prstGeom prst="ellipse">
              <a:avLst/>
            </a:prstGeom>
            <a:solidFill>
              <a:srgbClr val="A0B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9C3917C3-D613-48AF-A2C5-D69A8CA3E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5" y="3157538"/>
              <a:ext cx="1516063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53">
              <a:extLst>
                <a:ext uri="{FF2B5EF4-FFF2-40B4-BE49-F238E27FC236}">
                  <a16:creationId xmlns:a16="http://schemas.microsoft.com/office/drawing/2014/main" id="{0779BBFB-802F-4392-A6F3-EFADE924B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763" y="2633663"/>
              <a:ext cx="12668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Rare</a:t>
              </a:r>
              <a:r>
                <a:rPr lang="en-GB" alt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alleles</a:t>
              </a:r>
            </a:p>
          </p:txBody>
        </p:sp>
        <p:sp>
          <p:nvSpPr>
            <p:cNvPr id="31" name="Oval 24">
              <a:extLst>
                <a:ext uri="{FF2B5EF4-FFF2-40B4-BE49-F238E27FC236}">
                  <a16:creationId xmlns:a16="http://schemas.microsoft.com/office/drawing/2014/main" id="{673BDD88-CA00-4590-805F-EAEE7DADA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905000"/>
              <a:ext cx="2133600" cy="1752600"/>
            </a:xfrm>
            <a:prstGeom prst="ellipse">
              <a:avLst/>
            </a:prstGeom>
            <a:solidFill>
              <a:srgbClr val="A0B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" name="TextBox 55">
              <a:extLst>
                <a:ext uri="{FF2B5EF4-FFF2-40B4-BE49-F238E27FC236}">
                  <a16:creationId xmlns:a16="http://schemas.microsoft.com/office/drawing/2014/main" id="{41E1342D-0A6B-40A5-A74C-87DD554A5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9350" y="2438400"/>
              <a:ext cx="18716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High-effect</a:t>
              </a:r>
            </a:p>
            <a:p>
              <a:pPr algn="ctr" eaLnBrk="1" hangingPunct="1">
                <a:defRPr/>
              </a:pPr>
              <a:r>
                <a:rPr lang="en-GB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common</a:t>
              </a:r>
              <a:r>
                <a:rPr lang="en-GB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 variants </a:t>
              </a:r>
            </a:p>
          </p:txBody>
        </p:sp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8386D0DC-08EB-49C6-BDAC-FD1CAA6FA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775" y="3976688"/>
              <a:ext cx="2133600" cy="1752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F1AF472C-27B7-4913-9091-39B6A1D0C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3088" y="4572000"/>
              <a:ext cx="16621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Rare</a:t>
              </a:r>
              <a:r>
                <a:rPr lang="en-GB" alt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variants of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small effect</a:t>
              </a:r>
            </a:p>
          </p:txBody>
        </p:sp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BA4DD084-B3CB-44D9-9C31-4CF070B4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2895600"/>
              <a:ext cx="2133600" cy="1752600"/>
            </a:xfrm>
            <a:prstGeom prst="ellipse">
              <a:avLst/>
            </a:prstGeom>
            <a:solidFill>
              <a:srgbClr val="CD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1605E620-36B8-46EB-86D2-44346176F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913" y="3451225"/>
              <a:ext cx="160813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Low-frequency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variants</a:t>
              </a:r>
            </a:p>
          </p:txBody>
        </p:sp>
        <p:cxnSp>
          <p:nvCxnSpPr>
            <p:cNvPr id="37" name="Straight Connector 30">
              <a:extLst>
                <a:ext uri="{FF2B5EF4-FFF2-40B4-BE49-F238E27FC236}">
                  <a16:creationId xmlns:a16="http://schemas.microsoft.com/office/drawing/2014/main" id="{34F6DA7B-C0CF-4558-8930-0ED1D720C3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8025" y="1535113"/>
              <a:ext cx="6088063" cy="264953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33">
              <a:extLst>
                <a:ext uri="{FF2B5EF4-FFF2-40B4-BE49-F238E27FC236}">
                  <a16:creationId xmlns:a16="http://schemas.microsoft.com/office/drawing/2014/main" id="{CD040218-1885-49BB-A00C-757DFC12D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68463" y="3381375"/>
              <a:ext cx="5214937" cy="235426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32">
              <a:extLst>
                <a:ext uri="{FF2B5EF4-FFF2-40B4-BE49-F238E27FC236}">
                  <a16:creationId xmlns:a16="http://schemas.microsoft.com/office/drawing/2014/main" id="{4C7A9D11-25AE-4862-BEFF-213A75292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962400"/>
              <a:ext cx="2133600" cy="1752600"/>
            </a:xfrm>
            <a:prstGeom prst="ellipse">
              <a:avLst/>
            </a:prstGeom>
            <a:solidFill>
              <a:srgbClr val="A28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TextBox 54">
              <a:extLst>
                <a:ext uri="{FF2B5EF4-FFF2-40B4-BE49-F238E27FC236}">
                  <a16:creationId xmlns:a16="http://schemas.microsoft.com/office/drawing/2014/main" id="{48A60A03-69D2-452C-B7E8-181B4AE24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2100" y="4495800"/>
              <a:ext cx="105251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Common</a:t>
              </a:r>
            </a:p>
            <a:p>
              <a:pPr algn="ctr" eaLnBrk="1" hangingPunct="1">
                <a:defRPr/>
              </a:pPr>
              <a:r>
                <a:rPr lang="en-GB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variants </a:t>
              </a:r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4660B180-0ED9-4A18-AE8F-E842B4C8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675" y="5767388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" name="TextBox 43">
            <a:extLst>
              <a:ext uri="{FF2B5EF4-FFF2-40B4-BE49-F238E27FC236}">
                <a16:creationId xmlns:a16="http://schemas.microsoft.com/office/drawing/2014/main" id="{01DD104E-D86E-40AD-83BC-86EB9532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909" y="5718472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0.001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44">
            <a:extLst>
              <a:ext uri="{FF2B5EF4-FFF2-40B4-BE49-F238E27FC236}">
                <a16:creationId xmlns:a16="http://schemas.microsoft.com/office/drawing/2014/main" id="{B89A4E98-A266-4150-9997-35ED85DE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355" y="5721641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0.005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45">
            <a:extLst>
              <a:ext uri="{FF2B5EF4-FFF2-40B4-BE49-F238E27FC236}">
                <a16:creationId xmlns:a16="http://schemas.microsoft.com/office/drawing/2014/main" id="{7B3039E0-A6D9-4CB7-92F3-00220420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609" y="5713253"/>
            <a:ext cx="58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0.05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43">
            <a:extLst>
              <a:ext uri="{FF2B5EF4-FFF2-40B4-BE49-F238E27FC236}">
                <a16:creationId xmlns:a16="http://schemas.microsoft.com/office/drawing/2014/main" id="{9865DCF6-EB83-476A-BB6F-916F52A0F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935" y="4707531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1.1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43">
            <a:extLst>
              <a:ext uri="{FF2B5EF4-FFF2-40B4-BE49-F238E27FC236}">
                <a16:creationId xmlns:a16="http://schemas.microsoft.com/office/drawing/2014/main" id="{BC023455-1C7D-45F5-8757-FCB94B0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314" y="3770526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1.5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F1AC505C-F256-48BA-9D5A-D0D9F976B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144" y="2726166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3.0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61FA61CC-FD44-43D8-9551-26BE14C2D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458" y="1849054"/>
            <a:ext cx="58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50.0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Odds Ratios by MAF, through 2008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4/26/18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1352336" y="1166651"/>
            <a:ext cx="8431098" cy="5287749"/>
            <a:chOff x="554799" y="1394849"/>
            <a:chExt cx="10531280" cy="4796311"/>
          </a:xfrm>
          <a:gradFill>
            <a:gsLst>
              <a:gs pos="0">
                <a:srgbClr val="FFFFFF"/>
              </a:gs>
              <a:gs pos="100000">
                <a:srgbClr val="0000FF"/>
              </a:gs>
            </a:gsLst>
            <a:lin ang="5400000" scaled="1"/>
          </a:gradFill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94038588"/>
                </p:ext>
              </p:extLst>
            </p:nvPr>
          </p:nvGraphicFramePr>
          <p:xfrm>
            <a:off x="2308977" y="1394849"/>
            <a:ext cx="8777102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-287428" y="3371284"/>
              <a:ext cx="2184232" cy="499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Range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5709698" y="5828236"/>
              <a:ext cx="1994702" cy="3629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MAF Range</a:t>
              </a:r>
            </a:p>
          </p:txBody>
        </p:sp>
      </p:grpSp>
      <p:sp>
        <p:nvSpPr>
          <p:cNvPr id="112" name="Oval 21">
            <a:extLst>
              <a:ext uri="{FF2B5EF4-FFF2-40B4-BE49-F238E27FC236}">
                <a16:creationId xmlns:a16="http://schemas.microsoft.com/office/drawing/2014/main" id="{6F14F23C-1683-4C80-AE33-A7E2AAC6A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17" y="1783975"/>
            <a:ext cx="2133600" cy="1752600"/>
          </a:xfrm>
          <a:prstGeom prst="ellipse">
            <a:avLst/>
          </a:prstGeom>
          <a:solidFill>
            <a:srgbClr val="A0B8E8">
              <a:alpha val="30000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Oval 26">
            <a:extLst>
              <a:ext uri="{FF2B5EF4-FFF2-40B4-BE49-F238E27FC236}">
                <a16:creationId xmlns:a16="http://schemas.microsoft.com/office/drawing/2014/main" id="{FBE2DB82-1212-4CC1-9D62-0E0619E3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904" y="3803275"/>
            <a:ext cx="2133600" cy="1752600"/>
          </a:xfrm>
          <a:prstGeom prst="ellipse">
            <a:avLst/>
          </a:pr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28">
            <a:extLst>
              <a:ext uri="{FF2B5EF4-FFF2-40B4-BE49-F238E27FC236}">
                <a16:creationId xmlns:a16="http://schemas.microsoft.com/office/drawing/2014/main" id="{6B3C3229-27CB-43CC-83F3-2B880115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929" y="2722187"/>
            <a:ext cx="2133600" cy="1752600"/>
          </a:xfrm>
          <a:prstGeom prst="ellipse">
            <a:avLst/>
          </a:prstGeom>
          <a:solidFill>
            <a:srgbClr val="CDE6FF">
              <a:alpha val="30000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5" name="Oval 24">
            <a:extLst>
              <a:ext uri="{FF2B5EF4-FFF2-40B4-BE49-F238E27FC236}">
                <a16:creationId xmlns:a16="http://schemas.microsoft.com/office/drawing/2014/main" id="{738A9433-4FF5-4AA9-A750-AFEEF70A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29" y="1731587"/>
            <a:ext cx="2133600" cy="1752600"/>
          </a:xfrm>
          <a:prstGeom prst="ellipse">
            <a:avLst/>
          </a:prstGeom>
          <a:solidFill>
            <a:srgbClr val="A0B8E8">
              <a:alpha val="30000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6" name="Oval 32">
            <a:extLst>
              <a:ext uri="{FF2B5EF4-FFF2-40B4-BE49-F238E27FC236}">
                <a16:creationId xmlns:a16="http://schemas.microsoft.com/office/drawing/2014/main" id="{E52520CC-B041-4254-83CB-4276477D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29" y="3788987"/>
            <a:ext cx="2133600" cy="1752600"/>
          </a:xfrm>
          <a:prstGeom prst="ellipse">
            <a:avLst/>
          </a:prstGeom>
          <a:solidFill>
            <a:srgbClr val="A2815C">
              <a:alpha val="30000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6B53E41-13A0-4D92-9A5A-C695EC6F8194}"/>
              </a:ext>
            </a:extLst>
          </p:cNvPr>
          <p:cNvSpPr txBox="1"/>
          <p:nvPr/>
        </p:nvSpPr>
        <p:spPr>
          <a:xfrm>
            <a:off x="1747456" y="2388094"/>
            <a:ext cx="11240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3.0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1.51-3.0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700" dirty="0">
              <a:solidFill>
                <a:schemeClr val="bg1"/>
              </a:solidFill>
            </a:endParaRPr>
          </a:p>
          <a:p>
            <a:pPr algn="ctr"/>
            <a:r>
              <a:rPr lang="en-US" sz="2000" u="sng" dirty="0">
                <a:solidFill>
                  <a:schemeClr val="bg1"/>
                </a:solidFill>
              </a:rPr>
              <a:t>&lt;</a:t>
            </a:r>
            <a:r>
              <a:rPr lang="en-US" sz="2000" dirty="0">
                <a:solidFill>
                  <a:schemeClr val="bg1"/>
                </a:solidFill>
              </a:rPr>
              <a:t> 1.5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118" name="TextBox 53">
            <a:extLst>
              <a:ext uri="{FF2B5EF4-FFF2-40B4-BE49-F238E27FC236}">
                <a16:creationId xmlns:a16="http://schemas.microsoft.com/office/drawing/2014/main" id="{193D0C64-3593-400E-A795-255595285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049" y="2381420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TextBox 53">
            <a:extLst>
              <a:ext uri="{FF2B5EF4-FFF2-40B4-BE49-F238E27FC236}">
                <a16:creationId xmlns:a16="http://schemas.microsoft.com/office/drawing/2014/main" id="{21937204-A97A-4B78-9799-DC897A92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56" y="3448228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TextBox 53">
            <a:extLst>
              <a:ext uri="{FF2B5EF4-FFF2-40B4-BE49-F238E27FC236}">
                <a16:creationId xmlns:a16="http://schemas.microsoft.com/office/drawing/2014/main" id="{691875C2-A3AA-4F7F-A1C8-1E359DFF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155" y="4482018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TextBox 57">
            <a:extLst>
              <a:ext uri="{FF2B5EF4-FFF2-40B4-BE49-F238E27FC236}">
                <a16:creationId xmlns:a16="http://schemas.microsoft.com/office/drawing/2014/main" id="{334D04B6-21A6-4824-B4A2-5B2F1D908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387" y="3435468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TextBox 57">
            <a:extLst>
              <a:ext uri="{FF2B5EF4-FFF2-40B4-BE49-F238E27FC236}">
                <a16:creationId xmlns:a16="http://schemas.microsoft.com/office/drawing/2014/main" id="{E40DE98A-5965-4222-9A74-D5167C66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129" y="4486503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TextBox 57">
            <a:extLst>
              <a:ext uri="{FF2B5EF4-FFF2-40B4-BE49-F238E27FC236}">
                <a16:creationId xmlns:a16="http://schemas.microsoft.com/office/drawing/2014/main" id="{0A9EF574-7BCA-45BD-A4AF-326B9637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636" y="2368664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6" name="TextBox 57">
            <a:extLst>
              <a:ext uri="{FF2B5EF4-FFF2-40B4-BE49-F238E27FC236}">
                <a16:creationId xmlns:a16="http://schemas.microsoft.com/office/drawing/2014/main" id="{666A9EA1-D655-470F-BC63-2D95E52E9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391" y="4481243"/>
            <a:ext cx="5741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177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TextBox 57">
            <a:extLst>
              <a:ext uri="{FF2B5EF4-FFF2-40B4-BE49-F238E27FC236}">
                <a16:creationId xmlns:a16="http://schemas.microsoft.com/office/drawing/2014/main" id="{5C4F9E54-C6A9-4E54-AE99-D8078BFA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053" y="3419698"/>
            <a:ext cx="444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49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TextBox 57">
            <a:extLst>
              <a:ext uri="{FF2B5EF4-FFF2-40B4-BE49-F238E27FC236}">
                <a16:creationId xmlns:a16="http://schemas.microsoft.com/office/drawing/2014/main" id="{BCFD78E2-8CA4-4003-99D7-6B873F1D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029" y="2389680"/>
            <a:ext cx="444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TextBox 53">
            <a:extLst>
              <a:ext uri="{FF2B5EF4-FFF2-40B4-BE49-F238E27FC236}">
                <a16:creationId xmlns:a16="http://schemas.microsoft.com/office/drawing/2014/main" id="{622F381C-E606-415E-8D34-3DC822BF1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744" y="2489906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Rare</a:t>
            </a:r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 alleles</a:t>
            </a:r>
          </a:p>
        </p:txBody>
      </p:sp>
      <p:sp>
        <p:nvSpPr>
          <p:cNvPr id="136" name="TextBox 55">
            <a:extLst>
              <a:ext uri="{FF2B5EF4-FFF2-40B4-BE49-F238E27FC236}">
                <a16:creationId xmlns:a16="http://schemas.microsoft.com/office/drawing/2014/main" id="{30D3161D-115A-4B3A-860C-B7F8ED62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331" y="2294643"/>
            <a:ext cx="1871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High-effect</a:t>
            </a:r>
          </a:p>
          <a:p>
            <a:pPr algn="ctr" eaLnBrk="1" hangingPunct="1">
              <a:defRPr/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common</a:t>
            </a:r>
            <a:r>
              <a:rPr lang="en-GB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variants </a:t>
            </a:r>
          </a:p>
        </p:txBody>
      </p:sp>
      <p:sp>
        <p:nvSpPr>
          <p:cNvPr id="137" name="TextBox 56">
            <a:extLst>
              <a:ext uri="{FF2B5EF4-FFF2-40B4-BE49-F238E27FC236}">
                <a16:creationId xmlns:a16="http://schemas.microsoft.com/office/drawing/2014/main" id="{2EB610E5-C6CC-40BA-A783-1C6B9BE9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069" y="4428243"/>
            <a:ext cx="166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Rare</a:t>
            </a:r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 variants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small effect</a:t>
            </a:r>
          </a:p>
        </p:txBody>
      </p:sp>
      <p:sp>
        <p:nvSpPr>
          <p:cNvPr id="138" name="TextBox 54">
            <a:extLst>
              <a:ext uri="{FF2B5EF4-FFF2-40B4-BE49-F238E27FC236}">
                <a16:creationId xmlns:a16="http://schemas.microsoft.com/office/drawing/2014/main" id="{7CF7B486-4EF0-490A-8DB5-04506AA9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081" y="4352043"/>
            <a:ext cx="1052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Common</a:t>
            </a:r>
          </a:p>
          <a:p>
            <a:pPr algn="ctr"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variants </a:t>
            </a:r>
          </a:p>
        </p:txBody>
      </p:sp>
      <p:sp>
        <p:nvSpPr>
          <p:cNvPr id="139" name="TextBox 57">
            <a:extLst>
              <a:ext uri="{FF2B5EF4-FFF2-40B4-BE49-F238E27FC236}">
                <a16:creationId xmlns:a16="http://schemas.microsoft.com/office/drawing/2014/main" id="{BCBF45B8-F836-4EE3-B938-CB58D578C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894" y="3307468"/>
            <a:ext cx="1608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Low-frequency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variants</a:t>
            </a:r>
          </a:p>
        </p:txBody>
      </p:sp>
    </p:spTree>
    <p:extLst>
      <p:ext uri="{BB962C8B-B14F-4D97-AF65-F5344CB8AC3E}">
        <p14:creationId xmlns:p14="http://schemas.microsoft.com/office/powerpoint/2010/main" val="34224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2" grpId="0"/>
      <p:bldP spid="124" grpId="0"/>
      <p:bldP spid="125" grpId="0"/>
      <p:bldP spid="126" grpId="0"/>
      <p:bldP spid="127" grpId="0"/>
      <p:bldP spid="128" grpId="0"/>
      <p:bldP spid="135" grpId="0"/>
      <p:bldP spid="136" grpId="0"/>
      <p:bldP spid="137" grpId="0"/>
      <p:bldP spid="138" grpId="0"/>
      <p:bldP spid="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Odds Ratios by MAF, through 2011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4/26/18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7079F8-214C-49F8-B1C1-DCA77B5FADA6}"/>
              </a:ext>
            </a:extLst>
          </p:cNvPr>
          <p:cNvGrpSpPr/>
          <p:nvPr/>
        </p:nvGrpSpPr>
        <p:grpSpPr>
          <a:xfrm>
            <a:off x="1352336" y="1166651"/>
            <a:ext cx="8431098" cy="5287749"/>
            <a:chOff x="1667653" y="1087821"/>
            <a:chExt cx="8431098" cy="52877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496AB7-9328-47C4-8681-AFCDDB450892}"/>
                </a:ext>
              </a:extLst>
            </p:cNvPr>
            <p:cNvGrpSpPr/>
            <p:nvPr/>
          </p:nvGrpSpPr>
          <p:grpSpPr>
            <a:xfrm>
              <a:off x="1667653" y="1087821"/>
              <a:ext cx="8431098" cy="5287749"/>
              <a:chOff x="554799" y="1394849"/>
              <a:chExt cx="10531280" cy="4796311"/>
            </a:xfrm>
            <a:gradFill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1F3A3281-F15A-4F0A-9827-70BC60863E0D}"/>
                  </a:ext>
                </a:extLst>
              </p:cNvPr>
              <p:cNvGraphicFramePr/>
              <p:nvPr/>
            </p:nvGraphicFramePr>
            <p:xfrm>
              <a:off x="2308977" y="1394849"/>
              <a:ext cx="8777102" cy="44226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F17902-9C49-4E57-AB34-7998A3308F89}"/>
                  </a:ext>
                </a:extLst>
              </p:cNvPr>
              <p:cNvSpPr txBox="1"/>
              <p:nvPr/>
            </p:nvSpPr>
            <p:spPr>
              <a:xfrm rot="16200000">
                <a:off x="-287428" y="3371284"/>
                <a:ext cx="2184232" cy="499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Odds Ratio Range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686FB-445B-40D6-8790-E78B81F1AAAC}"/>
                  </a:ext>
                </a:extLst>
              </p:cNvPr>
              <p:cNvSpPr txBox="1"/>
              <p:nvPr/>
            </p:nvSpPr>
            <p:spPr>
              <a:xfrm>
                <a:off x="5709698" y="5828236"/>
                <a:ext cx="1994702" cy="36292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MAF Range</a:t>
                </a:r>
              </a:p>
            </p:txBody>
          </p:sp>
        </p:grpSp>
        <p:sp>
          <p:nvSpPr>
            <p:cNvPr id="112" name="Oval 21">
              <a:extLst>
                <a:ext uri="{FF2B5EF4-FFF2-40B4-BE49-F238E27FC236}">
                  <a16:creationId xmlns:a16="http://schemas.microsoft.com/office/drawing/2014/main" id="{6F14F23C-1683-4C80-AE33-A7E2AAC6A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934" y="1705145"/>
              <a:ext cx="2133600" cy="1752600"/>
            </a:xfrm>
            <a:prstGeom prst="ellipse">
              <a:avLst/>
            </a:prstGeom>
            <a:solidFill>
              <a:srgbClr val="A0B8E8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Oval 26">
              <a:extLst>
                <a:ext uri="{FF2B5EF4-FFF2-40B4-BE49-F238E27FC236}">
                  <a16:creationId xmlns:a16="http://schemas.microsoft.com/office/drawing/2014/main" id="{FBE2DB82-1212-4CC1-9D62-0E0619E3E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221" y="3724445"/>
              <a:ext cx="2133600" cy="1752600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28">
              <a:extLst>
                <a:ext uri="{FF2B5EF4-FFF2-40B4-BE49-F238E27FC236}">
                  <a16:creationId xmlns:a16="http://schemas.microsoft.com/office/drawing/2014/main" id="{6B3C3229-27CB-43CC-83F3-2B8801153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246" y="2643357"/>
              <a:ext cx="2133600" cy="1752600"/>
            </a:xfrm>
            <a:prstGeom prst="ellipse">
              <a:avLst/>
            </a:prstGeom>
            <a:solidFill>
              <a:srgbClr val="CDE6FF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5" name="Oval 24">
              <a:extLst>
                <a:ext uri="{FF2B5EF4-FFF2-40B4-BE49-F238E27FC236}">
                  <a16:creationId xmlns:a16="http://schemas.microsoft.com/office/drawing/2014/main" id="{738A9433-4FF5-4AA9-A750-AFEEF70A5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446" y="1652757"/>
              <a:ext cx="2133600" cy="1752600"/>
            </a:xfrm>
            <a:prstGeom prst="ellipse">
              <a:avLst/>
            </a:prstGeom>
            <a:solidFill>
              <a:srgbClr val="A0B8E8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6" name="Oval 32">
              <a:extLst>
                <a:ext uri="{FF2B5EF4-FFF2-40B4-BE49-F238E27FC236}">
                  <a16:creationId xmlns:a16="http://schemas.microsoft.com/office/drawing/2014/main" id="{E52520CC-B041-4254-83CB-4276477D1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446" y="3710157"/>
              <a:ext cx="2133600" cy="1752600"/>
            </a:xfrm>
            <a:prstGeom prst="ellipse">
              <a:avLst/>
            </a:prstGeom>
            <a:solidFill>
              <a:srgbClr val="A2815C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6B53E41-13A0-4D92-9A5A-C695EC6F8194}"/>
                </a:ext>
              </a:extLst>
            </p:cNvPr>
            <p:cNvSpPr txBox="1"/>
            <p:nvPr/>
          </p:nvSpPr>
          <p:spPr>
            <a:xfrm>
              <a:off x="2062773" y="2309264"/>
              <a:ext cx="112402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3.0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1.51-3.0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7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u="sng" dirty="0">
                  <a:solidFill>
                    <a:schemeClr val="bg1"/>
                  </a:solidFill>
                </a:rPr>
                <a:t>&lt;</a:t>
              </a:r>
              <a:r>
                <a:rPr lang="en-US" sz="2000" dirty="0">
                  <a:solidFill>
                    <a:schemeClr val="bg1"/>
                  </a:solidFill>
                </a:rPr>
                <a:t> 1.5</a:t>
              </a:r>
              <a:endParaRPr lang="en-US" sz="2000" u="sng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53">
              <a:extLst>
                <a:ext uri="{FF2B5EF4-FFF2-40B4-BE49-F238E27FC236}">
                  <a16:creationId xmlns:a16="http://schemas.microsoft.com/office/drawing/2014/main" id="{193D0C64-3593-400E-A795-255595285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366" y="2302590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Box 53">
              <a:extLst>
                <a:ext uri="{FF2B5EF4-FFF2-40B4-BE49-F238E27FC236}">
                  <a16:creationId xmlns:a16="http://schemas.microsoft.com/office/drawing/2014/main" id="{21937204-A97A-4B78-9799-DC897A92D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73" y="3369398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TextBox 53">
              <a:extLst>
                <a:ext uri="{FF2B5EF4-FFF2-40B4-BE49-F238E27FC236}">
                  <a16:creationId xmlns:a16="http://schemas.microsoft.com/office/drawing/2014/main" id="{691875C2-A3AA-4F7F-A1C8-1E359DFF7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472" y="4403188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TextBox 57">
              <a:extLst>
                <a:ext uri="{FF2B5EF4-FFF2-40B4-BE49-F238E27FC236}">
                  <a16:creationId xmlns:a16="http://schemas.microsoft.com/office/drawing/2014/main" id="{334D04B6-21A6-4824-B4A2-5B2F1D908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0783" y="3356638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21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TextBox 57">
              <a:extLst>
                <a:ext uri="{FF2B5EF4-FFF2-40B4-BE49-F238E27FC236}">
                  <a16:creationId xmlns:a16="http://schemas.microsoft.com/office/drawing/2014/main" id="{E40DE98A-5965-4222-9A74-D5167C66C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0446" y="4407673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TextBox 57">
              <a:extLst>
                <a:ext uri="{FF2B5EF4-FFF2-40B4-BE49-F238E27FC236}">
                  <a16:creationId xmlns:a16="http://schemas.microsoft.com/office/drawing/2014/main" id="{0A9EF574-7BCA-45BD-A4AF-326B96377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032" y="2289834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26" name="TextBox 57">
              <a:extLst>
                <a:ext uri="{FF2B5EF4-FFF2-40B4-BE49-F238E27FC236}">
                  <a16:creationId xmlns:a16="http://schemas.microsoft.com/office/drawing/2014/main" id="{666A9EA1-D655-470F-BC63-2D95E52E9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1707" y="4402413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949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TextBox 57">
              <a:extLst>
                <a:ext uri="{FF2B5EF4-FFF2-40B4-BE49-F238E27FC236}">
                  <a16:creationId xmlns:a16="http://schemas.microsoft.com/office/drawing/2014/main" id="{5C4F9E54-C6A9-4E54-AE99-D8078BFA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6447" y="3340868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246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TextBox 57">
              <a:extLst>
                <a:ext uri="{FF2B5EF4-FFF2-40B4-BE49-F238E27FC236}">
                  <a16:creationId xmlns:a16="http://schemas.microsoft.com/office/drawing/2014/main" id="{BCFD78E2-8CA4-4003-99D7-6B873F1DB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0345" y="2310850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54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2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Odds Ratios by MAF, through 2014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4/26/18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7079F8-214C-49F8-B1C1-DCA77B5FADA6}"/>
              </a:ext>
            </a:extLst>
          </p:cNvPr>
          <p:cNvGrpSpPr/>
          <p:nvPr/>
        </p:nvGrpSpPr>
        <p:grpSpPr>
          <a:xfrm>
            <a:off x="1352336" y="1166651"/>
            <a:ext cx="8431098" cy="5287749"/>
            <a:chOff x="1667653" y="1087821"/>
            <a:chExt cx="8431098" cy="52877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496AB7-9328-47C4-8681-AFCDDB450892}"/>
                </a:ext>
              </a:extLst>
            </p:cNvPr>
            <p:cNvGrpSpPr/>
            <p:nvPr/>
          </p:nvGrpSpPr>
          <p:grpSpPr>
            <a:xfrm>
              <a:off x="1667653" y="1087821"/>
              <a:ext cx="8431098" cy="5287749"/>
              <a:chOff x="554799" y="1394849"/>
              <a:chExt cx="10531280" cy="4796311"/>
            </a:xfrm>
            <a:gradFill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1F3A3281-F15A-4F0A-9827-70BC60863E0D}"/>
                  </a:ext>
                </a:extLst>
              </p:cNvPr>
              <p:cNvGraphicFramePr/>
              <p:nvPr/>
            </p:nvGraphicFramePr>
            <p:xfrm>
              <a:off x="2308977" y="1394849"/>
              <a:ext cx="8777102" cy="44226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F17902-9C49-4E57-AB34-7998A3308F89}"/>
                  </a:ext>
                </a:extLst>
              </p:cNvPr>
              <p:cNvSpPr txBox="1"/>
              <p:nvPr/>
            </p:nvSpPr>
            <p:spPr>
              <a:xfrm rot="16200000">
                <a:off x="-287428" y="3371284"/>
                <a:ext cx="2184232" cy="499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Odds Ratio Range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686FB-445B-40D6-8790-E78B81F1AAAC}"/>
                  </a:ext>
                </a:extLst>
              </p:cNvPr>
              <p:cNvSpPr txBox="1"/>
              <p:nvPr/>
            </p:nvSpPr>
            <p:spPr>
              <a:xfrm>
                <a:off x="5709698" y="5828236"/>
                <a:ext cx="1994702" cy="36292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MAF Range</a:t>
                </a:r>
              </a:p>
            </p:txBody>
          </p:sp>
        </p:grpSp>
        <p:sp>
          <p:nvSpPr>
            <p:cNvPr id="112" name="Oval 21">
              <a:extLst>
                <a:ext uri="{FF2B5EF4-FFF2-40B4-BE49-F238E27FC236}">
                  <a16:creationId xmlns:a16="http://schemas.microsoft.com/office/drawing/2014/main" id="{6F14F23C-1683-4C80-AE33-A7E2AAC6A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934" y="1705145"/>
              <a:ext cx="2133600" cy="1752600"/>
            </a:xfrm>
            <a:prstGeom prst="ellipse">
              <a:avLst/>
            </a:prstGeom>
            <a:solidFill>
              <a:srgbClr val="A0B8E8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Oval 26">
              <a:extLst>
                <a:ext uri="{FF2B5EF4-FFF2-40B4-BE49-F238E27FC236}">
                  <a16:creationId xmlns:a16="http://schemas.microsoft.com/office/drawing/2014/main" id="{FBE2DB82-1212-4CC1-9D62-0E0619E3E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221" y="3724445"/>
              <a:ext cx="2133600" cy="1752600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28">
              <a:extLst>
                <a:ext uri="{FF2B5EF4-FFF2-40B4-BE49-F238E27FC236}">
                  <a16:creationId xmlns:a16="http://schemas.microsoft.com/office/drawing/2014/main" id="{6B3C3229-27CB-43CC-83F3-2B8801153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246" y="2643357"/>
              <a:ext cx="2133600" cy="1752600"/>
            </a:xfrm>
            <a:prstGeom prst="ellipse">
              <a:avLst/>
            </a:prstGeom>
            <a:solidFill>
              <a:srgbClr val="CDE6FF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5" name="Oval 24">
              <a:extLst>
                <a:ext uri="{FF2B5EF4-FFF2-40B4-BE49-F238E27FC236}">
                  <a16:creationId xmlns:a16="http://schemas.microsoft.com/office/drawing/2014/main" id="{738A9433-4FF5-4AA9-A750-AFEEF70A5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446" y="1652757"/>
              <a:ext cx="2133600" cy="1752600"/>
            </a:xfrm>
            <a:prstGeom prst="ellipse">
              <a:avLst/>
            </a:prstGeom>
            <a:solidFill>
              <a:srgbClr val="A0B8E8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6" name="Oval 32">
              <a:extLst>
                <a:ext uri="{FF2B5EF4-FFF2-40B4-BE49-F238E27FC236}">
                  <a16:creationId xmlns:a16="http://schemas.microsoft.com/office/drawing/2014/main" id="{E52520CC-B041-4254-83CB-4276477D1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446" y="3710157"/>
              <a:ext cx="2133600" cy="1752600"/>
            </a:xfrm>
            <a:prstGeom prst="ellipse">
              <a:avLst/>
            </a:prstGeom>
            <a:solidFill>
              <a:srgbClr val="A2815C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6B53E41-13A0-4D92-9A5A-C695EC6F8194}"/>
                </a:ext>
              </a:extLst>
            </p:cNvPr>
            <p:cNvSpPr txBox="1"/>
            <p:nvPr/>
          </p:nvSpPr>
          <p:spPr>
            <a:xfrm>
              <a:off x="2062773" y="2309264"/>
              <a:ext cx="112402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3.0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1.51-3.0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7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u="sng" dirty="0">
                  <a:solidFill>
                    <a:schemeClr val="bg1"/>
                  </a:solidFill>
                </a:rPr>
                <a:t>&lt;</a:t>
              </a:r>
              <a:r>
                <a:rPr lang="en-US" sz="2000" dirty="0">
                  <a:solidFill>
                    <a:schemeClr val="bg1"/>
                  </a:solidFill>
                </a:rPr>
                <a:t> 1.5</a:t>
              </a:r>
              <a:endParaRPr lang="en-US" sz="2000" u="sng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53">
              <a:extLst>
                <a:ext uri="{FF2B5EF4-FFF2-40B4-BE49-F238E27FC236}">
                  <a16:creationId xmlns:a16="http://schemas.microsoft.com/office/drawing/2014/main" id="{193D0C64-3593-400E-A795-255595285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366" y="2302590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Box 53">
              <a:extLst>
                <a:ext uri="{FF2B5EF4-FFF2-40B4-BE49-F238E27FC236}">
                  <a16:creationId xmlns:a16="http://schemas.microsoft.com/office/drawing/2014/main" id="{21937204-A97A-4B78-9799-DC897A92D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73" y="3369398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20" name="TextBox 53">
              <a:extLst>
                <a:ext uri="{FF2B5EF4-FFF2-40B4-BE49-F238E27FC236}">
                  <a16:creationId xmlns:a16="http://schemas.microsoft.com/office/drawing/2014/main" id="{691875C2-A3AA-4F7F-A1C8-1E359DFF7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472" y="4403188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TextBox 57">
              <a:extLst>
                <a:ext uri="{FF2B5EF4-FFF2-40B4-BE49-F238E27FC236}">
                  <a16:creationId xmlns:a16="http://schemas.microsoft.com/office/drawing/2014/main" id="{334D04B6-21A6-4824-B4A2-5B2F1D908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0782" y="3356638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55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TextBox 57">
              <a:extLst>
                <a:ext uri="{FF2B5EF4-FFF2-40B4-BE49-F238E27FC236}">
                  <a16:creationId xmlns:a16="http://schemas.microsoft.com/office/drawing/2014/main" id="{E40DE98A-5965-4222-9A74-D5167C66C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525" y="4407673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27</a:t>
              </a:r>
            </a:p>
          </p:txBody>
        </p:sp>
        <p:sp>
          <p:nvSpPr>
            <p:cNvPr id="125" name="TextBox 57">
              <a:extLst>
                <a:ext uri="{FF2B5EF4-FFF2-40B4-BE49-F238E27FC236}">
                  <a16:creationId xmlns:a16="http://schemas.microsoft.com/office/drawing/2014/main" id="{0A9EF574-7BCA-45BD-A4AF-326B96377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031" y="2289834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23</a:t>
              </a:r>
            </a:p>
          </p:txBody>
        </p:sp>
        <p:sp>
          <p:nvSpPr>
            <p:cNvPr id="126" name="TextBox 57">
              <a:extLst>
                <a:ext uri="{FF2B5EF4-FFF2-40B4-BE49-F238E27FC236}">
                  <a16:creationId xmlns:a16="http://schemas.microsoft.com/office/drawing/2014/main" id="{666A9EA1-D655-470F-BC63-2D95E52E9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6784" y="4402413"/>
              <a:ext cx="704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2483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TextBox 57">
              <a:extLst>
                <a:ext uri="{FF2B5EF4-FFF2-40B4-BE49-F238E27FC236}">
                  <a16:creationId xmlns:a16="http://schemas.microsoft.com/office/drawing/2014/main" id="{5C4F9E54-C6A9-4E54-AE99-D8078BFA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6446" y="3340868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413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TextBox 57">
              <a:extLst>
                <a:ext uri="{FF2B5EF4-FFF2-40B4-BE49-F238E27FC236}">
                  <a16:creationId xmlns:a16="http://schemas.microsoft.com/office/drawing/2014/main" id="{BCFD78E2-8CA4-4003-99D7-6B873F1DB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0344" y="2310850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82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Odds Ratios by MAF, through 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4/26/18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7079F8-214C-49F8-B1C1-DCA77B5FADA6}"/>
              </a:ext>
            </a:extLst>
          </p:cNvPr>
          <p:cNvGrpSpPr/>
          <p:nvPr/>
        </p:nvGrpSpPr>
        <p:grpSpPr>
          <a:xfrm>
            <a:off x="1352336" y="1166651"/>
            <a:ext cx="8431098" cy="5287749"/>
            <a:chOff x="1667653" y="1087821"/>
            <a:chExt cx="8431098" cy="52877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496AB7-9328-47C4-8681-AFCDDB450892}"/>
                </a:ext>
              </a:extLst>
            </p:cNvPr>
            <p:cNvGrpSpPr/>
            <p:nvPr/>
          </p:nvGrpSpPr>
          <p:grpSpPr>
            <a:xfrm>
              <a:off x="1667653" y="1087821"/>
              <a:ext cx="8431098" cy="5287749"/>
              <a:chOff x="554799" y="1394849"/>
              <a:chExt cx="10531280" cy="4796311"/>
            </a:xfrm>
            <a:gradFill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1F3A3281-F15A-4F0A-9827-70BC60863E0D}"/>
                  </a:ext>
                </a:extLst>
              </p:cNvPr>
              <p:cNvGraphicFramePr/>
              <p:nvPr/>
            </p:nvGraphicFramePr>
            <p:xfrm>
              <a:off x="2308977" y="1394849"/>
              <a:ext cx="8777102" cy="44226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F17902-9C49-4E57-AB34-7998A3308F89}"/>
                  </a:ext>
                </a:extLst>
              </p:cNvPr>
              <p:cNvSpPr txBox="1"/>
              <p:nvPr/>
            </p:nvSpPr>
            <p:spPr>
              <a:xfrm rot="16200000">
                <a:off x="-287428" y="3371284"/>
                <a:ext cx="2184232" cy="499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Odds Ratio Range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686FB-445B-40D6-8790-E78B81F1AAAC}"/>
                  </a:ext>
                </a:extLst>
              </p:cNvPr>
              <p:cNvSpPr txBox="1"/>
              <p:nvPr/>
            </p:nvSpPr>
            <p:spPr>
              <a:xfrm>
                <a:off x="5709698" y="5828236"/>
                <a:ext cx="1994702" cy="36292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MAF Range</a:t>
                </a:r>
              </a:p>
            </p:txBody>
          </p:sp>
        </p:grpSp>
        <p:sp>
          <p:nvSpPr>
            <p:cNvPr id="112" name="Oval 21">
              <a:extLst>
                <a:ext uri="{FF2B5EF4-FFF2-40B4-BE49-F238E27FC236}">
                  <a16:creationId xmlns:a16="http://schemas.microsoft.com/office/drawing/2014/main" id="{6F14F23C-1683-4C80-AE33-A7E2AAC6A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934" y="1705145"/>
              <a:ext cx="2133600" cy="1752600"/>
            </a:xfrm>
            <a:prstGeom prst="ellipse">
              <a:avLst/>
            </a:prstGeom>
            <a:solidFill>
              <a:srgbClr val="A0B8E8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Oval 26">
              <a:extLst>
                <a:ext uri="{FF2B5EF4-FFF2-40B4-BE49-F238E27FC236}">
                  <a16:creationId xmlns:a16="http://schemas.microsoft.com/office/drawing/2014/main" id="{FBE2DB82-1212-4CC1-9D62-0E0619E3E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221" y="3724445"/>
              <a:ext cx="2133600" cy="1752600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28">
              <a:extLst>
                <a:ext uri="{FF2B5EF4-FFF2-40B4-BE49-F238E27FC236}">
                  <a16:creationId xmlns:a16="http://schemas.microsoft.com/office/drawing/2014/main" id="{6B3C3229-27CB-43CC-83F3-2B8801153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246" y="2643357"/>
              <a:ext cx="2133600" cy="1752600"/>
            </a:xfrm>
            <a:prstGeom prst="ellipse">
              <a:avLst/>
            </a:prstGeom>
            <a:solidFill>
              <a:srgbClr val="CDE6FF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5" name="Oval 24">
              <a:extLst>
                <a:ext uri="{FF2B5EF4-FFF2-40B4-BE49-F238E27FC236}">
                  <a16:creationId xmlns:a16="http://schemas.microsoft.com/office/drawing/2014/main" id="{738A9433-4FF5-4AA9-A750-AFEEF70A5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446" y="1652757"/>
              <a:ext cx="2133600" cy="1752600"/>
            </a:xfrm>
            <a:prstGeom prst="ellipse">
              <a:avLst/>
            </a:prstGeom>
            <a:solidFill>
              <a:srgbClr val="A0B8E8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6" name="Oval 32">
              <a:extLst>
                <a:ext uri="{FF2B5EF4-FFF2-40B4-BE49-F238E27FC236}">
                  <a16:creationId xmlns:a16="http://schemas.microsoft.com/office/drawing/2014/main" id="{E52520CC-B041-4254-83CB-4276477D1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446" y="3710157"/>
              <a:ext cx="2133600" cy="1752600"/>
            </a:xfrm>
            <a:prstGeom prst="ellipse">
              <a:avLst/>
            </a:prstGeom>
            <a:solidFill>
              <a:srgbClr val="A2815C">
                <a:alpha val="30000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6B53E41-13A0-4D92-9A5A-C695EC6F8194}"/>
                </a:ext>
              </a:extLst>
            </p:cNvPr>
            <p:cNvSpPr txBox="1"/>
            <p:nvPr/>
          </p:nvSpPr>
          <p:spPr>
            <a:xfrm>
              <a:off x="2062773" y="2309264"/>
              <a:ext cx="112402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3.0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1.51-3.0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7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u="sng" dirty="0">
                  <a:solidFill>
                    <a:schemeClr val="bg1"/>
                  </a:solidFill>
                </a:rPr>
                <a:t>&lt;</a:t>
              </a:r>
              <a:r>
                <a:rPr lang="en-US" sz="2000" dirty="0">
                  <a:solidFill>
                    <a:schemeClr val="bg1"/>
                  </a:solidFill>
                </a:rPr>
                <a:t> 1.5</a:t>
              </a:r>
              <a:endParaRPr lang="en-US" sz="2000" u="sng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53">
              <a:extLst>
                <a:ext uri="{FF2B5EF4-FFF2-40B4-BE49-F238E27FC236}">
                  <a16:creationId xmlns:a16="http://schemas.microsoft.com/office/drawing/2014/main" id="{193D0C64-3593-400E-A795-255595285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445" y="2302590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119" name="TextBox 53">
              <a:extLst>
                <a:ext uri="{FF2B5EF4-FFF2-40B4-BE49-F238E27FC236}">
                  <a16:creationId xmlns:a16="http://schemas.microsoft.com/office/drawing/2014/main" id="{21937204-A97A-4B78-9799-DC897A92D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73" y="3369398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20" name="TextBox 53">
              <a:extLst>
                <a:ext uri="{FF2B5EF4-FFF2-40B4-BE49-F238E27FC236}">
                  <a16:creationId xmlns:a16="http://schemas.microsoft.com/office/drawing/2014/main" id="{691875C2-A3AA-4F7F-A1C8-1E359DFF7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472" y="4403188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22" name="TextBox 57">
              <a:extLst>
                <a:ext uri="{FF2B5EF4-FFF2-40B4-BE49-F238E27FC236}">
                  <a16:creationId xmlns:a16="http://schemas.microsoft.com/office/drawing/2014/main" id="{334D04B6-21A6-4824-B4A2-5B2F1D908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859" y="3356638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142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TextBox 57">
              <a:extLst>
                <a:ext uri="{FF2B5EF4-FFF2-40B4-BE49-F238E27FC236}">
                  <a16:creationId xmlns:a16="http://schemas.microsoft.com/office/drawing/2014/main" id="{E40DE98A-5965-4222-9A74-D5167C66C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602" y="4407673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109</a:t>
              </a:r>
            </a:p>
          </p:txBody>
        </p:sp>
        <p:sp>
          <p:nvSpPr>
            <p:cNvPr id="125" name="TextBox 57">
              <a:extLst>
                <a:ext uri="{FF2B5EF4-FFF2-40B4-BE49-F238E27FC236}">
                  <a16:creationId xmlns:a16="http://schemas.microsoft.com/office/drawing/2014/main" id="{0A9EF574-7BCA-45BD-A4AF-326B96377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1109" y="2289834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108</a:t>
              </a:r>
            </a:p>
          </p:txBody>
        </p:sp>
        <p:sp>
          <p:nvSpPr>
            <p:cNvPr id="126" name="TextBox 57">
              <a:extLst>
                <a:ext uri="{FF2B5EF4-FFF2-40B4-BE49-F238E27FC236}">
                  <a16:creationId xmlns:a16="http://schemas.microsoft.com/office/drawing/2014/main" id="{666A9EA1-D655-470F-BC63-2D95E52E9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6783" y="4402413"/>
              <a:ext cx="704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4998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TextBox 57">
              <a:extLst>
                <a:ext uri="{FF2B5EF4-FFF2-40B4-BE49-F238E27FC236}">
                  <a16:creationId xmlns:a16="http://schemas.microsoft.com/office/drawing/2014/main" id="{5C4F9E54-C6A9-4E54-AE99-D8078BFA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6445" y="3340868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658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TextBox 57">
              <a:extLst>
                <a:ext uri="{FF2B5EF4-FFF2-40B4-BE49-F238E27FC236}">
                  <a16:creationId xmlns:a16="http://schemas.microsoft.com/office/drawing/2014/main" id="{BCFD78E2-8CA4-4003-99D7-6B873F1DB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5421" y="2310850"/>
              <a:ext cx="5741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111</a:t>
              </a:r>
              <a:endParaRPr lang="en-GB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Odds Ratios by MAF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Nature 2009; 461:747-53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1D17440-16E5-4F58-839C-D19587971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840" y="3131633"/>
            <a:ext cx="2133600" cy="1752600"/>
          </a:xfrm>
          <a:prstGeom prst="ellipse">
            <a:avLst/>
          </a:prstGeom>
          <a:solidFill>
            <a:srgbClr val="A28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F082474E-2D74-47C6-917D-0ADF42ED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027" y="2426783"/>
            <a:ext cx="2133600" cy="1752600"/>
          </a:xfrm>
          <a:prstGeom prst="ellipse">
            <a:avLst/>
          </a:prstGeom>
          <a:solidFill>
            <a:srgbClr val="A0B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39B96636-61D9-4028-9427-87CD15FD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40" y="5527170"/>
            <a:ext cx="180975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373A8747-8F0B-4A99-AE3B-C1BD9044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352" y="5522408"/>
            <a:ext cx="6761163" cy="247650"/>
          </a:xfrm>
          <a:prstGeom prst="rightArrow">
            <a:avLst>
              <a:gd name="adj1" fmla="val 41231"/>
              <a:gd name="adj2" fmla="val 248113"/>
            </a:avLst>
          </a:prstGeom>
          <a:gradFill rotWithShape="1">
            <a:gsLst>
              <a:gs pos="0">
                <a:schemeClr val="bg1"/>
              </a:gs>
              <a:gs pos="100000">
                <a:srgbClr val="A2815C"/>
              </a:gs>
            </a:gsLst>
            <a:lin ang="0" scaled="1"/>
          </a:gra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91036519-2278-4A5D-8A9F-214A9951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177" y="624154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Allele Frequency</a:t>
            </a:r>
            <a:endParaRPr lang="en-US" alt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C922F0D2-F4C8-467D-96F2-28CC5DE2D91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3695" y="3411827"/>
            <a:ext cx="4329113" cy="234950"/>
          </a:xfrm>
          <a:prstGeom prst="rightArrow">
            <a:avLst>
              <a:gd name="adj1" fmla="val 41231"/>
              <a:gd name="adj2" fmla="val 167452"/>
            </a:avLst>
          </a:prstGeom>
          <a:gradFill rotWithShape="1">
            <a:gsLst>
              <a:gs pos="0">
                <a:schemeClr val="bg1"/>
              </a:gs>
              <a:gs pos="100000">
                <a:srgbClr val="A0B8E8"/>
              </a:gs>
            </a:gsLst>
            <a:lin ang="0" scaled="1"/>
          </a:gra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" lastClr="FFFFFF"/>
              </a:solidFill>
              <a:latin typeface="Calibri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6B6EE3FC-94A2-4C86-830C-AC12BAC6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40" y="1425070"/>
            <a:ext cx="1262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Effect Size</a:t>
            </a:r>
            <a:endParaRPr lang="en-US" alt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971F5BE7-264E-44C2-8603-A8D36141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02" y="5862133"/>
            <a:ext cx="962025" cy="346075"/>
          </a:xfrm>
          <a:prstGeom prst="rect">
            <a:avLst/>
          </a:prstGeom>
          <a:solidFill>
            <a:srgbClr val="EDE6D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Very rare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3E50D0E2-4D6D-41E0-BD09-3747BA636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640" y="5863720"/>
            <a:ext cx="947737" cy="346075"/>
          </a:xfrm>
          <a:prstGeom prst="rect">
            <a:avLst/>
          </a:prstGeom>
          <a:solidFill>
            <a:srgbClr val="A2815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Common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7640EAF0-4A33-4DFF-94D6-9744248A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427" y="5169983"/>
            <a:ext cx="533400" cy="346075"/>
          </a:xfrm>
          <a:prstGeom prst="rect">
            <a:avLst/>
          </a:prstGeom>
          <a:solidFill>
            <a:srgbClr val="F2F5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Low</a:t>
            </a: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1AE12D14-2A63-4D46-8E1C-5D527B1B9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665" y="2169608"/>
            <a:ext cx="568325" cy="346075"/>
          </a:xfrm>
          <a:prstGeom prst="rect">
            <a:avLst/>
          </a:prstGeom>
          <a:solidFill>
            <a:srgbClr val="A0B8E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High</a:t>
            </a: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52C202B3-6429-469E-A775-A979AA9E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377" y="5862133"/>
            <a:ext cx="574675" cy="346075"/>
          </a:xfrm>
          <a:prstGeom prst="rect">
            <a:avLst/>
          </a:prstGeom>
          <a:solidFill>
            <a:srgbClr val="D0BFA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Rare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15AE872D-DD0A-4756-98B1-6E724210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777" y="5862133"/>
            <a:ext cx="1444625" cy="346075"/>
          </a:xfrm>
          <a:prstGeom prst="rect">
            <a:avLst/>
          </a:prstGeom>
          <a:solidFill>
            <a:srgbClr val="BBA287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Low Frequency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B37836FC-9DFA-4CD5-9F2D-1F0EFE7A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302" y="3304670"/>
            <a:ext cx="1274763" cy="346075"/>
          </a:xfrm>
          <a:prstGeom prst="rect">
            <a:avLst/>
          </a:prstGeom>
          <a:solidFill>
            <a:srgbClr val="B8CAE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Intermediate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6D735FE7-1256-4F4A-A23D-4164AD38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027" y="4227008"/>
            <a:ext cx="830263" cy="346075"/>
          </a:xfrm>
          <a:prstGeom prst="rect">
            <a:avLst/>
          </a:prstGeom>
          <a:solidFill>
            <a:srgbClr val="E0E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Modest</a:t>
            </a: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908A6873-7FF9-42B5-84FC-207C1DD41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465" y="1798133"/>
            <a:ext cx="2133600" cy="1752600"/>
          </a:xfrm>
          <a:prstGeom prst="ellipse">
            <a:avLst/>
          </a:prstGeom>
          <a:solidFill>
            <a:srgbClr val="A0B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9C3917C3-D613-48AF-A2C5-D69A8CA3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352" y="2998283"/>
            <a:ext cx="15160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53">
            <a:extLst>
              <a:ext uri="{FF2B5EF4-FFF2-40B4-BE49-F238E27FC236}">
                <a16:creationId xmlns:a16="http://schemas.microsoft.com/office/drawing/2014/main" id="{0779BBFB-802F-4392-A6F3-EFADE924B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740" y="2474408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Rare</a:t>
            </a: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alleles</a:t>
            </a:r>
          </a:p>
        </p:txBody>
      </p:sp>
      <p:sp>
        <p:nvSpPr>
          <p:cNvPr id="31" name="Oval 24">
            <a:extLst>
              <a:ext uri="{FF2B5EF4-FFF2-40B4-BE49-F238E27FC236}">
                <a16:creationId xmlns:a16="http://schemas.microsoft.com/office/drawing/2014/main" id="{673BDD88-CA00-4590-805F-EAEE7DAD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977" y="1745745"/>
            <a:ext cx="2133600" cy="1752600"/>
          </a:xfrm>
          <a:prstGeom prst="ellipse">
            <a:avLst/>
          </a:prstGeom>
          <a:solidFill>
            <a:srgbClr val="A0B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2" name="TextBox 55">
            <a:extLst>
              <a:ext uri="{FF2B5EF4-FFF2-40B4-BE49-F238E27FC236}">
                <a16:creationId xmlns:a16="http://schemas.microsoft.com/office/drawing/2014/main" id="{41E1342D-0A6B-40A5-A74C-87DD554A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327" y="2279145"/>
            <a:ext cx="1871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High-effect</a:t>
            </a:r>
          </a:p>
          <a:p>
            <a:pPr algn="ctr" eaLnBrk="1" hangingPunct="1"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common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variants </a:t>
            </a:r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id="{8386D0DC-08EB-49C6-BDAC-FD1CAA6F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752" y="3817433"/>
            <a:ext cx="2133600" cy="1752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TextBox 56">
            <a:extLst>
              <a:ext uri="{FF2B5EF4-FFF2-40B4-BE49-F238E27FC236}">
                <a16:creationId xmlns:a16="http://schemas.microsoft.com/office/drawing/2014/main" id="{F1AF472C-27B7-4913-9091-39B6A1D0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065" y="4412745"/>
            <a:ext cx="166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Rare</a:t>
            </a: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variants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small effect</a:t>
            </a:r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BA4DD084-B3CB-44D9-9C31-4CF070B4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777" y="2736345"/>
            <a:ext cx="2133600" cy="1752600"/>
          </a:xfrm>
          <a:prstGeom prst="ellipse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6" name="TextBox 57">
            <a:extLst>
              <a:ext uri="{FF2B5EF4-FFF2-40B4-BE49-F238E27FC236}">
                <a16:creationId xmlns:a16="http://schemas.microsoft.com/office/drawing/2014/main" id="{1605E620-36B8-46EB-86D2-44346176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890" y="3291970"/>
            <a:ext cx="1608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Low-frequency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variants</a:t>
            </a:r>
          </a:p>
        </p:txBody>
      </p:sp>
      <p:cxnSp>
        <p:nvCxnSpPr>
          <p:cNvPr id="37" name="Straight Connector 30">
            <a:extLst>
              <a:ext uri="{FF2B5EF4-FFF2-40B4-BE49-F238E27FC236}">
                <a16:creationId xmlns:a16="http://schemas.microsoft.com/office/drawing/2014/main" id="{34F6DA7B-C0CF-4558-8930-0ED1D720C3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1002" y="1375858"/>
            <a:ext cx="6088063" cy="2649537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3">
            <a:extLst>
              <a:ext uri="{FF2B5EF4-FFF2-40B4-BE49-F238E27FC236}">
                <a16:creationId xmlns:a16="http://schemas.microsoft.com/office/drawing/2014/main" id="{CD040218-1885-49BB-A00C-757DFC12D2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1440" y="3222120"/>
            <a:ext cx="5214937" cy="2354263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32">
            <a:extLst>
              <a:ext uri="{FF2B5EF4-FFF2-40B4-BE49-F238E27FC236}">
                <a16:creationId xmlns:a16="http://schemas.microsoft.com/office/drawing/2014/main" id="{4C7A9D11-25AE-4862-BEFF-213A75292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977" y="3803145"/>
            <a:ext cx="2133600" cy="1752600"/>
          </a:xfrm>
          <a:prstGeom prst="ellipse">
            <a:avLst/>
          </a:prstGeom>
          <a:solidFill>
            <a:srgbClr val="A28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TextBox 54">
            <a:extLst>
              <a:ext uri="{FF2B5EF4-FFF2-40B4-BE49-F238E27FC236}">
                <a16:creationId xmlns:a16="http://schemas.microsoft.com/office/drawing/2014/main" id="{48A60A03-69D2-452C-B7E8-181B4AE2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077" y="4336545"/>
            <a:ext cx="1052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Common</a:t>
            </a:r>
          </a:p>
          <a:p>
            <a:pPr algn="ctr" eaLnBrk="1" hangingPunct="1">
              <a:defRPr/>
            </a:pP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variants 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660B180-0ED9-4A18-AE8F-E842B4C8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652" y="5608133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TextBox 43">
            <a:extLst>
              <a:ext uri="{FF2B5EF4-FFF2-40B4-BE49-F238E27FC236}">
                <a16:creationId xmlns:a16="http://schemas.microsoft.com/office/drawing/2014/main" id="{01DD104E-D86E-40AD-83BC-86EB9532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909" y="5718472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0.001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44">
            <a:extLst>
              <a:ext uri="{FF2B5EF4-FFF2-40B4-BE49-F238E27FC236}">
                <a16:creationId xmlns:a16="http://schemas.microsoft.com/office/drawing/2014/main" id="{B89A4E98-A266-4150-9997-35ED85DE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355" y="5721641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0.005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45">
            <a:extLst>
              <a:ext uri="{FF2B5EF4-FFF2-40B4-BE49-F238E27FC236}">
                <a16:creationId xmlns:a16="http://schemas.microsoft.com/office/drawing/2014/main" id="{7B3039E0-A6D9-4CB7-92F3-00220420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609" y="5713253"/>
            <a:ext cx="58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0.05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43">
            <a:extLst>
              <a:ext uri="{FF2B5EF4-FFF2-40B4-BE49-F238E27FC236}">
                <a16:creationId xmlns:a16="http://schemas.microsoft.com/office/drawing/2014/main" id="{9865DCF6-EB83-476A-BB6F-916F52A0F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935" y="4707531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1.1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43">
            <a:extLst>
              <a:ext uri="{FF2B5EF4-FFF2-40B4-BE49-F238E27FC236}">
                <a16:creationId xmlns:a16="http://schemas.microsoft.com/office/drawing/2014/main" id="{BC023455-1C7D-45F5-8757-FCB94B0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314" y="3770526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1.5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F1AC505C-F256-48BA-9D5A-D0D9F976B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144" y="2726166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3.0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61FA61CC-FD44-43D8-9551-26BE14C2D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458" y="1849054"/>
            <a:ext cx="58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50.0</a:t>
            </a:r>
            <a:endParaRPr lang="en-US" altLang="en-US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158729"/>
            <a:ext cx="9360978" cy="123612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Way Back Then…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2F87F-4F2D-40F2-B134-FAFF9A25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7906" y="1289313"/>
            <a:ext cx="8508570" cy="51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GWAS (barely 4 years old!) had identified hundreds of associated variants </a:t>
            </a:r>
          </a:p>
          <a:p>
            <a:pPr marL="457200" indent="-4572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Most GWAS variants conferred small increments in risk and explained only small proportion of h</a:t>
            </a:r>
            <a:r>
              <a:rPr lang="en-US" sz="2800" baseline="30000" dirty="0">
                <a:solidFill>
                  <a:srgbClr val="FFFFFF"/>
                </a:solidFill>
              </a:rPr>
              <a:t>2</a:t>
            </a:r>
          </a:p>
          <a:p>
            <a:pPr marL="457200" indent="-4572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40 loci for height explained 5% of phenotypic variance, but estimated h</a:t>
            </a:r>
            <a:r>
              <a:rPr lang="en-US" sz="2800" baseline="30000" dirty="0">
                <a:solidFill>
                  <a:srgbClr val="FFFFFF"/>
                </a:solidFill>
              </a:rPr>
              <a:t>2</a:t>
            </a:r>
            <a:r>
              <a:rPr lang="en-US" sz="2800" dirty="0">
                <a:solidFill>
                  <a:srgbClr val="FFFFFF"/>
                </a:solidFill>
              </a:rPr>
              <a:t> about 80%</a:t>
            </a:r>
          </a:p>
          <a:p>
            <a:pPr marL="457200" indent="-4572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Where was all this heritability?</a:t>
            </a:r>
          </a:p>
          <a:p>
            <a:pPr marL="457200" indent="-457200">
              <a:spcBef>
                <a:spcPts val="24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1519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123612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Workshop Objectives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7906" y="1689314"/>
            <a:ext cx="8508570" cy="447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5000"/>
              </a:lnSpc>
              <a:spcBef>
                <a:spcPts val="3000"/>
              </a:spcBef>
            </a:pPr>
            <a:r>
              <a:rPr lang="en-US" sz="2800" dirty="0">
                <a:solidFill>
                  <a:srgbClr val="FFFFFF"/>
                </a:solidFill>
              </a:rPr>
              <a:t>To review scientific progress in the area of missing heritability and answer:</a:t>
            </a:r>
          </a:p>
          <a:p>
            <a:pPr marL="457200" indent="-457200">
              <a:lnSpc>
                <a:spcPct val="95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What have we learned since 2008?</a:t>
            </a:r>
          </a:p>
          <a:p>
            <a:pPr marL="457200" indent="-457200">
              <a:lnSpc>
                <a:spcPct val="95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What has been and/or will be the value of identifying the sources of missing heritability?</a:t>
            </a:r>
          </a:p>
          <a:p>
            <a:pPr marL="457200" indent="-457200">
              <a:lnSpc>
                <a:spcPct val="95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What research can and/or should be pursued to determine these sources?</a:t>
            </a:r>
          </a:p>
          <a:p>
            <a:pPr marL="457200" indent="-457200">
              <a:lnSpc>
                <a:spcPct val="95000"/>
              </a:lnSpc>
              <a:spcBef>
                <a:spcPts val="30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217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305F2B-5264-4E03-8378-124C34A9849F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3899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96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158729"/>
            <a:ext cx="9360978" cy="123612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Proposed Explanations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7906" y="1320309"/>
            <a:ext cx="8508570" cy="51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Much larger numbers of variants of smaller effect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Rarer variants (possibly with larger effects) poorly detected by available arrays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Structural variants poorly captured by arrays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Gene-gene interactions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Gene-environment correlations and interactions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Inadequate accounting for shared environment 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Over-estimation of h</a:t>
            </a:r>
            <a:r>
              <a:rPr lang="en-US" sz="2800" baseline="30000" dirty="0">
                <a:solidFill>
                  <a:srgbClr val="FFFFFF"/>
                </a:solidFill>
              </a:rPr>
              <a:t>2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62B9B-4A8E-465B-957A-D29DE6D8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912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158729"/>
            <a:ext cx="9360978" cy="8331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Bold Predictions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1410" y="1022892"/>
            <a:ext cx="8369085" cy="48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Expanded diversity should: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Identify more rare and high impact variants 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Narrow association regions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Isolated populations may identify unique variants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High impact rare variants will be found underlying or co-located with common variants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Low frequency variants could have substantial effect sizes without clear Mendelian segregation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Numerous rare variants in a gene will have disparate effects on phenotype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7AFF6-050B-4614-8541-75AC35D5B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69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158729"/>
            <a:ext cx="9360978" cy="8331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Bold Predictions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7906" y="1007394"/>
            <a:ext cx="8508571" cy="568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Heritability estimates in unrelated individuals     could be more accurate than family-based</a:t>
            </a:r>
          </a:p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Well-</a:t>
            </a:r>
            <a:r>
              <a:rPr lang="en-US" sz="2800" dirty="0" err="1">
                <a:solidFill>
                  <a:srgbClr val="FFFFFF"/>
                </a:solidFill>
              </a:rPr>
              <a:t>phenotyped</a:t>
            </a:r>
            <a:r>
              <a:rPr lang="en-US" sz="2800" dirty="0">
                <a:solidFill>
                  <a:srgbClr val="FFFFFF"/>
                </a:solidFill>
              </a:rPr>
              <a:t> groups; large, accessible families; and iterative phenotyping will help</a:t>
            </a:r>
          </a:p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Improved CNV detection algorithms will produce rapid progress</a:t>
            </a:r>
          </a:p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Other fruitful sources or approaches: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Copy-neutral SVs (inversions and translocations)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Chromosomal-region-specific matching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Exhaustive characterization of key trait(s)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228A3-E972-4686-8F89-ED0ECD58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75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158729"/>
            <a:ext cx="9360978" cy="123612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Things Remaining to be Determined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7906" y="1196325"/>
            <a:ext cx="8508570" cy="51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Best approaches for:</a:t>
            </a:r>
          </a:p>
          <a:p>
            <a:pPr marL="914400" lvl="1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Combining functional and statistical evidence</a:t>
            </a:r>
          </a:p>
          <a:p>
            <a:pPr marL="914400" lvl="1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Using common SNPs to predict and control for differences in rare SNPs</a:t>
            </a:r>
          </a:p>
          <a:p>
            <a:pPr marL="914400" lvl="1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Pooling: classes of variants, optimal MAF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Has the common disease-common variant hypothesis stood the test of time?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Is much of the information still provided by people at the extremes of trait distributions? </a:t>
            </a: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22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127733"/>
            <a:ext cx="12176501" cy="38371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Heritability Estimates Then and Now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A8FA02-29D3-43E2-9FA0-B016FDE03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59194"/>
              </p:ext>
            </p:extLst>
          </p:nvPr>
        </p:nvGraphicFramePr>
        <p:xfrm>
          <a:off x="1179587" y="657677"/>
          <a:ext cx="9870702" cy="5789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162">
                  <a:extLst>
                    <a:ext uri="{9D8B030D-6E8A-4147-A177-3AD203B41FA5}">
                      <a16:colId xmlns:a16="http://schemas.microsoft.com/office/drawing/2014/main" val="1333993731"/>
                    </a:ext>
                  </a:extLst>
                </a:gridCol>
                <a:gridCol w="2239248">
                  <a:extLst>
                    <a:ext uri="{9D8B030D-6E8A-4147-A177-3AD203B41FA5}">
                      <a16:colId xmlns:a16="http://schemas.microsoft.com/office/drawing/2014/main" val="4271232921"/>
                    </a:ext>
                  </a:extLst>
                </a:gridCol>
                <a:gridCol w="1689316">
                  <a:extLst>
                    <a:ext uri="{9D8B030D-6E8A-4147-A177-3AD203B41FA5}">
                      <a16:colId xmlns:a16="http://schemas.microsoft.com/office/drawing/2014/main" val="159536189"/>
                    </a:ext>
                  </a:extLst>
                </a:gridCol>
                <a:gridCol w="1226368">
                  <a:extLst>
                    <a:ext uri="{9D8B030D-6E8A-4147-A177-3AD203B41FA5}">
                      <a16:colId xmlns:a16="http://schemas.microsoft.com/office/drawing/2014/main" val="2497292810"/>
                    </a:ext>
                  </a:extLst>
                </a:gridCol>
                <a:gridCol w="3562608">
                  <a:extLst>
                    <a:ext uri="{9D8B030D-6E8A-4147-A177-3AD203B41FA5}">
                      <a16:colId xmlns:a16="http://schemas.microsoft.com/office/drawing/2014/main" val="274814610"/>
                    </a:ext>
                  </a:extLst>
                </a:gridCol>
              </a:tblGrid>
              <a:tr h="41354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Trait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Source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 Alleles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% h2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Measure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420222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AMD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Maller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2006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Sibling recurrence risk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62326729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66FFFF"/>
                          </a:solidFill>
                        </a:rPr>
                        <a:t>Fritsche</a:t>
                      </a:r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Disease variability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80497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Crohn’s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Barrett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69505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Liu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80115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SLEGEN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Sibling recurrence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72496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Bentham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43 (</a:t>
                      </a:r>
                      <a:r>
                        <a:rPr lang="en-US" sz="2000" dirty="0" err="1">
                          <a:solidFill>
                            <a:srgbClr val="66FFFF"/>
                          </a:solidFill>
                        </a:rPr>
                        <a:t>Europ</a:t>
                      </a:r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Disease variability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77442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66FFFF"/>
                          </a:solidFill>
                        </a:rPr>
                        <a:t>Molineros</a:t>
                      </a:r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78 (Asian)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Variance in 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41250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T2DM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Zeggini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Sibling recurrence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31233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Mahajan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Disease 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2799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HDL-C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Kathiresan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Residual phenotypic 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78057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66FFFF"/>
                          </a:solidFill>
                        </a:rPr>
                        <a:t>Surakka</a:t>
                      </a:r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59137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Visscher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Phenotypic 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83762"/>
                  </a:ext>
                </a:extLst>
              </a:tr>
              <a:tr h="41354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Nolte 2017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635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15.5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66FFFF"/>
                          </a:solidFill>
                        </a:rPr>
                        <a:t>Phenotypic variance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37439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6E9E41-4972-4F47-AFB7-5D93C65B22E0}"/>
              </a:ext>
            </a:extLst>
          </p:cNvPr>
          <p:cNvCxnSpPr/>
          <p:nvPr/>
        </p:nvCxnSpPr>
        <p:spPr bwMode="auto">
          <a:xfrm>
            <a:off x="1179587" y="1882042"/>
            <a:ext cx="98707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374D4-6B6C-473E-B430-B6B073DE09DA}"/>
              </a:ext>
            </a:extLst>
          </p:cNvPr>
          <p:cNvCxnSpPr/>
          <p:nvPr/>
        </p:nvCxnSpPr>
        <p:spPr bwMode="auto">
          <a:xfrm>
            <a:off x="1176931" y="2733151"/>
            <a:ext cx="98707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4F16F7-7C43-42C7-8C81-1B730708C787}"/>
              </a:ext>
            </a:extLst>
          </p:cNvPr>
          <p:cNvCxnSpPr/>
          <p:nvPr/>
        </p:nvCxnSpPr>
        <p:spPr bwMode="auto">
          <a:xfrm>
            <a:off x="1181692" y="3966646"/>
            <a:ext cx="98707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07A7D8-5E85-4E91-B03A-1FD54B182F4B}"/>
              </a:ext>
            </a:extLst>
          </p:cNvPr>
          <p:cNvCxnSpPr/>
          <p:nvPr/>
        </p:nvCxnSpPr>
        <p:spPr bwMode="auto">
          <a:xfrm>
            <a:off x="1186453" y="4790562"/>
            <a:ext cx="98707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3F6F99-6EE1-42BB-83E2-C3EA286AF3F5}"/>
              </a:ext>
            </a:extLst>
          </p:cNvPr>
          <p:cNvCxnSpPr/>
          <p:nvPr/>
        </p:nvCxnSpPr>
        <p:spPr bwMode="auto">
          <a:xfrm>
            <a:off x="1181697" y="5623989"/>
            <a:ext cx="98707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204065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Histogram of Odds Ratios, All MAFs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904097" y="1158359"/>
            <a:ext cx="10353202" cy="5179375"/>
            <a:chOff x="1093292" y="1394849"/>
            <a:chExt cx="9776163" cy="4890701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5043920"/>
                </p:ext>
              </p:extLst>
            </p:nvPr>
          </p:nvGraphicFramePr>
          <p:xfrm>
            <a:off x="1515367" y="1394849"/>
            <a:ext cx="9354088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551798" y="3421117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Frequency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4330255" y="5885440"/>
              <a:ext cx="452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(upper inclusive bound)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76344-E2C9-4ACD-A56C-FDE58D031971}"/>
                </a:ext>
              </a:extLst>
            </p:cNvPr>
            <p:cNvSpPr txBox="1"/>
            <p:nvPr/>
          </p:nvSpPr>
          <p:spPr>
            <a:xfrm>
              <a:off x="3807230" y="5169989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76ABD-A737-40CE-BBA2-FF2BC841D455}"/>
                </a:ext>
              </a:extLst>
            </p:cNvPr>
            <p:cNvSpPr txBox="1"/>
            <p:nvPr/>
          </p:nvSpPr>
          <p:spPr>
            <a:xfrm>
              <a:off x="6441639" y="5159289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D812D6-3B68-4379-8746-05E826138DF3}"/>
                </a:ext>
              </a:extLst>
            </p:cNvPr>
            <p:cNvSpPr txBox="1"/>
            <p:nvPr/>
          </p:nvSpPr>
          <p:spPr>
            <a:xfrm>
              <a:off x="8413744" y="5172015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91281-756A-489C-9366-08DEC0778D2D}"/>
                </a:ext>
              </a:extLst>
            </p:cNvPr>
            <p:cNvSpPr txBox="1"/>
            <p:nvPr/>
          </p:nvSpPr>
          <p:spPr>
            <a:xfrm>
              <a:off x="10061594" y="5164535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62F3B5-84CA-449C-B950-944AD5BC78E8}"/>
                </a:ext>
              </a:extLst>
            </p:cNvPr>
            <p:cNvSpPr txBox="1"/>
            <p:nvPr/>
          </p:nvSpPr>
          <p:spPr>
            <a:xfrm>
              <a:off x="7788163" y="495038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FFFF99"/>
                  </a:solidFill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626EB9-561C-4641-89A5-78DB35C139E9}"/>
                </a:ext>
              </a:extLst>
            </p:cNvPr>
            <p:cNvSpPr txBox="1"/>
            <p:nvPr/>
          </p:nvSpPr>
          <p:spPr>
            <a:xfrm>
              <a:off x="9422531" y="495153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FFFF99"/>
                  </a:solidFill>
                </a:rPr>
                <a:t>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E19472-7485-4ECD-BA0F-FBA8909F7E42}"/>
                </a:ext>
              </a:extLst>
            </p:cNvPr>
            <p:cNvSpPr txBox="1"/>
            <p:nvPr/>
          </p:nvSpPr>
          <p:spPr>
            <a:xfrm>
              <a:off x="10410505" y="495251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FFFF99"/>
                  </a:solidFill>
                </a:rPr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96E43F-4E1B-4B0C-9B0B-9DD8BC6E9114}"/>
                </a:ext>
              </a:extLst>
            </p:cNvPr>
            <p:cNvSpPr txBox="1"/>
            <p:nvPr/>
          </p:nvSpPr>
          <p:spPr>
            <a:xfrm>
              <a:off x="9758863" y="495496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FFFF99"/>
                  </a:solidFill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F208B8-E0C7-40C8-9CDD-2E4989158F2B}"/>
                </a:ext>
              </a:extLst>
            </p:cNvPr>
            <p:cNvSpPr txBox="1"/>
            <p:nvPr/>
          </p:nvSpPr>
          <p:spPr>
            <a:xfrm>
              <a:off x="8066693" y="4946760"/>
              <a:ext cx="397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FFFF99"/>
                  </a:solidFill>
                </a:rPr>
                <a:t>11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6163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8,439 discrete trait OR, 4/26/18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2A2F2F-B564-4E57-A210-97C5E1489437}"/>
              </a:ext>
            </a:extLst>
          </p:cNvPr>
          <p:cNvGrpSpPr/>
          <p:nvPr/>
        </p:nvGrpSpPr>
        <p:grpSpPr>
          <a:xfrm>
            <a:off x="5171083" y="1253934"/>
            <a:ext cx="5900232" cy="3487865"/>
            <a:chOff x="5171083" y="1253934"/>
            <a:chExt cx="5900232" cy="3487865"/>
          </a:xfrm>
        </p:grpSpPr>
        <p:graphicFrame>
          <p:nvGraphicFramePr>
            <p:cNvPr id="25" name="Object 9">
              <a:extLst>
                <a:ext uri="{FF2B5EF4-FFF2-40B4-BE49-F238E27FC236}">
                  <a16:creationId xmlns:a16="http://schemas.microsoft.com/office/drawing/2014/main" id="{14390F99-9DCA-4F6B-AE80-4F36F67507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7367175"/>
                </p:ext>
              </p:extLst>
            </p:nvPr>
          </p:nvGraphicFramePr>
          <p:xfrm>
            <a:off x="5171083" y="1253934"/>
            <a:ext cx="5692343" cy="3487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Chart" r:id="rId5" imgW="6686550" imgH="4610100" progId="MSGraph.Chart.8">
                    <p:embed followColorScheme="full"/>
                  </p:oleObj>
                </mc:Choice>
                <mc:Fallback>
                  <p:oleObj name="Chart" r:id="rId5" imgW="6686550" imgH="4610100" progId="MSGraph.Chart.8">
                    <p:embed followColorScheme="full"/>
                    <p:pic>
                      <p:nvPicPr>
                        <p:cNvPr id="1983497" name="Object 9">
                          <a:extLst>
                            <a:ext uri="{FF2B5EF4-FFF2-40B4-BE49-F238E27FC236}">
                              <a16:creationId xmlns:a16="http://schemas.microsoft.com/office/drawing/2014/main" id="{B87B086F-6501-404C-87A5-821B57D7B5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1083" y="1253934"/>
                          <a:ext cx="5692343" cy="34878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7E9E2ED2-39D9-41A3-A40F-C5298AB76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0761" y="3978442"/>
              <a:ext cx="2270554" cy="284693"/>
            </a:xfrm>
            <a:prstGeom prst="rect">
              <a:avLst/>
            </a:prstGeom>
            <a:solidFill>
              <a:srgbClr val="0000D2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250" dirty="0">
                  <a:solidFill>
                    <a:schemeClr val="bg1"/>
                  </a:solidFill>
                </a:rPr>
                <a:t>    3  4  5  6      9 13 20 30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161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Histogram of Odds Ratios, MAF </a:t>
            </a:r>
            <a:r>
              <a:rPr lang="en-US" u="sng" dirty="0"/>
              <a:t>&lt;</a:t>
            </a:r>
            <a:r>
              <a:rPr lang="en-US" dirty="0"/>
              <a:t> 0.05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904097" y="1158359"/>
            <a:ext cx="10353202" cy="5179375"/>
            <a:chOff x="987956" y="1394849"/>
            <a:chExt cx="9881499" cy="4890701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673600"/>
                </p:ext>
              </p:extLst>
            </p:nvPr>
          </p:nvGraphicFramePr>
          <p:xfrm>
            <a:off x="1515367" y="1394849"/>
            <a:ext cx="9354088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446462" y="3421117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Frequency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4255017" y="5885440"/>
              <a:ext cx="452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(upper inclusive bound)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76344-E2C9-4ACD-A56C-FDE58D031971}"/>
                </a:ext>
              </a:extLst>
            </p:cNvPr>
            <p:cNvSpPr txBox="1"/>
            <p:nvPr/>
          </p:nvSpPr>
          <p:spPr>
            <a:xfrm>
              <a:off x="3729802" y="5160994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76ABD-A737-40CE-BBA2-FF2BC841D455}"/>
                </a:ext>
              </a:extLst>
            </p:cNvPr>
            <p:cNvSpPr txBox="1"/>
            <p:nvPr/>
          </p:nvSpPr>
          <p:spPr>
            <a:xfrm>
              <a:off x="6391052" y="5163786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D812D6-3B68-4379-8746-05E826138DF3}"/>
                </a:ext>
              </a:extLst>
            </p:cNvPr>
            <p:cNvSpPr txBox="1"/>
            <p:nvPr/>
          </p:nvSpPr>
          <p:spPr>
            <a:xfrm>
              <a:off x="8386468" y="5167518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91281-756A-489C-9366-08DEC0778D2D}"/>
                </a:ext>
              </a:extLst>
            </p:cNvPr>
            <p:cNvSpPr txBox="1"/>
            <p:nvPr/>
          </p:nvSpPr>
          <p:spPr>
            <a:xfrm>
              <a:off x="10057194" y="5164535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772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323 discrete trait OR for MAF &lt; 0.05, 4/26/18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D452F7-9137-4AE1-BD33-284C01DEEC96}"/>
              </a:ext>
            </a:extLst>
          </p:cNvPr>
          <p:cNvGrpSpPr/>
          <p:nvPr/>
        </p:nvGrpSpPr>
        <p:grpSpPr>
          <a:xfrm>
            <a:off x="2137213" y="4082192"/>
            <a:ext cx="1639615" cy="232745"/>
            <a:chOff x="2112578" y="4071686"/>
            <a:chExt cx="1639615" cy="23274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8A94FA-79B4-4B9D-B0EC-0C5D5D49E3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79B1F5-CF39-47CA-BA1A-699BDA9CEA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117022-5C41-4E6B-82DA-659F9925B1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32D080-FB60-4997-A9CF-DA3B27CC5D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CE9C8F-F874-46AE-A9E8-5526DEA1700A}"/>
              </a:ext>
            </a:extLst>
          </p:cNvPr>
          <p:cNvGrpSpPr/>
          <p:nvPr/>
        </p:nvGrpSpPr>
        <p:grpSpPr>
          <a:xfrm>
            <a:off x="6963101" y="4082192"/>
            <a:ext cx="1639615" cy="232745"/>
            <a:chOff x="2112578" y="4071686"/>
            <a:chExt cx="1639615" cy="23274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E3EC15-3316-4CAB-BC84-978BA75079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A6931F5-9898-4218-B7B6-DDA47D542B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1FA4B6-DA4F-4B70-9FDF-F80D514F89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33273CD-901B-4220-9D9D-637889CC2E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1222FE-4B12-46DB-95F0-E0B4AA6903C0}"/>
              </a:ext>
            </a:extLst>
          </p:cNvPr>
          <p:cNvGrpSpPr/>
          <p:nvPr/>
        </p:nvGrpSpPr>
        <p:grpSpPr>
          <a:xfrm>
            <a:off x="9101957" y="3634694"/>
            <a:ext cx="2070549" cy="258586"/>
            <a:chOff x="2112578" y="4071686"/>
            <a:chExt cx="1639615" cy="23274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2BC8EF-3C14-4F4F-899C-D326EBB397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CBB4DE-2EE3-44FC-99DA-62FE6622EC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E44021-0473-4096-A22D-5FDCE133FE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76584F-89BF-4408-BCE2-77E976CA22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9195F6-016B-4DD0-AF0A-DF89A5A3929B}"/>
              </a:ext>
            </a:extLst>
          </p:cNvPr>
          <p:cNvGrpSpPr/>
          <p:nvPr/>
        </p:nvGrpSpPr>
        <p:grpSpPr>
          <a:xfrm>
            <a:off x="4162094" y="2005395"/>
            <a:ext cx="2364830" cy="264843"/>
            <a:chOff x="2112578" y="4071686"/>
            <a:chExt cx="1639615" cy="23274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81208EE-3F4D-40A5-A178-A2EF577326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23906E-8EC9-4A21-AFE5-0872E65035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EE5799D-EDD3-4F25-A0A4-513AA8927B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B54DAC-966A-45BE-9C31-E4CA3EE72F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CAB7F1E-DDC9-4906-96AB-B33F37EC45A1}"/>
              </a:ext>
            </a:extLst>
          </p:cNvPr>
          <p:cNvSpPr txBox="1"/>
          <p:nvPr/>
        </p:nvSpPr>
        <p:spPr>
          <a:xfrm>
            <a:off x="2601309" y="35504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4001A0-0435-484A-AAC9-8DEC527626A8}"/>
              </a:ext>
            </a:extLst>
          </p:cNvPr>
          <p:cNvSpPr txBox="1"/>
          <p:nvPr/>
        </p:nvSpPr>
        <p:spPr>
          <a:xfrm>
            <a:off x="5007919" y="16043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B0213C-FDAA-4419-A4B2-715898AC65F2}"/>
              </a:ext>
            </a:extLst>
          </p:cNvPr>
          <p:cNvSpPr txBox="1"/>
          <p:nvPr/>
        </p:nvSpPr>
        <p:spPr>
          <a:xfrm>
            <a:off x="7525422" y="365026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2A5351-5BF0-4F5F-ABC2-93C6C096756A}"/>
              </a:ext>
            </a:extLst>
          </p:cNvPr>
          <p:cNvSpPr txBox="1"/>
          <p:nvPr/>
        </p:nvSpPr>
        <p:spPr>
          <a:xfrm>
            <a:off x="9806172" y="31562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60051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7.6|14.9|13|1.1"/>
</p:tagLst>
</file>

<file path=ppt/theme/theme1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12043</TotalTime>
  <Words>1097</Words>
  <Application>Microsoft Office PowerPoint</Application>
  <PresentationFormat>Widescreen</PresentationFormat>
  <Paragraphs>356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Calibri</vt:lpstr>
      <vt:lpstr>10_Default Design</vt:lpstr>
      <vt:lpstr>Chart</vt:lpstr>
      <vt:lpstr>Missing Heritability circa 2009</vt:lpstr>
      <vt:lpstr>Way Back Then…</vt:lpstr>
      <vt:lpstr>Proposed Explanations</vt:lpstr>
      <vt:lpstr>Bold Predictions</vt:lpstr>
      <vt:lpstr>Bold Predictions</vt:lpstr>
      <vt:lpstr>Things Remaining to be Determined</vt:lpstr>
      <vt:lpstr>Heritability Estimates Then and Now</vt:lpstr>
      <vt:lpstr>Histogram of Odds Ratios, All MAFs</vt:lpstr>
      <vt:lpstr>Histogram of Odds Ratios, MAF &lt; 0.05</vt:lpstr>
      <vt:lpstr>Histogram of Odds Ratios, MAF &lt; 0.01</vt:lpstr>
      <vt:lpstr>Histogram of Odds Ratios, by MAF</vt:lpstr>
      <vt:lpstr>Histogram of Odds Ratios, by MAF</vt:lpstr>
      <vt:lpstr>Histogram of Odds Ratios, by MAF</vt:lpstr>
      <vt:lpstr>Odds Ratios by MAF</vt:lpstr>
      <vt:lpstr>Odds Ratios by MAF, through 2008</vt:lpstr>
      <vt:lpstr>Odds Ratios by MAF, through 2011</vt:lpstr>
      <vt:lpstr>Odds Ratios by MAF, through 2014</vt:lpstr>
      <vt:lpstr>Odds Ratios by MAF, through 2017</vt:lpstr>
      <vt:lpstr>Odds Ratios by MAF</vt:lpstr>
      <vt:lpstr>Workshop 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Heritability circa 2009</dc:title>
  <dc:creator>Manolio, Teri (NIH/NHGRI) [E]</dc:creator>
  <cp:lastModifiedBy>Manolio, Teri (NIH/NHGRI) [E]</cp:lastModifiedBy>
  <cp:revision>81</cp:revision>
  <dcterms:created xsi:type="dcterms:W3CDTF">2018-04-21T13:28:20Z</dcterms:created>
  <dcterms:modified xsi:type="dcterms:W3CDTF">2018-04-30T21:21:33Z</dcterms:modified>
</cp:coreProperties>
</file>