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80" r:id="rId3"/>
    <p:sldId id="269" r:id="rId4"/>
    <p:sldId id="257" r:id="rId5"/>
    <p:sldId id="281" r:id="rId6"/>
    <p:sldId id="292" r:id="rId7"/>
    <p:sldId id="258" r:id="rId8"/>
    <p:sldId id="260" r:id="rId9"/>
    <p:sldId id="266" r:id="rId10"/>
    <p:sldId id="268" r:id="rId11"/>
    <p:sldId id="262" r:id="rId12"/>
    <p:sldId id="261" r:id="rId13"/>
    <p:sldId id="272" r:id="rId14"/>
    <p:sldId id="273" r:id="rId15"/>
    <p:sldId id="271" r:id="rId16"/>
    <p:sldId id="282" r:id="rId17"/>
    <p:sldId id="270" r:id="rId18"/>
    <p:sldId id="283" r:id="rId19"/>
    <p:sldId id="278" r:id="rId20"/>
    <p:sldId id="279" r:id="rId21"/>
    <p:sldId id="276" r:id="rId22"/>
    <p:sldId id="277" r:id="rId23"/>
    <p:sldId id="274" r:id="rId24"/>
    <p:sldId id="267" r:id="rId25"/>
    <p:sldId id="264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902"/>
    <p:restoredTop sz="94542"/>
  </p:normalViewPr>
  <p:slideViewPr>
    <p:cSldViewPr snapToGrid="0" snapToObjects="1">
      <p:cViewPr>
        <p:scale>
          <a:sx n="101" d="100"/>
          <a:sy n="101" d="100"/>
        </p:scale>
        <p:origin x="9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qpvissc:Documents:Travel:Work%205.10.2011:Research%20Projects:Power%20calculations%20and%20Theory:Prediction%20error%20heigh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ser>
          <c:idx val="6"/>
          <c:order val="6"/>
          <c:spPr>
            <a:ln w="38100" cap="flat" cmpd="sng"/>
          </c:spPr>
          <c:marker>
            <c:symbol val="none"/>
          </c:marker>
          <c:xVal>
            <c:numRef>
              <c:f>'[Prediction error height.xlsx]Sheet1'!$A$3:$A$19</c:f>
              <c:numCache>
                <c:formatCode>General</c:formatCode>
                <c:ptCount val="17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</c:numCache>
            </c:numRef>
          </c:xVal>
          <c:yVal>
            <c:numRef>
              <c:f>'[Prediction error height.xlsx]Sheet1'!$B$3:$B$19</c:f>
              <c:numCache>
                <c:formatCode>0.0</c:formatCode>
                <c:ptCount val="17"/>
                <c:pt idx="0">
                  <c:v>7.0</c:v>
                </c:pt>
                <c:pt idx="1">
                  <c:v>6.82275604136622</c:v>
                </c:pt>
                <c:pt idx="2">
                  <c:v>6.640783086353596</c:v>
                </c:pt>
                <c:pt idx="3">
                  <c:v>6.453681120105021</c:v>
                </c:pt>
                <c:pt idx="4">
                  <c:v>6.260990336999384</c:v>
                </c:pt>
                <c:pt idx="5">
                  <c:v>6.062177826491015</c:v>
                </c:pt>
                <c:pt idx="6">
                  <c:v>5.85662018573853</c:v>
                </c:pt>
                <c:pt idx="7">
                  <c:v>5.643580423808975</c:v>
                </c:pt>
                <c:pt idx="8">
                  <c:v>5.422176684690384</c:v>
                </c:pt>
                <c:pt idx="9">
                  <c:v>5.191338940966964</c:v>
                </c:pt>
                <c:pt idx="10">
                  <c:v>4.949747468305832</c:v>
                </c:pt>
                <c:pt idx="11">
                  <c:v>4.695742752749559</c:v>
                </c:pt>
                <c:pt idx="12">
                  <c:v>4.427188724235727</c:v>
                </c:pt>
                <c:pt idx="13">
                  <c:v>4.141255848169727</c:v>
                </c:pt>
                <c:pt idx="14">
                  <c:v>3.834057902536163</c:v>
                </c:pt>
                <c:pt idx="15">
                  <c:v>3.499999999999999</c:v>
                </c:pt>
                <c:pt idx="16">
                  <c:v>3.130495168499704</c:v>
                </c:pt>
              </c:numCache>
            </c:numRef>
          </c:yVal>
          <c:smooth val="1"/>
        </c:ser>
        <c:ser>
          <c:idx val="7"/>
          <c:order val="7"/>
          <c:spPr>
            <a:ln w="19050" cmpd="sng"/>
          </c:spPr>
          <c:marker>
            <c:symbol val="none"/>
          </c:marker>
          <c:xVal>
            <c:numRef>
              <c:f>'[Prediction error height.xlsx]Sheet1'!$F$7:$F$8</c:f>
              <c:numCache>
                <c:formatCode>General</c:formatCode>
                <c:ptCount val="2"/>
                <c:pt idx="0">
                  <c:v>0.16</c:v>
                </c:pt>
                <c:pt idx="1">
                  <c:v>0.16</c:v>
                </c:pt>
              </c:numCache>
            </c:numRef>
          </c:xVal>
          <c:yVal>
            <c:numRef>
              <c:f>'[Prediction error height.xlsx]Sheet1'!$G$7:$G$8</c:f>
              <c:numCache>
                <c:formatCode>General</c:formatCode>
                <c:ptCount val="2"/>
                <c:pt idx="0">
                  <c:v>0.0</c:v>
                </c:pt>
                <c:pt idx="1">
                  <c:v>7.0</c:v>
                </c:pt>
              </c:numCache>
            </c:numRef>
          </c:yVal>
          <c:smooth val="1"/>
        </c:ser>
        <c:ser>
          <c:idx val="8"/>
          <c:order val="8"/>
          <c:spPr>
            <a:ln w="19050" cmpd="sng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'[Prediction error height.xlsx]Sheet1'!$F$11:$F$12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xVal>
          <c:yVal>
            <c:numRef>
              <c:f>'[Prediction error height.xlsx]Sheet1'!$G$11:$G$12</c:f>
              <c:numCache>
                <c:formatCode>General</c:formatCode>
                <c:ptCount val="2"/>
                <c:pt idx="0">
                  <c:v>0.0</c:v>
                </c:pt>
                <c:pt idx="1">
                  <c:v>7.0</c:v>
                </c:pt>
              </c:numCache>
            </c:numRef>
          </c:yVal>
          <c:smooth val="1"/>
        </c:ser>
        <c:ser>
          <c:idx val="9"/>
          <c:order val="9"/>
          <c:spPr>
            <a:ln w="38100" cap="flat" cmpd="sng"/>
          </c:spPr>
          <c:marker>
            <c:symbol val="none"/>
          </c:marker>
          <c:xVal>
            <c:numRef>
              <c:f>'[Prediction error height.xlsx]Sheet1'!$A$3:$A$19</c:f>
              <c:numCache>
                <c:formatCode>General</c:formatCode>
                <c:ptCount val="17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</c:numCache>
            </c:numRef>
          </c:xVal>
          <c:yVal>
            <c:numRef>
              <c:f>'[Prediction error height.xlsx]Sheet1'!$B$3:$B$19</c:f>
              <c:numCache>
                <c:formatCode>0.0</c:formatCode>
                <c:ptCount val="17"/>
                <c:pt idx="0">
                  <c:v>7.0</c:v>
                </c:pt>
                <c:pt idx="1">
                  <c:v>6.82275604136622</c:v>
                </c:pt>
                <c:pt idx="2">
                  <c:v>6.640783086353596</c:v>
                </c:pt>
                <c:pt idx="3">
                  <c:v>6.453681120105021</c:v>
                </c:pt>
                <c:pt idx="4">
                  <c:v>6.260990336999384</c:v>
                </c:pt>
                <c:pt idx="5">
                  <c:v>6.062177826491015</c:v>
                </c:pt>
                <c:pt idx="6">
                  <c:v>5.85662018573853</c:v>
                </c:pt>
                <c:pt idx="7">
                  <c:v>5.643580423808975</c:v>
                </c:pt>
                <c:pt idx="8">
                  <c:v>5.422176684690384</c:v>
                </c:pt>
                <c:pt idx="9">
                  <c:v>5.191338940966964</c:v>
                </c:pt>
                <c:pt idx="10">
                  <c:v>4.949747468305832</c:v>
                </c:pt>
                <c:pt idx="11">
                  <c:v>4.695742752749559</c:v>
                </c:pt>
                <c:pt idx="12">
                  <c:v>4.427188724235727</c:v>
                </c:pt>
                <c:pt idx="13">
                  <c:v>4.141255848169727</c:v>
                </c:pt>
                <c:pt idx="14">
                  <c:v>3.834057902536163</c:v>
                </c:pt>
                <c:pt idx="15">
                  <c:v>3.499999999999999</c:v>
                </c:pt>
                <c:pt idx="16">
                  <c:v>3.130495168499704</c:v>
                </c:pt>
              </c:numCache>
            </c:numRef>
          </c:yVal>
          <c:smooth val="1"/>
        </c:ser>
        <c:ser>
          <c:idx val="10"/>
          <c:order val="10"/>
          <c:spPr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'[Prediction error height.xlsx]Sheet1'!$F$7:$F$8</c:f>
              <c:numCache>
                <c:formatCode>General</c:formatCode>
                <c:ptCount val="2"/>
                <c:pt idx="0">
                  <c:v>0.16</c:v>
                </c:pt>
                <c:pt idx="1">
                  <c:v>0.16</c:v>
                </c:pt>
              </c:numCache>
            </c:numRef>
          </c:xVal>
          <c:yVal>
            <c:numRef>
              <c:f>'[Prediction error height.xlsx]Sheet1'!$G$7:$G$8</c:f>
              <c:numCache>
                <c:formatCode>General</c:formatCode>
                <c:ptCount val="2"/>
                <c:pt idx="0">
                  <c:v>0.0</c:v>
                </c:pt>
                <c:pt idx="1">
                  <c:v>7.0</c:v>
                </c:pt>
              </c:numCache>
            </c:numRef>
          </c:yVal>
          <c:smooth val="1"/>
        </c:ser>
        <c:ser>
          <c:idx val="11"/>
          <c:order val="11"/>
          <c:spPr>
            <a:ln w="19050" cmpd="sng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'[Prediction error height.xlsx]Sheet1'!$F$11:$F$12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xVal>
          <c:yVal>
            <c:numRef>
              <c:f>'[Prediction error height.xlsx]Sheet1'!$G$11:$G$12</c:f>
              <c:numCache>
                <c:formatCode>General</c:formatCode>
                <c:ptCount val="2"/>
                <c:pt idx="0">
                  <c:v>0.0</c:v>
                </c:pt>
                <c:pt idx="1">
                  <c:v>7.0</c:v>
                </c:pt>
              </c:numCache>
            </c:numRef>
          </c:yVal>
          <c:smooth val="1"/>
        </c:ser>
        <c:ser>
          <c:idx val="3"/>
          <c:order val="3"/>
          <c:spPr>
            <a:ln w="38100" cap="flat" cmpd="sng"/>
          </c:spPr>
          <c:marker>
            <c:symbol val="none"/>
          </c:marker>
          <c:xVal>
            <c:numRef>
              <c:f>'[Prediction error height.xlsx]Sheet1'!$A$3:$A$19</c:f>
              <c:numCache>
                <c:formatCode>General</c:formatCode>
                <c:ptCount val="17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</c:numCache>
            </c:numRef>
          </c:xVal>
          <c:yVal>
            <c:numRef>
              <c:f>'[Prediction error height.xlsx]Sheet1'!$B$3:$B$19</c:f>
              <c:numCache>
                <c:formatCode>0.0</c:formatCode>
                <c:ptCount val="17"/>
                <c:pt idx="0">
                  <c:v>7.0</c:v>
                </c:pt>
                <c:pt idx="1">
                  <c:v>6.82275604136622</c:v>
                </c:pt>
                <c:pt idx="2">
                  <c:v>6.640783086353596</c:v>
                </c:pt>
                <c:pt idx="3">
                  <c:v>6.453681120105021</c:v>
                </c:pt>
                <c:pt idx="4">
                  <c:v>6.260990336999384</c:v>
                </c:pt>
                <c:pt idx="5">
                  <c:v>6.062177826491015</c:v>
                </c:pt>
                <c:pt idx="6">
                  <c:v>5.85662018573853</c:v>
                </c:pt>
                <c:pt idx="7">
                  <c:v>5.643580423808975</c:v>
                </c:pt>
                <c:pt idx="8">
                  <c:v>5.422176684690384</c:v>
                </c:pt>
                <c:pt idx="9">
                  <c:v>5.191338940966964</c:v>
                </c:pt>
                <c:pt idx="10">
                  <c:v>4.949747468305832</c:v>
                </c:pt>
                <c:pt idx="11">
                  <c:v>4.695742752749559</c:v>
                </c:pt>
                <c:pt idx="12">
                  <c:v>4.427188724235727</c:v>
                </c:pt>
                <c:pt idx="13">
                  <c:v>4.141255848169727</c:v>
                </c:pt>
                <c:pt idx="14">
                  <c:v>3.834057902536163</c:v>
                </c:pt>
                <c:pt idx="15">
                  <c:v>3.499999999999999</c:v>
                </c:pt>
                <c:pt idx="16">
                  <c:v>3.130495168499704</c:v>
                </c:pt>
              </c:numCache>
            </c:numRef>
          </c:yVal>
          <c:smooth val="1"/>
        </c:ser>
        <c:ser>
          <c:idx val="4"/>
          <c:order val="4"/>
          <c:tx>
            <c:v>xline</c:v>
          </c:tx>
          <c:spPr>
            <a:ln w="19050" cmpd="sng"/>
          </c:spPr>
          <c:marker>
            <c:symbol val="none"/>
          </c:marker>
          <c:xVal>
            <c:numRef>
              <c:f>'[Prediction error height.xlsx]Sheet1'!$F$7:$F$8</c:f>
              <c:numCache>
                <c:formatCode>General</c:formatCode>
                <c:ptCount val="2"/>
                <c:pt idx="0">
                  <c:v>0.16</c:v>
                </c:pt>
                <c:pt idx="1">
                  <c:v>0.16</c:v>
                </c:pt>
              </c:numCache>
            </c:numRef>
          </c:xVal>
          <c:yVal>
            <c:numRef>
              <c:f>'[Prediction error height.xlsx]Sheet1'!$G$7:$G$8</c:f>
              <c:numCache>
                <c:formatCode>General</c:formatCode>
                <c:ptCount val="2"/>
                <c:pt idx="0">
                  <c:v>0.0</c:v>
                </c:pt>
                <c:pt idx="1">
                  <c:v>7.0</c:v>
                </c:pt>
              </c:numCache>
            </c:numRef>
          </c:yVal>
          <c:smooth val="1"/>
        </c:ser>
        <c:ser>
          <c:idx val="5"/>
          <c:order val="5"/>
          <c:tx>
            <c:v>xline2</c:v>
          </c:tx>
          <c:spPr>
            <a:ln w="19050" cmpd="sng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'[Prediction error height.xlsx]Sheet1'!$F$11:$F$12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xVal>
          <c:yVal>
            <c:numRef>
              <c:f>'[Prediction error height.xlsx]Sheet1'!$G$11:$G$12</c:f>
              <c:numCache>
                <c:formatCode>General</c:formatCode>
                <c:ptCount val="2"/>
                <c:pt idx="0">
                  <c:v>0.0</c:v>
                </c:pt>
                <c:pt idx="1">
                  <c:v>7.0</c:v>
                </c:pt>
              </c:numCache>
            </c:numRef>
          </c:yVal>
          <c:smooth val="1"/>
        </c:ser>
        <c:ser>
          <c:idx val="0"/>
          <c:order val="0"/>
          <c:spPr>
            <a:ln w="38100" cap="flat" cmpd="sng"/>
          </c:spPr>
          <c:marker>
            <c:symbol val="none"/>
          </c:marker>
          <c:xVal>
            <c:numRef>
              <c:f>'[Prediction error height.xlsx]Sheet1'!$A$3:$A$19</c:f>
              <c:numCache>
                <c:formatCode>General</c:formatCode>
                <c:ptCount val="17"/>
                <c:pt idx="0">
                  <c:v>0.0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</c:numCache>
            </c:numRef>
          </c:xVal>
          <c:yVal>
            <c:numRef>
              <c:f>'[Prediction error height.xlsx]Sheet1'!$B$3:$B$19</c:f>
              <c:numCache>
                <c:formatCode>0.0</c:formatCode>
                <c:ptCount val="17"/>
                <c:pt idx="0">
                  <c:v>7.0</c:v>
                </c:pt>
                <c:pt idx="1">
                  <c:v>6.82275604136622</c:v>
                </c:pt>
                <c:pt idx="2">
                  <c:v>6.640783086353596</c:v>
                </c:pt>
                <c:pt idx="3">
                  <c:v>6.453681120105021</c:v>
                </c:pt>
                <c:pt idx="4">
                  <c:v>6.260990336999384</c:v>
                </c:pt>
                <c:pt idx="5">
                  <c:v>6.062177826491015</c:v>
                </c:pt>
                <c:pt idx="6">
                  <c:v>5.85662018573853</c:v>
                </c:pt>
                <c:pt idx="7">
                  <c:v>5.643580423808975</c:v>
                </c:pt>
                <c:pt idx="8">
                  <c:v>5.422176684690384</c:v>
                </c:pt>
                <c:pt idx="9">
                  <c:v>5.191338940966964</c:v>
                </c:pt>
                <c:pt idx="10">
                  <c:v>4.949747468305832</c:v>
                </c:pt>
                <c:pt idx="11">
                  <c:v>4.695742752749559</c:v>
                </c:pt>
                <c:pt idx="12">
                  <c:v>4.427188724235727</c:v>
                </c:pt>
                <c:pt idx="13">
                  <c:v>4.141255848169727</c:v>
                </c:pt>
                <c:pt idx="14">
                  <c:v>3.834057902536163</c:v>
                </c:pt>
                <c:pt idx="15">
                  <c:v>3.499999999999999</c:v>
                </c:pt>
                <c:pt idx="16">
                  <c:v>3.130495168499704</c:v>
                </c:pt>
              </c:numCache>
            </c:numRef>
          </c:yVal>
          <c:smooth val="1"/>
        </c:ser>
        <c:ser>
          <c:idx val="1"/>
          <c:order val="1"/>
          <c:tx>
            <c:v>xline</c:v>
          </c:tx>
          <c:spPr>
            <a:ln w="19050" cmpd="sng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0209612817089453"/>
                  <c:y val="-0.39795006923347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rgbClr val="953735"/>
                        </a:solidFill>
                        <a:latin typeface="Helvetica"/>
                      </a:rPr>
                      <a:t>GWAS 2014</a:t>
                    </a:r>
                    <a:endParaRPr lang="en-US" sz="1800" b="1">
                      <a:solidFill>
                        <a:srgbClr val="953735"/>
                      </a:solidFill>
                      <a:latin typeface="Helvetica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'[Prediction error height.xlsx]Sheet1'!$F$7:$F$8</c:f>
              <c:numCache>
                <c:formatCode>General</c:formatCode>
                <c:ptCount val="2"/>
                <c:pt idx="0">
                  <c:v>0.16</c:v>
                </c:pt>
                <c:pt idx="1">
                  <c:v>0.16</c:v>
                </c:pt>
              </c:numCache>
            </c:numRef>
          </c:xVal>
          <c:yVal>
            <c:numRef>
              <c:f>'[Prediction error height.xlsx]Sheet1'!$G$7:$G$8</c:f>
              <c:numCache>
                <c:formatCode>General</c:formatCode>
                <c:ptCount val="2"/>
                <c:pt idx="0">
                  <c:v>0.0</c:v>
                </c:pt>
                <c:pt idx="1">
                  <c:v>7.0</c:v>
                </c:pt>
              </c:numCache>
            </c:numRef>
          </c:yVal>
          <c:smooth val="1"/>
        </c:ser>
        <c:ser>
          <c:idx val="2"/>
          <c:order val="2"/>
          <c:tx>
            <c:v>xline2</c:v>
          </c:tx>
          <c:spPr>
            <a:ln w="19050" cmpd="sng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00169401721981024"/>
                  <c:y val="0.216657986649307"/>
                </c:manualLayout>
              </c:layout>
              <c:tx>
                <c:rich>
                  <a:bodyPr/>
                  <a:lstStyle/>
                  <a:p>
                    <a:r>
                      <a:rPr lang="en-US" sz="2000" b="1">
                        <a:solidFill>
                          <a:schemeClr val="accent2">
                            <a:lumMod val="75000"/>
                          </a:schemeClr>
                        </a:solidFill>
                        <a:latin typeface="Helvetica"/>
                      </a:rPr>
                      <a:t>heritability</a:t>
                    </a:r>
                    <a:endParaRPr lang="en-US" sz="1200" b="1">
                      <a:solidFill>
                        <a:schemeClr val="accent2">
                          <a:lumMod val="75000"/>
                        </a:schemeClr>
                      </a:solidFill>
                      <a:latin typeface="Helvetica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1"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'[Prediction error height.xlsx]Sheet1'!$F$11:$F$12</c:f>
              <c:numCache>
                <c:formatCode>General</c:formatCode>
                <c:ptCount val="2"/>
                <c:pt idx="0">
                  <c:v>0.8</c:v>
                </c:pt>
                <c:pt idx="1">
                  <c:v>0.8</c:v>
                </c:pt>
              </c:numCache>
            </c:numRef>
          </c:xVal>
          <c:yVal>
            <c:numRef>
              <c:f>'[Prediction error height.xlsx]Sheet1'!$G$11:$G$12</c:f>
              <c:numCache>
                <c:formatCode>General</c:formatCode>
                <c:ptCount val="2"/>
                <c:pt idx="0">
                  <c:v>0.0</c:v>
                </c:pt>
                <c:pt idx="1">
                  <c:v>7.0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600016"/>
        <c:axId val="72619744"/>
      </c:scatterChart>
      <c:valAx>
        <c:axId val="72600016"/>
        <c:scaling>
          <c:orientation val="minMax"/>
          <c:max val="1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R</a:t>
                </a:r>
                <a:r>
                  <a:rPr lang="en-US" sz="1800" baseline="30000"/>
                  <a:t>2</a:t>
                </a:r>
                <a:r>
                  <a:rPr lang="en-US" sz="1800"/>
                  <a:t> (genetic predictor, outcome)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619744"/>
        <c:crosses val="autoZero"/>
        <c:crossBetween val="midCat"/>
      </c:valAx>
      <c:valAx>
        <c:axId val="72619744"/>
        <c:scaling>
          <c:orientation val="minMax"/>
          <c:max val="7.0"/>
        </c:scaling>
        <c:delete val="0"/>
        <c:axPos val="l"/>
        <c:majorGridlines>
          <c:spPr>
            <a:ln w="3175" cap="flat" cmpd="sng">
              <a:noFill/>
              <a:prstDash val="solid"/>
            </a:ln>
          </c:spPr>
        </c:majorGridlines>
        <c:title>
          <c:tx>
            <c:rich>
              <a:bodyPr rot="-5400000" vert="horz" anchor="t" anchorCtr="1"/>
              <a:lstStyle/>
              <a:p>
                <a:pPr>
                  <a:defRPr sz="1800"/>
                </a:pPr>
                <a:r>
                  <a:rPr lang="en-US" sz="1800"/>
                  <a:t>SD</a:t>
                </a:r>
                <a:br>
                  <a:rPr lang="en-US" sz="1800"/>
                </a:br>
                <a:r>
                  <a:rPr lang="en-US" sz="1800"/>
                  <a:t>(outcome |</a:t>
                </a:r>
                <a:r>
                  <a:rPr lang="en-US" sz="1800" baseline="0"/>
                  <a:t> </a:t>
                </a:r>
                <a:r>
                  <a:rPr lang="en-US" sz="1800"/>
                  <a:t>genetic predictor)</a:t>
                </a:r>
              </a:p>
            </c:rich>
          </c:tx>
          <c:layout>
            <c:manualLayout>
              <c:xMode val="edge"/>
              <c:yMode val="edge"/>
              <c:x val="0.00956172534507952"/>
              <c:y val="0.12846281025895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726000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>
          <a:latin typeface="Helvetica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476B2-2B55-3847-9265-7FA3DFD757C2}" type="datetimeFigureOut">
              <a:rPr lang="en-AU" smtClean="0"/>
              <a:t>26/04/2018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1C270-6825-294F-8A19-C1B40FDFD7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80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C270-6825-294F-8A19-C1B40FDFD76E}" type="slidenum">
              <a:rPr lang="en-AU" smtClean="0">
                <a:solidFill>
                  <a:prstClr val="black"/>
                </a:solidFill>
              </a:rPr>
              <a:pPr/>
              <a:t>1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3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hidden h2: if SNP-h2 estimates correct: caused by lack of power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still missing h2: h2 overestimation; untagged variants; disease heterogeneity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03D77-EA07-D949-940E-2900362715A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13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1C270-6825-294F-8A19-C1B40FDFD76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91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62A9AF-DDB3-8649-801C-041BA8DE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A1EA3B-48DD-7840-914E-CF1449572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1945A9-A782-7042-93D2-18325B09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CE8-6186-824A-A168-A7F99C31648A}" type="datetime1">
              <a:rPr lang="en-AU" smtClean="0"/>
              <a:t>26/04/2018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F1981-98B7-8A4E-BC5D-A18F0D20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FEBA0-7D2C-B740-9082-BD9AE42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4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5C56D-6880-A842-B7AC-F2AD42CA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3D97AD-BCB7-3141-886A-416922B6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29ECC8-5156-3E4C-9681-B58DB3A4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EF02-3473-ED43-AD28-A0AAA732F18C}" type="datetime1">
              <a:rPr lang="en-AU" smtClean="0"/>
              <a:t>26/04/2018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FC8A56-EC9F-5947-B17C-5E08AF2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4D74FE-448E-2444-B268-5749116C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32B8B5-F57B-BE45-B16C-065F53E57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C71FA7-B99A-A844-B1C8-3F04D65BA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5E9DD-8E61-6E47-8EA5-31EE0F0C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8660-2761-5E41-95EE-18DE1938D368}" type="datetime1">
              <a:rPr lang="en-AU" smtClean="0"/>
              <a:t>26/04/2018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F5045-7E51-0848-9588-1155970A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6D79DC-067C-994F-B7E0-5C6AE88C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3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2A9AF-DDB3-8649-801C-041BA8DE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6A1EA3B-48DD-7840-914E-CF1449572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1945A9-A782-7042-93D2-18325B09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BCE8-6186-824A-A168-A7F99C31648A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F1981-98B7-8A4E-BC5D-A18F0D20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DFEBA0-7D2C-B740-9082-BD9AE420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DEC37-3066-4D45-BC94-C5B8341F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953E9B-94F6-964B-A06F-4A1C6A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F2EDED-90C8-C141-8B9D-881FA7B0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EB1F-88A8-FC4C-90DC-80BBBA55277C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D591A6-355F-2D4E-B24B-B0557118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C0E475-A7DA-6645-B5AC-F807B603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A1AB9-8B70-1049-A139-5E80ADE2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0843E5-0157-E74A-93A7-F2B9EE5E9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A9AA4D-4AD7-C446-B766-9416590A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2D8-B4F1-904F-A097-EF2EC87E5E85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C835B6-E05F-6441-B6B6-20299657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9911F5-72A0-D948-A669-D4A35C97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3EA061-480F-E041-897A-B0C6A27F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8E1F8E-35FA-5F45-9BA0-6B0062273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4B1E915-A4CD-0A40-961D-1EEABFAE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CBB560-D508-F544-87C0-C78E16F0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C27-735D-464F-B124-E53C5B4F1A91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1C0DAF-6B3F-5344-8B4D-EB7995E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F4C264-E6F4-0D4C-A11B-0EFB943B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545392-25A8-8F4F-B245-83D9C448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15DA92-80E8-4E49-8F29-7669F1DE9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E83BD2-B453-5949-A91C-6A59DD21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779537-21B0-AB46-9715-4BE9B2510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95C28BD-9C9D-304B-AE38-F959AF67A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B671D1-706D-BA48-BEBE-3C43CBF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B2C-7458-EE4B-9921-122DC0A31783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3E85D1F-977D-7348-B97B-3B697746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AA18621-7A13-1C44-9A2A-DA4A52A8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3C94A2-C91D-8C4F-8FD7-D0C5CDCB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E879D58-EEEE-5744-8E57-77B97180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7A74-AB1F-3D44-9982-364BA64D1402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88A346A-84B0-0643-8D40-41F3B13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DC6FD44-142A-264B-820C-D6A0B7C9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5EA256-EB21-F84A-90FE-DDB0086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34E4-6FE8-5D40-9D29-BD53A4193A6F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A03AC3E-F446-2541-9146-63CED161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11C333-29AA-2940-8CB9-62DCB6A5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4F632-200B-2C46-8651-16FB9AC7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345A78-DDC9-0D4D-A12D-7AB8073D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734A41-610E-5F40-A789-086A42036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E2CFC4-6291-6B42-B972-360D3888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563D-6CB6-174A-B672-8FD65DB2FE48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72D317-5630-F94B-A186-FFB274CE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61AF608-6806-914E-AFB4-B0335689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DEC37-3066-4D45-BC94-C5B8341F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953E9B-94F6-964B-A06F-4A1C6A34E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2EDED-90C8-C141-8B9D-881FA7B00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EB1F-88A8-FC4C-90DC-80BBBA55277C}" type="datetime1">
              <a:rPr lang="en-AU" smtClean="0"/>
              <a:t>26/04/2018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591A6-355F-2D4E-B24B-B0557118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C0E475-A7DA-6645-B5AC-F807B603B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6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3149FB-9040-7B45-A228-147A265E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D09F794-1EFD-D442-9F8C-2A0CA3FF7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37FFBE-7C38-7947-A295-0713AA3C3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5DC2E63-5838-A945-8BE9-485A9A85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116F-8D54-FC43-84BE-24975945549F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2D550C-4AAD-794F-BC48-E0F9E307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BFC7A7-40BA-C142-8B8A-376258BF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25C56D-6880-A842-B7AC-F2AD42CA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3D97AD-BCB7-3141-886A-416922B6C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29ECC8-5156-3E4C-9681-B58DB3A42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EF02-3473-ED43-AD28-A0AAA732F18C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FC8A56-EC9F-5947-B17C-5E08AF2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4D74FE-448E-2444-B268-5749116C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32B8B5-F57B-BE45-B16C-065F53E57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FC71FA7-B99A-A844-B1C8-3F04D65BA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05E9DD-8E61-6E47-8EA5-31EE0F0C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8660-2761-5E41-95EE-18DE1938D368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F5045-7E51-0848-9588-1155970A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6D79DC-067C-994F-B7E0-5C6AE88C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A1AB9-8B70-1049-A139-5E80ADE2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0843E5-0157-E74A-93A7-F2B9EE5E9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A9AA4D-4AD7-C446-B766-9416590A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B2D8-B4F1-904F-A097-EF2EC87E5E85}" type="datetime1">
              <a:rPr lang="en-AU" smtClean="0"/>
              <a:t>26/04/2018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C835B6-E05F-6441-B6B6-20299657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911F5-72A0-D948-A669-D4A35C97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3EA061-480F-E041-897A-B0C6A27F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8E1F8E-35FA-5F45-9BA0-6B0062273E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B1E915-A4CD-0A40-961D-1EEABFAEA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CBB560-D508-F544-87C0-C78E16F0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BC27-735D-464F-B124-E53C5B4F1A91}" type="datetime1">
              <a:rPr lang="en-AU" smtClean="0"/>
              <a:t>26/04/2018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C0DAF-6B3F-5344-8B4D-EB7995E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F4C264-E6F4-0D4C-A11B-0EFB943B3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0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545392-25A8-8F4F-B245-83D9C448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15DA92-80E8-4E49-8F29-7669F1DE9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E83BD2-B453-5949-A91C-6A59DD213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4779537-21B0-AB46-9715-4BE9B2510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5C28BD-9C9D-304B-AE38-F959AF67A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B671D1-706D-BA48-BEBE-3C43CBFD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8B2C-7458-EE4B-9921-122DC0A31783}" type="datetime1">
              <a:rPr lang="en-AU" smtClean="0"/>
              <a:t>26/04/2018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E85D1F-977D-7348-B97B-3B697746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A18621-7A13-1C44-9A2A-DA4A52A8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9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C94A2-C91D-8C4F-8FD7-D0C5CDCB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879D58-EEEE-5744-8E57-77B97180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7A74-AB1F-3D44-9982-364BA64D1402}" type="datetime1">
              <a:rPr lang="en-AU" smtClean="0"/>
              <a:t>26/04/2018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8A346A-84B0-0643-8D40-41F3B138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C6FD44-142A-264B-820C-D6A0B7C9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5EA256-EB21-F84A-90FE-DDB0086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34E4-6FE8-5D40-9D29-BD53A4193A6F}" type="datetime1">
              <a:rPr lang="en-AU" smtClean="0"/>
              <a:t>26/04/2018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03AC3E-F446-2541-9146-63CED161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11C333-29AA-2940-8CB9-62DCB6A5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4F632-200B-2C46-8651-16FB9AC7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345A78-DDC9-0D4D-A12D-7AB8073D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734A41-610E-5F40-A789-086A42036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E2CFC4-6291-6B42-B972-360D3888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563D-6CB6-174A-B672-8FD65DB2FE48}" type="datetime1">
              <a:rPr lang="en-AU" smtClean="0"/>
              <a:t>26/04/2018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2D317-5630-F94B-A186-FFB274CE9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1AF608-6806-914E-AFB4-B0335689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7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149FB-9040-7B45-A228-147A265E5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09F794-1EFD-D442-9F8C-2A0CA3FF7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37FFBE-7C38-7947-A295-0713AA3C3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DC2E63-5838-A945-8BE9-485A9A85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116F-8D54-FC43-84BE-24975945549F}" type="datetime1">
              <a:rPr lang="en-AU" smtClean="0"/>
              <a:t>26/04/2018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2D550C-4AAD-794F-BC48-E0F9E307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BFC7A7-40BA-C142-8B8A-376258BF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D9544C-AE2B-8645-8086-EB617449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FEBB0D-502C-B446-A4ED-3E02747F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9436E5-6726-5B42-B279-B6A7CA42B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5012-7490-FA42-9ADF-3D79C5DD75EC}" type="datetime1">
              <a:rPr lang="en-AU" smtClean="0"/>
              <a:t>26/04/2018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7E5FF0-B790-3945-930A-5B65FC0EC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0312FD-494F-7C48-AE41-C5383789C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7747-F8FE-8F46-A2EA-189C3E62CFE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F82E2C-4053-574E-A935-46462F252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326" t="3668" r="1045" b="4036"/>
          <a:stretch/>
        </p:blipFill>
        <p:spPr>
          <a:xfrm>
            <a:off x="7203083" y="6198030"/>
            <a:ext cx="2077105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B9E5AD-7781-3444-9470-DC2007DC8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0900" y="6189663"/>
            <a:ext cx="2451600" cy="539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D4FC8FE-47D0-5541-A5EA-31197BE0C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937" t="16313" r="5833" b="15847"/>
          <a:stretch/>
        </p:blipFill>
        <p:spPr>
          <a:xfrm>
            <a:off x="9568777" y="6202363"/>
            <a:ext cx="17850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8D9544C-AE2B-8645-8086-EB617449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FEBB0D-502C-B446-A4ED-3E02747F1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9436E5-6726-5B42-B279-B6A7CA42B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5012-7490-FA42-9ADF-3D79C5DD75EC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26/04/2018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7E5FF0-B790-3945-930A-5B65FC0EC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0312FD-494F-7C48-AE41-C5383789C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CF82E2C-4053-574E-A935-46462F2526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326" t="3668" r="1045" b="4036"/>
          <a:stretch/>
        </p:blipFill>
        <p:spPr>
          <a:xfrm>
            <a:off x="7203083" y="6198030"/>
            <a:ext cx="2077105" cy="5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0B9E5AD-7781-3444-9470-DC2007DC8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0900" y="6189663"/>
            <a:ext cx="2451600" cy="539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D4FC8FE-47D0-5541-A5EA-31197BE0C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5937" t="16313" r="5833" b="15847"/>
          <a:stretch/>
        </p:blipFill>
        <p:spPr>
          <a:xfrm>
            <a:off x="9568777" y="6202363"/>
            <a:ext cx="178502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8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A3E75-0B81-E746-84FA-6FFFC6A4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91" y="1122363"/>
            <a:ext cx="9806609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</a:t>
            </a:r>
            <a:r>
              <a:rPr lang="en-US" dirty="0" smtClean="0"/>
              <a:t>variants </a:t>
            </a:r>
            <a:r>
              <a:rPr lang="en-US" dirty="0" smtClean="0"/>
              <a:t>and their contribution to </a:t>
            </a:r>
            <a:r>
              <a:rPr lang="en-US" dirty="0" smtClean="0"/>
              <a:t>heritability</a:t>
            </a:r>
            <a:br>
              <a:rPr lang="en-US" dirty="0" smtClean="0"/>
            </a:br>
            <a:r>
              <a:rPr lang="en-US" dirty="0" smtClean="0"/>
              <a:t>(“GWAS and heritability”)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5528E7-003B-1745-966F-0E342168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0038"/>
            <a:ext cx="9144000" cy="1655762"/>
          </a:xfrm>
        </p:spPr>
        <p:txBody>
          <a:bodyPr/>
          <a:lstStyle/>
          <a:p>
            <a:r>
              <a:rPr lang="en-US" dirty="0" err="1" smtClean="0"/>
              <a:t>peter.visscher@uq.edu.au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</a:t>
            </a:r>
            <a:r>
              <a:rPr lang="en-AU" dirty="0" smtClean="0"/>
              <a:t>data since 2009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GWAS summary </a:t>
            </a:r>
            <a:r>
              <a:rPr lang="en-AU" dirty="0" smtClean="0"/>
              <a:t>statistics</a:t>
            </a:r>
            <a:endParaRPr lang="en-AU" dirty="0"/>
          </a:p>
          <a:p>
            <a:r>
              <a:rPr lang="en-AU" dirty="0" smtClean="0"/>
              <a:t>More and ever-larger GWAS</a:t>
            </a:r>
          </a:p>
          <a:p>
            <a:r>
              <a:rPr lang="en-AU" dirty="0" smtClean="0"/>
              <a:t>Transcriptional and epigenetic resources</a:t>
            </a:r>
          </a:p>
          <a:p>
            <a:r>
              <a:rPr lang="en-AU" dirty="0" smtClean="0"/>
              <a:t>Fully sequenced reference panels</a:t>
            </a:r>
          </a:p>
          <a:p>
            <a:pPr lvl="1"/>
            <a:r>
              <a:rPr lang="en-AU" dirty="0" smtClean="0"/>
              <a:t>imputation accuracy down to MAF = 0.5%</a:t>
            </a:r>
          </a:p>
          <a:p>
            <a:endParaRPr lang="en-AU" dirty="0" smtClean="0"/>
          </a:p>
          <a:p>
            <a:r>
              <a:rPr lang="en-AU" dirty="0" smtClean="0"/>
              <a:t>Large </a:t>
            </a:r>
            <a:r>
              <a:rPr lang="en-AU" dirty="0" smtClean="0"/>
              <a:t>single cohort studies, e.g. UK </a:t>
            </a:r>
            <a:r>
              <a:rPr lang="en-AU" dirty="0" smtClean="0"/>
              <a:t>Biobank</a:t>
            </a:r>
          </a:p>
          <a:p>
            <a:r>
              <a:rPr lang="en-AU" dirty="0" smtClean="0"/>
              <a:t>Contributions from commercial companies e.g. 23andMe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 </a:t>
            </a:r>
            <a:r>
              <a:rPr lang="en-AU" dirty="0" smtClean="0"/>
              <a:t>methods since 2009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GREML (Yang 2010, 2015 NG; 2011 AJHG)</a:t>
            </a:r>
          </a:p>
          <a:p>
            <a:r>
              <a:rPr lang="en-AU" dirty="0" smtClean="0"/>
              <a:t>LD score regression (</a:t>
            </a:r>
            <a:r>
              <a:rPr lang="en-AU" dirty="0" err="1" smtClean="0"/>
              <a:t>Bulik</a:t>
            </a:r>
            <a:r>
              <a:rPr lang="en-AU" dirty="0" smtClean="0"/>
              <a:t>-Sullivan 2015 NG 2x)</a:t>
            </a:r>
          </a:p>
          <a:p>
            <a:r>
              <a:rPr lang="en-AU" dirty="0"/>
              <a:t>P</a:t>
            </a:r>
            <a:r>
              <a:rPr lang="en-AU" dirty="0" smtClean="0"/>
              <a:t>rediction methods (Purcell 2009 Nature; </a:t>
            </a:r>
            <a:r>
              <a:rPr lang="en-AU" dirty="0"/>
              <a:t>Zhou-Stephens 2012 PLOS Genetics, 2013 </a:t>
            </a:r>
            <a:r>
              <a:rPr lang="en-AU" dirty="0" smtClean="0"/>
              <a:t>NG; Moser </a:t>
            </a:r>
            <a:r>
              <a:rPr lang="en-AU" dirty="0" smtClean="0"/>
              <a:t>2015 PLOS </a:t>
            </a:r>
            <a:r>
              <a:rPr lang="en-AU" dirty="0" smtClean="0"/>
              <a:t>Genetics; </a:t>
            </a:r>
            <a:r>
              <a:rPr lang="en-AU" dirty="0" smtClean="0"/>
              <a:t>Turley 2017 NG; Maier 2018 Nat </a:t>
            </a:r>
            <a:r>
              <a:rPr lang="en-AU" dirty="0" err="1" smtClean="0"/>
              <a:t>Comms</a:t>
            </a:r>
            <a:r>
              <a:rPr lang="en-AU" dirty="0" smtClean="0"/>
              <a:t>)</a:t>
            </a:r>
          </a:p>
          <a:p>
            <a:r>
              <a:rPr lang="en-AU" dirty="0" smtClean="0"/>
              <a:t>Causal inference (MR, SMR, GSMR, </a:t>
            </a:r>
            <a:r>
              <a:rPr lang="en-AU" dirty="0" err="1" smtClean="0"/>
              <a:t>PrediXcan</a:t>
            </a:r>
            <a:r>
              <a:rPr lang="en-AU" dirty="0" smtClean="0"/>
              <a:t>, </a:t>
            </a:r>
            <a:r>
              <a:rPr lang="en-AU" dirty="0" err="1" smtClean="0"/>
              <a:t>MetaXcan</a:t>
            </a:r>
            <a:r>
              <a:rPr lang="en-AU" dirty="0" smtClean="0"/>
              <a:t>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1732"/>
            <a:ext cx="9144000" cy="1691084"/>
          </a:xfrm>
        </p:spPr>
        <p:txBody>
          <a:bodyPr>
            <a:noAutofit/>
          </a:bodyPr>
          <a:lstStyle/>
          <a:p>
            <a:r>
              <a:rPr lang="en-AU" sz="3200" dirty="0"/>
              <a:t>Mendelian forms of “tallness” and “shortness</a:t>
            </a:r>
            <a:r>
              <a:rPr lang="en-AU" sz="3200"/>
              <a:t>” </a:t>
            </a:r>
            <a:r>
              <a:rPr lang="en-AU" sz="3200" smtClean="0"/>
              <a:t>exist, but </a:t>
            </a:r>
            <a:r>
              <a:rPr lang="en-AU" sz="3200" dirty="0"/>
              <a:t>most variation is polygenic</a:t>
            </a:r>
          </a:p>
        </p:txBody>
      </p:sp>
      <p:pic>
        <p:nvPicPr>
          <p:cNvPr id="11" name="Picture 2" descr="http://0.tqn.com/d/weirdnews/1/0/r/X/-/-/PingPing-Sul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2688200"/>
            <a:ext cx="1152128" cy="1726266"/>
          </a:xfrm>
          <a:prstGeom prst="rect">
            <a:avLst/>
          </a:prstGeom>
          <a:noFill/>
        </p:spPr>
      </p:pic>
      <p:pic>
        <p:nvPicPr>
          <p:cNvPr id="13" name="Picture 12" descr="marf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9696" y="2682722"/>
            <a:ext cx="1152128" cy="1771398"/>
          </a:xfrm>
          <a:prstGeom prst="rect">
            <a:avLst/>
          </a:prstGeom>
        </p:spPr>
      </p:pic>
      <p:pic>
        <p:nvPicPr>
          <p:cNvPr id="14" name="Picture 4" descr="height phot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636912"/>
            <a:ext cx="516807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F600-D167-4464-8E58-41C9861EDD1B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43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9788" y="1412775"/>
            <a:ext cx="5264485" cy="5256128"/>
          </a:xfrm>
        </p:spPr>
      </p:pic>
      <p:sp>
        <p:nvSpPr>
          <p:cNvPr id="13" name="TextBox 12"/>
          <p:cNvSpPr txBox="1"/>
          <p:nvPr/>
        </p:nvSpPr>
        <p:spPr>
          <a:xfrm>
            <a:off x="4079776" y="2132856"/>
            <a:ext cx="86409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dirty="0">
                <a:solidFill>
                  <a:prstClr val="black"/>
                </a:solidFill>
                <a:latin typeface="Arial" pitchFamily="34" charset="0"/>
                <a:ea typeface="+mn-ea"/>
              </a:rPr>
              <a:t>FBN1</a:t>
            </a:r>
          </a:p>
        </p:txBody>
      </p:sp>
      <p:sp>
        <p:nvSpPr>
          <p:cNvPr id="83978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6106D3-CF9F-0847-B541-5651C58FFFC5}" type="slidenum">
              <a:rPr lang="en-AU">
                <a:solidFill>
                  <a:srgbClr val="898989"/>
                </a:solidFill>
              </a:rPr>
              <a:pPr eaLnBrk="1" hangingPunct="1"/>
              <a:t>13</a:t>
            </a:fld>
            <a:endParaRPr lang="en-AU">
              <a:solidFill>
                <a:srgbClr val="89898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2144" y="5333146"/>
            <a:ext cx="115212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2000" dirty="0">
                <a:solidFill>
                  <a:prstClr val="black"/>
                </a:solidFill>
                <a:latin typeface="Arial" pitchFamily="34" charset="0"/>
                <a:ea typeface="+mn-ea"/>
              </a:rPr>
              <a:t>HMGA2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756576" cy="1691084"/>
          </a:xfrm>
        </p:spPr>
        <p:txBody>
          <a:bodyPr>
            <a:noAutofit/>
          </a:bodyPr>
          <a:lstStyle/>
          <a:p>
            <a:r>
              <a:rPr lang="en-AU" sz="3200" dirty="0"/>
              <a:t>The combination of allele frequency and effect size determines the contribution to heritability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7122"/>
          <a:stretch/>
        </p:blipFill>
        <p:spPr>
          <a:xfrm>
            <a:off x="6270693" y="1663699"/>
            <a:ext cx="3073568" cy="2733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6133" y="4432674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[</a:t>
            </a:r>
            <a:r>
              <a:rPr lang="en-AU" sz="1400" dirty="0" err="1" smtClean="0"/>
              <a:t>Marouli</a:t>
            </a:r>
            <a:r>
              <a:rPr lang="en-AU" sz="1400" dirty="0" smtClean="0"/>
              <a:t> 2017 Nature]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556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88" y="1453490"/>
            <a:ext cx="2876486" cy="30250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56460" y="1126682"/>
            <a:ext cx="79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100 %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6711" y="2028525"/>
            <a:ext cx="79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70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3672" y="6331792"/>
            <a:ext cx="27432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Slide by </a:t>
            </a:r>
            <a:r>
              <a:rPr lang="en-AU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Loic</a:t>
            </a:r>
            <a:r>
              <a:rPr lang="en-AU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en-AU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Yengo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1BDD-C4B8-9541-AAD0-1C7C92B825E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93874"/>
          </a:xfrm>
        </p:spPr>
        <p:txBody>
          <a:bodyPr>
            <a:normAutofit/>
          </a:bodyPr>
          <a:lstStyle/>
          <a:p>
            <a:r>
              <a:rPr lang="en-US" sz="2800" dirty="0"/>
              <a:t>Partitioning variance of </a:t>
            </a:r>
            <a:r>
              <a:rPr lang="en-US" sz="2800" dirty="0" smtClean="0"/>
              <a:t>height 2018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226232" y="4631377"/>
            <a:ext cx="667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+mj-lt"/>
              </a:rPr>
              <a:t>Total variance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+mj-lt"/>
              </a:rPr>
              <a:t>Heritability (based on Twin or family studies</a:t>
            </a: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)</a:t>
            </a:r>
          </a:p>
          <a:p>
            <a:pPr defTabSz="457200"/>
            <a:r>
              <a:rPr lang="en-US" sz="1400" dirty="0" smtClean="0">
                <a:solidFill>
                  <a:prstClr val="black"/>
                </a:solidFill>
                <a:latin typeface="+mj-lt"/>
              </a:rPr>
              <a:t>Within-family estimates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  <a:p>
            <a:pPr defTabSz="457200"/>
            <a:r>
              <a:rPr lang="en-US" sz="1400" dirty="0">
                <a:latin typeface="+mj-lt"/>
              </a:rPr>
              <a:t>SNP heritability from imputation to sequenced reference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solidFill>
                  <a:prstClr val="black"/>
                </a:solidFill>
                <a:latin typeface="+mj-lt"/>
              </a:rPr>
              <a:t>SNP-heritability (variance explained by all genotyped SNPs on the Chip)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+mj-lt"/>
              </a:rPr>
              <a:t>Variance explained by genome wide significant SNPs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088" y="4650925"/>
            <a:ext cx="281417" cy="133783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00343" y="1710644"/>
            <a:ext cx="79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80 %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33938" y="2304288"/>
            <a:ext cx="79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60 %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31406" y="2740560"/>
            <a:ext cx="79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45 %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2437" y="3360908"/>
            <a:ext cx="79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25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8609" y="2173356"/>
            <a:ext cx="4905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smtClean="0"/>
              <a:t>Prediction R</a:t>
            </a:r>
            <a:r>
              <a:rPr lang="en-AU" sz="2000" baseline="30000" dirty="0" smtClean="0"/>
              <a:t>2</a:t>
            </a:r>
            <a:r>
              <a:rPr lang="en-AU" sz="2000" dirty="0" smtClean="0"/>
              <a:t> is approaching 40%</a:t>
            </a:r>
          </a:p>
          <a:p>
            <a:endParaRPr lang="en-AU" sz="2000" dirty="0"/>
          </a:p>
          <a:p>
            <a:r>
              <a:rPr lang="en-AU" sz="2000" dirty="0" smtClean="0"/>
              <a:t>Variance explained by WGS unknown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5802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Variance explained for BMI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Twin studies</a:t>
            </a:r>
          </a:p>
          <a:p>
            <a:pPr marL="0" indent="0">
              <a:buNone/>
            </a:pPr>
            <a:r>
              <a:rPr lang="en-AU" dirty="0" smtClean="0"/>
              <a:t>Non-twin family studies</a:t>
            </a:r>
          </a:p>
          <a:p>
            <a:pPr marL="0" indent="0">
              <a:buNone/>
            </a:pPr>
            <a:r>
              <a:rPr lang="en-AU" dirty="0" smtClean="0"/>
              <a:t>Within-family segregation</a:t>
            </a:r>
          </a:p>
          <a:p>
            <a:pPr marL="0" indent="0">
              <a:buNone/>
            </a:pPr>
            <a:r>
              <a:rPr lang="en-AU" dirty="0" smtClean="0"/>
              <a:t>Whole-genome imputation</a:t>
            </a:r>
          </a:p>
          <a:p>
            <a:pPr marL="0" indent="0">
              <a:buNone/>
            </a:pPr>
            <a:r>
              <a:rPr lang="en-AU" dirty="0" smtClean="0"/>
              <a:t>HapMap3 SNPs</a:t>
            </a:r>
          </a:p>
          <a:p>
            <a:pPr marL="0" indent="0">
              <a:buNone/>
            </a:pPr>
            <a:r>
              <a:rPr lang="en-AU" dirty="0" smtClean="0"/>
              <a:t>GWS loci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70-80%</a:t>
            </a:r>
          </a:p>
          <a:p>
            <a:pPr marL="0" indent="0">
              <a:buNone/>
            </a:pPr>
            <a:r>
              <a:rPr lang="en-AU" dirty="0" smtClean="0"/>
              <a:t>40-50%</a:t>
            </a:r>
          </a:p>
          <a:p>
            <a:pPr marL="0" indent="0">
              <a:buNone/>
            </a:pPr>
            <a:r>
              <a:rPr lang="en-AU" dirty="0" smtClean="0"/>
              <a:t>40%</a:t>
            </a:r>
          </a:p>
          <a:p>
            <a:pPr marL="0" indent="0">
              <a:buNone/>
            </a:pPr>
            <a:r>
              <a:rPr lang="en-AU" dirty="0" smtClean="0"/>
              <a:t>27%</a:t>
            </a:r>
          </a:p>
          <a:p>
            <a:pPr marL="0" indent="0">
              <a:buNone/>
            </a:pPr>
            <a:r>
              <a:rPr lang="en-AU" dirty="0" smtClean="0"/>
              <a:t>22%</a:t>
            </a:r>
          </a:p>
          <a:p>
            <a:pPr marL="0" indent="0">
              <a:buNone/>
            </a:pPr>
            <a:r>
              <a:rPr lang="en-AU" dirty="0" smtClean="0"/>
              <a:t>5%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Difference between within-family and population estimates of SNP effects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4163"/>
            <a:ext cx="10515600" cy="3541505"/>
          </a:xfrm>
        </p:spPr>
        <p:txBody>
          <a:bodyPr>
            <a:normAutofit/>
          </a:bodyPr>
          <a:lstStyle/>
          <a:p>
            <a:r>
              <a:rPr lang="en-AU" dirty="0" smtClean="0"/>
              <a:t>Population stratification</a:t>
            </a:r>
          </a:p>
          <a:p>
            <a:r>
              <a:rPr lang="en-AU" dirty="0" smtClean="0"/>
              <a:t>G-E correlation (Nature of </a:t>
            </a:r>
            <a:r>
              <a:rPr lang="en-AU" dirty="0" smtClean="0"/>
              <a:t>Nurture)</a:t>
            </a:r>
            <a:endParaRPr lang="en-AU" dirty="0" smtClean="0"/>
          </a:p>
          <a:p>
            <a:r>
              <a:rPr lang="en-AU" dirty="0" smtClean="0"/>
              <a:t>Assortative mating</a:t>
            </a:r>
          </a:p>
          <a:p>
            <a:endParaRPr lang="en-AU" dirty="0"/>
          </a:p>
          <a:p>
            <a:r>
              <a:rPr lang="en-AU" dirty="0" smtClean="0"/>
              <a:t>Ratio within to population estimates </a:t>
            </a:r>
          </a:p>
          <a:p>
            <a:pPr lvl="1"/>
            <a:r>
              <a:rPr lang="en-AU" dirty="0" smtClean="0"/>
              <a:t>Height ~0.9</a:t>
            </a:r>
          </a:p>
          <a:p>
            <a:pPr lvl="1"/>
            <a:r>
              <a:rPr lang="en-AU" dirty="0" smtClean="0"/>
              <a:t>Educational attainment ~0.5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112" y="6413698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[Lee Nature Genetics 2018 in press; Kong Science 2018]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Non-additive genetic variance from GWAS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Few examples from GWS loci</a:t>
            </a:r>
          </a:p>
          <a:p>
            <a:pPr lvl="1"/>
            <a:r>
              <a:rPr lang="en-AU" dirty="0" smtClean="0"/>
              <a:t>but loci detected from additive models</a:t>
            </a:r>
          </a:p>
          <a:p>
            <a:r>
              <a:rPr lang="en-AU" dirty="0" smtClean="0"/>
              <a:t>Greater loss of information due to imperfect LD</a:t>
            </a:r>
          </a:p>
          <a:p>
            <a:pPr lvl="1"/>
            <a:r>
              <a:rPr lang="en-AU" dirty="0" smtClean="0"/>
              <a:t>r</a:t>
            </a:r>
            <a:r>
              <a:rPr lang="en-AU" baseline="30000" dirty="0" smtClean="0"/>
              <a:t>4</a:t>
            </a:r>
            <a:r>
              <a:rPr lang="en-AU" dirty="0" smtClean="0"/>
              <a:t> vs r</a:t>
            </a:r>
            <a:r>
              <a:rPr lang="en-AU" baseline="30000" dirty="0" smtClean="0"/>
              <a:t>2</a:t>
            </a:r>
            <a:endParaRPr lang="en-AU" dirty="0" smtClean="0"/>
          </a:p>
          <a:p>
            <a:r>
              <a:rPr lang="en-AU" dirty="0" smtClean="0"/>
              <a:t>Estimation of dominance variance</a:t>
            </a:r>
          </a:p>
          <a:p>
            <a:pPr lvl="1"/>
            <a:r>
              <a:rPr lang="en-AU" dirty="0" smtClean="0"/>
              <a:t>3% from 79 traits on N = 6700 (Zhu 2015 AJHG)</a:t>
            </a:r>
          </a:p>
          <a:p>
            <a:pPr lvl="1"/>
            <a:r>
              <a:rPr lang="en-AU" dirty="0" smtClean="0"/>
              <a:t>&lt;1% from 20 traits on N = 350,000 (</a:t>
            </a:r>
            <a:r>
              <a:rPr lang="en-AU" dirty="0" err="1" smtClean="0"/>
              <a:t>Rohart</a:t>
            </a:r>
            <a:r>
              <a:rPr lang="en-AU" dirty="0" smtClean="0"/>
              <a:t> 2018 unpublished)</a:t>
            </a:r>
          </a:p>
          <a:p>
            <a:r>
              <a:rPr lang="en-AU" dirty="0" smtClean="0"/>
              <a:t>Lack of power to detect </a:t>
            </a:r>
            <a:r>
              <a:rPr lang="en-AU" dirty="0" err="1" smtClean="0"/>
              <a:t>AxA</a:t>
            </a:r>
            <a:r>
              <a:rPr lang="en-AU" dirty="0" smtClean="0"/>
              <a:t> variance</a:t>
            </a:r>
          </a:p>
          <a:p>
            <a:r>
              <a:rPr lang="en-AU" dirty="0" smtClean="0"/>
              <a:t>Confounding with non-genetic effects from family data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Prediction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en-AU" dirty="0" smtClean="0"/>
              <a:t>Prediction from DNA sequence (or imputed SNP array) is limited by</a:t>
            </a:r>
          </a:p>
          <a:p>
            <a:pPr marL="0" indent="0">
              <a:buNone/>
            </a:pPr>
            <a:endParaRPr lang="en-AU" dirty="0" smtClean="0"/>
          </a:p>
          <a:p>
            <a:pPr lvl="1"/>
            <a:r>
              <a:rPr lang="en-AU" dirty="0" smtClean="0"/>
              <a:t>how much phenotypic variance is captured by all variants</a:t>
            </a:r>
          </a:p>
          <a:p>
            <a:pPr lvl="1"/>
            <a:r>
              <a:rPr lang="en-AU" dirty="0" smtClean="0"/>
              <a:t>how well the effects of all variants are estimated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54421" y="366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AU" sz="4000" dirty="0" smtClean="0"/>
              <a:t>Imprecision Medicine</a:t>
            </a:r>
            <a:r>
              <a:rPr lang="en-AU" sz="4000" dirty="0"/>
              <a:t/>
            </a:r>
            <a:br>
              <a:rPr lang="en-AU" sz="4000" dirty="0"/>
            </a:br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E64D-F47E-CD4E-B389-F2F506849377}" type="slidenum">
              <a:rPr lang="en-AU" smtClean="0"/>
              <a:pPr/>
              <a:t>19</a:t>
            </a:fld>
            <a:endParaRPr lang="en-AU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2279576" y="1412776"/>
          <a:ext cx="7776864" cy="457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original definition of ‘missing heritability’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10691"/>
                <a:ext cx="10515600" cy="286327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3600" i="1" smtClean="0">
                          <a:latin typeface="Cambria Math" charset="0"/>
                        </a:rPr>
                        <m:t>𝑀𝑖𝑠𝑠𝑖𝑛𝑔</m:t>
                      </m:r>
                      <m:r>
                        <a:rPr lang="en-AU" sz="360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AU" sz="3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3600" i="1">
                              <a:latin typeface="Cambria Math" charset="0"/>
                            </a:rPr>
                            <m:t>h</m:t>
                          </m:r>
                        </m:e>
                        <m:sup>
                          <m:r>
                            <a:rPr lang="en-AU" sz="36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36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i="1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AU" sz="3600" i="1"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AU" sz="3600" i="1">
                              <a:latin typeface="Cambria Math" charset="0"/>
                            </a:rPr>
                            <m:t>𝑝𝑒𝑑𝑖𝑔𝑟𝑒𝑒</m:t>
                          </m:r>
                        </m:sub>
                        <m:sup>
                          <m:r>
                            <a:rPr lang="en-AU" sz="3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AU" sz="3600" b="0" i="1" smtClean="0">
                          <a:latin typeface="Cambria Math" charset="0"/>
                        </a:rPr>
                        <m:t> −</m:t>
                      </m:r>
                      <m:sSubSup>
                        <m:sSubSupPr>
                          <m:ctrlPr>
                            <a:rPr lang="en-US" sz="3600" i="1"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36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AU" sz="3600" i="1"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AU" sz="3600" i="1">
                              <a:latin typeface="Cambria Math" charset="0"/>
                            </a:rPr>
                            <m:t>𝐺𝑊𝑆</m:t>
                          </m:r>
                          <m:r>
                            <a:rPr lang="en-AU" sz="3600" i="1">
                              <a:latin typeface="Cambria Math" charset="0"/>
                            </a:rPr>
                            <m:t> </m:t>
                          </m:r>
                          <m:r>
                            <a:rPr lang="en-AU" sz="3600" i="1">
                              <a:latin typeface="Cambria Math" charset="0"/>
                            </a:rPr>
                            <m:t>𝑙𝑜𝑐𝑖</m:t>
                          </m:r>
                        </m:sub>
                        <m:sup>
                          <m:r>
                            <a:rPr lang="en-AU" sz="36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AU" sz="3600" dirty="0"/>
              </a:p>
              <a:p>
                <a:pPr marL="0" indent="0">
                  <a:buNone/>
                </a:pPr>
                <a:endParaRPr lang="en-AU" sz="3200" dirty="0" smtClean="0"/>
              </a:p>
              <a:p>
                <a:pPr marL="0" indent="0">
                  <a:buNone/>
                </a:pPr>
                <a:r>
                  <a:rPr lang="en-AU" sz="3200" dirty="0" smtClean="0"/>
                  <a:t>NB both are estimates that can be biased (up or down)</a:t>
                </a:r>
              </a:p>
              <a:p>
                <a:endParaRPr lang="en-AU" sz="3200" dirty="0"/>
              </a:p>
              <a:p>
                <a:pPr marL="0" indent="0">
                  <a:buNone/>
                </a:pPr>
                <a:endParaRPr lang="en-AU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10691"/>
                <a:ext cx="10515600" cy="2863273"/>
              </a:xfrm>
              <a:blipFill rotWithShape="0"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6101"/>
            <a:ext cx="10515600" cy="1325563"/>
          </a:xfrm>
        </p:spPr>
        <p:txBody>
          <a:bodyPr/>
          <a:lstStyle/>
          <a:p>
            <a:r>
              <a:rPr lang="en-AU" dirty="0" smtClean="0"/>
              <a:t>Past natural selection determines genetic architecture today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12" y="2388046"/>
            <a:ext cx="5514356" cy="3429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753" y="2207524"/>
            <a:ext cx="4592650" cy="3610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112" y="6413698"/>
            <a:ext cx="4439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[Eyre-Walker 2010 PNAS; </a:t>
            </a:r>
            <a:r>
              <a:rPr lang="en-AU" sz="1400" dirty="0" err="1" smtClean="0"/>
              <a:t>Visscher</a:t>
            </a:r>
            <a:r>
              <a:rPr lang="en-AU" sz="1400" dirty="0" smtClean="0"/>
              <a:t> 2013 </a:t>
            </a:r>
            <a:r>
              <a:rPr lang="en-AU" sz="1400" dirty="0" err="1" smtClean="0"/>
              <a:t>Mol</a:t>
            </a:r>
            <a:r>
              <a:rPr lang="en-AU" sz="1400" dirty="0" smtClean="0"/>
              <a:t> Psych]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6101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Evidence for association effect size and allele frequency among common variants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69" y="1784986"/>
            <a:ext cx="3287676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4697" y="6449246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[</a:t>
            </a:r>
            <a:r>
              <a:rPr lang="en-AU" sz="1400" dirty="0" err="1" smtClean="0"/>
              <a:t>Marouli</a:t>
            </a:r>
            <a:r>
              <a:rPr lang="en-AU" sz="1400" dirty="0" smtClean="0"/>
              <a:t> 2017 Nature]</a:t>
            </a:r>
            <a:endParaRPr lang="en-AU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493" y="1690688"/>
            <a:ext cx="4922843" cy="3865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4265" y="6449247"/>
            <a:ext cx="26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[Yang 2015 Nature Genetics]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4" y="192849"/>
            <a:ext cx="11835298" cy="1325563"/>
          </a:xfrm>
        </p:spPr>
        <p:txBody>
          <a:bodyPr>
            <a:normAutofit/>
          </a:bodyPr>
          <a:lstStyle/>
          <a:p>
            <a:r>
              <a:rPr lang="en-AU" sz="4000" dirty="0" smtClean="0"/>
              <a:t>Genetic architecture, selection and heritability</a:t>
            </a:r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38" y="1350457"/>
            <a:ext cx="4814462" cy="43088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415" y="6413698"/>
            <a:ext cx="315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[Zeng et al. 2018 Nature Genetics]</a:t>
            </a:r>
            <a:endParaRPr lang="en-A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24" y="1518411"/>
            <a:ext cx="7020836" cy="42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3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Known unknowns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 we recover pedigree heritability from WGS data in a random sample from the population?</a:t>
            </a:r>
          </a:p>
          <a:p>
            <a:r>
              <a:rPr lang="en-AU" dirty="0" smtClean="0"/>
              <a:t>How much trait variation is due to structural variation not captured by SNP chips and imputation?</a:t>
            </a:r>
          </a:p>
          <a:p>
            <a:r>
              <a:rPr lang="en-AU" dirty="0" smtClean="0"/>
              <a:t>How much heritability is contributed by the X-chromosome?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Feasible studies in the near future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Estimate and partition genetic variation using WGS with large sample sizes (&gt; 50,000)</a:t>
            </a:r>
          </a:p>
          <a:p>
            <a:pPr lvl="1"/>
            <a:r>
              <a:rPr lang="en-AU" dirty="0" smtClean="0"/>
              <a:t>e.g. </a:t>
            </a:r>
            <a:r>
              <a:rPr lang="en-AU" dirty="0" err="1" smtClean="0"/>
              <a:t>TOPMed</a:t>
            </a:r>
            <a:r>
              <a:rPr lang="en-AU" dirty="0" smtClean="0"/>
              <a:t>, others</a:t>
            </a:r>
          </a:p>
          <a:p>
            <a:r>
              <a:rPr lang="en-AU" dirty="0" smtClean="0"/>
              <a:t>Estimate genetic variance due to non-SNP variation</a:t>
            </a:r>
          </a:p>
          <a:p>
            <a:r>
              <a:rPr lang="en-AU" dirty="0" smtClean="0"/>
              <a:t>Estimate genetic variance on the X chromosome</a:t>
            </a:r>
          </a:p>
          <a:p>
            <a:r>
              <a:rPr lang="en-AU" dirty="0" smtClean="0"/>
              <a:t>Large </a:t>
            </a:r>
            <a:r>
              <a:rPr lang="en-AU" dirty="0" smtClean="0"/>
              <a:t>family-based designs (e.g. 100,000 </a:t>
            </a:r>
            <a:r>
              <a:rPr lang="en-AU" dirty="0" err="1" smtClean="0"/>
              <a:t>sibpairs</a:t>
            </a:r>
            <a:r>
              <a:rPr lang="en-AU" dirty="0" smtClean="0"/>
              <a:t>; Young-Kong </a:t>
            </a:r>
            <a:r>
              <a:rPr lang="en-AU" dirty="0" err="1" smtClean="0"/>
              <a:t>bioRxiv</a:t>
            </a:r>
            <a:r>
              <a:rPr lang="en-AU" dirty="0" smtClean="0"/>
              <a:t> 2017)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Complex traits are highly polygenic and pleiotropic</a:t>
            </a:r>
          </a:p>
          <a:p>
            <a:r>
              <a:rPr lang="en-AU" dirty="0" smtClean="0"/>
              <a:t>Substantial proportion of genetic variance captured by SNPs arrays + imputation </a:t>
            </a:r>
          </a:p>
          <a:p>
            <a:r>
              <a:rPr lang="en-AU" dirty="0"/>
              <a:t>Not all traits are equal</a:t>
            </a:r>
          </a:p>
          <a:p>
            <a:r>
              <a:rPr lang="en-AU" dirty="0" smtClean="0"/>
              <a:t>Evidence </a:t>
            </a:r>
            <a:r>
              <a:rPr lang="en-AU" dirty="0" smtClean="0"/>
              <a:t>for selection on trait-associated </a:t>
            </a:r>
            <a:r>
              <a:rPr lang="en-AU" dirty="0" smtClean="0"/>
              <a:t>loci</a:t>
            </a:r>
          </a:p>
          <a:p>
            <a:r>
              <a:rPr lang="en-AU" dirty="0" smtClean="0"/>
              <a:t>WGS in combination with large sample sizes will provide currently missing information</a:t>
            </a:r>
          </a:p>
          <a:p>
            <a:r>
              <a:rPr lang="en-AU" dirty="0" smtClean="0"/>
              <a:t>Large family studies needed to tease apart between and within family effects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My 2009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Theory and applications of quantitative genetics: heritability, estimation and prediction</a:t>
            </a:r>
          </a:p>
          <a:p>
            <a:r>
              <a:rPr lang="en-AU" dirty="0" smtClean="0"/>
              <a:t>Estimation of heritability using DNA markers:</a:t>
            </a:r>
          </a:p>
          <a:p>
            <a:pPr lvl="1"/>
            <a:r>
              <a:rPr lang="en-AU" dirty="0" smtClean="0"/>
              <a:t>Using segregation within families</a:t>
            </a:r>
          </a:p>
          <a:p>
            <a:pPr lvl="1"/>
            <a:r>
              <a:rPr lang="en-AU" dirty="0" smtClean="0"/>
              <a:t>Using GWAS data on “unrelated” individuals (unpublished data that became </a:t>
            </a:r>
            <a:r>
              <a:rPr lang="en-AU" b="1" dirty="0" smtClean="0"/>
              <a:t>Yang et al. 2010 NG</a:t>
            </a:r>
            <a:r>
              <a:rPr lang="en-AU" dirty="0" smtClean="0"/>
              <a:t>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Yang et al. 2010 NG: SNP-heritability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 smtClean="0"/>
              <a:t>Estimation, not hypothesis testing</a:t>
            </a:r>
          </a:p>
          <a:p>
            <a:r>
              <a:rPr lang="en-AU" sz="2400" dirty="0" smtClean="0"/>
              <a:t>Variance explained by all genotyped SNPs ~ 45% for height</a:t>
            </a:r>
          </a:p>
          <a:p>
            <a:r>
              <a:rPr lang="en-AU" sz="2400" dirty="0" smtClean="0"/>
              <a:t>Contrast 45% with 5% from GWS SNPs (</a:t>
            </a:r>
            <a:r>
              <a:rPr lang="en-AU" sz="2400" dirty="0" err="1" smtClean="0"/>
              <a:t>Manolio</a:t>
            </a:r>
            <a:r>
              <a:rPr lang="en-AU" sz="2400" dirty="0" smtClean="0"/>
              <a:t> 2009)</a:t>
            </a:r>
          </a:p>
          <a:p>
            <a:r>
              <a:rPr lang="en-AU" sz="2400" dirty="0" smtClean="0"/>
              <a:t>Larger GWAS sample size </a:t>
            </a:r>
            <a:r>
              <a:rPr lang="en-AU" sz="2400" dirty="0" smtClean="0">
                <a:sym typeface="Wingdings"/>
              </a:rPr>
              <a:t> discovery of more GWS loci</a:t>
            </a:r>
          </a:p>
          <a:p>
            <a:r>
              <a:rPr lang="en-AU" sz="2400" dirty="0" smtClean="0">
                <a:sym typeface="Wingdings"/>
              </a:rPr>
              <a:t>‘Infinite’ sample size  45% of variance explained by GWS SNPs; prediction R</a:t>
            </a:r>
            <a:r>
              <a:rPr lang="en-AU" sz="2400" baseline="30000" dirty="0" smtClean="0">
                <a:sym typeface="Wingdings"/>
              </a:rPr>
              <a:t>2</a:t>
            </a:r>
            <a:r>
              <a:rPr lang="en-AU" sz="2400" dirty="0" smtClean="0">
                <a:sym typeface="Wingdings"/>
              </a:rPr>
              <a:t>  45%</a:t>
            </a:r>
            <a:endParaRPr lang="en-AU" sz="2400" dirty="0" smtClean="0"/>
          </a:p>
          <a:p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1"/>
            <a:ext cx="836626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84232" y="6237313"/>
            <a:ext cx="2133600" cy="365125"/>
          </a:xfrm>
        </p:spPr>
        <p:txBody>
          <a:bodyPr/>
          <a:lstStyle/>
          <a:p>
            <a:fld id="{DB58C6C1-17BC-F149-A019-C9967A5FD087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9109755" y="3813833"/>
            <a:ext cx="2016224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Totals</a:t>
            </a:r>
          </a:p>
          <a:p>
            <a:r>
              <a:rPr lang="en-AU" dirty="0" smtClean="0"/>
              <a:t>57% </a:t>
            </a:r>
            <a:r>
              <a:rPr lang="en-AU" dirty="0"/>
              <a:t>for height</a:t>
            </a:r>
          </a:p>
          <a:p>
            <a:r>
              <a:rPr lang="en-AU" dirty="0" smtClean="0"/>
              <a:t>27% </a:t>
            </a:r>
            <a:r>
              <a:rPr lang="en-AU" dirty="0"/>
              <a:t>for BMI</a:t>
            </a:r>
            <a:endParaRPr lang="en-AU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429" y="3284985"/>
            <a:ext cx="5004048" cy="33548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37279" y="1196752"/>
            <a:ext cx="6060395" cy="1979930"/>
            <a:chOff x="1043608" y="1268760"/>
            <a:chExt cx="6060395" cy="1979930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268760"/>
              <a:ext cx="2952750" cy="197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268760"/>
              <a:ext cx="2820035" cy="19799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" y="-27384"/>
            <a:ext cx="12192000" cy="1143000"/>
          </a:xfrm>
        </p:spPr>
        <p:txBody>
          <a:bodyPr>
            <a:normAutofit/>
          </a:bodyPr>
          <a:lstStyle/>
          <a:p>
            <a:r>
              <a:rPr lang="en-AU" sz="2700" dirty="0" smtClean="0"/>
              <a:t>Robust estimation from </a:t>
            </a:r>
            <a:r>
              <a:rPr lang="en-AU" sz="2700" smtClean="0"/>
              <a:t>imputed variants by </a:t>
            </a:r>
            <a:r>
              <a:rPr lang="en-AU" sz="2700" dirty="0" smtClean="0"/>
              <a:t>accounting </a:t>
            </a:r>
            <a:r>
              <a:rPr lang="en-AU" sz="2700" dirty="0"/>
              <a:t>for LD and </a:t>
            </a:r>
            <a:r>
              <a:rPr lang="en-AU" sz="2700" dirty="0" smtClean="0"/>
              <a:t>MAF</a:t>
            </a:r>
            <a:endParaRPr lang="en-AU" sz="27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419875"/>
            <a:ext cx="3185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Yang et al. 2015 (Nature Genetics)</a:t>
            </a:r>
            <a:endParaRPr lang="en-AU" sz="1400" dirty="0"/>
          </a:p>
        </p:txBody>
      </p:sp>
      <p:pic>
        <p:nvPicPr>
          <p:cNvPr id="16" name="Picture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196753"/>
            <a:ext cx="3638989" cy="18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Re-reading </a:t>
            </a:r>
            <a:r>
              <a:rPr lang="en-AU" dirty="0" err="1" smtClean="0"/>
              <a:t>Manolio</a:t>
            </a:r>
            <a:r>
              <a:rPr lang="en-AU" dirty="0" smtClean="0"/>
              <a:t> et al. 2009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5625"/>
            <a:ext cx="11150600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363132"/>
                </a:solidFill>
              </a:rPr>
              <a:t>“Many </a:t>
            </a:r>
            <a:r>
              <a:rPr lang="en-US" sz="2400" dirty="0">
                <a:solidFill>
                  <a:srgbClr val="363132"/>
                </a:solidFill>
              </a:rPr>
              <a:t>explanations for this missing heritability have been suggested</a:t>
            </a:r>
            <a:r>
              <a:rPr lang="en-US" sz="2400" dirty="0" smtClean="0">
                <a:solidFill>
                  <a:srgbClr val="363132"/>
                </a:solidFill>
              </a:rPr>
              <a:t>, including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36313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363132"/>
                </a:solidFill>
              </a:rPr>
              <a:t>much </a:t>
            </a:r>
            <a:r>
              <a:rPr lang="en-US" sz="2400" dirty="0">
                <a:solidFill>
                  <a:srgbClr val="363132"/>
                </a:solidFill>
              </a:rPr>
              <a:t>larger numbers of variants of smaller </a:t>
            </a:r>
            <a:r>
              <a:rPr lang="en-US" sz="2400" dirty="0" smtClean="0">
                <a:solidFill>
                  <a:srgbClr val="363132"/>
                </a:solidFill>
              </a:rPr>
              <a:t>effect yet </a:t>
            </a:r>
            <a:r>
              <a:rPr lang="en-US" sz="2400" dirty="0">
                <a:solidFill>
                  <a:srgbClr val="363132"/>
                </a:solidFill>
              </a:rPr>
              <a:t>to be found</a:t>
            </a:r>
            <a:r>
              <a:rPr lang="en-US" sz="2400" dirty="0" smtClean="0">
                <a:solidFill>
                  <a:srgbClr val="36313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36313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363132"/>
                </a:solidFill>
              </a:rPr>
              <a:t>rarer </a:t>
            </a:r>
            <a:r>
              <a:rPr lang="en-US" sz="2400" dirty="0">
                <a:solidFill>
                  <a:srgbClr val="363132"/>
                </a:solidFill>
              </a:rPr>
              <a:t>variants (possibly with larger effects) that </a:t>
            </a:r>
            <a:r>
              <a:rPr lang="en-US" sz="2400" dirty="0" smtClean="0">
                <a:solidFill>
                  <a:srgbClr val="363132"/>
                </a:solidFill>
              </a:rPr>
              <a:t>are poorly </a:t>
            </a:r>
            <a:r>
              <a:rPr lang="en-US" sz="2400" dirty="0">
                <a:solidFill>
                  <a:srgbClr val="363132"/>
                </a:solidFill>
              </a:rPr>
              <a:t>detected by available genotyping arrays that focus on </a:t>
            </a:r>
            <a:r>
              <a:rPr lang="en-US" sz="2400" dirty="0" smtClean="0">
                <a:solidFill>
                  <a:srgbClr val="363132"/>
                </a:solidFill>
              </a:rPr>
              <a:t>variants present </a:t>
            </a:r>
            <a:r>
              <a:rPr lang="en-US" sz="2400" dirty="0">
                <a:solidFill>
                  <a:srgbClr val="363132"/>
                </a:solidFill>
              </a:rPr>
              <a:t>in 5% or more of the population</a:t>
            </a:r>
            <a:r>
              <a:rPr lang="en-US" sz="2400" dirty="0" smtClean="0">
                <a:solidFill>
                  <a:srgbClr val="363132"/>
                </a:solidFill>
              </a:rPr>
              <a:t>;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36313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363132"/>
                </a:solidFill>
              </a:rPr>
              <a:t>structural </a:t>
            </a:r>
            <a:r>
              <a:rPr lang="en-US" sz="2400" dirty="0">
                <a:solidFill>
                  <a:srgbClr val="363132"/>
                </a:solidFill>
              </a:rPr>
              <a:t>variants </a:t>
            </a:r>
            <a:r>
              <a:rPr lang="en-US" sz="2400" dirty="0" smtClean="0">
                <a:solidFill>
                  <a:srgbClr val="363132"/>
                </a:solidFill>
              </a:rPr>
              <a:t>poorly captured </a:t>
            </a:r>
            <a:r>
              <a:rPr lang="en-US" sz="2400" dirty="0">
                <a:solidFill>
                  <a:srgbClr val="363132"/>
                </a:solidFill>
              </a:rPr>
              <a:t>by existing arrays; </a:t>
            </a:r>
            <a:endParaRPr lang="en-US" sz="2400" dirty="0" smtClean="0">
              <a:solidFill>
                <a:srgbClr val="363132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36313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363132"/>
                </a:solidFill>
              </a:rPr>
              <a:t>low </a:t>
            </a:r>
            <a:r>
              <a:rPr lang="en-US" sz="2400" dirty="0">
                <a:solidFill>
                  <a:srgbClr val="363132"/>
                </a:solidFill>
              </a:rPr>
              <a:t>power to detect gene–gene </a:t>
            </a:r>
            <a:r>
              <a:rPr lang="en-US" sz="2400" dirty="0" smtClean="0">
                <a:solidFill>
                  <a:srgbClr val="363132"/>
                </a:solidFill>
              </a:rPr>
              <a:t>interactions; 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36313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363132"/>
                </a:solidFill>
              </a:rPr>
              <a:t>and </a:t>
            </a:r>
            <a:r>
              <a:rPr lang="en-US" sz="2400" dirty="0">
                <a:solidFill>
                  <a:srgbClr val="363132"/>
                </a:solidFill>
              </a:rPr>
              <a:t>inadequate accounting for shared environment </a:t>
            </a:r>
            <a:r>
              <a:rPr lang="en-US" sz="2400" dirty="0" smtClean="0">
                <a:solidFill>
                  <a:srgbClr val="363132"/>
                </a:solidFill>
              </a:rPr>
              <a:t>among relatives.”</a:t>
            </a:r>
            <a:endParaRPr lang="en-US" sz="2400" dirty="0">
              <a:solidFill>
                <a:srgbClr val="36313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“much larger numbers of variants of smaller effect yet to be found”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Cumulatively, common variants explain ~1/3 to ~2/3 of heritability (GREML and LD </a:t>
            </a:r>
            <a:r>
              <a:rPr lang="en-AU" dirty="0" smtClean="0"/>
              <a:t>Score regression </a:t>
            </a:r>
            <a:r>
              <a:rPr lang="en-AU" dirty="0" smtClean="0"/>
              <a:t>methods)</a:t>
            </a:r>
          </a:p>
          <a:p>
            <a:r>
              <a:rPr lang="en-AU" dirty="0" smtClean="0"/>
              <a:t>Much larger </a:t>
            </a:r>
            <a:r>
              <a:rPr lang="en-AU" dirty="0" smtClean="0"/>
              <a:t>numbers of variants </a:t>
            </a:r>
            <a:r>
              <a:rPr lang="en-AU" dirty="0" smtClean="0"/>
              <a:t>have indeed been found e.g. </a:t>
            </a:r>
          </a:p>
          <a:p>
            <a:pPr lvl="1"/>
            <a:r>
              <a:rPr lang="en-AU" dirty="0" smtClean="0"/>
              <a:t>from 40 to 3000+ for height </a:t>
            </a:r>
          </a:p>
          <a:p>
            <a:pPr lvl="1"/>
            <a:r>
              <a:rPr lang="en-AU" dirty="0"/>
              <a:t>8 to 700+ for </a:t>
            </a:r>
            <a:r>
              <a:rPr lang="en-AU" dirty="0" smtClean="0"/>
              <a:t>BMI</a:t>
            </a:r>
            <a:endParaRPr lang="en-AU" dirty="0" smtClean="0"/>
          </a:p>
          <a:p>
            <a:pPr lvl="1"/>
            <a:r>
              <a:rPr lang="en-AU" dirty="0"/>
              <a:t>0 to 1000+ for educational attainment / </a:t>
            </a:r>
            <a:r>
              <a:rPr lang="en-AU" dirty="0" smtClean="0"/>
              <a:t>IQ</a:t>
            </a:r>
          </a:p>
          <a:p>
            <a:pPr lvl="1"/>
            <a:r>
              <a:rPr lang="en-AU" dirty="0" smtClean="0"/>
              <a:t>1 </a:t>
            </a:r>
            <a:r>
              <a:rPr lang="en-AU" dirty="0" smtClean="0"/>
              <a:t>to 250 for </a:t>
            </a:r>
            <a:r>
              <a:rPr lang="en-AU" dirty="0" smtClean="0"/>
              <a:t>schizophrenia</a:t>
            </a:r>
          </a:p>
          <a:p>
            <a:pPr lvl="1"/>
            <a:r>
              <a:rPr lang="en-AU" dirty="0" smtClean="0"/>
              <a:t>32 to 200 for inflammatory bowel disease</a:t>
            </a:r>
          </a:p>
          <a:p>
            <a:pPr lvl="1"/>
            <a:r>
              <a:rPr lang="en-AU" dirty="0" smtClean="0"/>
              <a:t>18 to 150 for Type 2 diabetes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59" y="254293"/>
            <a:ext cx="11379201" cy="1325563"/>
          </a:xfrm>
        </p:spPr>
        <p:txBody>
          <a:bodyPr>
            <a:normAutofit/>
          </a:bodyPr>
          <a:lstStyle/>
          <a:p>
            <a:r>
              <a:rPr lang="en-AU" sz="4000" dirty="0"/>
              <a:t>“rarer variants (possibly with larger effects</a:t>
            </a:r>
            <a:r>
              <a:rPr lang="en-AU" sz="4000" dirty="0" smtClean="0"/>
              <a:t>)“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7085"/>
            <a:ext cx="10515600" cy="4351338"/>
          </a:xfrm>
        </p:spPr>
        <p:txBody>
          <a:bodyPr/>
          <a:lstStyle/>
          <a:p>
            <a:r>
              <a:rPr lang="en-AU" dirty="0" smtClean="0"/>
              <a:t>Evidence for natural selection: </a:t>
            </a:r>
            <a:r>
              <a:rPr lang="en-AU" dirty="0" smtClean="0"/>
              <a:t>rare(r) </a:t>
            </a:r>
            <a:r>
              <a:rPr lang="en-AU" dirty="0" smtClean="0"/>
              <a:t>variants associated with complex traits have larger effects</a:t>
            </a:r>
          </a:p>
          <a:p>
            <a:pPr lvl="1"/>
            <a:r>
              <a:rPr lang="en-AU" dirty="0" smtClean="0"/>
              <a:t>height</a:t>
            </a:r>
          </a:p>
          <a:p>
            <a:pPr lvl="1"/>
            <a:r>
              <a:rPr lang="en-AU" dirty="0" smtClean="0"/>
              <a:t>BMI</a:t>
            </a:r>
          </a:p>
          <a:p>
            <a:pPr lvl="1"/>
            <a:r>
              <a:rPr lang="en-AU" dirty="0" smtClean="0"/>
              <a:t>disease</a:t>
            </a:r>
          </a:p>
          <a:p>
            <a:pPr lvl="1"/>
            <a:endParaRPr lang="en-AU" dirty="0"/>
          </a:p>
          <a:p>
            <a:r>
              <a:rPr lang="en-AU" dirty="0" smtClean="0"/>
              <a:t>But cumulatively, rare variants contribute a small amount of heritability</a:t>
            </a:r>
          </a:p>
          <a:p>
            <a:pPr lvl="1"/>
            <a:r>
              <a:rPr lang="en-AU" dirty="0" smtClean="0"/>
              <a:t>T2D</a:t>
            </a:r>
          </a:p>
          <a:p>
            <a:pPr lvl="1"/>
            <a:r>
              <a:rPr lang="en-AU" dirty="0" smtClean="0"/>
              <a:t>Height, BMI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365125"/>
            <a:ext cx="11790218" cy="1325563"/>
          </a:xfrm>
        </p:spPr>
        <p:txBody>
          <a:bodyPr/>
          <a:lstStyle/>
          <a:p>
            <a:r>
              <a:rPr lang="en-AU" dirty="0" smtClean="0"/>
              <a:t>New definitions of</a:t>
            </a:r>
            <a:r>
              <a:rPr lang="en-AU" dirty="0" smtClean="0"/>
              <a:t> </a:t>
            </a:r>
            <a:r>
              <a:rPr lang="en-AU" dirty="0" smtClean="0"/>
              <a:t>‘</a:t>
            </a:r>
            <a:r>
              <a:rPr lang="en-AU" dirty="0" smtClean="0"/>
              <a:t>heritability’ </a:t>
            </a:r>
            <a:r>
              <a:rPr lang="en-AU" dirty="0" smtClean="0"/>
              <a:t>since </a:t>
            </a:r>
            <a:r>
              <a:rPr lang="en-AU" dirty="0" smtClean="0"/>
              <a:t>2009</a:t>
            </a:r>
            <a:r>
              <a:rPr lang="is-IS" dirty="0" smtClean="0"/>
              <a:t>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Missing</a:t>
            </a:r>
          </a:p>
          <a:p>
            <a:r>
              <a:rPr lang="en-AU" dirty="0" smtClean="0"/>
              <a:t>Phantom</a:t>
            </a:r>
          </a:p>
          <a:p>
            <a:r>
              <a:rPr lang="en-AU" dirty="0" smtClean="0"/>
              <a:t>Pedigree</a:t>
            </a:r>
          </a:p>
          <a:p>
            <a:r>
              <a:rPr lang="en-AU" dirty="0" smtClean="0"/>
              <a:t>SNP</a:t>
            </a:r>
            <a:endParaRPr lang="en-AU" dirty="0" smtClean="0"/>
          </a:p>
          <a:p>
            <a:r>
              <a:rPr lang="en-AU" dirty="0" smtClean="0"/>
              <a:t>Hiding</a:t>
            </a:r>
          </a:p>
          <a:p>
            <a:r>
              <a:rPr lang="en-AU" dirty="0" smtClean="0"/>
              <a:t>Genomic</a:t>
            </a:r>
          </a:p>
          <a:p>
            <a:r>
              <a:rPr lang="en-AU" dirty="0" smtClean="0"/>
              <a:t>etc.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7747-F8FE-8F46-A2EA-189C3E62C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F664D3-FDA2-7744-A6E6-912710001AEA}" vid="{9D3F1149-D054-8E4F-BA06-0F1B71757C49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F664D3-FDA2-7744-A6E6-912710001AEA}" vid="{9D3F1149-D054-8E4F-BA06-0F1B71757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PCTG_Logo</Template>
  <TotalTime>9963</TotalTime>
  <Words>1072</Words>
  <Application>Microsoft Macintosh PowerPoint</Application>
  <PresentationFormat>Widescreen</PresentationFormat>
  <Paragraphs>191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Cambria Math</vt:lpstr>
      <vt:lpstr>Century Gothic</vt:lpstr>
      <vt:lpstr>Helvetica</vt:lpstr>
      <vt:lpstr>ＭＳ Ｐゴシック</vt:lpstr>
      <vt:lpstr>Wingdings</vt:lpstr>
      <vt:lpstr>Arial</vt:lpstr>
      <vt:lpstr>Office Theme</vt:lpstr>
      <vt:lpstr>1_Office Theme</vt:lpstr>
      <vt:lpstr>Common variants and their contribution to heritability (“GWAS and heritability”)</vt:lpstr>
      <vt:lpstr>The original definition of ‘missing heritability’</vt:lpstr>
      <vt:lpstr>My 2009 presentation</vt:lpstr>
      <vt:lpstr>Yang et al. 2010 NG: SNP-heritability</vt:lpstr>
      <vt:lpstr>Robust estimation from imputed variants by accounting for LD and MAF</vt:lpstr>
      <vt:lpstr>Re-reading Manolio et al. 2009</vt:lpstr>
      <vt:lpstr>“much larger numbers of variants of smaller effect yet to be found”</vt:lpstr>
      <vt:lpstr>“rarer variants (possibly with larger effects)“</vt:lpstr>
      <vt:lpstr>New definitions of ‘heritability’ since 2009…</vt:lpstr>
      <vt:lpstr>New data since 2009</vt:lpstr>
      <vt:lpstr>New methods since 2009</vt:lpstr>
      <vt:lpstr>Mendelian forms of “tallness” and “shortness” exist, but most variation is polygenic</vt:lpstr>
      <vt:lpstr>The combination of allele frequency and effect size determines the contribution to heritability</vt:lpstr>
      <vt:lpstr>Partitioning variance of height 2018</vt:lpstr>
      <vt:lpstr>Variance explained for BMI</vt:lpstr>
      <vt:lpstr>Difference between within-family and population estimates of SNP effects</vt:lpstr>
      <vt:lpstr>Non-additive genetic variance from GWAS data</vt:lpstr>
      <vt:lpstr>Prediction</vt:lpstr>
      <vt:lpstr>Imprecision Medicine </vt:lpstr>
      <vt:lpstr>Past natural selection determines genetic architecture today</vt:lpstr>
      <vt:lpstr>Evidence for association effect size and allele frequency among common variants</vt:lpstr>
      <vt:lpstr>Genetic architecture, selection and heritability</vt:lpstr>
      <vt:lpstr>Known unknowns</vt:lpstr>
      <vt:lpstr> Feasible studies in the near future</vt:lpstr>
      <vt:lpstr>Conclusions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PMV</dc:creator>
  <cp:lastModifiedBy>PMV</cp:lastModifiedBy>
  <cp:revision>113</cp:revision>
  <dcterms:created xsi:type="dcterms:W3CDTF">2018-04-15T05:34:20Z</dcterms:created>
  <dcterms:modified xsi:type="dcterms:W3CDTF">2018-04-30T22:10:02Z</dcterms:modified>
</cp:coreProperties>
</file>