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80" r:id="rId3"/>
    <p:sldId id="293" r:id="rId4"/>
    <p:sldId id="283" r:id="rId5"/>
    <p:sldId id="312" r:id="rId6"/>
    <p:sldId id="325" r:id="rId7"/>
    <p:sldId id="285" r:id="rId8"/>
    <p:sldId id="288" r:id="rId9"/>
    <p:sldId id="291" r:id="rId10"/>
    <p:sldId id="313" r:id="rId11"/>
    <p:sldId id="296" r:id="rId12"/>
    <p:sldId id="300" r:id="rId13"/>
    <p:sldId id="298" r:id="rId14"/>
    <p:sldId id="314" r:id="rId15"/>
    <p:sldId id="328" r:id="rId16"/>
    <p:sldId id="295" r:id="rId17"/>
    <p:sldId id="331" r:id="rId18"/>
    <p:sldId id="330" r:id="rId19"/>
    <p:sldId id="305" r:id="rId20"/>
    <p:sldId id="332" r:id="rId21"/>
    <p:sldId id="311" r:id="rId22"/>
    <p:sldId id="302" r:id="rId23"/>
    <p:sldId id="303" r:id="rId24"/>
    <p:sldId id="304" r:id="rId25"/>
    <p:sldId id="315" r:id="rId26"/>
    <p:sldId id="323" r:id="rId27"/>
    <p:sldId id="324" r:id="rId28"/>
    <p:sldId id="316" r:id="rId29"/>
    <p:sldId id="317" r:id="rId30"/>
    <p:sldId id="318" r:id="rId31"/>
    <p:sldId id="320" r:id="rId32"/>
    <p:sldId id="321" r:id="rId33"/>
    <p:sldId id="322" r:id="rId34"/>
    <p:sldId id="319" r:id="rId35"/>
    <p:sldId id="33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4"/>
    <p:restoredTop sz="94504"/>
  </p:normalViewPr>
  <p:slideViewPr>
    <p:cSldViewPr snapToGrid="0" snapToObjects="1">
      <p:cViewPr>
        <p:scale>
          <a:sx n="97" d="100"/>
          <a:sy n="97" d="100"/>
        </p:scale>
        <p:origin x="81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Sheet1!$C$2:$C$42</c:f>
              <c:strCache>
                <c:ptCount val="41"/>
                <c:pt idx="0">
                  <c:v>NL1</c:v>
                </c:pt>
                <c:pt idx="1">
                  <c:v>BE1</c:v>
                </c:pt>
                <c:pt idx="2">
                  <c:v>NL2</c:v>
                </c:pt>
                <c:pt idx="3">
                  <c:v>NL3</c:v>
                </c:pt>
                <c:pt idx="4">
                  <c:v>SW1</c:v>
                </c:pt>
                <c:pt idx="5">
                  <c:v>FR1</c:v>
                </c:pt>
                <c:pt idx="6">
                  <c:v>UK1</c:v>
                </c:pt>
                <c:pt idx="7">
                  <c:v>US1</c:v>
                </c:pt>
                <c:pt idx="8">
                  <c:v>US4</c:v>
                </c:pt>
                <c:pt idx="9">
                  <c:v>IR1</c:v>
                </c:pt>
                <c:pt idx="10">
                  <c:v>IR2</c:v>
                </c:pt>
                <c:pt idx="11">
                  <c:v>UK2</c:v>
                </c:pt>
                <c:pt idx="12">
                  <c:v>UK3</c:v>
                </c:pt>
                <c:pt idx="13">
                  <c:v>US2</c:v>
                </c:pt>
                <c:pt idx="14">
                  <c:v>US3</c:v>
                </c:pt>
                <c:pt idx="15">
                  <c:v>IT1</c:v>
                </c:pt>
                <c:pt idx="16">
                  <c:v>IT2</c:v>
                </c:pt>
                <c:pt idx="17">
                  <c:v>FIN1</c:v>
                </c:pt>
                <c:pt idx="18">
                  <c:v>FIN2</c:v>
                </c:pt>
                <c:pt idx="19">
                  <c:v>NL4</c:v>
                </c:pt>
                <c:pt idx="20">
                  <c:v>GER2</c:v>
                </c:pt>
                <c:pt idx="21">
                  <c:v>IT4</c:v>
                </c:pt>
                <c:pt idx="22">
                  <c:v>PU1</c:v>
                </c:pt>
                <c:pt idx="23">
                  <c:v>SP1</c:v>
                </c:pt>
                <c:pt idx="24">
                  <c:v>SWISS1</c:v>
                </c:pt>
                <c:pt idx="25">
                  <c:v>BE2</c:v>
                </c:pt>
                <c:pt idx="26">
                  <c:v>SW2</c:v>
                </c:pt>
                <c:pt idx="27">
                  <c:v>FIN3</c:v>
                </c:pt>
                <c:pt idx="28">
                  <c:v>FIN4</c:v>
                </c:pt>
                <c:pt idx="29">
                  <c:v>IR3</c:v>
                </c:pt>
                <c:pt idx="30">
                  <c:v>US5</c:v>
                </c:pt>
                <c:pt idx="31">
                  <c:v>US6</c:v>
                </c:pt>
                <c:pt idx="32">
                  <c:v>US7</c:v>
                </c:pt>
                <c:pt idx="33">
                  <c:v>FR2</c:v>
                </c:pt>
                <c:pt idx="34">
                  <c:v>FR3</c:v>
                </c:pt>
                <c:pt idx="35">
                  <c:v>UK4</c:v>
                </c:pt>
                <c:pt idx="36">
                  <c:v>UK5</c:v>
                </c:pt>
                <c:pt idx="37">
                  <c:v>GER1</c:v>
                </c:pt>
                <c:pt idx="38">
                  <c:v>GER3</c:v>
                </c:pt>
                <c:pt idx="39">
                  <c:v>IT3</c:v>
                </c:pt>
                <c:pt idx="40">
                  <c:v>NL5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461.0</c:v>
                </c:pt>
                <c:pt idx="1">
                  <c:v>311.0</c:v>
                </c:pt>
                <c:pt idx="2">
                  <c:v>582.0</c:v>
                </c:pt>
                <c:pt idx="3">
                  <c:v>0.0</c:v>
                </c:pt>
                <c:pt idx="4">
                  <c:v>493.0</c:v>
                </c:pt>
                <c:pt idx="5">
                  <c:v>251.0</c:v>
                </c:pt>
                <c:pt idx="6">
                  <c:v>245.0</c:v>
                </c:pt>
                <c:pt idx="7">
                  <c:v>753.0</c:v>
                </c:pt>
                <c:pt idx="8">
                  <c:v>0.0</c:v>
                </c:pt>
                <c:pt idx="9">
                  <c:v>221.0</c:v>
                </c:pt>
                <c:pt idx="10">
                  <c:v>103.0</c:v>
                </c:pt>
                <c:pt idx="11">
                  <c:v>661.0</c:v>
                </c:pt>
                <c:pt idx="12">
                  <c:v>0.0</c:v>
                </c:pt>
                <c:pt idx="13">
                  <c:v>0.0</c:v>
                </c:pt>
                <c:pt idx="14">
                  <c:v>276.0</c:v>
                </c:pt>
                <c:pt idx="15">
                  <c:v>141.0</c:v>
                </c:pt>
                <c:pt idx="16">
                  <c:v>261.0</c:v>
                </c:pt>
                <c:pt idx="17">
                  <c:v>0.0</c:v>
                </c:pt>
                <c:pt idx="18">
                  <c:v>401.0</c:v>
                </c:pt>
                <c:pt idx="19">
                  <c:v>1226.0</c:v>
                </c:pt>
                <c:pt idx="20">
                  <c:v>580.0</c:v>
                </c:pt>
                <c:pt idx="21">
                  <c:v>311.0</c:v>
                </c:pt>
                <c:pt idx="22">
                  <c:v>40.0</c:v>
                </c:pt>
                <c:pt idx="23">
                  <c:v>105.0</c:v>
                </c:pt>
                <c:pt idx="24">
                  <c:v>228.0</c:v>
                </c:pt>
                <c:pt idx="25">
                  <c:v>225.0</c:v>
                </c:pt>
                <c:pt idx="26">
                  <c:v>281.0</c:v>
                </c:pt>
                <c:pt idx="27">
                  <c:v>0.0</c:v>
                </c:pt>
                <c:pt idx="28">
                  <c:v>144.0</c:v>
                </c:pt>
                <c:pt idx="29">
                  <c:v>268.0</c:v>
                </c:pt>
                <c:pt idx="30">
                  <c:v>0.0</c:v>
                </c:pt>
                <c:pt idx="31">
                  <c:v>65.0</c:v>
                </c:pt>
                <c:pt idx="32">
                  <c:v>573.0</c:v>
                </c:pt>
                <c:pt idx="33">
                  <c:v>0.0</c:v>
                </c:pt>
                <c:pt idx="34">
                  <c:v>363.0</c:v>
                </c:pt>
                <c:pt idx="35">
                  <c:v>0.0</c:v>
                </c:pt>
                <c:pt idx="36">
                  <c:v>1214.0</c:v>
                </c:pt>
                <c:pt idx="37">
                  <c:v>0.0</c:v>
                </c:pt>
                <c:pt idx="38">
                  <c:v>1519.0</c:v>
                </c:pt>
                <c:pt idx="39">
                  <c:v>1792.0</c:v>
                </c:pt>
                <c:pt idx="40">
                  <c:v>697.0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Sheet1!$C$2:$C$42</c:f>
              <c:strCache>
                <c:ptCount val="41"/>
                <c:pt idx="0">
                  <c:v>NL1</c:v>
                </c:pt>
                <c:pt idx="1">
                  <c:v>BE1</c:v>
                </c:pt>
                <c:pt idx="2">
                  <c:v>NL2</c:v>
                </c:pt>
                <c:pt idx="3">
                  <c:v>NL3</c:v>
                </c:pt>
                <c:pt idx="4">
                  <c:v>SW1</c:v>
                </c:pt>
                <c:pt idx="5">
                  <c:v>FR1</c:v>
                </c:pt>
                <c:pt idx="6">
                  <c:v>UK1</c:v>
                </c:pt>
                <c:pt idx="7">
                  <c:v>US1</c:v>
                </c:pt>
                <c:pt idx="8">
                  <c:v>US4</c:v>
                </c:pt>
                <c:pt idx="9">
                  <c:v>IR1</c:v>
                </c:pt>
                <c:pt idx="10">
                  <c:v>IR2</c:v>
                </c:pt>
                <c:pt idx="11">
                  <c:v>UK2</c:v>
                </c:pt>
                <c:pt idx="12">
                  <c:v>UK3</c:v>
                </c:pt>
                <c:pt idx="13">
                  <c:v>US2</c:v>
                </c:pt>
                <c:pt idx="14">
                  <c:v>US3</c:v>
                </c:pt>
                <c:pt idx="15">
                  <c:v>IT1</c:v>
                </c:pt>
                <c:pt idx="16">
                  <c:v>IT2</c:v>
                </c:pt>
                <c:pt idx="17">
                  <c:v>FIN1</c:v>
                </c:pt>
                <c:pt idx="18">
                  <c:v>FIN2</c:v>
                </c:pt>
                <c:pt idx="19">
                  <c:v>NL4</c:v>
                </c:pt>
                <c:pt idx="20">
                  <c:v>GER2</c:v>
                </c:pt>
                <c:pt idx="21">
                  <c:v>IT4</c:v>
                </c:pt>
                <c:pt idx="22">
                  <c:v>PU1</c:v>
                </c:pt>
                <c:pt idx="23">
                  <c:v>SP1</c:v>
                </c:pt>
                <c:pt idx="24">
                  <c:v>SWISS1</c:v>
                </c:pt>
                <c:pt idx="25">
                  <c:v>BE2</c:v>
                </c:pt>
                <c:pt idx="26">
                  <c:v>SW2</c:v>
                </c:pt>
                <c:pt idx="27">
                  <c:v>FIN3</c:v>
                </c:pt>
                <c:pt idx="28">
                  <c:v>FIN4</c:v>
                </c:pt>
                <c:pt idx="29">
                  <c:v>IR3</c:v>
                </c:pt>
                <c:pt idx="30">
                  <c:v>US5</c:v>
                </c:pt>
                <c:pt idx="31">
                  <c:v>US6</c:v>
                </c:pt>
                <c:pt idx="32">
                  <c:v>US7</c:v>
                </c:pt>
                <c:pt idx="33">
                  <c:v>FR2</c:v>
                </c:pt>
                <c:pt idx="34">
                  <c:v>FR3</c:v>
                </c:pt>
                <c:pt idx="35">
                  <c:v>UK4</c:v>
                </c:pt>
                <c:pt idx="36">
                  <c:v>UK5</c:v>
                </c:pt>
                <c:pt idx="37">
                  <c:v>GER1</c:v>
                </c:pt>
                <c:pt idx="38">
                  <c:v>GER3</c:v>
                </c:pt>
                <c:pt idx="39">
                  <c:v>IT3</c:v>
                </c:pt>
                <c:pt idx="40">
                  <c:v>NL5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450.0</c:v>
                </c:pt>
                <c:pt idx="1">
                  <c:v>371.0</c:v>
                </c:pt>
                <c:pt idx="2">
                  <c:v>629.0</c:v>
                </c:pt>
                <c:pt idx="3">
                  <c:v>5974.0</c:v>
                </c:pt>
                <c:pt idx="4">
                  <c:v>500.0</c:v>
                </c:pt>
                <c:pt idx="5">
                  <c:v>724.0</c:v>
                </c:pt>
                <c:pt idx="6">
                  <c:v>221.0</c:v>
                </c:pt>
                <c:pt idx="7">
                  <c:v>811.0</c:v>
                </c:pt>
                <c:pt idx="8">
                  <c:v>867.0</c:v>
                </c:pt>
                <c:pt idx="9">
                  <c:v>211.0</c:v>
                </c:pt>
                <c:pt idx="10">
                  <c:v>127.0</c:v>
                </c:pt>
                <c:pt idx="11">
                  <c:v>0.0</c:v>
                </c:pt>
                <c:pt idx="12">
                  <c:v>2501.0</c:v>
                </c:pt>
                <c:pt idx="13">
                  <c:v>527.0</c:v>
                </c:pt>
                <c:pt idx="14">
                  <c:v>0.0</c:v>
                </c:pt>
                <c:pt idx="15">
                  <c:v>0.0</c:v>
                </c:pt>
                <c:pt idx="16">
                  <c:v>246.0</c:v>
                </c:pt>
                <c:pt idx="17">
                  <c:v>201.0</c:v>
                </c:pt>
                <c:pt idx="18">
                  <c:v>191.0</c:v>
                </c:pt>
                <c:pt idx="19">
                  <c:v>2262.0</c:v>
                </c:pt>
                <c:pt idx="20">
                  <c:v>286.0</c:v>
                </c:pt>
                <c:pt idx="21">
                  <c:v>100.0</c:v>
                </c:pt>
                <c:pt idx="22">
                  <c:v>54.0</c:v>
                </c:pt>
                <c:pt idx="23">
                  <c:v>63.0</c:v>
                </c:pt>
                <c:pt idx="24">
                  <c:v>236.0</c:v>
                </c:pt>
                <c:pt idx="25">
                  <c:v>250.0</c:v>
                </c:pt>
                <c:pt idx="26">
                  <c:v>271.0</c:v>
                </c:pt>
                <c:pt idx="27">
                  <c:v>103.0</c:v>
                </c:pt>
                <c:pt idx="28">
                  <c:v>0.0</c:v>
                </c:pt>
                <c:pt idx="29">
                  <c:v>478.0</c:v>
                </c:pt>
                <c:pt idx="30">
                  <c:v>1986.0</c:v>
                </c:pt>
                <c:pt idx="31">
                  <c:v>42.0</c:v>
                </c:pt>
                <c:pt idx="32">
                  <c:v>0.0</c:v>
                </c:pt>
                <c:pt idx="33">
                  <c:v>1100.0</c:v>
                </c:pt>
                <c:pt idx="34">
                  <c:v>0.0</c:v>
                </c:pt>
                <c:pt idx="35">
                  <c:v>2699.0</c:v>
                </c:pt>
                <c:pt idx="36">
                  <c:v>14.0</c:v>
                </c:pt>
                <c:pt idx="37">
                  <c:v>677.0</c:v>
                </c:pt>
                <c:pt idx="38">
                  <c:v>0.0</c:v>
                </c:pt>
                <c:pt idx="39">
                  <c:v>1107.0</c:v>
                </c:pt>
                <c:pt idx="40">
                  <c:v>619.0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03209536"/>
        <c:axId val="2117005488"/>
      </c:barChart>
      <c:catAx>
        <c:axId val="170320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005488"/>
        <c:crosses val="autoZero"/>
        <c:auto val="1"/>
        <c:lblAlgn val="ctr"/>
        <c:lblOffset val="100"/>
        <c:noMultiLvlLbl val="0"/>
      </c:catAx>
      <c:valAx>
        <c:axId val="2117005488"/>
        <c:scaling>
          <c:orientation val="minMax"/>
          <c:max val="3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20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249553045"/>
          <c:y val="0.0320853034170179"/>
          <c:w val="0.136197239699105"/>
          <c:h val="0.191886725416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Sheet1!$N$3:$N$30</c:f>
              <c:strCache>
                <c:ptCount val="28"/>
                <c:pt idx="0">
                  <c:v>PGC29/PGC29</c:v>
                </c:pt>
                <c:pt idx="1">
                  <c:v>PGC29/deCODE</c:v>
                </c:pt>
                <c:pt idx="2">
                  <c:v>PGC29/GenScot</c:v>
                </c:pt>
                <c:pt idx="3">
                  <c:v>PGC29/GERA</c:v>
                </c:pt>
                <c:pt idx="4">
                  <c:v>PGC29/iPSYCH</c:v>
                </c:pt>
                <c:pt idx="5">
                  <c:v>PGC29/UK Biobank</c:v>
                </c:pt>
                <c:pt idx="6">
                  <c:v>PGC29/23andMe</c:v>
                </c:pt>
                <c:pt idx="7">
                  <c:v>deCODE/deCODE</c:v>
                </c:pt>
                <c:pt idx="8">
                  <c:v>deCODE/GenScot</c:v>
                </c:pt>
                <c:pt idx="9">
                  <c:v>deCODE/GERA</c:v>
                </c:pt>
                <c:pt idx="10">
                  <c:v>deCODE/iPSYCH</c:v>
                </c:pt>
                <c:pt idx="11">
                  <c:v>deCODE/UK Biobank</c:v>
                </c:pt>
                <c:pt idx="12">
                  <c:v>deCODE/23andMe</c:v>
                </c:pt>
                <c:pt idx="13">
                  <c:v>GenScot/GenScot</c:v>
                </c:pt>
                <c:pt idx="14">
                  <c:v>GenScot/GERA</c:v>
                </c:pt>
                <c:pt idx="15">
                  <c:v>GenScot/iPSYCH</c:v>
                </c:pt>
                <c:pt idx="16">
                  <c:v>GenScot/UK Biobank</c:v>
                </c:pt>
                <c:pt idx="17">
                  <c:v>GenScot/23andMe</c:v>
                </c:pt>
                <c:pt idx="18">
                  <c:v>GERA/GERA</c:v>
                </c:pt>
                <c:pt idx="19">
                  <c:v>GERA/iPSYCH</c:v>
                </c:pt>
                <c:pt idx="20">
                  <c:v>GERA/UK Biobank</c:v>
                </c:pt>
                <c:pt idx="21">
                  <c:v>GERA/23andMe</c:v>
                </c:pt>
                <c:pt idx="22">
                  <c:v>iPSYCH/iPSYCH</c:v>
                </c:pt>
                <c:pt idx="23">
                  <c:v>iPSYCH/UK Biobank</c:v>
                </c:pt>
                <c:pt idx="24">
                  <c:v>iPSYCH/23andMe</c:v>
                </c:pt>
                <c:pt idx="25">
                  <c:v>UK Biobank/UK Biobank</c:v>
                </c:pt>
                <c:pt idx="26">
                  <c:v>UK Biobank/23andMe</c:v>
                </c:pt>
                <c:pt idx="27">
                  <c:v>23andMe/23andMe</c:v>
                </c:pt>
              </c:strCache>
            </c:strRef>
          </c:cat>
          <c:val>
            <c:numRef>
              <c:f>Sheet1!$O$3:$O$30</c:f>
              <c:numCache>
                <c:formatCode>0.00</c:formatCode>
                <c:ptCount val="28"/>
                <c:pt idx="0">
                  <c:v>0.14</c:v>
                </c:pt>
                <c:pt idx="1">
                  <c:v>0.149644311619253</c:v>
                </c:pt>
                <c:pt idx="2">
                  <c:v>0.158353907435213</c:v>
                </c:pt>
                <c:pt idx="3">
                  <c:v>0.0698097414405755</c:v>
                </c:pt>
                <c:pt idx="4">
                  <c:v>0.0936595964116865</c:v>
                </c:pt>
                <c:pt idx="5">
                  <c:v>0.124430221409431</c:v>
                </c:pt>
                <c:pt idx="6">
                  <c:v>0.070906135136531</c:v>
                </c:pt>
                <c:pt idx="7">
                  <c:v>0.17</c:v>
                </c:pt>
                <c:pt idx="8">
                  <c:v>0.159780849916378</c:v>
                </c:pt>
                <c:pt idx="9">
                  <c:v>0.144726293395499</c:v>
                </c:pt>
                <c:pt idx="10">
                  <c:v>0.148689273318555</c:v>
                </c:pt>
                <c:pt idx="11">
                  <c:v>0.167109425227903</c:v>
                </c:pt>
                <c:pt idx="12">
                  <c:v>0.0932952303175248</c:v>
                </c:pt>
                <c:pt idx="13">
                  <c:v>0.26</c:v>
                </c:pt>
                <c:pt idx="14">
                  <c:v>0.0564358042380898</c:v>
                </c:pt>
                <c:pt idx="15">
                  <c:v>0.125473184386147</c:v>
                </c:pt>
                <c:pt idx="16">
                  <c:v>0.194298739059213</c:v>
                </c:pt>
                <c:pt idx="17">
                  <c:v>0.0576888204074238</c:v>
                </c:pt>
                <c:pt idx="18">
                  <c:v>0.1</c:v>
                </c:pt>
                <c:pt idx="19">
                  <c:v>0.112697826065989</c:v>
                </c:pt>
                <c:pt idx="20">
                  <c:v>0.106258176156002</c:v>
                </c:pt>
                <c:pt idx="21">
                  <c:v>0.0840761559539921</c:v>
                </c:pt>
                <c:pt idx="22">
                  <c:v>0.18</c:v>
                </c:pt>
                <c:pt idx="23">
                  <c:v>0.101408875351224</c:v>
                </c:pt>
                <c:pt idx="24">
                  <c:v>0.0936</c:v>
                </c:pt>
                <c:pt idx="25">
                  <c:v>0.12</c:v>
                </c:pt>
                <c:pt idx="26">
                  <c:v>0.0783836717690617</c:v>
                </c:pt>
                <c:pt idx="27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752192"/>
        <c:axId val="1704057424"/>
      </c:barChart>
      <c:catAx>
        <c:axId val="16877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057424"/>
        <c:crosses val="autoZero"/>
        <c:auto val="1"/>
        <c:lblAlgn val="ctr"/>
        <c:lblOffset val="100"/>
        <c:noMultiLvlLbl val="0"/>
      </c:catAx>
      <c:valAx>
        <c:axId val="170405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r>
                  <a:rPr lang="en-US" sz="1400">
                    <a:latin typeface="Century Gothic" charset="0"/>
                    <a:ea typeface="Century Gothic" charset="0"/>
                    <a:cs typeface="Century Gothic" charset="0"/>
                  </a:rPr>
                  <a:t>SNP-heritability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75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76B2-2B55-3847-9265-7FA3DFD757C2}" type="datetimeFigureOut">
              <a:rPr lang="en-AU" smtClean="0"/>
              <a:t>1/5/18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1C270-6825-294F-8A19-C1B40FDFD7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80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C270-6825-294F-8A19-C1B40FDFD76E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Method used in PGC-SCZ, Nature, 2014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5B67-6CD6-5A45-B896-CBF891F1A2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62605-BADA-694C-A20F-3F00B9D83E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62605-BADA-694C-A20F-3F00B9D83E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62605-BADA-694C-A20F-3F00B9D83E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827D-4353-0F48-AD65-B89B5A8D73C4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827D-4353-0F48-AD65-B89B5A8D73C4}" type="slidenum">
              <a:rPr lang="en-US" smtClean="0"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2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2A9AF-DDB3-8649-801C-041BA8DE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A1EA3B-48DD-7840-914E-CF1449572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1945A9-A782-7042-93D2-18325B09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CE8-6186-824A-A168-A7F99C31648A}" type="datetime1">
              <a:rPr lang="en-AU" smtClean="0"/>
              <a:t>1/5/18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F1981-98B7-8A4E-BC5D-A18F0D20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FEBA0-7D2C-B740-9082-BD9AE42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4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5C56D-6880-A842-B7AC-F2AD42CA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3D97AD-BCB7-3141-886A-416922B6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29ECC8-5156-3E4C-9681-B58DB3A4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EF02-3473-ED43-AD28-A0AAA732F18C}" type="datetime1">
              <a:rPr lang="en-AU" smtClean="0"/>
              <a:t>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C8A56-EC9F-5947-B17C-5E08AF2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4D74FE-448E-2444-B268-5749116C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32B8B5-F57B-BE45-B16C-065F53E57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C71FA7-B99A-A844-B1C8-3F04D65BA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5E9DD-8E61-6E47-8EA5-31EE0F0C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8660-2761-5E41-95EE-18DE1938D368}" type="datetime1">
              <a:rPr lang="en-AU" smtClean="0"/>
              <a:t>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F5045-7E51-0848-9588-1155970A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6D79DC-067C-994F-B7E0-5C6AE88C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2A9AF-DDB3-8649-801C-041BA8DE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A1EA3B-48DD-7840-914E-CF1449572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1945A9-A782-7042-93D2-18325B09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CE8-6186-824A-A168-A7F99C31648A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F1981-98B7-8A4E-BC5D-A18F0D20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FEBA0-7D2C-B740-9082-BD9AE42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DEC37-3066-4D45-BC94-C5B8341F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953E9B-94F6-964B-A06F-4A1C6A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F2EDED-90C8-C141-8B9D-881FA7B0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EB1F-88A8-FC4C-90DC-80BBBA55277C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D591A6-355F-2D4E-B24B-B0557118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C0E475-A7DA-6645-B5AC-F807B603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A1AB9-8B70-1049-A139-5E80ADE2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0843E5-0157-E74A-93A7-F2B9EE5E9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A9AA4D-4AD7-C446-B766-9416590A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2D8-B4F1-904F-A097-EF2EC87E5E85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C835B6-E05F-6441-B6B6-20299657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9911F5-72A0-D948-A669-D4A35C97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EA061-480F-E041-897A-B0C6A27F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8E1F8E-35FA-5F45-9BA0-6B0062273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B1E915-A4CD-0A40-961D-1EEABFAE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CBB560-D508-F544-87C0-C78E16F0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C27-735D-464F-B124-E53C5B4F1A91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1C0DAF-6B3F-5344-8B4D-EB7995E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F4C264-E6F4-0D4C-A11B-0EFB943B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545392-25A8-8F4F-B245-83D9C448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15DA92-80E8-4E49-8F29-7669F1DE9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E83BD2-B453-5949-A91C-6A59DD21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779537-21B0-AB46-9715-4BE9B2510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5C28BD-9C9D-304B-AE38-F959AF67A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B671D1-706D-BA48-BEBE-3C43CBF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B2C-7458-EE4B-9921-122DC0A31783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E85D1F-977D-7348-B97B-3B697746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AA18621-7A13-1C44-9A2A-DA4A52A8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3C94A2-C91D-8C4F-8FD7-D0C5CDCB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879D58-EEEE-5744-8E57-77B97180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7A74-AB1F-3D44-9982-364BA64D1402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88A346A-84B0-0643-8D40-41F3B13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DC6FD44-142A-264B-820C-D6A0B7C9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5EA256-EB21-F84A-90FE-DDB0086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34E4-6FE8-5D40-9D29-BD53A4193A6F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03AC3E-F446-2541-9146-63CED161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11C333-29AA-2940-8CB9-62DCB6A5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4F632-200B-2C46-8651-16FB9AC7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345A78-DDC9-0D4D-A12D-7AB8073D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734A41-610E-5F40-A789-086A42036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E2CFC4-6291-6B42-B972-360D3888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563D-6CB6-174A-B672-8FD65DB2FE48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72D317-5630-F94B-A186-FFB274CE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1AF608-6806-914E-AFB4-B0335689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DEC37-3066-4D45-BC94-C5B8341F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953E9B-94F6-964B-A06F-4A1C6A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2EDED-90C8-C141-8B9D-881FA7B0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EB1F-88A8-FC4C-90DC-80BBBA55277C}" type="datetime1">
              <a:rPr lang="en-AU" smtClean="0"/>
              <a:t>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591A6-355F-2D4E-B24B-B0557118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C0E475-A7DA-6645-B5AC-F807B603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6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3149FB-9040-7B45-A228-147A265E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09F794-1EFD-D442-9F8C-2A0CA3FF7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37FFBE-7C38-7947-A295-0713AA3C3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DC2E63-5838-A945-8BE9-485A9A85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116F-8D54-FC43-84BE-24975945549F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2D550C-4AAD-794F-BC48-E0F9E307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BFC7A7-40BA-C142-8B8A-376258BF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5C56D-6880-A842-B7AC-F2AD42CA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3D97AD-BCB7-3141-886A-416922B6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29ECC8-5156-3E4C-9681-B58DB3A4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EF02-3473-ED43-AD28-A0AAA732F18C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FC8A56-EC9F-5947-B17C-5E08AF2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4D74FE-448E-2444-B268-5749116C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32B8B5-F57B-BE45-B16C-065F53E57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C71FA7-B99A-A844-B1C8-3F04D65BA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05E9DD-8E61-6E47-8EA5-31EE0F0C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8660-2761-5E41-95EE-18DE1938D368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F5045-7E51-0848-9588-1155970A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6D79DC-067C-994F-B7E0-5C6AE88C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A1AB9-8B70-1049-A139-5E80ADE2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843E5-0157-E74A-93A7-F2B9EE5E9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A9AA4D-4AD7-C446-B766-9416590A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2D8-B4F1-904F-A097-EF2EC87E5E85}" type="datetime1">
              <a:rPr lang="en-AU" smtClean="0"/>
              <a:t>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C835B6-E05F-6441-B6B6-20299657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911F5-72A0-D948-A669-D4A35C97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EA061-480F-E041-897A-B0C6A27F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E1F8E-35FA-5F45-9BA0-6B0062273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B1E915-A4CD-0A40-961D-1EEABFAE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CBB560-D508-F544-87C0-C78E16F0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C27-735D-464F-B124-E53C5B4F1A91}" type="datetime1">
              <a:rPr lang="en-AU" smtClean="0"/>
              <a:t>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C0DAF-6B3F-5344-8B4D-EB7995E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F4C264-E6F4-0D4C-A11B-0EFB943B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45392-25A8-8F4F-B245-83D9C448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15DA92-80E8-4E49-8F29-7669F1DE9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E83BD2-B453-5949-A91C-6A59DD21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779537-21B0-AB46-9715-4BE9B2510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5C28BD-9C9D-304B-AE38-F959AF67A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B671D1-706D-BA48-BEBE-3C43CBF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B2C-7458-EE4B-9921-122DC0A31783}" type="datetime1">
              <a:rPr lang="en-AU" smtClean="0"/>
              <a:t>1/5/18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E85D1F-977D-7348-B97B-3B697746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A18621-7A13-1C44-9A2A-DA4A52A8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C94A2-C91D-8C4F-8FD7-D0C5CDCB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879D58-EEEE-5744-8E57-77B97180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7A74-AB1F-3D44-9982-364BA64D1402}" type="datetime1">
              <a:rPr lang="en-AU" smtClean="0"/>
              <a:t>1/5/18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8A346A-84B0-0643-8D40-41F3B13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C6FD44-142A-264B-820C-D6A0B7C9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5EA256-EB21-F84A-90FE-DDB0086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34E4-6FE8-5D40-9D29-BD53A4193A6F}" type="datetime1">
              <a:rPr lang="en-AU" smtClean="0"/>
              <a:t>1/5/18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03AC3E-F446-2541-9146-63CED161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11C333-29AA-2940-8CB9-62DCB6A5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4F632-200B-2C46-8651-16FB9AC7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45A78-DDC9-0D4D-A12D-7AB8073D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734A41-610E-5F40-A789-086A42036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E2CFC4-6291-6B42-B972-360D3888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563D-6CB6-174A-B672-8FD65DB2FE48}" type="datetime1">
              <a:rPr lang="en-AU" smtClean="0"/>
              <a:t>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2D317-5630-F94B-A186-FFB274CE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1AF608-6806-914E-AFB4-B0335689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149FB-9040-7B45-A228-147A265E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09F794-1EFD-D442-9F8C-2A0CA3FF7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37FFBE-7C38-7947-A295-0713AA3C3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DC2E63-5838-A945-8BE9-485A9A85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116F-8D54-FC43-84BE-24975945549F}" type="datetime1">
              <a:rPr lang="en-AU" smtClean="0"/>
              <a:t>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2D550C-4AAD-794F-BC48-E0F9E307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BFC7A7-40BA-C142-8B8A-376258BF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D9544C-AE2B-8645-8086-EB617449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FEBB0D-502C-B446-A4ED-3E02747F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9436E5-6726-5B42-B279-B6A7CA42B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5012-7490-FA42-9ADF-3D79C5DD75EC}" type="datetime1">
              <a:rPr lang="en-AU" smtClean="0"/>
              <a:t>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7E5FF0-B790-3945-930A-5B65FC0EC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312FD-494F-7C48-AE41-C5383789C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8D9544C-AE2B-8645-8086-EB617449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FEBB0D-502C-B446-A4ED-3E02747F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9436E5-6726-5B42-B279-B6A7CA42B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5012-7490-FA42-9ADF-3D79C5DD75EC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1/5/18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7E5FF0-B790-3945-930A-5B65FC0EC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0312FD-494F-7C48-AE41-C5383789C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F82E2C-4053-574E-A935-46462F252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326" t="3668" r="1045" b="4036"/>
          <a:stretch/>
        </p:blipFill>
        <p:spPr>
          <a:xfrm>
            <a:off x="7203083" y="6198030"/>
            <a:ext cx="2077105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0B9E5AD-7781-3444-9470-DC2007DC8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0900" y="6189663"/>
            <a:ext cx="2451600" cy="539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D4FC8FE-47D0-5541-A5EA-31197BE0C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937" t="16313" r="5833" b="15847"/>
          <a:stretch/>
        </p:blipFill>
        <p:spPr>
          <a:xfrm>
            <a:off x="9568777" y="6202363"/>
            <a:ext cx="17850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jpeg"/><Relationship Id="rId7" Type="http://schemas.openxmlformats.org/officeDocument/2006/relationships/image" Target="../media/image47.tiff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A3E75-0B81-E746-84FA-6FFFC6A4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0" y="1722438"/>
            <a:ext cx="1093304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Quantifying (missing) heritability for </a:t>
            </a:r>
            <a:r>
              <a:rPr lang="en-US"/>
              <a:t>common </a:t>
            </a:r>
            <a:r>
              <a:rPr lang="en-US" smtClean="0"/>
              <a:t>disease</a:t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AKA </a:t>
            </a:r>
            <a:r>
              <a:rPr lang="mr-IN" dirty="0" smtClean="0"/>
              <a:t>–</a:t>
            </a:r>
            <a:r>
              <a:rPr lang="en-US" dirty="0" smtClean="0"/>
              <a:t> everything is much harder in a binary trait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5528E7-003B-1745-966F-0E342168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0038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Naomi Wray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31" y="5981700"/>
            <a:ext cx="11442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33683"/>
            <a:ext cx="12085983" cy="1325563"/>
          </a:xfrm>
        </p:spPr>
        <p:txBody>
          <a:bodyPr>
            <a:normAutofit/>
          </a:bodyPr>
          <a:lstStyle/>
          <a:p>
            <a:r>
              <a:rPr lang="en-AU" i="1" dirty="0" smtClean="0"/>
              <a:t>Estimate of SNP </a:t>
            </a:r>
            <a:r>
              <a:rPr lang="en-AU" i="1" smtClean="0"/>
              <a:t>heritability in case-control </a:t>
            </a:r>
            <a:r>
              <a:rPr lang="en-AU" i="1" dirty="0" smtClean="0"/>
              <a:t>studies</a:t>
            </a:r>
            <a:endParaRPr lang="en-AU" i="1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1524000" y="1916832"/>
            <a:ext cx="4968552" cy="2664296"/>
            <a:chOff x="457200" y="1524000"/>
            <a:chExt cx="4953000" cy="4343400"/>
          </a:xfrm>
        </p:grpSpPr>
        <p:sp>
          <p:nvSpPr>
            <p:cNvPr id="5" name="Rectangle 4"/>
            <p:cNvSpPr/>
            <p:nvPr/>
          </p:nvSpPr>
          <p:spPr>
            <a:xfrm>
              <a:off x="1219200" y="53340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Unaffected (1-K)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53340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affected (K)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95600" y="4343400"/>
              <a:ext cx="6858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x</a:t>
              </a:r>
              <a:endParaRPr lang="en-A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7200" y="1524000"/>
              <a:ext cx="458152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725" y="1533525"/>
              <a:ext cx="4572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09950" y="2667001"/>
              <a:ext cx="70311" cy="35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000000"/>
                  </a:solidFill>
                  <a:latin typeface="Calibri" pitchFamily="34" charset="0"/>
                </a:rPr>
                <a:t>z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62313" y="4905375"/>
              <a:ext cx="1362075" cy="414338"/>
            </a:xfrm>
            <a:custGeom>
              <a:avLst/>
              <a:gdLst/>
              <a:ahLst/>
              <a:cxnLst>
                <a:cxn ang="0">
                  <a:pos x="2287" y="70"/>
                </a:cxn>
                <a:cxn ang="0">
                  <a:pos x="2278" y="193"/>
                </a:cxn>
                <a:cxn ang="0">
                  <a:pos x="2263" y="287"/>
                </a:cxn>
                <a:cxn ang="0">
                  <a:pos x="2253" y="321"/>
                </a:cxn>
                <a:cxn ang="0">
                  <a:pos x="2240" y="344"/>
                </a:cxn>
                <a:cxn ang="0">
                  <a:pos x="2223" y="352"/>
                </a:cxn>
                <a:cxn ang="0">
                  <a:pos x="1206" y="351"/>
                </a:cxn>
                <a:cxn ang="0">
                  <a:pos x="1197" y="355"/>
                </a:cxn>
                <a:cxn ang="0">
                  <a:pos x="1187" y="374"/>
                </a:cxn>
                <a:cxn ang="0">
                  <a:pos x="1169" y="447"/>
                </a:cxn>
                <a:cxn ang="0">
                  <a:pos x="1157" y="555"/>
                </a:cxn>
                <a:cxn ang="0">
                  <a:pos x="1152" y="689"/>
                </a:cxn>
                <a:cxn ang="0">
                  <a:pos x="1136" y="689"/>
                </a:cxn>
                <a:cxn ang="0">
                  <a:pos x="1132" y="555"/>
                </a:cxn>
                <a:cxn ang="0">
                  <a:pos x="1121" y="446"/>
                </a:cxn>
                <a:cxn ang="0">
                  <a:pos x="1102" y="374"/>
                </a:cxn>
                <a:cxn ang="0">
                  <a:pos x="1092" y="355"/>
                </a:cxn>
                <a:cxn ang="0">
                  <a:pos x="1083" y="351"/>
                </a:cxn>
                <a:cxn ang="0">
                  <a:pos x="66" y="352"/>
                </a:cxn>
                <a:cxn ang="0">
                  <a:pos x="50" y="344"/>
                </a:cxn>
                <a:cxn ang="0">
                  <a:pos x="36" y="321"/>
                </a:cxn>
                <a:cxn ang="0">
                  <a:pos x="27" y="288"/>
                </a:cxn>
                <a:cxn ang="0">
                  <a:pos x="11" y="194"/>
                </a:cxn>
                <a:cxn ang="0">
                  <a:pos x="1" y="70"/>
                </a:cxn>
                <a:cxn ang="0">
                  <a:pos x="16" y="0"/>
                </a:cxn>
                <a:cxn ang="0">
                  <a:pos x="21" y="134"/>
                </a:cxn>
                <a:cxn ang="0">
                  <a:pos x="33" y="242"/>
                </a:cxn>
                <a:cxn ang="0">
                  <a:pos x="51" y="315"/>
                </a:cxn>
                <a:cxn ang="0">
                  <a:pos x="61" y="334"/>
                </a:cxn>
                <a:cxn ang="0">
                  <a:pos x="71" y="338"/>
                </a:cxn>
                <a:cxn ang="0">
                  <a:pos x="1087" y="336"/>
                </a:cxn>
                <a:cxn ang="0">
                  <a:pos x="1104" y="345"/>
                </a:cxn>
                <a:cxn ang="0">
                  <a:pos x="1117" y="368"/>
                </a:cxn>
                <a:cxn ang="0">
                  <a:pos x="1127" y="402"/>
                </a:cxn>
                <a:cxn ang="0">
                  <a:pos x="1142" y="496"/>
                </a:cxn>
                <a:cxn ang="0">
                  <a:pos x="1151" y="619"/>
                </a:cxn>
                <a:cxn ang="0">
                  <a:pos x="1136" y="688"/>
                </a:cxn>
                <a:cxn ang="0">
                  <a:pos x="1141" y="554"/>
                </a:cxn>
                <a:cxn ang="0">
                  <a:pos x="1154" y="444"/>
                </a:cxn>
                <a:cxn ang="0">
                  <a:pos x="1172" y="369"/>
                </a:cxn>
                <a:cxn ang="0">
                  <a:pos x="1183" y="348"/>
                </a:cxn>
                <a:cxn ang="0">
                  <a:pos x="1198" y="338"/>
                </a:cxn>
                <a:cxn ang="0">
                  <a:pos x="2223" y="336"/>
                </a:cxn>
                <a:cxn ang="0">
                  <a:pos x="2231" y="331"/>
                </a:cxn>
                <a:cxn ang="0">
                  <a:pos x="2238" y="314"/>
                </a:cxn>
                <a:cxn ang="0">
                  <a:pos x="2248" y="284"/>
                </a:cxn>
                <a:cxn ang="0">
                  <a:pos x="2262" y="192"/>
                </a:cxn>
                <a:cxn ang="0">
                  <a:pos x="2271" y="69"/>
                </a:cxn>
                <a:cxn ang="0">
                  <a:pos x="2288" y="1"/>
                </a:cxn>
              </a:cxnLst>
              <a:rect l="0" t="0" r="r" b="b"/>
              <a:pathLst>
                <a:path w="2288" h="696">
                  <a:moveTo>
                    <a:pt x="2288" y="1"/>
                  </a:moveTo>
                  <a:lnTo>
                    <a:pt x="2287" y="70"/>
                  </a:lnTo>
                  <a:lnTo>
                    <a:pt x="2284" y="135"/>
                  </a:lnTo>
                  <a:lnTo>
                    <a:pt x="2278" y="193"/>
                  </a:lnTo>
                  <a:lnTo>
                    <a:pt x="2272" y="244"/>
                  </a:lnTo>
                  <a:lnTo>
                    <a:pt x="2263" y="287"/>
                  </a:lnTo>
                  <a:lnTo>
                    <a:pt x="2253" y="320"/>
                  </a:lnTo>
                  <a:cubicBezTo>
                    <a:pt x="2253" y="320"/>
                    <a:pt x="2253" y="321"/>
                    <a:pt x="2253" y="321"/>
                  </a:cubicBezTo>
                  <a:lnTo>
                    <a:pt x="2243" y="341"/>
                  </a:lnTo>
                  <a:cubicBezTo>
                    <a:pt x="2242" y="342"/>
                    <a:pt x="2241" y="344"/>
                    <a:pt x="2240" y="344"/>
                  </a:cubicBezTo>
                  <a:lnTo>
                    <a:pt x="2228" y="351"/>
                  </a:lnTo>
                  <a:cubicBezTo>
                    <a:pt x="2226" y="352"/>
                    <a:pt x="2225" y="352"/>
                    <a:pt x="2223" y="352"/>
                  </a:cubicBezTo>
                  <a:lnTo>
                    <a:pt x="1202" y="352"/>
                  </a:lnTo>
                  <a:lnTo>
                    <a:pt x="1206" y="351"/>
                  </a:lnTo>
                  <a:lnTo>
                    <a:pt x="1194" y="358"/>
                  </a:lnTo>
                  <a:lnTo>
                    <a:pt x="1197" y="355"/>
                  </a:lnTo>
                  <a:lnTo>
                    <a:pt x="1186" y="375"/>
                  </a:lnTo>
                  <a:lnTo>
                    <a:pt x="1187" y="374"/>
                  </a:lnTo>
                  <a:lnTo>
                    <a:pt x="1178" y="406"/>
                  </a:lnTo>
                  <a:lnTo>
                    <a:pt x="1169" y="447"/>
                  </a:lnTo>
                  <a:lnTo>
                    <a:pt x="1162" y="498"/>
                  </a:lnTo>
                  <a:lnTo>
                    <a:pt x="1157" y="555"/>
                  </a:lnTo>
                  <a:lnTo>
                    <a:pt x="1153" y="620"/>
                  </a:lnTo>
                  <a:lnTo>
                    <a:pt x="1152" y="689"/>
                  </a:lnTo>
                  <a:cubicBezTo>
                    <a:pt x="1152" y="693"/>
                    <a:pt x="1149" y="696"/>
                    <a:pt x="1144" y="696"/>
                  </a:cubicBezTo>
                  <a:cubicBezTo>
                    <a:pt x="1140" y="696"/>
                    <a:pt x="1137" y="693"/>
                    <a:pt x="1136" y="689"/>
                  </a:cubicBezTo>
                  <a:lnTo>
                    <a:pt x="1135" y="620"/>
                  </a:lnTo>
                  <a:lnTo>
                    <a:pt x="1132" y="555"/>
                  </a:lnTo>
                  <a:lnTo>
                    <a:pt x="1126" y="497"/>
                  </a:lnTo>
                  <a:lnTo>
                    <a:pt x="1121" y="446"/>
                  </a:lnTo>
                  <a:lnTo>
                    <a:pt x="1112" y="405"/>
                  </a:lnTo>
                  <a:lnTo>
                    <a:pt x="1102" y="374"/>
                  </a:lnTo>
                  <a:lnTo>
                    <a:pt x="1102" y="375"/>
                  </a:lnTo>
                  <a:lnTo>
                    <a:pt x="1092" y="355"/>
                  </a:lnTo>
                  <a:lnTo>
                    <a:pt x="1095" y="358"/>
                  </a:lnTo>
                  <a:lnTo>
                    <a:pt x="1083" y="351"/>
                  </a:lnTo>
                  <a:lnTo>
                    <a:pt x="1087" y="352"/>
                  </a:lnTo>
                  <a:lnTo>
                    <a:pt x="66" y="352"/>
                  </a:lnTo>
                  <a:cubicBezTo>
                    <a:pt x="65" y="352"/>
                    <a:pt x="64" y="352"/>
                    <a:pt x="62" y="351"/>
                  </a:cubicBezTo>
                  <a:lnTo>
                    <a:pt x="50" y="344"/>
                  </a:lnTo>
                  <a:cubicBezTo>
                    <a:pt x="49" y="344"/>
                    <a:pt x="48" y="343"/>
                    <a:pt x="47" y="341"/>
                  </a:cubicBezTo>
                  <a:lnTo>
                    <a:pt x="36" y="321"/>
                  </a:lnTo>
                  <a:cubicBezTo>
                    <a:pt x="36" y="321"/>
                    <a:pt x="36" y="320"/>
                    <a:pt x="36" y="320"/>
                  </a:cubicBezTo>
                  <a:lnTo>
                    <a:pt x="27" y="288"/>
                  </a:lnTo>
                  <a:lnTo>
                    <a:pt x="18" y="245"/>
                  </a:lnTo>
                  <a:lnTo>
                    <a:pt x="11" y="194"/>
                  </a:lnTo>
                  <a:lnTo>
                    <a:pt x="5" y="135"/>
                  </a:lnTo>
                  <a:lnTo>
                    <a:pt x="1" y="70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7" y="69"/>
                  </a:lnTo>
                  <a:lnTo>
                    <a:pt x="21" y="134"/>
                  </a:lnTo>
                  <a:lnTo>
                    <a:pt x="26" y="191"/>
                  </a:lnTo>
                  <a:lnTo>
                    <a:pt x="33" y="242"/>
                  </a:lnTo>
                  <a:lnTo>
                    <a:pt x="42" y="283"/>
                  </a:lnTo>
                  <a:lnTo>
                    <a:pt x="51" y="315"/>
                  </a:lnTo>
                  <a:lnTo>
                    <a:pt x="50" y="314"/>
                  </a:lnTo>
                  <a:lnTo>
                    <a:pt x="61" y="334"/>
                  </a:lnTo>
                  <a:lnTo>
                    <a:pt x="59" y="331"/>
                  </a:lnTo>
                  <a:lnTo>
                    <a:pt x="71" y="338"/>
                  </a:lnTo>
                  <a:lnTo>
                    <a:pt x="66" y="336"/>
                  </a:lnTo>
                  <a:lnTo>
                    <a:pt x="1087" y="336"/>
                  </a:lnTo>
                  <a:cubicBezTo>
                    <a:pt x="1089" y="336"/>
                    <a:pt x="1090" y="337"/>
                    <a:pt x="1091" y="338"/>
                  </a:cubicBezTo>
                  <a:lnTo>
                    <a:pt x="1104" y="345"/>
                  </a:lnTo>
                  <a:cubicBezTo>
                    <a:pt x="1105" y="345"/>
                    <a:pt x="1106" y="346"/>
                    <a:pt x="1107" y="348"/>
                  </a:cubicBezTo>
                  <a:lnTo>
                    <a:pt x="1117" y="368"/>
                  </a:lnTo>
                  <a:cubicBezTo>
                    <a:pt x="1117" y="368"/>
                    <a:pt x="1117" y="369"/>
                    <a:pt x="1117" y="369"/>
                  </a:cubicBezTo>
                  <a:lnTo>
                    <a:pt x="1127" y="402"/>
                  </a:lnTo>
                  <a:lnTo>
                    <a:pt x="1136" y="445"/>
                  </a:lnTo>
                  <a:lnTo>
                    <a:pt x="1142" y="496"/>
                  </a:lnTo>
                  <a:lnTo>
                    <a:pt x="1148" y="554"/>
                  </a:lnTo>
                  <a:lnTo>
                    <a:pt x="1151" y="619"/>
                  </a:lnTo>
                  <a:lnTo>
                    <a:pt x="1152" y="688"/>
                  </a:lnTo>
                  <a:lnTo>
                    <a:pt x="1136" y="688"/>
                  </a:lnTo>
                  <a:lnTo>
                    <a:pt x="1137" y="619"/>
                  </a:lnTo>
                  <a:lnTo>
                    <a:pt x="1141" y="554"/>
                  </a:lnTo>
                  <a:lnTo>
                    <a:pt x="1147" y="495"/>
                  </a:lnTo>
                  <a:lnTo>
                    <a:pt x="1154" y="444"/>
                  </a:lnTo>
                  <a:lnTo>
                    <a:pt x="1163" y="401"/>
                  </a:lnTo>
                  <a:lnTo>
                    <a:pt x="1172" y="369"/>
                  </a:lnTo>
                  <a:cubicBezTo>
                    <a:pt x="1172" y="369"/>
                    <a:pt x="1172" y="368"/>
                    <a:pt x="1172" y="368"/>
                  </a:cubicBezTo>
                  <a:lnTo>
                    <a:pt x="1183" y="348"/>
                  </a:lnTo>
                  <a:cubicBezTo>
                    <a:pt x="1184" y="346"/>
                    <a:pt x="1185" y="345"/>
                    <a:pt x="1186" y="345"/>
                  </a:cubicBezTo>
                  <a:lnTo>
                    <a:pt x="1198" y="338"/>
                  </a:lnTo>
                  <a:cubicBezTo>
                    <a:pt x="1200" y="337"/>
                    <a:pt x="1201" y="336"/>
                    <a:pt x="1202" y="336"/>
                  </a:cubicBezTo>
                  <a:lnTo>
                    <a:pt x="2223" y="336"/>
                  </a:lnTo>
                  <a:lnTo>
                    <a:pt x="2219" y="338"/>
                  </a:lnTo>
                  <a:lnTo>
                    <a:pt x="2231" y="331"/>
                  </a:lnTo>
                  <a:lnTo>
                    <a:pt x="2228" y="334"/>
                  </a:lnTo>
                  <a:lnTo>
                    <a:pt x="2238" y="314"/>
                  </a:lnTo>
                  <a:lnTo>
                    <a:pt x="2238" y="315"/>
                  </a:lnTo>
                  <a:lnTo>
                    <a:pt x="2248" y="284"/>
                  </a:lnTo>
                  <a:lnTo>
                    <a:pt x="2257" y="243"/>
                  </a:lnTo>
                  <a:lnTo>
                    <a:pt x="2262" y="192"/>
                  </a:lnTo>
                  <a:lnTo>
                    <a:pt x="2268" y="134"/>
                  </a:lnTo>
                  <a:lnTo>
                    <a:pt x="2271" y="69"/>
                  </a:lnTo>
                  <a:lnTo>
                    <a:pt x="2272" y="0"/>
                  </a:lnTo>
                  <a:lnTo>
                    <a:pt x="2288" y="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76338" y="4905375"/>
              <a:ext cx="2019300" cy="385763"/>
            </a:xfrm>
            <a:custGeom>
              <a:avLst/>
              <a:gdLst/>
              <a:ahLst/>
              <a:cxnLst>
                <a:cxn ang="0">
                  <a:pos x="3388" y="126"/>
                </a:cxn>
                <a:cxn ang="0">
                  <a:pos x="3377" y="227"/>
                </a:cxn>
                <a:cxn ang="0">
                  <a:pos x="3360" y="298"/>
                </a:cxn>
                <a:cxn ang="0">
                  <a:pos x="3350" y="318"/>
                </a:cxn>
                <a:cxn ang="0">
                  <a:pos x="3335" y="327"/>
                </a:cxn>
                <a:cxn ang="0">
                  <a:pos x="1750" y="328"/>
                </a:cxn>
                <a:cxn ang="0">
                  <a:pos x="1744" y="334"/>
                </a:cxn>
                <a:cxn ang="0">
                  <a:pos x="1736" y="349"/>
                </a:cxn>
                <a:cxn ang="0">
                  <a:pos x="1728" y="378"/>
                </a:cxn>
                <a:cxn ang="0">
                  <a:pos x="1713" y="463"/>
                </a:cxn>
                <a:cxn ang="0">
                  <a:pos x="1704" y="641"/>
                </a:cxn>
                <a:cxn ang="0">
                  <a:pos x="1688" y="641"/>
                </a:cxn>
                <a:cxn ang="0">
                  <a:pos x="1679" y="462"/>
                </a:cxn>
                <a:cxn ang="0">
                  <a:pos x="1666" y="377"/>
                </a:cxn>
                <a:cxn ang="0">
                  <a:pos x="1657" y="349"/>
                </a:cxn>
                <a:cxn ang="0">
                  <a:pos x="1650" y="334"/>
                </a:cxn>
                <a:cxn ang="0">
                  <a:pos x="1643" y="328"/>
                </a:cxn>
                <a:cxn ang="0">
                  <a:pos x="59" y="327"/>
                </a:cxn>
                <a:cxn ang="0">
                  <a:pos x="44" y="318"/>
                </a:cxn>
                <a:cxn ang="0">
                  <a:pos x="34" y="298"/>
                </a:cxn>
                <a:cxn ang="0">
                  <a:pos x="17" y="228"/>
                </a:cxn>
                <a:cxn ang="0">
                  <a:pos x="4" y="126"/>
                </a:cxn>
                <a:cxn ang="0">
                  <a:pos x="16" y="0"/>
                </a:cxn>
                <a:cxn ang="0">
                  <a:pos x="25" y="178"/>
                </a:cxn>
                <a:cxn ang="0">
                  <a:pos x="40" y="263"/>
                </a:cxn>
                <a:cxn ang="0">
                  <a:pos x="49" y="292"/>
                </a:cxn>
                <a:cxn ang="0">
                  <a:pos x="55" y="307"/>
                </a:cxn>
                <a:cxn ang="0">
                  <a:pos x="62" y="312"/>
                </a:cxn>
                <a:cxn ang="0">
                  <a:pos x="1648" y="314"/>
                </a:cxn>
                <a:cxn ang="0">
                  <a:pos x="1661" y="324"/>
                </a:cxn>
                <a:cxn ang="0">
                  <a:pos x="1672" y="343"/>
                </a:cxn>
                <a:cxn ang="0">
                  <a:pos x="1689" y="413"/>
                </a:cxn>
                <a:cxn ang="0">
                  <a:pos x="1700" y="516"/>
                </a:cxn>
                <a:cxn ang="0">
                  <a:pos x="1688" y="640"/>
                </a:cxn>
                <a:cxn ang="0">
                  <a:pos x="1698" y="460"/>
                </a:cxn>
                <a:cxn ang="0">
                  <a:pos x="1713" y="373"/>
                </a:cxn>
                <a:cxn ang="0">
                  <a:pos x="1722" y="342"/>
                </a:cxn>
                <a:cxn ang="0">
                  <a:pos x="1735" y="321"/>
                </a:cxn>
                <a:cxn ang="0">
                  <a:pos x="1750" y="312"/>
                </a:cxn>
                <a:cxn ang="0">
                  <a:pos x="3328" y="313"/>
                </a:cxn>
                <a:cxn ang="0">
                  <a:pos x="3335" y="311"/>
                </a:cxn>
                <a:cxn ang="0">
                  <a:pos x="3345" y="293"/>
                </a:cxn>
                <a:cxn ang="0">
                  <a:pos x="3362" y="225"/>
                </a:cxn>
                <a:cxn ang="0">
                  <a:pos x="3372" y="125"/>
                </a:cxn>
                <a:cxn ang="0">
                  <a:pos x="3392" y="1"/>
                </a:cxn>
              </a:cxnLst>
              <a:rect l="0" t="0" r="r" b="b"/>
              <a:pathLst>
                <a:path w="3392" h="648">
                  <a:moveTo>
                    <a:pt x="3392" y="1"/>
                  </a:moveTo>
                  <a:lnTo>
                    <a:pt x="3388" y="126"/>
                  </a:lnTo>
                  <a:lnTo>
                    <a:pt x="3383" y="180"/>
                  </a:lnTo>
                  <a:lnTo>
                    <a:pt x="3377" y="227"/>
                  </a:lnTo>
                  <a:lnTo>
                    <a:pt x="3369" y="267"/>
                  </a:lnTo>
                  <a:lnTo>
                    <a:pt x="3360" y="298"/>
                  </a:lnTo>
                  <a:cubicBezTo>
                    <a:pt x="3360" y="298"/>
                    <a:pt x="3360" y="299"/>
                    <a:pt x="3360" y="299"/>
                  </a:cubicBezTo>
                  <a:lnTo>
                    <a:pt x="3350" y="318"/>
                  </a:lnTo>
                  <a:cubicBezTo>
                    <a:pt x="3349" y="320"/>
                    <a:pt x="3348" y="321"/>
                    <a:pt x="3346" y="321"/>
                  </a:cubicBezTo>
                  <a:lnTo>
                    <a:pt x="3335" y="327"/>
                  </a:lnTo>
                  <a:cubicBezTo>
                    <a:pt x="3334" y="328"/>
                    <a:pt x="3333" y="328"/>
                    <a:pt x="3331" y="328"/>
                  </a:cubicBezTo>
                  <a:lnTo>
                    <a:pt x="1750" y="328"/>
                  </a:lnTo>
                  <a:lnTo>
                    <a:pt x="1755" y="327"/>
                  </a:lnTo>
                  <a:lnTo>
                    <a:pt x="1744" y="334"/>
                  </a:lnTo>
                  <a:lnTo>
                    <a:pt x="1746" y="331"/>
                  </a:lnTo>
                  <a:lnTo>
                    <a:pt x="1736" y="349"/>
                  </a:lnTo>
                  <a:lnTo>
                    <a:pt x="1737" y="348"/>
                  </a:lnTo>
                  <a:lnTo>
                    <a:pt x="1728" y="378"/>
                  </a:lnTo>
                  <a:lnTo>
                    <a:pt x="1720" y="416"/>
                  </a:lnTo>
                  <a:lnTo>
                    <a:pt x="1713" y="463"/>
                  </a:lnTo>
                  <a:lnTo>
                    <a:pt x="1708" y="517"/>
                  </a:lnTo>
                  <a:lnTo>
                    <a:pt x="1704" y="641"/>
                  </a:lnTo>
                  <a:cubicBezTo>
                    <a:pt x="1704" y="645"/>
                    <a:pt x="1701" y="648"/>
                    <a:pt x="1696" y="648"/>
                  </a:cubicBezTo>
                  <a:cubicBezTo>
                    <a:pt x="1692" y="648"/>
                    <a:pt x="1689" y="645"/>
                    <a:pt x="1688" y="641"/>
                  </a:cubicBezTo>
                  <a:lnTo>
                    <a:pt x="1684" y="517"/>
                  </a:lnTo>
                  <a:lnTo>
                    <a:pt x="1679" y="462"/>
                  </a:lnTo>
                  <a:lnTo>
                    <a:pt x="1674" y="415"/>
                  </a:lnTo>
                  <a:lnTo>
                    <a:pt x="1666" y="377"/>
                  </a:lnTo>
                  <a:lnTo>
                    <a:pt x="1657" y="348"/>
                  </a:lnTo>
                  <a:lnTo>
                    <a:pt x="1657" y="349"/>
                  </a:lnTo>
                  <a:lnTo>
                    <a:pt x="1647" y="331"/>
                  </a:lnTo>
                  <a:lnTo>
                    <a:pt x="1650" y="334"/>
                  </a:lnTo>
                  <a:lnTo>
                    <a:pt x="1639" y="327"/>
                  </a:lnTo>
                  <a:lnTo>
                    <a:pt x="1643" y="328"/>
                  </a:lnTo>
                  <a:lnTo>
                    <a:pt x="62" y="328"/>
                  </a:lnTo>
                  <a:cubicBezTo>
                    <a:pt x="61" y="328"/>
                    <a:pt x="60" y="328"/>
                    <a:pt x="59" y="327"/>
                  </a:cubicBezTo>
                  <a:lnTo>
                    <a:pt x="48" y="321"/>
                  </a:lnTo>
                  <a:cubicBezTo>
                    <a:pt x="46" y="321"/>
                    <a:pt x="45" y="320"/>
                    <a:pt x="44" y="318"/>
                  </a:cubicBezTo>
                  <a:lnTo>
                    <a:pt x="34" y="299"/>
                  </a:lnTo>
                  <a:cubicBezTo>
                    <a:pt x="34" y="299"/>
                    <a:pt x="34" y="298"/>
                    <a:pt x="34" y="298"/>
                  </a:cubicBezTo>
                  <a:lnTo>
                    <a:pt x="25" y="268"/>
                  </a:lnTo>
                  <a:lnTo>
                    <a:pt x="17" y="228"/>
                  </a:lnTo>
                  <a:lnTo>
                    <a:pt x="10" y="181"/>
                  </a:lnTo>
                  <a:lnTo>
                    <a:pt x="4" y="12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20" y="125"/>
                  </a:lnTo>
                  <a:lnTo>
                    <a:pt x="25" y="178"/>
                  </a:lnTo>
                  <a:lnTo>
                    <a:pt x="32" y="225"/>
                  </a:lnTo>
                  <a:lnTo>
                    <a:pt x="40" y="263"/>
                  </a:lnTo>
                  <a:lnTo>
                    <a:pt x="49" y="293"/>
                  </a:lnTo>
                  <a:lnTo>
                    <a:pt x="49" y="292"/>
                  </a:lnTo>
                  <a:lnTo>
                    <a:pt x="59" y="311"/>
                  </a:lnTo>
                  <a:lnTo>
                    <a:pt x="55" y="307"/>
                  </a:lnTo>
                  <a:lnTo>
                    <a:pt x="66" y="313"/>
                  </a:lnTo>
                  <a:lnTo>
                    <a:pt x="62" y="312"/>
                  </a:lnTo>
                  <a:lnTo>
                    <a:pt x="1643" y="312"/>
                  </a:lnTo>
                  <a:cubicBezTo>
                    <a:pt x="1645" y="312"/>
                    <a:pt x="1646" y="313"/>
                    <a:pt x="1648" y="314"/>
                  </a:cubicBezTo>
                  <a:lnTo>
                    <a:pt x="1659" y="321"/>
                  </a:lnTo>
                  <a:cubicBezTo>
                    <a:pt x="1660" y="321"/>
                    <a:pt x="1661" y="322"/>
                    <a:pt x="1661" y="324"/>
                  </a:cubicBezTo>
                  <a:lnTo>
                    <a:pt x="1671" y="342"/>
                  </a:lnTo>
                  <a:cubicBezTo>
                    <a:pt x="1672" y="342"/>
                    <a:pt x="1672" y="343"/>
                    <a:pt x="1672" y="343"/>
                  </a:cubicBezTo>
                  <a:lnTo>
                    <a:pt x="1681" y="374"/>
                  </a:lnTo>
                  <a:lnTo>
                    <a:pt x="1689" y="413"/>
                  </a:lnTo>
                  <a:lnTo>
                    <a:pt x="1695" y="461"/>
                  </a:lnTo>
                  <a:lnTo>
                    <a:pt x="1700" y="516"/>
                  </a:lnTo>
                  <a:lnTo>
                    <a:pt x="1704" y="640"/>
                  </a:lnTo>
                  <a:lnTo>
                    <a:pt x="1688" y="640"/>
                  </a:lnTo>
                  <a:lnTo>
                    <a:pt x="1692" y="516"/>
                  </a:lnTo>
                  <a:lnTo>
                    <a:pt x="1698" y="460"/>
                  </a:lnTo>
                  <a:lnTo>
                    <a:pt x="1705" y="413"/>
                  </a:lnTo>
                  <a:lnTo>
                    <a:pt x="1713" y="373"/>
                  </a:lnTo>
                  <a:lnTo>
                    <a:pt x="1722" y="343"/>
                  </a:lnTo>
                  <a:cubicBezTo>
                    <a:pt x="1722" y="343"/>
                    <a:pt x="1722" y="342"/>
                    <a:pt x="1722" y="342"/>
                  </a:cubicBezTo>
                  <a:lnTo>
                    <a:pt x="1732" y="324"/>
                  </a:lnTo>
                  <a:cubicBezTo>
                    <a:pt x="1733" y="322"/>
                    <a:pt x="1734" y="321"/>
                    <a:pt x="1735" y="321"/>
                  </a:cubicBezTo>
                  <a:lnTo>
                    <a:pt x="1746" y="314"/>
                  </a:lnTo>
                  <a:cubicBezTo>
                    <a:pt x="1747" y="313"/>
                    <a:pt x="1749" y="312"/>
                    <a:pt x="1750" y="312"/>
                  </a:cubicBezTo>
                  <a:lnTo>
                    <a:pt x="3331" y="312"/>
                  </a:lnTo>
                  <a:lnTo>
                    <a:pt x="3328" y="313"/>
                  </a:lnTo>
                  <a:lnTo>
                    <a:pt x="3339" y="307"/>
                  </a:lnTo>
                  <a:lnTo>
                    <a:pt x="3335" y="311"/>
                  </a:lnTo>
                  <a:lnTo>
                    <a:pt x="3345" y="292"/>
                  </a:lnTo>
                  <a:lnTo>
                    <a:pt x="3345" y="293"/>
                  </a:lnTo>
                  <a:lnTo>
                    <a:pt x="3354" y="264"/>
                  </a:lnTo>
                  <a:lnTo>
                    <a:pt x="3362" y="225"/>
                  </a:lnTo>
                  <a:lnTo>
                    <a:pt x="3367" y="179"/>
                  </a:lnTo>
                  <a:lnTo>
                    <a:pt x="3372" y="125"/>
                  </a:lnTo>
                  <a:lnTo>
                    <a:pt x="3376" y="0"/>
                  </a:lnTo>
                  <a:lnTo>
                    <a:pt x="3392" y="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2515394" y="3632999"/>
              <a:ext cx="1523999" cy="158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76600" y="4432755"/>
              <a:ext cx="60723" cy="35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15" name="Content Placeholder 3" descr="ph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124744"/>
            <a:ext cx="4572000" cy="3505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72064" y="4149080"/>
            <a:ext cx="3810000" cy="990600"/>
            <a:chOff x="685800" y="5181600"/>
            <a:chExt cx="3810000" cy="990600"/>
          </a:xfrm>
        </p:grpSpPr>
        <p:sp>
          <p:nvSpPr>
            <p:cNvPr id="17" name="Right Brace 16"/>
            <p:cNvSpPr/>
            <p:nvPr/>
          </p:nvSpPr>
          <p:spPr>
            <a:xfrm rot="5400000">
              <a:off x="3314700" y="4762500"/>
              <a:ext cx="457200" cy="1295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1524000" y="4343400"/>
              <a:ext cx="457200" cy="2133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5638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Control (1-P)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4600" y="5638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Case (P)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0017" y="5084380"/>
            <a:ext cx="4162425" cy="88582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1" y="1158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1544" y="4653137"/>
            <a:ext cx="2571750" cy="8286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24001" y="1101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DE-09D1-4382-A9E2-A7F82FB1B8F4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1775520" y="5657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Robertson (1950)</a:t>
            </a:r>
          </a:p>
          <a:p>
            <a:r>
              <a:rPr lang="en-AU" sz="1200" dirty="0"/>
              <a:t>Appendix of </a:t>
            </a:r>
            <a:r>
              <a:rPr lang="en-AU" sz="1200" dirty="0" err="1"/>
              <a:t>Dempster</a:t>
            </a:r>
            <a:r>
              <a:rPr lang="en-AU" sz="1200" dirty="0"/>
              <a:t> and Lerner (1950</a:t>
            </a:r>
            <a:r>
              <a:rPr lang="en-AU" sz="1200" dirty="0" smtClean="0"/>
              <a:t>)</a:t>
            </a:r>
            <a:endParaRPr lang="en-A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036" y="6196354"/>
            <a:ext cx="777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Lee et al (2011) Estimating Missing Heritability </a:t>
            </a:r>
            <a:r>
              <a:rPr lang="en-AU" sz="1200"/>
              <a:t>for </a:t>
            </a:r>
            <a:r>
              <a:rPr lang="en-AU" sz="1200" smtClean="0"/>
              <a:t>Disease from </a:t>
            </a:r>
            <a:r>
              <a:rPr lang="en-AU" sz="1200" dirty="0"/>
              <a:t>Genome-wide Association </a:t>
            </a:r>
            <a:r>
              <a:rPr lang="en-AU" sz="1200" dirty="0" smtClean="0"/>
              <a:t>Studies AJHG</a:t>
            </a:r>
            <a:endParaRPr lang="en-AU" sz="1200" dirty="0"/>
          </a:p>
          <a:p>
            <a:r>
              <a:rPr lang="en-AU" sz="1200" dirty="0"/>
              <a:t>Zhou &amp; Stephens (2013) Polygenic </a:t>
            </a:r>
            <a:r>
              <a:rPr lang="en-AU" sz="1200" dirty="0" smtClean="0"/>
              <a:t>Modelling </a:t>
            </a:r>
            <a:r>
              <a:rPr lang="en-AU" sz="1200" dirty="0"/>
              <a:t>with Bayesian Sparse Linear Mixed Models </a:t>
            </a:r>
            <a:r>
              <a:rPr lang="en-AU" sz="1200" dirty="0" err="1" smtClean="0"/>
              <a:t>PLoSG</a:t>
            </a:r>
            <a:endParaRPr lang="en-AU" sz="1200" dirty="0" smtClean="0"/>
          </a:p>
          <a:p>
            <a:r>
              <a:rPr lang="en-AU" sz="1200" dirty="0"/>
              <a:t>Golan et al (2014) Measuring missing heritability: Inferring the contribution of common variants PNAS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76" r="64852"/>
          <a:stretch/>
        </p:blipFill>
        <p:spPr bwMode="auto">
          <a:xfrm>
            <a:off x="6145584" y="842963"/>
            <a:ext cx="693936" cy="8858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839520" y="96271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Estimate of proportion of variance explained by SNP between cases and controls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783" y="6393058"/>
            <a:ext cx="510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Requires estimate of lifetime risk (K)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30" y="-157164"/>
            <a:ext cx="10515600" cy="1325563"/>
          </a:xfrm>
        </p:spPr>
        <p:txBody>
          <a:bodyPr/>
          <a:lstStyle/>
          <a:p>
            <a:r>
              <a:rPr lang="en-US" dirty="0" smtClean="0"/>
              <a:t>Impact of estimates of lifetime risk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3" y="1089198"/>
            <a:ext cx="5166139" cy="5346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8851" y="1775791"/>
            <a:ext cx="3591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of K=1% vs 2% small</a:t>
            </a:r>
          </a:p>
          <a:p>
            <a:endParaRPr lang="en-US" dirty="0"/>
          </a:p>
          <a:p>
            <a:r>
              <a:rPr lang="en-US" dirty="0" smtClean="0"/>
              <a:t>Impact of K=10% vs 20% big</a:t>
            </a:r>
          </a:p>
          <a:p>
            <a:endParaRPr lang="en-US" dirty="0"/>
          </a:p>
          <a:p>
            <a:r>
              <a:rPr lang="en-US" dirty="0" smtClean="0"/>
              <a:t>Accounting for unscreened controls more important for common disease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148" y="2929953"/>
            <a:ext cx="1340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Screened controls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2578" y="1845107"/>
            <a:ext cx="152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Unscreened </a:t>
            </a:r>
            <a:r>
              <a:rPr lang="en-US" dirty="0" smtClean="0"/>
              <a:t>controls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5216" y="1457739"/>
            <a:ext cx="337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h</a:t>
            </a:r>
            <a:r>
              <a:rPr lang="en-US" baseline="30000" dirty="0" smtClean="0"/>
              <a:t>2</a:t>
            </a:r>
            <a:r>
              <a:rPr lang="en-US" dirty="0" smtClean="0"/>
              <a:t> estimate from case-control sample = 0.2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66052" y="4084115"/>
            <a:ext cx="133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</a:t>
            </a:r>
            <a:r>
              <a:rPr lang="en-US" dirty="0" smtClean="0"/>
              <a:t> P=0.3</a:t>
            </a:r>
          </a:p>
          <a:p>
            <a:r>
              <a:rPr lang="en-US" dirty="0" smtClean="0"/>
              <a:t>---- P=0.5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87570" y="1864510"/>
            <a:ext cx="184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Liability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91"/>
            <a:ext cx="10515600" cy="1325563"/>
          </a:xfrm>
        </p:spPr>
        <p:txBody>
          <a:bodyPr>
            <a:noAutofit/>
          </a:bodyPr>
          <a:lstStyle/>
          <a:p>
            <a:r>
              <a:rPr lang="en-AU" sz="2400" dirty="0"/>
              <a:t>Golan et al (2014) Measuring missing heritability: Inferring the contribution of common variants PNAS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4353" b="40970"/>
          <a:stretch/>
        </p:blipFill>
        <p:spPr>
          <a:xfrm>
            <a:off x="0" y="2174646"/>
            <a:ext cx="7950415" cy="4546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0600" y="2386032"/>
            <a:ext cx="3157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high true SNP-heritability as sample sizes increase</a:t>
            </a:r>
          </a:p>
          <a:p>
            <a:endParaRPr lang="en-US" dirty="0"/>
          </a:p>
          <a:p>
            <a:r>
              <a:rPr lang="en-US" dirty="0" smtClean="0"/>
              <a:t>Estimates from GREML will be biased downwards</a:t>
            </a:r>
          </a:p>
          <a:p>
            <a:endParaRPr lang="en-US" dirty="0"/>
          </a:p>
          <a:p>
            <a:r>
              <a:rPr lang="en-US" dirty="0" err="1" smtClean="0"/>
              <a:t>Haseman-Elston</a:t>
            </a:r>
            <a:r>
              <a:rPr lang="en-US" dirty="0" smtClean="0"/>
              <a:t> estimates have high </a:t>
            </a:r>
            <a:r>
              <a:rPr lang="en-US" dirty="0" err="1" smtClean="0"/>
              <a:t>s.e</a:t>
            </a:r>
            <a:r>
              <a:rPr lang="en-US" dirty="0" smtClean="0"/>
              <a:t>, but remain unbiased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Simulations vs real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157" y="1378226"/>
            <a:ext cx="854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ascertainment of cases generates a </a:t>
            </a:r>
            <a:r>
              <a:rPr lang="en-US" dirty="0" err="1" smtClean="0"/>
              <a:t>GxE</a:t>
            </a:r>
            <a:r>
              <a:rPr lang="en-US" dirty="0" smtClean="0"/>
              <a:t>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8026" cy="1325563"/>
          </a:xfrm>
        </p:spPr>
        <p:txBody>
          <a:bodyPr/>
          <a:lstStyle/>
          <a:p>
            <a:r>
              <a:rPr lang="en-US" dirty="0" smtClean="0"/>
              <a:t>Assumptions of methodology not upheld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1964497"/>
          </a:xfrm>
        </p:spPr>
        <p:txBody>
          <a:bodyPr/>
          <a:lstStyle/>
          <a:p>
            <a:r>
              <a:rPr lang="en-US" dirty="0" smtClean="0"/>
              <a:t>Estimate of heritability from family data</a:t>
            </a:r>
            <a:endParaRPr lang="en-US" dirty="0"/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methodology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Estimate of SNP heritability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Estimate of </a:t>
            </a:r>
            <a:r>
              <a:rPr lang="en-US" smtClean="0"/>
              <a:t>SNP-heritability schizophrenia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60582"/>
            <a:ext cx="1110200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Purcell et al (2009) </a:t>
            </a:r>
            <a:r>
              <a:rPr lang="mr-IN" dirty="0" smtClean="0"/>
              <a:t>–</a:t>
            </a:r>
            <a:r>
              <a:rPr lang="en-US" dirty="0" smtClean="0"/>
              <a:t> simulation 32%</a:t>
            </a:r>
          </a:p>
          <a:p>
            <a:endParaRPr lang="en-US" dirty="0"/>
          </a:p>
          <a:p>
            <a:r>
              <a:rPr lang="en-US" dirty="0" smtClean="0"/>
              <a:t>Lee et al (2012) </a:t>
            </a:r>
            <a:r>
              <a:rPr lang="mr-IN" dirty="0" smtClean="0"/>
              <a:t>–</a:t>
            </a:r>
            <a:r>
              <a:rPr lang="en-US" dirty="0" smtClean="0"/>
              <a:t> GREML 32%</a:t>
            </a:r>
          </a:p>
          <a:p>
            <a:endParaRPr lang="en-US" dirty="0"/>
          </a:p>
          <a:p>
            <a:r>
              <a:rPr lang="en-US" dirty="0" err="1" smtClean="0"/>
              <a:t>Dudbridge</a:t>
            </a:r>
            <a:r>
              <a:rPr lang="en-US" dirty="0" smtClean="0"/>
              <a:t> (2013)- Conversion from out of sample prediction polygenic risk score 29 %</a:t>
            </a:r>
          </a:p>
          <a:p>
            <a:endParaRPr lang="en-US" dirty="0"/>
          </a:p>
          <a:p>
            <a:r>
              <a:rPr lang="en-US" dirty="0" err="1" smtClean="0"/>
              <a:t>Bulik</a:t>
            </a:r>
            <a:r>
              <a:rPr lang="en-US" dirty="0" smtClean="0"/>
              <a:t>-Sullivan et al (2015)- LD Score regression PGC-SCZ 2014</a:t>
            </a:r>
          </a:p>
          <a:p>
            <a:pPr marL="0" indent="0">
              <a:buNone/>
            </a:pPr>
            <a:r>
              <a:rPr lang="en-US" dirty="0" smtClean="0"/>
              <a:t>   From association summary statistics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791" y="5938748"/>
            <a:ext cx="10482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Purcell et al (</a:t>
            </a:r>
            <a:r>
              <a:rPr lang="en-US" sz="1100" dirty="0"/>
              <a:t>2009) Common polygenic variation contributes to risk of schizophrenia and bipolar </a:t>
            </a:r>
            <a:r>
              <a:rPr lang="en-US" sz="1100" dirty="0" smtClean="0"/>
              <a:t>disorder. Nature.</a:t>
            </a:r>
          </a:p>
          <a:p>
            <a:r>
              <a:rPr lang="en-US" sz="1100" dirty="0" smtClean="0"/>
              <a:t>Lee et al (2012) Estimating </a:t>
            </a:r>
            <a:r>
              <a:rPr lang="en-US" sz="1100" dirty="0"/>
              <a:t>the proportion of variation in susceptibility to </a:t>
            </a:r>
            <a:r>
              <a:rPr lang="en-US" sz="1100" dirty="0" smtClean="0"/>
              <a:t>schizophrenia </a:t>
            </a:r>
            <a:r>
              <a:rPr lang="en-US" sz="1100" dirty="0"/>
              <a:t>captured by common </a:t>
            </a:r>
            <a:r>
              <a:rPr lang="en-US" sz="1100" dirty="0" smtClean="0"/>
              <a:t>SNPs. Nature Genetics</a:t>
            </a:r>
            <a:endParaRPr lang="en-US" sz="1100" dirty="0"/>
          </a:p>
          <a:p>
            <a:r>
              <a:rPr lang="en-US" sz="1100" dirty="0" err="1" smtClean="0"/>
              <a:t>Dudbridge</a:t>
            </a:r>
            <a:r>
              <a:rPr lang="en-US" sz="1100" dirty="0" smtClean="0"/>
              <a:t> (2013)Power </a:t>
            </a:r>
            <a:r>
              <a:rPr lang="en-US" sz="1100" dirty="0"/>
              <a:t>and Predictive Accuracy of Polygenic Risk </a:t>
            </a:r>
            <a:r>
              <a:rPr lang="en-US" sz="1100" dirty="0" smtClean="0"/>
              <a:t>Scores. </a:t>
            </a:r>
            <a:r>
              <a:rPr lang="en-US" sz="1100" dirty="0" err="1" smtClean="0"/>
              <a:t>PLoS</a:t>
            </a:r>
            <a:r>
              <a:rPr lang="en-US" sz="1100" dirty="0" smtClean="0"/>
              <a:t> Genetics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87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8" y="0"/>
            <a:ext cx="10515600" cy="1325563"/>
          </a:xfrm>
        </p:spPr>
        <p:txBody>
          <a:bodyPr/>
          <a:lstStyle/>
          <a:p>
            <a:r>
              <a:rPr lang="en-US" dirty="0" smtClean="0"/>
              <a:t>Real data</a:t>
            </a:r>
            <a:r>
              <a:rPr lang="mr-IN" dirty="0" smtClean="0"/>
              <a:t>…</a:t>
            </a:r>
            <a:r>
              <a:rPr lang="en-AU" dirty="0" smtClean="0"/>
              <a:t>.</a:t>
            </a:r>
            <a:r>
              <a:rPr lang="en-US" dirty="0" smtClean="0"/>
              <a:t>everything more difficult in a binary traits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" y="1325563"/>
            <a:ext cx="6438900" cy="3771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18" y="1186732"/>
            <a:ext cx="4066125" cy="391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806"/>
            <a:ext cx="4003261" cy="15551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913" y="2796208"/>
            <a:ext cx="5691809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1913" y="3399116"/>
            <a:ext cx="5890591" cy="603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1913" y="4248289"/>
            <a:ext cx="5890591" cy="603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734" y="1208665"/>
            <a:ext cx="84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Separating h</a:t>
            </a:r>
            <a:r>
              <a:rPr lang="en-US" sz="2400" baseline="-25000" dirty="0"/>
              <a:t>g</a:t>
            </a:r>
            <a:r>
              <a:rPr lang="en-US" sz="2400" baseline="30000" dirty="0"/>
              <a:t>2 </a:t>
            </a:r>
            <a:r>
              <a:rPr lang="en-US" sz="2400" dirty="0"/>
              <a:t>and population stratification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8071" y="2173819"/>
            <a:ext cx="4848024" cy="3445616"/>
            <a:chOff x="1438476" y="909324"/>
            <a:chExt cx="4848024" cy="3445616"/>
          </a:xfrm>
        </p:grpSpPr>
        <p:grpSp>
          <p:nvGrpSpPr>
            <p:cNvPr id="13" name="Group 12"/>
            <p:cNvGrpSpPr/>
            <p:nvPr/>
          </p:nvGrpSpPr>
          <p:grpSpPr>
            <a:xfrm>
              <a:off x="1438476" y="909324"/>
              <a:ext cx="4848024" cy="2317440"/>
              <a:chOff x="393968" y="827100"/>
              <a:chExt cx="6464032" cy="2317440"/>
            </a:xfrm>
          </p:grpSpPr>
          <p:sp>
            <p:nvSpPr>
              <p:cNvPr id="18" name="Line Callout 1 17"/>
              <p:cNvSpPr/>
              <p:nvPr/>
            </p:nvSpPr>
            <p:spPr>
              <a:xfrm rot="10800000">
                <a:off x="774700" y="2316718"/>
                <a:ext cx="2057400" cy="827822"/>
              </a:xfrm>
              <a:prstGeom prst="borderCallout1">
                <a:avLst>
                  <a:gd name="adj1" fmla="val 18750"/>
                  <a:gd name="adj2" fmla="val -8333"/>
                  <a:gd name="adj3" fmla="val 204605"/>
                  <a:gd name="adj4" fmla="val -3524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93968" y="827100"/>
                <a:ext cx="6464032" cy="2317440"/>
                <a:chOff x="393968" y="1322400"/>
                <a:chExt cx="6464032" cy="2317440"/>
              </a:xfrm>
            </p:grpSpPr>
            <p:sp>
              <p:nvSpPr>
                <p:cNvPr id="15" name="Line Callout 1 14"/>
                <p:cNvSpPr/>
                <p:nvPr/>
              </p:nvSpPr>
              <p:spPr>
                <a:xfrm>
                  <a:off x="4800600" y="2933700"/>
                  <a:ext cx="2057400" cy="482600"/>
                </a:xfrm>
                <a:prstGeom prst="borderCallout1">
                  <a:avLst>
                    <a:gd name="adj1" fmla="val 18750"/>
                    <a:gd name="adj2" fmla="val -8333"/>
                    <a:gd name="adj3" fmla="val -79606"/>
                    <a:gd name="adj4" fmla="val -11173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/>
                      </a:solidFill>
                    </a:rPr>
                    <a:t>Polygenicity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" name="Picture 1" descr="Screen Shot 2014-10-09 at 2.59.22 AM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69" y="1322400"/>
                  <a:ext cx="5232131" cy="1127410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393968" y="2716510"/>
                  <a:ext cx="243813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Population</a:t>
                  </a:r>
                </a:p>
                <a:p>
                  <a:r>
                    <a:rPr lang="en-US" dirty="0"/>
                    <a:t>Stratification factor</a:t>
                  </a:r>
                </a:p>
              </p:txBody>
            </p:sp>
            <p:sp>
              <p:nvSpPr>
                <p:cNvPr id="10" name="Left Brace 9"/>
                <p:cNvSpPr/>
                <p:nvPr/>
              </p:nvSpPr>
              <p:spPr>
                <a:xfrm rot="16200000">
                  <a:off x="4530725" y="1773534"/>
                  <a:ext cx="584200" cy="135255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" name="Left Brace 19"/>
            <p:cNvSpPr/>
            <p:nvPr/>
          </p:nvSpPr>
          <p:spPr>
            <a:xfrm rot="16200000">
              <a:off x="3567906" y="3060203"/>
              <a:ext cx="584200" cy="101441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4520406" y="3236415"/>
              <a:ext cx="584200" cy="6619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4410" y="3962400"/>
              <a:ext cx="12628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intercept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81512" y="3962400"/>
              <a:ext cx="110013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slope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38476" y="3985608"/>
              <a:ext cx="15067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regression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805531" y="6508610"/>
            <a:ext cx="272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Bulik</a:t>
            </a:r>
            <a:r>
              <a:rPr lang="en-US" sz="1200" dirty="0">
                <a:solidFill>
                  <a:srgbClr val="000000"/>
                </a:solidFill>
              </a:rPr>
              <a:t>-Sullivan, et al. NG 2015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861391" y="-58621"/>
            <a:ext cx="93494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LD Score Regression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Expected </a:t>
            </a:r>
            <a:r>
              <a:rPr lang="en-US" b="1" dirty="0">
                <a:solidFill>
                  <a:srgbClr val="0070C0"/>
                </a:solidFill>
              </a:rPr>
              <a:t>Value of Summary Stats</a:t>
            </a:r>
          </a:p>
        </p:txBody>
      </p:sp>
      <p:pic>
        <p:nvPicPr>
          <p:cNvPr id="19" name="Picture 18" descr="Screenshot 2016-07-05 14.10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19" y="1374737"/>
            <a:ext cx="4644238" cy="2454203"/>
          </a:xfrm>
          <a:prstGeom prst="rect">
            <a:avLst/>
          </a:prstGeom>
        </p:spPr>
      </p:pic>
      <p:pic>
        <p:nvPicPr>
          <p:cNvPr id="25" name="Picture 24" descr="Screenshot 2016-07-05 14.11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14" y="3743734"/>
            <a:ext cx="4652954" cy="266682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814385" y="2621822"/>
            <a:ext cx="151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GWAS QQ Plot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98348" y="4880771"/>
            <a:ext cx="151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Regression of association X</a:t>
            </a:r>
            <a:r>
              <a:rPr lang="en-US" baseline="30000" dirty="0">
                <a:solidFill>
                  <a:srgbClr val="3366FF"/>
                </a:solidFill>
              </a:rPr>
              <a:t>2</a:t>
            </a:r>
            <a:r>
              <a:rPr lang="en-US" dirty="0">
                <a:solidFill>
                  <a:srgbClr val="3366FF"/>
                </a:solidFill>
              </a:rPr>
              <a:t> statistic on LD score</a:t>
            </a:r>
          </a:p>
        </p:txBody>
      </p:sp>
    </p:spTree>
    <p:extLst>
      <p:ext uri="{BB962C8B-B14F-4D97-AF65-F5344CB8AC3E}">
        <p14:creationId xmlns:p14="http://schemas.microsoft.com/office/powerpoint/2010/main" val="2045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LDSC regression may underestimate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630570"/>
            <a:ext cx="6921500" cy="4279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73757" y="1630570"/>
            <a:ext cx="1338470" cy="4219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5287" y="6335333"/>
            <a:ext cx="1029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Evans et al (2018) Comparison of methods that use whole genome data to estimate the heritability and genetic architecture of complex </a:t>
            </a:r>
            <a:r>
              <a:rPr lang="en-US" sz="1400" dirty="0" smtClean="0"/>
              <a:t>traits. Nature Genetics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779026" y="1895061"/>
            <a:ext cx="3935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disease traits</a:t>
            </a:r>
          </a:p>
          <a:p>
            <a:endParaRPr lang="en-US" dirty="0"/>
          </a:p>
          <a:p>
            <a:r>
              <a:rPr lang="en-US" dirty="0" smtClean="0"/>
              <a:t>Ease and speed of application</a:t>
            </a:r>
          </a:p>
          <a:p>
            <a:endParaRPr lang="en-US" dirty="0"/>
          </a:p>
          <a:p>
            <a:r>
              <a:rPr lang="en-US" dirty="0" smtClean="0"/>
              <a:t>Given assumptions of methodology</a:t>
            </a:r>
          </a:p>
          <a:p>
            <a:endParaRPr lang="en-US" dirty="0"/>
          </a:p>
          <a:p>
            <a:r>
              <a:rPr lang="en-US" dirty="0" smtClean="0"/>
              <a:t>Given reality of disease data sets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quick benchmark estimate is in line with the nature of the data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mr-IN" dirty="0" smtClean="0"/>
              <a:t>…</a:t>
            </a:r>
            <a:r>
              <a:rPr lang="en-AU" dirty="0" smtClean="0"/>
              <a:t>until we get massive individual disease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Ascertainment in real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 r="48870" b="74"/>
          <a:stretch/>
        </p:blipFill>
        <p:spPr>
          <a:xfrm>
            <a:off x="398144" y="1437798"/>
            <a:ext cx="3113681" cy="3266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64768" b="76521"/>
          <a:stretch/>
        </p:blipFill>
        <p:spPr>
          <a:xfrm>
            <a:off x="949189" y="4704521"/>
            <a:ext cx="463826" cy="447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71913" r="65517" b="7913"/>
          <a:stretch/>
        </p:blipFill>
        <p:spPr>
          <a:xfrm>
            <a:off x="2851664" y="4676638"/>
            <a:ext cx="441180" cy="441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50261" r="66567" b="29826"/>
          <a:stretch/>
        </p:blipFill>
        <p:spPr>
          <a:xfrm>
            <a:off x="2221107" y="4738482"/>
            <a:ext cx="344557" cy="379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8" r="63418" b="50000"/>
          <a:stretch/>
        </p:blipFill>
        <p:spPr>
          <a:xfrm>
            <a:off x="1547600" y="4676638"/>
            <a:ext cx="538921" cy="526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2" y="1437799"/>
            <a:ext cx="3458818" cy="1546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6261" y="1437798"/>
            <a:ext cx="3953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20,000 UKB</a:t>
            </a:r>
          </a:p>
          <a:p>
            <a:endParaRPr lang="en-US" dirty="0"/>
          </a:p>
          <a:p>
            <a:r>
              <a:rPr lang="en-US" dirty="0" smtClean="0"/>
              <a:t>SNP-heritability 94%</a:t>
            </a:r>
          </a:p>
          <a:p>
            <a:r>
              <a:rPr lang="en-US" dirty="0" smtClean="0"/>
              <a:t>Excluded “rather </a:t>
            </a:r>
            <a:r>
              <a:rPr lang="en-US" dirty="0"/>
              <a:t>dubious baldness </a:t>
            </a:r>
            <a:r>
              <a:rPr lang="en-US" dirty="0" smtClean="0"/>
              <a:t>cases” group 2. 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2606079" y="5090431"/>
            <a:ext cx="344558" cy="10289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21107" y="5901076"/>
            <a:ext cx="3040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Cases</a:t>
            </a:r>
          </a:p>
          <a:p>
            <a:r>
              <a:rPr lang="en-US" dirty="0" smtClean="0"/>
              <a:t>45% of population</a:t>
            </a:r>
          </a:p>
          <a:p>
            <a:r>
              <a:rPr lang="en-US" dirty="0" smtClean="0"/>
              <a:t>59% </a:t>
            </a:r>
            <a:r>
              <a:rPr lang="en-US" dirty="0" err="1" smtClean="0"/>
              <a:t>analysed</a:t>
            </a:r>
            <a:r>
              <a:rPr lang="en-US" dirty="0" smtClean="0"/>
              <a:t> sample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9371" y="5156826"/>
            <a:ext cx="1507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Controls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5687" y="6019085"/>
            <a:ext cx="1507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Exclude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8728271" flipV="1">
            <a:off x="1044347" y="5592925"/>
            <a:ext cx="8154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../../../../../../Desktop/Screen%20Shot%202017-11-29%20at%206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5"/>
          <a:stretch/>
        </p:blipFill>
        <p:spPr bwMode="auto">
          <a:xfrm>
            <a:off x="7395391" y="3403206"/>
            <a:ext cx="2922426" cy="2800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5" y="3014597"/>
            <a:ext cx="3302143" cy="24147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623024" y="6322499"/>
            <a:ext cx="3040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SNP-heritability: 64%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environment on heritability?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Estimate heritability of milk production in low production environment</a:t>
            </a:r>
          </a:p>
          <a:p>
            <a:endParaRPr lang="en-US" dirty="0"/>
          </a:p>
          <a:p>
            <a:r>
              <a:rPr lang="en-US" dirty="0"/>
              <a:t>Estimate heritability of milk production in </a:t>
            </a:r>
            <a:r>
              <a:rPr lang="en-US" dirty="0" smtClean="0"/>
              <a:t>high </a:t>
            </a:r>
            <a:r>
              <a:rPr lang="en-US" dirty="0"/>
              <a:t>production environment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Estimate heritability in environment of self-reported childhood trauma</a:t>
            </a:r>
          </a:p>
          <a:p>
            <a:endParaRPr lang="en-US" dirty="0"/>
          </a:p>
          <a:p>
            <a:r>
              <a:rPr lang="en-US" dirty="0" smtClean="0"/>
              <a:t>Estimate heritability in environment of no self-reported childhood trauma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546" y="2837503"/>
            <a:ext cx="2074127" cy="213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3" y="320675"/>
            <a:ext cx="11353800" cy="1325563"/>
          </a:xfrm>
        </p:spPr>
        <p:txBody>
          <a:bodyPr/>
          <a:lstStyle/>
          <a:p>
            <a:r>
              <a:rPr lang="en-US" dirty="0" smtClean="0"/>
              <a:t>Missing heritability </a:t>
            </a:r>
            <a:r>
              <a:rPr lang="en-US" smtClean="0"/>
              <a:t>psychiatric disorders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 loci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h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SNP-h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Schizophrenia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Bipolar</a:t>
                      </a:r>
                      <a:r>
                        <a:rPr lang="en-US" baseline="0" dirty="0" smtClean="0"/>
                        <a:t>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Autism</a:t>
                      </a:r>
                      <a:r>
                        <a:rPr lang="en-US" baseline="0" dirty="0" smtClean="0"/>
                        <a:t>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r>
                        <a:rPr lang="en-US" baseline="0" dirty="0" smtClean="0"/>
                        <a:t> 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8026" cy="1325563"/>
          </a:xfrm>
        </p:spPr>
        <p:txBody>
          <a:bodyPr/>
          <a:lstStyle/>
          <a:p>
            <a:r>
              <a:rPr lang="en-US" dirty="0" smtClean="0"/>
              <a:t>Assumptions of methodology not upheld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1964497"/>
          </a:xfrm>
        </p:spPr>
        <p:txBody>
          <a:bodyPr/>
          <a:lstStyle/>
          <a:p>
            <a:r>
              <a:rPr lang="en-US" dirty="0" smtClean="0"/>
              <a:t>Estimate of heritability from family data</a:t>
            </a:r>
            <a:endParaRPr lang="en-US" dirty="0"/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methodology</a:t>
            </a:r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9052" y="2529681"/>
            <a:ext cx="11208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Technical Artefacts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393729"/>
            <a:ext cx="10515600" cy="19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Binary traits/small cohort sample size</a:t>
            </a:r>
          </a:p>
          <a:p>
            <a:r>
              <a:rPr lang="en-AU" dirty="0" smtClean="0"/>
              <a:t>Variability between cohorts (may not be an artefact!)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0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27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Challenges of Disease Data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60548"/>
            <a:ext cx="5853977" cy="30881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7" y="1832666"/>
            <a:ext cx="5728741" cy="32311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D9A-F3F2-834F-9917-FAA4EC4EB2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Reality of disease data sets - SCZ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5813"/>
            <a:ext cx="5226264" cy="4825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20" y="2275840"/>
            <a:ext cx="2905760" cy="4321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1932" y="2336800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charset="0"/>
                <a:ea typeface="Century Gothic" charset="0"/>
                <a:cs typeface="Century Gothic" charset="0"/>
              </a:rPr>
              <a:t>Illumina platforms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5796" y="2336799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Affymetrix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platforms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D9A-F3F2-834F-9917-FAA4EC4EB2E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019" y="6611779"/>
            <a:ext cx="8603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Century Gothic" charset="0"/>
                <a:ea typeface="Century Gothic" charset="0"/>
                <a:cs typeface="Century Gothic" charset="0"/>
              </a:rPr>
              <a:t>PGC-SCZ (2014) 108 loci</a:t>
            </a:r>
            <a:endParaRPr lang="en-US" sz="100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Brace 4"/>
          <p:cNvSpPr/>
          <p:nvPr/>
        </p:nvSpPr>
        <p:spPr>
          <a:xfrm rot="5400000">
            <a:off x="1769532" y="5579533"/>
            <a:ext cx="298185" cy="396081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3047997" y="5579532"/>
            <a:ext cx="298185" cy="396081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3972711" y="5583833"/>
            <a:ext cx="298185" cy="396081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4429051" y="5565904"/>
            <a:ext cx="298185" cy="396081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4921740" y="5565903"/>
            <a:ext cx="298185" cy="396081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5414429" y="5552275"/>
            <a:ext cx="298185" cy="396081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 flipV="1">
            <a:off x="6605939" y="5568314"/>
            <a:ext cx="225294" cy="436898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 flipV="1">
            <a:off x="7900459" y="5595569"/>
            <a:ext cx="225294" cy="436898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 flipV="1">
            <a:off x="8857483" y="5595569"/>
            <a:ext cx="225294" cy="436898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 flipV="1">
            <a:off x="9294381" y="5608071"/>
            <a:ext cx="225294" cy="436898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 flipV="1">
            <a:off x="9782197" y="5603633"/>
            <a:ext cx="225294" cy="436898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 flipV="1">
            <a:off x="10270013" y="5573442"/>
            <a:ext cx="225294" cy="436898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4623" y="6440199"/>
            <a:ext cx="11343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Van </a:t>
            </a:r>
            <a:r>
              <a:rPr lang="en-US" sz="1000" dirty="0" err="1" smtClean="0">
                <a:latin typeface="Century Gothic" charset="0"/>
                <a:ea typeface="Century Gothic" charset="0"/>
                <a:cs typeface="Century Gothic" charset="0"/>
              </a:rPr>
              <a:t>Rheenan</a:t>
            </a:r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 et al (2016) Genome-wide </a:t>
            </a:r>
            <a:r>
              <a:rPr lang="en-US" sz="1000" dirty="0">
                <a:latin typeface="Century Gothic" charset="0"/>
                <a:ea typeface="Century Gothic" charset="0"/>
                <a:cs typeface="Century Gothic" charset="0"/>
              </a:rPr>
              <a:t>association analyses identify new risk variants and the genetic architecture of amyotrophic lateral </a:t>
            </a:r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sclerosis. Nat Gen</a:t>
            </a:r>
            <a:endParaRPr lang="en-US" sz="1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en-US" sz="4000" dirty="0" smtClean="0"/>
              <a:t>Reality of disease data sets - 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63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8026" cy="1325563"/>
          </a:xfrm>
        </p:spPr>
        <p:txBody>
          <a:bodyPr/>
          <a:lstStyle/>
          <a:p>
            <a:r>
              <a:rPr lang="en-US" dirty="0" smtClean="0"/>
              <a:t>Assumptions of methodology not upheld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1964497"/>
          </a:xfrm>
        </p:spPr>
        <p:txBody>
          <a:bodyPr/>
          <a:lstStyle/>
          <a:p>
            <a:r>
              <a:rPr lang="en-US" dirty="0" smtClean="0"/>
              <a:t>Estimate of heritability from family data</a:t>
            </a:r>
            <a:endParaRPr lang="en-US" dirty="0"/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methodology</a:t>
            </a:r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9052" y="2529681"/>
            <a:ext cx="11208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Technical Artefacts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393729"/>
            <a:ext cx="10515600" cy="19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Binary traits/small cohort sample size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Variability between cohorts (may not be an artefact!)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" y="0"/>
            <a:ext cx="12014448" cy="1325563"/>
          </a:xfrm>
        </p:spPr>
        <p:txBody>
          <a:bodyPr/>
          <a:lstStyle/>
          <a:p>
            <a:r>
              <a:rPr lang="en-US" dirty="0" smtClean="0"/>
              <a:t>Smaller SNP-h2 between cohorts </a:t>
            </a:r>
            <a:r>
              <a:rPr lang="en-US" smtClean="0"/>
              <a:t>than within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/>
          <a:stretch/>
        </p:blipFill>
        <p:spPr>
          <a:xfrm>
            <a:off x="803221" y="1430594"/>
            <a:ext cx="10769996" cy="5294670"/>
          </a:xfrm>
        </p:spPr>
      </p:pic>
      <p:sp>
        <p:nvSpPr>
          <p:cNvPr id="7" name="Rectangle 6"/>
          <p:cNvSpPr/>
          <p:nvPr/>
        </p:nvSpPr>
        <p:spPr>
          <a:xfrm>
            <a:off x="9261987" y="1548581"/>
            <a:ext cx="2654710" cy="517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21974" y="5796116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0.79-0.89</a:t>
            </a:r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0555" y="5796116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0.55-0.88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9308" y="5796116"/>
            <a:ext cx="192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0.38-0.65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6505" y="5796116"/>
            <a:ext cx="89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0.71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9246" y="5796116"/>
            <a:ext cx="89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1.17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7456" y="2787445"/>
            <a:ext cx="229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: SCZ/BPD 0.68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553" y="5796116"/>
            <a:ext cx="154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Genetic correlations</a:t>
            </a:r>
          </a:p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baseline="-25000" dirty="0" err="1" smtClean="0">
                <a:latin typeface="Century Gothic" charset="0"/>
                <a:ea typeface="Century Gothic" charset="0"/>
                <a:cs typeface="Century Gothic" charset="0"/>
              </a:rPr>
              <a:t>g</a:t>
            </a:r>
            <a:endParaRPr lang="en-US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6" y="6151588"/>
            <a:ext cx="4326194" cy="7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depression </a:t>
            </a:r>
            <a:r>
              <a:rPr lang="mr-IN" dirty="0" smtClean="0"/>
              <a:t>–</a:t>
            </a:r>
            <a:r>
              <a:rPr lang="en-US" dirty="0" smtClean="0"/>
              <a:t> 7 large studies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767381"/>
              </p:ext>
            </p:extLst>
          </p:nvPr>
        </p:nvGraphicFramePr>
        <p:xfrm>
          <a:off x="503583" y="1563941"/>
          <a:ext cx="7612177" cy="486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71722" y="6059741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 loci. Nat Gen 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71721" y="2620801"/>
            <a:ext cx="282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genetic correlation 0.76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71721" y="3673341"/>
            <a:ext cx="282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smtClean="0"/>
              <a:t>lifetime risk to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8026" cy="1325563"/>
          </a:xfrm>
        </p:spPr>
        <p:txBody>
          <a:bodyPr/>
          <a:lstStyle/>
          <a:p>
            <a:r>
              <a:rPr lang="en-US" dirty="0" smtClean="0"/>
              <a:t>Assumptions of methodology not upheld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1964497"/>
          </a:xfrm>
        </p:spPr>
        <p:txBody>
          <a:bodyPr/>
          <a:lstStyle/>
          <a:p>
            <a:r>
              <a:rPr lang="en-US" dirty="0" smtClean="0"/>
              <a:t>Estimate of heritability from family data</a:t>
            </a:r>
            <a:endParaRPr lang="en-US" dirty="0"/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methodology</a:t>
            </a:r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9052" y="2529681"/>
            <a:ext cx="11208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Technical Artefacts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393729"/>
            <a:ext cx="10515600" cy="19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Binary traits/small cohort sample size</a:t>
            </a:r>
          </a:p>
          <a:p>
            <a:r>
              <a:rPr lang="en-AU" dirty="0" smtClean="0"/>
              <a:t>Variability between cohorts (may not be an artefact!)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9052" y="4191793"/>
            <a:ext cx="11208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Genetic Architecture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7091" y="5189399"/>
            <a:ext cx="10515600" cy="19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Evidence for differences in genetic architecture between disorders</a:t>
            </a:r>
          </a:p>
          <a:p>
            <a:r>
              <a:rPr lang="en-AU" dirty="0" smtClean="0"/>
              <a:t>What is a disease???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8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6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Comparative Genetic architecture</a:t>
            </a:r>
            <a:br>
              <a:rPr lang="en-US" b="1" dirty="0" smtClean="0"/>
            </a:br>
            <a:r>
              <a:rPr lang="en-US" b="1" dirty="0" smtClean="0"/>
              <a:t> Allele Frequency spectrum: SCZ vs ALS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440" y="1325563"/>
            <a:ext cx="4592320" cy="5063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160" y="6026110"/>
            <a:ext cx="1046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Van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Rheenen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et al (2016) Genome-wide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association analyses identify new risk variants and the genetic architecture of amyotrophic lateral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sclerosis. Nature Genetics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D9A-F3F2-834F-9917-FAA4EC4EB2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r_by_chrom_swwtcc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3" y="1311000"/>
            <a:ext cx="6948286" cy="496306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9753" y="391901"/>
            <a:ext cx="11741425" cy="642938"/>
          </a:xfrm>
        </p:spPr>
        <p:txBody>
          <a:bodyPr>
            <a:noAutofit/>
          </a:bodyPr>
          <a:lstStyle/>
          <a:p>
            <a:r>
              <a:rPr lang="en-US" sz="3600" dirty="0"/>
              <a:t>Comparative Genetic architecture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 smtClean="0"/>
              <a:t>Effect size distribution</a:t>
            </a:r>
            <a:endParaRPr lang="en-US" sz="3600" b="1" dirty="0"/>
          </a:p>
        </p:txBody>
      </p:sp>
      <p:pic>
        <p:nvPicPr>
          <p:cNvPr id="3" name="Picture 2" descr="mix_legen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68" r="75188"/>
          <a:stretch/>
        </p:blipFill>
        <p:spPr>
          <a:xfrm rot="10800000">
            <a:off x="6386731" y="4769163"/>
            <a:ext cx="587471" cy="1265971"/>
          </a:xfrm>
          <a:prstGeom prst="rect">
            <a:avLst/>
          </a:prstGeom>
        </p:spPr>
      </p:pic>
      <p:pic>
        <p:nvPicPr>
          <p:cNvPr id="7" name="Picture 6" descr="gerhard_moser.jpg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516" y="5331795"/>
            <a:ext cx="994068" cy="1218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0058" y="6550223"/>
            <a:ext cx="2796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Moser et al 2015 </a:t>
            </a:r>
            <a:r>
              <a:rPr lang="en-US" sz="1400" dirty="0" err="1">
                <a:latin typeface="Century Gothic" charset="0"/>
                <a:ea typeface="Century Gothic" charset="0"/>
                <a:cs typeface="Century Gothic" charset="0"/>
              </a:rPr>
              <a:t>Plos</a:t>
            </a: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 Genetics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70516" y="6597318"/>
            <a:ext cx="197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entury Gothic" charset="0"/>
                <a:ea typeface="Century Gothic" charset="0"/>
                <a:cs typeface="Century Gothic" charset="0"/>
              </a:rPr>
              <a:t>Gerhard Moser</a:t>
            </a:r>
            <a:endParaRPr lang="en-US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4202" y="4904056"/>
            <a:ext cx="1761834" cy="1131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Big-small</a:t>
            </a:r>
          </a:p>
          <a:p>
            <a:endParaRPr lang="en-US" sz="1350" dirty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350" dirty="0" smtClean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Medium-small</a:t>
            </a:r>
          </a:p>
          <a:p>
            <a:endParaRPr lang="en-US" sz="1350" dirty="0">
              <a:solidFill>
                <a:srgbClr val="00B05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35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Small-small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D9A-F3F2-834F-9917-FAA4EC4EB2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missing heritability is greater for disease than for QT despite same technology </a:t>
            </a:r>
            <a:r>
              <a:rPr lang="mr-IN" dirty="0" smtClean="0"/>
              <a:t>…</a:t>
            </a:r>
            <a:r>
              <a:rPr lang="en-AU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Assumptions of methodology not upheld</a:t>
            </a:r>
          </a:p>
          <a:p>
            <a:endParaRPr lang="en-US" dirty="0"/>
          </a:p>
          <a:p>
            <a:r>
              <a:rPr lang="en-US" dirty="0"/>
              <a:t>Technical </a:t>
            </a:r>
            <a:r>
              <a:rPr lang="en-US" dirty="0" smtClean="0"/>
              <a:t>artefacts</a:t>
            </a:r>
          </a:p>
          <a:p>
            <a:endParaRPr lang="en-US" dirty="0"/>
          </a:p>
          <a:p>
            <a:r>
              <a:rPr lang="en-US" dirty="0"/>
              <a:t>Genetic architecture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8026" cy="1325563"/>
          </a:xfrm>
        </p:spPr>
        <p:txBody>
          <a:bodyPr/>
          <a:lstStyle/>
          <a:p>
            <a:r>
              <a:rPr lang="en-US" dirty="0" smtClean="0"/>
              <a:t>Assumptions of methodology not upheld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1964497"/>
          </a:xfrm>
        </p:spPr>
        <p:txBody>
          <a:bodyPr/>
          <a:lstStyle/>
          <a:p>
            <a:r>
              <a:rPr lang="en-US" dirty="0" smtClean="0"/>
              <a:t>Estimate of heritability from family data</a:t>
            </a:r>
            <a:endParaRPr lang="en-US" dirty="0"/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 methodology</a:t>
            </a:r>
            <a:endParaRPr lang="en-US" dirty="0"/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9052" y="2529681"/>
            <a:ext cx="11208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Technical Artefacts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393729"/>
            <a:ext cx="10515600" cy="19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Binary traits/small cohort sample size</a:t>
            </a:r>
          </a:p>
          <a:p>
            <a:r>
              <a:rPr lang="en-AU" dirty="0" smtClean="0"/>
              <a:t>Variability between cohorts (may not be an artefact!)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9052" y="4191793"/>
            <a:ext cx="11208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Genetic Architecture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7091" y="5189399"/>
            <a:ext cx="10515600" cy="19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Evidence for differences in genetic architecture between disorders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What is a disease???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r_by_chrom_swwtcc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3" y="1311000"/>
            <a:ext cx="6948286" cy="496306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9753" y="391901"/>
            <a:ext cx="11741425" cy="642938"/>
          </a:xfrm>
        </p:spPr>
        <p:txBody>
          <a:bodyPr>
            <a:noAutofit/>
          </a:bodyPr>
          <a:lstStyle/>
          <a:p>
            <a:r>
              <a:rPr lang="en-US" sz="3600" dirty="0"/>
              <a:t>Comparative Genetic architecture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 smtClean="0"/>
              <a:t>Effect size distribution</a:t>
            </a:r>
            <a:endParaRPr lang="en-US" sz="3600" b="1" dirty="0"/>
          </a:p>
        </p:txBody>
      </p:sp>
      <p:pic>
        <p:nvPicPr>
          <p:cNvPr id="3" name="Picture 2" descr="mix_legen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68" r="75188"/>
          <a:stretch/>
        </p:blipFill>
        <p:spPr>
          <a:xfrm rot="10800000">
            <a:off x="6386731" y="4769163"/>
            <a:ext cx="587471" cy="1265971"/>
          </a:xfrm>
          <a:prstGeom prst="rect">
            <a:avLst/>
          </a:prstGeom>
        </p:spPr>
      </p:pic>
      <p:pic>
        <p:nvPicPr>
          <p:cNvPr id="7" name="Picture 6" descr="gerhard_moser.jpg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516" y="5331795"/>
            <a:ext cx="994068" cy="1218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0058" y="6550223"/>
            <a:ext cx="2796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Moser et al 2015 </a:t>
            </a:r>
            <a:r>
              <a:rPr lang="en-US" sz="1400" dirty="0" err="1">
                <a:latin typeface="Century Gothic" charset="0"/>
                <a:ea typeface="Century Gothic" charset="0"/>
                <a:cs typeface="Century Gothic" charset="0"/>
              </a:rPr>
              <a:t>Plos</a:t>
            </a: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 Genetics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70516" y="6597318"/>
            <a:ext cx="197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entury Gothic" charset="0"/>
                <a:ea typeface="Century Gothic" charset="0"/>
                <a:cs typeface="Century Gothic" charset="0"/>
              </a:rPr>
              <a:t>Gerhard Moser</a:t>
            </a:r>
            <a:endParaRPr lang="en-US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4202" y="4904056"/>
            <a:ext cx="1761834" cy="1131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Big-small</a:t>
            </a:r>
          </a:p>
          <a:p>
            <a:endParaRPr lang="en-US" sz="1350" dirty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350" dirty="0" smtClean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Medium-small</a:t>
            </a:r>
          </a:p>
          <a:p>
            <a:endParaRPr lang="en-US" sz="1350" dirty="0">
              <a:solidFill>
                <a:srgbClr val="00B05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35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Small-small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D9A-F3F2-834F-9917-FAA4EC4EB2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098" y="324599"/>
            <a:ext cx="10513102" cy="59430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entury Gothic" charset="0"/>
                <a:ea typeface="Century Gothic" charset="0"/>
                <a:cs typeface="Century Gothic" charset="0"/>
              </a:rPr>
              <a:t>Explore – toy example of heterogeneity</a:t>
            </a:r>
            <a:endParaRPr lang="en-US" sz="4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 descr="Screen Shot 2013-10-10 at 10.1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14" y="1280104"/>
            <a:ext cx="1350000" cy="1245708"/>
          </a:xfrm>
          <a:prstGeom prst="rect">
            <a:avLst/>
          </a:prstGeom>
        </p:spPr>
      </p:pic>
      <p:pic>
        <p:nvPicPr>
          <p:cNvPr id="6" name="Picture 5" descr="Screen Shot 2013-10-10 at 10.15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405" y="1237451"/>
            <a:ext cx="1350000" cy="1261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050" y="2711715"/>
            <a:ext cx="55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Two biologically distinct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disorders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8903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Wray &amp; Maier (2014) Current Epidemiology Reports</a:t>
            </a:r>
          </a:p>
        </p:txBody>
      </p:sp>
      <p:pic>
        <p:nvPicPr>
          <p:cNvPr id="12" name="Content Placeholder 3" descr="Screen Shot 2013-10-10 at 10.13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64" r="-33364"/>
          <a:stretch>
            <a:fillRect/>
          </a:stretch>
        </p:blipFill>
        <p:spPr>
          <a:xfrm>
            <a:off x="2383865" y="4812336"/>
            <a:ext cx="2284945" cy="12566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8050" y="4197154"/>
            <a:ext cx="55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phenotypically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indistinguishable disorders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3224832" y="2884526"/>
            <a:ext cx="599607" cy="228154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58417" y="2274453"/>
            <a:ext cx="654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Estimate SNP-heritability from unrelated individuals: 30%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8417" y="1867985"/>
            <a:ext cx="588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Heritability: 80%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8417" y="1508940"/>
            <a:ext cx="588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Lifetime risk: 0.5%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4426" y="5110849"/>
            <a:ext cx="588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Lifetime risk: 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4426" y="5609850"/>
            <a:ext cx="654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charset="0"/>
                <a:ea typeface="Century Gothic" charset="0"/>
                <a:cs typeface="Century Gothic" charset="0"/>
              </a:rPr>
              <a:t>Estimate heritability from risk to 1st degree </a:t>
            </a:r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relatives: 65%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4426" y="6120993"/>
            <a:ext cx="654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Estimate SNP-heritability from unrelated individuals: 15%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4426" y="4599706"/>
            <a:ext cx="654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Reduced power and smaller effect sizes in GWAS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D9A-F3F2-834F-9917-FAA4EC4EB2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missing heritability is greater for disease than for QT despite same technology </a:t>
            </a:r>
            <a:r>
              <a:rPr lang="mr-IN" dirty="0" smtClean="0"/>
              <a:t>…</a:t>
            </a:r>
            <a:r>
              <a:rPr lang="en-AU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 smtClean="0"/>
              <a:t>Assumptions of methodology not upheld</a:t>
            </a:r>
          </a:p>
          <a:p>
            <a:pPr lvl="1"/>
            <a:r>
              <a:rPr lang="en-US" dirty="0" smtClean="0"/>
              <a:t>Pedigree heritability over-estimated</a:t>
            </a:r>
          </a:p>
          <a:p>
            <a:pPr lvl="1"/>
            <a:r>
              <a:rPr lang="en-US" dirty="0" smtClean="0"/>
              <a:t>General tendency to over-interpret at a greater level of accuracy than the data deserve</a:t>
            </a:r>
          </a:p>
          <a:p>
            <a:pPr lvl="1"/>
            <a:r>
              <a:rPr lang="en-US" dirty="0" smtClean="0"/>
              <a:t>Use methodology given data is a benchmark</a:t>
            </a:r>
            <a:endParaRPr lang="en-US" dirty="0"/>
          </a:p>
          <a:p>
            <a:r>
              <a:rPr lang="en-US" b="1" dirty="0"/>
              <a:t>Technical </a:t>
            </a:r>
            <a:r>
              <a:rPr lang="en-US" b="1" dirty="0" smtClean="0"/>
              <a:t>artefacts</a:t>
            </a:r>
          </a:p>
          <a:p>
            <a:pPr lvl="1"/>
            <a:r>
              <a:rPr lang="en-US" dirty="0" smtClean="0"/>
              <a:t>Residual </a:t>
            </a:r>
            <a:r>
              <a:rPr lang="en-US" dirty="0" smtClean="0"/>
              <a:t>pop </a:t>
            </a:r>
            <a:r>
              <a:rPr lang="en-US" dirty="0" err="1" smtClean="0"/>
              <a:t>strat</a:t>
            </a:r>
            <a:r>
              <a:rPr lang="en-US" dirty="0" smtClean="0"/>
              <a:t> confounding between case and control?</a:t>
            </a:r>
          </a:p>
          <a:p>
            <a:pPr lvl="1"/>
            <a:r>
              <a:rPr lang="en-US" dirty="0" smtClean="0"/>
              <a:t>Analysis of rare variants limited by cohort sample size</a:t>
            </a:r>
            <a:endParaRPr lang="en-US" dirty="0"/>
          </a:p>
          <a:p>
            <a:r>
              <a:rPr lang="en-US" b="1" dirty="0"/>
              <a:t>Genetic </a:t>
            </a:r>
            <a:r>
              <a:rPr lang="en-US" b="1" dirty="0" smtClean="0"/>
              <a:t>architecture</a:t>
            </a:r>
          </a:p>
          <a:p>
            <a:pPr lvl="1"/>
            <a:r>
              <a:rPr lang="en-US" dirty="0" smtClean="0"/>
              <a:t>Evidence for disease specific architectures</a:t>
            </a:r>
          </a:p>
          <a:p>
            <a:pPr lvl="1"/>
            <a:r>
              <a:rPr lang="en-US" dirty="0" smtClean="0"/>
              <a:t>Heterogeneity vs </a:t>
            </a:r>
            <a:r>
              <a:rPr lang="en-US" dirty="0" err="1" smtClean="0"/>
              <a:t>polygenicity</a:t>
            </a:r>
            <a:r>
              <a:rPr lang="en-US" dirty="0" smtClean="0"/>
              <a:t> unknown</a:t>
            </a:r>
          </a:p>
          <a:p>
            <a:r>
              <a:rPr lang="en-US" b="1" dirty="0" smtClean="0"/>
              <a:t>Larger samples &amp; more than binary phenotypes will help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6800"/>
            <a:ext cx="4932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Acknowledgements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593" y="1030346"/>
            <a:ext cx="8321138" cy="4083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31" y="5981700"/>
            <a:ext cx="11442700" cy="876300"/>
          </a:xfrm>
          <a:prstGeom prst="rect">
            <a:avLst/>
          </a:prstGeom>
        </p:spPr>
      </p:pic>
      <p:pic>
        <p:nvPicPr>
          <p:cNvPr id="8" name="Picture 7" descr="NHMRC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30" y="1030346"/>
            <a:ext cx="2947026" cy="1125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068" y="2289800"/>
            <a:ext cx="2031486" cy="871418"/>
          </a:xfrm>
          <a:prstGeom prst="rect">
            <a:avLst/>
          </a:prstGeom>
        </p:spPr>
      </p:pic>
      <p:pic>
        <p:nvPicPr>
          <p:cNvPr id="10" name="Picture 2" descr="PGC_Logo_800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256" y="5191302"/>
            <a:ext cx="3263486" cy="12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31" y="2198295"/>
            <a:ext cx="920037" cy="920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1162" y="5178451"/>
            <a:ext cx="364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Peter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Visscher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 Jian Yang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Hong Lee, Mike Goddard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83455"/>
            <a:ext cx="3294393" cy="799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639842"/>
            <a:ext cx="3223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Plan Ahead!</a:t>
            </a:r>
          </a:p>
          <a:p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International Congress of Quantitative Genetics</a:t>
            </a:r>
          </a:p>
          <a:p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Brisbane June 2020</a:t>
            </a:r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8026" cy="1325563"/>
          </a:xfrm>
        </p:spPr>
        <p:txBody>
          <a:bodyPr/>
          <a:lstStyle/>
          <a:p>
            <a:r>
              <a:rPr lang="en-US" dirty="0" smtClean="0"/>
              <a:t>Assumptions of methodology not upheld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196449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Estimate of heritability from family data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metholodogy</a:t>
            </a:r>
            <a:endParaRPr lang="en-US" dirty="0"/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06815" y="1479540"/>
                <a:ext cx="3750770" cy="422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charset="0"/>
                        </a:rPr>
                        <m:t>𝑀𝑖𝑠𝑠𝑖𝑛𝑔</m:t>
                      </m:r>
                      <m:r>
                        <a:rPr lang="en-AU" i="1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AU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charset="0"/>
                            </a:rPr>
                            <m:t>h</m:t>
                          </m:r>
                        </m:e>
                        <m:sup>
                          <m:r>
                            <a:rPr lang="en-AU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𝑝𝑒𝑑𝑖𝑔𝑟𝑒𝑒</m:t>
                          </m:r>
                        </m:sub>
                        <m:sup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AU" i="1">
                          <a:latin typeface="Cambria Math" charset="0"/>
                        </a:rPr>
                        <m:t> −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AU" i="1">
                              <a:latin typeface="Cambria Math" charset="0"/>
                            </a:rPr>
                            <m:t>𝐺𝑊𝑆</m:t>
                          </m:r>
                          <m:r>
                            <a:rPr lang="en-AU" i="1">
                              <a:latin typeface="Cambria Math" charset="0"/>
                            </a:rPr>
                            <m:t> </m:t>
                          </m:r>
                          <m:r>
                            <a:rPr lang="en-AU" i="1">
                              <a:latin typeface="Cambria Math" charset="0"/>
                            </a:rPr>
                            <m:t>𝑙𝑜𝑐𝑖</m:t>
                          </m:r>
                        </m:sub>
                        <m:sup>
                          <m:r>
                            <a:rPr lang="en-AU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815" y="1479540"/>
                <a:ext cx="3750770" cy="422295"/>
              </a:xfrm>
              <a:prstGeom prst="rect">
                <a:avLst/>
              </a:prstGeom>
              <a:blipFill rotWithShape="0">
                <a:blip r:embed="rId2"/>
                <a:stretch>
                  <a:fillRect t="-7971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9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71055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9" y="1"/>
            <a:ext cx="11860695" cy="1228909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How to get from observed risks to relatives to heritability</a:t>
            </a:r>
            <a:r>
              <a:rPr lang="en-US" sz="3100" dirty="0" smtClean="0"/>
              <a:t>? </a:t>
            </a:r>
            <a:r>
              <a:rPr lang="en-US" sz="3100" dirty="0"/>
              <a:t>Falconer (1965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7866" y="958812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18305" y="2212038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68934" y="1882142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 affected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0266" y="3514414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</a:t>
            </a:r>
            <a:r>
              <a:rPr lang="en-US" dirty="0">
                <a:solidFill>
                  <a:srgbClr val="FF0000"/>
                </a:solidFill>
              </a:rPr>
              <a:t>relatives of affected individuals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8934" y="408208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</a:t>
            </a:r>
            <a:r>
              <a:rPr lang="en-US" baseline="-25000" dirty="0"/>
              <a:t>R</a:t>
            </a:r>
            <a:r>
              <a:rPr lang="en-US" dirty="0"/>
              <a:t> affected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70705" y="4562821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70704" y="3072276"/>
            <a:ext cx="324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Relationship of relatives to affected individuals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R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88479" y="3514414"/>
            <a:ext cx="4642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7528" y="6021660"/>
            <a:ext cx="811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normal distribution theory what percentage of the variance in liability is </a:t>
            </a:r>
            <a:r>
              <a:rPr lang="en-US" dirty="0" smtClean="0"/>
              <a:t>attributable </a:t>
            </a:r>
            <a:r>
              <a:rPr lang="en-US" dirty="0"/>
              <a:t>to genetic factors given K, K</a:t>
            </a:r>
            <a:r>
              <a:rPr lang="en-US" baseline="-25000" dirty="0"/>
              <a:t>R</a:t>
            </a:r>
            <a:r>
              <a:rPr lang="en-US" dirty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R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heritability of ALS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816"/>
            <a:ext cx="7052848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2848" y="2411896"/>
            <a:ext cx="4105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Lifetime risk 1/740 = 0.1%</a:t>
            </a:r>
          </a:p>
          <a:p>
            <a:r>
              <a:rPr lang="en-US" dirty="0" smtClean="0"/>
              <a:t>(these days use 0.3%)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  MZ concordant</a:t>
            </a:r>
          </a:p>
          <a:p>
            <a:r>
              <a:rPr lang="en-US" dirty="0" smtClean="0"/>
              <a:t>44 MZ discordant</a:t>
            </a:r>
          </a:p>
          <a:p>
            <a:r>
              <a:rPr lang="en-US" dirty="0" smtClean="0"/>
              <a:t>122 DZ all discordant</a:t>
            </a:r>
          </a:p>
          <a:p>
            <a:endParaRPr lang="en-US" dirty="0"/>
          </a:p>
          <a:p>
            <a:r>
              <a:rPr lang="en-US" dirty="0" smtClean="0"/>
              <a:t>Estimate of heritability 61%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of schizophrenia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6" y="1690688"/>
            <a:ext cx="10515600" cy="4159231"/>
          </a:xfrm>
        </p:spPr>
      </p:pic>
    </p:spTree>
    <p:extLst>
      <p:ext uri="{BB962C8B-B14F-4D97-AF65-F5344CB8AC3E}">
        <p14:creationId xmlns:p14="http://schemas.microsoft.com/office/powerpoint/2010/main" val="17134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/>
          <a:stretch/>
        </p:blipFill>
        <p:spPr>
          <a:xfrm>
            <a:off x="583096" y="1720056"/>
            <a:ext cx="3497709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756"/>
            <a:ext cx="8343900" cy="138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0805" y="1948070"/>
            <a:ext cx="6838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9M national records</a:t>
            </a:r>
          </a:p>
          <a:p>
            <a:endParaRPr lang="en-US" dirty="0"/>
          </a:p>
          <a:p>
            <a:r>
              <a:rPr lang="en-US" dirty="0" smtClean="0"/>
              <a:t>36K schizophrenia</a:t>
            </a:r>
          </a:p>
          <a:p>
            <a:r>
              <a:rPr lang="en-US" dirty="0" smtClean="0"/>
              <a:t>40K Bipolar disorder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hospitalisations</a:t>
            </a:r>
            <a:r>
              <a:rPr lang="en-US" dirty="0" smtClean="0"/>
              <a:t> with the disorder code</a:t>
            </a:r>
          </a:p>
          <a:p>
            <a:endParaRPr lang="en-US" dirty="0"/>
          </a:p>
          <a:p>
            <a:r>
              <a:rPr lang="en-US" dirty="0" smtClean="0"/>
              <a:t>Parent-offspring</a:t>
            </a:r>
          </a:p>
          <a:p>
            <a:r>
              <a:rPr lang="en-US" dirty="0" smtClean="0"/>
              <a:t>Full-sibs</a:t>
            </a:r>
          </a:p>
          <a:p>
            <a:r>
              <a:rPr lang="en-US" dirty="0" smtClean="0"/>
              <a:t>Maternal half-sibs</a:t>
            </a:r>
          </a:p>
          <a:p>
            <a:r>
              <a:rPr lang="en-US" dirty="0" smtClean="0"/>
              <a:t>Paternal half-sibs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Heritability schizophrenia: 64%</a:t>
            </a:r>
          </a:p>
          <a:p>
            <a:r>
              <a:rPr lang="en-US" dirty="0" smtClean="0"/>
              <a:t>Heritability bipolar disorder: 59%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45635" y="6356350"/>
            <a:ext cx="846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Wray &amp; Gottesman Based on National Sum Stats from Denmark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3949" y="5249792"/>
            <a:ext cx="81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67%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62%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8026" cy="1325563"/>
          </a:xfrm>
        </p:spPr>
        <p:txBody>
          <a:bodyPr/>
          <a:lstStyle/>
          <a:p>
            <a:r>
              <a:rPr lang="en-US" dirty="0" smtClean="0"/>
              <a:t>Assumptions of methodology not upheld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1964497"/>
          </a:xfrm>
        </p:spPr>
        <p:txBody>
          <a:bodyPr/>
          <a:lstStyle/>
          <a:p>
            <a:r>
              <a:rPr lang="en-US" dirty="0" smtClean="0"/>
              <a:t>Estimate of heritability from family data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Estimate of SNP heritability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methodology</a:t>
            </a:r>
          </a:p>
          <a:p>
            <a:r>
              <a:rPr lang="en-US" dirty="0" smtClean="0"/>
              <a:t>Estimate of SNP heritability </a:t>
            </a:r>
            <a:r>
              <a:rPr lang="mr-IN" dirty="0" smtClean="0"/>
              <a:t>–</a:t>
            </a:r>
            <a:r>
              <a:rPr lang="en-US" dirty="0" smtClean="0"/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F664D3-FDA2-7744-A6E6-912710001AEA}" vid="{9D3F1149-D054-8E4F-BA06-0F1B71757C49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F664D3-FDA2-7744-A6E6-912710001AEA}" vid="{9D3F1149-D054-8E4F-BA06-0F1B71757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PCTG_Logo</Template>
  <TotalTime>7780</TotalTime>
  <Words>1385</Words>
  <Application>Microsoft Macintosh PowerPoint</Application>
  <PresentationFormat>Widescreen</PresentationFormat>
  <Paragraphs>333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Cambria Math</vt:lpstr>
      <vt:lpstr>Century Gothic</vt:lpstr>
      <vt:lpstr>Mangal</vt:lpstr>
      <vt:lpstr>Arial</vt:lpstr>
      <vt:lpstr>Office Theme</vt:lpstr>
      <vt:lpstr>1_Office Theme</vt:lpstr>
      <vt:lpstr>Quantifying (missing) heritability for common disease  AKA – everything is much harder in a binary trait</vt:lpstr>
      <vt:lpstr>Missing heritability psychiatric disorders</vt:lpstr>
      <vt:lpstr>If missing heritability is greater for disease than for QT despite same technology ….</vt:lpstr>
      <vt:lpstr>Assumptions of methodology not upheld</vt:lpstr>
      <vt:lpstr>How to get from observed risks to relatives to heritability? Falconer (1965)</vt:lpstr>
      <vt:lpstr>Estimation of heritability of ALS </vt:lpstr>
      <vt:lpstr>Heritability of schizophrenia</vt:lpstr>
      <vt:lpstr>PowerPoint Presentation</vt:lpstr>
      <vt:lpstr>Assumptions of methodology not upheld</vt:lpstr>
      <vt:lpstr>Estimate of SNP heritability in case-control studies</vt:lpstr>
      <vt:lpstr>Impact of estimates of lifetime risk </vt:lpstr>
      <vt:lpstr>Golan et al (2014) Measuring missing heritability: Inferring the contribution of common variants PNAS</vt:lpstr>
      <vt:lpstr>Assumptions of methodology not upheld</vt:lpstr>
      <vt:lpstr>Estimate of SNP-heritability schizophrenia</vt:lpstr>
      <vt:lpstr>Real data….everything more difficult in a binary traits</vt:lpstr>
      <vt:lpstr>PowerPoint Presentation</vt:lpstr>
      <vt:lpstr>LDSC regression may underestimate</vt:lpstr>
      <vt:lpstr>Ascertainment in real data</vt:lpstr>
      <vt:lpstr>Impact of environment on heritability?</vt:lpstr>
      <vt:lpstr>Assumptions of methodology not upheld</vt:lpstr>
      <vt:lpstr>Challenges of Disease Data</vt:lpstr>
      <vt:lpstr>Reality of disease data sets - SCZ</vt:lpstr>
      <vt:lpstr>PowerPoint Presentation</vt:lpstr>
      <vt:lpstr>Assumptions of methodology not upheld</vt:lpstr>
      <vt:lpstr>Smaller SNP-h2 between cohorts than within</vt:lpstr>
      <vt:lpstr>Major depression – 7 large studies</vt:lpstr>
      <vt:lpstr>Assumptions of methodology not upheld</vt:lpstr>
      <vt:lpstr>Comparative Genetic architecture  Allele Frequency spectrum: SCZ vs ALS</vt:lpstr>
      <vt:lpstr>Comparative Genetic architecture  Effect size distribution</vt:lpstr>
      <vt:lpstr>Assumptions of methodology not upheld</vt:lpstr>
      <vt:lpstr>Comparative Genetic architecture  Effect size distribution</vt:lpstr>
      <vt:lpstr>Explore – toy example of heterogeneity</vt:lpstr>
      <vt:lpstr>If missing heritability is greater for disease than for QT despite same technology ….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PMV</dc:creator>
  <cp:lastModifiedBy>Naomi Wray</cp:lastModifiedBy>
  <cp:revision>104</cp:revision>
  <dcterms:created xsi:type="dcterms:W3CDTF">2018-04-15T05:34:20Z</dcterms:created>
  <dcterms:modified xsi:type="dcterms:W3CDTF">2018-05-01T12:01:17Z</dcterms:modified>
</cp:coreProperties>
</file>