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10" r:id="rId2"/>
    <p:sldId id="355" r:id="rId3"/>
    <p:sldId id="311" r:id="rId4"/>
    <p:sldId id="348" r:id="rId5"/>
    <p:sldId id="272" r:id="rId6"/>
    <p:sldId id="336" r:id="rId7"/>
    <p:sldId id="335" r:id="rId8"/>
    <p:sldId id="338" r:id="rId9"/>
    <p:sldId id="274" r:id="rId10"/>
    <p:sldId id="337" r:id="rId11"/>
    <p:sldId id="323" r:id="rId12"/>
    <p:sldId id="316" r:id="rId13"/>
    <p:sldId id="322" r:id="rId14"/>
    <p:sldId id="268" r:id="rId15"/>
    <p:sldId id="403" r:id="rId16"/>
    <p:sldId id="353" r:id="rId17"/>
    <p:sldId id="40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/>
    <p:restoredTop sz="95928"/>
  </p:normalViewPr>
  <p:slideViewPr>
    <p:cSldViewPr snapToGrid="0" snapToObjects="1">
      <p:cViewPr varScale="1">
        <p:scale>
          <a:sx n="110" d="100"/>
          <a:sy n="110" d="100"/>
        </p:scale>
        <p:origin x="1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2EBBB-86B1-1847-B1A7-5197A0B2A87A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9E441-653D-EC47-8D09-105370B99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5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8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30 known genes.</a:t>
            </a:r>
            <a:r>
              <a:rPr lang="en-AU" baseline="0" dirty="0"/>
              <a:t> Probability of seeing 4/30 known genes among the top 4 positions is 6x10-12 (Hypergeometric)</a:t>
            </a:r>
          </a:p>
          <a:p>
            <a:r>
              <a:rPr lang="en-AU" b="1" baseline="0" dirty="0"/>
              <a:t>8.4% cases (49 cases) observed.. 92% excess qualifying mutations across these five genes.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584170"/>
            <a:fld id="{E9C192A7-050C-4923-941D-C2E00BE11C99}" type="slidenum">
              <a:rPr lang="en-AU" smtClean="0">
                <a:solidFill>
                  <a:prstClr val="black"/>
                </a:solidFill>
                <a:latin typeface="Calibri"/>
              </a:rPr>
              <a:pPr defTabSz="584170"/>
              <a:t>6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40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&lt;0.001% (less than 1 in 130K)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584170"/>
            <a:fld id="{E9C192A7-050C-4923-941D-C2E00BE11C99}" type="slidenum">
              <a:rPr lang="en-AU" smtClean="0">
                <a:solidFill>
                  <a:prstClr val="black"/>
                </a:solidFill>
                <a:latin typeface="Calibri"/>
              </a:rPr>
              <a:pPr defTabSz="584170"/>
              <a:t>7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48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Probability of observing a qualifying variant in any given sample in any given gene is ~0.0009 (aka 0.09%)</a:t>
            </a:r>
          </a:p>
          <a:p>
            <a:r>
              <a:rPr lang="en-AU" b="1" u="sng" dirty="0"/>
              <a:t>C5orf42 is ranked 20</a:t>
            </a:r>
            <a:r>
              <a:rPr lang="en-AU" b="1" u="sng" baseline="30000" dirty="0"/>
              <a:t>th</a:t>
            </a:r>
            <a:r>
              <a:rPr lang="en-AU" b="1" u="sng" dirty="0"/>
              <a:t> among familial cases</a:t>
            </a:r>
            <a:r>
              <a:rPr lang="en-AU" b="1" u="sng" baseline="0" dirty="0"/>
              <a:t> and 2</a:t>
            </a:r>
            <a:r>
              <a:rPr lang="en-AU" b="1" u="sng" baseline="30000" dirty="0"/>
              <a:t>nd</a:t>
            </a:r>
            <a:r>
              <a:rPr lang="en-AU" b="1" u="sng" baseline="0" dirty="0"/>
              <a:t> among sporadic</a:t>
            </a:r>
            <a:endParaRPr lang="en-AU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584170"/>
            <a:fld id="{E9C192A7-050C-4923-941D-C2E00BE11C99}" type="slidenum">
              <a:rPr lang="en-AU" smtClean="0">
                <a:solidFill>
                  <a:prstClr val="black"/>
                </a:solidFill>
                <a:latin typeface="Calibri"/>
              </a:rPr>
              <a:pPr defTabSz="584170"/>
              <a:t>8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4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584170">
              <a:defRPr/>
            </a:pPr>
            <a:endParaRPr lang="en-US">
              <a:cs typeface="msgothic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058" tIns="41029" rIns="82058" bIns="41029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  <a:defRPr/>
            </a:pPr>
            <a:r>
              <a:rPr lang="en-GB">
                <a:latin typeface="Arial" charset="0"/>
                <a:cs typeface="msgothic" charset="0"/>
              </a:rPr>
              <a:t>Quantile-quantile plot of discovery results for dominant coding model.Results for the analysis of 2869 case and 6405 control exomes are shown; 16,491 covered genes passed quality control with more than one case or control carrier for this test. The genes with the top 10 associations are labeled. The genomic inflation factor λ is 1.060. The association with </a:t>
            </a:r>
            <a:r>
              <a:rPr lang="en-GB" i="1">
                <a:latin typeface="Arial" charset="0"/>
                <a:cs typeface="msgothic" charset="0"/>
              </a:rPr>
              <a:t>SOD1</a:t>
            </a:r>
            <a:r>
              <a:rPr lang="en-GB">
                <a:latin typeface="Arial" charset="0"/>
                <a:cs typeface="msgothic" charset="0"/>
              </a:rPr>
              <a:t> passed correction for multiple tests.</a:t>
            </a:r>
          </a:p>
        </p:txBody>
      </p:sp>
    </p:spTree>
    <p:extLst>
      <p:ext uri="{BB962C8B-B14F-4D97-AF65-F5344CB8AC3E}">
        <p14:creationId xmlns:p14="http://schemas.microsoft.com/office/powerpoint/2010/main" val="268153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95B91-2642-4C70-96F1-B64DD15BFA3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064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95B91-2642-4C70-96F1-B64DD15BFA3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614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95B91-2642-4C70-96F1-B64DD15BFA3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66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0C60-6B97-5345-9F8E-E98E7474435F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A26-47FD-154B-81F1-FD02E2F8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6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0C60-6B97-5345-9F8E-E98E7474435F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A26-47FD-154B-81F1-FD02E2F8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0C60-6B97-5345-9F8E-E98E7474435F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A26-47FD-154B-81F1-FD02E2F8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0C60-6B97-5345-9F8E-E98E7474435F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A26-47FD-154B-81F1-FD02E2F8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0C60-6B97-5345-9F8E-E98E7474435F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A26-47FD-154B-81F1-FD02E2F8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6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0C60-6B97-5345-9F8E-E98E7474435F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A26-47FD-154B-81F1-FD02E2F8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0C60-6B97-5345-9F8E-E98E7474435F}" type="datetimeFigureOut">
              <a:rPr lang="en-US" smtClean="0"/>
              <a:t>5/1/18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A26-47FD-154B-81F1-FD02E2F8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0C60-6B97-5345-9F8E-E98E7474435F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A26-47FD-154B-81F1-FD02E2F8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0C60-6B97-5345-9F8E-E98E7474435F}" type="datetimeFigureOut">
              <a:rPr lang="en-US" smtClean="0"/>
              <a:t>5/1/18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A26-47FD-154B-81F1-FD02E2F8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0C60-6B97-5345-9F8E-E98E7474435F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A26-47FD-154B-81F1-FD02E2F8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5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0C60-6B97-5345-9F8E-E98E7474435F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A26-47FD-154B-81F1-FD02E2F8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80C60-6B97-5345-9F8E-E98E7474435F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0A26-47FD-154B-81F1-FD02E2F8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7729538" cy="53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defTabSz="907476">
              <a:defRPr/>
            </a:pPr>
            <a:r>
              <a:rPr lang="en-US" sz="3200" b="1" dirty="0"/>
              <a:t>Clinical Sequencing for Rare Disease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28600" y="838200"/>
            <a:ext cx="866373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80000"/>
              <a:buFontTx/>
              <a:buChar char="–"/>
              <a:defRPr/>
            </a:pPr>
            <a:endParaRPr lang="en-US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9891" y="1619309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>
            <a:off x="4087091" y="1847909"/>
            <a:ext cx="76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849091" y="1619309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468091" y="1847909"/>
            <a:ext cx="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39491" y="2381309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01191" y="285582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Trio exome sequencing</a:t>
            </a: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4468091" y="3317492"/>
            <a:ext cx="0" cy="378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15291" y="369554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Identify qualifying genotypes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47355" y="4970437"/>
            <a:ext cx="374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diagnosis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7691" y="4970436"/>
            <a:ext cx="365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candidate</a:t>
            </a:r>
          </a:p>
        </p:txBody>
      </p:sp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468091" y="4157213"/>
            <a:ext cx="0" cy="2623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01191" y="4419600"/>
            <a:ext cx="373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01191" y="44196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34991" y="44196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110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641"/>
            <a:ext cx="8493120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defTabSz="410730">
              <a:defRPr/>
            </a:pPr>
            <a:r>
              <a:rPr lang="en-GB" sz="1477" b="1" dirty="0">
                <a:latin typeface="Arial" charset="0"/>
              </a:rPr>
              <a:t>Fig. 1 </a:t>
            </a:r>
            <a:r>
              <a:rPr lang="en-GB" sz="1477" b="1" dirty="0" err="1">
                <a:latin typeface="Arial" charset="0"/>
              </a:rPr>
              <a:t>Quantile-quantile</a:t>
            </a:r>
            <a:r>
              <a:rPr lang="en-GB" sz="1477" b="1" dirty="0">
                <a:latin typeface="Arial" charset="0"/>
              </a:rPr>
              <a:t> plot of discovery results for dominant coding </a:t>
            </a:r>
            <a:r>
              <a:rPr lang="en-GB" sz="1477" b="1" dirty="0" err="1">
                <a:latin typeface="Arial" charset="0"/>
              </a:rPr>
              <a:t>model.Results</a:t>
            </a:r>
            <a:r>
              <a:rPr lang="en-GB" sz="1477" b="1" dirty="0">
                <a:latin typeface="Arial" charset="0"/>
              </a:rPr>
              <a:t> for the analysis of 2869 case and 6405 control </a:t>
            </a:r>
            <a:r>
              <a:rPr lang="en-GB" sz="1477" b="1" dirty="0" err="1">
                <a:latin typeface="Arial" charset="0"/>
              </a:rPr>
              <a:t>exomes</a:t>
            </a:r>
            <a:r>
              <a:rPr lang="en-GB" sz="1477" b="1" dirty="0">
                <a:latin typeface="Arial" charset="0"/>
              </a:rPr>
              <a:t> are shown; 16,491 covered genes passed quality control with more than one case or control carrier for this test.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41" y="979304"/>
            <a:ext cx="534528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76321" y="6263218"/>
            <a:ext cx="3918239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defTabSz="410730">
              <a:defRPr/>
            </a:pPr>
            <a:r>
              <a:rPr lang="en-GB" sz="1055" b="1" dirty="0">
                <a:latin typeface="Arial" charset="0"/>
              </a:rPr>
              <a:t>Elizabeth T. </a:t>
            </a:r>
            <a:r>
              <a:rPr lang="en-GB" sz="1055" b="1" dirty="0" err="1">
                <a:latin typeface="Arial" charset="0"/>
              </a:rPr>
              <a:t>Cirulli</a:t>
            </a:r>
            <a:r>
              <a:rPr lang="en-GB" sz="1055" b="1" dirty="0">
                <a:latin typeface="Arial" charset="0"/>
              </a:rPr>
              <a:t> et al. Science 2015;347:1436-1441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AFF-C265-498C-884B-1B97F575BC9B}" type="datetime4">
              <a:rPr lang="en-US" altLang="en-US"/>
              <a:pPr/>
              <a:t>May 1, 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699E0D8-8E3A-4247-9BDB-E73F90FBA14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227013" y="90487"/>
            <a:ext cx="5758151" cy="56030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Sample Comparison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164" y="1204393"/>
            <a:ext cx="3438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262 IPF cases (Duke)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4,141 Controls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4164" y="891329"/>
            <a:ext cx="2838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01/17 </a:t>
            </a:r>
            <a:r>
              <a:rPr lang="en-US" sz="1800" b="1" dirty="0" err="1">
                <a:solidFill>
                  <a:schemeClr val="tx1"/>
                </a:solidFill>
              </a:rPr>
              <a:t>Petrovski</a:t>
            </a:r>
            <a:r>
              <a:rPr lang="en-US" sz="1800" b="1" dirty="0">
                <a:solidFill>
                  <a:schemeClr val="tx1"/>
                </a:solidFill>
              </a:rPr>
              <a:t> Paper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9698" y="2163788"/>
            <a:ext cx="2742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Updated Results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932" y="2471565"/>
            <a:ext cx="5097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37</a:t>
            </a:r>
            <a:r>
              <a:rPr lang="en-US" sz="1800" dirty="0">
                <a:solidFill>
                  <a:schemeClr val="tx1"/>
                </a:solidFill>
              </a:rPr>
              <a:t>2 IPF cases (110 new CUMC cases)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8,168 Controls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 lvl="1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629EB-799C-5143-AFF9-D79DD542FC61}"/>
              </a:ext>
            </a:extLst>
          </p:cNvPr>
          <p:cNvSpPr txBox="1"/>
          <p:nvPr/>
        </p:nvSpPr>
        <p:spPr>
          <a:xfrm>
            <a:off x="5294489" y="650788"/>
            <a:ext cx="33669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Acknowledgements</a:t>
            </a:r>
            <a:r>
              <a:rPr lang="en-US" b="1" dirty="0"/>
              <a:t> </a:t>
            </a:r>
          </a:p>
          <a:p>
            <a:pPr lvl="1">
              <a:spcBef>
                <a:spcPts val="0"/>
              </a:spcBef>
            </a:pPr>
            <a:endParaRPr lang="en-US" b="1" u="sng" dirty="0"/>
          </a:p>
          <a:p>
            <a:pPr lvl="1">
              <a:spcBef>
                <a:spcPts val="0"/>
              </a:spcBef>
            </a:pPr>
            <a:r>
              <a:rPr lang="en-US" b="1" u="sng" dirty="0"/>
              <a:t>Duke cases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Scott Palmer</a:t>
            </a:r>
          </a:p>
          <a:p>
            <a:pPr lvl="1">
              <a:spcBef>
                <a:spcPts val="0"/>
              </a:spcBef>
            </a:pPr>
            <a:endParaRPr lang="en-US" b="1" u="sng" dirty="0"/>
          </a:p>
          <a:p>
            <a:pPr lvl="1">
              <a:spcBef>
                <a:spcPts val="0"/>
              </a:spcBef>
            </a:pPr>
            <a:r>
              <a:rPr lang="en-US" b="1" u="sng" dirty="0"/>
              <a:t>CUMC cases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Dave </a:t>
            </a:r>
            <a:r>
              <a:rPr lang="en-US" i="1" dirty="0" err="1"/>
              <a:t>Lederer</a:t>
            </a:r>
            <a:endParaRPr lang="en-US" i="1" dirty="0"/>
          </a:p>
          <a:p>
            <a:pPr lvl="1">
              <a:spcBef>
                <a:spcPts val="0"/>
              </a:spcBef>
            </a:pPr>
            <a:r>
              <a:rPr lang="en-US" i="1" dirty="0" err="1"/>
              <a:t>Purnema</a:t>
            </a:r>
            <a:r>
              <a:rPr lang="en-US" i="1" dirty="0"/>
              <a:t> </a:t>
            </a:r>
            <a:r>
              <a:rPr lang="en-US" i="1" dirty="0" err="1"/>
              <a:t>Madahar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7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AFF-C265-498C-884B-1B97F575BC9B}" type="datetime4">
              <a:rPr lang="en-US" altLang="en-US"/>
              <a:pPr/>
              <a:t>May 1, 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699E0D8-8E3A-4247-9BDB-E73F90FBA14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227013" y="90487"/>
            <a:ext cx="5758151" cy="560301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Functional Model Comparison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719619" y="90487"/>
            <a:ext cx="34388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Loo AF = 0.05%, </a:t>
            </a:r>
            <a:r>
              <a:rPr lang="en-US" sz="1400" dirty="0" err="1">
                <a:solidFill>
                  <a:schemeClr val="tx1"/>
                </a:solidFill>
              </a:rPr>
              <a:t>ExAC</a:t>
            </a:r>
            <a:r>
              <a:rPr lang="en-US" sz="1400" dirty="0">
                <a:solidFill>
                  <a:schemeClr val="tx1"/>
                </a:solidFill>
              </a:rPr>
              <a:t> AF = 0, EVS AF = 0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Polyphen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Humdiv</a:t>
            </a:r>
            <a:r>
              <a:rPr lang="en-US" sz="1400" dirty="0">
                <a:solidFill>
                  <a:schemeClr val="tx1"/>
                </a:solidFill>
              </a:rPr>
              <a:t> probably damaging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440078"/>
              </p:ext>
            </p:extLst>
          </p:nvPr>
        </p:nvGraphicFramePr>
        <p:xfrm>
          <a:off x="626075" y="4635843"/>
          <a:ext cx="2797632" cy="88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60">
                  <a:extLst>
                    <a:ext uri="{9D8B030D-6E8A-4147-A177-3AD203B41FA5}">
                      <a16:colId xmlns:a16="http://schemas.microsoft.com/office/drawing/2014/main" val="1280975960"/>
                    </a:ext>
                  </a:extLst>
                </a:gridCol>
                <a:gridCol w="749643">
                  <a:extLst>
                    <a:ext uri="{9D8B030D-6E8A-4147-A177-3AD203B41FA5}">
                      <a16:colId xmlns:a16="http://schemas.microsoft.com/office/drawing/2014/main" val="2002604413"/>
                    </a:ext>
                  </a:extLst>
                </a:gridCol>
                <a:gridCol w="741406">
                  <a:extLst>
                    <a:ext uri="{9D8B030D-6E8A-4147-A177-3AD203B41FA5}">
                      <a16:colId xmlns:a16="http://schemas.microsoft.com/office/drawing/2014/main" val="1760055869"/>
                    </a:ext>
                  </a:extLst>
                </a:gridCol>
                <a:gridCol w="771123">
                  <a:extLst>
                    <a:ext uri="{9D8B030D-6E8A-4147-A177-3AD203B41FA5}">
                      <a16:colId xmlns:a16="http://schemas.microsoft.com/office/drawing/2014/main" val="1960751248"/>
                    </a:ext>
                  </a:extLst>
                </a:gridCol>
              </a:tblGrid>
              <a:tr h="16470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Gene0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P-Value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Qualified case </a:t>
                      </a:r>
                      <a:r>
                        <a:rPr lang="en-US" sz="1000" dirty="0" err="1">
                          <a:latin typeface="+mn-lt"/>
                        </a:rPr>
                        <a:t>freq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Qualified ctrl</a:t>
                      </a:r>
                      <a:r>
                        <a:rPr lang="en-US" sz="1000" baseline="0" dirty="0">
                          <a:latin typeface="+mn-lt"/>
                        </a:rPr>
                        <a:t> </a:t>
                      </a:r>
                      <a:r>
                        <a:rPr lang="en-US" sz="1000" baseline="0" dirty="0" err="1">
                          <a:latin typeface="+mn-lt"/>
                        </a:rPr>
                        <a:t>freq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98295"/>
                  </a:ext>
                </a:extLst>
              </a:tr>
              <a:tr h="112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‘TERT'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1.7E-12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884739"/>
                  </a:ext>
                </a:extLst>
              </a:tr>
              <a:tr h="80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'RTEL1'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4.2E-08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64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‘PARN’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1.5E-06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26004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85704" y="823076"/>
            <a:ext cx="2838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01/17 </a:t>
            </a:r>
            <a:r>
              <a:rPr lang="en-US" sz="1400" b="1" dirty="0" err="1">
                <a:solidFill>
                  <a:schemeClr val="tx1"/>
                </a:solidFill>
              </a:rPr>
              <a:t>Petrovski</a:t>
            </a:r>
            <a:r>
              <a:rPr lang="en-US" sz="1400" b="1" dirty="0">
                <a:solidFill>
                  <a:schemeClr val="tx1"/>
                </a:solidFill>
              </a:rPr>
              <a:t> Paper Results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873621"/>
              </p:ext>
            </p:extLst>
          </p:nvPr>
        </p:nvGraphicFramePr>
        <p:xfrm>
          <a:off x="4629750" y="4284209"/>
          <a:ext cx="3888260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51">
                  <a:extLst>
                    <a:ext uri="{9D8B030D-6E8A-4147-A177-3AD203B41FA5}">
                      <a16:colId xmlns:a16="http://schemas.microsoft.com/office/drawing/2014/main" val="1280975960"/>
                    </a:ext>
                  </a:extLst>
                </a:gridCol>
                <a:gridCol w="674748">
                  <a:extLst>
                    <a:ext uri="{9D8B030D-6E8A-4147-A177-3AD203B41FA5}">
                      <a16:colId xmlns:a16="http://schemas.microsoft.com/office/drawing/2014/main" val="3209757705"/>
                    </a:ext>
                  </a:extLst>
                </a:gridCol>
                <a:gridCol w="691050">
                  <a:extLst>
                    <a:ext uri="{9D8B030D-6E8A-4147-A177-3AD203B41FA5}">
                      <a16:colId xmlns:a16="http://schemas.microsoft.com/office/drawing/2014/main" val="2855134999"/>
                    </a:ext>
                  </a:extLst>
                </a:gridCol>
                <a:gridCol w="1018800">
                  <a:extLst>
                    <a:ext uri="{9D8B030D-6E8A-4147-A177-3AD203B41FA5}">
                      <a16:colId xmlns:a16="http://schemas.microsoft.com/office/drawing/2014/main" val="1760055869"/>
                    </a:ext>
                  </a:extLst>
                </a:gridCol>
                <a:gridCol w="959211">
                  <a:extLst>
                    <a:ext uri="{9D8B030D-6E8A-4147-A177-3AD203B41FA5}">
                      <a16:colId xmlns:a16="http://schemas.microsoft.com/office/drawing/2014/main" val="1960751248"/>
                    </a:ext>
                  </a:extLst>
                </a:gridCol>
              </a:tblGrid>
              <a:tr h="1631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Gene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P-value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Unique Variants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Qualified case </a:t>
                      </a:r>
                      <a:r>
                        <a:rPr lang="en-US" sz="1000" dirty="0" err="1">
                          <a:latin typeface="+mn-lt"/>
                        </a:rPr>
                        <a:t>freq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Qualified ctrl</a:t>
                      </a:r>
                      <a:r>
                        <a:rPr lang="en-US" sz="1000" baseline="0" dirty="0">
                          <a:latin typeface="+mn-lt"/>
                        </a:rPr>
                        <a:t> </a:t>
                      </a:r>
                      <a:r>
                        <a:rPr lang="en-US" sz="1000" baseline="0" dirty="0" err="1">
                          <a:latin typeface="+mn-lt"/>
                        </a:rPr>
                        <a:t>freq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98295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'TERT'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5.36E-12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884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'RTEL1'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2.40E-08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64832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'PARN'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9.56E-07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02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'NFX1'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2.31E-05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314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'OTUD7A'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9.38E-05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375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'MYSM1'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9.38E-05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844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'CPEB3'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3.52E-04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87016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'ARRDC2'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8.17E-04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30664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245464" y="759458"/>
            <a:ext cx="2742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Updated Results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0"/>
          <a:stretch/>
        </p:blipFill>
        <p:spPr bwMode="auto">
          <a:xfrm>
            <a:off x="227013" y="1081812"/>
            <a:ext cx="3704907" cy="34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385" y="1045218"/>
            <a:ext cx="3238991" cy="3238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9ABFD-7320-E24C-9C6A-DF10A25EE9DF}"/>
              </a:ext>
            </a:extLst>
          </p:cNvPr>
          <p:cNvSpPr txBox="1"/>
          <p:nvPr/>
        </p:nvSpPr>
        <p:spPr>
          <a:xfrm>
            <a:off x="6766155" y="1158748"/>
            <a:ext cx="1345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1100" i="1" dirty="0"/>
              <a:t>TERT 5.4 x 10</a:t>
            </a:r>
            <a:r>
              <a:rPr lang="en-US" sz="1100" i="1" baseline="30000" dirty="0"/>
              <a:t>-12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FABE07-7BE1-D84B-B4C0-32D1D048E236}"/>
              </a:ext>
            </a:extLst>
          </p:cNvPr>
          <p:cNvSpPr txBox="1"/>
          <p:nvPr/>
        </p:nvSpPr>
        <p:spPr>
          <a:xfrm>
            <a:off x="6540871" y="2016159"/>
            <a:ext cx="1358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1100" i="1" dirty="0"/>
              <a:t>RTEL1 2.4 x 10</a:t>
            </a:r>
            <a:r>
              <a:rPr lang="en-US" sz="1100" i="1" baseline="30000" dirty="0"/>
              <a:t>-8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6FA23-064F-0B4F-A339-8AF918FDFA91}"/>
              </a:ext>
            </a:extLst>
          </p:cNvPr>
          <p:cNvSpPr txBox="1"/>
          <p:nvPr/>
        </p:nvSpPr>
        <p:spPr>
          <a:xfrm>
            <a:off x="6987468" y="2403103"/>
            <a:ext cx="1530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PARN 9.6 x 10</a:t>
            </a:r>
            <a:r>
              <a:rPr lang="en-US" sz="1100" i="1" baseline="30000" dirty="0"/>
              <a:t>-7</a:t>
            </a:r>
            <a:r>
              <a:rPr lang="en-US" sz="1100" i="1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55430D-6508-A947-9C45-A0A8E533D7BF}"/>
              </a:ext>
            </a:extLst>
          </p:cNvPr>
          <p:cNvSpPr txBox="1"/>
          <p:nvPr/>
        </p:nvSpPr>
        <p:spPr>
          <a:xfrm>
            <a:off x="6915375" y="2703679"/>
            <a:ext cx="903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NFX1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6B9E8-DC4C-0F40-BB4A-377BF0F055D5}"/>
              </a:ext>
            </a:extLst>
          </p:cNvPr>
          <p:cNvSpPr txBox="1"/>
          <p:nvPr/>
        </p:nvSpPr>
        <p:spPr>
          <a:xfrm>
            <a:off x="6590741" y="2924609"/>
            <a:ext cx="903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OTUD7A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C6818A-41C4-7147-BB9E-73AC4BF3A306}"/>
              </a:ext>
            </a:extLst>
          </p:cNvPr>
          <p:cNvSpPr txBox="1"/>
          <p:nvPr/>
        </p:nvSpPr>
        <p:spPr>
          <a:xfrm>
            <a:off x="7378219" y="2925997"/>
            <a:ext cx="1403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MYSM1 9.4 x 10</a:t>
            </a:r>
            <a:r>
              <a:rPr lang="en-US" sz="1100" i="1" baseline="30000" dirty="0"/>
              <a:t>-5</a:t>
            </a:r>
            <a:endParaRPr lang="en-US" sz="11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AE5AF9-DFE5-DC45-877B-2294C56FEC6A}"/>
              </a:ext>
            </a:extLst>
          </p:cNvPr>
          <p:cNvSpPr txBox="1"/>
          <p:nvPr/>
        </p:nvSpPr>
        <p:spPr>
          <a:xfrm>
            <a:off x="6540871" y="3109349"/>
            <a:ext cx="903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CPEB3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96D0A1-A2A4-DE44-ACB8-783492FCE2AB}"/>
              </a:ext>
            </a:extLst>
          </p:cNvPr>
          <p:cNvSpPr txBox="1"/>
          <p:nvPr/>
        </p:nvSpPr>
        <p:spPr>
          <a:xfrm>
            <a:off x="6183988" y="3252244"/>
            <a:ext cx="903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ARRDC2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AFF-C265-498C-884B-1B97F575BC9B}" type="datetime4">
              <a:rPr lang="en-US" altLang="en-US"/>
              <a:pPr/>
              <a:t>May 1, 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699E0D8-8E3A-4247-9BDB-E73F90FBA14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227013" y="90487"/>
            <a:ext cx="8683625" cy="56030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Lof</a:t>
            </a:r>
            <a:r>
              <a:rPr lang="en-US" dirty="0"/>
              <a:t> Model Comparison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245464" y="127568"/>
            <a:ext cx="3325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Loo AF = 0.1%, </a:t>
            </a:r>
            <a:r>
              <a:rPr lang="en-US" sz="1400" dirty="0" err="1">
                <a:solidFill>
                  <a:schemeClr val="tx1"/>
                </a:solidFill>
              </a:rPr>
              <a:t>ExAC</a:t>
            </a:r>
            <a:r>
              <a:rPr lang="en-US" sz="1400" dirty="0"/>
              <a:t> AF = 0.1%</a:t>
            </a:r>
            <a:r>
              <a:rPr lang="en-US" sz="1400" dirty="0">
                <a:solidFill>
                  <a:schemeClr val="tx1"/>
                </a:solidFill>
              </a:rPr>
              <a:t> EVS AF = 0.1%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410312"/>
              </p:ext>
            </p:extLst>
          </p:nvPr>
        </p:nvGraphicFramePr>
        <p:xfrm>
          <a:off x="626075" y="4635843"/>
          <a:ext cx="2797632" cy="72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60">
                  <a:extLst>
                    <a:ext uri="{9D8B030D-6E8A-4147-A177-3AD203B41FA5}">
                      <a16:colId xmlns:a16="http://schemas.microsoft.com/office/drawing/2014/main" val="1280975960"/>
                    </a:ext>
                  </a:extLst>
                </a:gridCol>
                <a:gridCol w="749643">
                  <a:extLst>
                    <a:ext uri="{9D8B030D-6E8A-4147-A177-3AD203B41FA5}">
                      <a16:colId xmlns:a16="http://schemas.microsoft.com/office/drawing/2014/main" val="2002604413"/>
                    </a:ext>
                  </a:extLst>
                </a:gridCol>
                <a:gridCol w="741406">
                  <a:extLst>
                    <a:ext uri="{9D8B030D-6E8A-4147-A177-3AD203B41FA5}">
                      <a16:colId xmlns:a16="http://schemas.microsoft.com/office/drawing/2014/main" val="1760055869"/>
                    </a:ext>
                  </a:extLst>
                </a:gridCol>
                <a:gridCol w="771123">
                  <a:extLst>
                    <a:ext uri="{9D8B030D-6E8A-4147-A177-3AD203B41FA5}">
                      <a16:colId xmlns:a16="http://schemas.microsoft.com/office/drawing/2014/main" val="1960751248"/>
                    </a:ext>
                  </a:extLst>
                </a:gridCol>
              </a:tblGrid>
              <a:tr h="16470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Gene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P-Value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Qualified case </a:t>
                      </a:r>
                      <a:r>
                        <a:rPr lang="en-US" sz="1000" dirty="0" err="1">
                          <a:latin typeface="+mn-lt"/>
                        </a:rPr>
                        <a:t>freq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Qualified ctrl</a:t>
                      </a:r>
                      <a:r>
                        <a:rPr lang="en-US" sz="1000" baseline="0" dirty="0">
                          <a:latin typeface="+mn-lt"/>
                        </a:rPr>
                        <a:t> </a:t>
                      </a:r>
                      <a:r>
                        <a:rPr lang="en-US" sz="1000" baseline="0" dirty="0" err="1">
                          <a:latin typeface="+mn-lt"/>
                        </a:rPr>
                        <a:t>freq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98295"/>
                  </a:ext>
                </a:extLst>
              </a:tr>
              <a:tr h="112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'PARN'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2.5E-09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884739"/>
                  </a:ext>
                </a:extLst>
              </a:tr>
              <a:tr h="112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'RTEL1'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2.8E-07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648325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0"/>
          <a:stretch/>
        </p:blipFill>
        <p:spPr bwMode="auto">
          <a:xfrm>
            <a:off x="227013" y="1082143"/>
            <a:ext cx="3646718" cy="34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5704" y="823076"/>
            <a:ext cx="2838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01/17 </a:t>
            </a:r>
            <a:r>
              <a:rPr lang="en-US" sz="1400" b="1" dirty="0" err="1">
                <a:solidFill>
                  <a:schemeClr val="tx1"/>
                </a:solidFill>
              </a:rPr>
              <a:t>Petrovski</a:t>
            </a:r>
            <a:r>
              <a:rPr lang="en-US" sz="1400" b="1" dirty="0">
                <a:solidFill>
                  <a:schemeClr val="tx1"/>
                </a:solidFill>
              </a:rPr>
              <a:t> Paper Results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81488"/>
              </p:ext>
            </p:extLst>
          </p:nvPr>
        </p:nvGraphicFramePr>
        <p:xfrm>
          <a:off x="4672568" y="4485348"/>
          <a:ext cx="3888260" cy="102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51">
                  <a:extLst>
                    <a:ext uri="{9D8B030D-6E8A-4147-A177-3AD203B41FA5}">
                      <a16:colId xmlns:a16="http://schemas.microsoft.com/office/drawing/2014/main" val="1280975960"/>
                    </a:ext>
                  </a:extLst>
                </a:gridCol>
                <a:gridCol w="674748">
                  <a:extLst>
                    <a:ext uri="{9D8B030D-6E8A-4147-A177-3AD203B41FA5}">
                      <a16:colId xmlns:a16="http://schemas.microsoft.com/office/drawing/2014/main" val="3209757705"/>
                    </a:ext>
                  </a:extLst>
                </a:gridCol>
                <a:gridCol w="691050">
                  <a:extLst>
                    <a:ext uri="{9D8B030D-6E8A-4147-A177-3AD203B41FA5}">
                      <a16:colId xmlns:a16="http://schemas.microsoft.com/office/drawing/2014/main" val="2855134999"/>
                    </a:ext>
                  </a:extLst>
                </a:gridCol>
                <a:gridCol w="1018800">
                  <a:extLst>
                    <a:ext uri="{9D8B030D-6E8A-4147-A177-3AD203B41FA5}">
                      <a16:colId xmlns:a16="http://schemas.microsoft.com/office/drawing/2014/main" val="1760055869"/>
                    </a:ext>
                  </a:extLst>
                </a:gridCol>
                <a:gridCol w="959211">
                  <a:extLst>
                    <a:ext uri="{9D8B030D-6E8A-4147-A177-3AD203B41FA5}">
                      <a16:colId xmlns:a16="http://schemas.microsoft.com/office/drawing/2014/main" val="1960751248"/>
                    </a:ext>
                  </a:extLst>
                </a:gridCol>
              </a:tblGrid>
              <a:tr h="1631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Gene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P-value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Unique Variants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Qualified case </a:t>
                      </a:r>
                      <a:r>
                        <a:rPr lang="en-US" sz="1000" dirty="0" err="1">
                          <a:latin typeface="+mn-lt"/>
                        </a:rPr>
                        <a:t>freq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Qualified ctrl</a:t>
                      </a:r>
                      <a:r>
                        <a:rPr lang="en-US" sz="1000" baseline="0" dirty="0">
                          <a:latin typeface="+mn-lt"/>
                        </a:rPr>
                        <a:t> </a:t>
                      </a:r>
                      <a:r>
                        <a:rPr lang="en-US" sz="1000" baseline="0" dirty="0" err="1">
                          <a:latin typeface="+mn-lt"/>
                        </a:rPr>
                        <a:t>freq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98295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‘PARN'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7.99E-08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884739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‘RTEL1'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2.07E-07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648325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'MYSM1'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3.75E-04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87016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'PROKR1'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7.68E-04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849068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665" y="1067235"/>
            <a:ext cx="3352066" cy="33520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45464" y="759458"/>
            <a:ext cx="2742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Updated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0C8D3D-ACD9-DB4D-B89C-8D1BEE770B5E}"/>
              </a:ext>
            </a:extLst>
          </p:cNvPr>
          <p:cNvSpPr txBox="1"/>
          <p:nvPr/>
        </p:nvSpPr>
        <p:spPr>
          <a:xfrm>
            <a:off x="6616698" y="1266232"/>
            <a:ext cx="212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PARN 8 x 10</a:t>
            </a:r>
            <a:r>
              <a:rPr lang="en-US" sz="1200" i="1" baseline="30000" dirty="0"/>
              <a:t>-8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131E8E-493C-1740-9257-B14DAAC030F5}"/>
              </a:ext>
            </a:extLst>
          </p:cNvPr>
          <p:cNvSpPr txBox="1"/>
          <p:nvPr/>
        </p:nvSpPr>
        <p:spPr>
          <a:xfrm>
            <a:off x="6369779" y="1523697"/>
            <a:ext cx="212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RTEL1 2 x 10</a:t>
            </a:r>
            <a:r>
              <a:rPr lang="en-US" sz="1200" i="1" baseline="30000" dirty="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D0B989-C1E1-3247-BC59-6051AEEF82FD}"/>
              </a:ext>
            </a:extLst>
          </p:cNvPr>
          <p:cNvSpPr txBox="1"/>
          <p:nvPr/>
        </p:nvSpPr>
        <p:spPr>
          <a:xfrm>
            <a:off x="6271153" y="2691893"/>
            <a:ext cx="212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MYSM1 3.8 x 10</a:t>
            </a:r>
            <a:r>
              <a:rPr lang="en-US" sz="1200" i="1" baseline="30000" dirty="0"/>
              <a:t>-4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DC554D-74A1-B148-B3B1-F613411BF57F}"/>
              </a:ext>
            </a:extLst>
          </p:cNvPr>
          <p:cNvSpPr txBox="1"/>
          <p:nvPr/>
        </p:nvSpPr>
        <p:spPr>
          <a:xfrm>
            <a:off x="5957209" y="2875790"/>
            <a:ext cx="212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PROKR1 7.7 x 10</a:t>
            </a:r>
            <a:r>
              <a:rPr lang="en-US" sz="1200" i="1" baseline="30000" dirty="0"/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175638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17"/>
            <a:ext cx="4876800" cy="1143000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43750" y="33907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509 vs. 9866</a:t>
            </a:r>
          </a:p>
          <a:p>
            <a:r>
              <a:rPr lang="en-US" sz="2400" dirty="0"/>
              <a:t>Probably damaging missense + LoF</a:t>
            </a:r>
          </a:p>
          <a:p>
            <a:r>
              <a:rPr lang="en-US" sz="2400" dirty="0"/>
              <a:t>(IGM cases only; FET)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99496"/>
            <a:ext cx="3401651" cy="523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44060"/>
              </p:ext>
            </p:extLst>
          </p:nvPr>
        </p:nvGraphicFramePr>
        <p:xfrm>
          <a:off x="6324600" y="1676400"/>
          <a:ext cx="1219200" cy="384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Top</a:t>
                      </a:r>
                      <a:r>
                        <a:rPr lang="en-US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err="1">
                          <a:effectLst/>
                        </a:rPr>
                        <a:t>Fet</a:t>
                      </a:r>
                      <a:r>
                        <a:rPr lang="en-US" sz="1100" u="none" strike="noStrike" dirty="0">
                          <a:effectLst/>
                        </a:rPr>
                        <a:t> 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KCNT1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1.88E-10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SCN2A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8.99E-07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>
                          <a:effectLst/>
                        </a:rPr>
                        <a:t>STXBP1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CD300A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7.94E-05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SCN1A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9.2E-05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PCDHA8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0.000291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GPR20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0.000342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GABRB3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0.000453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GRIN2B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0.000555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SPTAN1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0.000617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SCN8A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0.000757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DNM1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MYT1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RASGRP3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CUL4A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RGS14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LENG8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FBXO33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ACAP3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i="1" u="none" strike="noStrike" dirty="0">
                          <a:effectLst/>
                        </a:rPr>
                        <a:t>GABBR2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550" y="648008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34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526ED6-15EB-4944-8A1D-50CD51157838}"/>
              </a:ext>
            </a:extLst>
          </p:cNvPr>
          <p:cNvCxnSpPr/>
          <p:nvPr/>
        </p:nvCxnSpPr>
        <p:spPr bwMode="auto">
          <a:xfrm>
            <a:off x="389435" y="1168703"/>
            <a:ext cx="82973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81D8C1A1-9B8C-E548-B039-ABE7E613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 in Kidney Diseases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268" y="3635282"/>
            <a:ext cx="7583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65/2,187 genetic diagnosis of </a:t>
            </a:r>
            <a:r>
              <a:rPr lang="en-US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Alport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Syndrome, only 42% were clinical recognized as having </a:t>
            </a:r>
            <a:r>
              <a:rPr lang="en-US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Alport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38" y="1701118"/>
            <a:ext cx="744061" cy="744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7" y="1701119"/>
            <a:ext cx="744061" cy="744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6" y="2209352"/>
            <a:ext cx="744061" cy="744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67" y="2209352"/>
            <a:ext cx="744061" cy="744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20" y="1725368"/>
            <a:ext cx="744061" cy="7440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23" y="2717585"/>
            <a:ext cx="744061" cy="744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67" y="2706232"/>
            <a:ext cx="744061" cy="7440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20" y="2185102"/>
            <a:ext cx="744061" cy="7440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36" y="2675468"/>
            <a:ext cx="744061" cy="7440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28760" y="2252123"/>
            <a:ext cx="1146767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3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5444" y="2247529"/>
            <a:ext cx="11448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2,187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6268" y="4883406"/>
            <a:ext cx="798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variant in CLCN5, resulting in a genetic diagnosis of Dent disease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8870" y="5449282"/>
            <a:ext cx="824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diagnosis led to targeted therapy (thiazide diuretics and high citrate diet to help decrease </a:t>
            </a:r>
            <a:r>
              <a:rPr lang="en-US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hypercalciuria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informed family counseling and testing of male relatives with CKD</a:t>
            </a:r>
            <a:endParaRPr lang="en-US" dirty="0"/>
          </a:p>
        </p:txBody>
      </p:sp>
      <p:sp>
        <p:nvSpPr>
          <p:cNvPr id="27" name="Equal 26"/>
          <p:cNvSpPr/>
          <p:nvPr/>
        </p:nvSpPr>
        <p:spPr>
          <a:xfrm>
            <a:off x="4314866" y="1884470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3835" y="2071254"/>
            <a:ext cx="176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870" y="4477946"/>
            <a:ext cx="680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year old Male with "CKD of unknown etiology”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/>
      <p:bldP spid="22" grpId="0"/>
      <p:bldP spid="23" grpId="0"/>
      <p:bldP spid="27" grpId="0" animBg="1"/>
      <p:bldP spid="2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526ED6-15EB-4944-8A1D-50CD51157838}"/>
              </a:ext>
            </a:extLst>
          </p:cNvPr>
          <p:cNvCxnSpPr/>
          <p:nvPr/>
        </p:nvCxnSpPr>
        <p:spPr bwMode="auto">
          <a:xfrm>
            <a:off x="226909" y="1036309"/>
            <a:ext cx="82973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8BA364-C818-1D42-9CEB-B65B74FF1443}"/>
              </a:ext>
            </a:extLst>
          </p:cNvPr>
          <p:cNvSpPr txBox="1"/>
          <p:nvPr/>
        </p:nvSpPr>
        <p:spPr>
          <a:xfrm>
            <a:off x="594992" y="485301"/>
            <a:ext cx="792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 in Liver Diseases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97A7C-9709-0948-AE08-EAACFDF60F09}"/>
              </a:ext>
            </a:extLst>
          </p:cNvPr>
          <p:cNvSpPr txBox="1"/>
          <p:nvPr/>
        </p:nvSpPr>
        <p:spPr>
          <a:xfrm>
            <a:off x="942942" y="1448791"/>
            <a:ext cx="75813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14.5 year old male with high liver enzymes</a:t>
            </a:r>
          </a:p>
          <a:p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 diagnosed with Non-Alcoholic Fatty Liver Disease (NAFLD) after biopsy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Genetics revealed a diagnosis of Wilson Disease</a:t>
            </a:r>
          </a:p>
          <a:p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immediately treated with D-</a:t>
            </a:r>
            <a:r>
              <a:rPr lang="en-US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penicillamine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083" y="1157000"/>
            <a:ext cx="7115753" cy="3447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this study was credited for saving his life by the committee overseeing the research study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1756" y="1157000"/>
            <a:ext cx="7115753" cy="3447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taking care of this patient: “I had a feeling that I was missing something with this kid but I didn’t know what more to do…”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2E17-2BA6-A04C-AF2F-67990E55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it all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23330-D438-FE4B-AAA7-7372760E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heritability</a:t>
            </a:r>
          </a:p>
          <a:p>
            <a:r>
              <a:rPr lang="en-US" dirty="0"/>
              <a:t>Architecture (rare and common variation not part of a continuum?)</a:t>
            </a:r>
          </a:p>
          <a:p>
            <a:r>
              <a:rPr lang="en-US" dirty="0"/>
              <a:t>Implications for disease biology ?</a:t>
            </a:r>
          </a:p>
          <a:p>
            <a:r>
              <a:rPr lang="en-US" dirty="0"/>
              <a:t>Open questions </a:t>
            </a:r>
          </a:p>
          <a:p>
            <a:pPr lvl="1"/>
            <a:r>
              <a:rPr lang="en-US" dirty="0"/>
              <a:t>What modifies the large effect mutations?</a:t>
            </a:r>
          </a:p>
          <a:p>
            <a:pPr lvl="1"/>
            <a:r>
              <a:rPr lang="en-US" dirty="0"/>
              <a:t>What is the explanation for the widespread signals throughout the genome?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5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46"/>
          <p:cNvSpPr/>
          <p:nvPr/>
        </p:nvSpPr>
        <p:spPr>
          <a:xfrm>
            <a:off x="-439615" y="-111125"/>
            <a:ext cx="9900138" cy="108793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148"/>
          <p:cNvSpPr txBox="1">
            <a:spLocks/>
          </p:cNvSpPr>
          <p:nvPr/>
        </p:nvSpPr>
        <p:spPr>
          <a:xfrm>
            <a:off x="242522" y="84123"/>
            <a:ext cx="8559579" cy="8625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bg1"/>
                </a:solidFill>
              </a:rPr>
              <a:t>DIAGNOSTIC ANALYSIS FRAMEWORK</a:t>
            </a: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408353" y="1298085"/>
            <a:ext cx="8129954" cy="54329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Identify rare and functional genetic variation in genes that have previous known association with disease. We look for variants that are</a:t>
            </a:r>
          </a:p>
          <a:p>
            <a:r>
              <a:rPr lang="en-US" sz="1600" dirty="0"/>
              <a:t>High quality </a:t>
            </a:r>
          </a:p>
          <a:p>
            <a:pPr lvl="1"/>
            <a:r>
              <a:rPr lang="en-US" sz="1400" dirty="0"/>
              <a:t>MQ&gt;40, QD&gt;2, QUAL&gt;30</a:t>
            </a:r>
          </a:p>
          <a:p>
            <a:r>
              <a:rPr lang="en-US" sz="1600" dirty="0"/>
              <a:t>Extremely rare</a:t>
            </a:r>
          </a:p>
          <a:p>
            <a:pPr lvl="1"/>
            <a:r>
              <a:rPr lang="en-US" sz="1400" dirty="0"/>
              <a:t>Variants that are represented maximally up to 5 time across internal and external (EVS, ExAC) controls</a:t>
            </a:r>
          </a:p>
          <a:p>
            <a:r>
              <a:rPr lang="en-US" sz="1600" dirty="0"/>
              <a:t>Present in </a:t>
            </a:r>
            <a:r>
              <a:rPr lang="en-US" sz="1600" dirty="0" err="1"/>
              <a:t>KnownVar</a:t>
            </a:r>
            <a:r>
              <a:rPr lang="en-US" sz="1600" dirty="0"/>
              <a:t>  - ClinVar, HGMD</a:t>
            </a:r>
          </a:p>
          <a:p>
            <a:pPr lvl="1"/>
            <a:r>
              <a:rPr lang="en-US" sz="1400" dirty="0"/>
              <a:t>Previously reported pathogenic</a:t>
            </a:r>
          </a:p>
          <a:p>
            <a:pPr lvl="1"/>
            <a:r>
              <a:rPr lang="en-US" sz="1400" dirty="0"/>
              <a:t>At same or adjacent genomic sites</a:t>
            </a:r>
          </a:p>
          <a:p>
            <a:endParaRPr lang="en-US" sz="1600" dirty="0"/>
          </a:p>
          <a:p>
            <a:r>
              <a:rPr lang="en-US" sz="1600" dirty="0" err="1"/>
              <a:t>LoF</a:t>
            </a:r>
            <a:r>
              <a:rPr lang="en-US" sz="1600" dirty="0"/>
              <a:t> in genes in </a:t>
            </a:r>
            <a:r>
              <a:rPr lang="en-US" sz="1600" dirty="0" err="1"/>
              <a:t>KnownVar</a:t>
            </a:r>
            <a:endParaRPr lang="en-US" sz="1600" dirty="0"/>
          </a:p>
          <a:p>
            <a:pPr lvl="1"/>
            <a:r>
              <a:rPr lang="en-US" sz="1400" dirty="0" err="1"/>
              <a:t>LoF</a:t>
            </a:r>
            <a:r>
              <a:rPr lang="en-US" sz="1400" dirty="0"/>
              <a:t> - Nonsense, splice donor/acceptor, </a:t>
            </a:r>
            <a:r>
              <a:rPr lang="en-US" sz="1400" dirty="0" err="1"/>
              <a:t>frameshift</a:t>
            </a:r>
            <a:endParaRPr lang="en-US" sz="1400" dirty="0"/>
          </a:p>
          <a:p>
            <a:pPr lvl="1"/>
            <a:r>
              <a:rPr lang="en-US" sz="1400" dirty="0" err="1"/>
              <a:t>Haploinsufficient</a:t>
            </a:r>
            <a:r>
              <a:rPr lang="en-US" sz="1400" dirty="0"/>
              <a:t> gene</a:t>
            </a:r>
          </a:p>
          <a:p>
            <a:pPr lvl="2"/>
            <a:r>
              <a:rPr lang="en-US" sz="1200" dirty="0" err="1"/>
              <a:t>Clinvar</a:t>
            </a:r>
            <a:r>
              <a:rPr lang="en-US" sz="1200" dirty="0"/>
              <a:t> reported pathogenic </a:t>
            </a:r>
            <a:r>
              <a:rPr lang="en-US" sz="1200" dirty="0" err="1"/>
              <a:t>LoF</a:t>
            </a:r>
            <a:r>
              <a:rPr lang="en-US" sz="1200" dirty="0"/>
              <a:t> variants</a:t>
            </a:r>
          </a:p>
          <a:p>
            <a:pPr lvl="2"/>
            <a:r>
              <a:rPr lang="en-US" sz="1200" dirty="0" err="1"/>
              <a:t>ClinGen</a:t>
            </a:r>
            <a:r>
              <a:rPr lang="en-US" sz="1200" dirty="0"/>
              <a:t> classification of </a:t>
            </a:r>
            <a:r>
              <a:rPr lang="en-US" sz="1200" dirty="0" err="1"/>
              <a:t>haploinsufficient</a:t>
            </a:r>
            <a:endParaRPr lang="en-US" sz="1200" dirty="0"/>
          </a:p>
          <a:p>
            <a:r>
              <a:rPr lang="en-US" sz="1600" dirty="0" err="1"/>
              <a:t>LoF</a:t>
            </a:r>
            <a:r>
              <a:rPr lang="en-US" sz="1600" dirty="0"/>
              <a:t> in </a:t>
            </a:r>
            <a:r>
              <a:rPr lang="en-US" sz="1600" dirty="0" err="1"/>
              <a:t>LoF</a:t>
            </a:r>
            <a:r>
              <a:rPr lang="en-US" sz="1600" dirty="0"/>
              <a:t> Depleted genes</a:t>
            </a:r>
          </a:p>
          <a:p>
            <a:pPr lvl="1"/>
            <a:r>
              <a:rPr lang="en-US" sz="1400" dirty="0" err="1"/>
              <a:t>pLI</a:t>
            </a:r>
            <a:r>
              <a:rPr lang="en-US" sz="1400" dirty="0"/>
              <a:t> score &gt; 0.9</a:t>
            </a:r>
          </a:p>
        </p:txBody>
      </p:sp>
    </p:spTree>
    <p:extLst>
      <p:ext uri="{BB962C8B-B14F-4D97-AF65-F5344CB8AC3E}">
        <p14:creationId xmlns:p14="http://schemas.microsoft.com/office/powerpoint/2010/main" val="339936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A remarkably successful clinical test</a:t>
            </a:r>
            <a:br>
              <a:rPr lang="en-US" sz="3200" b="1" dirty="0"/>
            </a:b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48905"/>
              </p:ext>
            </p:extLst>
          </p:nvPr>
        </p:nvGraphicFramePr>
        <p:xfrm>
          <a:off x="609600" y="1371600"/>
          <a:ext cx="77724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Ascertainment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% resolved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Need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J Med Genet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Mixture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Yang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NEJM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80% Neuro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Calvo</a:t>
                      </a:r>
                      <a:r>
                        <a:rPr lang="en-AU" baseline="0" dirty="0"/>
                        <a:t> 2012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Sci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Transl</a:t>
                      </a:r>
                      <a:r>
                        <a:rPr lang="en-AU" dirty="0"/>
                        <a:t> 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Mitochondrial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DeLigt</a:t>
                      </a:r>
                      <a:r>
                        <a:rPr lang="en-AU" dirty="0"/>
                        <a:t>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NEJM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Severe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Zhu </a:t>
                      </a:r>
                      <a:r>
                        <a:rPr lang="en-AU" baseline="0" dirty="0"/>
                        <a:t>2014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Genetics in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Mixture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0" dirty="0" err="1"/>
                        <a:t>Srivastava</a:t>
                      </a:r>
                      <a:r>
                        <a:rPr lang="en-AU" b="0" dirty="0"/>
                        <a:t>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Annals</a:t>
                      </a:r>
                      <a:r>
                        <a:rPr lang="en-AU" b="0" baseline="0" dirty="0"/>
                        <a:t> of </a:t>
                      </a:r>
                      <a:r>
                        <a:rPr lang="en-AU" b="0" baseline="0" dirty="0" err="1"/>
                        <a:t>Neuro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 err="1"/>
                        <a:t>Neuro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Yang</a:t>
                      </a:r>
                      <a:r>
                        <a:rPr lang="en-AU" b="0" baseline="0" dirty="0"/>
                        <a:t> 2014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JAMA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Mixture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Lee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JAMA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814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Mixture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0" dirty="0" err="1"/>
                        <a:t>Soden</a:t>
                      </a:r>
                      <a:r>
                        <a:rPr lang="en-AU" b="0" dirty="0"/>
                        <a:t>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 err="1"/>
                        <a:t>Sci</a:t>
                      </a:r>
                      <a:r>
                        <a:rPr lang="en-AU" b="0" dirty="0"/>
                        <a:t> </a:t>
                      </a:r>
                      <a:r>
                        <a:rPr lang="en-AU" b="0" dirty="0" err="1"/>
                        <a:t>Transl</a:t>
                      </a:r>
                      <a:r>
                        <a:rPr lang="en-AU" b="0" dirty="0"/>
                        <a:t> 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 err="1"/>
                        <a:t>Neuro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Combined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3,534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Mixture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92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20134"/>
            <a:ext cx="4114800" cy="3120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68" y="71965"/>
            <a:ext cx="4584700" cy="2117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67" y="3632722"/>
            <a:ext cx="4119033" cy="3140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668" y="2189532"/>
            <a:ext cx="4584699" cy="2662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668" y="4894107"/>
            <a:ext cx="4584700" cy="1879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3862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/>
          <p:nvPr/>
        </p:nvSpPr>
        <p:spPr>
          <a:xfrm>
            <a:off x="-404446" y="-111125"/>
            <a:ext cx="9900138" cy="108793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82646" y="1880886"/>
            <a:ext cx="778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Shape 148"/>
          <p:cNvSpPr txBox="1">
            <a:spLocks/>
          </p:cNvSpPr>
          <p:nvPr/>
        </p:nvSpPr>
        <p:spPr>
          <a:xfrm>
            <a:off x="242888" y="84138"/>
            <a:ext cx="8559800" cy="8620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Datasets</a:t>
            </a:r>
          </a:p>
        </p:txBody>
      </p:sp>
      <p:pic>
        <p:nvPicPr>
          <p:cNvPr id="6" name="Picture 5" descr="C:\Users\vp2163\AppData\Local\Microsoft\Windows\Temporary Internet Files\Content.Outlook\36WIN60L\IGM_hi-res111 (3).jpg"/>
          <p:cNvPicPr/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1" y="6306671"/>
            <a:ext cx="4101354" cy="417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38548"/>
              </p:ext>
            </p:extLst>
          </p:nvPr>
        </p:nvGraphicFramePr>
        <p:xfrm>
          <a:off x="1039359" y="1518953"/>
          <a:ext cx="6966857" cy="280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N = 650 GGE with epilepsy family history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834">
                <a:tc>
                  <a:txBody>
                    <a:bodyPr/>
                    <a:lstStyle/>
                    <a:p>
                      <a:pPr>
                        <a:buClr>
                          <a:schemeClr val="tx1"/>
                        </a:buClr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N = 1,213 Non-acquired focal epilepsies (NAFE)</a:t>
                      </a:r>
                    </a:p>
                    <a:p>
                      <a:pPr>
                        <a:buClr>
                          <a:schemeClr val="tx1"/>
                        </a:buClr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	</a:t>
                      </a: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N = 543 NAFE with epilepsy family history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744">
                <a:tc>
                  <a:txBody>
                    <a:bodyPr/>
                    <a:lstStyle/>
                    <a:p>
                      <a:pPr>
                        <a:buClr>
                          <a:schemeClr val="tx1"/>
                        </a:buClr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N = 3,422 IGM controls</a:t>
                      </a:r>
                    </a:p>
                    <a:p>
                      <a:pPr>
                        <a:buClr>
                          <a:schemeClr val="tx1"/>
                        </a:buClr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Control</a:t>
                      </a:r>
                      <a:r>
                        <a:rPr lang="en-US" sz="18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 have not been ascertained for epilepsy, neuropsychiatric, neurodevelopmental or undiagnosed congenital disorders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>
                        <a:buClr>
                          <a:schemeClr val="tx1"/>
                        </a:buClr>
                      </a:pP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9359" y="5080844"/>
            <a:ext cx="7064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Analyses restricted to individuals of European genetic ancestry</a:t>
            </a:r>
          </a:p>
          <a:p>
            <a:endParaRPr lang="en-US" sz="12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Above summaries include only samples passing sequence and </a:t>
            </a:r>
            <a:r>
              <a:rPr lang="en-US" sz="1200" dirty="0" err="1">
                <a:latin typeface="Avenir Book" charset="0"/>
                <a:ea typeface="Avenir Book" charset="0"/>
                <a:cs typeface="Avenir Book" charset="0"/>
              </a:rPr>
              <a:t>bioinformatic</a:t>
            </a:r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 QC, known and cryptic </a:t>
            </a:r>
          </a:p>
          <a:p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relatedness testing, and have &gt;85% of the CCDS sequence (~33Mb) covered at least 10-fold</a:t>
            </a:r>
          </a:p>
        </p:txBody>
      </p:sp>
    </p:spTree>
    <p:extLst>
      <p:ext uri="{BB962C8B-B14F-4D97-AF65-F5344CB8AC3E}">
        <p14:creationId xmlns:p14="http://schemas.microsoft.com/office/powerpoint/2010/main" val="191463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2008 USB\Postdoc\FOCAL_COLLAPSING\AA_DECEMBER2014\v3_FOCAL_CCDS_FamHxALL_hotzone_0_ExACEVS0\NAFE_FamH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057"/>
            <a:ext cx="5159450" cy="6380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2008 USB\Postdoc\FOCAL_COLLAPSING\AA_DECEMBER2014\v3_FOCAL_CCDS_FamHxALL_hotzone_0_ExACEVS0\NAFE_FamHx_ann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055"/>
            <a:ext cx="5159452" cy="638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NAFE </a:t>
            </a:r>
            <a:r>
              <a:rPr lang="en-AU" b="1" u="sng" dirty="0" err="1">
                <a:solidFill>
                  <a:srgbClr val="FF0000"/>
                </a:solidFill>
              </a:rPr>
              <a:t>Fam</a:t>
            </a:r>
            <a:r>
              <a:rPr lang="en-AU" b="1" u="sng" dirty="0">
                <a:solidFill>
                  <a:srgbClr val="FF0000"/>
                </a:solidFill>
              </a:rPr>
              <a:t> </a:t>
            </a:r>
            <a:r>
              <a:rPr lang="en-AU" b="1" u="sng" dirty="0" err="1">
                <a:solidFill>
                  <a:srgbClr val="FF0000"/>
                </a:solidFill>
              </a:rPr>
              <a:t>Hx</a:t>
            </a:r>
            <a:r>
              <a:rPr lang="en-AU" b="1" u="sng" dirty="0">
                <a:solidFill>
                  <a:srgbClr val="FF0000"/>
                </a:solidFill>
              </a:rPr>
              <a:t> +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dirty="0"/>
              <a:t>(</a:t>
            </a:r>
            <a:r>
              <a:rPr lang="en-AU" b="1" u="sng" dirty="0"/>
              <a:t>586</a:t>
            </a:r>
            <a:r>
              <a:rPr lang="en-AU" dirty="0"/>
              <a:t> vs 3,503)</a:t>
            </a:r>
            <a:endParaRPr lang="en-A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437112"/>
            <a:ext cx="4171462" cy="253017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defTabSz="914306"/>
            <a:r>
              <a:rPr lang="en-AU" sz="1828" b="1" dirty="0">
                <a:solidFill>
                  <a:prstClr val="black"/>
                </a:solidFill>
                <a:latin typeface="Calibri"/>
              </a:rPr>
              <a:t>Summary:</a:t>
            </a:r>
          </a:p>
          <a:p>
            <a:pPr defTabSz="914306"/>
            <a:r>
              <a:rPr lang="en-AU" sz="1828" dirty="0">
                <a:solidFill>
                  <a:prstClr val="black"/>
                </a:solidFill>
                <a:latin typeface="Calibri"/>
              </a:rPr>
              <a:t>Four of the 30 known genes occupy genome-wide ranks [1-4], </a:t>
            </a:r>
            <a:r>
              <a:rPr lang="en-AU" sz="1828" b="1" i="1" dirty="0">
                <a:solidFill>
                  <a:prstClr val="black"/>
                </a:solidFill>
                <a:latin typeface="Calibri"/>
              </a:rPr>
              <a:t>p=6x10</a:t>
            </a:r>
            <a:r>
              <a:rPr lang="en-AU" sz="1828" b="1" i="1" baseline="30000" dirty="0">
                <a:solidFill>
                  <a:prstClr val="black"/>
                </a:solidFill>
                <a:latin typeface="Calibri"/>
              </a:rPr>
              <a:t>-12</a:t>
            </a:r>
            <a:endParaRPr lang="en-AU" sz="1828" b="1" i="1" dirty="0">
              <a:solidFill>
                <a:prstClr val="black"/>
              </a:solidFill>
              <a:latin typeface="Calibri"/>
            </a:endParaRPr>
          </a:p>
          <a:p>
            <a:pPr defTabSz="914306"/>
            <a:endParaRPr lang="en-AU" sz="1828" baseline="30000" dirty="0">
              <a:solidFill>
                <a:prstClr val="black"/>
              </a:solidFill>
              <a:latin typeface="Calibri"/>
            </a:endParaRPr>
          </a:p>
          <a:p>
            <a:pPr defTabSz="914306"/>
            <a:r>
              <a:rPr lang="en-AU" sz="1828" b="1" dirty="0">
                <a:solidFill>
                  <a:prstClr val="black"/>
                </a:solidFill>
                <a:latin typeface="Calibri"/>
              </a:rPr>
              <a:t>Interpretation:</a:t>
            </a:r>
          </a:p>
          <a:p>
            <a:pPr defTabSz="914306"/>
            <a:r>
              <a:rPr lang="en-US" sz="1828" dirty="0">
                <a:solidFill>
                  <a:prstClr val="black"/>
                </a:solidFill>
                <a:latin typeface="Calibri"/>
              </a:rPr>
              <a:t>Compelling evidence of lower locus heterogeneity for NAFE, relative to GGE. This suggests potentially better genetic tractability for focal epilepsies.</a:t>
            </a:r>
            <a:endParaRPr lang="en-AU" sz="18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1"/>
            <a:ext cx="9103503" cy="37362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914306"/>
            <a:r>
              <a:rPr lang="en-AU" sz="1828" b="1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Do patients with epilepsy have more ‘qualifying variants’ in gene X than general controls?</a:t>
            </a:r>
            <a:endParaRPr lang="en-AU" sz="1828" i="1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9051" y="1095129"/>
            <a:ext cx="3759095" cy="4033243"/>
            <a:chOff x="589049" y="1095127"/>
            <a:chExt cx="3759095" cy="4033243"/>
          </a:xfrm>
        </p:grpSpPr>
        <p:grpSp>
          <p:nvGrpSpPr>
            <p:cNvPr id="10" name="Group 9"/>
            <p:cNvGrpSpPr/>
            <p:nvPr/>
          </p:nvGrpSpPr>
          <p:grpSpPr>
            <a:xfrm>
              <a:off x="589049" y="1095127"/>
              <a:ext cx="3759095" cy="4033243"/>
              <a:chOff x="589049" y="1095127"/>
              <a:chExt cx="3759095" cy="40332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735915" y="1095127"/>
                <a:ext cx="282130" cy="432843"/>
              </a:xfrm>
              <a:prstGeom prst="rect">
                <a:avLst/>
              </a:prstGeom>
              <a:noFill/>
            </p:spPr>
            <p:txBody>
              <a:bodyPr wrap="none" lIns="64294" tIns="32147" rIns="64294" bIns="32147">
                <a:spAutoFit/>
              </a:bodyPr>
              <a:lstStyle/>
              <a:p>
                <a:pPr defTabSz="914306"/>
                <a:r>
                  <a:rPr lang="en-US" sz="2391" b="1" dirty="0">
                    <a:ln w="31550" cmpd="sng">
                      <a:gradFill>
                        <a:gsLst>
                          <a:gs pos="70000">
                            <a:srgbClr val="F79646">
                              <a:shade val="50000"/>
                              <a:satMod val="190000"/>
                            </a:srgbClr>
                          </a:gs>
                          <a:gs pos="0">
                            <a:srgbClr val="F79646">
                              <a:tint val="77000"/>
                              <a:satMod val="18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F79646">
                        <a:tint val="15000"/>
                        <a:satMod val="200000"/>
                      </a:srgb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Calibri"/>
                  </a:rPr>
                  <a:t>*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69369" y="2636912"/>
                <a:ext cx="282130" cy="432843"/>
              </a:xfrm>
              <a:prstGeom prst="rect">
                <a:avLst/>
              </a:prstGeom>
              <a:noFill/>
            </p:spPr>
            <p:txBody>
              <a:bodyPr wrap="none" lIns="64294" tIns="32147" rIns="64294" bIns="32147">
                <a:spAutoFit/>
              </a:bodyPr>
              <a:lstStyle/>
              <a:p>
                <a:pPr defTabSz="914306"/>
                <a:r>
                  <a:rPr lang="en-US" sz="2391" b="1" dirty="0">
                    <a:ln w="31550" cmpd="sng">
                      <a:gradFill>
                        <a:gsLst>
                          <a:gs pos="70000">
                            <a:srgbClr val="F79646">
                              <a:shade val="50000"/>
                              <a:satMod val="190000"/>
                            </a:srgbClr>
                          </a:gs>
                          <a:gs pos="0">
                            <a:srgbClr val="F79646">
                              <a:tint val="77000"/>
                              <a:satMod val="18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F79646">
                        <a:tint val="15000"/>
                        <a:satMod val="200000"/>
                      </a:srgb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Calibri"/>
                  </a:rPr>
                  <a:t>*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87843" y="2924944"/>
                <a:ext cx="282130" cy="432843"/>
              </a:xfrm>
              <a:prstGeom prst="rect">
                <a:avLst/>
              </a:prstGeom>
              <a:noFill/>
            </p:spPr>
            <p:txBody>
              <a:bodyPr wrap="none" lIns="64294" tIns="32147" rIns="64294" bIns="32147">
                <a:spAutoFit/>
              </a:bodyPr>
              <a:lstStyle/>
              <a:p>
                <a:pPr defTabSz="914306"/>
                <a:r>
                  <a:rPr lang="en-US" sz="2391" b="1" dirty="0">
                    <a:ln w="31550" cmpd="sng">
                      <a:gradFill>
                        <a:gsLst>
                          <a:gs pos="70000">
                            <a:srgbClr val="F79646">
                              <a:shade val="50000"/>
                              <a:satMod val="190000"/>
                            </a:srgbClr>
                          </a:gs>
                          <a:gs pos="0">
                            <a:srgbClr val="F79646">
                              <a:tint val="77000"/>
                              <a:satMod val="18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F79646">
                        <a:tint val="15000"/>
                        <a:satMod val="200000"/>
                      </a:srgb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Calibri"/>
                  </a:rPr>
                  <a:t>*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43827" y="3212976"/>
                <a:ext cx="282130" cy="432843"/>
              </a:xfrm>
              <a:prstGeom prst="rect">
                <a:avLst/>
              </a:prstGeom>
              <a:noFill/>
            </p:spPr>
            <p:txBody>
              <a:bodyPr wrap="none" lIns="64294" tIns="32147" rIns="64294" bIns="32147">
                <a:spAutoFit/>
              </a:bodyPr>
              <a:lstStyle/>
              <a:p>
                <a:pPr defTabSz="914306"/>
                <a:r>
                  <a:rPr lang="en-US" sz="2391" b="1" dirty="0">
                    <a:ln w="31550" cmpd="sng">
                      <a:gradFill>
                        <a:gsLst>
                          <a:gs pos="70000">
                            <a:srgbClr val="F79646">
                              <a:shade val="50000"/>
                              <a:satMod val="190000"/>
                            </a:srgbClr>
                          </a:gs>
                          <a:gs pos="0">
                            <a:srgbClr val="F79646">
                              <a:tint val="77000"/>
                              <a:satMod val="18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F79646">
                        <a:tint val="15000"/>
                        <a:satMod val="200000"/>
                      </a:srgb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Calibri"/>
                  </a:rPr>
                  <a:t>*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01417" y="4695527"/>
                <a:ext cx="282130" cy="432843"/>
              </a:xfrm>
              <a:prstGeom prst="rect">
                <a:avLst/>
              </a:prstGeom>
              <a:noFill/>
            </p:spPr>
            <p:txBody>
              <a:bodyPr wrap="none" lIns="64294" tIns="32147" rIns="64294" bIns="32147">
                <a:spAutoFit/>
              </a:bodyPr>
              <a:lstStyle/>
              <a:p>
                <a:pPr defTabSz="914306"/>
                <a:r>
                  <a:rPr lang="en-US" sz="2391" b="1" dirty="0">
                    <a:ln w="31550" cmpd="sng">
                      <a:gradFill>
                        <a:gsLst>
                          <a:gs pos="70000">
                            <a:srgbClr val="F79646">
                              <a:shade val="50000"/>
                              <a:satMod val="190000"/>
                            </a:srgbClr>
                          </a:gs>
                          <a:gs pos="0">
                            <a:srgbClr val="F79646">
                              <a:tint val="77000"/>
                              <a:satMod val="18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F79646">
                        <a:tint val="15000"/>
                        <a:satMod val="200000"/>
                      </a:srgb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Calibri"/>
                  </a:rPr>
                  <a:t>*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89049" y="1383159"/>
                <a:ext cx="282130" cy="800764"/>
              </a:xfrm>
              <a:prstGeom prst="rect">
                <a:avLst/>
              </a:prstGeom>
              <a:noFill/>
            </p:spPr>
            <p:txBody>
              <a:bodyPr wrap="none" lIns="64294" tIns="32147" rIns="64294" bIns="32147">
                <a:spAutoFit/>
              </a:bodyPr>
              <a:lstStyle/>
              <a:p>
                <a:pPr defTabSz="914306"/>
                <a:r>
                  <a:rPr lang="en-US" sz="2391" b="1" dirty="0">
                    <a:ln w="31550" cmpd="sng">
                      <a:gradFill>
                        <a:gsLst>
                          <a:gs pos="70000">
                            <a:srgbClr val="F79646">
                              <a:shade val="50000"/>
                              <a:satMod val="190000"/>
                            </a:srgbClr>
                          </a:gs>
                          <a:gs pos="0">
                            <a:srgbClr val="F79646">
                              <a:tint val="77000"/>
                              <a:satMod val="18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F79646">
                        <a:tint val="15000"/>
                        <a:satMod val="200000"/>
                      </a:srgb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Calibri"/>
                  </a:rPr>
                  <a:t>*</a:t>
                </a:r>
              </a:p>
              <a:p>
                <a:pPr defTabSz="914306"/>
                <a:r>
                  <a:rPr lang="en-US" sz="2391" b="1" dirty="0">
                    <a:ln w="31550" cmpd="sng">
                      <a:gradFill>
                        <a:gsLst>
                          <a:gs pos="70000">
                            <a:srgbClr val="1F497D">
                              <a:lumMod val="75000"/>
                            </a:srgbClr>
                          </a:gs>
                          <a:gs pos="0">
                            <a:srgbClr val="F79646">
                              <a:tint val="77000"/>
                              <a:satMod val="18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8064A2">
                        <a:lumMod val="75000"/>
                      </a:srgb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Calibri"/>
                  </a:rPr>
                  <a:t>*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471718" y="3777468"/>
                <a:ext cx="301686" cy="37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06"/>
                <a:r>
                  <a:rPr lang="en-US" sz="1828" b="1" dirty="0">
                    <a:ln w="31550" cmpd="sng">
                      <a:gradFill>
                        <a:gsLst>
                          <a:gs pos="70000">
                            <a:srgbClr val="1F497D">
                              <a:lumMod val="75000"/>
                            </a:srgbClr>
                          </a:gs>
                          <a:gs pos="0">
                            <a:srgbClr val="F79646">
                              <a:tint val="77000"/>
                              <a:satMod val="18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8064A2">
                        <a:lumMod val="75000"/>
                      </a:srgb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Calibri"/>
                  </a:rPr>
                  <a:t>*</a:t>
                </a:r>
                <a:endParaRPr lang="en-AU" sz="1828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75856" y="2699628"/>
                <a:ext cx="301686" cy="37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06"/>
                <a:r>
                  <a:rPr lang="en-US" sz="1828" b="1" dirty="0">
                    <a:ln w="31550" cmpd="sng">
                      <a:gradFill>
                        <a:gsLst>
                          <a:gs pos="70000">
                            <a:srgbClr val="1F497D">
                              <a:lumMod val="75000"/>
                            </a:srgbClr>
                          </a:gs>
                          <a:gs pos="0">
                            <a:srgbClr val="F79646">
                              <a:tint val="77000"/>
                              <a:satMod val="18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8064A2">
                        <a:lumMod val="75000"/>
                      </a:srgb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Calibri"/>
                  </a:rPr>
                  <a:t>*</a:t>
                </a:r>
                <a:endParaRPr lang="en-AU" sz="1828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46458" y="4741693"/>
                <a:ext cx="301686" cy="37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06"/>
                <a:r>
                  <a:rPr lang="en-US" sz="1828" b="1" dirty="0">
                    <a:ln w="31550" cmpd="sng">
                      <a:gradFill>
                        <a:gsLst>
                          <a:gs pos="70000">
                            <a:srgbClr val="1F497D">
                              <a:lumMod val="75000"/>
                            </a:srgbClr>
                          </a:gs>
                          <a:gs pos="0">
                            <a:srgbClr val="F79646">
                              <a:tint val="77000"/>
                              <a:satMod val="18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8064A2">
                        <a:lumMod val="75000"/>
                      </a:srgb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Calibri"/>
                  </a:rPr>
                  <a:t>*</a:t>
                </a:r>
                <a:endParaRPr lang="en-AU" sz="1828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8082" y="1268760"/>
                <a:ext cx="1359603" cy="892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06">
                  <a:lnSpc>
                    <a:spcPct val="150000"/>
                  </a:lnSpc>
                </a:pPr>
                <a:r>
                  <a:rPr lang="en-AU" sz="1828" dirty="0">
                    <a:solidFill>
                      <a:prstClr val="black"/>
                    </a:solidFill>
                    <a:latin typeface="Calibri"/>
                  </a:rPr>
                  <a:t>Known gene</a:t>
                </a:r>
              </a:p>
              <a:p>
                <a:pPr defTabSz="914306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AU" sz="1828" dirty="0">
                    <a:solidFill>
                      <a:prstClr val="black"/>
                    </a:solidFill>
                    <a:latin typeface="Calibri"/>
                  </a:rPr>
                  <a:t>MGI Seizure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788151" y="3275692"/>
              <a:ext cx="301686" cy="373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06"/>
              <a:r>
                <a:rPr lang="en-US" sz="1828" b="1" dirty="0">
                  <a:ln w="31550" cmpd="sng">
                    <a:gradFill>
                      <a:gsLst>
                        <a:gs pos="70000">
                          <a:srgbClr val="1F497D">
                            <a:lumMod val="75000"/>
                          </a:srgbClr>
                        </a:gs>
                        <a:gs pos="0">
                          <a:srgbClr val="F79646">
                            <a:tint val="77000"/>
                            <a:satMod val="18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8064A2">
                      <a:lumMod val="75000"/>
                    </a:srgb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Calibri"/>
                </a:rPr>
                <a:t>*</a:t>
              </a:r>
              <a:endParaRPr lang="en-AU" sz="1828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68423"/>
              </p:ext>
            </p:extLst>
          </p:nvPr>
        </p:nvGraphicFramePr>
        <p:xfrm>
          <a:off x="4932044" y="1199214"/>
          <a:ext cx="4171461" cy="323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HGNC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RVIS%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Qual Case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Case </a:t>
                      </a:r>
                      <a:r>
                        <a:rPr lang="en-AU" sz="1200" u="none" strike="noStrike" dirty="0" err="1">
                          <a:effectLst/>
                        </a:rPr>
                        <a:t>Freq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Qual Ctrl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Ctrl </a:t>
                      </a:r>
                      <a:br>
                        <a:rPr lang="en-AU" sz="1200" u="none" strike="noStrike" dirty="0">
                          <a:effectLst/>
                        </a:rPr>
                      </a:br>
                      <a:r>
                        <a:rPr lang="en-AU" sz="1200" u="none" strike="noStrike" dirty="0" err="1">
                          <a:effectLst/>
                        </a:rPr>
                        <a:t>Freq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FET </a:t>
                      </a:r>
                      <a:br>
                        <a:rPr lang="en-AU" sz="1200" u="none" strike="noStrike" dirty="0">
                          <a:effectLst/>
                        </a:rPr>
                      </a:br>
                      <a:r>
                        <a:rPr lang="en-AU" sz="1200" u="none" strike="noStrike" dirty="0">
                          <a:effectLst/>
                        </a:rPr>
                        <a:t>p- value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27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i="1" u="none" strike="noStrike" dirty="0">
                          <a:effectLst/>
                        </a:rPr>
                        <a:t>DEPDC5</a:t>
                      </a:r>
                      <a:endParaRPr lang="en-A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6.6%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18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3.1%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10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0.3%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1.7x10</a:t>
                      </a:r>
                      <a:r>
                        <a:rPr lang="en-AU" sz="1200" b="1" u="none" strike="noStrike" baseline="30000" dirty="0">
                          <a:effectLst/>
                        </a:rPr>
                        <a:t>-9</a:t>
                      </a:r>
                      <a:endParaRPr lang="en-AU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i="1" u="none" strike="noStrike" dirty="0">
                          <a:effectLst/>
                        </a:rPr>
                        <a:t>LGI1</a:t>
                      </a:r>
                      <a:endParaRPr lang="en-A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14.4%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8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1.4%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>
                          <a:effectLst/>
                        </a:rPr>
                        <a:t>1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0.03%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1.3x10</a:t>
                      </a:r>
                      <a:r>
                        <a:rPr lang="en-AU" sz="1200" b="1" u="none" strike="noStrike" baseline="30000" dirty="0">
                          <a:effectLst/>
                        </a:rPr>
                        <a:t>-6</a:t>
                      </a:r>
                      <a:endParaRPr lang="en-AU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i="1" u="none" strike="noStrike" dirty="0">
                          <a:effectLst/>
                        </a:rPr>
                        <a:t>PCDH19</a:t>
                      </a:r>
                      <a:endParaRPr lang="en-A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10.4%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6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1.0%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0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0%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8.5x10</a:t>
                      </a:r>
                      <a:r>
                        <a:rPr lang="en-AU" sz="1200" b="1" u="none" strike="noStrike" baseline="30000" dirty="0">
                          <a:effectLst/>
                        </a:rPr>
                        <a:t>-6</a:t>
                      </a:r>
                      <a:endParaRPr lang="en-AU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i="1" u="none" strike="noStrike" dirty="0">
                          <a:effectLst/>
                        </a:rPr>
                        <a:t>SCN1A</a:t>
                      </a:r>
                      <a:endParaRPr lang="en-A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4.0%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11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1.9%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>
                          <a:effectLst/>
                        </a:rPr>
                        <a:t>10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0.3%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u="none" strike="noStrike" dirty="0">
                          <a:effectLst/>
                        </a:rPr>
                        <a:t>4.3x10</a:t>
                      </a:r>
                      <a:r>
                        <a:rPr lang="en-AU" sz="1200" b="1" u="none" strike="noStrike" baseline="30000" dirty="0">
                          <a:effectLst/>
                        </a:rPr>
                        <a:t>-5</a:t>
                      </a:r>
                      <a:endParaRPr lang="en-AU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i="1" u="none" strike="noStrike" dirty="0">
                          <a:effectLst/>
                        </a:rPr>
                        <a:t>CCDC15</a:t>
                      </a:r>
                      <a:endParaRPr lang="en-A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16.0%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1.0%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0.03%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u="none" strike="noStrike" dirty="0">
                          <a:effectLst/>
                        </a:rPr>
                        <a:t>5.2x10</a:t>
                      </a:r>
                      <a:r>
                        <a:rPr lang="en-AU" sz="1200" b="0" u="none" strike="noStrike" baseline="30000" dirty="0">
                          <a:effectLst/>
                        </a:rPr>
                        <a:t>-5</a:t>
                      </a:r>
                      <a:endParaRPr lang="en-AU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i="1" u="none" strike="noStrike" dirty="0">
                          <a:effectLst/>
                        </a:rPr>
                        <a:t>SLC12A5</a:t>
                      </a:r>
                      <a:endParaRPr lang="en-A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4.5%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6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1.0%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2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0.06%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u="none" strike="noStrike" dirty="0">
                          <a:effectLst/>
                        </a:rPr>
                        <a:t>1.8x10</a:t>
                      </a:r>
                      <a:r>
                        <a:rPr lang="en-AU" sz="1200" b="0" u="none" strike="noStrike" baseline="30000" dirty="0">
                          <a:effectLst/>
                        </a:rPr>
                        <a:t>-4</a:t>
                      </a:r>
                      <a:endParaRPr lang="en-AU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i="1" u="none" strike="noStrike" dirty="0">
                          <a:effectLst/>
                        </a:rPr>
                        <a:t>C5orf42</a:t>
                      </a:r>
                      <a:endParaRPr lang="en-A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19.9%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7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1.2%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6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0.2%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u="none" strike="noStrike" dirty="0">
                          <a:effectLst/>
                        </a:rPr>
                        <a:t>9.4x10</a:t>
                      </a:r>
                      <a:r>
                        <a:rPr lang="en-AU" sz="1200" b="0" u="none" strike="noStrike" baseline="30000" dirty="0">
                          <a:effectLst/>
                        </a:rPr>
                        <a:t>-4</a:t>
                      </a:r>
                      <a:endParaRPr lang="en-AU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i="1" u="none" strike="noStrike" dirty="0">
                          <a:effectLst/>
                        </a:rPr>
                        <a:t>TRPM5</a:t>
                      </a:r>
                      <a:endParaRPr lang="en-A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11.3%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1.0%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4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0.1%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0.001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i="1" u="none" strike="noStrike" dirty="0">
                          <a:effectLst/>
                        </a:rPr>
                        <a:t>ADCY10</a:t>
                      </a:r>
                      <a:endParaRPr lang="en-A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83.8%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1.0%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0.1%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0.001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i="1" u="none" strike="noStrike" dirty="0">
                          <a:effectLst/>
                        </a:rPr>
                        <a:t>C9orf3</a:t>
                      </a:r>
                      <a:endParaRPr lang="en-A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45.6%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0.7%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0.03%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0.002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752671"/>
              </p:ext>
            </p:extLst>
          </p:nvPr>
        </p:nvGraphicFramePr>
        <p:xfrm>
          <a:off x="619984" y="2132856"/>
          <a:ext cx="1851734" cy="265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AU" sz="1000" dirty="0"/>
                        <a:t>Gene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dirty="0"/>
                        <a:t>OR [95%CI]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1" u="none" strike="noStrike" dirty="0">
                          <a:effectLst/>
                        </a:rPr>
                        <a:t>DEPDC5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 dirty="0"/>
                        <a:t>11.1</a:t>
                      </a:r>
                      <a:br>
                        <a:rPr lang="en-AU" sz="1200" dirty="0"/>
                      </a:br>
                      <a:r>
                        <a:rPr lang="en-AU" sz="1200" dirty="0"/>
                        <a:t>[4.8 – 27.0]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1" u="none" strike="noStrike" dirty="0">
                          <a:effectLst/>
                        </a:rPr>
                        <a:t>LGI1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 dirty="0"/>
                        <a:t>48.4</a:t>
                      </a:r>
                      <a:br>
                        <a:rPr lang="en-AU" sz="1200" dirty="0"/>
                      </a:br>
                      <a:r>
                        <a:rPr lang="en-AU" sz="1200" dirty="0"/>
                        <a:t>[6.5 – 2125]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1" u="none" strike="noStrike" dirty="0">
                          <a:effectLst/>
                        </a:rPr>
                        <a:t>PCDH19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 dirty="0"/>
                        <a:t>&gt;36.2</a:t>
                      </a:r>
                      <a:br>
                        <a:rPr lang="en-AU" sz="1200" b="1" dirty="0"/>
                      </a:br>
                      <a:r>
                        <a:rPr lang="en-AU" sz="1200" dirty="0"/>
                        <a:t>[7.1 – &gt;1651]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1" u="none" strike="noStrike" dirty="0">
                          <a:effectLst/>
                        </a:rPr>
                        <a:t>SCN1A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 dirty="0"/>
                        <a:t>6.7</a:t>
                      </a:r>
                      <a:br>
                        <a:rPr lang="en-AU" sz="1200" b="1" dirty="0"/>
                      </a:br>
                      <a:r>
                        <a:rPr lang="en-AU" sz="1200" dirty="0"/>
                        <a:t>[2.6 – 17.6]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AU" sz="1200" b="1" dirty="0"/>
                        <a:t>GRIN2A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 dirty="0"/>
                        <a:t>7.2</a:t>
                      </a:r>
                      <a:br>
                        <a:rPr lang="en-AU" sz="1200" b="1" dirty="0"/>
                      </a:br>
                      <a:r>
                        <a:rPr lang="en-AU" sz="1200" dirty="0"/>
                        <a:t>[1.8 – 30.1]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11560" y="5301210"/>
            <a:ext cx="4248472" cy="102264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 defTabSz="914306"/>
            <a:r>
              <a:rPr lang="en-AU" sz="1617" b="1" dirty="0">
                <a:solidFill>
                  <a:prstClr val="black"/>
                </a:solidFill>
                <a:latin typeface="Calibri"/>
              </a:rPr>
              <a:t>Qualifying variant</a:t>
            </a:r>
            <a:r>
              <a:rPr lang="en-AU" sz="1828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algn="r" defTabSz="914306"/>
            <a:r>
              <a:rPr lang="en-AU" sz="1406" dirty="0">
                <a:solidFill>
                  <a:prstClr val="black"/>
                </a:solidFill>
                <a:latin typeface="Calibri"/>
              </a:rPr>
              <a:t>High confidence variant call</a:t>
            </a:r>
          </a:p>
          <a:p>
            <a:pPr algn="r" defTabSz="914306"/>
            <a:r>
              <a:rPr lang="en-AU" sz="1406" dirty="0" err="1">
                <a:solidFill>
                  <a:prstClr val="black"/>
                </a:solidFill>
                <a:latin typeface="Calibri"/>
              </a:rPr>
              <a:t>LoF</a:t>
            </a:r>
            <a:r>
              <a:rPr lang="en-AU" sz="1406" dirty="0">
                <a:solidFill>
                  <a:prstClr val="black"/>
                </a:solidFill>
                <a:latin typeface="Calibri"/>
              </a:rPr>
              <a:t> / </a:t>
            </a:r>
            <a:r>
              <a:rPr lang="en-AU" sz="1406" dirty="0" err="1">
                <a:solidFill>
                  <a:prstClr val="black"/>
                </a:solidFill>
                <a:latin typeface="Calibri"/>
              </a:rPr>
              <a:t>Polyphen</a:t>
            </a:r>
            <a:r>
              <a:rPr lang="en-AU" sz="1406" dirty="0">
                <a:solidFill>
                  <a:prstClr val="black"/>
                </a:solidFill>
                <a:latin typeface="Calibri"/>
              </a:rPr>
              <a:t> “Probably” prediction</a:t>
            </a:r>
          </a:p>
          <a:p>
            <a:pPr algn="r" defTabSz="914306"/>
            <a:r>
              <a:rPr lang="en-AU" sz="1406" dirty="0">
                <a:solidFill>
                  <a:prstClr val="black"/>
                </a:solidFill>
                <a:latin typeface="Calibri"/>
              </a:rPr>
              <a:t>Singleton &amp; absent among </a:t>
            </a:r>
            <a:r>
              <a:rPr lang="en-AU" sz="1406" dirty="0" err="1">
                <a:solidFill>
                  <a:prstClr val="black"/>
                </a:solidFill>
                <a:latin typeface="Calibri"/>
              </a:rPr>
              <a:t>ExAC</a:t>
            </a:r>
            <a:r>
              <a:rPr lang="en-AU" sz="1406" dirty="0">
                <a:solidFill>
                  <a:prstClr val="black"/>
                </a:solidFill>
                <a:latin typeface="Calibri"/>
              </a:rPr>
              <a:t> (i.e., ~ &lt;0.0008% MAF)</a:t>
            </a:r>
          </a:p>
        </p:txBody>
      </p:sp>
    </p:spTree>
    <p:extLst>
      <p:ext uri="{BB962C8B-B14F-4D97-AF65-F5344CB8AC3E}">
        <p14:creationId xmlns:p14="http://schemas.microsoft.com/office/powerpoint/2010/main" val="32976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2008 USB\Postdoc\FOCAL_COLLAPSING\AA_DECEMBER2014\v3_IGE_CCDS_hotzone_0_ExACEVS0\IGE_G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" y="692696"/>
            <a:ext cx="5065938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IGE/GGE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/>
              <a:t>(733 vs 3,503)</a:t>
            </a:r>
            <a:endParaRPr lang="en-AU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43878"/>
              </p:ext>
            </p:extLst>
          </p:nvPr>
        </p:nvGraphicFramePr>
        <p:xfrm>
          <a:off x="4976963" y="1207389"/>
          <a:ext cx="4059535" cy="3229723"/>
        </p:xfrm>
        <a:graphic>
          <a:graphicData uri="http://schemas.openxmlformats.org/drawingml/2006/table">
            <a:tbl>
              <a:tblPr/>
              <a:tblGrid>
                <a:gridCol w="78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HGNC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RVIS%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</a:t>
                      </a:r>
                      <a:r>
                        <a:rPr lang="en-A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 </a:t>
                      </a:r>
                      <a:r>
                        <a:rPr lang="en-A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 Ctrl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Ctrl </a:t>
                      </a:r>
                      <a:r>
                        <a:rPr lang="en-A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FET             p-value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8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RTFDC1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1.5x10</a:t>
                      </a:r>
                      <a:r>
                        <a:rPr lang="en-AU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COPB1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5.4x10</a:t>
                      </a:r>
                      <a:r>
                        <a:rPr lang="en-AU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PNPLA1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5.4x10</a:t>
                      </a:r>
                      <a:r>
                        <a:rPr lang="en-AU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SCN1A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x10</a:t>
                      </a:r>
                      <a:r>
                        <a:rPr lang="en-AU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CACNA1B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7.8x10</a:t>
                      </a:r>
                      <a:r>
                        <a:rPr lang="en-AU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WDR83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7.9x10</a:t>
                      </a:r>
                      <a:r>
                        <a:rPr lang="en-AU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SLC1A7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8.9x10</a:t>
                      </a:r>
                      <a:r>
                        <a:rPr lang="en-AU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PARD3B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ATXN1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2040" y="4525377"/>
            <a:ext cx="4171462" cy="253017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defTabSz="914306"/>
            <a:r>
              <a:rPr lang="en-AU" sz="1828" b="1" dirty="0">
                <a:solidFill>
                  <a:prstClr val="black"/>
                </a:solidFill>
                <a:latin typeface="Calibri"/>
              </a:rPr>
              <a:t>Summary:</a:t>
            </a:r>
          </a:p>
          <a:p>
            <a:pPr defTabSz="914306"/>
            <a:r>
              <a:rPr lang="en-AU" sz="1828" dirty="0">
                <a:solidFill>
                  <a:prstClr val="black"/>
                </a:solidFill>
                <a:latin typeface="Calibri"/>
              </a:rPr>
              <a:t>No single gene is genome-wide significant:</a:t>
            </a:r>
          </a:p>
          <a:p>
            <a:pPr defTabSz="914306"/>
            <a:r>
              <a:rPr lang="en-AU" sz="1828" dirty="0">
                <a:solidFill>
                  <a:prstClr val="black"/>
                </a:solidFill>
                <a:latin typeface="Calibri"/>
              </a:rPr>
              <a:t>Adjusted alpha p=4x10</a:t>
            </a:r>
            <a:r>
              <a:rPr lang="en-AU" sz="1828" baseline="30000" dirty="0">
                <a:solidFill>
                  <a:prstClr val="black"/>
                </a:solidFill>
                <a:latin typeface="Calibri"/>
              </a:rPr>
              <a:t>-6</a:t>
            </a:r>
          </a:p>
          <a:p>
            <a:pPr defTabSz="914306"/>
            <a:endParaRPr lang="en-AU" sz="1828" baseline="30000" dirty="0">
              <a:solidFill>
                <a:prstClr val="black"/>
              </a:solidFill>
              <a:latin typeface="Calibri"/>
            </a:endParaRPr>
          </a:p>
          <a:p>
            <a:pPr defTabSz="914306"/>
            <a:r>
              <a:rPr lang="en-AU" sz="1828" b="1" dirty="0">
                <a:solidFill>
                  <a:prstClr val="black"/>
                </a:solidFill>
                <a:latin typeface="Calibri"/>
              </a:rPr>
              <a:t>Interpretation:</a:t>
            </a:r>
          </a:p>
          <a:p>
            <a:pPr defTabSz="914306"/>
            <a:r>
              <a:rPr lang="en-AU" sz="1828" dirty="0">
                <a:solidFill>
                  <a:prstClr val="black"/>
                </a:solidFill>
                <a:latin typeface="Calibri"/>
              </a:rPr>
              <a:t>Single genes do not account for a high proportion of GGE risk. Likely due to high genetic and/or phenotypic heterogeneity.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"/>
            <a:ext cx="9103503" cy="37362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914306"/>
            <a:r>
              <a:rPr lang="en-AU" sz="1828" b="1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Do patients with epilepsy have more ‘qualifying variants’ in gene X than general controls?</a:t>
            </a:r>
            <a:endParaRPr lang="en-AU" sz="1828" i="1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01210"/>
            <a:ext cx="4248472" cy="102264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 defTabSz="914306"/>
            <a:r>
              <a:rPr lang="en-AU" sz="1617" b="1" dirty="0">
                <a:solidFill>
                  <a:prstClr val="black"/>
                </a:solidFill>
                <a:latin typeface="Calibri"/>
              </a:rPr>
              <a:t>Qualifying variant</a:t>
            </a:r>
            <a:r>
              <a:rPr lang="en-AU" sz="1828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algn="r" defTabSz="914306"/>
            <a:r>
              <a:rPr lang="en-AU" sz="1406" dirty="0">
                <a:solidFill>
                  <a:prstClr val="black"/>
                </a:solidFill>
                <a:latin typeface="Calibri"/>
              </a:rPr>
              <a:t>High confidence variant call</a:t>
            </a:r>
          </a:p>
          <a:p>
            <a:pPr algn="r" defTabSz="914306"/>
            <a:r>
              <a:rPr lang="en-AU" sz="1406" dirty="0" err="1">
                <a:solidFill>
                  <a:prstClr val="black"/>
                </a:solidFill>
                <a:latin typeface="Calibri"/>
              </a:rPr>
              <a:t>LoF</a:t>
            </a:r>
            <a:r>
              <a:rPr lang="en-AU" sz="1406" dirty="0">
                <a:solidFill>
                  <a:prstClr val="black"/>
                </a:solidFill>
                <a:latin typeface="Calibri"/>
              </a:rPr>
              <a:t> / </a:t>
            </a:r>
            <a:r>
              <a:rPr lang="en-AU" sz="1406" dirty="0" err="1">
                <a:solidFill>
                  <a:prstClr val="black"/>
                </a:solidFill>
                <a:latin typeface="Calibri"/>
              </a:rPr>
              <a:t>Polyphen</a:t>
            </a:r>
            <a:r>
              <a:rPr lang="en-AU" sz="1406" dirty="0">
                <a:solidFill>
                  <a:prstClr val="black"/>
                </a:solidFill>
                <a:latin typeface="Calibri"/>
              </a:rPr>
              <a:t> “Probably” prediction</a:t>
            </a:r>
          </a:p>
          <a:p>
            <a:pPr algn="r" defTabSz="914306"/>
            <a:r>
              <a:rPr lang="en-AU" sz="1406" dirty="0">
                <a:solidFill>
                  <a:prstClr val="black"/>
                </a:solidFill>
                <a:latin typeface="Calibri"/>
              </a:rPr>
              <a:t>Singleton &amp; absent among </a:t>
            </a:r>
            <a:r>
              <a:rPr lang="en-AU" sz="1406" dirty="0" err="1">
                <a:solidFill>
                  <a:prstClr val="black"/>
                </a:solidFill>
                <a:latin typeface="Calibri"/>
              </a:rPr>
              <a:t>ExAC</a:t>
            </a:r>
            <a:r>
              <a:rPr lang="en-AU" sz="1406" dirty="0">
                <a:solidFill>
                  <a:prstClr val="black"/>
                </a:solidFill>
                <a:latin typeface="Calibri"/>
              </a:rPr>
              <a:t> (i.e., ~ &lt;0.0008% MAF)</a:t>
            </a:r>
          </a:p>
        </p:txBody>
      </p:sp>
    </p:spTree>
    <p:extLst>
      <p:ext uri="{BB962C8B-B14F-4D97-AF65-F5344CB8AC3E}">
        <p14:creationId xmlns:p14="http://schemas.microsoft.com/office/powerpoint/2010/main" val="7287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:\2008 USB\Postdoc\FOCAL_COLLAPSING\AA_DECEMBER2014\v3_FOCAL_CCDS_FamHxRand_hotzone_0_ExACEVS0\NAFE_FamHxR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4679075" cy="5786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0264"/>
            <a:ext cx="4709538" cy="1143000"/>
          </a:xfrm>
        </p:spPr>
        <p:txBody>
          <a:bodyPr>
            <a:normAutofit/>
          </a:bodyPr>
          <a:lstStyle/>
          <a:p>
            <a:r>
              <a:rPr lang="en-AU" sz="2601" b="1" dirty="0">
                <a:solidFill>
                  <a:srgbClr val="FF0000"/>
                </a:solidFill>
              </a:rPr>
              <a:t>Family History </a:t>
            </a:r>
            <a:r>
              <a:rPr lang="en-AU" sz="2601" dirty="0"/>
              <a:t>(586 vs 1,621)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470974" y="-99392"/>
            <a:ext cx="4709538" cy="114300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601" b="1" dirty="0">
                <a:solidFill>
                  <a:srgbClr val="FF0000"/>
                </a:solidFill>
                <a:latin typeface="Calibri"/>
              </a:rPr>
              <a:t>Sporadic NAFE </a:t>
            </a:r>
            <a:r>
              <a:rPr lang="en-AU" sz="2601" dirty="0">
                <a:solidFill>
                  <a:prstClr val="black"/>
                </a:solidFill>
                <a:latin typeface="Calibri"/>
              </a:rPr>
              <a:t>(658 vs 1,882)</a:t>
            </a:r>
          </a:p>
        </p:txBody>
      </p:sp>
      <p:pic>
        <p:nvPicPr>
          <p:cNvPr id="12292" name="Picture 4" descr="H:\2008 USB\Postdoc\FOCAL_COLLAPSING\AA_DECEMBER2014\v3_FOCAL_CCDS_NoFamHxRand_hotzone_0_ExACEVS0\NAFE_NoFamHxR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4" y="836712"/>
            <a:ext cx="4491987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9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/>
          <p:nvPr/>
        </p:nvSpPr>
        <p:spPr>
          <a:xfrm>
            <a:off x="-404446" y="-111125"/>
            <a:ext cx="9900138" cy="108793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82646" y="1880886"/>
            <a:ext cx="778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Shape 148"/>
          <p:cNvSpPr txBox="1">
            <a:spLocks/>
          </p:cNvSpPr>
          <p:nvPr/>
        </p:nvSpPr>
        <p:spPr>
          <a:xfrm>
            <a:off x="242888" y="84138"/>
            <a:ext cx="8559800" cy="862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Enrichment of qualifying variants among 43 known epilepsy genes</a:t>
            </a:r>
          </a:p>
        </p:txBody>
      </p:sp>
      <p:pic>
        <p:nvPicPr>
          <p:cNvPr id="6" name="Picture 5" descr="C:\Users\vp2163\AppData\Local\Microsoft\Windows\Temporary Internet Files\Content.Outlook\36WIN60L\IGM_hi-res111 (3).jpg"/>
          <p:cNvPicPr/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1" y="6306671"/>
            <a:ext cx="4101354" cy="4176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502145" y="1210536"/>
            <a:ext cx="7880158" cy="2317288"/>
            <a:chOff x="346364" y="837431"/>
            <a:chExt cx="7880158" cy="26400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1268461" y="837431"/>
              <a:ext cx="6958061" cy="2640061"/>
              <a:chOff x="1214582" y="352521"/>
              <a:chExt cx="6958061" cy="264006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214582" y="352521"/>
                <a:ext cx="6958061" cy="26400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  <a:latin typeface="News Gothic MT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275163" y="356422"/>
                <a:ext cx="6895790" cy="2604710"/>
                <a:chOff x="921103" y="518059"/>
                <a:chExt cx="6895790" cy="2604710"/>
              </a:xfrm>
            </p:grpSpPr>
            <p:pic>
              <p:nvPicPr>
                <p:cNvPr id="12" name="Picture 11" descr="H:\2008 USB\Publications\EPI4K_PROJECT2\aaFig3 MAFs.tif"/>
                <p:cNvPicPr/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676" b="51551"/>
                <a:stretch/>
              </p:blipFill>
              <p:spPr bwMode="auto">
                <a:xfrm>
                  <a:off x="921103" y="518059"/>
                  <a:ext cx="6895790" cy="26047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6661761" y="602292"/>
                  <a:ext cx="1121911" cy="14749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  <a:latin typeface="News Gothic MT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229053" y="888394"/>
                  <a:ext cx="1121911" cy="14749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  <a:latin typeface="News Gothic MT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686391" y="559838"/>
                  <a:ext cx="726180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Ultra-rare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681452" y="1054828"/>
                  <a:ext cx="1610024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0.005% MAF – Ultra-rare</a:t>
                  </a: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(conditional)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683462" y="1558180"/>
                  <a:ext cx="1467381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0.1% MAF – Ultra-rare</a:t>
                  </a: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(conditional)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681450" y="2057523"/>
                  <a:ext cx="1033005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Neutral/Benign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880549" y="609975"/>
                  <a:ext cx="831255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i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p=1.7x10</a:t>
                  </a:r>
                  <a:r>
                    <a:rPr lang="en-US" sz="1000" b="1" i="1" baseline="30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-7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880549" y="1046472"/>
                  <a:ext cx="616628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i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p=0.59</a:t>
                  </a:r>
                  <a:endParaRPr lang="en-US" sz="1000" b="1" i="1" baseline="30000" dirty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880549" y="1412291"/>
                  <a:ext cx="61662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 b="1" i="1" dirty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i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p=0.49</a:t>
                  </a:r>
                  <a:endParaRPr lang="en-US" sz="1000" b="1" i="1" baseline="30000" dirty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880549" y="1899670"/>
                  <a:ext cx="61662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 b="1" i="1" dirty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i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p=0.63</a:t>
                  </a:r>
                  <a:endParaRPr lang="en-US" sz="1000" b="1" i="1" baseline="30000" dirty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3456852" y="1136248"/>
                  <a:ext cx="834434" cy="98176"/>
                  <a:chOff x="3456852" y="1124858"/>
                  <a:chExt cx="834434" cy="98176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3456852" y="1176113"/>
                    <a:ext cx="834434" cy="2722"/>
                  </a:xfrm>
                  <a:prstGeom prst="line">
                    <a:avLst/>
                  </a:prstGeom>
                  <a:ln w="28575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Oval 43"/>
                  <p:cNvSpPr/>
                  <p:nvPr/>
                </p:nvSpPr>
                <p:spPr>
                  <a:xfrm>
                    <a:off x="3456852" y="1127580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3763017" y="1131914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00166" y="1124858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3273249" y="1647421"/>
                  <a:ext cx="777484" cy="98176"/>
                  <a:chOff x="3273249" y="1584776"/>
                  <a:chExt cx="777484" cy="98176"/>
                </a:xfrm>
              </p:grpSpPr>
              <p:cxnSp>
                <p:nvCxnSpPr>
                  <p:cNvPr id="39" name="Straight Connector 38"/>
                  <p:cNvCxnSpPr>
                    <a:endCxn id="32" idx="6"/>
                  </p:cNvCxnSpPr>
                  <p:nvPr/>
                </p:nvCxnSpPr>
                <p:spPr>
                  <a:xfrm flipV="1">
                    <a:off x="3273249" y="1630336"/>
                    <a:ext cx="777484" cy="8417"/>
                  </a:xfrm>
                  <a:prstGeom prst="line">
                    <a:avLst/>
                  </a:prstGeom>
                  <a:ln w="28575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Oval 39"/>
                  <p:cNvSpPr/>
                  <p:nvPr/>
                </p:nvSpPr>
                <p:spPr>
                  <a:xfrm>
                    <a:off x="3273249" y="1587498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550939" y="1591832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3959613" y="1584776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3505379" y="2141521"/>
                  <a:ext cx="618024" cy="98176"/>
                  <a:chOff x="3505379" y="1913721"/>
                  <a:chExt cx="618024" cy="98176"/>
                </a:xfrm>
              </p:grpSpPr>
              <p:cxnSp>
                <p:nvCxnSpPr>
                  <p:cNvPr id="35" name="Straight Connector 34"/>
                  <p:cNvCxnSpPr>
                    <a:stCxn id="35" idx="2"/>
                    <a:endCxn id="37" idx="6"/>
                  </p:cNvCxnSpPr>
                  <p:nvPr/>
                </p:nvCxnSpPr>
                <p:spPr>
                  <a:xfrm flipV="1">
                    <a:off x="3505379" y="1959281"/>
                    <a:ext cx="618024" cy="2722"/>
                  </a:xfrm>
                  <a:prstGeom prst="line">
                    <a:avLst/>
                  </a:prstGeom>
                  <a:ln w="28575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Oval 35"/>
                  <p:cNvSpPr/>
                  <p:nvPr/>
                </p:nvSpPr>
                <p:spPr>
                  <a:xfrm>
                    <a:off x="3505379" y="1916443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3731814" y="1920777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4032283" y="1913721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4221582" y="677940"/>
                  <a:ext cx="1267252" cy="95454"/>
                  <a:chOff x="4221582" y="677940"/>
                  <a:chExt cx="1267252" cy="95454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4221582" y="679301"/>
                    <a:ext cx="91120" cy="911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4721376" y="677940"/>
                    <a:ext cx="91120" cy="911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5397714" y="682274"/>
                    <a:ext cx="91120" cy="911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4364496" y="2857186"/>
                  <a:ext cx="868635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Odds Ratio</a:t>
                  </a: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4213601" y="670127"/>
                  <a:ext cx="1276602" cy="117559"/>
                  <a:chOff x="4213601" y="670127"/>
                  <a:chExt cx="1276602" cy="117559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5377257" y="670127"/>
                    <a:ext cx="112946" cy="11755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4722664" y="670127"/>
                    <a:ext cx="112946" cy="11755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4213601" y="670127"/>
                    <a:ext cx="112946" cy="11755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</p:grpSp>
          </p:grpSp>
        </p:grpSp>
        <p:sp>
          <p:nvSpPr>
            <p:cNvPr id="9" name="TextBox 8"/>
            <p:cNvSpPr txBox="1"/>
            <p:nvPr/>
          </p:nvSpPr>
          <p:spPr>
            <a:xfrm>
              <a:off x="346364" y="1854970"/>
              <a:ext cx="754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GGE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61614" y="3732458"/>
            <a:ext cx="7912486" cy="2310534"/>
            <a:chOff x="314036" y="3810000"/>
            <a:chExt cx="7912486" cy="26400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8" name="Group 47"/>
            <p:cNvGrpSpPr/>
            <p:nvPr/>
          </p:nvGrpSpPr>
          <p:grpSpPr>
            <a:xfrm>
              <a:off x="1268461" y="3810000"/>
              <a:ext cx="6958061" cy="2640061"/>
              <a:chOff x="1270000" y="3810000"/>
              <a:chExt cx="6958061" cy="2640061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270000" y="3810000"/>
                <a:ext cx="6958061" cy="26400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  <a:latin typeface="News Gothic MT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1306992" y="3845664"/>
                <a:ext cx="6895791" cy="2573608"/>
                <a:chOff x="1153053" y="3907240"/>
                <a:chExt cx="6895791" cy="2573608"/>
              </a:xfrm>
            </p:grpSpPr>
            <p:pic>
              <p:nvPicPr>
                <p:cNvPr id="52" name="Picture 51" descr="H:\2008 USB\Publications\EPI4K_PROJECT2\aaFig3 MAFs.tif"/>
                <p:cNvPicPr/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9892" b="2834"/>
                <a:stretch/>
              </p:blipFill>
              <p:spPr bwMode="auto">
                <a:xfrm>
                  <a:off x="1153053" y="3910501"/>
                  <a:ext cx="6895791" cy="25703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3" name="Rectangle 52"/>
                <p:cNvSpPr/>
                <p:nvPr/>
              </p:nvSpPr>
              <p:spPr>
                <a:xfrm>
                  <a:off x="3533601" y="4110109"/>
                  <a:ext cx="1121911" cy="14749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  <a:latin typeface="News Gothic MT"/>
                  </a:endParaRP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3677624" y="5416156"/>
                  <a:ext cx="624639" cy="98176"/>
                  <a:chOff x="3505379" y="1913721"/>
                  <a:chExt cx="624639" cy="98176"/>
                </a:xfrm>
              </p:grpSpPr>
              <p:cxnSp>
                <p:nvCxnSpPr>
                  <p:cNvPr id="81" name="Straight Connector 80"/>
                  <p:cNvCxnSpPr/>
                  <p:nvPr/>
                </p:nvCxnSpPr>
                <p:spPr>
                  <a:xfrm flipV="1">
                    <a:off x="3505379" y="1959281"/>
                    <a:ext cx="624639" cy="2722"/>
                  </a:xfrm>
                  <a:prstGeom prst="line">
                    <a:avLst/>
                  </a:prstGeom>
                  <a:ln w="28575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Oval 81"/>
                  <p:cNvSpPr/>
                  <p:nvPr/>
                </p:nvSpPr>
                <p:spPr>
                  <a:xfrm>
                    <a:off x="3505379" y="1916443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3731814" y="1920777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4038898" y="1913721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604246" y="4968359"/>
                  <a:ext cx="982540" cy="98176"/>
                  <a:chOff x="3273249" y="1584776"/>
                  <a:chExt cx="982540" cy="98176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 flipV="1">
                    <a:off x="3273249" y="1630336"/>
                    <a:ext cx="982540" cy="2722"/>
                  </a:xfrm>
                  <a:prstGeom prst="line">
                    <a:avLst/>
                  </a:prstGeom>
                  <a:ln w="28575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Oval 77"/>
                  <p:cNvSpPr/>
                  <p:nvPr/>
                </p:nvSpPr>
                <p:spPr>
                  <a:xfrm>
                    <a:off x="3273249" y="1587498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3636931" y="1591832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4164669" y="1584776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695243" y="4496875"/>
                  <a:ext cx="913810" cy="98176"/>
                  <a:chOff x="3456852" y="1124858"/>
                  <a:chExt cx="913810" cy="98176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 flipV="1">
                    <a:off x="3456852" y="1176113"/>
                    <a:ext cx="834434" cy="2722"/>
                  </a:xfrm>
                  <a:prstGeom prst="line">
                    <a:avLst/>
                  </a:prstGeom>
                  <a:ln w="28575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Oval 73"/>
                  <p:cNvSpPr/>
                  <p:nvPr/>
                </p:nvSpPr>
                <p:spPr>
                  <a:xfrm>
                    <a:off x="3456852" y="1127580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3809320" y="1131914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4279542" y="1124858"/>
                    <a:ext cx="91120" cy="9112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</p:grpSp>
            <p:sp>
              <p:nvSpPr>
                <p:cNvPr id="57" name="Oval 56"/>
                <p:cNvSpPr/>
                <p:nvPr/>
              </p:nvSpPr>
              <p:spPr>
                <a:xfrm>
                  <a:off x="5293426" y="4006854"/>
                  <a:ext cx="91120" cy="911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  <a:latin typeface="News Gothic MT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6071037" y="3998878"/>
                  <a:ext cx="91120" cy="911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  <a:latin typeface="News Gothic MT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078110" y="4003212"/>
                  <a:ext cx="91120" cy="911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  <a:latin typeface="News Gothic MT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91707" y="3907240"/>
                  <a:ext cx="726180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Ultra-rare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886768" y="4402230"/>
                  <a:ext cx="1610024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0.005% MAF – Ultra-rare</a:t>
                  </a: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(conditional)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888778" y="4885737"/>
                  <a:ext cx="1467381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0.1% MAF – Ultra-rare</a:t>
                  </a: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(conditional)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886766" y="5365235"/>
                  <a:ext cx="1033005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Neutral/Benign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629107" y="6152748"/>
                  <a:ext cx="868635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Odds Ratio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164841" y="3923216"/>
                  <a:ext cx="878803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i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p=7.5x10</a:t>
                  </a:r>
                  <a:r>
                    <a:rPr lang="en-US" sz="1000" b="1" i="1" baseline="30000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-18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7181626" y="4367410"/>
                  <a:ext cx="616628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i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p=0.53</a:t>
                  </a:r>
                  <a:endParaRPr lang="en-US" sz="1000" b="1" i="1" baseline="30000" dirty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7181626" y="4733229"/>
                  <a:ext cx="61662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 b="1" i="1" dirty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i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p=0.81</a:t>
                  </a:r>
                  <a:endParaRPr lang="en-US" sz="1000" b="1" i="1" baseline="30000" dirty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181626" y="5220608"/>
                  <a:ext cx="61662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 b="1" i="1" dirty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i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p=0.99</a:t>
                  </a:r>
                  <a:endParaRPr lang="en-US" sz="1000" b="1" i="1" baseline="30000" dirty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5278830" y="3991066"/>
                  <a:ext cx="1904999" cy="117559"/>
                  <a:chOff x="4213601" y="670127"/>
                  <a:chExt cx="1904999" cy="117559"/>
                </a:xfrm>
              </p:grpSpPr>
              <p:sp>
                <p:nvSpPr>
                  <p:cNvPr id="70" name="Oval 69"/>
                  <p:cNvSpPr/>
                  <p:nvPr/>
                </p:nvSpPr>
                <p:spPr>
                  <a:xfrm>
                    <a:off x="6005654" y="670127"/>
                    <a:ext cx="112946" cy="11755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4993866" y="670127"/>
                    <a:ext cx="112946" cy="11755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213601" y="670127"/>
                    <a:ext cx="112946" cy="11755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News Gothic MT"/>
                    </a:endParaRPr>
                  </a:p>
                </p:txBody>
              </p:sp>
            </p:grpSp>
          </p:grpSp>
        </p:grpSp>
        <p:sp>
          <p:nvSpPr>
            <p:cNvPr id="49" name="TextBox 48"/>
            <p:cNvSpPr txBox="1"/>
            <p:nvPr/>
          </p:nvSpPr>
          <p:spPr>
            <a:xfrm>
              <a:off x="314036" y="4839854"/>
              <a:ext cx="8828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NAFE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011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9156</TotalTime>
  <Words>1624</Words>
  <Application>Microsoft Macintosh PowerPoint</Application>
  <PresentationFormat>On-screen Show (4:3)</PresentationFormat>
  <Paragraphs>546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Avenir Book</vt:lpstr>
      <vt:lpstr>Calibri</vt:lpstr>
      <vt:lpstr>Calibri Light</vt:lpstr>
      <vt:lpstr>msgothic</vt:lpstr>
      <vt:lpstr>News Gothic MT</vt:lpstr>
      <vt:lpstr>Wingdings</vt:lpstr>
      <vt:lpstr>Office Theme</vt:lpstr>
      <vt:lpstr>PowerPoint Presentation</vt:lpstr>
      <vt:lpstr>PowerPoint Presentation</vt:lpstr>
      <vt:lpstr>A remarkably successful clinical test </vt:lpstr>
      <vt:lpstr>PowerPoint Presentation</vt:lpstr>
      <vt:lpstr>PowerPoint Presentation</vt:lpstr>
      <vt:lpstr>NAFE Fam Hx + (586 vs 3,503)</vt:lpstr>
      <vt:lpstr>IGE/GGE (733 vs 3,503)</vt:lpstr>
      <vt:lpstr>Family History (586 vs 1,621)</vt:lpstr>
      <vt:lpstr>PowerPoint Presentation</vt:lpstr>
      <vt:lpstr>PowerPoint Presentation</vt:lpstr>
      <vt:lpstr>Sample Comparison</vt:lpstr>
      <vt:lpstr>Functional Model Comparison</vt:lpstr>
      <vt:lpstr>Lof Model Comparison</vt:lpstr>
      <vt:lpstr>PowerPoint Presentation</vt:lpstr>
      <vt:lpstr>Sequencing in Kidney Diseases</vt:lpstr>
      <vt:lpstr>PowerPoint Presentation</vt:lpstr>
      <vt:lpstr>What does it all mean?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Epilepsy Precision Medicine Genomics to Biology to Treatment </dc:title>
  <dc:creator>Microsoft Office User</dc:creator>
  <cp:lastModifiedBy>Goldstein, David B.</cp:lastModifiedBy>
  <cp:revision>90</cp:revision>
  <dcterms:created xsi:type="dcterms:W3CDTF">2016-10-21T12:47:48Z</dcterms:created>
  <dcterms:modified xsi:type="dcterms:W3CDTF">2018-05-01T15:19:28Z</dcterms:modified>
</cp:coreProperties>
</file>