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5" r:id="rId1"/>
    <p:sldMasterId id="2147483720" r:id="rId2"/>
    <p:sldMasterId id="2147483739" r:id="rId3"/>
    <p:sldMasterId id="2147483760" r:id="rId4"/>
    <p:sldMasterId id="2147483768" r:id="rId5"/>
  </p:sldMasterIdLst>
  <p:notesMasterIdLst>
    <p:notesMasterId r:id="rId27"/>
  </p:notesMasterIdLst>
  <p:handoutMasterIdLst>
    <p:handoutMasterId r:id="rId28"/>
  </p:handoutMasterIdLst>
  <p:sldIdLst>
    <p:sldId id="261" r:id="rId6"/>
    <p:sldId id="459" r:id="rId7"/>
    <p:sldId id="479" r:id="rId8"/>
    <p:sldId id="463" r:id="rId9"/>
    <p:sldId id="461" r:id="rId10"/>
    <p:sldId id="466" r:id="rId11"/>
    <p:sldId id="451" r:id="rId12"/>
    <p:sldId id="467" r:id="rId13"/>
    <p:sldId id="456" r:id="rId14"/>
    <p:sldId id="483" r:id="rId15"/>
    <p:sldId id="584" r:id="rId16"/>
    <p:sldId id="571" r:id="rId17"/>
    <p:sldId id="481" r:id="rId18"/>
    <p:sldId id="728" r:id="rId19"/>
    <p:sldId id="726" r:id="rId20"/>
    <p:sldId id="723" r:id="rId21"/>
    <p:sldId id="484" r:id="rId22"/>
    <p:sldId id="480" r:id="rId23"/>
    <p:sldId id="529" r:id="rId24"/>
    <p:sldId id="482" r:id="rId25"/>
    <p:sldId id="72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2"/>
    <a:srgbClr val="00CC66"/>
    <a:srgbClr val="0000FF"/>
    <a:srgbClr val="F41CA2"/>
    <a:srgbClr val="666666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78" autoAdjust="0"/>
    <p:restoredTop sz="50000" autoAdjust="0"/>
  </p:normalViewPr>
  <p:slideViewPr>
    <p:cSldViewPr snapToGrid="0" snapToObjects="1">
      <p:cViewPr varScale="1">
        <p:scale>
          <a:sx n="62" d="100"/>
          <a:sy n="62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9" d="100"/>
          <a:sy n="79" d="100"/>
        </p:scale>
        <p:origin x="-391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55646-A25A-4249-B172-4D1949A48AEC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D3AE9-140C-6047-92FC-D021ED6630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58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F61A0-5486-4E47-8312-C7E877077D0E}" type="datetimeFigureOut">
              <a:rPr lang="en-US" smtClean="0"/>
              <a:pPr/>
              <a:t>5/2/2018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9E23C-DD53-9841-B8DE-03FA1723C9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9E23C-DD53-9841-B8DE-03FA1723C9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9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6F5134-25EC-DF4B-9C62-C0E0F0D13F55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8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B490-9AA1-7D40-922D-25A7337EC4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015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B490-9AA1-7D40-922D-25A7337EC4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015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B490-9AA1-7D40-922D-25A7337EC4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9613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B490-9AA1-7D40-922D-25A7337EC4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015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9B490-9AA1-7D40-922D-25A7337EC403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353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435315"/>
            <a:ext cx="5776975" cy="2148634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05737"/>
            <a:ext cx="4681000" cy="1791975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23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4047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9496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9885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948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316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4019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918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3976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283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493586"/>
            <a:ext cx="8229600" cy="4688266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23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2573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1755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15293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4913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58343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6017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44720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2411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793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84143"/>
            <a:ext cx="7772400" cy="2700106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33868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435315"/>
            <a:ext cx="5776975" cy="2148634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05737"/>
            <a:ext cx="4681000" cy="1791975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17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84143"/>
            <a:ext cx="7772400" cy="2700106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493586"/>
            <a:ext cx="8229600" cy="4688266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23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2573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4973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84143"/>
            <a:ext cx="7772400" cy="2700106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948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9781"/>
            <a:ext cx="82296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5200"/>
              </a:lnSpc>
              <a:buNone/>
              <a:defRPr sz="5100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6834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090"/>
            <a:ext cx="8229600" cy="4525963"/>
          </a:xfrm>
        </p:spPr>
        <p:txBody>
          <a:bodyPr/>
          <a:lstStyle>
            <a:lvl1pPr>
              <a:lnSpc>
                <a:spcPts val="2300"/>
              </a:lnSpc>
              <a:defRPr/>
            </a:lvl1pPr>
            <a:lvl4pPr>
              <a:defRPr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163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61447-D24C-4795-ABDB-0007028E48A1}" type="datetime2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Wednesday, May 02, 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51A2-FF52-451B-816F-E0B827CA773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426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84143"/>
            <a:ext cx="7772400" cy="2700106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51302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-0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435315"/>
            <a:ext cx="5776975" cy="2148634"/>
          </a:xfrm>
        </p:spPr>
        <p:txBody>
          <a:bodyPr anchor="t">
            <a:normAutofit/>
          </a:bodyPr>
          <a:lstStyle>
            <a:lvl1pPr algn="l">
              <a:lnSpc>
                <a:spcPts val="4800"/>
              </a:lnSpc>
              <a:defRPr sz="4500" b="1">
                <a:solidFill>
                  <a:srgbClr val="FFFF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05737"/>
            <a:ext cx="4681000" cy="1791975"/>
          </a:xfrm>
        </p:spPr>
        <p:txBody>
          <a:bodyPr>
            <a:normAutofit/>
          </a:bodyPr>
          <a:lstStyle>
            <a:lvl1pPr marL="0" indent="0" algn="l">
              <a:lnSpc>
                <a:spcPts val="2700"/>
              </a:lnSpc>
              <a:buNone/>
              <a:defRPr sz="23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652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457200" y="1493586"/>
            <a:ext cx="8229600" cy="4688266"/>
          </a:xfrm>
        </p:spPr>
        <p:txBody>
          <a:bodyPr>
            <a:normAutofit/>
          </a:bodyPr>
          <a:lstStyle>
            <a:lvl1pPr marL="457200" indent="-457200">
              <a:lnSpc>
                <a:spcPct val="150000"/>
              </a:lnSpc>
              <a:buSzPct val="100000"/>
              <a:buFont typeface="+mj-lt"/>
              <a:buAutoNum type="arabicPeriod"/>
              <a:defRPr sz="2300">
                <a:solidFill>
                  <a:schemeClr val="bg1"/>
                </a:solidFill>
              </a:defRPr>
            </a:lvl1pPr>
            <a:lvl2pPr marL="8001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2pPr>
            <a:lvl3pPr marL="1257300" indent="-342900">
              <a:buFont typeface="+mj-lt"/>
              <a:buAutoNum type="arabicPeriod"/>
              <a:defRPr>
                <a:solidFill>
                  <a:schemeClr val="bg1"/>
                </a:solidFill>
              </a:defRPr>
            </a:lvl3pPr>
            <a:lvl4pPr>
              <a:buFont typeface="+mj-lt"/>
              <a:buAutoNum type="arabicPeriod"/>
              <a:defRPr>
                <a:solidFill>
                  <a:schemeClr val="bg1"/>
                </a:solidFill>
              </a:defRPr>
            </a:lvl4pPr>
            <a:lvl5pPr>
              <a:buFont typeface="+mj-lt"/>
              <a:buAutoNum type="arabicPeriod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843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ptbacktoc-0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6192" cy="6867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1684143"/>
            <a:ext cx="7772400" cy="2700106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1067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Mount Sinai / Presentation Slide / December 5,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9781"/>
            <a:ext cx="82296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5200"/>
              </a:lnSpc>
              <a:buNone/>
              <a:defRPr sz="5100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627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Mount Sinai / Presentation Slide / December 5, 2012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39781"/>
            <a:ext cx="8229600" cy="4197252"/>
          </a:xfrm>
        </p:spPr>
        <p:txBody>
          <a:bodyPr anchor="t">
            <a:normAutofit/>
          </a:bodyPr>
          <a:lstStyle>
            <a:lvl1pPr marL="0" indent="0">
              <a:lnSpc>
                <a:spcPts val="5200"/>
              </a:lnSpc>
              <a:buNone/>
              <a:defRPr sz="5100" b="1">
                <a:solidFill>
                  <a:srgbClr val="666666"/>
                </a:solidFill>
                <a:latin typeface="Times New Roman"/>
                <a:cs typeface="Times New Roman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090"/>
            <a:ext cx="8229600" cy="4525963"/>
          </a:xfrm>
        </p:spPr>
        <p:txBody>
          <a:bodyPr/>
          <a:lstStyle>
            <a:lvl1pPr>
              <a:lnSpc>
                <a:spcPts val="2300"/>
              </a:lnSpc>
              <a:defRPr/>
            </a:lvl1pPr>
            <a:lvl4pPr>
              <a:defRPr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Mount Sinai / Presentation Slide / December 5,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3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7D26F-1109-41BB-885B-00160490FB03}" type="datetime2">
              <a:rPr lang="en-US"/>
              <a:pPr>
                <a:defRPr/>
              </a:pPr>
              <a:t>Wednesday, May 02, 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CF3B6-6FEA-4BD8-88D7-5FD3B86AB0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2451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61447-D24C-4795-ABDB-0007028E48A1}" type="datetime2">
              <a:rPr lang="en-US"/>
              <a:pPr>
                <a:defRPr/>
              </a:pPr>
              <a:t>Wednesday, May 02, 2018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51A2-FF52-451B-816F-E0B827CA773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08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3090"/>
            <a:ext cx="8229600" cy="4525963"/>
          </a:xfrm>
        </p:spPr>
        <p:txBody>
          <a:bodyPr/>
          <a:lstStyle>
            <a:lvl1pPr>
              <a:lnSpc>
                <a:spcPts val="2300"/>
              </a:lnSpc>
              <a:defRPr/>
            </a:lvl1pPr>
            <a:lvl4pPr>
              <a:defRPr>
                <a:latin typeface="Arial"/>
                <a:cs typeface="Arial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Mount Sinai / Presentation Slide / December 5, 2012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0788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0385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5264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83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36100"/>
            <a:ext cx="8229600" cy="62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6422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E7D63523-73D7-614F-B62C-31315533CF74}" type="datetime1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Mount Sinai / Presentation Slide / December 5, 2012</a:t>
            </a:r>
          </a:p>
        </p:txBody>
      </p:sp>
      <p:pic>
        <p:nvPicPr>
          <p:cNvPr id="9" name="Picture 8" descr="pptback-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572" y="6721475"/>
            <a:ext cx="9153144" cy="1464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2" r:id="rId2"/>
    <p:sldLayoutId id="2147483708" r:id="rId3"/>
    <p:sldLayoutId id="2147483711" r:id="rId4"/>
    <p:sldLayoutId id="2147483707" r:id="rId5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70000"/>
        <a:buFont typeface="Lucida Grande"/>
        <a:buChar char="▶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D02E6-75D7-5E42-9870-2D1A7B31F85E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8C791-9E5E-1041-81BE-49FD3AE1D87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56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BED15-A4EF-1248-96DF-4B7B2FC0350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5/2/2018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5AF4-4788-5C46-9FE7-14C3FFE57C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508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36100"/>
            <a:ext cx="8229600" cy="62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6422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E7D63523-73D7-614F-B62C-31315533CF74}" type="datetime1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5/2/2018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>
                <a:solidFill>
                  <a:srgbClr val="000000">
                    <a:tint val="75000"/>
                  </a:srgbClr>
                </a:solidFill>
              </a:rPr>
              <a:t>Mount Sinai / Presentation Slide / December 5, 2012</a:t>
            </a:r>
          </a:p>
        </p:txBody>
      </p:sp>
      <p:pic>
        <p:nvPicPr>
          <p:cNvPr id="9" name="Picture 8" descr="pptback-0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572" y="6721475"/>
            <a:ext cx="9153144" cy="1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70000"/>
        <a:buFont typeface="Lucida Grande"/>
        <a:buChar char="▶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36100"/>
            <a:ext cx="8229600" cy="62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6422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E7D63523-73D7-614F-B62C-31315533CF74}" type="datetime1">
              <a:rPr lang="en-US" smtClean="0"/>
              <a:pPr/>
              <a:t>5/2/2018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fld id="{9F8FBD0B-D5BA-AC4A-B182-CCF391B558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Mount Sinai / Presentation Slide / December 5, 2012</a:t>
            </a:r>
          </a:p>
        </p:txBody>
      </p:sp>
      <p:pic>
        <p:nvPicPr>
          <p:cNvPr id="9" name="Picture 8" descr="pptback-02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572" y="6721475"/>
            <a:ext cx="9153144" cy="14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000" b="1" kern="1200">
          <a:solidFill>
            <a:schemeClr val="accent1"/>
          </a:solidFill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SzPct val="70000"/>
        <a:buFont typeface="Lucida Grande"/>
        <a:buChar char="▶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0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jpeg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8513" y="429944"/>
            <a:ext cx="7540709" cy="2148634"/>
          </a:xfrm>
        </p:spPr>
        <p:txBody>
          <a:bodyPr>
            <a:noAutofit/>
          </a:bodyPr>
          <a:lstStyle/>
          <a:p>
            <a:r>
              <a:rPr lang="en-US" sz="3000" dirty="0">
                <a:latin typeface="+mj-lt"/>
              </a:rPr>
              <a:t>“Monogenic” contributions to complex traits: scaling pleiotropy </a:t>
            </a:r>
            <a:br>
              <a:rPr lang="en-US" sz="2900" dirty="0">
                <a:latin typeface="+mn-lt"/>
                <a:cs typeface="Calibri"/>
              </a:rPr>
            </a:br>
            <a:endParaRPr lang="en-US" sz="2900" dirty="0">
              <a:latin typeface="+mn-lt"/>
              <a:cs typeface="Calibri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10" y="3099578"/>
            <a:ext cx="6030622" cy="226502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Judy H. Cho, M.D.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Ward-Coleman Professor of Translational Genetics </a:t>
            </a:r>
          </a:p>
          <a:p>
            <a:pPr indent="-457200"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Director, Charles F. Bronfman Institute for 	Personalized Medicine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Icahn School of Medicine at Mount Sinai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013" y="6324600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</a:rPr>
              <a:t>March 1,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78" y="1684143"/>
            <a:ext cx="8353778" cy="2700106"/>
          </a:xfrm>
        </p:spPr>
        <p:txBody>
          <a:bodyPr/>
          <a:lstStyle/>
          <a:p>
            <a:r>
              <a:rPr lang="en-US" sz="3500" i="1" dirty="0">
                <a:latin typeface="Arial"/>
                <a:cs typeface="Arial"/>
              </a:rPr>
              <a:t>“Expected” &amp; “Unexpected” Pleiotropy</a:t>
            </a:r>
          </a:p>
        </p:txBody>
      </p:sp>
    </p:spTree>
    <p:extLst>
      <p:ext uri="{BB962C8B-B14F-4D97-AF65-F5344CB8AC3E}">
        <p14:creationId xmlns:p14="http://schemas.microsoft.com/office/powerpoint/2010/main" val="165412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544" y="543497"/>
            <a:ext cx="8109327" cy="9144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latin typeface="+mj-lt"/>
              </a:rPr>
              <a:t>IL23R is an IBD (Crohn’s disease &amp; ulcerative colitis) gene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888" y="6071079"/>
            <a:ext cx="3560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Science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2006; 314: 1461-3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41789" y="1786790"/>
            <a:ext cx="7708838" cy="163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EEF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Crohn’s disease (CD) </a:t>
            </a:r>
            <a:r>
              <a:rPr kumimoji="0" lang="en-US" sz="2500" b="0" i="1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and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ulcerative colitis (UC) 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EEF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Multiple independent alleles, notably a </a:t>
            </a:r>
            <a:r>
              <a:rPr kumimoji="0" lang="en-US" sz="2500" b="0" i="1" u="sng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protective, </a:t>
            </a:r>
            <a:r>
              <a:rPr kumimoji="0" lang="en-US" sz="2500" b="0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LOF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minor allele Arg381Gln (2-3 fold protection) 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EEF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IL-23 immune pathway: key role in Th17 cells, Tc17, ILC</a:t>
            </a:r>
          </a:p>
          <a:p>
            <a:pPr marL="342900" marR="0" lvl="0" indent="-342900" algn="l" defTabSz="457200" rtl="0" eaLnBrk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AEEF"/>
              </a:buClr>
              <a:buSzTx/>
              <a:buFont typeface="Wingdings 2" pitchFamily="18" charset="2"/>
              <a:buChar char="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CE1FC06-3ACB-8641-A39D-33DD40681C72}"/>
              </a:ext>
            </a:extLst>
          </p:cNvPr>
          <p:cNvSpPr txBox="1">
            <a:spLocks/>
          </p:cNvSpPr>
          <p:nvPr/>
        </p:nvSpPr>
        <p:spPr>
          <a:xfrm>
            <a:off x="1001890" y="4495497"/>
            <a:ext cx="7351888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700" b="0" i="1" u="sng" dirty="0">
                <a:solidFill>
                  <a:srgbClr val="004080"/>
                </a:solidFill>
                <a:latin typeface="Arial"/>
              </a:rPr>
              <a:t>Majority</a:t>
            </a:r>
            <a:r>
              <a:rPr lang="en-US" sz="2700" b="0" i="1" dirty="0">
                <a:solidFill>
                  <a:srgbClr val="004080"/>
                </a:solidFill>
                <a:latin typeface="Arial"/>
              </a:rPr>
              <a:t> of IBD loci show similar trends between CD vs. UC</a:t>
            </a:r>
          </a:p>
        </p:txBody>
      </p:sp>
    </p:spTree>
    <p:extLst>
      <p:ext uri="{BB962C8B-B14F-4D97-AF65-F5344CB8AC3E}">
        <p14:creationId xmlns:p14="http://schemas.microsoft.com/office/powerpoint/2010/main" val="42249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71" y="366713"/>
            <a:ext cx="8333242" cy="9144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+mj-lt"/>
              </a:rPr>
              <a:t>Across autoimmunity: a) MHC class I vs. II; b) PTPN22 Arg620Trp, and c) IL23R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99" y="1511300"/>
            <a:ext cx="8207375" cy="4288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9375" y="6270625"/>
            <a:ext cx="5048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 and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Feldmann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Nature Medicine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2015; 730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1" y="5799582"/>
            <a:ext cx="79341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IL23R-associated diseases respond to blocking IL-23 pathway</a:t>
            </a:r>
          </a:p>
        </p:txBody>
      </p:sp>
    </p:spTree>
    <p:extLst>
      <p:ext uri="{BB962C8B-B14F-4D97-AF65-F5344CB8AC3E}">
        <p14:creationId xmlns:p14="http://schemas.microsoft.com/office/powerpoint/2010/main" val="172758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7975"/>
            <a:ext cx="7743372" cy="931316"/>
          </a:xfrm>
        </p:spPr>
        <p:txBody>
          <a:bodyPr>
            <a:noAutofit/>
          </a:bodyPr>
          <a:lstStyle/>
          <a:p>
            <a:pPr>
              <a:lnSpc>
                <a:spcPts val="3080"/>
              </a:lnSpc>
            </a:pPr>
            <a:r>
              <a:rPr lang="en-US" sz="2400" dirty="0">
                <a:latin typeface="+mj-lt"/>
              </a:rPr>
              <a:t>Cystic fibrosis: poly-organ recessive Mendelian disease—chloride channel defect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8229"/>
            <a:ext cx="2133600" cy="365125"/>
          </a:xfrm>
        </p:spPr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13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57199" y="1440315"/>
            <a:ext cx="3566160" cy="877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99CC"/>
                </a:solidFill>
              </a:rPr>
              <a:t>Organ manifestations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534163" y="2021457"/>
            <a:ext cx="6975590" cy="15656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200" dirty="0"/>
              <a:t>Lung: frequent infections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Male infertility 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Frequent pancreatic </a:t>
            </a:r>
            <a:r>
              <a:rPr lang="en-US" sz="2200" i="1" u="sng" dirty="0"/>
              <a:t>insufficiency</a:t>
            </a:r>
            <a:r>
              <a:rPr lang="en-US" sz="2200" dirty="0"/>
              <a:t> requiring enzyme replacement 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17064" y="3717277"/>
            <a:ext cx="7351888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600" b="0" i="1" u="sng" dirty="0">
                <a:solidFill>
                  <a:srgbClr val="004080"/>
                </a:solidFill>
                <a:latin typeface="Arial"/>
              </a:rPr>
              <a:t>Heterozygous</a:t>
            </a:r>
            <a:r>
              <a:rPr lang="en-US" sz="2600" b="0" i="1" dirty="0">
                <a:solidFill>
                  <a:srgbClr val="004080"/>
                </a:solidFill>
                <a:latin typeface="Arial"/>
              </a:rPr>
              <a:t> CFTR carriers present with recurrent pancreatitis </a:t>
            </a:r>
            <a:r>
              <a:rPr lang="en-US" sz="2600" b="0" i="1" u="sng" dirty="0">
                <a:solidFill>
                  <a:srgbClr val="004080"/>
                </a:solidFill>
                <a:latin typeface="Arial"/>
              </a:rPr>
              <a:t>phenotypically distinct </a:t>
            </a:r>
            <a:r>
              <a:rPr lang="en-US" sz="2600" b="0" i="1" dirty="0">
                <a:solidFill>
                  <a:srgbClr val="004080"/>
                </a:solidFill>
                <a:latin typeface="Arial"/>
              </a:rPr>
              <a:t>from CF patient manifestations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4906E4-D92D-B941-A2A1-429DE16D0919}"/>
              </a:ext>
            </a:extLst>
          </p:cNvPr>
          <p:cNvSpPr txBox="1">
            <a:spLocks/>
          </p:cNvSpPr>
          <p:nvPr/>
        </p:nvSpPr>
        <p:spPr>
          <a:xfrm>
            <a:off x="817064" y="5177414"/>
            <a:ext cx="7351888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600" b="0" dirty="0">
                <a:solidFill>
                  <a:srgbClr val="004080"/>
                </a:solidFill>
                <a:latin typeface="Arial"/>
              </a:rPr>
              <a:t>Large, collaborative biobank studies: Systematic evaluation of heterozygous carriers of (AR) Mendelian diseases</a:t>
            </a:r>
          </a:p>
        </p:txBody>
      </p:sp>
    </p:spTree>
    <p:extLst>
      <p:ext uri="{BB962C8B-B14F-4D97-AF65-F5344CB8AC3E}">
        <p14:creationId xmlns:p14="http://schemas.microsoft.com/office/powerpoint/2010/main" val="219038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7975"/>
            <a:ext cx="7743372" cy="931316"/>
          </a:xfrm>
        </p:spPr>
        <p:txBody>
          <a:bodyPr>
            <a:noAutofit/>
          </a:bodyPr>
          <a:lstStyle/>
          <a:p>
            <a:pPr>
              <a:lnSpc>
                <a:spcPts val="3080"/>
              </a:lnSpc>
            </a:pPr>
            <a:r>
              <a:rPr lang="en-US" sz="2400" dirty="0">
                <a:latin typeface="+mj-lt"/>
              </a:rPr>
              <a:t>Mendelian diseases co-segregating with IBD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8229"/>
            <a:ext cx="2133600" cy="365125"/>
          </a:xfrm>
        </p:spPr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14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457199" y="1440315"/>
            <a:ext cx="3566160" cy="877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99CC"/>
                </a:solidFill>
              </a:rPr>
              <a:t>Organ manifestations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4906E4-D92D-B941-A2A1-429DE16D0919}"/>
              </a:ext>
            </a:extLst>
          </p:cNvPr>
          <p:cNvSpPr txBox="1">
            <a:spLocks/>
          </p:cNvSpPr>
          <p:nvPr/>
        </p:nvSpPr>
        <p:spPr>
          <a:xfrm>
            <a:off x="2125979" y="6137461"/>
            <a:ext cx="7351888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600" b="0" dirty="0">
                <a:solidFill>
                  <a:srgbClr val="004080"/>
                </a:solidFill>
                <a:latin typeface="Arial"/>
              </a:rPr>
              <a:t>Han et al., </a:t>
            </a:r>
            <a:r>
              <a:rPr lang="en-US" sz="2600" b="0" i="1" dirty="0">
                <a:solidFill>
                  <a:srgbClr val="004080"/>
                </a:solidFill>
                <a:latin typeface="Arial"/>
              </a:rPr>
              <a:t>IBD Journal </a:t>
            </a:r>
            <a:r>
              <a:rPr lang="en-US" sz="2600" b="0" dirty="0">
                <a:solidFill>
                  <a:srgbClr val="004080"/>
                </a:solidFill>
                <a:latin typeface="Arial"/>
              </a:rPr>
              <a:t>2018, 471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94D577-4DB8-1A4C-B756-24E51A8C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879247"/>
            <a:ext cx="5836635" cy="519106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6C480D7-AD73-FE40-88A5-9C624C5F6D37}"/>
              </a:ext>
            </a:extLst>
          </p:cNvPr>
          <p:cNvSpPr txBox="1">
            <a:spLocks/>
          </p:cNvSpPr>
          <p:nvPr/>
        </p:nvSpPr>
        <p:spPr>
          <a:xfrm>
            <a:off x="5640089" y="767693"/>
            <a:ext cx="3503911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600" b="0" dirty="0">
                <a:solidFill>
                  <a:srgbClr val="004080"/>
                </a:solidFill>
                <a:latin typeface="Arial"/>
              </a:rPr>
              <a:t>67 million U.S. patients EHR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F624DF-BA7D-0D48-8105-64AA904ADC97}"/>
              </a:ext>
            </a:extLst>
          </p:cNvPr>
          <p:cNvSpPr/>
          <p:nvPr/>
        </p:nvSpPr>
        <p:spPr>
          <a:xfrm>
            <a:off x="274320" y="5600700"/>
            <a:ext cx="6019514" cy="46961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36A1CF-CB73-934F-A52F-285572CA0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38" y="2636158"/>
            <a:ext cx="2667558" cy="20070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0550DF-990F-8F4B-83F1-B91965965165}"/>
              </a:ext>
            </a:extLst>
          </p:cNvPr>
          <p:cNvSpPr/>
          <p:nvPr/>
        </p:nvSpPr>
        <p:spPr>
          <a:xfrm>
            <a:off x="278130" y="4164330"/>
            <a:ext cx="6019514" cy="469615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1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7975"/>
            <a:ext cx="7743372" cy="931316"/>
          </a:xfrm>
        </p:spPr>
        <p:txBody>
          <a:bodyPr>
            <a:noAutofit/>
          </a:bodyPr>
          <a:lstStyle/>
          <a:p>
            <a:pPr>
              <a:lnSpc>
                <a:spcPts val="3080"/>
              </a:lnSpc>
            </a:pPr>
            <a:r>
              <a:rPr lang="en-US" sz="2400" dirty="0">
                <a:latin typeface="+mj-lt"/>
              </a:rPr>
              <a:t>Ashkenazi Jews with a three-fold higher </a:t>
            </a:r>
            <a:r>
              <a:rPr lang="en-US" sz="2400" i="1" u="sng" dirty="0">
                <a:latin typeface="+mj-lt"/>
              </a:rPr>
              <a:t>prevalence</a:t>
            </a:r>
            <a:r>
              <a:rPr lang="en-US" sz="2400" dirty="0">
                <a:latin typeface="+mj-lt"/>
              </a:rPr>
              <a:t> of IBD vs. non-Jewish Europeans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8229"/>
            <a:ext cx="2133600" cy="365125"/>
          </a:xfrm>
        </p:spPr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15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458660" y="6246908"/>
            <a:ext cx="4640952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700" b="0" i="1" dirty="0">
                <a:solidFill>
                  <a:srgbClr val="004080"/>
                </a:solidFill>
                <a:latin typeface="Arial"/>
              </a:rPr>
              <a:t>In press, </a:t>
            </a:r>
            <a:r>
              <a:rPr lang="en-US" sz="2700" b="0" i="1" dirty="0" err="1">
                <a:solidFill>
                  <a:srgbClr val="004080"/>
                </a:solidFill>
                <a:latin typeface="Arial"/>
              </a:rPr>
              <a:t>Plos</a:t>
            </a:r>
            <a:r>
              <a:rPr lang="en-US" sz="2700" b="0" i="1" dirty="0">
                <a:solidFill>
                  <a:srgbClr val="004080"/>
                </a:solidFill>
                <a:latin typeface="Arial"/>
              </a:rPr>
              <a:t> Genetics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DA2A3-DF7B-3E4B-B0B2-8E3D3392D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133" y="697031"/>
            <a:ext cx="2812715" cy="58463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F40A63-B51C-DD4C-BD22-CE1E23F04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3" y="4345249"/>
            <a:ext cx="1405377" cy="140537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D80487F-D687-7644-A94C-D73EF207B5F3}"/>
              </a:ext>
            </a:extLst>
          </p:cNvPr>
          <p:cNvSpPr txBox="1">
            <a:spLocks/>
          </p:cNvSpPr>
          <p:nvPr/>
        </p:nvSpPr>
        <p:spPr>
          <a:xfrm>
            <a:off x="338727" y="5755421"/>
            <a:ext cx="1332690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>
              <a:lnSpc>
                <a:spcPts val="2240"/>
              </a:lnSpc>
            </a:pPr>
            <a:r>
              <a:rPr lang="en-US" sz="2200" b="0" dirty="0">
                <a:solidFill>
                  <a:srgbClr val="004080"/>
                </a:solidFill>
                <a:latin typeface="Arial"/>
              </a:rPr>
              <a:t>Manny Rivas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ADA6BD-D24C-844A-B721-AB22625031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64"/>
          <a:stretch/>
        </p:blipFill>
        <p:spPr>
          <a:xfrm>
            <a:off x="1791001" y="4342840"/>
            <a:ext cx="1357819" cy="1407786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DB4C1AB-BFC1-8A4A-867D-B67B2BD3C20A}"/>
              </a:ext>
            </a:extLst>
          </p:cNvPr>
          <p:cNvSpPr txBox="1">
            <a:spLocks/>
          </p:cNvSpPr>
          <p:nvPr/>
        </p:nvSpPr>
        <p:spPr>
          <a:xfrm>
            <a:off x="1714289" y="5755421"/>
            <a:ext cx="1493983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>
              <a:lnSpc>
                <a:spcPts val="2240"/>
              </a:lnSpc>
            </a:pPr>
            <a:r>
              <a:rPr lang="en-US" sz="2200" b="0" dirty="0">
                <a:solidFill>
                  <a:srgbClr val="004080"/>
                </a:solidFill>
                <a:latin typeface="Arial"/>
              </a:rPr>
              <a:t>Dermot McGovern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B10468-2E67-C246-A222-CE17138736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6" t="-1" r="9709" b="19910"/>
          <a:stretch/>
        </p:blipFill>
        <p:spPr>
          <a:xfrm>
            <a:off x="3374753" y="4349979"/>
            <a:ext cx="1246696" cy="140064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864AA78-3F3F-C744-88B4-3D8989E82021}"/>
              </a:ext>
            </a:extLst>
          </p:cNvPr>
          <p:cNvSpPr txBox="1">
            <a:spLocks/>
          </p:cNvSpPr>
          <p:nvPr/>
        </p:nvSpPr>
        <p:spPr>
          <a:xfrm>
            <a:off x="3305608" y="5802594"/>
            <a:ext cx="1255502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>
              <a:lnSpc>
                <a:spcPts val="2240"/>
              </a:lnSpc>
            </a:pPr>
            <a:r>
              <a:rPr lang="en-US" sz="2200" b="0" dirty="0">
                <a:solidFill>
                  <a:srgbClr val="004080"/>
                </a:solidFill>
                <a:latin typeface="Arial"/>
              </a:rPr>
              <a:t>Mark Daly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27E92F-0045-0548-B3FB-069F9BC6D0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73" y="1005366"/>
            <a:ext cx="2028690" cy="319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0844"/>
            <a:ext cx="8913813" cy="914400"/>
          </a:xfrm>
        </p:spPr>
        <p:txBody>
          <a:bodyPr>
            <a:normAutofit fontScale="90000"/>
          </a:bodyPr>
          <a:lstStyle/>
          <a:p>
            <a:r>
              <a:rPr lang="en-US" sz="2900" dirty="0">
                <a:latin typeface="+mj-lt"/>
              </a:rPr>
              <a:t>NOX1 (NADPH oxidase 1) D360N: present in both AJs and non-AJ EA, higher effect sizes in AJs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6019606"/>
              </p:ext>
            </p:extLst>
          </p:nvPr>
        </p:nvGraphicFramePr>
        <p:xfrm>
          <a:off x="791584" y="1285046"/>
          <a:ext cx="7862064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47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7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55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Case allele 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Control allele freq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Odds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P-value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 AJ UC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2.2%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AJ</a:t>
                      </a:r>
                      <a:r>
                        <a:rPr lang="en-US" baseline="0" dirty="0"/>
                        <a:t> UC males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3.4%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AJ UC females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Non-AJ</a:t>
                      </a:r>
                      <a:r>
                        <a:rPr lang="en-US" baseline="0" dirty="0"/>
                        <a:t> UC males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Non-AJ</a:t>
                      </a:r>
                      <a:r>
                        <a:rPr lang="en-US" baseline="0" dirty="0"/>
                        <a:t> UC females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91584" y="2328814"/>
            <a:ext cx="7862064" cy="682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3856" y="3040782"/>
            <a:ext cx="7862064" cy="6823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927100" y="3186348"/>
            <a:ext cx="7610475" cy="199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 2" pitchFamily="18" charset="2"/>
              <a:buChar char=""/>
              <a:tabLst/>
              <a:defRPr/>
            </a:pPr>
            <a:r>
              <a:rPr lang="en-US" sz="2800" noProof="0" dirty="0">
                <a:solidFill>
                  <a:srgbClr val="595959"/>
                </a:solidFill>
                <a:latin typeface="+mj-lt"/>
              </a:rPr>
              <a:t>NOX1 is X-linked: Male &gt; female effects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2385" y="4153285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Hayes et al., CMGH 2015; 489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D7A576-FDFA-D44A-B71E-278759DD4602}"/>
              </a:ext>
            </a:extLst>
          </p:cNvPr>
          <p:cNvGrpSpPr/>
          <p:nvPr/>
        </p:nvGrpSpPr>
        <p:grpSpPr>
          <a:xfrm>
            <a:off x="510702" y="4194880"/>
            <a:ext cx="8342815" cy="2471844"/>
            <a:chOff x="510702" y="4194880"/>
            <a:chExt cx="8342815" cy="2471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8E8E7EC-5ABF-1C43-B907-54D219259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0702" y="4194880"/>
              <a:ext cx="2767519" cy="247184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E050D4-1325-2E44-8B7C-4BD6221A276B}"/>
                </a:ext>
              </a:extLst>
            </p:cNvPr>
            <p:cNvSpPr txBox="1"/>
            <p:nvPr/>
          </p:nvSpPr>
          <p:spPr>
            <a:xfrm>
              <a:off x="3744426" y="6119243"/>
              <a:ext cx="5109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+mj-lt"/>
                </a:rPr>
                <a:t>Schwerd</a:t>
              </a:r>
              <a:r>
                <a:rPr lang="en-US" dirty="0">
                  <a:latin typeface="+mj-lt"/>
                </a:rPr>
                <a:t> et al., Mucosal Immunology 2018; 562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6B1D8B-F745-634E-A4EE-41F34C5CADC4}"/>
              </a:ext>
            </a:extLst>
          </p:cNvPr>
          <p:cNvSpPr txBox="1"/>
          <p:nvPr/>
        </p:nvSpPr>
        <p:spPr>
          <a:xfrm>
            <a:off x="3400708" y="5503157"/>
            <a:ext cx="5704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Very early onset mutation: identifies NOX1 variants with much 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greater functional effects </a:t>
            </a:r>
            <a:r>
              <a:rPr lang="en-US" dirty="0">
                <a:latin typeface="+mj-lt"/>
              </a:rPr>
              <a:t>than </a:t>
            </a:r>
            <a:r>
              <a:rPr lang="en-US" i="1" dirty="0">
                <a:solidFill>
                  <a:srgbClr val="0070C0"/>
                </a:solidFill>
                <a:latin typeface="+mj-lt"/>
              </a:rPr>
              <a:t>D360N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7537145-48BE-A24E-B413-A24BE6C90146}"/>
              </a:ext>
            </a:extLst>
          </p:cNvPr>
          <p:cNvCxnSpPr/>
          <p:nvPr/>
        </p:nvCxnSpPr>
        <p:spPr>
          <a:xfrm>
            <a:off x="2023353" y="4815191"/>
            <a:ext cx="0" cy="243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360D1E74-0FD0-3D4B-A610-6867FB012CA5}"/>
              </a:ext>
            </a:extLst>
          </p:cNvPr>
          <p:cNvSpPr/>
          <p:nvPr/>
        </p:nvSpPr>
        <p:spPr>
          <a:xfrm>
            <a:off x="2772381" y="5428032"/>
            <a:ext cx="515566" cy="51556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5273DF-5518-8344-B5BC-3F69B2B18894}"/>
              </a:ext>
            </a:extLst>
          </p:cNvPr>
          <p:cNvGrpSpPr/>
          <p:nvPr/>
        </p:nvGrpSpPr>
        <p:grpSpPr>
          <a:xfrm>
            <a:off x="4151811" y="4265496"/>
            <a:ext cx="2793387" cy="1237661"/>
            <a:chOff x="4151811" y="4265496"/>
            <a:chExt cx="2793387" cy="123766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DD16C7B-67EC-2942-B9E9-FD90D7EA3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326" t="14663" r="18555" b="16636"/>
            <a:stretch/>
          </p:blipFill>
          <p:spPr>
            <a:xfrm>
              <a:off x="4151811" y="4265496"/>
              <a:ext cx="1397815" cy="1237661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0F65834-700F-BD4E-A27B-AB2BC60F23C9}"/>
                </a:ext>
              </a:extLst>
            </p:cNvPr>
            <p:cNvSpPr txBox="1"/>
            <p:nvPr/>
          </p:nvSpPr>
          <p:spPr>
            <a:xfrm>
              <a:off x="5632018" y="4847184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+mj-lt"/>
                </a:rPr>
                <a:t>Holm Uhlig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539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78" y="1684143"/>
            <a:ext cx="8353778" cy="2700106"/>
          </a:xfrm>
        </p:spPr>
        <p:txBody>
          <a:bodyPr/>
          <a:lstStyle/>
          <a:p>
            <a:r>
              <a:rPr lang="en-US" sz="3500" i="1" dirty="0">
                <a:latin typeface="Arial"/>
                <a:cs typeface="Arial"/>
              </a:rPr>
              <a:t>“Unexpected” Pleiotropy</a:t>
            </a:r>
          </a:p>
        </p:txBody>
      </p:sp>
    </p:spTree>
    <p:extLst>
      <p:ext uri="{BB962C8B-B14F-4D97-AF65-F5344CB8AC3E}">
        <p14:creationId xmlns:p14="http://schemas.microsoft.com/office/powerpoint/2010/main" val="26146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57975"/>
            <a:ext cx="7743372" cy="931316"/>
          </a:xfrm>
        </p:spPr>
        <p:txBody>
          <a:bodyPr>
            <a:noAutofit/>
          </a:bodyPr>
          <a:lstStyle/>
          <a:p>
            <a:pPr>
              <a:lnSpc>
                <a:spcPts val="3080"/>
              </a:lnSpc>
            </a:pPr>
            <a:r>
              <a:rPr lang="en-US" sz="2400" dirty="0">
                <a:latin typeface="+mj-lt"/>
              </a:rPr>
              <a:t>Jewish-predominant mutations: One gene (LRRK2), two diseases, </a:t>
            </a:r>
            <a:r>
              <a:rPr lang="en-US" sz="2400" i="1" dirty="0">
                <a:solidFill>
                  <a:srgbClr val="FF0000"/>
                </a:solidFill>
                <a:latin typeface="+mj-lt"/>
              </a:rPr>
              <a:t>risk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and </a:t>
            </a:r>
            <a:r>
              <a:rPr lang="en-US" sz="2400" i="1" dirty="0">
                <a:solidFill>
                  <a:srgbClr val="008000"/>
                </a:solidFill>
                <a:latin typeface="+mj-lt"/>
              </a:rPr>
              <a:t>protective</a:t>
            </a:r>
            <a:r>
              <a:rPr lang="en-US" sz="2400" dirty="0">
                <a:solidFill>
                  <a:srgbClr val="008000"/>
                </a:solidFill>
                <a:latin typeface="+mj-lt"/>
              </a:rPr>
              <a:t> </a:t>
            </a:r>
            <a:r>
              <a:rPr lang="en-US" sz="2400" dirty="0">
                <a:latin typeface="+mj-lt"/>
              </a:rPr>
              <a:t>gene domains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78229"/>
            <a:ext cx="2133600" cy="365125"/>
          </a:xfrm>
        </p:spPr>
        <p:txBody>
          <a:bodyPr/>
          <a:lstStyle/>
          <a:p>
            <a:fld id="{9F8FBD0B-D5BA-AC4A-B182-CCF391B5588A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18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69990"/>
            <a:ext cx="8826500" cy="17653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877453" y="6095288"/>
            <a:ext cx="4923971" cy="492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SzPct val="100000"/>
              <a:buFont typeface="Lucida Grande"/>
              <a:buNone/>
            </a:pPr>
            <a:r>
              <a:rPr lang="en-US" sz="2200" i="1" dirty="0" err="1">
                <a:solidFill>
                  <a:srgbClr val="000000"/>
                </a:solidFill>
              </a:rPr>
              <a:t>Hui</a:t>
            </a:r>
            <a:r>
              <a:rPr lang="en-US" sz="2200" i="1" dirty="0">
                <a:solidFill>
                  <a:srgbClr val="000000"/>
                </a:solidFill>
              </a:rPr>
              <a:t> et al., </a:t>
            </a:r>
            <a:r>
              <a:rPr lang="en-US" sz="2200" i="1" dirty="0" err="1">
                <a:solidFill>
                  <a:srgbClr val="000000"/>
                </a:solidFill>
              </a:rPr>
              <a:t>Sci</a:t>
            </a:r>
            <a:r>
              <a:rPr lang="en-US" sz="2200" i="1" dirty="0">
                <a:solidFill>
                  <a:srgbClr val="000000"/>
                </a:solidFill>
              </a:rPr>
              <a:t> Trans Med, 2018 </a:t>
            </a:r>
          </a:p>
          <a:p>
            <a:pPr marL="457200" indent="-457200">
              <a:lnSpc>
                <a:spcPts val="2600"/>
              </a:lnSpc>
              <a:buSzPct val="100000"/>
              <a:buFont typeface="+mj-lt"/>
              <a:buAutoNum type="arabicPeriod"/>
            </a:pPr>
            <a:endParaRPr lang="en-US" sz="1900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52287" y="1172695"/>
            <a:ext cx="5018314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700" b="0" i="1" dirty="0">
                <a:solidFill>
                  <a:srgbClr val="008000"/>
                </a:solidFill>
                <a:latin typeface="Arial"/>
              </a:rPr>
              <a:t>Protective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020123" y="915402"/>
            <a:ext cx="5018314" cy="10008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algn="ctr"/>
            <a:r>
              <a:rPr lang="en-US" sz="2700" b="0" i="1" dirty="0">
                <a:solidFill>
                  <a:srgbClr val="FF0000"/>
                </a:solidFill>
                <a:latin typeface="Arial"/>
              </a:rPr>
              <a:t>Risk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4991394" y="3147759"/>
            <a:ext cx="4045729" cy="8778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>
                <a:solidFill>
                  <a:srgbClr val="0099CC"/>
                </a:solidFill>
              </a:rPr>
              <a:t>Parkinson’s disease </a:t>
            </a:r>
          </a:p>
        </p:txBody>
      </p:sp>
      <p:sp>
        <p:nvSpPr>
          <p:cNvPr id="17" name="Text Placeholder 4"/>
          <p:cNvSpPr txBox="1">
            <a:spLocks/>
          </p:cNvSpPr>
          <p:nvPr/>
        </p:nvSpPr>
        <p:spPr>
          <a:xfrm>
            <a:off x="903127" y="3034871"/>
            <a:ext cx="3566160" cy="8778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i="1" dirty="0" err="1">
                <a:solidFill>
                  <a:srgbClr val="0099CC"/>
                </a:solidFill>
              </a:rPr>
              <a:t>Crohn’s</a:t>
            </a:r>
            <a:r>
              <a:rPr lang="en-US" sz="2800" b="1" i="1" dirty="0">
                <a:solidFill>
                  <a:srgbClr val="0099CC"/>
                </a:solidFill>
              </a:rPr>
              <a:t> disease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845911" y="3655443"/>
            <a:ext cx="4026946" cy="1565672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200" dirty="0"/>
              <a:t>Intestine</a:t>
            </a:r>
            <a:endParaRPr lang="en-US" sz="2200" i="1" u="sng" dirty="0"/>
          </a:p>
          <a:p>
            <a:pPr>
              <a:buFont typeface="+mj-lt"/>
              <a:buAutoNum type="arabicPeriod"/>
            </a:pPr>
            <a:r>
              <a:rPr lang="en-US" sz="2200" dirty="0"/>
              <a:t>Disease onset: 15-30 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Episodic inflammation</a:t>
            </a:r>
            <a:endParaRPr lang="en-US" sz="2200" i="1" u="sng" dirty="0"/>
          </a:p>
        </p:txBody>
      </p:sp>
      <p:sp>
        <p:nvSpPr>
          <p:cNvPr id="19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4991394" y="3612312"/>
            <a:ext cx="4026946" cy="1693469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2200" dirty="0"/>
              <a:t>Brain</a:t>
            </a:r>
            <a:endParaRPr lang="en-US" sz="2200" i="1" u="sng" dirty="0"/>
          </a:p>
          <a:p>
            <a:pPr>
              <a:buFont typeface="+mj-lt"/>
              <a:buAutoNum type="arabicPeriod"/>
            </a:pPr>
            <a:r>
              <a:rPr lang="en-US" sz="2200" dirty="0"/>
              <a:t>Late onset: 50’s &amp; above</a:t>
            </a:r>
          </a:p>
          <a:p>
            <a:pPr>
              <a:buFont typeface="+mj-lt"/>
              <a:buAutoNum type="arabicPeriod"/>
            </a:pPr>
            <a:r>
              <a:rPr lang="en-US" sz="2200" dirty="0"/>
              <a:t>Inexorable degeneration </a:t>
            </a:r>
            <a:endParaRPr lang="en-US" sz="2200" i="1" u="sng" dirty="0"/>
          </a:p>
        </p:txBody>
      </p:sp>
      <p:grpSp>
        <p:nvGrpSpPr>
          <p:cNvPr id="7" name="Group 6"/>
          <p:cNvGrpSpPr/>
          <p:nvPr/>
        </p:nvGrpSpPr>
        <p:grpSpPr>
          <a:xfrm>
            <a:off x="268132" y="5024127"/>
            <a:ext cx="7013210" cy="1154102"/>
            <a:chOff x="903127" y="5024127"/>
            <a:chExt cx="7013210" cy="115410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127" y="5024127"/>
              <a:ext cx="1630398" cy="1154102"/>
            </a:xfrm>
            <a:prstGeom prst="rect">
              <a:avLst/>
            </a:prstGeom>
          </p:spPr>
        </p:pic>
        <p:sp>
          <p:nvSpPr>
            <p:cNvPr id="21" name="Title 1"/>
            <p:cNvSpPr txBox="1">
              <a:spLocks/>
            </p:cNvSpPr>
            <p:nvPr/>
          </p:nvSpPr>
          <p:spPr>
            <a:xfrm>
              <a:off x="2176336" y="5024127"/>
              <a:ext cx="5740001" cy="1000815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b="1" kern="1200">
                  <a:solidFill>
                    <a:schemeClr val="accent1"/>
                  </a:solidFill>
                  <a:latin typeface="Times New Roman"/>
                  <a:ea typeface="+mj-ea"/>
                  <a:cs typeface="Times New Roman"/>
                </a:defRPr>
              </a:lvl1pPr>
            </a:lstStyle>
            <a:p>
              <a:pPr algn="ctr"/>
              <a:r>
                <a:rPr lang="en-US" sz="2700" b="0" i="1" dirty="0">
                  <a:solidFill>
                    <a:srgbClr val="004080"/>
                  </a:solidFill>
                  <a:latin typeface="Arial"/>
                </a:rPr>
                <a:t>LRRK2 mutations: alterations in tissue-based phagocytes 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45" y="4916972"/>
            <a:ext cx="1164771" cy="1523162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7294846" y="6395361"/>
            <a:ext cx="2004784" cy="492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SzPct val="100000"/>
              <a:buFont typeface="Lucida Grande"/>
              <a:buNone/>
            </a:pPr>
            <a:r>
              <a:rPr lang="en-US" sz="2200" i="1" dirty="0">
                <a:solidFill>
                  <a:schemeClr val="tx1"/>
                </a:solidFill>
              </a:rPr>
              <a:t>Inga Peter</a:t>
            </a:r>
          </a:p>
          <a:p>
            <a:pPr marL="457200" indent="-457200">
              <a:lnSpc>
                <a:spcPts val="2600"/>
              </a:lnSpc>
              <a:buSzPct val="100000"/>
              <a:buFont typeface="+mj-lt"/>
              <a:buAutoNum type="arabicPeriod"/>
            </a:pPr>
            <a:endParaRPr lang="en-US" sz="1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5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701800"/>
            <a:ext cx="7975600" cy="3454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199" y="257975"/>
            <a:ext cx="7743372" cy="93131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>
              <a:lnSpc>
                <a:spcPts val="3080"/>
              </a:lnSpc>
            </a:pPr>
            <a:r>
              <a:rPr lang="en-US" sz="2400" dirty="0">
                <a:latin typeface="+mj-lt"/>
              </a:rPr>
              <a:t>Uncommon risk alleles of innate immunity: Cytof terminal ileal biopsies from resected tissues </a:t>
            </a:r>
            <a:endParaRPr lang="en-US" sz="2400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765" y="5156200"/>
            <a:ext cx="106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T cells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28390" y="4322483"/>
            <a:ext cx="1494118" cy="110799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i="1" dirty="0">
                <a:solidFill>
                  <a:srgbClr val="FFFF00"/>
                </a:solidFill>
                <a:latin typeface="+mj-lt"/>
              </a:rPr>
              <a:t>B cells &amp; plasma cells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8376" y="1147802"/>
            <a:ext cx="23069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FF0000"/>
                </a:solidFill>
                <a:latin typeface="+mj-lt"/>
              </a:rPr>
              <a:t>Monocytes, macrophages &amp; dendritic cells </a:t>
            </a:r>
          </a:p>
        </p:txBody>
      </p:sp>
    </p:spTree>
    <p:extLst>
      <p:ext uri="{BB962C8B-B14F-4D97-AF65-F5344CB8AC3E}">
        <p14:creationId xmlns:p14="http://schemas.microsoft.com/office/powerpoint/2010/main" val="267995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i="1" dirty="0">
                <a:latin typeface="+mj-lt"/>
              </a:rPr>
              <a:t>The Short-term Challenge for </a:t>
            </a:r>
            <a:r>
              <a:rPr lang="en-US" sz="4200" i="1" dirty="0" err="1">
                <a:latin typeface="+mj-lt"/>
              </a:rPr>
              <a:t>BioMe</a:t>
            </a:r>
            <a:endParaRPr lang="en-US" sz="4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2189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506655"/>
            <a:ext cx="8277578" cy="1059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At-risk populations with higher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 disease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prevalences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+mj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4634" y="1370193"/>
            <a:ext cx="72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Higher polygenic/all</a:t>
            </a: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common variant risk scores: different effect sizes for uncommon alleles?  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4634" y="2742471"/>
            <a:ext cx="8267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rPr>
              <a:t>Disease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rPr>
              <a:t>prevalences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estimates across populations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challenges of Hispanic definitions.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Sample size limitations &amp; under-study of non-European </a:t>
            </a:r>
            <a:r>
              <a:rPr kumimoji="0" lang="en-US" sz="2400" b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populat</a:t>
            </a: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ions 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2CA369-7CE9-DB45-971F-7E20379AA8CC}"/>
              </a:ext>
            </a:extLst>
          </p:cNvPr>
          <p:cNvSpPr txBox="1"/>
          <p:nvPr/>
        </p:nvSpPr>
        <p:spPr>
          <a:xfrm>
            <a:off x="664634" y="4715818"/>
            <a:ext cx="722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U.S. populations &amp; CDC-based estimates of disease prevalence </a:t>
            </a:r>
          </a:p>
        </p:txBody>
      </p:sp>
    </p:spTree>
    <p:extLst>
      <p:ext uri="{BB962C8B-B14F-4D97-AF65-F5344CB8AC3E}">
        <p14:creationId xmlns:p14="http://schemas.microsoft.com/office/powerpoint/2010/main" val="17013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506655"/>
            <a:ext cx="8277578" cy="1059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33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“Monogenic” genes in complex traits: Conclusions &amp; next steps---</a:t>
            </a:r>
            <a:r>
              <a:rPr kumimoji="0" lang="en-US" sz="2500" b="1" i="1" u="sng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continua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 of allele, gene effects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0622" y="1486924"/>
            <a:ext cx="8267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1. </a:t>
            </a: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G</a:t>
            </a:r>
            <a:r>
              <a:rPr kumimoji="0" lang="en-US" sz="2400" b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ene</a:t>
            </a: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-centric view of disease pathogenesis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C75C7E-89D4-124D-845E-11DA3B3376A2}"/>
              </a:ext>
            </a:extLst>
          </p:cNvPr>
          <p:cNvSpPr txBox="1"/>
          <p:nvPr/>
        </p:nvSpPr>
        <p:spPr>
          <a:xfrm>
            <a:off x="564357" y="5378333"/>
            <a:ext cx="8267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5. “Phenome coverage more limiting than genome coverage”–Visscher &amp; Yang 2016, Nature Genetics, 707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348F77-A009-C44D-8D94-C1D4BB9EB8D6}"/>
              </a:ext>
            </a:extLst>
          </p:cNvPr>
          <p:cNvSpPr txBox="1"/>
          <p:nvPr/>
        </p:nvSpPr>
        <p:spPr>
          <a:xfrm>
            <a:off x="450621" y="2096813"/>
            <a:ext cx="82677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2. Systematic analysis of biobank-based genetic data will provide specific biologic/medical context to phenotypic variability of monogenic/high-effect genetic variants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C1F9A3-4E87-FC44-8933-2991884A321D}"/>
              </a:ext>
            </a:extLst>
          </p:cNvPr>
          <p:cNvSpPr txBox="1"/>
          <p:nvPr/>
        </p:nvSpPr>
        <p:spPr>
          <a:xfrm>
            <a:off x="467077" y="3426450"/>
            <a:ext cx="8492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3. Population differences: rare/uncommon variant differences &amp; disease prevalence. </a:t>
            </a:r>
            <a:r>
              <a:rPr lang="en-US" sz="2400" i="1" u="sng" kern="0" dirty="0">
                <a:solidFill>
                  <a:sysClr val="windowText" lastClr="000000"/>
                </a:solidFill>
                <a:latin typeface="Arial"/>
              </a:rPr>
              <a:t>Domain-based</a:t>
            </a: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 sequence annotation</a:t>
            </a: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7EC858-61E8-1E41-A82B-8979E3512EDD}"/>
              </a:ext>
            </a:extLst>
          </p:cNvPr>
          <p:cNvSpPr txBox="1"/>
          <p:nvPr/>
        </p:nvSpPr>
        <p:spPr>
          <a:xfrm>
            <a:off x="531924" y="4395973"/>
            <a:ext cx="8267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4. Emerging recognition of the ubiquity of pleiotropy: defining causality &amp; age/time-based factors </a:t>
            </a:r>
          </a:p>
        </p:txBody>
      </p:sp>
    </p:spTree>
    <p:extLst>
      <p:ext uri="{BB962C8B-B14F-4D97-AF65-F5344CB8AC3E}">
        <p14:creationId xmlns:p14="http://schemas.microsoft.com/office/powerpoint/2010/main" val="9691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  <p:bldP spid="9" grpId="0"/>
      <p:bldP spid="11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7380" y="620610"/>
            <a:ext cx="5256730" cy="55445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Founded in September 2007 (by Dr. Erwin Bottinger),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an ongoing, consented </a:t>
            </a: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EMR-linked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 bio- and data repository, additional data from </a:t>
            </a: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questionnaire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A </a:t>
            </a: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longitudinal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 design, including past, current and future records,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enrolls participants non-selectively from MSMC’s patient population of 80,000 inpatient and 700,000 outpatient visits annually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Currently </a:t>
            </a: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41,000 participants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, 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participants are </a:t>
            </a: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40% Hispanic, 35% European, 25% African-American</a:t>
            </a:r>
            <a:endParaRPr lang="en-US" sz="1900" dirty="0">
              <a:solidFill>
                <a:schemeClr val="tx2">
                  <a:lumMod val="75000"/>
                </a:schemeClr>
              </a:solidFill>
              <a:latin typeface="+mj-lt"/>
              <a:cs typeface="Century Gothic"/>
            </a:endParaRP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1900" dirty="0">
                <a:solidFill>
                  <a:srgbClr val="C02B79"/>
                </a:solidFill>
                <a:latin typeface="+mj-lt"/>
                <a:cs typeface="Century Gothic"/>
              </a:rPr>
              <a:t>recall based on phenotype or/and genotype </a:t>
            </a:r>
            <a:r>
              <a:rPr lang="en-US" sz="1900" dirty="0">
                <a:solidFill>
                  <a:schemeClr val="tx2">
                    <a:lumMod val="75000"/>
                  </a:schemeClr>
                </a:solidFill>
                <a:latin typeface="+mj-lt"/>
                <a:cs typeface="Century Gothic"/>
              </a:rPr>
              <a:t>for in-depth follow-up studies,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6973" y="3284980"/>
            <a:ext cx="157552" cy="194011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71694" y="0"/>
            <a:ext cx="9000613" cy="719999"/>
          </a:xfr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b="1" kern="1200" dirty="0">
                <a:solidFill>
                  <a:schemeClr val="accent1"/>
                </a:solidFill>
                <a:latin typeface="Century Gothic"/>
                <a:ea typeface="+mj-ea"/>
                <a:cs typeface="Century Gothic"/>
              </a:rPr>
              <a:t>The </a:t>
            </a:r>
            <a:r>
              <a:rPr lang="en-US" sz="2400" b="1" kern="1200" dirty="0">
                <a:solidFill>
                  <a:schemeClr val="accent1"/>
                </a:solidFill>
                <a:latin typeface="+mj-lt"/>
                <a:ea typeface="+mj-ea"/>
                <a:cs typeface="Century Gothic"/>
              </a:rPr>
              <a:t>Mount</a:t>
            </a:r>
            <a:r>
              <a:rPr lang="en-US" sz="2400" b="1" kern="1200" dirty="0">
                <a:solidFill>
                  <a:schemeClr val="accent1"/>
                </a:solidFill>
                <a:latin typeface="Century Gothic"/>
                <a:ea typeface="+mj-ea"/>
                <a:cs typeface="Century Gothic"/>
              </a:rPr>
              <a:t> Sinai Bio</a:t>
            </a:r>
            <a:r>
              <a:rPr lang="en-US" sz="2400" b="1" i="1" kern="1200" dirty="0">
                <a:solidFill>
                  <a:schemeClr val="accent1"/>
                </a:solidFill>
                <a:latin typeface="Century Gothic"/>
                <a:ea typeface="+mj-ea"/>
                <a:cs typeface="Century Gothic"/>
              </a:rPr>
              <a:t>Me</a:t>
            </a:r>
            <a:r>
              <a:rPr lang="en-US" sz="2400" b="1" kern="1200" dirty="0">
                <a:solidFill>
                  <a:schemeClr val="accent1"/>
                </a:solidFill>
                <a:latin typeface="Century Gothic"/>
                <a:ea typeface="+mj-ea"/>
                <a:cs typeface="Century Gothic"/>
              </a:rPr>
              <a:t> – EMR-linked Biobank 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t="4229" r="2775" b="2468"/>
          <a:stretch/>
        </p:blipFill>
        <p:spPr bwMode="auto">
          <a:xfrm>
            <a:off x="5235574" y="1361166"/>
            <a:ext cx="3850205" cy="3239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984400" y="5030059"/>
            <a:ext cx="1722154" cy="1649554"/>
            <a:chOff x="380404" y="3254103"/>
            <a:chExt cx="1722154" cy="1649554"/>
          </a:xfrm>
        </p:grpSpPr>
        <p:pic>
          <p:nvPicPr>
            <p:cNvPr id="22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7" r="8836"/>
            <a:stretch>
              <a:fillRect/>
            </a:stretch>
          </p:blipFill>
          <p:spPr bwMode="auto">
            <a:xfrm>
              <a:off x="828035" y="3254103"/>
              <a:ext cx="852576" cy="1143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80404" y="4341965"/>
              <a:ext cx="1722154" cy="5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>
                  <a:latin typeface="+mj-lt"/>
                </a:rPr>
                <a:t>Eimear Kenny, Ph.D. </a:t>
              </a:r>
            </a:p>
          </p:txBody>
        </p:sp>
      </p:grpSp>
      <p:pic>
        <p:nvPicPr>
          <p:cNvPr id="28" name="Picture 27" descr="20140820_Mount Sinai_0024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5024" r="48774" b="46701"/>
          <a:stretch/>
        </p:blipFill>
        <p:spPr>
          <a:xfrm>
            <a:off x="5603998" y="4931645"/>
            <a:ext cx="1040415" cy="12344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364110" y="6165148"/>
            <a:ext cx="1561126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dirty="0">
                <a:latin typeface="+mj-lt"/>
              </a:rPr>
              <a:t>Ruth Loos, Ph.D. </a:t>
            </a:r>
          </a:p>
        </p:txBody>
      </p:sp>
    </p:spTree>
    <p:extLst>
      <p:ext uri="{BB962C8B-B14F-4D97-AF65-F5344CB8AC3E}">
        <p14:creationId xmlns:p14="http://schemas.microsoft.com/office/powerpoint/2010/main" val="18045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7323"/>
            <a:ext cx="7854243" cy="625171"/>
          </a:xfrm>
        </p:spPr>
        <p:txBody>
          <a:bodyPr>
            <a:normAutofit/>
          </a:bodyPr>
          <a:lstStyle/>
          <a:p>
            <a:r>
              <a:rPr lang="en-US" sz="2700" dirty="0">
                <a:latin typeface="+mj-lt"/>
              </a:rPr>
              <a:t>Advantages to Health-System based </a:t>
            </a:r>
            <a:r>
              <a:rPr lang="en-US" sz="2700" dirty="0" err="1">
                <a:latin typeface="+mj-lt"/>
              </a:rPr>
              <a:t>Biobanks</a:t>
            </a:r>
            <a:endParaRPr lang="en-US" sz="27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8847"/>
            <a:ext cx="8229600" cy="2805154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200" dirty="0"/>
              <a:t>“Case” vs. “control” status is overly-simplistic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200" dirty="0"/>
              <a:t>Health Systems have enormous “phenotype” data: labs, radiology, pathology data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200" dirty="0"/>
              <a:t>Development of disease is </a:t>
            </a:r>
            <a:r>
              <a:rPr lang="en-US" sz="2200" i="1" u="sng" dirty="0"/>
              <a:t>time</a:t>
            </a:r>
            <a:r>
              <a:rPr lang="en-US" sz="2200" dirty="0"/>
              <a:t>-dependent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n-US" sz="2200" dirty="0"/>
              <a:t>Flipping the genetic paradigm 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endParaRPr lang="en-US" sz="2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353257" y="3990625"/>
            <a:ext cx="5868811" cy="571951"/>
            <a:chOff x="1353257" y="3990625"/>
            <a:chExt cx="5868811" cy="571951"/>
          </a:xfrm>
        </p:grpSpPr>
        <p:cxnSp>
          <p:nvCxnSpPr>
            <p:cNvPr id="8" name="Straight Arrow Connector 7"/>
            <p:cNvCxnSpPr/>
            <p:nvPr/>
          </p:nvCxnSpPr>
          <p:spPr>
            <a:xfrm>
              <a:off x="3471332" y="4263406"/>
              <a:ext cx="17638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353257" y="4078112"/>
              <a:ext cx="1779410" cy="341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200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Comic Sans MS"/>
                </a:rPr>
                <a:t>Phenotype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42658" y="3990625"/>
              <a:ext cx="1779410" cy="57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200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Comic Sans MS"/>
                </a:rPr>
                <a:t>Genes &amp; genotypes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339147" y="4666056"/>
            <a:ext cx="5983113" cy="571951"/>
            <a:chOff x="1339147" y="4666056"/>
            <a:chExt cx="5983113" cy="5719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3482622" y="4952032"/>
              <a:ext cx="1763889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542850" y="4866138"/>
              <a:ext cx="1779410" cy="3411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200" dirty="0">
                  <a:solidFill>
                    <a:srgbClr val="660066"/>
                  </a:solidFill>
                  <a:latin typeface="+mj-lt"/>
                  <a:cs typeface="Comic Sans MS"/>
                </a:rPr>
                <a:t>Phenotype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39147" y="4666056"/>
              <a:ext cx="1779410" cy="57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sz="2200" dirty="0">
                  <a:solidFill>
                    <a:srgbClr val="660066"/>
                  </a:solidFill>
                  <a:latin typeface="+mj-lt"/>
                  <a:cs typeface="Comic Sans MS"/>
                </a:rPr>
                <a:t>Genes &amp; genotypes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54109" y="5365443"/>
            <a:ext cx="6245579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Comic Sans MS"/>
              </a:rPr>
              <a:t>Redefining human health &amp; disease through a much deeper study of human traits </a:t>
            </a:r>
          </a:p>
        </p:txBody>
      </p:sp>
    </p:spTree>
    <p:extLst>
      <p:ext uri="{BB962C8B-B14F-4D97-AF65-F5344CB8AC3E}">
        <p14:creationId xmlns:p14="http://schemas.microsoft.com/office/powerpoint/2010/main" val="22465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Regeneron exome sequencing the entire </a:t>
            </a:r>
            <a:r>
              <a:rPr lang="en-US" sz="2600" dirty="0" err="1">
                <a:solidFill>
                  <a:schemeClr val="accent1">
                    <a:lumMod val="75000"/>
                  </a:schemeClr>
                </a:solidFill>
                <a:latin typeface="+mj-lt"/>
              </a:rPr>
              <a:t>BioMe</a:t>
            </a:r>
            <a:r>
              <a:rPr lang="en-US" sz="2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 Biobank: 32K sequences back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346200"/>
            <a:ext cx="7950200" cy="4393453"/>
          </a:xfrm>
        </p:spPr>
        <p:txBody>
          <a:bodyPr>
            <a:normAutofit/>
          </a:bodyPr>
          <a:lstStyle/>
          <a:p>
            <a:pPr>
              <a:lnSpc>
                <a:spcPts val="3300"/>
              </a:lnSpc>
            </a:pPr>
            <a:r>
              <a:rPr lang="en-US" sz="2400" dirty="0"/>
              <a:t>Large non-European ancestry cohorts linked to a health system biobank </a:t>
            </a:r>
          </a:p>
          <a:p>
            <a:pPr>
              <a:lnSpc>
                <a:spcPts val="3300"/>
              </a:lnSpc>
            </a:pPr>
            <a:r>
              <a:rPr lang="en-US" sz="2400" dirty="0"/>
              <a:t>Identifying new loss-of-function mutations, never before identified in humans (Human Knockout Project) </a:t>
            </a:r>
          </a:p>
          <a:p>
            <a:pPr marL="0" indent="0">
              <a:lnSpc>
                <a:spcPts val="3300"/>
              </a:lnSpc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8FBD0B-D5BA-AC4A-B182-CCF391B5588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4000" y="3182269"/>
            <a:ext cx="6695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i="1" dirty="0">
                <a:solidFill>
                  <a:srgbClr val="3366FF"/>
                </a:solidFill>
                <a:latin typeface="+mj-lt"/>
              </a:rPr>
              <a:t>Studying humans with naturally occurring gene knockouts identified by sequencing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3353" y="3971907"/>
            <a:ext cx="55118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i="1" u="sng" dirty="0">
                <a:latin typeface="+mj-lt"/>
              </a:rPr>
              <a:t>Safety</a:t>
            </a:r>
            <a:r>
              <a:rPr lang="en-US" sz="2300" dirty="0">
                <a:latin typeface="+mj-lt"/>
              </a:rPr>
              <a:t> information for targeting/blocking a pathway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081" y="4750162"/>
            <a:ext cx="60145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300" dirty="0">
                <a:latin typeface="+mj-lt"/>
              </a:rPr>
              <a:t>Identifying drug targets for protective, loss-of-function variants—GPCRs, kinases, channels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85505" y="3289300"/>
            <a:ext cx="2242611" cy="2426489"/>
            <a:chOff x="5562600" y="1485900"/>
            <a:chExt cx="2242611" cy="2426489"/>
          </a:xfrm>
        </p:grpSpPr>
        <p:pic>
          <p:nvPicPr>
            <p:cNvPr id="10" name="Picture 9" descr="994518-1d45e294968f41b9888673a3872467f9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1485900"/>
              <a:ext cx="2171489" cy="205740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562600" y="3581529"/>
              <a:ext cx="2242611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 err="1">
                  <a:latin typeface="+mj-lt"/>
                </a:rPr>
                <a:t>Leptin</a:t>
              </a:r>
              <a:r>
                <a:rPr lang="en-US" dirty="0">
                  <a:latin typeface="+mj-lt"/>
                </a:rPr>
                <a:t> knockout</a:t>
              </a: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713F861-024D-7C49-989D-E48D0FE2EE4F}"/>
              </a:ext>
            </a:extLst>
          </p:cNvPr>
          <p:cNvSpPr txBox="1">
            <a:spLocks/>
          </p:cNvSpPr>
          <p:nvPr/>
        </p:nvSpPr>
        <p:spPr>
          <a:xfrm>
            <a:off x="457200" y="5956486"/>
            <a:ext cx="7950200" cy="43934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lnSpc>
                <a:spcPts val="2300"/>
              </a:lnSpc>
              <a:spcBef>
                <a:spcPct val="20000"/>
              </a:spcBef>
              <a:buSzPct val="70000"/>
              <a:buFont typeface="Lucida Grande"/>
              <a:buChar char="▶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dirty="0"/>
              <a:t>Phenotypes for actionable variants: penetrance estimates, </a:t>
            </a:r>
            <a:r>
              <a:rPr lang="en-US" sz="2400" i="1" u="sng" dirty="0"/>
              <a:t>phenotypic variability</a:t>
            </a:r>
          </a:p>
          <a:p>
            <a:pPr marL="0" indent="0">
              <a:lnSpc>
                <a:spcPts val="3300"/>
              </a:lnSpc>
              <a:buFont typeface="Lucida Grande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27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865705"/>
            <a:ext cx="7772400" cy="2700106"/>
          </a:xfrm>
        </p:spPr>
        <p:txBody>
          <a:bodyPr/>
          <a:lstStyle/>
          <a:p>
            <a:r>
              <a:rPr lang="en-US" sz="4200" i="1" dirty="0">
                <a:latin typeface="+mj-lt"/>
              </a:rPr>
              <a:t>Of horses and zebras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1" y="1826344"/>
            <a:ext cx="6011333" cy="28034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667" y="3761142"/>
            <a:ext cx="3711222" cy="18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79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t="14327" b="5879"/>
          <a:stretch/>
        </p:blipFill>
        <p:spPr>
          <a:xfrm>
            <a:off x="-66481" y="1320228"/>
            <a:ext cx="5471037" cy="355370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65881" y="5484419"/>
            <a:ext cx="7658451" cy="102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i="1" dirty="0">
                <a:latin typeface="Arial"/>
                <a:ea typeface="Gill Sans MT" charset="0"/>
                <a:cs typeface="Arial"/>
              </a:rPr>
              <a:t>“Monogenic” forms of hypertension: estimated 3-5% of all cases. Genetics first approach to identify </a:t>
            </a:r>
            <a:r>
              <a:rPr lang="en-US" sz="3000" i="1" u="sng" dirty="0">
                <a:latin typeface="Arial"/>
                <a:ea typeface="Gill Sans MT" charset="0"/>
                <a:cs typeface="Arial"/>
              </a:rPr>
              <a:t>early cases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436100"/>
            <a:ext cx="7854243" cy="6251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I. Age-dependent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 prevalence of hypertension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+mj-ea"/>
              <a:cs typeface="Times New Roman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03726" y="1431708"/>
            <a:ext cx="4881385" cy="102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i="1" dirty="0">
                <a:latin typeface="Arial"/>
                <a:ea typeface="Gill Sans MT" charset="0"/>
                <a:cs typeface="Arial"/>
              </a:rPr>
              <a:t>Typical definition: &gt;140/90</a:t>
            </a:r>
            <a:endParaRPr lang="en-US" sz="3000" i="1" u="sng" dirty="0">
              <a:latin typeface="Arial"/>
              <a:ea typeface="Gill Sans MT" charset="0"/>
              <a:cs typeface="Arial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62615" y="2769442"/>
            <a:ext cx="4881385" cy="1025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3000" i="1" dirty="0">
                <a:latin typeface="Arial"/>
                <a:ea typeface="Gill Sans MT" charset="0"/>
                <a:cs typeface="Arial"/>
              </a:rPr>
              <a:t>New definition: &gt;130/80</a:t>
            </a:r>
            <a:endParaRPr lang="en-US" sz="3000" i="1" u="sng" dirty="0">
              <a:latin typeface="Arial"/>
              <a:ea typeface="Gill Sans MT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322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57200" y="309101"/>
            <a:ext cx="8277578" cy="1059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II. Primary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Immunodeficiencies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: under-diagnosed diseases? 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+mj-ea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9300" y="1324012"/>
            <a:ext cx="722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Infections are very common—viral, bacterial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300" y="1957689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Likely continuum of genetic differences in the capacity to fight infections—major</a:t>
            </a:r>
            <a:r>
              <a:rPr kumimoji="0" lang="en-US" sz="2400" b="0" i="1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evolutionary selection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300" y="2848402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Crucial</a:t>
            </a:r>
            <a:r>
              <a:rPr kumimoji="0" lang="en-US" sz="2400" b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time element: decreased immune capacities at age extremes (newborns, elderly)  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9300" y="3800334"/>
            <a:ext cx="75480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For consideration: protocols to alert health care providers re risk factors for </a:t>
            </a:r>
            <a:r>
              <a:rPr kumimoji="0" lang="en-US" sz="2400" b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immunodeficiences</a:t>
            </a: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—e.g. 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  <a:p>
            <a:pPr marL="800100" lvl="1" indent="-342900" defTabSz="914400">
              <a:buFont typeface="Arial"/>
              <a:buChar char="•"/>
            </a:pPr>
            <a:r>
              <a:rPr lang="en-US" sz="2400" i="1" kern="0" dirty="0">
                <a:solidFill>
                  <a:sysClr val="windowText" lastClr="000000"/>
                </a:solidFill>
                <a:latin typeface="Arial"/>
              </a:rPr>
              <a:t>T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wo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 major infections 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400" i="1" kern="0" dirty="0">
                <a:solidFill>
                  <a:sysClr val="windowText" lastClr="000000"/>
                </a:solidFill>
                <a:latin typeface="Arial"/>
              </a:rPr>
              <a:t>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n a non-alcoholic</a:t>
            </a:r>
          </a:p>
          <a:p>
            <a:pPr marL="800100" lvl="1" indent="-342900" defTabSz="914400">
              <a:buFont typeface="Arial"/>
              <a:buChar char="•"/>
            </a:pPr>
            <a:r>
              <a:rPr lang="en-US" sz="2400" i="1" kern="0" dirty="0">
                <a:solidFill>
                  <a:sysClr val="windowText" lastClr="000000"/>
                </a:solidFill>
                <a:latin typeface="Arial"/>
              </a:rPr>
              <a:t>Below the age of 50 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F3FA76-0915-7A4F-83BE-EF4DCABBC16B}"/>
              </a:ext>
            </a:extLst>
          </p:cNvPr>
          <p:cNvSpPr txBox="1"/>
          <p:nvPr/>
        </p:nvSpPr>
        <p:spPr>
          <a:xfrm>
            <a:off x="658508" y="5900539"/>
            <a:ext cx="8267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Chronic granulomatous diseases: NADPH oxidases, infections and increased </a:t>
            </a:r>
            <a:r>
              <a:rPr kumimoji="0" lang="en-US" sz="2400" b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</a:rPr>
              <a:t>ris</a:t>
            </a:r>
            <a:r>
              <a:rPr lang="en-US" sz="2400" kern="0" dirty="0">
                <a:solidFill>
                  <a:sysClr val="windowText" lastClr="000000"/>
                </a:solidFill>
                <a:latin typeface="Arial"/>
              </a:rPr>
              <a:t>k for IBD </a:t>
            </a:r>
            <a:endParaRPr kumimoji="0" lang="en-US" sz="2400" b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049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" y="1317325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/>
                <a:ea typeface="Gill Sans MT" charset="0"/>
                <a:cs typeface="Arial"/>
              </a:rPr>
              <a:t>~ 6,000 rare diseases that are known 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  <a:latin typeface="Arial"/>
                <a:ea typeface="Gill Sans MT" charset="0"/>
                <a:cs typeface="Arial"/>
              </a:rPr>
              <a:t>Most of these diseases are not diagnosed precluding appropriate therapy</a:t>
            </a:r>
            <a:endParaRPr lang="en-US" sz="2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30994" y="5757942"/>
            <a:ext cx="8882009" cy="16009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400" dirty="0">
                <a:latin typeface="Arial"/>
                <a:ea typeface="Gill Sans MT" charset="0"/>
                <a:cs typeface="Arial"/>
              </a:rPr>
              <a:t>This will enable us to set up automated disease surveillance programs so that rare diseases are promptly diagnosed</a:t>
            </a:r>
            <a:endParaRPr lang="en-US" sz="2000" dirty="0">
              <a:latin typeface="Arial"/>
              <a:ea typeface="Gill Sans MT" charset="0"/>
              <a:cs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19807" y="5155879"/>
            <a:ext cx="630621" cy="94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52" name="Group 2051"/>
          <p:cNvGrpSpPr/>
          <p:nvPr/>
        </p:nvGrpSpPr>
        <p:grpSpPr>
          <a:xfrm>
            <a:off x="5741550" y="2163826"/>
            <a:ext cx="3402450" cy="2213863"/>
            <a:chOff x="5741550" y="2163826"/>
            <a:chExt cx="3402450" cy="2213863"/>
          </a:xfrm>
        </p:grpSpPr>
        <p:sp>
          <p:nvSpPr>
            <p:cNvPr id="25" name="Rounded Rectangle 24"/>
            <p:cNvSpPr/>
            <p:nvPr/>
          </p:nvSpPr>
          <p:spPr>
            <a:xfrm>
              <a:off x="7439851" y="2163826"/>
              <a:ext cx="1513057" cy="857856"/>
            </a:xfrm>
            <a:prstGeom prst="round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white"/>
                  </a:solidFill>
                  <a:latin typeface="Calibri"/>
                </a:rPr>
                <a:t>Training Set of Confirmed Cases</a:t>
              </a:r>
            </a:p>
          </p:txBody>
        </p:sp>
        <p:sp>
          <p:nvSpPr>
            <p:cNvPr id="26" name="Right Arrow 25"/>
            <p:cNvSpPr/>
            <p:nvPr/>
          </p:nvSpPr>
          <p:spPr>
            <a:xfrm rot="19832785">
              <a:off x="5741550" y="2758191"/>
              <a:ext cx="1795615" cy="496704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prstClr val="white"/>
                  </a:solidFill>
                  <a:latin typeface="Calibri"/>
                </a:rPr>
                <a:t>Machine Learning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928290" y="3021682"/>
              <a:ext cx="1215710" cy="1356007"/>
              <a:chOff x="7928290" y="3021682"/>
              <a:chExt cx="1215710" cy="1356007"/>
            </a:xfrm>
          </p:grpSpPr>
          <p:cxnSp>
            <p:nvCxnSpPr>
              <p:cNvPr id="28" name="Straight Arrow Connector 27"/>
              <p:cNvCxnSpPr>
                <a:stCxn id="25" idx="2"/>
              </p:cNvCxnSpPr>
              <p:nvPr/>
            </p:nvCxnSpPr>
            <p:spPr>
              <a:xfrm>
                <a:off x="8196380" y="3021682"/>
                <a:ext cx="19599" cy="83036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48" name="Rectangle 2047"/>
              <p:cNvSpPr/>
              <p:nvPr/>
            </p:nvSpPr>
            <p:spPr>
              <a:xfrm>
                <a:off x="8312994" y="3345287"/>
                <a:ext cx="831006" cy="28968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Identify Features</a:t>
                </a: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7928290" y="3852042"/>
                <a:ext cx="646773" cy="525647"/>
                <a:chOff x="7928290" y="3852042"/>
                <a:chExt cx="646773" cy="525647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8312994" y="4150330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8316354" y="3852042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7928290" y="3852042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7928290" y="4150330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</p:grpSp>
      <p:grpSp>
        <p:nvGrpSpPr>
          <p:cNvPr id="31" name="Group 30"/>
          <p:cNvGrpSpPr/>
          <p:nvPr/>
        </p:nvGrpSpPr>
        <p:grpSpPr>
          <a:xfrm>
            <a:off x="7459450" y="4377689"/>
            <a:ext cx="1642853" cy="1380253"/>
            <a:chOff x="7459450" y="4377689"/>
            <a:chExt cx="1642853" cy="1380253"/>
          </a:xfrm>
        </p:grpSpPr>
        <p:cxnSp>
          <p:nvCxnSpPr>
            <p:cNvPr id="2051" name="Straight Arrow Connector 2050"/>
            <p:cNvCxnSpPr/>
            <p:nvPr/>
          </p:nvCxnSpPr>
          <p:spPr>
            <a:xfrm>
              <a:off x="8215979" y="4377689"/>
              <a:ext cx="0" cy="77819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8271297" y="4667375"/>
              <a:ext cx="831006" cy="28968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Deploy algorithm</a:t>
              </a: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7459450" y="5155879"/>
              <a:ext cx="1513057" cy="602063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prstClr val="white"/>
                  </a:solidFill>
                  <a:latin typeface="Calibri"/>
                </a:rPr>
                <a:t>Testing Set of Unselected Patients</a:t>
              </a:r>
            </a:p>
          </p:txBody>
        </p:sp>
      </p:grpSp>
      <p:grpSp>
        <p:nvGrpSpPr>
          <p:cNvPr id="2050" name="Group 2049"/>
          <p:cNvGrpSpPr/>
          <p:nvPr/>
        </p:nvGrpSpPr>
        <p:grpSpPr>
          <a:xfrm>
            <a:off x="130994" y="2438193"/>
            <a:ext cx="5769740" cy="2220448"/>
            <a:chOff x="130994" y="2438193"/>
            <a:chExt cx="5769740" cy="22204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12000" t="12557" r="10492" b="12822"/>
            <a:stretch/>
          </p:blipFill>
          <p:spPr>
            <a:xfrm>
              <a:off x="130994" y="2438193"/>
              <a:ext cx="1873303" cy="1641208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2271889" y="2737556"/>
              <a:ext cx="2181046" cy="1182421"/>
            </a:xfrm>
            <a:prstGeom prst="rightArrow">
              <a:avLst/>
            </a:prstGeom>
            <a:effectLst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  <a:cs typeface="Arial"/>
                </a:rPr>
                <a:t>Feature Extraction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395517" y="3107638"/>
              <a:ext cx="1505217" cy="1551003"/>
              <a:chOff x="4395517" y="3107638"/>
              <a:chExt cx="1505217" cy="1551003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4487181" y="3107638"/>
                <a:ext cx="1316590" cy="744404"/>
                <a:chOff x="4487181" y="3107638"/>
                <a:chExt cx="1316590" cy="744404"/>
              </a:xfrm>
            </p:grpSpPr>
            <p:sp>
              <p:nvSpPr>
                <p:cNvPr id="4" name="Oval 3"/>
                <p:cNvSpPr/>
                <p:nvPr/>
              </p:nvSpPr>
              <p:spPr>
                <a:xfrm>
                  <a:off x="4487181" y="3107638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4745890" y="3110121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0" name="Oval 9"/>
                <p:cNvSpPr/>
                <p:nvPr/>
              </p:nvSpPr>
              <p:spPr>
                <a:xfrm>
                  <a:off x="5004599" y="3117928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5263308" y="3117928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5"/>
                </a:fillRef>
                <a:effectRef idx="1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5522017" y="3117928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4"/>
                </a:fillRef>
                <a:effectRef idx="1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>
                  <a:off x="4487181" y="3369797"/>
                  <a:ext cx="258709" cy="227359"/>
                </a:xfrm>
                <a:prstGeom prst="ellipse">
                  <a:avLst/>
                </a:prstGeom>
              </p:spPr>
              <p:style>
                <a:lnRef idx="0">
                  <a:schemeClr val="dk1"/>
                </a:lnRef>
                <a:fillRef idx="3">
                  <a:schemeClr val="dk1"/>
                </a:fillRef>
                <a:effectRef idx="3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4745890" y="3369797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4"/>
                </a:lnRef>
                <a:fillRef idx="3">
                  <a:schemeClr val="accent4"/>
                </a:fillRef>
                <a:effectRef idx="2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4487181" y="3624683"/>
                  <a:ext cx="258709" cy="227359"/>
                </a:xfrm>
                <a:prstGeom prst="ellipse">
                  <a:avLst/>
                </a:prstGeom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4745890" y="3624683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004599" y="3369797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5004599" y="3624683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1" name="Oval 20"/>
                <p:cNvSpPr/>
                <p:nvPr/>
              </p:nvSpPr>
              <p:spPr>
                <a:xfrm>
                  <a:off x="5263308" y="3369797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5522017" y="3369797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3"/>
                </a:fillRef>
                <a:effectRef idx="1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3" name="Oval 22"/>
                <p:cNvSpPr/>
                <p:nvPr/>
              </p:nvSpPr>
              <p:spPr>
                <a:xfrm>
                  <a:off x="5263308" y="3624683"/>
                  <a:ext cx="258709" cy="227359"/>
                </a:xfrm>
                <a:prstGeom prst="ellipse">
                  <a:avLst/>
                </a:prstGeom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" name="Oval 23"/>
                <p:cNvSpPr/>
                <p:nvPr/>
              </p:nvSpPr>
              <p:spPr>
                <a:xfrm>
                  <a:off x="5545062" y="3624683"/>
                  <a:ext cx="258709" cy="227359"/>
                </a:xfrm>
                <a:prstGeom prst="ellipse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2"/>
                </a:fillRef>
                <a:effectRef idx="1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6" name="TextBox 5"/>
              <p:cNvSpPr txBox="1"/>
              <p:nvPr/>
            </p:nvSpPr>
            <p:spPr>
              <a:xfrm>
                <a:off x="4395517" y="3919977"/>
                <a:ext cx="150521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prstClr val="black"/>
                    </a:solidFill>
                    <a:latin typeface="Gill Sans"/>
                    <a:cs typeface="Gill Sans"/>
                  </a:rPr>
                  <a:t>Features Describing Patients</a:t>
                </a:r>
              </a:p>
            </p:txBody>
          </p:sp>
        </p:grpSp>
      </p:grpSp>
      <p:sp>
        <p:nvSpPr>
          <p:cNvPr id="41" name="Title 1"/>
          <p:cNvSpPr txBox="1">
            <a:spLocks/>
          </p:cNvSpPr>
          <p:nvPr/>
        </p:nvSpPr>
        <p:spPr>
          <a:xfrm>
            <a:off x="457200" y="309101"/>
            <a:ext cx="8277578" cy="1059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III. Scaling rare disease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AEEF"/>
                </a:solidFill>
                <a:effectLst/>
                <a:uLnTx/>
                <a:uFillTx/>
                <a:latin typeface="Arial"/>
                <a:ea typeface="+mj-ea"/>
                <a:cs typeface="Times New Roman"/>
              </a:rPr>
              <a:t> discovery within health systems through machine learning  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AEEF"/>
              </a:solidFill>
              <a:effectLst/>
              <a:uLnTx/>
              <a:uFillTx/>
              <a:latin typeface="Arial"/>
              <a:ea typeface="+mj-ea"/>
              <a:cs typeface="Times New Roman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191384" y="3954719"/>
            <a:ext cx="2278059" cy="1830001"/>
            <a:chOff x="4112310" y="1404040"/>
            <a:chExt cx="2278059" cy="1830001"/>
          </a:xfrm>
        </p:grpSpPr>
        <p:pic>
          <p:nvPicPr>
            <p:cNvPr id="46" name="Picture 8" descr="Girish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4023" y="1404040"/>
              <a:ext cx="1053177" cy="1446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4112310" y="2903181"/>
              <a:ext cx="2278059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dirty="0" err="1">
                  <a:latin typeface="+mj-lt"/>
                </a:rPr>
                <a:t>Girish</a:t>
              </a:r>
              <a:r>
                <a:rPr lang="en-US" dirty="0">
                  <a:latin typeface="+mj-lt"/>
                </a:rPr>
                <a:t> </a:t>
              </a:r>
              <a:r>
                <a:rPr lang="en-US" dirty="0" err="1">
                  <a:latin typeface="+mj-lt"/>
                </a:rPr>
                <a:t>Nakardni</a:t>
              </a:r>
              <a:r>
                <a:rPr lang="en-US" dirty="0">
                  <a:latin typeface="+mj-lt"/>
                </a:rPr>
                <a:t>, M.D.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22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dified Mount Sinai">
  <a:themeElements>
    <a:clrScheme name="M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Modified Mount Sinai">
  <a:themeElements>
    <a:clrScheme name="M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Modified Mount Sinai">
  <a:themeElements>
    <a:clrScheme name="Mt Sinai">
      <a:dk1>
        <a:srgbClr val="000000"/>
      </a:dk1>
      <a:lt1>
        <a:srgbClr val="FFFFFF"/>
      </a:lt1>
      <a:dk2>
        <a:srgbClr val="221F72"/>
      </a:dk2>
      <a:lt2>
        <a:srgbClr val="FFFFFF"/>
      </a:lt2>
      <a:accent1>
        <a:srgbClr val="00AEEF"/>
      </a:accent1>
      <a:accent2>
        <a:srgbClr val="D80B8C"/>
      </a:accent2>
      <a:accent3>
        <a:srgbClr val="221F72"/>
      </a:accent3>
      <a:accent4>
        <a:srgbClr val="B2B3B2"/>
      </a:accent4>
      <a:accent5>
        <a:srgbClr val="DDDEDD"/>
      </a:accent5>
      <a:accent6>
        <a:srgbClr val="00B9F2"/>
      </a:accent6>
      <a:hlink>
        <a:srgbClr val="767776"/>
      </a:hlink>
      <a:folHlink>
        <a:srgbClr val="7778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Modified Mount Sinai.potx</Template>
  <TotalTime>9109</TotalTime>
  <Words>1081</Words>
  <Application>Microsoft Office PowerPoint</Application>
  <PresentationFormat>On-screen Show (4:3)</PresentationFormat>
  <Paragraphs>166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Calibri</vt:lpstr>
      <vt:lpstr>Century Gothic</vt:lpstr>
      <vt:lpstr>Comic Sans MS</vt:lpstr>
      <vt:lpstr>Gill Sans</vt:lpstr>
      <vt:lpstr>Gill Sans MT</vt:lpstr>
      <vt:lpstr>Lucida Grande</vt:lpstr>
      <vt:lpstr>Times New Roman</vt:lpstr>
      <vt:lpstr>Wingdings</vt:lpstr>
      <vt:lpstr>Wingdings 2</vt:lpstr>
      <vt:lpstr>Modified Mount Sinai</vt:lpstr>
      <vt:lpstr>Custom Design</vt:lpstr>
      <vt:lpstr>Office Theme</vt:lpstr>
      <vt:lpstr>2_Modified Mount Sinai</vt:lpstr>
      <vt:lpstr>1_Modified Mount Sinai</vt:lpstr>
      <vt:lpstr>“Monogenic” contributions to complex traits: scaling pleiotropy  </vt:lpstr>
      <vt:lpstr>The Short-term Challenge for BioMe</vt:lpstr>
      <vt:lpstr>The Mount Sinai BioMe – EMR-linked Biobank </vt:lpstr>
      <vt:lpstr>Advantages to Health-System based Biobanks</vt:lpstr>
      <vt:lpstr>Regeneron exome sequencing the entire BioMe Biobank: 32K sequences back</vt:lpstr>
      <vt:lpstr>Of horses and zebras </vt:lpstr>
      <vt:lpstr>PowerPoint Presentation</vt:lpstr>
      <vt:lpstr>PowerPoint Presentation</vt:lpstr>
      <vt:lpstr>PowerPoint Presentation</vt:lpstr>
      <vt:lpstr>“Expected” &amp; “Unexpected” Pleiotropy</vt:lpstr>
      <vt:lpstr>IL23R is an IBD (Crohn’s disease &amp; ulcerative colitis) gene</vt:lpstr>
      <vt:lpstr>Across autoimmunity: a) MHC class I vs. II; b) PTPN22 Arg620Trp, and c) IL23R </vt:lpstr>
      <vt:lpstr>Cystic fibrosis: poly-organ recessive Mendelian disease—chloride channel defect </vt:lpstr>
      <vt:lpstr>Mendelian diseases co-segregating with IBD </vt:lpstr>
      <vt:lpstr>Ashkenazi Jews with a three-fold higher prevalence of IBD vs. non-Jewish Europeans </vt:lpstr>
      <vt:lpstr>NOX1 (NADPH oxidase 1) D360N: present in both AJs and non-AJ EA, higher effect sizes in AJs</vt:lpstr>
      <vt:lpstr>“Unexpected” Pleiotropy</vt:lpstr>
      <vt:lpstr>Jewish-predominant mutations: One gene (LRRK2), two diseases, risk and protective gene domains </vt:lpstr>
      <vt:lpstr>PowerPoint Presentation</vt:lpstr>
      <vt:lpstr>PowerPoint Presentation</vt:lpstr>
      <vt:lpstr>PowerPoint Presentation</vt:lpstr>
    </vt:vector>
  </TitlesOfParts>
  <Company>Infinia Group LLC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Times New Roman Bold 45/48 points</dc:title>
  <dc:creator>Ilgin Sezer</dc:creator>
  <cp:lastModifiedBy>Manolio, Teri (NIH/NHGRI) [E]</cp:lastModifiedBy>
  <cp:revision>720</cp:revision>
  <dcterms:created xsi:type="dcterms:W3CDTF">2016-02-12T03:46:36Z</dcterms:created>
  <dcterms:modified xsi:type="dcterms:W3CDTF">2018-05-02T11:12:18Z</dcterms:modified>
</cp:coreProperties>
</file>