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3" r:id="rId3"/>
    <p:sldId id="267" r:id="rId4"/>
    <p:sldId id="268" r:id="rId5"/>
    <p:sldId id="294" r:id="rId6"/>
    <p:sldId id="269" r:id="rId7"/>
    <p:sldId id="284" r:id="rId8"/>
    <p:sldId id="286" r:id="rId9"/>
    <p:sldId id="285" r:id="rId10"/>
    <p:sldId id="270" r:id="rId11"/>
    <p:sldId id="282" r:id="rId12"/>
    <p:sldId id="292" r:id="rId13"/>
    <p:sldId id="283" r:id="rId14"/>
    <p:sldId id="279" r:id="rId15"/>
    <p:sldId id="266" r:id="rId16"/>
    <p:sldId id="265" r:id="rId17"/>
    <p:sldId id="272" r:id="rId18"/>
    <p:sldId id="273" r:id="rId19"/>
    <p:sldId id="287" r:id="rId20"/>
    <p:sldId id="275" r:id="rId21"/>
    <p:sldId id="276" r:id="rId22"/>
    <p:sldId id="277" r:id="rId23"/>
    <p:sldId id="278" r:id="rId24"/>
    <p:sldId id="262" r:id="rId25"/>
    <p:sldId id="263" r:id="rId26"/>
    <p:sldId id="288" r:id="rId27"/>
    <p:sldId id="289" r:id="rId28"/>
    <p:sldId id="264" r:id="rId29"/>
    <p:sldId id="290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1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20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23FEA-7D38-CE4E-B2C1-1846964DC93F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75453-2434-AC40-9EC6-CF7473C46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0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these approaches, we identified</a:t>
            </a:r>
            <a:r>
              <a:rPr lang="en-US" baseline="0" dirty="0"/>
              <a:t> the allelic structures that generate most of the diversity at many loci.</a:t>
            </a:r>
            <a:endParaRPr lang="en-US" dirty="0"/>
          </a:p>
          <a:p>
            <a:r>
              <a:rPr lang="en-US" dirty="0"/>
              <a:t>As we hoped,</a:t>
            </a:r>
            <a:r>
              <a:rPr lang="en-US" baseline="0" dirty="0"/>
              <a:t> they are </a:t>
            </a:r>
            <a:r>
              <a:rPr lang="en-US" b="1" baseline="0" dirty="0"/>
              <a:t>allelic series</a:t>
            </a:r>
            <a:r>
              <a:rPr lang="en-US" b="0" baseline="0" dirty="0"/>
              <a:t> of functionally distinct alleles – </a:t>
            </a:r>
            <a:r>
              <a:rPr lang="en-US" baseline="0" dirty="0"/>
              <a:t> </a:t>
            </a:r>
          </a:p>
          <a:p>
            <a:r>
              <a:rPr lang="en-US" baseline="0" dirty="0"/>
              <a:t>alleles that change the copy numbers and structures of the affected genes.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 we’ve found that they contribute to many human phenotypes.</a:t>
            </a:r>
          </a:p>
          <a:p>
            <a:r>
              <a:rPr lang="en-US" dirty="0"/>
              <a:t>For example, in the </a:t>
            </a:r>
            <a:r>
              <a:rPr lang="en-US" dirty="0" err="1"/>
              <a:t>Haptoglobin</a:t>
            </a:r>
            <a:r>
              <a:rPr lang="en-US" dirty="0"/>
              <a:t> </a:t>
            </a:r>
            <a:r>
              <a:rPr lang="en-US" dirty="0" smtClean="0"/>
              <a:t>gene, </a:t>
            </a:r>
            <a:r>
              <a:rPr lang="en-US" dirty="0"/>
              <a:t>deletions of exons that encode a </a:t>
            </a:r>
            <a:r>
              <a:rPr lang="en-US" dirty="0" err="1"/>
              <a:t>multimerization</a:t>
            </a:r>
            <a:r>
              <a:rPr lang="en-US" dirty="0"/>
              <a:t> domain</a:t>
            </a:r>
          </a:p>
          <a:p>
            <a:r>
              <a:rPr lang="en-US" dirty="0"/>
              <a:t>are recurring in every human generation – and protect against high cholesterol.</a:t>
            </a:r>
          </a:p>
          <a:p>
            <a:endParaRPr lang="en-US" baseline="0" dirty="0"/>
          </a:p>
          <a:p>
            <a:r>
              <a:rPr lang="en-US" dirty="0"/>
              <a:t>But I’m going to tell you more about </a:t>
            </a:r>
            <a:r>
              <a:rPr lang="en-US" dirty="0" smtClean="0"/>
              <a:t>C4, </a:t>
            </a:r>
            <a:r>
              <a:rPr lang="en-US" dirty="0"/>
              <a:t>because it taught us </a:t>
            </a:r>
            <a:r>
              <a:rPr lang="en-US" dirty="0" smtClean="0"/>
              <a:t>something about schizophrenia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4B40-C0C7-194E-99BC-99C72BB0D1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2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the kind of illness for which one might look to human genetics for leads.</a:t>
            </a:r>
          </a:p>
          <a:p>
            <a:endParaRPr lang="en-US" baseline="0" dirty="0"/>
          </a:p>
          <a:p>
            <a:r>
              <a:rPr lang="en-US" baseline="0" dirty="0"/>
              <a:t>But one of the strongest </a:t>
            </a:r>
            <a:r>
              <a:rPr lang="en-US" baseline="0" dirty="0" smtClean="0"/>
              <a:t>genetic </a:t>
            </a:r>
            <a:r>
              <a:rPr lang="en-US" baseline="0" dirty="0"/>
              <a:t>hints was actually confusing: </a:t>
            </a:r>
          </a:p>
          <a:p>
            <a:r>
              <a:rPr lang="en-US" baseline="0" dirty="0"/>
              <a:t>The strongest signal in both association and linkage studies was always in the MHC locus on chromosome 6.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baseline="0" dirty="0"/>
              <a:t>years of </a:t>
            </a:r>
            <a:r>
              <a:rPr lang="en-US" baseline="0" dirty="0" smtClean="0"/>
              <a:t>work had failed to find the responsible genes and alleles, </a:t>
            </a:r>
          </a:p>
          <a:p>
            <a:r>
              <a:rPr lang="en-US" baseline="0" dirty="0" smtClean="0"/>
              <a:t>and </a:t>
            </a:r>
            <a:r>
              <a:rPr lang="en-US" dirty="0" smtClean="0"/>
              <a:t>had </a:t>
            </a:r>
            <a:r>
              <a:rPr lang="en-US" b="1" dirty="0"/>
              <a:t>exhausted conventional genetic explanations </a:t>
            </a:r>
            <a:r>
              <a:rPr lang="en-US" dirty="0"/>
              <a:t>for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4B40-C0C7-194E-99BC-99C72BB0D1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potential</a:t>
            </a:r>
            <a:r>
              <a:rPr lang="en-US" baseline="0" dirty="0" smtClean="0"/>
              <a:t> lead comes from several large cohorts we have genome-scanned here, </a:t>
            </a:r>
          </a:p>
          <a:p>
            <a:r>
              <a:rPr lang="en-US" baseline="0" dirty="0" smtClean="0"/>
              <a:t>which seem to show peak associations in the same place – a gene-dense region at about 32 Mb on the physical map.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Even here though, the association signal is curious and puzzling,</a:t>
            </a:r>
          </a:p>
          <a:p>
            <a:r>
              <a:rPr lang="en-US" baseline="0" dirty="0" smtClean="0"/>
              <a:t>As it doesn’t correspond to the linkage disequilibrium around any known variant.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B14F5-4FAE-9748-954D-C47B341858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8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was a </a:t>
            </a:r>
            <a:r>
              <a:rPr lang="en-US" baseline="0" dirty="0"/>
              <a:t>place to look for </a:t>
            </a:r>
            <a:r>
              <a:rPr lang="en-US" b="1" baseline="0" dirty="0"/>
              <a:t>unconventional explanations</a:t>
            </a:r>
            <a:r>
              <a:rPr lang="en-US" b="0" baseline="0" dirty="0"/>
              <a:t>.  And we found one.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At</a:t>
            </a:r>
            <a:r>
              <a:rPr lang="en-US" baseline="0" dirty="0"/>
              <a:t> the complement component 4 locus – which is within the MHC region – </a:t>
            </a:r>
          </a:p>
          <a:p>
            <a:r>
              <a:rPr lang="en-US" baseline="0" dirty="0"/>
              <a:t>there are two paralogous genes – C4A and C4B.</a:t>
            </a:r>
          </a:p>
          <a:p>
            <a:r>
              <a:rPr lang="en-US" baseline="0" dirty="0"/>
              <a:t>The encoded proteins both opsonize debris for elimination by phagocytic cells –</a:t>
            </a:r>
          </a:p>
          <a:p>
            <a:r>
              <a:rPr lang="en-US" baseline="0" dirty="0"/>
              <a:t>but they bind to different sites in tissues.</a:t>
            </a:r>
          </a:p>
          <a:p>
            <a:endParaRPr lang="en-US" dirty="0"/>
          </a:p>
          <a:p>
            <a:r>
              <a:rPr lang="en-US" dirty="0"/>
              <a:t>There’s also an ancient retroviral insertion, which we found acts as a brain-specific</a:t>
            </a:r>
            <a:r>
              <a:rPr lang="en-US" baseline="0" dirty="0"/>
              <a:t> enhancer.</a:t>
            </a:r>
          </a:p>
          <a:p>
            <a:endParaRPr lang="en-US" baseline="0" dirty="0"/>
          </a:p>
          <a:p>
            <a:r>
              <a:rPr lang="en-US" baseline="0" dirty="0"/>
              <a:t>We found that this locus exists in many different forms in different people.</a:t>
            </a:r>
          </a:p>
          <a:p>
            <a:r>
              <a:rPr lang="en-US" baseline="0" dirty="0"/>
              <a:t>We inherit different numbers of C4A and C4B genes, due to these common and rare alleles.</a:t>
            </a:r>
          </a:p>
          <a:p>
            <a:r>
              <a:rPr lang="en-US" baseline="0" dirty="0"/>
              <a:t>And this enhancer is on some copies and not others.</a:t>
            </a:r>
          </a:p>
          <a:p>
            <a:r>
              <a:rPr lang="en-US" baseline="0" dirty="0"/>
              <a:t>So it’s </a:t>
            </a:r>
            <a:r>
              <a:rPr lang="en-US" baseline="0" dirty="0" smtClean="0"/>
              <a:t>a functionally salient allelic series.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4B40-C0C7-194E-99BC-99C72BB0D1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2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insights:</a:t>
            </a:r>
          </a:p>
          <a:p>
            <a:r>
              <a:rPr lang="en-US" dirty="0" smtClean="0"/>
              <a:t>Clearly nonrandom relationship to SNPs</a:t>
            </a:r>
            <a:r>
              <a:rPr lang="en-US" baseline="0" dirty="0" smtClean="0"/>
              <a:t>.  Might cause associations to nearby SNPs. BUT</a:t>
            </a:r>
          </a:p>
          <a:p>
            <a:r>
              <a:rPr lang="en-US" baseline="0" dirty="0" smtClean="0"/>
              <a:t>Complex relationship to any individual SNP.  No SNP proxies.  </a:t>
            </a:r>
          </a:p>
          <a:p>
            <a:r>
              <a:rPr lang="en-US" baseline="0" dirty="0" smtClean="0"/>
              <a:t>Could this cause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B14F5-4FAE-9748-954D-C47B341858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0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across </a:t>
            </a:r>
            <a:r>
              <a:rPr lang="en-US" dirty="0"/>
              <a:t>this allelic series,</a:t>
            </a:r>
            <a:endParaRPr lang="en-US" baseline="0" dirty="0"/>
          </a:p>
          <a:p>
            <a:r>
              <a:rPr lang="en-US" baseline="0" dirty="0"/>
              <a:t>The more C4A expression an allele generates in the brain, </a:t>
            </a:r>
          </a:p>
          <a:p>
            <a:r>
              <a:rPr lang="en-US" baseline="0" dirty="0"/>
              <a:t>the greater the risk of schizophrenia it confers.</a:t>
            </a:r>
          </a:p>
          <a:p>
            <a:endParaRPr lang="en-US" baseline="0" dirty="0"/>
          </a:p>
          <a:p>
            <a:r>
              <a:rPr lang="en-US" baseline="0" dirty="0"/>
              <a:t>But the level of risk is </a:t>
            </a:r>
            <a:r>
              <a:rPr lang="en-US" baseline="0" dirty="0" smtClean="0"/>
              <a:t>generally not </a:t>
            </a:r>
            <a:r>
              <a:rPr lang="en-US" baseline="0" dirty="0"/>
              <a:t>shaped by </a:t>
            </a:r>
            <a:r>
              <a:rPr lang="en-US" baseline="0" dirty="0" smtClean="0"/>
              <a:t>the </a:t>
            </a:r>
            <a:r>
              <a:rPr lang="en-US" baseline="0" dirty="0"/>
              <a:t>SNP haplotype on which a C4 allele is segregating.</a:t>
            </a:r>
          </a:p>
          <a:p>
            <a:endParaRPr lang="en-US" baseline="0" dirty="0"/>
          </a:p>
          <a:p>
            <a:r>
              <a:rPr lang="en-US" baseline="0" dirty="0"/>
              <a:t>This finding indicated that an over-active complement system, rather than an adaptive immune response, was generating risk from the MHC locus.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4B40-C0C7-194E-99BC-99C72BB0D1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8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But we uncovered something much more surprising and translationally important</a:t>
            </a:r>
            <a:r>
              <a:rPr lang="mr-IN" baseline="0" dirty="0"/>
              <a:t>…</a:t>
            </a:r>
            <a:r>
              <a:rPr lang="en-US" baseline="0" dirty="0"/>
              <a:t> about cancer.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in most human genetic studies, we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were analyzing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from blood-derived DNA.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somatic mutations, we looked for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 variants that were present at low allelic fractions – consistent with their being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in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but not all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a person’s cells.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thousands of somatic mutations in these cohorts.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mutations did concentrate in specific genes – but they were blood-cancer genes.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this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common state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which a blood stem cell or progenitor has acquired a mutation and then clonally expanded until its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progeny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 substantial fraction of a person’s blood cells.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creates a large reservoir of pre-cancerous cells,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of which might acquire follow-on mutations that drive it toward frank malignancy.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in whose DNA we had uncovered this condition went on to develop blood cancer at about 12 times the normal rate.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 Ebert, who discovered this independently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tell you even more exciting things about it this afternoon.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4B40-C0C7-194E-99BC-99C72BB0D1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I'll start with a birds-eye view of the event calls. This slide shows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pileups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events called on chromosomes 12 and 13. Horizontal lines correspond to individual event calls and are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color-coded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according to copy number: red lines indicate mosaic losses, green lines indicate CNN-LOH events, and blue lines indicate gains. You'll immediately see that chromosomes 12 and 13 behave very differently: chromosome 12 is dominated by whole-chromosome duplications, while chromosome 13 is dominated by focal deletions. These two events are the most common aberrations in chronic lymphocytic leukemia, which provides a sanity-check of our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7330D-647B-4486-9F4F-D7AB93A27A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8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7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1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2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2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4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0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59EF5-B5C7-2346-BE0A-6A197E5E00BD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B4A2C-CB53-CA44-B227-D3B0E2E44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(null)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.(null)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0.png"/><Relationship Id="rId12" Type="http://schemas.openxmlformats.org/officeDocument/2006/relationships/image" Target="../media/image920.png"/><Relationship Id="rId13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Relationship Id="rId4" Type="http://schemas.openxmlformats.org/officeDocument/2006/relationships/image" Target="../media/image840.png"/><Relationship Id="rId5" Type="http://schemas.openxmlformats.org/officeDocument/2006/relationships/image" Target="../media/image850.png"/><Relationship Id="rId6" Type="http://schemas.openxmlformats.org/officeDocument/2006/relationships/image" Target="../media/image860.png"/><Relationship Id="rId7" Type="http://schemas.openxmlformats.org/officeDocument/2006/relationships/image" Target="../media/image870.png"/><Relationship Id="rId8" Type="http://schemas.openxmlformats.org/officeDocument/2006/relationships/image" Target="../media/image880.png"/><Relationship Id="rId9" Type="http://schemas.openxmlformats.org/officeDocument/2006/relationships/image" Target="../media/image890.png"/><Relationship Id="rId10" Type="http://schemas.openxmlformats.org/officeDocument/2006/relationships/image" Target="../media/image9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30.tiff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0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Structural and multi-allelic variation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37059"/>
            <a:ext cx="9144000" cy="1655762"/>
          </a:xfrm>
        </p:spPr>
        <p:txBody>
          <a:bodyPr/>
          <a:lstStyle/>
          <a:p>
            <a:r>
              <a:rPr lang="en-US" sz="2800" dirty="0" smtClean="0"/>
              <a:t>Steve McCarroll</a:t>
            </a:r>
          </a:p>
          <a:p>
            <a:r>
              <a:rPr lang="en-US" dirty="0" smtClean="0"/>
              <a:t>Harvard Medical School</a:t>
            </a:r>
          </a:p>
          <a:p>
            <a:r>
              <a:rPr lang="en-US" dirty="0" smtClean="0"/>
              <a:t>Broad Institute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82DC11-0243-674B-8AB8-D600A0F93F61}"/>
              </a:ext>
            </a:extLst>
          </p:cNvPr>
          <p:cNvGrpSpPr/>
          <p:nvPr/>
        </p:nvGrpSpPr>
        <p:grpSpPr>
          <a:xfrm>
            <a:off x="925895" y="3831582"/>
            <a:ext cx="3013208" cy="2266716"/>
            <a:chOff x="6083301" y="304800"/>
            <a:chExt cx="2933699" cy="2206905"/>
          </a:xfrm>
        </p:grpSpPr>
        <p:pic>
          <p:nvPicPr>
            <p:cNvPr id="6" name="Picture 5" descr="C4 structures.tif">
              <a:extLst>
                <a:ext uri="{FF2B5EF4-FFF2-40B4-BE49-F238E27FC236}">
                  <a16:creationId xmlns:a16="http://schemas.microsoft.com/office/drawing/2014/main" xmlns="" id="{2E41452F-DEDC-8744-995C-94A268A43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1" t="5714" r="3635"/>
            <a:stretch/>
          </p:blipFill>
          <p:spPr>
            <a:xfrm>
              <a:off x="6083301" y="431800"/>
              <a:ext cx="2743200" cy="207990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B8A0A02-4577-6E43-A1DE-6520E3BD1CD2}"/>
                </a:ext>
              </a:extLst>
            </p:cNvPr>
            <p:cNvSpPr/>
            <p:nvPr/>
          </p:nvSpPr>
          <p:spPr>
            <a:xfrm>
              <a:off x="8267700" y="304800"/>
              <a:ext cx="749300" cy="76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AD0F21-823F-BC49-A027-4AEC480C9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45" y="3709742"/>
            <a:ext cx="3339993" cy="28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83" y="206928"/>
            <a:ext cx="1125492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Associations to specific </a:t>
            </a:r>
            <a:r>
              <a:rPr lang="en-US" sz="4000" i="1" dirty="0" smtClean="0"/>
              <a:t>C4</a:t>
            </a:r>
            <a:r>
              <a:rPr lang="en-US" sz="4000" dirty="0" smtClean="0"/>
              <a:t> alleles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41C6B5-1E68-6143-9A3D-E089F5916375}"/>
              </a:ext>
            </a:extLst>
          </p:cNvPr>
          <p:cNvSpPr/>
          <p:nvPr/>
        </p:nvSpPr>
        <p:spPr>
          <a:xfrm>
            <a:off x="8688266" y="6249165"/>
            <a:ext cx="253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Sekar</a:t>
            </a:r>
            <a:r>
              <a:rPr lang="en-US" dirty="0"/>
              <a:t>, </a:t>
            </a:r>
            <a:r>
              <a:rPr lang="en-US" i="1" dirty="0" smtClean="0"/>
              <a:t>et al., Nature</a:t>
            </a:r>
            <a:r>
              <a:rPr lang="en-US" dirty="0" smtClean="0"/>
              <a:t> </a:t>
            </a:r>
            <a:r>
              <a:rPr lang="en-US" dirty="0"/>
              <a:t>2016</a:t>
            </a:r>
          </a:p>
        </p:txBody>
      </p:sp>
      <p:pic>
        <p:nvPicPr>
          <p:cNvPr id="9" name="Picture 8" descr="Figure5 scz association and expression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2" b="56022"/>
          <a:stretch/>
        </p:blipFill>
        <p:spPr>
          <a:xfrm>
            <a:off x="608876" y="2622742"/>
            <a:ext cx="4815343" cy="3578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889852-675A-654E-887C-3831F26CF8AB}"/>
              </a:ext>
            </a:extLst>
          </p:cNvPr>
          <p:cNvSpPr txBox="1"/>
          <p:nvPr/>
        </p:nvSpPr>
        <p:spPr>
          <a:xfrm>
            <a:off x="811994" y="1888113"/>
            <a:ext cx="501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more </a:t>
            </a:r>
            <a:r>
              <a:rPr lang="en-US" b="1" dirty="0"/>
              <a:t>C4A RNA expression </a:t>
            </a:r>
            <a:r>
              <a:rPr lang="en-US" dirty="0"/>
              <a:t>an allele generates...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5B7DC4F-A423-624D-86F5-7EFEF8C5AEB4}"/>
              </a:ext>
            </a:extLst>
          </p:cNvPr>
          <p:cNvGrpSpPr/>
          <p:nvPr/>
        </p:nvGrpSpPr>
        <p:grpSpPr>
          <a:xfrm>
            <a:off x="6730284" y="1888113"/>
            <a:ext cx="4665264" cy="4118675"/>
            <a:chOff x="6730284" y="1888113"/>
            <a:chExt cx="4665264" cy="4118675"/>
          </a:xfrm>
        </p:grpSpPr>
        <p:pic>
          <p:nvPicPr>
            <p:cNvPr id="11" name="Picture 10" descr="C4longAllelicSeries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284" y="2613068"/>
              <a:ext cx="4398564" cy="33937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EBFF2B7-C9AF-224B-8514-58EC4C33B635}"/>
                </a:ext>
              </a:extLst>
            </p:cNvPr>
            <p:cNvSpPr txBox="1"/>
            <p:nvPr/>
          </p:nvSpPr>
          <p:spPr>
            <a:xfrm>
              <a:off x="7439080" y="1888113"/>
              <a:ext cx="395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... the more </a:t>
              </a:r>
              <a:r>
                <a:rPr lang="en-US" b="1" dirty="0"/>
                <a:t>schizophrenia risk </a:t>
              </a:r>
              <a:r>
                <a:rPr lang="en-US" dirty="0"/>
                <a:t>it confers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0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Recurring exon deletions in </a:t>
            </a:r>
            <a:r>
              <a:rPr lang="en-US" dirty="0" err="1" smtClean="0"/>
              <a:t>haptoglobin</a:t>
            </a:r>
            <a:r>
              <a:rPr lang="en-US" dirty="0" smtClean="0"/>
              <a:t> (</a:t>
            </a:r>
            <a:r>
              <a:rPr lang="en-US" i="1" dirty="0" smtClean="0"/>
              <a:t>HP</a:t>
            </a:r>
            <a:r>
              <a:rPr lang="en-US" dirty="0" smtClean="0"/>
              <a:t>) and blood cholesterol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390C38-F2B7-7F40-87B2-52D6D0789F24}"/>
              </a:ext>
            </a:extLst>
          </p:cNvPr>
          <p:cNvSpPr/>
          <p:nvPr/>
        </p:nvSpPr>
        <p:spPr>
          <a:xfrm>
            <a:off x="578808" y="3869953"/>
            <a:ext cx="3825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Haptoglobin</a:t>
            </a:r>
            <a:r>
              <a:rPr lang="en-US" sz="1600" dirty="0"/>
              <a:t> (</a:t>
            </a:r>
            <a:r>
              <a:rPr lang="en-US" sz="1600" i="1" dirty="0"/>
              <a:t>HP</a:t>
            </a:r>
            <a:r>
              <a:rPr lang="en-US" sz="1600" dirty="0"/>
              <a:t>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E8250D-253B-F945-8983-CC7F28B94857}"/>
              </a:ext>
            </a:extLst>
          </p:cNvPr>
          <p:cNvGrpSpPr/>
          <p:nvPr/>
        </p:nvGrpSpPr>
        <p:grpSpPr>
          <a:xfrm>
            <a:off x="663897" y="1989000"/>
            <a:ext cx="3758928" cy="1713437"/>
            <a:chOff x="6261100" y="4923901"/>
            <a:chExt cx="3758928" cy="1713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1447F42-9557-D241-BE36-4C81C18102BC}"/>
                </a:ext>
              </a:extLst>
            </p:cNvPr>
            <p:cNvSpPr/>
            <p:nvPr/>
          </p:nvSpPr>
          <p:spPr>
            <a:xfrm>
              <a:off x="6636395" y="5177901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12F1C35-162F-1048-910A-9E858521CB48}"/>
                </a:ext>
              </a:extLst>
            </p:cNvPr>
            <p:cNvSpPr/>
            <p:nvPr/>
          </p:nvSpPr>
          <p:spPr>
            <a:xfrm>
              <a:off x="7055013" y="5177901"/>
              <a:ext cx="134129" cy="209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FF16455-C0E9-064F-A9F8-347EBCB9BEE4}"/>
                </a:ext>
              </a:extLst>
            </p:cNvPr>
            <p:cNvSpPr/>
            <p:nvPr/>
          </p:nvSpPr>
          <p:spPr>
            <a:xfrm>
              <a:off x="6854170" y="5177901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A9227CC-D1D3-3F42-BC53-85E483200F82}"/>
                </a:ext>
              </a:extLst>
            </p:cNvPr>
            <p:cNvSpPr/>
            <p:nvPr/>
          </p:nvSpPr>
          <p:spPr>
            <a:xfrm>
              <a:off x="7337996" y="5177901"/>
              <a:ext cx="45719" cy="2032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5E47A5-982C-7543-AF10-88ED89D5E332}"/>
                </a:ext>
              </a:extLst>
            </p:cNvPr>
            <p:cNvSpPr/>
            <p:nvPr/>
          </p:nvSpPr>
          <p:spPr>
            <a:xfrm>
              <a:off x="8344879" y="5177901"/>
              <a:ext cx="388709" cy="227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F3E4DB96-29B3-8644-9B42-47FD4598ADB6}"/>
                </a:ext>
              </a:extLst>
            </p:cNvPr>
            <p:cNvCxnSpPr/>
            <p:nvPr/>
          </p:nvCxnSpPr>
          <p:spPr>
            <a:xfrm>
              <a:off x="6489700" y="4923901"/>
              <a:ext cx="1924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F66C307-50B0-8144-9EC6-3B274317F850}"/>
                </a:ext>
              </a:extLst>
            </p:cNvPr>
            <p:cNvCxnSpPr/>
            <p:nvPr/>
          </p:nvCxnSpPr>
          <p:spPr>
            <a:xfrm flipV="1">
              <a:off x="6502400" y="4936601"/>
              <a:ext cx="0" cy="241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78EEF57-6B5B-C34D-A296-F6D033F7A060}"/>
                </a:ext>
              </a:extLst>
            </p:cNvPr>
            <p:cNvSpPr/>
            <p:nvPr/>
          </p:nvSpPr>
          <p:spPr>
            <a:xfrm>
              <a:off x="7688014" y="5177901"/>
              <a:ext cx="134129" cy="209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7A1D1F2-4EC3-E841-8643-C110BF884C9F}"/>
                </a:ext>
              </a:extLst>
            </p:cNvPr>
            <p:cNvSpPr/>
            <p:nvPr/>
          </p:nvSpPr>
          <p:spPr>
            <a:xfrm>
              <a:off x="7970997" y="5177901"/>
              <a:ext cx="45719" cy="2032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A646B5B-B0A1-824C-8069-CC9B50E651ED}"/>
                </a:ext>
              </a:extLst>
            </p:cNvPr>
            <p:cNvCxnSpPr/>
            <p:nvPr/>
          </p:nvCxnSpPr>
          <p:spPr>
            <a:xfrm>
              <a:off x="6261100" y="5291492"/>
              <a:ext cx="32131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758EFE0-743A-7842-BDB2-0C284E5830F4}"/>
                </a:ext>
              </a:extLst>
            </p:cNvPr>
            <p:cNvCxnSpPr>
              <a:cxnSpLocks/>
            </p:cNvCxnSpPr>
            <p:nvPr/>
          </p:nvCxnSpPr>
          <p:spPr>
            <a:xfrm>
              <a:off x="6956615" y="5626100"/>
              <a:ext cx="587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58548C8-5860-804C-8913-86E87D932592}"/>
                </a:ext>
              </a:extLst>
            </p:cNvPr>
            <p:cNvCxnSpPr>
              <a:cxnSpLocks/>
            </p:cNvCxnSpPr>
            <p:nvPr/>
          </p:nvCxnSpPr>
          <p:spPr>
            <a:xfrm>
              <a:off x="7250207" y="5753100"/>
              <a:ext cx="587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F640625-A98D-DC4A-A2F3-669DF56F04C7}"/>
                </a:ext>
              </a:extLst>
            </p:cNvPr>
            <p:cNvCxnSpPr>
              <a:cxnSpLocks/>
            </p:cNvCxnSpPr>
            <p:nvPr/>
          </p:nvCxnSpPr>
          <p:spPr>
            <a:xfrm>
              <a:off x="7605807" y="5876267"/>
              <a:ext cx="587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B96C88B-5B5B-6A46-9B44-BE77C95DD152}"/>
                </a:ext>
              </a:extLst>
            </p:cNvPr>
            <p:cNvSpPr txBox="1"/>
            <p:nvPr/>
          </p:nvSpPr>
          <p:spPr>
            <a:xfrm>
              <a:off x="8192992" y="5599268"/>
              <a:ext cx="136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recurring deletions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1AE72AE-D10A-1746-BF0D-20BABFEFBC4E}"/>
                </a:ext>
              </a:extLst>
            </p:cNvPr>
            <p:cNvSpPr/>
            <p:nvPr/>
          </p:nvSpPr>
          <p:spPr>
            <a:xfrm>
              <a:off x="7009988" y="6410156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46A2AA3-16DE-E14F-BCBF-2767A81B536B}"/>
                </a:ext>
              </a:extLst>
            </p:cNvPr>
            <p:cNvSpPr/>
            <p:nvPr/>
          </p:nvSpPr>
          <p:spPr>
            <a:xfrm>
              <a:off x="7428606" y="6410156"/>
              <a:ext cx="134129" cy="209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FCB3CC5-0E25-7547-B491-66ECB78A2831}"/>
                </a:ext>
              </a:extLst>
            </p:cNvPr>
            <p:cNvSpPr/>
            <p:nvPr/>
          </p:nvSpPr>
          <p:spPr>
            <a:xfrm>
              <a:off x="7227763" y="6410156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691467F-CB0E-2A44-8BDD-16D7D3DD221E}"/>
                </a:ext>
              </a:extLst>
            </p:cNvPr>
            <p:cNvSpPr/>
            <p:nvPr/>
          </p:nvSpPr>
          <p:spPr>
            <a:xfrm>
              <a:off x="7711589" y="6410156"/>
              <a:ext cx="45719" cy="2032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B269AEF-D61D-3448-A472-75AF0515BE90}"/>
                </a:ext>
              </a:extLst>
            </p:cNvPr>
            <p:cNvSpPr/>
            <p:nvPr/>
          </p:nvSpPr>
          <p:spPr>
            <a:xfrm>
              <a:off x="8032672" y="6410156"/>
              <a:ext cx="388709" cy="227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9B2EE95D-1FF1-CE4F-A043-5A44CB2B00C3}"/>
                </a:ext>
              </a:extLst>
            </p:cNvPr>
            <p:cNvCxnSpPr/>
            <p:nvPr/>
          </p:nvCxnSpPr>
          <p:spPr>
            <a:xfrm>
              <a:off x="6863293" y="6156156"/>
              <a:ext cx="1924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35479EB5-7A9F-1947-96A2-9611A5A747FB}"/>
                </a:ext>
              </a:extLst>
            </p:cNvPr>
            <p:cNvCxnSpPr/>
            <p:nvPr/>
          </p:nvCxnSpPr>
          <p:spPr>
            <a:xfrm flipV="1">
              <a:off x="6875993" y="6168856"/>
              <a:ext cx="0" cy="241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6F8D181-54AC-3D4A-9835-9F5FB397023E}"/>
                </a:ext>
              </a:extLst>
            </p:cNvPr>
            <p:cNvCxnSpPr>
              <a:cxnSpLocks/>
            </p:cNvCxnSpPr>
            <p:nvPr/>
          </p:nvCxnSpPr>
          <p:spPr>
            <a:xfrm>
              <a:off x="6444193" y="6523747"/>
              <a:ext cx="247248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0966002-8511-2946-913F-C220EE515A1A}"/>
                </a:ext>
              </a:extLst>
            </p:cNvPr>
            <p:cNvSpPr txBox="1"/>
            <p:nvPr/>
          </p:nvSpPr>
          <p:spPr>
            <a:xfrm>
              <a:off x="9163447" y="6360339"/>
              <a:ext cx="8565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lowers LDL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357560" y="1989000"/>
            <a:ext cx="643772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Deletions (in fact, reversions of an ancient duplication)</a:t>
            </a:r>
          </a:p>
          <a:p>
            <a:r>
              <a:rPr lang="en-US" dirty="0" smtClean="0"/>
              <a:t>of two exons that encode a </a:t>
            </a:r>
            <a:r>
              <a:rPr lang="en-US" dirty="0" err="1" smtClean="0"/>
              <a:t>multimerization</a:t>
            </a:r>
            <a:r>
              <a:rPr lang="en-US" dirty="0" smtClean="0"/>
              <a:t> domain</a:t>
            </a:r>
          </a:p>
          <a:p>
            <a:endParaRPr lang="en-US" dirty="0"/>
          </a:p>
          <a:p>
            <a:r>
              <a:rPr lang="en-US" dirty="0" smtClean="0"/>
              <a:t>Recur in every generation </a:t>
            </a:r>
          </a:p>
          <a:p>
            <a:r>
              <a:rPr lang="en-US" dirty="0" smtClean="0"/>
              <a:t>   • A few common alleles (due to old mutations)</a:t>
            </a:r>
          </a:p>
          <a:p>
            <a:r>
              <a:rPr lang="en-US" dirty="0" smtClean="0"/>
              <a:t>   • Also many rare alleles (due to new mutations)</a:t>
            </a:r>
          </a:p>
          <a:p>
            <a:endParaRPr lang="en-US" dirty="0" smtClean="0"/>
          </a:p>
          <a:p>
            <a:r>
              <a:rPr lang="en-US" dirty="0" smtClean="0"/>
              <a:t>Cause HP to circulate in the blood as a dimer (rather than a trimer)</a:t>
            </a:r>
          </a:p>
          <a:p>
            <a:r>
              <a:rPr lang="en-US" dirty="0" smtClean="0"/>
              <a:t>The dimer is a more-efficient antioxidant for </a:t>
            </a:r>
            <a:r>
              <a:rPr lang="en-US" dirty="0" err="1" smtClean="0"/>
              <a:t>ApoE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Reduce blood cholesterol by 2.1 mg/dl</a:t>
            </a:r>
          </a:p>
          <a:p>
            <a:r>
              <a:rPr lang="en-US" dirty="0" smtClean="0"/>
              <a:t>Explain GWAS associations near this locus</a:t>
            </a:r>
          </a:p>
          <a:p>
            <a:endParaRPr lang="en-US" dirty="0"/>
          </a:p>
          <a:p>
            <a:r>
              <a:rPr lang="en-US" dirty="0" smtClean="0"/>
              <a:t>Act together with a nearby SNP (1.5 mg/dl effect)</a:t>
            </a:r>
          </a:p>
          <a:p>
            <a:r>
              <a:rPr lang="en-US" dirty="0" smtClean="0"/>
              <a:t>that regulates </a:t>
            </a:r>
            <a:r>
              <a:rPr lang="en-US" i="1" dirty="0" smtClean="0"/>
              <a:t>HP</a:t>
            </a:r>
            <a:r>
              <a:rPr lang="en-US" dirty="0" smtClean="0"/>
              <a:t> expression level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476042" y="6271292"/>
            <a:ext cx="3319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Boettger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et al., ...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 Genet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" name="Picture 30" descr="Fig1_da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1" y="4550561"/>
            <a:ext cx="4225790" cy="20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71" y="2746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imputed HP2/HP1 predictor associates much more strongly than any SNP near </a:t>
            </a:r>
            <a:r>
              <a:rPr lang="en-US" i="1" dirty="0" smtClean="0"/>
              <a:t>HP</a:t>
            </a:r>
            <a:r>
              <a:rPr lang="en-US" dirty="0" smtClean="0"/>
              <a:t> does</a:t>
            </a:r>
            <a:endParaRPr lang="en-US" dirty="0"/>
          </a:p>
        </p:txBody>
      </p:sp>
      <p:pic>
        <p:nvPicPr>
          <p:cNvPr id="3" name="Picture 2" descr="Fig5_simple_ai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7" t="11890" r="1715" b="55050"/>
          <a:stretch/>
        </p:blipFill>
        <p:spPr>
          <a:xfrm>
            <a:off x="5260463" y="1887511"/>
            <a:ext cx="3587360" cy="14299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0032" y="1303554"/>
            <a:ext cx="5681783" cy="3348392"/>
            <a:chOff x="-272816" y="1660406"/>
            <a:chExt cx="4844816" cy="2855150"/>
          </a:xfrm>
        </p:grpSpPr>
        <p:pic>
          <p:nvPicPr>
            <p:cNvPr id="5" name="Picture 4" descr="Fig5_simple_ai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251"/>
            <a:stretch/>
          </p:blipFill>
          <p:spPr>
            <a:xfrm>
              <a:off x="-272816" y="1660406"/>
              <a:ext cx="4844816" cy="28551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54781" y="2269721"/>
              <a:ext cx="687135" cy="190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p </a:t>
              </a:r>
              <a:r>
                <a:rPr lang="en-US" sz="1600" dirty="0"/>
                <a:t>= 2.8x10</a:t>
              </a:r>
              <a:r>
                <a:rPr lang="en-US" sz="1600" baseline="30000" dirty="0"/>
                <a:t>-11</a:t>
              </a:r>
              <a:endParaRPr lang="en-US" sz="1600" baseline="30000" dirty="0"/>
            </a:p>
          </p:txBody>
        </p:sp>
      </p:grpSp>
      <p:pic>
        <p:nvPicPr>
          <p:cNvPr id="7" name="Picture 6" descr="HP Figures Edited_powerpoint.wm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3" t="31198" r="44928" b="44576"/>
          <a:stretch/>
        </p:blipFill>
        <p:spPr>
          <a:xfrm>
            <a:off x="6239525" y="2977750"/>
            <a:ext cx="5952475" cy="30675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76042" y="6271292"/>
            <a:ext cx="3319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Boettger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et al., ...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 Genet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amylase locus:</a:t>
            </a:r>
            <a:br>
              <a:rPr lang="en-US" dirty="0" smtClean="0"/>
            </a:br>
            <a:r>
              <a:rPr lang="en-US" dirty="0" smtClean="0"/>
              <a:t>many alleles, multiple views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F8F87E7-13C9-3947-8B60-044D05538EFC}"/>
              </a:ext>
            </a:extLst>
          </p:cNvPr>
          <p:cNvGrpSpPr/>
          <p:nvPr/>
        </p:nvGrpSpPr>
        <p:grpSpPr>
          <a:xfrm>
            <a:off x="263312" y="2751003"/>
            <a:ext cx="3559083" cy="1893922"/>
            <a:chOff x="4427750" y="1794182"/>
            <a:chExt cx="2699881" cy="14367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9B4995B-C1CD-F046-BC8F-08ADE6D96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865" t="30368" b="42546"/>
            <a:stretch/>
          </p:blipFill>
          <p:spPr>
            <a:xfrm>
              <a:off x="4686202" y="1865616"/>
              <a:ext cx="2270413" cy="136527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5BE1BD7-8849-EF43-833C-6B0422D65513}"/>
                </a:ext>
              </a:extLst>
            </p:cNvPr>
            <p:cNvSpPr/>
            <p:nvPr/>
          </p:nvSpPr>
          <p:spPr>
            <a:xfrm>
              <a:off x="6096000" y="1794183"/>
              <a:ext cx="1031631" cy="433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0733C80-A355-944B-8754-CDC6DFDB5567}"/>
                </a:ext>
              </a:extLst>
            </p:cNvPr>
            <p:cNvSpPr/>
            <p:nvPr/>
          </p:nvSpPr>
          <p:spPr>
            <a:xfrm>
              <a:off x="4427750" y="1794182"/>
              <a:ext cx="1031631" cy="240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C43471-2ACE-9346-85B1-C39261646CE6}"/>
              </a:ext>
            </a:extLst>
          </p:cNvPr>
          <p:cNvSpPr txBox="1"/>
          <p:nvPr/>
        </p:nvSpPr>
        <p:spPr>
          <a:xfrm>
            <a:off x="4108138" y="2848279"/>
            <a:ext cx="686816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One study reported an extremely large effect </a:t>
            </a:r>
          </a:p>
          <a:p>
            <a:pPr algn="ctr"/>
            <a:r>
              <a:rPr lang="en-US" sz="1600" dirty="0" smtClean="0"/>
              <a:t>of AMY1 copy number variation on obesity/BMI</a:t>
            </a:r>
            <a:endParaRPr lang="en-US" sz="1600" dirty="0"/>
          </a:p>
          <a:p>
            <a:pPr algn="ctr"/>
            <a:r>
              <a:rPr lang="en-US" sz="1600" dirty="0" err="1" smtClean="0"/>
              <a:t>Falci</a:t>
            </a:r>
            <a:r>
              <a:rPr lang="en-US" sz="1600" dirty="0" smtClean="0"/>
              <a:t>, </a:t>
            </a:r>
            <a:r>
              <a:rPr lang="en-US" sz="1600" dirty="0" err="1" smtClean="0"/>
              <a:t>Froguel</a:t>
            </a:r>
            <a:r>
              <a:rPr lang="en-US" sz="1600" dirty="0" smtClean="0"/>
              <a:t>, </a:t>
            </a:r>
            <a:r>
              <a:rPr lang="en-US" sz="1600" i="1" dirty="0" smtClean="0"/>
              <a:t>et al., Nat Genet </a:t>
            </a:r>
            <a:r>
              <a:rPr lang="en-US" sz="1600" dirty="0" smtClean="0"/>
              <a:t>2014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We didn’t see such an effect.</a:t>
            </a:r>
          </a:p>
          <a:p>
            <a:pPr algn="ctr"/>
            <a:r>
              <a:rPr lang="en-US" sz="1600" dirty="0" smtClean="0"/>
              <a:t>We also concluded (based on partial though low LD of </a:t>
            </a:r>
            <a:r>
              <a:rPr lang="en-US" sz="1600" i="1" dirty="0" smtClean="0"/>
              <a:t>AMY1</a:t>
            </a:r>
            <a:r>
              <a:rPr lang="en-US" sz="1600" dirty="0" smtClean="0"/>
              <a:t> CN to nearby SNPs)</a:t>
            </a:r>
          </a:p>
          <a:p>
            <a:pPr algn="ctr"/>
            <a:r>
              <a:rPr lang="en-US" sz="1600" dirty="0" smtClean="0"/>
              <a:t>that it’s unlikely that such a large effect would leave no footprint</a:t>
            </a:r>
          </a:p>
          <a:p>
            <a:pPr algn="ctr"/>
            <a:r>
              <a:rPr lang="en-US" sz="1600" dirty="0" smtClean="0"/>
              <a:t>in GWAS of the size that have been pursued for BMI (n &gt; 100k)</a:t>
            </a:r>
            <a:endParaRPr lang="en-US" sz="1600" dirty="0" smtClean="0"/>
          </a:p>
          <a:p>
            <a:pPr algn="ctr"/>
            <a:r>
              <a:rPr lang="en-US" sz="1600" dirty="0" smtClean="0"/>
              <a:t>Usher</a:t>
            </a:r>
            <a:r>
              <a:rPr lang="en-US" sz="1600" dirty="0"/>
              <a:t>, </a:t>
            </a:r>
            <a:r>
              <a:rPr lang="en-US" sz="1600" i="1" dirty="0" smtClean="0"/>
              <a:t>et al., Nat </a:t>
            </a:r>
            <a:r>
              <a:rPr lang="en-US" sz="1600" i="1" dirty="0"/>
              <a:t>Genet </a:t>
            </a:r>
            <a:r>
              <a:rPr lang="en-US" sz="1600" dirty="0"/>
              <a:t>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541" y="4969782"/>
            <a:ext cx="239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Amylase (</a:t>
            </a:r>
            <a:r>
              <a:rPr lang="en-US" i="1" smtClean="0"/>
              <a:t>AMY1/2A/2B</a:t>
            </a:r>
            <a:r>
              <a:rPr lang="en-US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0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“missing heritability” is explained?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Across the genome</a:t>
            </a:r>
            <a:r>
              <a:rPr lang="en-US" dirty="0" smtClean="0"/>
              <a:t>, very small contribution, because only 0-1 loci with complex variation (that we know of) implicated in any given disease (smaller-scale VNTRs could contribute also though)</a:t>
            </a:r>
          </a:p>
          <a:p>
            <a:r>
              <a:rPr lang="en-US" dirty="0" smtClean="0"/>
              <a:t>At </a:t>
            </a:r>
            <a:r>
              <a:rPr lang="en-US" b="1" dirty="0" smtClean="0"/>
              <a:t>individual loci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locus explained 2-4 times more variance than the “lead SNP” did (may be true at many other loci also)</a:t>
            </a:r>
          </a:p>
          <a:p>
            <a:pPr lvl="2"/>
            <a:r>
              <a:rPr lang="en-US" dirty="0" smtClean="0"/>
              <a:t>individual SNPs only partially correlated with the full spectrum of allelic influences at the locus</a:t>
            </a:r>
          </a:p>
          <a:p>
            <a:pPr lvl="1"/>
            <a:r>
              <a:rPr lang="en-US" dirty="0" smtClean="0"/>
              <a:t>value not from ∂</a:t>
            </a:r>
            <a:r>
              <a:rPr lang="en-US" i="1" dirty="0" smtClean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but from </a:t>
            </a:r>
            <a:r>
              <a:rPr lang="en-US" i="1" dirty="0" smtClean="0"/>
              <a:t>series of alleles </a:t>
            </a:r>
            <a:r>
              <a:rPr lang="en-US" dirty="0" smtClean="0"/>
              <a:t>with </a:t>
            </a:r>
            <a:r>
              <a:rPr lang="en-US" i="1" dirty="0" smtClean="0"/>
              <a:t>interpretable effects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Acquired mutations, clonal expansions, and missing heritability</a:t>
            </a:r>
            <a:endParaRPr lang="en-US" sz="4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i="1" dirty="0" smtClean="0"/>
              <a:t>Really?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8339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F9B66D-DABC-5747-A3F8-6744EE2E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35" y="235810"/>
            <a:ext cx="1213986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ommon </a:t>
            </a:r>
            <a:r>
              <a:rPr lang="en-US" dirty="0"/>
              <a:t>clonal expansions of blood cells with mutations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56B048-A585-B546-9C2E-9EA9D5E2CC83}"/>
              </a:ext>
            </a:extLst>
          </p:cNvPr>
          <p:cNvSpPr txBox="1"/>
          <p:nvPr/>
        </p:nvSpPr>
        <p:spPr>
          <a:xfrm>
            <a:off x="6235044" y="5479559"/>
            <a:ext cx="5655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Genovese, ...., </a:t>
            </a:r>
            <a:r>
              <a:rPr lang="en-US" dirty="0" err="1"/>
              <a:t>McCarroll</a:t>
            </a:r>
            <a:r>
              <a:rPr lang="en-US" dirty="0"/>
              <a:t>. </a:t>
            </a:r>
            <a:r>
              <a:rPr lang="en-US" i="1" dirty="0"/>
              <a:t>NEJM</a:t>
            </a:r>
            <a:r>
              <a:rPr lang="en-US" dirty="0"/>
              <a:t> </a:t>
            </a:r>
            <a:r>
              <a:rPr lang="en-US" dirty="0" smtClean="0"/>
              <a:t>2015</a:t>
            </a:r>
          </a:p>
          <a:p>
            <a:pPr algn="r"/>
            <a:r>
              <a:rPr lang="en-US" dirty="0" smtClean="0"/>
              <a:t>discovered independently by Jaiswal, ... Ebert.  </a:t>
            </a:r>
            <a:r>
              <a:rPr lang="en-US" i="1" dirty="0" smtClean="0"/>
              <a:t>NEJM</a:t>
            </a:r>
            <a:r>
              <a:rPr lang="en-US" dirty="0" smtClean="0"/>
              <a:t> </a:t>
            </a:r>
            <a:r>
              <a:rPr lang="en-US" dirty="0" smtClean="0"/>
              <a:t>2015</a:t>
            </a:r>
          </a:p>
        </p:txBody>
      </p:sp>
      <p:pic>
        <p:nvPicPr>
          <p:cNvPr id="7" name="Picture 6" descr="Image">
            <a:extLst>
              <a:ext uri="{FF2B5EF4-FFF2-40B4-BE49-F238E27FC236}">
                <a16:creationId xmlns:a16="http://schemas.microsoft.com/office/drawing/2014/main" xmlns="" id="{D6D54BE6-98D4-CE45-B475-909D54FC1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2806" t="6034" r="2407" b="3225"/>
          <a:stretch/>
        </p:blipFill>
        <p:spPr>
          <a:xfrm>
            <a:off x="804548" y="1856933"/>
            <a:ext cx="2765503" cy="280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135" y="4814868"/>
            <a:ext cx="479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Somatic mutations</a:t>
            </a:r>
          </a:p>
          <a:p>
            <a:pPr algn="ctr"/>
            <a:r>
              <a:rPr lang="en-US" sz="1600" dirty="0"/>
              <a:t>concentrated in </a:t>
            </a:r>
            <a:r>
              <a:rPr lang="en-US" sz="1600" b="1" dirty="0"/>
              <a:t>blood-cancer</a:t>
            </a:r>
            <a:r>
              <a:rPr lang="en-US" sz="1600" dirty="0"/>
              <a:t> genes</a:t>
            </a:r>
          </a:p>
          <a:p>
            <a:pPr algn="ctr"/>
            <a:r>
              <a:rPr lang="en-US" sz="1600" dirty="0"/>
              <a:t>(</a:t>
            </a:r>
            <a:r>
              <a:rPr lang="en-US" sz="1600" i="1" dirty="0"/>
              <a:t>TET2, AXSL1, DNMT3A</a:t>
            </a:r>
            <a:r>
              <a:rPr lang="en-US" sz="1600" dirty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33970" y="1750773"/>
            <a:ext cx="3956981" cy="3651725"/>
            <a:chOff x="7933970" y="2052336"/>
            <a:chExt cx="3956981" cy="3651725"/>
          </a:xfrm>
        </p:grpSpPr>
        <p:pic>
          <p:nvPicPr>
            <p:cNvPr id="12" name="Picture 11" descr="Image"/>
            <p:cNvPicPr>
              <a:picLocks noChangeAspect="1"/>
            </p:cNvPicPr>
            <p:nvPr/>
          </p:nvPicPr>
          <p:blipFill rotWithShape="1">
            <a:blip r:embed="rId4" cstate="print"/>
            <a:srcRect l="1801" t="4402" r="61495" b="50526"/>
            <a:stretch/>
          </p:blipFill>
          <p:spPr>
            <a:xfrm>
              <a:off x="8281670" y="2052336"/>
              <a:ext cx="3261581" cy="31629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6A7C6BF-E9D8-B345-B644-0041C982A470}"/>
                </a:ext>
              </a:extLst>
            </p:cNvPr>
            <p:cNvSpPr txBox="1"/>
            <p:nvPr/>
          </p:nvSpPr>
          <p:spPr>
            <a:xfrm>
              <a:off x="7933970" y="5334729"/>
              <a:ext cx="3956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12x increased risk </a:t>
              </a:r>
              <a:r>
                <a:rPr lang="en-US" dirty="0"/>
                <a:t>for later blood cancer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84801" y="2178507"/>
            <a:ext cx="3339993" cy="3483161"/>
            <a:chOff x="4384801" y="2178507"/>
            <a:chExt cx="3339993" cy="34831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8AD0F21-823F-BC49-A027-4AEC480C9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801" y="2178507"/>
              <a:ext cx="3339993" cy="28051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504B529-7E49-704B-94C3-07B7534145BE}"/>
                </a:ext>
              </a:extLst>
            </p:cNvPr>
            <p:cNvSpPr txBox="1"/>
            <p:nvPr/>
          </p:nvSpPr>
          <p:spPr>
            <a:xfrm>
              <a:off x="4982041" y="4738338"/>
              <a:ext cx="20051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Model:</a:t>
              </a:r>
            </a:p>
            <a:p>
              <a:pPr algn="ctr"/>
              <a:r>
                <a:rPr lang="en-US" b="1" dirty="0"/>
                <a:t>acquired mutation </a:t>
              </a:r>
            </a:p>
            <a:p>
              <a:pPr algn="ctr"/>
              <a:r>
                <a:rPr lang="en-US" dirty="0"/>
                <a:t>+ </a:t>
              </a:r>
              <a:r>
                <a:rPr lang="en-US" b="1" dirty="0"/>
                <a:t>clonal expansion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9827B9-7A5A-4245-BE98-60FC0726465B}"/>
              </a:ext>
            </a:extLst>
          </p:cNvPr>
          <p:cNvSpPr txBox="1"/>
          <p:nvPr/>
        </p:nvSpPr>
        <p:spPr>
          <a:xfrm>
            <a:off x="2213768" y="1739571"/>
            <a:ext cx="158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Allelic ratio 1:1</a:t>
            </a:r>
          </a:p>
          <a:p>
            <a:pPr algn="ctr"/>
            <a:r>
              <a:rPr lang="en-US" sz="1400" dirty="0"/>
              <a:t>(inherited variants)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B54EDE-C8BE-424D-B85F-732F9DC22D03}"/>
              </a:ext>
            </a:extLst>
          </p:cNvPr>
          <p:cNvSpPr/>
          <p:nvPr/>
        </p:nvSpPr>
        <p:spPr>
          <a:xfrm>
            <a:off x="2724539" y="2632362"/>
            <a:ext cx="749300" cy="342900"/>
          </a:xfrm>
          <a:prstGeom prst="rect">
            <a:avLst/>
          </a:prstGeom>
          <a:solidFill>
            <a:srgbClr val="F9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34E4891-E825-2445-9F98-B78AA2F7329C}"/>
              </a:ext>
            </a:extLst>
          </p:cNvPr>
          <p:cNvSpPr/>
          <p:nvPr/>
        </p:nvSpPr>
        <p:spPr>
          <a:xfrm>
            <a:off x="5830957" y="3604591"/>
            <a:ext cx="1643269" cy="96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04374" y="6202951"/>
            <a:ext cx="4586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Also strongly affects cardiovascular disease risk</a:t>
            </a:r>
          </a:p>
          <a:p>
            <a:pPr algn="ctr"/>
            <a:r>
              <a:rPr lang="en-US" dirty="0" smtClean="0"/>
              <a:t>(Jaiswal, </a:t>
            </a:r>
            <a:r>
              <a:rPr lang="en-US" dirty="0" err="1" smtClean="0"/>
              <a:t>Kathiresan</a:t>
            </a:r>
            <a:r>
              <a:rPr lang="en-US" dirty="0" smtClean="0"/>
              <a:t>, Ebert, </a:t>
            </a:r>
            <a:r>
              <a:rPr lang="en-US" i="1" dirty="0" smtClean="0"/>
              <a:t>et al., </a:t>
            </a:r>
            <a:r>
              <a:rPr lang="en-US" dirty="0" smtClean="0"/>
              <a:t>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3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en/e/ea/Copy_neutral_LO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r="37963" b="6665"/>
          <a:stretch/>
        </p:blipFill>
        <p:spPr bwMode="auto">
          <a:xfrm>
            <a:off x="897467" y="1417640"/>
            <a:ext cx="3403600" cy="328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en/e/ea/Copy_neutral_LO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3" t="55447" b="6665"/>
          <a:stretch/>
        </p:blipFill>
        <p:spPr bwMode="auto">
          <a:xfrm>
            <a:off x="2827867" y="4924270"/>
            <a:ext cx="1659467" cy="14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42256" y="1970989"/>
            <a:ext cx="200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Loss / deletion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2257" y="3719936"/>
            <a:ext cx="241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Gain / duplication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8960" y="5153872"/>
            <a:ext cx="2347950" cy="103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CNN-LOH </a:t>
            </a:r>
          </a:p>
          <a:p>
            <a:pPr algn="ctr"/>
            <a:r>
              <a:rPr lang="en-US" sz="1867" dirty="0"/>
              <a:t>(copy-number-neutral</a:t>
            </a:r>
          </a:p>
          <a:p>
            <a:pPr algn="ctr"/>
            <a:r>
              <a:rPr lang="en-US" sz="1867" dirty="0"/>
              <a:t>loss of heterozygosity)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7766" y="3719935"/>
            <a:ext cx="3429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All affect</a:t>
            </a:r>
          </a:p>
          <a:p>
            <a:pPr algn="ctr"/>
            <a:r>
              <a:rPr lang="en-US" sz="2400" b="1" dirty="0"/>
              <a:t>allelic ratios</a:t>
            </a:r>
          </a:p>
          <a:p>
            <a:pPr algn="ctr"/>
            <a:r>
              <a:rPr lang="en-US" sz="2400" b="1" dirty="0"/>
              <a:t>along a genomic segment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5391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subset of acquired mutations affect entire segments or chromosomes</a:t>
            </a:r>
          </a:p>
        </p:txBody>
      </p:sp>
    </p:spTree>
    <p:extLst>
      <p:ext uri="{BB962C8B-B14F-4D97-AF65-F5344CB8AC3E}">
        <p14:creationId xmlns:p14="http://schemas.microsoft.com/office/powerpoint/2010/main" val="17651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55" y="273104"/>
            <a:ext cx="11416045" cy="1143000"/>
          </a:xfrm>
        </p:spPr>
        <p:txBody>
          <a:bodyPr>
            <a:noAutofit/>
          </a:bodyPr>
          <a:lstStyle/>
          <a:p>
            <a:r>
              <a:rPr lang="en-US" sz="3733" dirty="0"/>
              <a:t>Knowing the chromosomal phase of heterozygous SNPs helps detect mosaic segmental mutations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7512"/>
          <a:stretch/>
        </p:blipFill>
        <p:spPr bwMode="auto">
          <a:xfrm>
            <a:off x="1685925" y="1744649"/>
            <a:ext cx="849379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/>
          <a:stretch/>
        </p:blipFill>
        <p:spPr bwMode="auto">
          <a:xfrm>
            <a:off x="2609849" y="5486400"/>
            <a:ext cx="766035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3611549"/>
            <a:ext cx="8572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76451" y="3121079"/>
            <a:ext cx="238125" cy="49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200" y="1744648"/>
            <a:ext cx="1369595" cy="12430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8200" y="3737754"/>
            <a:ext cx="1369595" cy="1243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648200" y="4562475"/>
            <a:ext cx="13695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79562" y="1362100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4872" y="3886200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Mean shift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1" y="197434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Unphased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04057" y="396030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Phased</a:t>
            </a:r>
          </a:p>
        </p:txBody>
      </p:sp>
    </p:spTree>
    <p:extLst>
      <p:ext uri="{BB962C8B-B14F-4D97-AF65-F5344CB8AC3E}">
        <p14:creationId xmlns:p14="http://schemas.microsoft.com/office/powerpoint/2010/main" val="15362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14514" y="1524001"/>
            <a:ext cx="3548063" cy="2105025"/>
            <a:chOff x="290514" y="1524000"/>
            <a:chExt cx="3548062" cy="2105025"/>
          </a:xfrm>
        </p:grpSpPr>
        <p:grpSp>
          <p:nvGrpSpPr>
            <p:cNvPr id="15" name="Group 14"/>
            <p:cNvGrpSpPr/>
            <p:nvPr/>
          </p:nvGrpSpPr>
          <p:grpSpPr>
            <a:xfrm>
              <a:off x="290514" y="1524000"/>
              <a:ext cx="3548062" cy="2105025"/>
              <a:chOff x="290514" y="1524000"/>
              <a:chExt cx="3548062" cy="2105025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657"/>
              <a:stretch/>
            </p:blipFill>
            <p:spPr bwMode="auto">
              <a:xfrm>
                <a:off x="290514" y="1524000"/>
                <a:ext cx="3548062" cy="210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762000" y="3129030"/>
                <a:ext cx="238125" cy="499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371600" y="2107475"/>
              <a:ext cx="990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62200" y="2605087"/>
              <a:ext cx="381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Phasing without relatives is imperfect, but this can be addressed computationally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9149" y="4105369"/>
                <a:ext cx="6182852" cy="2473404"/>
              </a:xfrm>
            </p:spPr>
            <p:txBody>
              <a:bodyPr>
                <a:normAutofit/>
              </a:bodyPr>
              <a:lstStyle/>
              <a:p>
                <a:r>
                  <a:rPr lang="en-US" sz="1867" dirty="0"/>
                  <a:t>HMM:</a:t>
                </a:r>
              </a:p>
              <a:p>
                <a:pPr lvl="1"/>
                <a:r>
                  <a:rPr lang="en-US" sz="1867" dirty="0"/>
                  <a:t>1 parameter: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/>
                      </a:rPr>
                      <m:t>𝜃</m:t>
                    </m:r>
                  </m:oMath>
                </a14:m>
                <a:r>
                  <a:rPr lang="en-US" sz="1867" dirty="0"/>
                  <a:t> = |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67">
                        <a:latin typeface="Cambria Math"/>
                      </a:rPr>
                      <m:t>Δ</m:t>
                    </m:r>
                  </m:oMath>
                </a14:m>
                <a:r>
                  <a:rPr lang="en-US" sz="1867" dirty="0"/>
                  <a:t>BAF| in mosaic region</a:t>
                </a:r>
              </a:p>
              <a:p>
                <a:pPr lvl="1"/>
                <a:r>
                  <a:rPr lang="en-US" sz="1867" dirty="0"/>
                  <a:t>3 states: E[phase*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67">
                        <a:latin typeface="Cambria Math"/>
                      </a:rPr>
                      <m:t>Δ</m:t>
                    </m:r>
                  </m:oMath>
                </a14:m>
                <a:r>
                  <a:rPr lang="en-US" sz="1867" dirty="0"/>
                  <a:t>BAF] = </a:t>
                </a:r>
                <a14:m>
                  <m:oMath xmlns:m="http://schemas.openxmlformats.org/officeDocument/2006/math">
                    <m:r>
                      <a:rPr lang="en-US" sz="1867">
                        <a:latin typeface="Cambria Math"/>
                      </a:rPr>
                      <m:t>+</m:t>
                    </m:r>
                    <m:r>
                      <a:rPr lang="en-US" sz="1867" i="1">
                        <a:latin typeface="Cambria Math"/>
                      </a:rPr>
                      <m:t>𝜃</m:t>
                    </m:r>
                    <m:r>
                      <a:rPr lang="en-US" sz="1867" i="1">
                        <a:latin typeface="Cambria Math"/>
                      </a:rPr>
                      <m:t>, 0, −</m:t>
                    </m:r>
                    <m:r>
                      <a:rPr lang="en-US" sz="1867" i="1">
                        <a:latin typeface="Cambria Math"/>
                      </a:rPr>
                      <m:t>𝜃</m:t>
                    </m:r>
                  </m:oMath>
                </a14:m>
                <a:endParaRPr lang="en-US" sz="1867" dirty="0"/>
              </a:p>
              <a:p>
                <a:r>
                  <a:rPr lang="en-US" sz="1867" dirty="0"/>
                  <a:t>Detection procedure:</a:t>
                </a:r>
              </a:p>
              <a:p>
                <a:pPr lvl="1"/>
                <a:r>
                  <a:rPr lang="en-US" sz="1867" dirty="0"/>
                  <a:t>Compute LRT statistic for testing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/>
                      </a:rPr>
                      <m:t>𝜃</m:t>
                    </m:r>
                    <m:r>
                      <a:rPr lang="en-US" sz="1867" i="1">
                        <a:latin typeface="Cambria Math"/>
                      </a:rPr>
                      <m:t>≠0</m:t>
                    </m:r>
                  </m:oMath>
                </a14:m>
                <a:endParaRPr lang="en-US" sz="1867" dirty="0"/>
              </a:p>
              <a:p>
                <a:pPr lvl="1"/>
                <a:r>
                  <a:rPr lang="en-US" sz="1867" dirty="0"/>
                  <a:t>Calibrate empirically using permutation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9361" y="3079026"/>
                <a:ext cx="4637139" cy="1855053"/>
              </a:xfrm>
              <a:blipFill>
                <a:blip r:embed="rId3"/>
                <a:stretch>
                  <a:fillRect l="-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286000" y="2348382"/>
            <a:ext cx="2743200" cy="1297552"/>
            <a:chOff x="762000" y="2679305"/>
            <a:chExt cx="2743200" cy="1297550"/>
          </a:xfrm>
        </p:grpSpPr>
        <p:sp>
          <p:nvSpPr>
            <p:cNvPr id="9" name="TextBox 8"/>
            <p:cNvSpPr txBox="1"/>
            <p:nvPr/>
          </p:nvSpPr>
          <p:spPr>
            <a:xfrm>
              <a:off x="762000" y="3607524"/>
              <a:ext cx="274320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Phase switch error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680328" y="2679305"/>
              <a:ext cx="681871" cy="9282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791201" y="1676400"/>
            <a:ext cx="4610100" cy="2209800"/>
            <a:chOff x="4267200" y="1676400"/>
            <a:chExt cx="4610100" cy="2209800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5286375" y="1971510"/>
              <a:ext cx="2590800" cy="16282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6610350" y="2790825"/>
              <a:ext cx="1238250" cy="8102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57800" y="2790825"/>
              <a:ext cx="2590800" cy="216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553200" y="2014126"/>
              <a:ext cx="1295400" cy="16174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886700" y="3629025"/>
              <a:ext cx="990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553200" y="1993175"/>
              <a:ext cx="1333500" cy="16358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267200" y="1993175"/>
              <a:ext cx="2286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19700" y="1993175"/>
              <a:ext cx="1333500" cy="819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48275" y="2769627"/>
              <a:ext cx="1333500" cy="819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72250" y="1971510"/>
              <a:ext cx="1333500" cy="819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62725" y="2790825"/>
              <a:ext cx="1333500" cy="8193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286375" y="3588942"/>
              <a:ext cx="2590800" cy="216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610350" y="1993175"/>
              <a:ext cx="1238250" cy="103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248275" y="1981200"/>
              <a:ext cx="1304925" cy="8204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219700" y="1993175"/>
              <a:ext cx="1371600" cy="16079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5286375" y="1971511"/>
              <a:ext cx="1295400" cy="16174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4914900" y="1676400"/>
              <a:ext cx="647700" cy="2209800"/>
              <a:chOff x="5029200" y="1676400"/>
              <a:chExt cx="647700" cy="2209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Oval 17"/>
                  <p:cNvSpPr/>
                  <p:nvPr/>
                </p:nvSpPr>
                <p:spPr>
                  <a:xfrm>
                    <a:off x="5029200" y="1676400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r>
                            <a:rPr lang="en-US" sz="3200" i="1">
                              <a:latin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8" name="Oval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9200" y="1676400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Oval 18"/>
                  <p:cNvSpPr/>
                  <p:nvPr/>
                </p:nvSpPr>
                <p:spPr>
                  <a:xfrm>
                    <a:off x="5067300" y="3276600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 −</m:t>
                          </m:r>
                          <m:r>
                            <a:rPr lang="en-US" sz="3200" i="1">
                              <a:latin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9" name="Oval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7300" y="3276600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5029200" y="2486025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 0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9200" y="2486025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6248400" y="1676400"/>
              <a:ext cx="647700" cy="2209800"/>
              <a:chOff x="5029200" y="1676400"/>
              <a:chExt cx="647700" cy="2209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5029200" y="1676400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r>
                            <a:rPr lang="en-US" sz="3200" i="1">
                              <a:latin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9200" y="1676400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5067300" y="3276600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 −</m:t>
                          </m:r>
                          <m:r>
                            <a:rPr lang="en-US" sz="3200" i="1">
                              <a:latin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7300" y="3276600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Oval 24"/>
                  <p:cNvSpPr/>
                  <p:nvPr/>
                </p:nvSpPr>
                <p:spPr>
                  <a:xfrm>
                    <a:off x="5029200" y="2486025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 0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5" name="Oval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9200" y="2486025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/>
            <p:cNvGrpSpPr/>
            <p:nvPr/>
          </p:nvGrpSpPr>
          <p:grpSpPr>
            <a:xfrm>
              <a:off x="7543800" y="1676400"/>
              <a:ext cx="647700" cy="2209800"/>
              <a:chOff x="5029200" y="1676400"/>
              <a:chExt cx="647700" cy="2209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Oval 26"/>
                  <p:cNvSpPr/>
                  <p:nvPr/>
                </p:nvSpPr>
                <p:spPr>
                  <a:xfrm>
                    <a:off x="5029200" y="1676400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r>
                            <a:rPr lang="en-US" sz="3200" i="1">
                              <a:latin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7" name="Oval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9200" y="1676400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Oval 27"/>
                  <p:cNvSpPr/>
                  <p:nvPr/>
                </p:nvSpPr>
                <p:spPr>
                  <a:xfrm>
                    <a:off x="5067300" y="3276600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 −</m:t>
                          </m:r>
                          <m:r>
                            <a:rPr lang="en-US" sz="3200" i="1">
                              <a:latin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8" name="Oval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7300" y="3276600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Oval 28"/>
                  <p:cNvSpPr/>
                  <p:nvPr/>
                </p:nvSpPr>
                <p:spPr>
                  <a:xfrm>
                    <a:off x="5029200" y="2486025"/>
                    <a:ext cx="609600" cy="609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3200" i="1">
                              <a:latin typeface="Cambria Math"/>
                            </a:rPr>
                            <m:t> 0</m:t>
                          </m:r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9" name="Oval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9200" y="2486025"/>
                    <a:ext cx="609600" cy="609600"/>
                  </a:xfrm>
                  <a:prstGeom prst="ellipse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1" name="Picture 50" descr="Genovese.jpg">
            <a:extLst>
              <a:ext uri="{FF2B5EF4-FFF2-40B4-BE49-F238E27FC236}">
                <a16:creationId xmlns="" xmlns:a16="http://schemas.microsoft.com/office/drawing/2014/main" id="{431ED8AA-613F-5043-84CE-0DFB04C1EE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436" y="4439696"/>
            <a:ext cx="1346021" cy="17025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4138833-90FF-A149-88AB-6F2528122E11}"/>
              </a:ext>
            </a:extLst>
          </p:cNvPr>
          <p:cNvSpPr txBox="1"/>
          <p:nvPr/>
        </p:nvSpPr>
        <p:spPr>
          <a:xfrm>
            <a:off x="9749078" y="6185664"/>
            <a:ext cx="17604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Giulio Genovese</a:t>
            </a:r>
          </a:p>
        </p:txBody>
      </p:sp>
    </p:spTree>
    <p:extLst>
      <p:ext uri="{BB962C8B-B14F-4D97-AF65-F5344CB8AC3E}">
        <p14:creationId xmlns:p14="http://schemas.microsoft.com/office/powerpoint/2010/main" val="6310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Structural variation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CNV mutations – fairly easy to detect, imp. for some cases, usu. </a:t>
            </a:r>
            <a:r>
              <a:rPr lang="en-US" i="1" dirty="0" smtClean="0"/>
              <a:t>de novo </a:t>
            </a:r>
            <a:r>
              <a:rPr lang="en-US" dirty="0" smtClean="0"/>
              <a:t>(not large component of heritability)</a:t>
            </a:r>
          </a:p>
          <a:p>
            <a:r>
              <a:rPr lang="en-US" dirty="0" smtClean="0"/>
              <a:t>Common, </a:t>
            </a:r>
            <a:r>
              <a:rPr lang="en-US" dirty="0" err="1" smtClean="0"/>
              <a:t>diallelic</a:t>
            </a:r>
            <a:r>
              <a:rPr lang="en-US" dirty="0" smtClean="0"/>
              <a:t> structural alleles –</a:t>
            </a:r>
          </a:p>
          <a:p>
            <a:pPr lvl="1"/>
            <a:r>
              <a:rPr lang="en-US" dirty="0" smtClean="0"/>
              <a:t>WGS data + new analysis methods have led to far better data resources</a:t>
            </a:r>
          </a:p>
          <a:p>
            <a:pPr lvl="1"/>
            <a:r>
              <a:rPr lang="en-US" dirty="0" smtClean="0"/>
              <a:t>Today part of VCFs etc. from 1000 Genomes Project</a:t>
            </a:r>
          </a:p>
          <a:p>
            <a:pPr lvl="1"/>
            <a:r>
              <a:rPr lang="en-US" dirty="0" smtClean="0"/>
              <a:t>Routinely imputed into GWASs and meta-analyses</a:t>
            </a:r>
          </a:p>
          <a:p>
            <a:r>
              <a:rPr lang="en-US" dirty="0" smtClean="0"/>
              <a:t>Structurally unstable loci</a:t>
            </a:r>
          </a:p>
          <a:p>
            <a:pPr lvl="1"/>
            <a:r>
              <a:rPr lang="en-US" dirty="0" smtClean="0"/>
              <a:t>have rearranged multiple times among human ancestors</a:t>
            </a:r>
          </a:p>
          <a:p>
            <a:pPr lvl="1"/>
            <a:r>
              <a:rPr lang="en-US" dirty="0" smtClean="0"/>
              <a:t>many structurally and functionally distinct alleles</a:t>
            </a:r>
          </a:p>
          <a:p>
            <a:pPr lvl="1"/>
            <a:r>
              <a:rPr lang="en-US" dirty="0" smtClean="0"/>
              <a:t>more challenging to analyze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F70E0B8-A4F0-7B48-B575-E702D194C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274639"/>
            <a:ext cx="11899900" cy="1143000"/>
          </a:xfrm>
        </p:spPr>
        <p:txBody>
          <a:bodyPr>
            <a:normAutofit/>
          </a:bodyPr>
          <a:lstStyle/>
          <a:p>
            <a:r>
              <a:rPr lang="en-US" dirty="0"/>
              <a:t>Recent innovations allow population-scale phasing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374F425-F47D-3D4D-8EBC-2D415D2B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5" y="1417640"/>
            <a:ext cx="5888692" cy="22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16FFB31F-B08E-1943-9E6D-A1B112E0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5" y="3960554"/>
            <a:ext cx="5815369" cy="279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029221-6119-9340-A5F7-AFF6A585A66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084603" y="1813429"/>
            <a:ext cx="1524213" cy="2300816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112678E-F4C3-6D43-B729-AF1EACA26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788" y="4644652"/>
            <a:ext cx="1384147" cy="1423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FA454C0-22E5-4440-A876-AA78D058ED20}"/>
              </a:ext>
            </a:extLst>
          </p:cNvPr>
          <p:cNvSpPr txBox="1"/>
          <p:nvPr/>
        </p:nvSpPr>
        <p:spPr>
          <a:xfrm>
            <a:off x="9942663" y="2620775"/>
            <a:ext cx="11657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Po-Ru </a:t>
            </a:r>
            <a:r>
              <a:rPr lang="en-US" sz="1867" dirty="0" err="1"/>
              <a:t>Loh</a:t>
            </a:r>
            <a:endParaRPr lang="en-US" sz="1867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FF519C-00EC-0C4D-97A0-06D289E17DE4}"/>
              </a:ext>
            </a:extLst>
          </p:cNvPr>
          <p:cNvSpPr txBox="1"/>
          <p:nvPr/>
        </p:nvSpPr>
        <p:spPr>
          <a:xfrm>
            <a:off x="9877175" y="4946129"/>
            <a:ext cx="12254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/>
              <a:t>Alkes</a:t>
            </a:r>
            <a:r>
              <a:rPr lang="en-US" sz="1867" dirty="0"/>
              <a:t> Price</a:t>
            </a:r>
          </a:p>
        </p:txBody>
      </p:sp>
    </p:spTree>
    <p:extLst>
      <p:ext uri="{BB962C8B-B14F-4D97-AF65-F5344CB8AC3E}">
        <p14:creationId xmlns:p14="http://schemas.microsoft.com/office/powerpoint/2010/main" val="5333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7B25B8D-8391-8642-AB32-34D46A69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213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Finding clones </a:t>
            </a:r>
            <a:r>
              <a:rPr lang="en-US" dirty="0"/>
              <a:t>in the vast UK Biobank cohort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719B13-16E7-6848-8E44-93F83485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04" y="2917513"/>
            <a:ext cx="4334933" cy="1405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E09A70E-5119-C44E-A290-6A0987CFF1B7}"/>
              </a:ext>
            </a:extLst>
          </p:cNvPr>
          <p:cNvSpPr txBox="1"/>
          <p:nvPr/>
        </p:nvSpPr>
        <p:spPr>
          <a:xfrm>
            <a:off x="6705600" y="3275106"/>
            <a:ext cx="358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SNP data from 150k people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5701" y="5307515"/>
            <a:ext cx="1042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identified &gt;8,000 mosaic segmental mutations (at allelic fractions 1% and up)</a:t>
            </a:r>
          </a:p>
        </p:txBody>
      </p:sp>
    </p:spTree>
    <p:extLst>
      <p:ext uri="{BB962C8B-B14F-4D97-AF65-F5344CB8AC3E}">
        <p14:creationId xmlns:p14="http://schemas.microsoft.com/office/powerpoint/2010/main" val="400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Mosaic mutations cluster in genomic hotspots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684924"/>
            <a:ext cx="2428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36" y="1524000"/>
            <a:ext cx="2066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5" y="3666623"/>
            <a:ext cx="2581275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82548" y="5973830"/>
            <a:ext cx="744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cf.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Solimini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al., 2012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Jacobs et al. 2012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Nat Genet,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Laurie et al. 2012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Nat Genet</a:t>
            </a:r>
            <a:br>
              <a:rPr lang="en-US" sz="16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Machiela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2015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AJHG,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Vattathil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Scheet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2016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AJHG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1766" y="5481935"/>
            <a:ext cx="17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Chromosome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5481933"/>
            <a:ext cx="17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Chromosome 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28028" y="2003230"/>
            <a:ext cx="1371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C3300"/>
                </a:solidFill>
              </a:rPr>
              <a:t>Acquired</a:t>
            </a:r>
          </a:p>
          <a:p>
            <a:pPr algn="ctr"/>
            <a:r>
              <a:rPr lang="en-US" dirty="0">
                <a:solidFill>
                  <a:srgbClr val="CC3300"/>
                </a:solidFill>
              </a:rPr>
              <a:t>13q deletion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9541" y="3023119"/>
            <a:ext cx="117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66"/>
                </a:solidFill>
              </a:rPr>
              <a:t>Acquired</a:t>
            </a:r>
          </a:p>
          <a:p>
            <a:pPr algn="ctr"/>
            <a:r>
              <a:rPr lang="en-US" dirty="0">
                <a:solidFill>
                  <a:srgbClr val="000066"/>
                </a:solidFill>
              </a:rPr>
              <a:t>trisomy 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201" y="1684923"/>
            <a:ext cx="2555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Pileups of detected events (indicated with horizontal lines):</a:t>
            </a:r>
          </a:p>
        </p:txBody>
      </p:sp>
    </p:spTree>
    <p:extLst>
      <p:ext uri="{BB962C8B-B14F-4D97-AF65-F5344CB8AC3E}">
        <p14:creationId xmlns:p14="http://schemas.microsoft.com/office/powerpoint/2010/main" val="17728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Can </a:t>
            </a:r>
            <a:r>
              <a:rPr lang="en-US" sz="4400" b="1" dirty="0"/>
              <a:t>inherited variation </a:t>
            </a:r>
            <a:r>
              <a:rPr lang="en-US" sz="4400" dirty="0"/>
              <a:t>shape our risk for </a:t>
            </a:r>
            <a:r>
              <a:rPr lang="en-US" sz="4400" dirty="0" smtClean="0"/>
              <a:t>developing clones with</a:t>
            </a:r>
            <a:br>
              <a:rPr lang="en-US" sz="4400" dirty="0" smtClean="0"/>
            </a:br>
            <a:r>
              <a:rPr lang="en-US" sz="4400" b="1" dirty="0" smtClean="0"/>
              <a:t>specific </a:t>
            </a:r>
            <a:r>
              <a:rPr lang="en-US" sz="4400" b="1" dirty="0"/>
              <a:t>somatic </a:t>
            </a:r>
            <a:r>
              <a:rPr lang="en-US" sz="4400" b="1" dirty="0" smtClean="0"/>
              <a:t>mutations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during </a:t>
            </a:r>
            <a:r>
              <a:rPr lang="en-US" sz="4400" dirty="0"/>
              <a:t>our lifetime?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DCDEAD-79C2-B146-9783-E40C53C87B1B}"/>
              </a:ext>
            </a:extLst>
          </p:cNvPr>
          <p:cNvSpPr txBox="1"/>
          <p:nvPr/>
        </p:nvSpPr>
        <p:spPr>
          <a:xfrm>
            <a:off x="1979140" y="3751838"/>
            <a:ext cx="967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treated recurring mutations (at the same locus) as a phenotype,</a:t>
            </a:r>
          </a:p>
          <a:p>
            <a:r>
              <a:rPr lang="en-US" sz="2400" dirty="0"/>
              <a:t>then did a GWAS on each such phenotype (for each locus).</a:t>
            </a:r>
          </a:p>
          <a:p>
            <a:endParaRPr lang="en-US" sz="2400" dirty="0"/>
          </a:p>
          <a:p>
            <a:r>
              <a:rPr lang="en-US" sz="2400" dirty="0"/>
              <a:t>Power limited by modest number of “cases” (10s-100s for most loci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 smtClean="0"/>
              <a:t>Still, found cis- associations (and causal alleles) at many loci</a:t>
            </a:r>
          </a:p>
          <a:p>
            <a:r>
              <a:rPr lang="en-US" sz="2400" dirty="0" smtClean="0"/>
              <a:t>   • Causal variants are low-frequency (0.05 </a:t>
            </a:r>
            <a:r>
              <a:rPr lang="mr-IN" sz="2400" dirty="0" smtClean="0"/>
              <a:t>–</a:t>
            </a:r>
            <a:r>
              <a:rPr lang="en-US" sz="2400" dirty="0" smtClean="0"/>
              <a:t> 0.5%)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but large odds ratios (19-700)</a:t>
            </a:r>
          </a:p>
        </p:txBody>
      </p:sp>
    </p:spTree>
    <p:extLst>
      <p:ext uri="{BB962C8B-B14F-4D97-AF65-F5344CB8AC3E}">
        <p14:creationId xmlns:p14="http://schemas.microsoft.com/office/powerpoint/2010/main" val="18945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1130873" y="304541"/>
            <a:ext cx="5008600" cy="11381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54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Example locus</a:t>
            </a:r>
            <a:r>
              <a:rPr lang="en-US" sz="2540" b="1" spc="-1" dirty="0">
                <a:uFill>
                  <a:solidFill>
                    <a:srgbClr val="FFFFFF"/>
                  </a:solidFill>
                </a:uFill>
                <a:latin typeface="Calibri"/>
              </a:rPr>
              <a:t>: chr10q deletions</a:t>
            </a:r>
            <a:endParaRPr lang="en-US" sz="1805" b="1" spc="-1" dirty="0"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32" name="Picture 531"/>
          <p:cNvPicPr/>
          <p:nvPr/>
        </p:nvPicPr>
        <p:blipFill>
          <a:blip r:embed="rId2"/>
          <a:stretch/>
        </p:blipFill>
        <p:spPr>
          <a:xfrm>
            <a:off x="1644308" y="1867374"/>
            <a:ext cx="3981731" cy="4371673"/>
          </a:xfrm>
          <a:prstGeom prst="rect">
            <a:avLst/>
          </a:prstGeom>
          <a:ln>
            <a:noFill/>
          </a:ln>
        </p:spPr>
      </p:pic>
      <p:sp>
        <p:nvSpPr>
          <p:cNvPr id="536" name="CustomShape 4"/>
          <p:cNvSpPr/>
          <p:nvPr/>
        </p:nvSpPr>
        <p:spPr>
          <a:xfrm>
            <a:off x="3122762" y="2558429"/>
            <a:ext cx="1335081" cy="585895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91732E-9ACC-194A-81E0-B340E161E1CC}"/>
              </a:ext>
            </a:extLst>
          </p:cNvPr>
          <p:cNvSpPr txBox="1"/>
          <p:nvPr/>
        </p:nvSpPr>
        <p:spPr>
          <a:xfrm>
            <a:off x="6669742" y="4255249"/>
            <a:ext cx="464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haplotype with the minor allele</a:t>
            </a:r>
          </a:p>
          <a:p>
            <a:r>
              <a:rPr lang="en-US" sz="2400" dirty="0"/>
              <a:t>is always the one that is deleted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4FB9552-95FB-8A49-A6FF-9A64A509C0CD}"/>
              </a:ext>
            </a:extLst>
          </p:cNvPr>
          <p:cNvGrpSpPr/>
          <p:nvPr/>
        </p:nvGrpSpPr>
        <p:grpSpPr>
          <a:xfrm>
            <a:off x="2928117" y="1803690"/>
            <a:ext cx="8766252" cy="3688783"/>
            <a:chOff x="2196087" y="1352767"/>
            <a:chExt cx="6219655" cy="2766587"/>
          </a:xfrm>
        </p:grpSpPr>
        <p:sp>
          <p:nvSpPr>
            <p:cNvPr id="533" name="Line 2"/>
            <p:cNvSpPr/>
            <p:nvPr/>
          </p:nvSpPr>
          <p:spPr>
            <a:xfrm flipH="1">
              <a:off x="3721813" y="1352767"/>
              <a:ext cx="7348" cy="2766587"/>
            </a:xfrm>
            <a:prstGeom prst="line">
              <a:avLst/>
            </a:prstGeom>
            <a:ln w="38160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CustomShape 5"/>
            <p:cNvSpPr/>
            <p:nvPr/>
          </p:nvSpPr>
          <p:spPr>
            <a:xfrm>
              <a:off x="2196087" y="1918821"/>
              <a:ext cx="1261681" cy="4347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7" tIns="40823" rIns="81647" bIns="40823"/>
            <a:lstStyle/>
            <a:p>
              <a:pPr>
                <a:lnSpc>
                  <a:spcPct val="100000"/>
                </a:lnSpc>
              </a:pPr>
              <a:r>
                <a:rPr lang="en-US" sz="1633" b="1" spc="-1">
                  <a:solidFill>
                    <a:srgbClr val="C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Noto Sans CJK SC Regular"/>
                </a:rPr>
                <a:t>rs118137427</a:t>
              </a:r>
              <a:endParaRPr lang="en-US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33" b="1" spc="-1">
                  <a:solidFill>
                    <a:srgbClr val="C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Noto Sans CJK SC Regular"/>
                </a:rPr>
                <a:t>@ 113 Mb</a:t>
              </a:r>
              <a:endParaRPr lang="en-US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538" name="CustomShape 6"/>
            <p:cNvSpPr/>
            <p:nvPr/>
          </p:nvSpPr>
          <p:spPr>
            <a:xfrm flipV="1">
              <a:off x="3382327" y="1816682"/>
              <a:ext cx="250083" cy="12981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C00000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11615FC-CE87-9B45-A176-017D49D99189}"/>
                </a:ext>
              </a:extLst>
            </p:cNvPr>
            <p:cNvSpPr/>
            <p:nvPr/>
          </p:nvSpPr>
          <p:spPr>
            <a:xfrm>
              <a:off x="5000479" y="1601911"/>
              <a:ext cx="3415263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spc="-1" dirty="0">
                  <a:uFill>
                    <a:solidFill>
                      <a:srgbClr val="FFFFFF"/>
                    </a:solidFill>
                  </a:uFill>
                </a:rPr>
                <a:t>Observed in 60 people</a:t>
              </a:r>
            </a:p>
            <a:p>
              <a:endParaRPr lang="en-US" sz="2400" spc="-1" dirty="0">
                <a:uFill>
                  <a:solidFill>
                    <a:srgbClr val="FFFFFF"/>
                  </a:solidFill>
                </a:uFill>
              </a:endParaRPr>
            </a:p>
            <a:p>
              <a:r>
                <a:rPr lang="en-US" sz="2400" spc="-1" dirty="0">
                  <a:uFill>
                    <a:solidFill>
                      <a:srgbClr val="FFFFFF"/>
                    </a:solidFill>
                  </a:uFill>
                </a:rPr>
                <a:t>All 60 have the minor allele of rs118137427 (MAF 5%) (</a:t>
              </a:r>
              <a:r>
                <a:rPr lang="en-US" sz="2400" i="1" spc="-1" dirty="0">
                  <a:uFill>
                    <a:solidFill>
                      <a:srgbClr val="FFFFFF"/>
                    </a:solidFill>
                  </a:uFill>
                </a:rPr>
                <a:t>p</a:t>
              </a:r>
              <a:r>
                <a:rPr lang="en-US" sz="2400" spc="-1" dirty="0">
                  <a:uFill>
                    <a:solidFill>
                      <a:srgbClr val="FFFFFF"/>
                    </a:solidFill>
                  </a:uFill>
                </a:rPr>
                <a:t> &lt; 10</a:t>
              </a:r>
              <a:r>
                <a:rPr lang="en-US" sz="2400" spc="-1" baseline="30000" dirty="0">
                  <a:uFill>
                    <a:solidFill>
                      <a:srgbClr val="FFFFFF"/>
                    </a:solidFill>
                  </a:uFill>
                </a:rPr>
                <a:t>-41</a:t>
              </a:r>
              <a:r>
                <a:rPr lang="en-US" sz="2400" spc="-1" dirty="0">
                  <a:uFill>
                    <a:solidFill>
                      <a:srgbClr val="FFFFFF"/>
                    </a:solidFill>
                  </a:uFill>
                </a:rPr>
                <a:t>)</a:t>
              </a:r>
              <a:endParaRPr lang="en-US" sz="24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B0AC2C-EB53-A84C-9D67-041CDB36E483}"/>
              </a:ext>
            </a:extLst>
          </p:cNvPr>
          <p:cNvSpPr txBox="1"/>
          <p:nvPr/>
        </p:nvSpPr>
        <p:spPr>
          <a:xfrm>
            <a:off x="7629872" y="6478344"/>
            <a:ext cx="438447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 smtClean="0"/>
              <a:t>Loh</a:t>
            </a:r>
            <a:r>
              <a:rPr lang="en-US" sz="1867" dirty="0" smtClean="0"/>
              <a:t>, Genovese, </a:t>
            </a:r>
            <a:r>
              <a:rPr lang="en-US" sz="1867" dirty="0" err="1" smtClean="0"/>
              <a:t>Handsaker</a:t>
            </a:r>
            <a:r>
              <a:rPr lang="en-US" sz="1867" dirty="0" smtClean="0"/>
              <a:t> et al., submitted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479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2"/>
          <p:cNvPicPr/>
          <p:nvPr/>
        </p:nvPicPr>
        <p:blipFill rotWithShape="1">
          <a:blip r:embed="rId2"/>
          <a:srcRect b="54250"/>
          <a:stretch/>
        </p:blipFill>
        <p:spPr>
          <a:xfrm>
            <a:off x="6254697" y="1713825"/>
            <a:ext cx="4717527" cy="180253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44C5CFC-A027-8947-8385-AEC07BD8308D}"/>
              </a:ext>
            </a:extLst>
          </p:cNvPr>
          <p:cNvSpPr txBox="1"/>
          <p:nvPr/>
        </p:nvSpPr>
        <p:spPr>
          <a:xfrm>
            <a:off x="968187" y="2022410"/>
            <a:ext cx="4174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genomic “fragile site” (VNTR)</a:t>
            </a:r>
          </a:p>
          <a:p>
            <a:r>
              <a:rPr lang="en-US" sz="2400" dirty="0"/>
              <a:t>close to the deletion breakpoint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B9C4D63-FD4B-1743-8856-39EF86A9A8CD}"/>
              </a:ext>
            </a:extLst>
          </p:cNvPr>
          <p:cNvSpPr txBox="1"/>
          <p:nvPr/>
        </p:nvSpPr>
        <p:spPr>
          <a:xfrm>
            <a:off x="968187" y="3480588"/>
            <a:ext cx="52865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WGS data, we see that</a:t>
            </a:r>
          </a:p>
          <a:p>
            <a:r>
              <a:rPr lang="en-US" sz="2400" dirty="0"/>
              <a:t>people with acquired</a:t>
            </a:r>
          </a:p>
          <a:p>
            <a:r>
              <a:rPr lang="en-US" sz="2400" dirty="0"/>
              <a:t>10q deletions appear to have an</a:t>
            </a:r>
          </a:p>
          <a:p>
            <a:r>
              <a:rPr lang="en-US" sz="2400" b="1" dirty="0"/>
              <a:t>expanded FRA10B </a:t>
            </a:r>
            <a:r>
              <a:rPr lang="en-US" sz="2400" dirty="0"/>
              <a:t>site.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652D2D77-59FE-D441-ACE7-68C8C71D9D2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131135" y="1510625"/>
            <a:ext cx="4717527" cy="3939927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26B13FDC-FCB4-244E-96D4-EF16F664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Mechanism: An inherited allele makes a “fragile site” much more fragile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68187" y="5284513"/>
            <a:ext cx="9658360" cy="1200330"/>
            <a:chOff x="726140" y="4201508"/>
            <a:chExt cx="7243770" cy="90024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593" y="4423730"/>
              <a:ext cx="1062147" cy="62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824" y="4440595"/>
              <a:ext cx="1098086" cy="617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26140" y="4201508"/>
              <a:ext cx="3452772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The mutation phenotype</a:t>
              </a:r>
            </a:p>
            <a:p>
              <a:r>
                <a:rPr lang="en-US" sz="2400" dirty="0"/>
                <a:t>segregates in </a:t>
              </a:r>
              <a:r>
                <a:rPr lang="en-US" sz="2400" dirty="0"/>
                <a:t>families,</a:t>
              </a:r>
              <a:endParaRPr lang="en-US" sz="2400" dirty="0"/>
            </a:p>
            <a:p>
              <a:r>
                <a:rPr lang="en-US" sz="2400" dirty="0"/>
                <a:t>together </a:t>
              </a:r>
              <a:r>
                <a:rPr lang="en-US" sz="2400" dirty="0"/>
                <a:t>with the repeat </a:t>
              </a:r>
              <a:r>
                <a:rPr lang="en-US" sz="2400" dirty="0"/>
                <a:t>expansion</a:t>
              </a:r>
              <a:endParaRPr lang="en-US" sz="2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B0AC2C-EB53-A84C-9D67-041CDB36E483}"/>
              </a:ext>
            </a:extLst>
          </p:cNvPr>
          <p:cNvSpPr txBox="1"/>
          <p:nvPr/>
        </p:nvSpPr>
        <p:spPr>
          <a:xfrm>
            <a:off x="7629872" y="6478344"/>
            <a:ext cx="438447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 smtClean="0"/>
              <a:t>Loh</a:t>
            </a:r>
            <a:r>
              <a:rPr lang="en-US" sz="1867" dirty="0" smtClean="0"/>
              <a:t>, Genovese, </a:t>
            </a:r>
            <a:r>
              <a:rPr lang="en-US" sz="1867" dirty="0" err="1" smtClean="0"/>
              <a:t>Handsaker</a:t>
            </a:r>
            <a:r>
              <a:rPr lang="en-US" sz="1867" dirty="0" smtClean="0"/>
              <a:t> et al., submitted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350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lesson from clonal hematopoiesis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Dichotomy between </a:t>
            </a:r>
            <a:r>
              <a:rPr lang="en-US" i="1" dirty="0" smtClean="0"/>
              <a:t>inheritance</a:t>
            </a:r>
            <a:r>
              <a:rPr lang="en-US" dirty="0" smtClean="0"/>
              <a:t> (heritable, firm, predictable) and </a:t>
            </a:r>
            <a:r>
              <a:rPr lang="en-US" i="1" dirty="0" smtClean="0"/>
              <a:t>acquired mutations</a:t>
            </a:r>
            <a:r>
              <a:rPr lang="en-US" dirty="0" smtClean="0"/>
              <a:t> (capricious, random) is not as firm as we had thought</a:t>
            </a:r>
          </a:p>
          <a:p>
            <a:endParaRPr lang="en-US" i="1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multi-allelic variation and clonal hematopoiesis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Interesting </a:t>
            </a:r>
            <a:r>
              <a:rPr lang="en-US" dirty="0" smtClean="0"/>
              <a:t>sources of unexplained heritability, but what was essential in studying them were </a:t>
            </a:r>
            <a:r>
              <a:rPr lang="en-US" b="1" dirty="0" smtClean="0"/>
              <a:t>SNP data from vast numbers of people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b="1" dirty="0" smtClean="0"/>
              <a:t>new ways to think about old data types</a:t>
            </a:r>
          </a:p>
          <a:p>
            <a:pPr lvl="1"/>
            <a:r>
              <a:rPr lang="en-US" dirty="0" smtClean="0"/>
              <a:t>Imputation and IBD analyses become every more enabling and powerful as data sets expand; likely to allow many new kinds of analyses</a:t>
            </a:r>
          </a:p>
          <a:p>
            <a:endParaRPr lang="en-US" dirty="0" smtClean="0"/>
          </a:p>
          <a:p>
            <a:endParaRPr lang="en-US" i="1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Legacies of “missing heritability” mania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 that there is much to be learned</a:t>
            </a:r>
          </a:p>
          <a:p>
            <a:r>
              <a:rPr lang="en-US" dirty="0" smtClean="0"/>
              <a:t>Antidote to smugness</a:t>
            </a:r>
          </a:p>
          <a:p>
            <a:r>
              <a:rPr lang="en-US" dirty="0" smtClean="0"/>
              <a:t>Encourage exploration of new ideas</a:t>
            </a:r>
          </a:p>
          <a:p>
            <a:endParaRPr lang="en-US" dirty="0"/>
          </a:p>
          <a:p>
            <a:r>
              <a:rPr lang="en-US" dirty="0" smtClean="0"/>
              <a:t>Too-easy excuse to abandon patient, consistent application of any one form of genetic analysis (SNP arrays ...  WES ... ) and lurch to new, glamorous technology instead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2774" y="5253633"/>
            <a:ext cx="5905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Although we are finding sources of missing heritability,</a:t>
            </a:r>
          </a:p>
          <a:p>
            <a:r>
              <a:rPr lang="en-US" dirty="0" smtClean="0"/>
              <a:t>the most useful data in the above studies has been SNP data,</a:t>
            </a:r>
          </a:p>
          <a:p>
            <a:r>
              <a:rPr lang="en-US" dirty="0" smtClean="0"/>
              <a:t>because it is available for so many people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5566" y="3842426"/>
            <a:ext cx="11215991" cy="268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Legacies of “missing heritability” mania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06116"/>
          </a:xfrm>
        </p:spPr>
        <p:txBody>
          <a:bodyPr/>
          <a:lstStyle/>
          <a:p>
            <a:r>
              <a:rPr lang="en-US" dirty="0" smtClean="0"/>
              <a:t>Reminder that there is much to be learned</a:t>
            </a:r>
          </a:p>
          <a:p>
            <a:r>
              <a:rPr lang="en-US" dirty="0" smtClean="0"/>
              <a:t>Antidote to smugness</a:t>
            </a:r>
          </a:p>
          <a:p>
            <a:r>
              <a:rPr lang="en-US" dirty="0" smtClean="0"/>
              <a:t>Encourage exploration of new ideas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8843" y="5116736"/>
            <a:ext cx="102028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Although we are finding sources of missing heritability,</a:t>
            </a:r>
          </a:p>
          <a:p>
            <a:r>
              <a:rPr lang="en-US" sz="2400" dirty="0" smtClean="0"/>
              <a:t>what enabled the above studies was large, widely available SNP data sets</a:t>
            </a:r>
          </a:p>
          <a:p>
            <a:r>
              <a:rPr lang="en-US" sz="2400" dirty="0" smtClean="0"/>
              <a:t>because • it is available </a:t>
            </a:r>
            <a:r>
              <a:rPr lang="en-US" sz="2400" b="1" dirty="0" smtClean="0"/>
              <a:t>for so many people </a:t>
            </a:r>
          </a:p>
          <a:p>
            <a:r>
              <a:rPr lang="en-US" sz="2400" b="1" dirty="0" smtClean="0"/>
              <a:t>	   • </a:t>
            </a:r>
            <a:r>
              <a:rPr lang="en-US" sz="2400" dirty="0" smtClean="0"/>
              <a:t>imputation and IBD become so much more powerful with sample size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838199" y="3620530"/>
            <a:ext cx="9627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• Too-easy excuse to abandon patient, consistent application of any one form of genetic analysis (SNP arrays ...  WES ... ) and lurch to applying new, glamorous expensive technology at small </a:t>
            </a:r>
            <a:r>
              <a:rPr lang="en-US" sz="2800" i="1" dirty="0" smtClean="0"/>
              <a:t>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592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8A9EE-7C23-BB47-95F4-F771BA770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77" y="285062"/>
            <a:ext cx="1079024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Loci with recurring structural mutations and many functionally distinct alleles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309A065-C9D7-B945-84E2-F52BAA5666B9}"/>
              </a:ext>
            </a:extLst>
          </p:cNvPr>
          <p:cNvGrpSpPr/>
          <p:nvPr/>
        </p:nvGrpSpPr>
        <p:grpSpPr>
          <a:xfrm>
            <a:off x="7013675" y="1921170"/>
            <a:ext cx="2390730" cy="1798451"/>
            <a:chOff x="6083301" y="304800"/>
            <a:chExt cx="2933699" cy="2206905"/>
          </a:xfrm>
        </p:grpSpPr>
        <p:pic>
          <p:nvPicPr>
            <p:cNvPr id="5" name="Picture 4" descr="C4 structures.tif">
              <a:extLst>
                <a:ext uri="{FF2B5EF4-FFF2-40B4-BE49-F238E27FC236}">
                  <a16:creationId xmlns:a16="http://schemas.microsoft.com/office/drawing/2014/main" xmlns="" id="{A6DC6E63-DF9E-0045-8996-92FD9732F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1" t="5714" r="3635"/>
            <a:stretch/>
          </p:blipFill>
          <p:spPr>
            <a:xfrm>
              <a:off x="6083301" y="431800"/>
              <a:ext cx="2743200" cy="20799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986DDA1-9006-F447-8109-1D51F766C5DD}"/>
                </a:ext>
              </a:extLst>
            </p:cNvPr>
            <p:cNvSpPr/>
            <p:nvPr/>
          </p:nvSpPr>
          <p:spPr>
            <a:xfrm>
              <a:off x="8267700" y="304800"/>
              <a:ext cx="749300" cy="76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2CF316-A2E9-464F-9BE1-102CF198FF54}"/>
              </a:ext>
            </a:extLst>
          </p:cNvPr>
          <p:cNvSpPr txBox="1"/>
          <p:nvPr/>
        </p:nvSpPr>
        <p:spPr>
          <a:xfrm>
            <a:off x="6730526" y="3823115"/>
            <a:ext cx="28017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Complement component 4 (</a:t>
            </a:r>
            <a:r>
              <a:rPr lang="en-US" sz="1600" i="1" dirty="0"/>
              <a:t>C4</a:t>
            </a:r>
            <a:r>
              <a:rPr lang="en-US" sz="1600" dirty="0"/>
              <a:t>)</a:t>
            </a:r>
          </a:p>
          <a:p>
            <a:pPr algn="ctr"/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Sekar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al., 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Nature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390C38-F2B7-7F40-87B2-52D6D0789F24}"/>
              </a:ext>
            </a:extLst>
          </p:cNvPr>
          <p:cNvSpPr/>
          <p:nvPr/>
        </p:nvSpPr>
        <p:spPr>
          <a:xfrm>
            <a:off x="385767" y="3748983"/>
            <a:ext cx="38255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Haptoglobin</a:t>
            </a:r>
            <a:r>
              <a:rPr lang="en-US" sz="1600" dirty="0"/>
              <a:t> (</a:t>
            </a:r>
            <a:r>
              <a:rPr lang="en-US" sz="1600" i="1" dirty="0"/>
              <a:t>HP</a:t>
            </a:r>
            <a:r>
              <a:rPr lang="en-US" sz="1600" dirty="0"/>
              <a:t>) </a:t>
            </a:r>
          </a:p>
          <a:p>
            <a:pPr algn="ctr"/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Boettger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al., ...</a:t>
            </a:r>
            <a:r>
              <a:rPr 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4E8250D-253B-F945-8983-CC7F28B94857}"/>
              </a:ext>
            </a:extLst>
          </p:cNvPr>
          <p:cNvGrpSpPr/>
          <p:nvPr/>
        </p:nvGrpSpPr>
        <p:grpSpPr>
          <a:xfrm>
            <a:off x="470856" y="1868030"/>
            <a:ext cx="3296689" cy="1713437"/>
            <a:chOff x="6261100" y="4923901"/>
            <a:chExt cx="3296689" cy="17134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1447F42-9557-D241-BE36-4C81C18102BC}"/>
                </a:ext>
              </a:extLst>
            </p:cNvPr>
            <p:cNvSpPr/>
            <p:nvPr/>
          </p:nvSpPr>
          <p:spPr>
            <a:xfrm>
              <a:off x="6636395" y="5177901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12F1C35-162F-1048-910A-9E858521CB48}"/>
                </a:ext>
              </a:extLst>
            </p:cNvPr>
            <p:cNvSpPr/>
            <p:nvPr/>
          </p:nvSpPr>
          <p:spPr>
            <a:xfrm>
              <a:off x="7055013" y="5177901"/>
              <a:ext cx="134129" cy="209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FF16455-C0E9-064F-A9F8-347EBCB9BEE4}"/>
                </a:ext>
              </a:extLst>
            </p:cNvPr>
            <p:cNvSpPr/>
            <p:nvPr/>
          </p:nvSpPr>
          <p:spPr>
            <a:xfrm>
              <a:off x="6854170" y="5177901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BA9227CC-D1D3-3F42-BC53-85E483200F82}"/>
                </a:ext>
              </a:extLst>
            </p:cNvPr>
            <p:cNvSpPr/>
            <p:nvPr/>
          </p:nvSpPr>
          <p:spPr>
            <a:xfrm>
              <a:off x="7337996" y="5177901"/>
              <a:ext cx="45719" cy="2032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F55E47A5-982C-7543-AF10-88ED89D5E332}"/>
                </a:ext>
              </a:extLst>
            </p:cNvPr>
            <p:cNvSpPr/>
            <p:nvPr/>
          </p:nvSpPr>
          <p:spPr>
            <a:xfrm>
              <a:off x="8344879" y="5177901"/>
              <a:ext cx="388709" cy="227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F3E4DB96-29B3-8644-9B42-47FD4598ADB6}"/>
                </a:ext>
              </a:extLst>
            </p:cNvPr>
            <p:cNvCxnSpPr/>
            <p:nvPr/>
          </p:nvCxnSpPr>
          <p:spPr>
            <a:xfrm>
              <a:off x="6489700" y="4923901"/>
              <a:ext cx="1924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F66C307-50B0-8144-9EC6-3B274317F850}"/>
                </a:ext>
              </a:extLst>
            </p:cNvPr>
            <p:cNvCxnSpPr/>
            <p:nvPr/>
          </p:nvCxnSpPr>
          <p:spPr>
            <a:xfrm flipV="1">
              <a:off x="6502400" y="4936601"/>
              <a:ext cx="0" cy="241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278EEF57-6B5B-C34D-A296-F6D033F7A060}"/>
                </a:ext>
              </a:extLst>
            </p:cNvPr>
            <p:cNvSpPr/>
            <p:nvPr/>
          </p:nvSpPr>
          <p:spPr>
            <a:xfrm>
              <a:off x="7688014" y="5177901"/>
              <a:ext cx="134129" cy="209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7A1D1F2-4EC3-E841-8643-C110BF884C9F}"/>
                </a:ext>
              </a:extLst>
            </p:cNvPr>
            <p:cNvSpPr/>
            <p:nvPr/>
          </p:nvSpPr>
          <p:spPr>
            <a:xfrm>
              <a:off x="7970997" y="5177901"/>
              <a:ext cx="45719" cy="2032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1A646B5B-B0A1-824C-8069-CC9B50E651ED}"/>
                </a:ext>
              </a:extLst>
            </p:cNvPr>
            <p:cNvCxnSpPr/>
            <p:nvPr/>
          </p:nvCxnSpPr>
          <p:spPr>
            <a:xfrm>
              <a:off x="6261100" y="5291492"/>
              <a:ext cx="32131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5758EFE0-743A-7842-BDB2-0C284E5830F4}"/>
                </a:ext>
              </a:extLst>
            </p:cNvPr>
            <p:cNvCxnSpPr>
              <a:cxnSpLocks/>
            </p:cNvCxnSpPr>
            <p:nvPr/>
          </p:nvCxnSpPr>
          <p:spPr>
            <a:xfrm>
              <a:off x="6956615" y="5626100"/>
              <a:ext cx="587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258548C8-5860-804C-8913-86E87D932592}"/>
                </a:ext>
              </a:extLst>
            </p:cNvPr>
            <p:cNvCxnSpPr>
              <a:cxnSpLocks/>
            </p:cNvCxnSpPr>
            <p:nvPr/>
          </p:nvCxnSpPr>
          <p:spPr>
            <a:xfrm>
              <a:off x="7250207" y="5753100"/>
              <a:ext cx="587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AF640625-A98D-DC4A-A2F3-669DF56F04C7}"/>
                </a:ext>
              </a:extLst>
            </p:cNvPr>
            <p:cNvCxnSpPr>
              <a:cxnSpLocks/>
            </p:cNvCxnSpPr>
            <p:nvPr/>
          </p:nvCxnSpPr>
          <p:spPr>
            <a:xfrm>
              <a:off x="7605807" y="5876267"/>
              <a:ext cx="5871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B96C88B-5B5B-6A46-9B44-BE77C95DD152}"/>
                </a:ext>
              </a:extLst>
            </p:cNvPr>
            <p:cNvSpPr txBox="1"/>
            <p:nvPr/>
          </p:nvSpPr>
          <p:spPr>
            <a:xfrm>
              <a:off x="8192992" y="5599268"/>
              <a:ext cx="13647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recurring deletions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1AE72AE-D10A-1746-BF0D-20BABFEFBC4E}"/>
                </a:ext>
              </a:extLst>
            </p:cNvPr>
            <p:cNvSpPr/>
            <p:nvPr/>
          </p:nvSpPr>
          <p:spPr>
            <a:xfrm>
              <a:off x="7009988" y="6410156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446A2AA3-16DE-E14F-BCBF-2767A81B536B}"/>
                </a:ext>
              </a:extLst>
            </p:cNvPr>
            <p:cNvSpPr/>
            <p:nvPr/>
          </p:nvSpPr>
          <p:spPr>
            <a:xfrm>
              <a:off x="7428606" y="6410156"/>
              <a:ext cx="134129" cy="209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6FCB3CC5-0E25-7547-B491-66ECB78A2831}"/>
                </a:ext>
              </a:extLst>
            </p:cNvPr>
            <p:cNvSpPr/>
            <p:nvPr/>
          </p:nvSpPr>
          <p:spPr>
            <a:xfrm>
              <a:off x="7227763" y="6410156"/>
              <a:ext cx="45719" cy="20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2691467F-CB0E-2A44-8BDD-16D7D3DD221E}"/>
                </a:ext>
              </a:extLst>
            </p:cNvPr>
            <p:cNvSpPr/>
            <p:nvPr/>
          </p:nvSpPr>
          <p:spPr>
            <a:xfrm>
              <a:off x="7711589" y="6410156"/>
              <a:ext cx="45719" cy="2032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1B269AEF-D61D-3448-A472-75AF0515BE90}"/>
                </a:ext>
              </a:extLst>
            </p:cNvPr>
            <p:cNvSpPr/>
            <p:nvPr/>
          </p:nvSpPr>
          <p:spPr>
            <a:xfrm>
              <a:off x="8032672" y="6410156"/>
              <a:ext cx="388709" cy="2271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9B2EE95D-1FF1-CE4F-A043-5A44CB2B00C3}"/>
                </a:ext>
              </a:extLst>
            </p:cNvPr>
            <p:cNvCxnSpPr/>
            <p:nvPr/>
          </p:nvCxnSpPr>
          <p:spPr>
            <a:xfrm>
              <a:off x="6863293" y="6156156"/>
              <a:ext cx="1924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35479EB5-7A9F-1947-96A2-9611A5A747FB}"/>
                </a:ext>
              </a:extLst>
            </p:cNvPr>
            <p:cNvCxnSpPr/>
            <p:nvPr/>
          </p:nvCxnSpPr>
          <p:spPr>
            <a:xfrm flipV="1">
              <a:off x="6875993" y="6168856"/>
              <a:ext cx="0" cy="241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46F8D181-54AC-3D4A-9835-9F5FB397023E}"/>
                </a:ext>
              </a:extLst>
            </p:cNvPr>
            <p:cNvCxnSpPr>
              <a:cxnSpLocks/>
            </p:cNvCxnSpPr>
            <p:nvPr/>
          </p:nvCxnSpPr>
          <p:spPr>
            <a:xfrm>
              <a:off x="6444193" y="6523747"/>
              <a:ext cx="247248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0966002-8511-2946-913F-C220EE515A1A}"/>
                </a:ext>
              </a:extLst>
            </p:cNvPr>
            <p:cNvSpPr txBox="1"/>
            <p:nvPr/>
          </p:nvSpPr>
          <p:spPr>
            <a:xfrm>
              <a:off x="9163447" y="6360339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316EE9-AEEB-2C4D-B577-4C9F91ACAE56}"/>
              </a:ext>
            </a:extLst>
          </p:cNvPr>
          <p:cNvSpPr txBox="1"/>
          <p:nvPr/>
        </p:nvSpPr>
        <p:spPr>
          <a:xfrm>
            <a:off x="3683956" y="5789680"/>
            <a:ext cx="2818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17q21.1 / </a:t>
            </a:r>
            <a:r>
              <a:rPr lang="en-US" sz="1600" i="1" dirty="0"/>
              <a:t>MAPT</a:t>
            </a:r>
            <a:endParaRPr lang="en-US" sz="1600" dirty="0"/>
          </a:p>
          <a:p>
            <a:pPr algn="ctr"/>
            <a:r>
              <a:rPr lang="en-US" sz="1600" dirty="0" err="1" smtClean="0"/>
              <a:t>Boettger</a:t>
            </a:r>
            <a:r>
              <a:rPr lang="en-US" sz="1600" dirty="0" smtClean="0"/>
              <a:t>, et al., </a:t>
            </a:r>
            <a:r>
              <a:rPr lang="en-US" sz="1600" i="1" dirty="0" smtClean="0"/>
              <a:t>Nat </a:t>
            </a:r>
            <a:r>
              <a:rPr lang="en-US" sz="1600" i="1" dirty="0"/>
              <a:t>Genet</a:t>
            </a:r>
            <a:r>
              <a:rPr lang="en-US" sz="1600" dirty="0"/>
              <a:t> 2012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D4C6CEF-87A8-C141-9C71-6C03CC638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7" r="31145" b="48552"/>
          <a:stretch/>
        </p:blipFill>
        <p:spPr>
          <a:xfrm>
            <a:off x="4148808" y="3945536"/>
            <a:ext cx="2207087" cy="176133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3D4EEBA-1E38-9242-8532-F6E4C9D342C4}"/>
              </a:ext>
            </a:extLst>
          </p:cNvPr>
          <p:cNvGrpSpPr/>
          <p:nvPr/>
        </p:nvGrpSpPr>
        <p:grpSpPr>
          <a:xfrm>
            <a:off x="9883915" y="3945536"/>
            <a:ext cx="2441429" cy="1436707"/>
            <a:chOff x="4686202" y="1794183"/>
            <a:chExt cx="2441429" cy="143670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A9B4995B-C1CD-F046-BC8F-08ADE6D96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865" t="30368" b="42546"/>
            <a:stretch/>
          </p:blipFill>
          <p:spPr>
            <a:xfrm>
              <a:off x="4686202" y="1865616"/>
              <a:ext cx="2270413" cy="1365274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5BE1BD7-8849-EF43-833C-6B0422D65513}"/>
                </a:ext>
              </a:extLst>
            </p:cNvPr>
            <p:cNvSpPr/>
            <p:nvPr/>
          </p:nvSpPr>
          <p:spPr>
            <a:xfrm>
              <a:off x="6096000" y="1794183"/>
              <a:ext cx="1031631" cy="433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386772" y="5651180"/>
            <a:ext cx="25857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AMY1 / AMY2</a:t>
            </a:r>
          </a:p>
          <a:p>
            <a:pPr algn="ctr"/>
            <a:r>
              <a:rPr lang="en-US" sz="1600" dirty="0" smtClean="0"/>
              <a:t>Usher, </a:t>
            </a:r>
            <a:r>
              <a:rPr lang="en-US" sz="1600" i="1" dirty="0" smtClean="0"/>
              <a:t>et al., Nat Genet</a:t>
            </a:r>
            <a:r>
              <a:rPr lang="en-US" sz="1600" dirty="0" smtClean="0"/>
              <a:t>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96142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900288" y="1965942"/>
            <a:ext cx="1180065" cy="1781321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Genove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48" y="2106180"/>
            <a:ext cx="1346021" cy="1702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955" y="4485030"/>
            <a:ext cx="1384147" cy="14236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9190" y="3852148"/>
            <a:ext cx="17604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Giulio Genovese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6240" y="3893467"/>
            <a:ext cx="11657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Po-Ru </a:t>
            </a:r>
            <a:r>
              <a:rPr lang="en-US" sz="1867" dirty="0" err="1"/>
              <a:t>Loh</a:t>
            </a:r>
            <a:endParaRPr lang="en-US" sz="1867" dirty="0"/>
          </a:p>
        </p:txBody>
      </p:sp>
      <p:sp>
        <p:nvSpPr>
          <p:cNvPr id="15" name="TextBox 14"/>
          <p:cNvSpPr txBox="1"/>
          <p:nvPr/>
        </p:nvSpPr>
        <p:spPr>
          <a:xfrm>
            <a:off x="2856460" y="5997732"/>
            <a:ext cx="122540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/>
              <a:t>Alkes</a:t>
            </a:r>
            <a:r>
              <a:rPr lang="en-US" sz="1867" dirty="0"/>
              <a:t> Price</a:t>
            </a:r>
          </a:p>
        </p:txBody>
      </p:sp>
      <p:sp>
        <p:nvSpPr>
          <p:cNvPr id="17" name="TextShape 5"/>
          <p:cNvSpPr txBox="1"/>
          <p:nvPr/>
        </p:nvSpPr>
        <p:spPr>
          <a:xfrm>
            <a:off x="559830" y="6019084"/>
            <a:ext cx="1858523" cy="698567"/>
          </a:xfrm>
          <a:prstGeom prst="rect">
            <a:avLst/>
          </a:prstGeom>
          <a:noFill/>
          <a:ln>
            <a:noFill/>
          </a:ln>
        </p:spPr>
        <p:txBody>
          <a:bodyPr lIns="81647" tIns="40823" rIns="81647" bIns="40823"/>
          <a:lstStyle/>
          <a:p>
            <a:pPr algn="ctr"/>
            <a:r>
              <a:rPr lang="en-US" sz="186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Bob </a:t>
            </a:r>
            <a:r>
              <a:rPr lang="en-US" sz="1867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Handsaker</a:t>
            </a:r>
            <a:endParaRPr lang="en-US" sz="186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13F764E-7D40-434B-B4E3-3D64839AD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589915"/>
            <a:ext cx="1443912" cy="1318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28" y="1273762"/>
            <a:ext cx="42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Heritable influences on clonal expansions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82510" y="1239884"/>
            <a:ext cx="473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Complex and </a:t>
            </a:r>
            <a:r>
              <a:rPr lang="en-US" b="1" smtClean="0"/>
              <a:t>multi-allelic genome variation</a:t>
            </a:r>
            <a:endParaRPr lang="en-US" b="1"/>
          </a:p>
        </p:txBody>
      </p:sp>
      <p:pic>
        <p:nvPicPr>
          <p:cNvPr id="16" name="Picture 15" descr="katheri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02" y="2376636"/>
            <a:ext cx="1027972" cy="1370627"/>
          </a:xfrm>
          <a:prstGeom prst="rect">
            <a:avLst/>
          </a:prstGeom>
        </p:spPr>
      </p:pic>
      <p:pic>
        <p:nvPicPr>
          <p:cNvPr id="18" name="Picture 17" descr="nol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59" y="4273123"/>
            <a:ext cx="1172637" cy="15635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0871" y="2174211"/>
            <a:ext cx="1338732" cy="19085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43207" y="2262667"/>
            <a:ext cx="747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Aswin</a:t>
            </a:r>
            <a:endParaRPr lang="en-US" dirty="0"/>
          </a:p>
          <a:p>
            <a:r>
              <a:rPr lang="en-US" dirty="0" err="1" smtClean="0"/>
              <a:t>Sekar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758781" y="2376646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Katy</a:t>
            </a:r>
          </a:p>
          <a:p>
            <a:r>
              <a:rPr lang="en-US" dirty="0" err="1" smtClean="0"/>
              <a:t>Tooley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204296" y="4273123"/>
            <a:ext cx="99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Nolan</a:t>
            </a:r>
          </a:p>
          <a:p>
            <a:r>
              <a:rPr lang="en-US" dirty="0" err="1" smtClean="0"/>
              <a:t>Kamitaki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4738" y="6183702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Support:  NGHRI  ( 2 R01 HG006855 )</a:t>
            </a:r>
            <a:endParaRPr lang="en-US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b="23361"/>
          <a:stretch/>
        </p:blipFill>
        <p:spPr>
          <a:xfrm>
            <a:off x="5626739" y="4567348"/>
            <a:ext cx="1232808" cy="11967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78474" y="4997580"/>
            <a:ext cx="155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Linda </a:t>
            </a:r>
            <a:r>
              <a:rPr lang="en-US" dirty="0" err="1" smtClean="0"/>
              <a:t>Boettger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1EB1DC-DB69-CC40-96AB-8DBCE2C6839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/>
          <a:stretch/>
        </p:blipFill>
        <p:spPr>
          <a:xfrm>
            <a:off x="3740963" y="1976221"/>
            <a:ext cx="4319709" cy="193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8D2D2-3F3E-3641-A7C0-8B098D61E9E4}"/>
              </a:ext>
            </a:extLst>
          </p:cNvPr>
          <p:cNvSpPr txBox="1"/>
          <p:nvPr/>
        </p:nvSpPr>
        <p:spPr>
          <a:xfrm>
            <a:off x="5375992" y="3889508"/>
            <a:ext cx="130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Chromosome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55B6FA-B974-2841-93D7-DD5E3DD4385B}"/>
              </a:ext>
            </a:extLst>
          </p:cNvPr>
          <p:cNvSpPr txBox="1"/>
          <p:nvPr/>
        </p:nvSpPr>
        <p:spPr>
          <a:xfrm rot="16200000">
            <a:off x="2077591" y="2698165"/>
            <a:ext cx="2741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Association with schizophrenia</a:t>
            </a:r>
          </a:p>
          <a:p>
            <a:pPr algn="ctr"/>
            <a:r>
              <a:rPr lang="en-US" sz="1600" dirty="0"/>
              <a:t>(-log10(p))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DFF598B-2A21-C244-9EEC-03F2E3AC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94005"/>
            <a:ext cx="1172583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Strongest association in schizophrenia is to the MHC locus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5F2C4A-1890-D946-85CF-914E0669EEAB}"/>
              </a:ext>
            </a:extLst>
          </p:cNvPr>
          <p:cNvSpPr txBox="1"/>
          <p:nvPr/>
        </p:nvSpPr>
        <p:spPr>
          <a:xfrm>
            <a:off x="5576048" y="183137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88A7EB-560A-9446-9711-526C49A375F9}"/>
              </a:ext>
            </a:extLst>
          </p:cNvPr>
          <p:cNvSpPr txBox="1"/>
          <p:nvPr/>
        </p:nvSpPr>
        <p:spPr>
          <a:xfrm>
            <a:off x="5576048" y="2125084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dirty="0"/>
              <a:t> &lt; 10</a:t>
            </a:r>
            <a:r>
              <a:rPr lang="en-US" sz="1400" baseline="30000" dirty="0"/>
              <a:t>-30</a:t>
            </a:r>
          </a:p>
        </p:txBody>
      </p:sp>
    </p:spTree>
    <p:extLst>
      <p:ext uri="{BB962C8B-B14F-4D97-AF65-F5344CB8AC3E}">
        <p14:creationId xmlns:p14="http://schemas.microsoft.com/office/powerpoint/2010/main" val="1110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56" y="427040"/>
            <a:ext cx="10661425" cy="995361"/>
          </a:xfrm>
        </p:spPr>
        <p:txBody>
          <a:bodyPr>
            <a:normAutofit/>
          </a:bodyPr>
          <a:lstStyle/>
          <a:p>
            <a:r>
              <a:rPr lang="en-US" sz="3733" dirty="0"/>
              <a:t>Several cohorts share a curious association peak</a:t>
            </a:r>
            <a:endParaRPr lang="en-US" sz="3733" dirty="0"/>
          </a:p>
        </p:txBody>
      </p:sp>
      <p:sp>
        <p:nvSpPr>
          <p:cNvPr id="7" name="TextBox 6"/>
          <p:cNvSpPr txBox="1"/>
          <p:nvPr/>
        </p:nvSpPr>
        <p:spPr>
          <a:xfrm>
            <a:off x="1021075" y="1574948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Sweden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9960" y="160881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Ireland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1831" y="1588064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Scotland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690" y="157494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England</a:t>
            </a:r>
            <a:endParaRPr lang="en-US" sz="2400" dirty="0">
              <a:latin typeface="Helvetica"/>
              <a:cs typeface="Helvetica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27918" y="1935428"/>
            <a:ext cx="2934584" cy="2659992"/>
            <a:chOff x="674475" y="1410026"/>
            <a:chExt cx="2200938" cy="1994994"/>
          </a:xfrm>
        </p:grpSpPr>
        <p:pic>
          <p:nvPicPr>
            <p:cNvPr id="3" name="Picture 2" descr="HLA p-values for each of 40 PGC2 cohorts using MDS covariate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8" t="10529" b="11896"/>
            <a:stretch/>
          </p:blipFill>
          <p:spPr>
            <a:xfrm>
              <a:off x="955104" y="1531693"/>
              <a:ext cx="1920309" cy="163858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75209" y="3212611"/>
              <a:ext cx="110991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Position (Mb) on chr6</a:t>
              </a:r>
              <a:endParaRPr lang="en-US" sz="1067" dirty="0">
                <a:latin typeface="Helvetica"/>
                <a:cs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135337" y="2219838"/>
              <a:ext cx="1812034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Schizophrenia association (-log</a:t>
              </a:r>
              <a:r>
                <a:rPr lang="en-US" sz="1067" baseline="-25000" dirty="0">
                  <a:latin typeface="Helvetica"/>
                  <a:cs typeface="Helvetica"/>
                </a:rPr>
                <a:t>10</a:t>
              </a:r>
              <a:r>
                <a:rPr lang="en-US" sz="1067" dirty="0">
                  <a:latin typeface="Helvetica"/>
                  <a:cs typeface="Helvetica"/>
                </a:rPr>
                <a:t> [p])</a:t>
              </a:r>
              <a:endParaRPr lang="en-US" sz="1067" dirty="0"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43582" y="3085607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26</a:t>
              </a:r>
              <a:endParaRPr lang="en-US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99180" y="3085607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28</a:t>
              </a:r>
              <a:endParaRPr lang="en-US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59414" y="3085607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30</a:t>
              </a:r>
              <a:endParaRPr lang="en-US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10781" y="3085607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32</a:t>
              </a:r>
              <a:endParaRPr lang="en-US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74846" y="3085607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34</a:t>
              </a:r>
              <a:endParaRPr lang="en-US" sz="8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844820" y="2974381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0</a:t>
              </a:r>
              <a:endParaRPr lang="en-US" sz="8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844821" y="2635717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</a:t>
              </a:r>
              <a:endParaRPr lang="en-US" sz="8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844821" y="2297048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4</a:t>
              </a:r>
              <a:endParaRPr lang="en-US" sz="8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844821" y="1954904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6</a:t>
              </a:r>
              <a:endParaRPr lang="en-US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844821" y="1616870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8</a:t>
              </a:r>
              <a:endParaRPr lang="en-US" sz="8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188033" y="1970302"/>
            <a:ext cx="2938944" cy="2658984"/>
            <a:chOff x="5957360" y="1545938"/>
            <a:chExt cx="2204208" cy="1994238"/>
          </a:xfrm>
        </p:grpSpPr>
        <p:pic>
          <p:nvPicPr>
            <p:cNvPr id="4" name="Picture 3" descr="HLA p-values for each of 40 PGC2 cohorts using MDS covariate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9" t="10270" b="11287"/>
            <a:stretch/>
          </p:blipFill>
          <p:spPr>
            <a:xfrm>
              <a:off x="6276560" y="1661214"/>
              <a:ext cx="1885008" cy="165691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64499" y="3347767"/>
              <a:ext cx="110991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Position (Mb) on chr6</a:t>
              </a:r>
              <a:endParaRPr lang="en-US" sz="1067" dirty="0">
                <a:latin typeface="Helvetica"/>
                <a:cs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5147548" y="2355750"/>
              <a:ext cx="1812034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Schizophrenia association (-log</a:t>
              </a:r>
              <a:r>
                <a:rPr lang="en-US" sz="1067" baseline="-25000" dirty="0">
                  <a:latin typeface="Helvetica"/>
                  <a:cs typeface="Helvetica"/>
                </a:rPr>
                <a:t>10</a:t>
              </a:r>
              <a:r>
                <a:rPr lang="en-US" sz="1067" dirty="0">
                  <a:latin typeface="Helvetica"/>
                  <a:cs typeface="Helvetica"/>
                </a:rPr>
                <a:t> [p])</a:t>
              </a:r>
              <a:endParaRPr lang="en-US" sz="1067" dirty="0">
                <a:latin typeface="Helvetica"/>
                <a:cs typeface="Helvetic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31170" y="3222361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26</a:t>
              </a:r>
              <a:endParaRPr lang="en-US" sz="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6768" y="3222361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28</a:t>
              </a:r>
              <a:endParaRPr lang="en-US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47002" y="3222361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30</a:t>
              </a:r>
              <a:endParaRPr lang="en-US" sz="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98369" y="3222361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32</a:t>
              </a:r>
              <a:endParaRPr lang="en-US" sz="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62434" y="3222361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34</a:t>
              </a:r>
              <a:endParaRPr lang="en-US" sz="80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6138238" y="3110254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0</a:t>
              </a:r>
              <a:endParaRPr lang="en-US" sz="800" dirty="0"/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6138239" y="2771588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</a:t>
              </a:r>
              <a:endParaRPr lang="en-US" sz="800" dirty="0"/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6138239" y="2432920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4</a:t>
              </a:r>
              <a:endParaRPr lang="en-US" sz="8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6138239" y="2090776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6</a:t>
              </a:r>
              <a:endParaRPr lang="en-US" sz="8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6138239" y="1752742"/>
              <a:ext cx="17697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8</a:t>
              </a:r>
              <a:endParaRPr lang="en-US" sz="8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328559" y="1974104"/>
            <a:ext cx="2931680" cy="2704527"/>
            <a:chOff x="3633728" y="5634464"/>
            <a:chExt cx="2198760" cy="2028395"/>
          </a:xfrm>
        </p:grpSpPr>
        <p:pic>
          <p:nvPicPr>
            <p:cNvPr id="6" name="Picture 5" descr="HLA p-values for each of 40 PGC2 cohorts using MDS covariates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8" t="10381" b="12158"/>
            <a:stretch/>
          </p:blipFill>
          <p:spPr>
            <a:xfrm>
              <a:off x="3917262" y="5759449"/>
              <a:ext cx="1915226" cy="163618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16200000">
              <a:off x="3795889" y="7203973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0</a:t>
              </a:r>
              <a:endParaRPr lang="en-US" sz="8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3795890" y="6865307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</a:t>
              </a:r>
              <a:endParaRPr lang="en-US" sz="800" dirty="0"/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3795890" y="6526639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4</a:t>
              </a:r>
              <a:endParaRPr lang="en-US" sz="800" dirty="0"/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3795890" y="6184495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6</a:t>
              </a:r>
              <a:endParaRPr lang="en-US" sz="80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3795890" y="5846461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8</a:t>
              </a:r>
              <a:endParaRPr lang="en-US" sz="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68694" y="7470450"/>
              <a:ext cx="110991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Position (Mb) on chr6</a:t>
              </a:r>
              <a:endParaRPr lang="en-US" sz="1067" dirty="0">
                <a:latin typeface="Helvetica"/>
                <a:cs typeface="Helvetic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00624" y="7323088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26</a:t>
              </a:r>
              <a:endParaRPr lang="en-US" sz="8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456222" y="7323088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28</a:t>
              </a:r>
              <a:endParaRPr lang="en-US" sz="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16456" y="7323088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30</a:t>
              </a:r>
              <a:endParaRPr lang="en-US" sz="8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67823" y="7323088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32</a:t>
              </a:r>
              <a:endParaRPr lang="en-US" sz="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31888" y="7323088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34</a:t>
              </a:r>
              <a:endParaRPr lang="en-US" sz="800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2823916" y="6444276"/>
              <a:ext cx="1812034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Schizophrenia association (-log</a:t>
              </a:r>
              <a:r>
                <a:rPr lang="en-US" sz="1067" baseline="-25000" dirty="0">
                  <a:latin typeface="Helvetica"/>
                  <a:cs typeface="Helvetica"/>
                </a:rPr>
                <a:t>10</a:t>
              </a:r>
              <a:r>
                <a:rPr lang="en-US" sz="1067" dirty="0">
                  <a:latin typeface="Helvetica"/>
                  <a:cs typeface="Helvetica"/>
                </a:rPr>
                <a:t> [p])</a:t>
              </a:r>
              <a:endParaRPr lang="en-US" sz="1067" dirty="0">
                <a:latin typeface="Helvetica"/>
                <a:cs typeface="Helvetica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36335" y="1997532"/>
            <a:ext cx="2875452" cy="2597851"/>
            <a:chOff x="3375299" y="1534073"/>
            <a:chExt cx="2156589" cy="1948388"/>
          </a:xfrm>
        </p:grpSpPr>
        <p:pic>
          <p:nvPicPr>
            <p:cNvPr id="5" name="Picture 4" descr="HLA p-values for each of 40 PGC2 cohorts using MDS covariate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0" t="10624" b="12000"/>
            <a:stretch/>
          </p:blipFill>
          <p:spPr>
            <a:xfrm>
              <a:off x="3612265" y="1635878"/>
              <a:ext cx="1919623" cy="16343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6200000">
              <a:off x="3497152" y="3077650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0</a:t>
              </a:r>
              <a:endParaRPr lang="en-US" sz="80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3497153" y="2738984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</a:t>
              </a:r>
              <a:endParaRPr lang="en-US" sz="800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3497153" y="2400316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4</a:t>
              </a:r>
              <a:endParaRPr lang="en-US" sz="800" dirty="0"/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3497153" y="2058172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6</a:t>
              </a:r>
              <a:endParaRPr lang="en-US" sz="800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3497153" y="1720138"/>
              <a:ext cx="17697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8</a:t>
              </a:r>
              <a:endParaRPr lang="en-US" sz="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91631" y="3290052"/>
              <a:ext cx="110991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Position (Mb) on chr6</a:t>
              </a:r>
              <a:endParaRPr lang="en-US" sz="1067" dirty="0">
                <a:latin typeface="Helvetica"/>
                <a:cs typeface="Helvetic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97286" y="3194582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26</a:t>
              </a:r>
              <a:endParaRPr lang="en-US" sz="8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52884" y="3194582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28</a:t>
              </a:r>
              <a:endParaRPr lang="en-US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13118" y="3194582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30</a:t>
              </a:r>
              <a:endParaRPr lang="en-US" sz="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64485" y="3194582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32</a:t>
              </a:r>
              <a:endParaRPr lang="en-US" sz="8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28550" y="3194582"/>
              <a:ext cx="2154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34</a:t>
              </a:r>
              <a:endParaRPr lang="en-US" sz="800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2565487" y="2343885"/>
              <a:ext cx="1812034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67" dirty="0">
                  <a:latin typeface="Helvetica"/>
                  <a:cs typeface="Helvetica"/>
                </a:rPr>
                <a:t>Schizophrenia association (-log</a:t>
              </a:r>
              <a:r>
                <a:rPr lang="en-US" sz="1067" baseline="-25000" dirty="0">
                  <a:latin typeface="Helvetica"/>
                  <a:cs typeface="Helvetica"/>
                </a:rPr>
                <a:t>10</a:t>
              </a:r>
              <a:r>
                <a:rPr lang="en-US" sz="1067" dirty="0">
                  <a:latin typeface="Helvetica"/>
                  <a:cs typeface="Helvetica"/>
                </a:rPr>
                <a:t> [p])</a:t>
              </a:r>
              <a:endParaRPr lang="en-US" sz="1067" dirty="0">
                <a:latin typeface="Helvetica"/>
                <a:cs typeface="Helvetica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272631" y="5206313"/>
            <a:ext cx="969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Doesn’t correspond to the linkage disequilibrium </a:t>
            </a:r>
            <a:r>
              <a:rPr lang="en-US" sz="2400" b="1" dirty="0"/>
              <a:t>around any known variant</a:t>
            </a:r>
          </a:p>
        </p:txBody>
      </p:sp>
    </p:spTree>
    <p:extLst>
      <p:ext uri="{BB962C8B-B14F-4D97-AF65-F5344CB8AC3E}">
        <p14:creationId xmlns:p14="http://schemas.microsoft.com/office/powerpoint/2010/main" val="3522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1047F-5AAC-B347-BB63-CAB6D571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73" y="174160"/>
            <a:ext cx="1098804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Complement </a:t>
            </a:r>
            <a:r>
              <a:rPr lang="en-US" sz="4000" dirty="0"/>
              <a:t>c</a:t>
            </a:r>
            <a:r>
              <a:rPr lang="en-US" sz="4000" dirty="0" smtClean="0"/>
              <a:t>omponent </a:t>
            </a:r>
            <a:r>
              <a:rPr lang="en-US" sz="4000" dirty="0"/>
              <a:t>4 (</a:t>
            </a:r>
            <a:r>
              <a:rPr lang="en-US" sz="4000" i="1" dirty="0"/>
              <a:t>C4</a:t>
            </a:r>
            <a:r>
              <a:rPr lang="en-US" sz="4000" dirty="0"/>
              <a:t>) genes</a:t>
            </a:r>
          </a:p>
        </p:txBody>
      </p:sp>
      <p:pic>
        <p:nvPicPr>
          <p:cNvPr id="3" name="Picture 2" descr="C4 structures.tif">
            <a:extLst>
              <a:ext uri="{FF2B5EF4-FFF2-40B4-BE49-F238E27FC236}">
                <a16:creationId xmlns:a16="http://schemas.microsoft.com/office/drawing/2014/main" xmlns="" id="{FBF0F3CD-D70E-AB45-AED9-BD8E41295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62" y="2777714"/>
            <a:ext cx="6492349" cy="3336346"/>
          </a:xfrm>
          <a:prstGeom prst="rect">
            <a:avLst/>
          </a:prstGeom>
        </p:spPr>
      </p:pic>
      <p:pic>
        <p:nvPicPr>
          <p:cNvPr id="4" name="Picture 3" descr="Some C4 structures.tif">
            <a:extLst>
              <a:ext uri="{FF2B5EF4-FFF2-40B4-BE49-F238E27FC236}">
                <a16:creationId xmlns:a16="http://schemas.microsoft.com/office/drawing/2014/main" xmlns="" id="{39D7F13A-6EA8-D746-BD61-BB2D88129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49898" r="33281" b="20902"/>
          <a:stretch/>
        </p:blipFill>
        <p:spPr>
          <a:xfrm>
            <a:off x="1123407" y="1446571"/>
            <a:ext cx="3089581" cy="695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D9055E-ED22-714F-B5A2-0C9569A266E5}"/>
              </a:ext>
            </a:extLst>
          </p:cNvPr>
          <p:cNvSpPr txBox="1"/>
          <p:nvPr/>
        </p:nvSpPr>
        <p:spPr>
          <a:xfrm>
            <a:off x="4374209" y="1375733"/>
            <a:ext cx="5125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Paralogous </a:t>
            </a:r>
            <a:r>
              <a:rPr lang="en-US" dirty="0" smtClean="0"/>
              <a:t>genes</a:t>
            </a:r>
          </a:p>
          <a:p>
            <a:r>
              <a:rPr lang="en-US" dirty="0"/>
              <a:t>e</a:t>
            </a:r>
            <a:r>
              <a:rPr lang="en-US" dirty="0" smtClean="0"/>
              <a:t>ncoded proteins opsonize material for elimination,</a:t>
            </a:r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ind </a:t>
            </a:r>
            <a:r>
              <a:rPr lang="en-US" dirty="0"/>
              <a:t>to different sites in tissues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9018" y="2063932"/>
            <a:ext cx="2703176" cy="1245012"/>
            <a:chOff x="229018" y="2063932"/>
            <a:chExt cx="2703176" cy="124501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577B2FB3-6203-BC41-9825-0687EC5BBEF0}"/>
                </a:ext>
              </a:extLst>
            </p:cNvPr>
            <p:cNvCxnSpPr/>
            <p:nvPr/>
          </p:nvCxnSpPr>
          <p:spPr>
            <a:xfrm flipV="1">
              <a:off x="1580606" y="2063932"/>
              <a:ext cx="0" cy="470263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8827F72-17BB-6343-BCA6-9C545897F44F}"/>
                </a:ext>
              </a:extLst>
            </p:cNvPr>
            <p:cNvSpPr txBox="1"/>
            <p:nvPr/>
          </p:nvSpPr>
          <p:spPr>
            <a:xfrm>
              <a:off x="229018" y="2662613"/>
              <a:ext cx="27031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Ancient retroviral insertion</a:t>
              </a:r>
            </a:p>
            <a:p>
              <a:pPr algn="ctr"/>
              <a:r>
                <a:rPr lang="en-US" b="1" dirty="0"/>
                <a:t>brain-specific enhancer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6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9172"/>
            <a:ext cx="10972800" cy="1143000"/>
          </a:xfrm>
        </p:spPr>
        <p:txBody>
          <a:bodyPr>
            <a:noAutofit/>
          </a:bodyPr>
          <a:lstStyle/>
          <a:p>
            <a:r>
              <a:rPr lang="en-US" sz="4267" i="1" dirty="0"/>
              <a:t>C4</a:t>
            </a:r>
            <a:r>
              <a:rPr lang="en-US" sz="4267" dirty="0"/>
              <a:t> structures form haplotypes with SNPs</a:t>
            </a:r>
            <a:endParaRPr lang="en-US" sz="4267" dirty="0"/>
          </a:p>
        </p:txBody>
      </p:sp>
      <p:pic>
        <p:nvPicPr>
          <p:cNvPr id="3" name="Picture 2" descr="Fig2 Haplotypes formed by C4 and SNP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7" y="1242002"/>
            <a:ext cx="7758313" cy="5652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8029" y="2218301"/>
            <a:ext cx="39955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2400" dirty="0" smtClean="0"/>
              <a:t>If C4 affected phenotype,</a:t>
            </a:r>
          </a:p>
          <a:p>
            <a:r>
              <a:rPr lang="en-US" sz="2400" dirty="0" smtClean="0"/>
              <a:t>       could generate</a:t>
            </a:r>
          </a:p>
          <a:p>
            <a:r>
              <a:rPr lang="en-US" sz="2400" dirty="0" smtClean="0"/>
              <a:t>       </a:t>
            </a:r>
            <a:r>
              <a:rPr lang="en-US" sz="2400" dirty="0"/>
              <a:t>unconventional patterns</a:t>
            </a:r>
          </a:p>
          <a:p>
            <a:r>
              <a:rPr lang="en-US" sz="2400" dirty="0"/>
              <a:t> </a:t>
            </a:r>
            <a:r>
              <a:rPr lang="en-US" sz="2400" dirty="0"/>
              <a:t>      of association across SNPs.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128000" y="4047101"/>
            <a:ext cx="3317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 Might be possible to</a:t>
            </a:r>
          </a:p>
          <a:p>
            <a:r>
              <a:rPr lang="en-US" sz="2400" dirty="0"/>
              <a:t> </a:t>
            </a:r>
            <a:r>
              <a:rPr lang="en-US" sz="2400" dirty="0"/>
              <a:t>      analyze C4 structures</a:t>
            </a:r>
          </a:p>
          <a:p>
            <a:r>
              <a:rPr lang="en-US" sz="2400" dirty="0"/>
              <a:t> </a:t>
            </a:r>
            <a:r>
              <a:rPr lang="en-US" sz="2400" dirty="0"/>
              <a:t>      by imputation from </a:t>
            </a:r>
          </a:p>
          <a:p>
            <a:r>
              <a:rPr lang="en-US" sz="2400" dirty="0"/>
              <a:t> </a:t>
            </a:r>
            <a:r>
              <a:rPr lang="en-US" sz="2400" dirty="0"/>
              <a:t>      existing SNP data.</a:t>
            </a:r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41C6B5-1E68-6143-9A3D-E089F5916375}"/>
              </a:ext>
            </a:extLst>
          </p:cNvPr>
          <p:cNvSpPr/>
          <p:nvPr/>
        </p:nvSpPr>
        <p:spPr>
          <a:xfrm>
            <a:off x="8688266" y="6249165"/>
            <a:ext cx="253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Sekar</a:t>
            </a:r>
            <a:r>
              <a:rPr lang="en-US" dirty="0"/>
              <a:t>, </a:t>
            </a:r>
            <a:r>
              <a:rPr lang="en-US" i="1" dirty="0" smtClean="0"/>
              <a:t>et al., Nature</a:t>
            </a:r>
            <a:r>
              <a:rPr lang="en-US" dirty="0" smtClean="0"/>
              <a:t>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0082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7" y="274639"/>
            <a:ext cx="11253996" cy="1143000"/>
          </a:xfrm>
        </p:spPr>
        <p:txBody>
          <a:bodyPr>
            <a:normAutofit/>
          </a:bodyPr>
          <a:lstStyle/>
          <a:p>
            <a:r>
              <a:rPr lang="en-US" sz="3733" dirty="0" smtClean="0"/>
              <a:t>Imputing C4 alleles reveals </a:t>
            </a:r>
            <a:r>
              <a:rPr lang="en-US" sz="3733" dirty="0"/>
              <a:t>two association peaks </a:t>
            </a:r>
            <a:r>
              <a:rPr lang="en-US" sz="3733" dirty="0"/>
              <a:t>in the MHC – one at </a:t>
            </a:r>
            <a:r>
              <a:rPr lang="en-US" sz="3733" i="1" dirty="0"/>
              <a:t>C4</a:t>
            </a:r>
            <a:endParaRPr lang="en-US" sz="3733" dirty="0"/>
          </a:p>
        </p:txBody>
      </p:sp>
      <p:pic>
        <p:nvPicPr>
          <p:cNvPr id="3" name="Picture 2" descr="Figure4 association analysi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7"/>
          <a:stretch/>
        </p:blipFill>
        <p:spPr>
          <a:xfrm>
            <a:off x="1489076" y="1900681"/>
            <a:ext cx="7871571" cy="4274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41C6B5-1E68-6143-9A3D-E089F5916375}"/>
              </a:ext>
            </a:extLst>
          </p:cNvPr>
          <p:cNvSpPr/>
          <p:nvPr/>
        </p:nvSpPr>
        <p:spPr>
          <a:xfrm>
            <a:off x="8688266" y="6249165"/>
            <a:ext cx="253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Sekar</a:t>
            </a:r>
            <a:r>
              <a:rPr lang="en-US" dirty="0"/>
              <a:t>, </a:t>
            </a:r>
            <a:r>
              <a:rPr lang="en-US" i="1" dirty="0" smtClean="0"/>
              <a:t>et al., Nature</a:t>
            </a:r>
            <a:r>
              <a:rPr lang="en-US" dirty="0" smtClean="0"/>
              <a:t>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69593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9"/>
            <a:ext cx="11582400" cy="1143000"/>
          </a:xfrm>
        </p:spPr>
        <p:txBody>
          <a:bodyPr>
            <a:noAutofit/>
          </a:bodyPr>
          <a:lstStyle/>
          <a:p>
            <a:r>
              <a:rPr lang="en-US" sz="3733" dirty="0" smtClean="0"/>
              <a:t>Multiple effects at MHC locus</a:t>
            </a:r>
            <a:endParaRPr lang="en-US" sz="3733" i="1" dirty="0"/>
          </a:p>
        </p:txBody>
      </p:sp>
      <p:pic>
        <p:nvPicPr>
          <p:cNvPr id="3" name="Picture 2" descr="Figure4 association analysi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1" r="16554" b="5078"/>
          <a:stretch/>
        </p:blipFill>
        <p:spPr>
          <a:xfrm>
            <a:off x="1160585" y="2479729"/>
            <a:ext cx="5326867" cy="4280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9931" y="4836195"/>
            <a:ext cx="43822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08000"/>
                </a:solidFill>
              </a:rPr>
              <a:t>Third signal (just outside MHC) at </a:t>
            </a:r>
            <a:r>
              <a:rPr lang="en-US" sz="1867" i="1" dirty="0">
                <a:solidFill>
                  <a:srgbClr val="008000"/>
                </a:solidFill>
              </a:rPr>
              <a:t>SYNGAP1</a:t>
            </a:r>
            <a:endParaRPr lang="en-US" sz="1867" i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971" y="5688385"/>
            <a:ext cx="438286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All three effects significant in a joint model.</a:t>
            </a:r>
          </a:p>
          <a:p>
            <a:r>
              <a:rPr lang="en-US" sz="1867" dirty="0"/>
              <a:t>No remaining effects.</a:t>
            </a:r>
          </a:p>
        </p:txBody>
      </p:sp>
      <p:pic>
        <p:nvPicPr>
          <p:cNvPr id="8" name="Picture 7" descr="Figure4 association analysi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b="88457"/>
          <a:stretch/>
        </p:blipFill>
        <p:spPr>
          <a:xfrm>
            <a:off x="1286933" y="1450947"/>
            <a:ext cx="6231467" cy="9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7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2178</Words>
  <Application>Microsoft Macintosh PowerPoint</Application>
  <PresentationFormat>Widescreen</PresentationFormat>
  <Paragraphs>358</Paragraphs>
  <Slides>30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Calibri Light</vt:lpstr>
      <vt:lpstr>Cambria Math</vt:lpstr>
      <vt:lpstr>Helvetica</vt:lpstr>
      <vt:lpstr>Mangal</vt:lpstr>
      <vt:lpstr>Noto Sans CJK SC Regular</vt:lpstr>
      <vt:lpstr>Arial</vt:lpstr>
      <vt:lpstr>Office Theme</vt:lpstr>
      <vt:lpstr>Structural and multi-allelic variation</vt:lpstr>
      <vt:lpstr>Structural variation</vt:lpstr>
      <vt:lpstr>Loci with recurring structural mutations and many functionally distinct alleles</vt:lpstr>
      <vt:lpstr>Strongest association in schizophrenia is to the MHC locus</vt:lpstr>
      <vt:lpstr>Several cohorts share a curious association peak</vt:lpstr>
      <vt:lpstr>Complement component 4 (C4) genes</vt:lpstr>
      <vt:lpstr>C4 structures form haplotypes with SNPs</vt:lpstr>
      <vt:lpstr>Imputing C4 alleles reveals two association peaks in the MHC – one at C4</vt:lpstr>
      <vt:lpstr>Multiple effects at MHC locus</vt:lpstr>
      <vt:lpstr>Associations to specific C4 alleles</vt:lpstr>
      <vt:lpstr>Recurring exon deletions in haptoglobin (HP) and blood cholesterol</vt:lpstr>
      <vt:lpstr>An imputed HP2/HP1 predictor associates much more strongly than any SNP near HP does</vt:lpstr>
      <vt:lpstr>The amylase locus: many alleles, multiple views</vt:lpstr>
      <vt:lpstr>How much “missing heritability” is explained?</vt:lpstr>
      <vt:lpstr>Acquired mutations, clonal expansions, and missing heritability</vt:lpstr>
      <vt:lpstr>Common clonal expansions of blood cells with mutations</vt:lpstr>
      <vt:lpstr>A subset of acquired mutations affect entire segments or chromosomes</vt:lpstr>
      <vt:lpstr>Knowing the chromosomal phase of heterozygous SNPs helps detect mosaic segmental mutations</vt:lpstr>
      <vt:lpstr>Phasing without relatives is imperfect, but this can be addressed computationally</vt:lpstr>
      <vt:lpstr>Recent innovations allow population-scale phasing</vt:lpstr>
      <vt:lpstr>Finding clones in the vast UK Biobank cohort</vt:lpstr>
      <vt:lpstr>Mosaic mutations cluster in genomic hotspots</vt:lpstr>
      <vt:lpstr>Can inherited variation shape our risk for developing clones with specific somatic mutations during our lifetime?</vt:lpstr>
      <vt:lpstr>PowerPoint Presentation</vt:lpstr>
      <vt:lpstr>Mechanism: An inherited allele makes a “fragile site” much more fragile</vt:lpstr>
      <vt:lpstr>A lesson from clonal hematopoiesis</vt:lpstr>
      <vt:lpstr>Lessons from multi-allelic variation and clonal hematopoiesis</vt:lpstr>
      <vt:lpstr>Legacies of “missing heritability” mania</vt:lpstr>
      <vt:lpstr>Legacies of “missing heritability” mania</vt:lpstr>
      <vt:lpstr>Acknowledgements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McCarroll, Steven A.</dc:creator>
  <cp:lastModifiedBy>McCarroll, Steven A.</cp:lastModifiedBy>
  <cp:revision>27</cp:revision>
  <dcterms:created xsi:type="dcterms:W3CDTF">2018-05-01T10:35:26Z</dcterms:created>
  <dcterms:modified xsi:type="dcterms:W3CDTF">2018-05-01T17:12:07Z</dcterms:modified>
</cp:coreProperties>
</file>