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3" r:id="rId3"/>
    <p:sldId id="270" r:id="rId4"/>
    <p:sldId id="290" r:id="rId5"/>
    <p:sldId id="264" r:id="rId6"/>
    <p:sldId id="265" r:id="rId7"/>
    <p:sldId id="279" r:id="rId8"/>
    <p:sldId id="266" r:id="rId9"/>
    <p:sldId id="267" r:id="rId10"/>
    <p:sldId id="324" r:id="rId11"/>
    <p:sldId id="273" r:id="rId12"/>
    <p:sldId id="292" r:id="rId13"/>
    <p:sldId id="271" r:id="rId14"/>
    <p:sldId id="293" r:id="rId15"/>
    <p:sldId id="302" r:id="rId16"/>
    <p:sldId id="299" r:id="rId17"/>
    <p:sldId id="300" r:id="rId18"/>
    <p:sldId id="301" r:id="rId19"/>
    <p:sldId id="317" r:id="rId20"/>
    <p:sldId id="298" r:id="rId21"/>
    <p:sldId id="308" r:id="rId22"/>
    <p:sldId id="295" r:id="rId23"/>
    <p:sldId id="323" r:id="rId24"/>
    <p:sldId id="297" r:id="rId25"/>
    <p:sldId id="321" r:id="rId26"/>
    <p:sldId id="303" r:id="rId27"/>
    <p:sldId id="315" r:id="rId28"/>
    <p:sldId id="274" r:id="rId29"/>
    <p:sldId id="282" r:id="rId30"/>
    <p:sldId id="313" r:id="rId31"/>
    <p:sldId id="277" r:id="rId32"/>
    <p:sldId id="316" r:id="rId33"/>
    <p:sldId id="306" r:id="rId34"/>
    <p:sldId id="319" r:id="rId35"/>
    <p:sldId id="305" r:id="rId36"/>
    <p:sldId id="312" r:id="rId37"/>
    <p:sldId id="307" r:id="rId38"/>
    <p:sldId id="326" r:id="rId39"/>
    <p:sldId id="287" r:id="rId40"/>
    <p:sldId id="289" r:id="rId41"/>
    <p:sldId id="320" r:id="rId42"/>
    <p:sldId id="322" r:id="rId43"/>
    <p:sldId id="314" r:id="rId44"/>
    <p:sldId id="331" r:id="rId45"/>
    <p:sldId id="325" r:id="rId46"/>
    <p:sldId id="327" r:id="rId47"/>
    <p:sldId id="328" r:id="rId48"/>
    <p:sldId id="329" r:id="rId49"/>
    <p:sldId id="33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5" autoAdjust="0"/>
    <p:restoredTop sz="92611" autoAdjust="0"/>
  </p:normalViewPr>
  <p:slideViewPr>
    <p:cSldViewPr snapToGrid="0" snapToObjects="1">
      <p:cViewPr varScale="1">
        <p:scale>
          <a:sx n="67" d="100"/>
          <a:sy n="67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2F097-E54B-9A45-86AD-EC190DDB13B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EC8A-BBA5-AD4A-B211-C9AC0A0F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approach for finding regulatory variants is to perform an eQTL study.  For *common* genetic variants, we can simply look across a sample of individuals and directly test for association between genotype at the variant and expression of nearby genes, or even all genes.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1D7BA-9710-424F-AA3A-A21331727D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0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 score regression can be biased when missing </a:t>
            </a:r>
            <a:r>
              <a:rPr lang="en-US"/>
              <a:t>causal category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1D7BA-9710-424F-AA3A-A21331727D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</a:t>
            </a:r>
            <a:r>
              <a:rPr lang="en-US" baseline="0" dirty="0"/>
              <a:t> then, even more ambitious projects have evaluated the impact of genetic variation on gene expression in larger and more </a:t>
            </a:r>
            <a:r>
              <a:rPr lang="en-US" baseline="0" dirty="0" err="1"/>
              <a:t>targetted</a:t>
            </a:r>
            <a:r>
              <a:rPr lang="en-US" baseline="0" dirty="0"/>
              <a:t> studies.</a:t>
            </a:r>
          </a:p>
          <a:p>
            <a:r>
              <a:rPr lang="en-US" baseline="0" dirty="0"/>
              <a:t>I have been involved in the </a:t>
            </a:r>
            <a:r>
              <a:rPr lang="en-US" baseline="0" dirty="0" err="1"/>
              <a:t>GTEx</a:t>
            </a:r>
            <a:r>
              <a:rPr lang="en-US" baseline="0" dirty="0"/>
              <a:t> project for a number of years and recently co-led the analysis of eQTLs in the v6 release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1D7BA-9710-424F-AA3A-A21331727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figVarying</a:t>
            </a:r>
            <a:r>
              <a:rPr lang="en-US" dirty="0"/>
              <a:t> estimates ()</a:t>
            </a:r>
          </a:p>
          <a:p>
            <a:r>
              <a:rPr lang="en-US" dirty="0"/>
              <a:t>h2 = 0.150 for blood and h2 = 0.234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price et al</a:t>
            </a:r>
          </a:p>
          <a:p>
            <a:r>
              <a:rPr lang="en-US" dirty="0"/>
              <a:t>0.101 from Wright et al, with some genes up to 0.9</a:t>
            </a:r>
          </a:p>
          <a:p>
            <a:r>
              <a:rPr lang="en-US" dirty="0"/>
              <a:t>.149 </a:t>
            </a:r>
            <a:r>
              <a:rPr lang="en-US" dirty="0" err="1"/>
              <a:t>haky</a:t>
            </a:r>
            <a:endParaRPr lang="en-US" dirty="0"/>
          </a:p>
          <a:p>
            <a:r>
              <a:rPr lang="en-US" dirty="0"/>
              <a:t>.16 - .26 MUTHER</a:t>
            </a:r>
          </a:p>
          <a:p>
            <a:r>
              <a:rPr lang="en-US" dirty="0" err="1"/>
              <a:t>ure</a:t>
            </a:r>
            <a:r>
              <a:rPr lang="en-US" dirty="0"/>
              <a:t> from</a:t>
            </a:r>
            <a:r>
              <a:rPr lang="en-US" baseline="0" dirty="0"/>
              <a:t> one of the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from</a:t>
            </a:r>
            <a:r>
              <a:rPr lang="en-US" baseline="0" dirty="0"/>
              <a:t> one of </a:t>
            </a:r>
            <a:r>
              <a:rPr lang="en-US" baseline="0"/>
              <a:t>the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the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1D7BA-9710-424F-AA3A-A21331727D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the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1D7BA-9710-424F-AA3A-A21331727D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trans plot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4EC8A-BBA5-AD4A-B211-C9AC0A0FE0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Pictures/emblems?</a:t>
            </a:r>
          </a:p>
          <a:p>
            <a:r>
              <a:rPr lang="en-US" dirty="0"/>
              <a:t>Add grant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71CD-2C22-2346-9F47-EF227B927E5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2820"/>
            <a:ext cx="8376320" cy="864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457"/>
            <a:ext cx="8376320" cy="489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26B0-0CD7-2847-9733-3D73A2B9ABB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068F-CEAE-AA4D-B226-44AD825D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role of gene expression in complex trait heritability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Alexis Battle</a:t>
            </a:r>
          </a:p>
        </p:txBody>
      </p:sp>
    </p:spTree>
    <p:extLst>
      <p:ext uri="{BB962C8B-B14F-4D97-AF65-F5344CB8AC3E}">
        <p14:creationId xmlns:p14="http://schemas.microsoft.com/office/powerpoint/2010/main" val="27729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eQTLs across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532"/>
            <a:ext cx="8229600" cy="9593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Cis-eQTL variants fall in tissue-specific regulatory elements (from Roadmap </a:t>
            </a:r>
            <a:r>
              <a:rPr lang="en-US" dirty="0" err="1"/>
              <a:t>Epigenomics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1249" y="2261528"/>
            <a:ext cx="5286375" cy="4405850"/>
            <a:chOff x="4708779" y="2872158"/>
            <a:chExt cx="3978021" cy="3315422"/>
          </a:xfrm>
        </p:grpSpPr>
        <p:pic>
          <p:nvPicPr>
            <p:cNvPr id="4" name="Picture 3" descr="figure3_minimal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68" b="50316"/>
            <a:stretch/>
          </p:blipFill>
          <p:spPr>
            <a:xfrm>
              <a:off x="5380403" y="2872158"/>
              <a:ext cx="3306397" cy="33154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35193" y="2893902"/>
              <a:ext cx="617420" cy="277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8779" y="2893902"/>
              <a:ext cx="617420" cy="277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08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Trans-eQTLs</a:t>
            </a:r>
          </a:p>
        </p:txBody>
      </p:sp>
      <p:pic>
        <p:nvPicPr>
          <p:cNvPr id="5" name="Picture 4" descr="figure1_minim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6" t="63764" r="-3288"/>
          <a:stretch/>
        </p:blipFill>
        <p:spPr>
          <a:xfrm>
            <a:off x="609600" y="1529032"/>
            <a:ext cx="4882103" cy="3160956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009416"/>
            <a:ext cx="8376320" cy="1848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Studies report wildly different # hits (10s</a:t>
            </a:r>
            <a:r>
              <a:rPr lang="mr-IN" dirty="0"/>
              <a:t>–</a:t>
            </a:r>
            <a:r>
              <a:rPr lang="en-US" dirty="0"/>
              <a:t>10000s)</a:t>
            </a:r>
          </a:p>
          <a:p>
            <a:pPr marL="0" indent="0">
              <a:buFont typeface="Arial"/>
              <a:buNone/>
            </a:pPr>
            <a:r>
              <a:rPr lang="en-US" dirty="0"/>
              <a:t>Replication and validation remains poor</a:t>
            </a:r>
          </a:p>
          <a:p>
            <a:pPr marL="0" indent="0">
              <a:buFont typeface="Arial"/>
              <a:buNone/>
            </a:pPr>
            <a:r>
              <a:rPr lang="en-US" dirty="0"/>
              <a:t>We remain underpowered at current sample sizes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963" y="1433042"/>
            <a:ext cx="10979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GTEx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1853" y="1962088"/>
            <a:ext cx="3324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studies:</a:t>
            </a:r>
          </a:p>
          <a:p>
            <a:endParaRPr lang="en-US" dirty="0"/>
          </a:p>
          <a:p>
            <a:r>
              <a:rPr lang="en-US" dirty="0" err="1"/>
              <a:t>Westra</a:t>
            </a:r>
            <a:r>
              <a:rPr lang="en-US" dirty="0"/>
              <a:t> et al (N=5,311, using GWAS variants only)</a:t>
            </a:r>
          </a:p>
          <a:p>
            <a:r>
              <a:rPr lang="en-US" dirty="0"/>
              <a:t>ALSPAC (N=869)</a:t>
            </a:r>
          </a:p>
          <a:p>
            <a:r>
              <a:rPr lang="en-US" dirty="0"/>
              <a:t>MUTHER (N=850)</a:t>
            </a:r>
          </a:p>
          <a:p>
            <a:r>
              <a:rPr lang="en-US" dirty="0"/>
              <a:t>DGN (N=922)</a:t>
            </a:r>
          </a:p>
          <a:p>
            <a:r>
              <a:rPr lang="en-US" dirty="0"/>
              <a:t>Framingham (N=5257)</a:t>
            </a:r>
          </a:p>
        </p:txBody>
      </p:sp>
    </p:spTree>
    <p:extLst>
      <p:ext uri="{BB962C8B-B14F-4D97-AF65-F5344CB8AC3E}">
        <p14:creationId xmlns:p14="http://schemas.microsoft.com/office/powerpoint/2010/main" val="325287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trans-eQTL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7"/>
            <a:ext cx="8376320" cy="2309465"/>
          </a:xfrm>
        </p:spPr>
        <p:txBody>
          <a:bodyPr>
            <a:normAutofit fontScale="92500"/>
          </a:bodyPr>
          <a:lstStyle/>
          <a:p>
            <a:r>
              <a:rPr lang="en-US" dirty="0"/>
              <a:t>Power</a:t>
            </a:r>
          </a:p>
          <a:p>
            <a:r>
              <a:rPr lang="en-US" dirty="0"/>
              <a:t>False positives from many sources e.g. over and under correcting confounders (Dahl et al, 2017)</a:t>
            </a:r>
          </a:p>
          <a:p>
            <a:r>
              <a:rPr lang="en-US" dirty="0"/>
              <a:t>Mapping error (similar to probe cross-hybrid.)</a:t>
            </a:r>
          </a:p>
        </p:txBody>
      </p:sp>
      <p:pic>
        <p:nvPicPr>
          <p:cNvPr id="4" name="Picture 3" descr="cross-mapping-f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94645"/>
            <a:ext cx="8178800" cy="288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742" y="348592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positive cis-eQTL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3505" y="6418458"/>
            <a:ext cx="280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adapted from Yuan He </a:t>
            </a:r>
          </a:p>
        </p:txBody>
      </p:sp>
    </p:spTree>
    <p:extLst>
      <p:ext uri="{BB962C8B-B14F-4D97-AF65-F5344CB8AC3E}">
        <p14:creationId xmlns:p14="http://schemas.microsoft.com/office/powerpoint/2010/main" val="68683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077"/>
            <a:ext cx="8376320" cy="1998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Despite eQTLs being pervasive, estimates for heritability of gene expression are modest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dirty="0"/>
              <a:t>Average over genes ranging from 0.09 to 0.3 (Price et al, 2008/2011, Wright et al 2014, Wheeler et al 2016, MUTHER)</a:t>
            </a:r>
          </a:p>
          <a:p>
            <a:r>
              <a:rPr lang="en-US" dirty="0"/>
              <a:t>Informs need for greater power to detect trans-eQTLs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86" y="2991798"/>
            <a:ext cx="6344044" cy="3572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978" y="6488668"/>
            <a:ext cx="33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Wright et al NG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944" y="3034846"/>
            <a:ext cx="617420" cy="277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 effects contribute much more to gene expression heritability than </a:t>
            </a:r>
            <a:r>
              <a:rPr lang="en-US" dirty="0" err="1"/>
              <a:t>cis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i="1" baseline="-25000" dirty="0"/>
              <a:t>cis</a:t>
            </a:r>
            <a:r>
              <a:rPr lang="en-US" dirty="0"/>
              <a:t>/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estimates range from 10-40%</a:t>
            </a:r>
            <a:endParaRPr lang="en-US" i="1" baseline="-25000" dirty="0"/>
          </a:p>
          <a:p>
            <a:pPr lvl="1"/>
            <a:r>
              <a:rPr lang="en-US" dirty="0"/>
              <a:t>Price et al 2011</a:t>
            </a:r>
          </a:p>
          <a:p>
            <a:pPr lvl="1"/>
            <a:r>
              <a:rPr lang="en-US" dirty="0"/>
              <a:t>Wright et al 2014</a:t>
            </a:r>
          </a:p>
          <a:p>
            <a:pPr lvl="1"/>
            <a:r>
              <a:rPr lang="en-US" dirty="0" err="1"/>
              <a:t>Grundberg</a:t>
            </a:r>
            <a:r>
              <a:rPr lang="en-US" dirty="0"/>
              <a:t> et al 2012</a:t>
            </a:r>
          </a:p>
          <a:p>
            <a:pPr lvl="1"/>
            <a:endParaRPr lang="en-US" dirty="0"/>
          </a:p>
          <a:p>
            <a:r>
              <a:rPr lang="en-US" dirty="0"/>
              <a:t>Varies by tissue, population, power, method</a:t>
            </a:r>
          </a:p>
          <a:p>
            <a:endParaRPr lang="en-US" dirty="0"/>
          </a:p>
          <a:p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i="1" baseline="-25000" dirty="0"/>
              <a:t>ci</a:t>
            </a:r>
            <a:r>
              <a:rPr lang="en-US" baseline="-25000" dirty="0"/>
              <a:t>s</a:t>
            </a:r>
            <a:r>
              <a:rPr lang="en-US" dirty="0"/>
              <a:t> sparse (Wheeler et al 2016), trans often mediated by </a:t>
            </a:r>
            <a:r>
              <a:rPr lang="en-US" dirty="0" err="1"/>
              <a:t>cis</a:t>
            </a:r>
            <a:r>
              <a:rPr 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242455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70503"/>
            <a:ext cx="8376320" cy="864473"/>
          </a:xfrm>
        </p:spPr>
        <p:txBody>
          <a:bodyPr>
            <a:normAutofit fontScale="90000"/>
          </a:bodyPr>
          <a:lstStyle/>
          <a:p>
            <a:r>
              <a:rPr lang="en-US" dirty="0"/>
              <a:t>2. Connecting expression and epigenetics to complex traits</a:t>
            </a:r>
          </a:p>
        </p:txBody>
      </p:sp>
    </p:spTree>
    <p:extLst>
      <p:ext uri="{BB962C8B-B14F-4D97-AF65-F5344CB8AC3E}">
        <p14:creationId xmlns:p14="http://schemas.microsoft.com/office/powerpoint/2010/main" val="408482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443"/>
            <a:ext cx="8686800" cy="12700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Help interpret GWAS variants (especially non-coding): </a:t>
            </a:r>
          </a:p>
          <a:p>
            <a:r>
              <a:rPr lang="en-US" dirty="0"/>
              <a:t>understand mechanism</a:t>
            </a:r>
          </a:p>
          <a:p>
            <a:r>
              <a:rPr lang="en-US" dirty="0"/>
              <a:t>guide interventions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743" y="3331008"/>
            <a:ext cx="7831663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05631" y="3263277"/>
            <a:ext cx="499529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35361" y="3263277"/>
            <a:ext cx="382136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6482" y="3263276"/>
            <a:ext cx="618062" cy="135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0071" y="3114077"/>
            <a:ext cx="75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DNA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2639356" y="2092487"/>
            <a:ext cx="181459" cy="204891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80801" y="3263278"/>
            <a:ext cx="499529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17387" y="3263275"/>
            <a:ext cx="618062" cy="135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7044704" y="2443466"/>
            <a:ext cx="198395" cy="138309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2167" y="2564884"/>
            <a:ext cx="85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0570" y="2564884"/>
            <a:ext cx="85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2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2676378" y="38387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 rot="20700000">
            <a:off x="2332165" y="4474317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3399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 rot="1209127">
            <a:off x="2726669" y="4705239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3399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>
            <a:spLocks noChangeAspect="1"/>
          </p:cNvSpPr>
          <p:nvPr/>
        </p:nvSpPr>
        <p:spPr>
          <a:xfrm rot="20700000">
            <a:off x="6634450" y="4474317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99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>
            <a:spLocks noChangeAspect="1"/>
          </p:cNvSpPr>
          <p:nvPr/>
        </p:nvSpPr>
        <p:spPr>
          <a:xfrm rot="1209127">
            <a:off x="7028954" y="4705240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99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2676378" y="5079140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450916" y="5513689"/>
            <a:ext cx="731700" cy="849371"/>
            <a:chOff x="4915214" y="5618388"/>
            <a:chExt cx="427831" cy="496634"/>
          </a:xfrm>
        </p:grpSpPr>
        <p:sp>
          <p:nvSpPr>
            <p:cNvPr id="48" name="Rounded Rectangle 47"/>
            <p:cNvSpPr/>
            <p:nvPr/>
          </p:nvSpPr>
          <p:spPr>
            <a:xfrm rot="2460000">
              <a:off x="5192929" y="5618388"/>
              <a:ext cx="150116" cy="420324"/>
            </a:xfrm>
            <a:prstGeom prst="roundRect">
              <a:avLst/>
            </a:prstGeom>
            <a:solidFill>
              <a:srgbClr val="72B7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15214" y="5961153"/>
              <a:ext cx="202657" cy="153869"/>
            </a:xfrm>
            <a:custGeom>
              <a:avLst/>
              <a:gdLst>
                <a:gd name="connsiteX0" fmla="*/ 342900 w 342900"/>
                <a:gd name="connsiteY0" fmla="*/ 23283 h 260350"/>
                <a:gd name="connsiteX1" fmla="*/ 101600 w 342900"/>
                <a:gd name="connsiteY1" fmla="*/ 23283 h 260350"/>
                <a:gd name="connsiteX2" fmla="*/ 279400 w 342900"/>
                <a:gd name="connsiteY2" fmla="*/ 162983 h 260350"/>
                <a:gd name="connsiteX3" fmla="*/ 76200 w 342900"/>
                <a:gd name="connsiteY3" fmla="*/ 112183 h 260350"/>
                <a:gd name="connsiteX4" fmla="*/ 88900 w 342900"/>
                <a:gd name="connsiteY4" fmla="*/ 239183 h 260350"/>
                <a:gd name="connsiteX5" fmla="*/ 0 w 342900"/>
                <a:gd name="connsiteY5" fmla="*/ 239183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60350">
                  <a:moveTo>
                    <a:pt x="342900" y="23283"/>
                  </a:moveTo>
                  <a:cubicBezTo>
                    <a:pt x="227541" y="11641"/>
                    <a:pt x="112183" y="0"/>
                    <a:pt x="101600" y="23283"/>
                  </a:cubicBezTo>
                  <a:cubicBezTo>
                    <a:pt x="91017" y="46566"/>
                    <a:pt x="283633" y="148166"/>
                    <a:pt x="279400" y="162983"/>
                  </a:cubicBezTo>
                  <a:cubicBezTo>
                    <a:pt x="275167" y="177800"/>
                    <a:pt x="107950" y="99483"/>
                    <a:pt x="76200" y="112183"/>
                  </a:cubicBezTo>
                  <a:cubicBezTo>
                    <a:pt x="44450" y="124883"/>
                    <a:pt x="101600" y="218016"/>
                    <a:pt x="88900" y="239183"/>
                  </a:cubicBezTo>
                  <a:cubicBezTo>
                    <a:pt x="76200" y="260350"/>
                    <a:pt x="0" y="239183"/>
                    <a:pt x="0" y="239183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84169">
            <a:off x="7066686" y="5637577"/>
            <a:ext cx="582568" cy="694369"/>
            <a:chOff x="7031219" y="5698729"/>
            <a:chExt cx="582568" cy="694369"/>
          </a:xfrm>
        </p:grpSpPr>
        <p:sp>
          <p:nvSpPr>
            <p:cNvPr id="50" name="Oval 49"/>
            <p:cNvSpPr/>
            <p:nvPr/>
          </p:nvSpPr>
          <p:spPr>
            <a:xfrm rot="1800000">
              <a:off x="7031219" y="5698729"/>
              <a:ext cx="379369" cy="592768"/>
            </a:xfrm>
            <a:prstGeom prst="ellipse">
              <a:avLst/>
            </a:prstGeom>
            <a:solidFill>
              <a:srgbClr val="D1E8F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800000">
              <a:off x="7234418" y="5800330"/>
              <a:ext cx="379369" cy="592768"/>
            </a:xfrm>
            <a:prstGeom prst="ellipse">
              <a:avLst/>
            </a:prstGeom>
            <a:solidFill>
              <a:srgbClr val="D1E8F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Down Arrow 51"/>
          <p:cNvSpPr/>
          <p:nvPr/>
        </p:nvSpPr>
        <p:spPr>
          <a:xfrm>
            <a:off x="7174158" y="38387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>
            <a:off x="7174158" y="5082947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0073" y="438854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0073" y="5581949"/>
            <a:ext cx="110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33" name="Down Arrow 32"/>
          <p:cNvSpPr/>
          <p:nvPr/>
        </p:nvSpPr>
        <p:spPr>
          <a:xfrm rot="18913513">
            <a:off x="3580925" y="59853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3363846">
            <a:off x="6391355" y="6080201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22480" y="2914020"/>
            <a:ext cx="320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8" name="Picture 37" descr="Stethoscop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5" y="5946583"/>
            <a:ext cx="839870" cy="726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7501" y="576191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eQTLs and complex disease genetics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70594" y="3246306"/>
            <a:ext cx="0" cy="254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17844" y="576877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610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443"/>
            <a:ext cx="8686800" cy="12700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Help interpret GWAS variants (especially non-coding): </a:t>
            </a:r>
          </a:p>
          <a:p>
            <a:r>
              <a:rPr lang="en-US" dirty="0"/>
              <a:t>understand mechanism</a:t>
            </a:r>
          </a:p>
          <a:p>
            <a:r>
              <a:rPr lang="en-US" dirty="0"/>
              <a:t>guide interventions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743" y="3331008"/>
            <a:ext cx="7831663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05631" y="3263277"/>
            <a:ext cx="499529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35361" y="3263277"/>
            <a:ext cx="382136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6482" y="3263276"/>
            <a:ext cx="618062" cy="135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0071" y="3114077"/>
            <a:ext cx="75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DNA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2639356" y="2092487"/>
            <a:ext cx="181459" cy="204891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80801" y="3263278"/>
            <a:ext cx="499529" cy="1354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17387" y="3263275"/>
            <a:ext cx="618062" cy="135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7044704" y="2443466"/>
            <a:ext cx="198395" cy="138309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2167" y="2564884"/>
            <a:ext cx="85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0570" y="2564884"/>
            <a:ext cx="85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2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2676378" y="38387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 rot="20700000">
            <a:off x="2332165" y="4474317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3399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 rot="1209127">
            <a:off x="2726669" y="4705239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3399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>
            <a:spLocks noChangeAspect="1"/>
          </p:cNvSpPr>
          <p:nvPr/>
        </p:nvSpPr>
        <p:spPr>
          <a:xfrm rot="20700000">
            <a:off x="6634450" y="4474317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99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>
            <a:spLocks noChangeAspect="1"/>
          </p:cNvSpPr>
          <p:nvPr/>
        </p:nvSpPr>
        <p:spPr>
          <a:xfrm rot="1209127">
            <a:off x="7028954" y="4705240"/>
            <a:ext cx="1024130" cy="203723"/>
          </a:xfrm>
          <a:custGeom>
            <a:avLst/>
            <a:gdLst>
              <a:gd name="connsiteX0" fmla="*/ 0 w 787400"/>
              <a:gd name="connsiteY0" fmla="*/ 29633 h 156633"/>
              <a:gd name="connsiteX1" fmla="*/ 114300 w 787400"/>
              <a:gd name="connsiteY1" fmla="*/ 156633 h 156633"/>
              <a:gd name="connsiteX2" fmla="*/ 203200 w 787400"/>
              <a:gd name="connsiteY2" fmla="*/ 29633 h 156633"/>
              <a:gd name="connsiteX3" fmla="*/ 330200 w 787400"/>
              <a:gd name="connsiteY3" fmla="*/ 143933 h 156633"/>
              <a:gd name="connsiteX4" fmla="*/ 419100 w 787400"/>
              <a:gd name="connsiteY4" fmla="*/ 4233 h 156633"/>
              <a:gd name="connsiteX5" fmla="*/ 520700 w 787400"/>
              <a:gd name="connsiteY5" fmla="*/ 118533 h 156633"/>
              <a:gd name="connsiteX6" fmla="*/ 609600 w 787400"/>
              <a:gd name="connsiteY6" fmla="*/ 16933 h 156633"/>
              <a:gd name="connsiteX7" fmla="*/ 698500 w 787400"/>
              <a:gd name="connsiteY7" fmla="*/ 118533 h 156633"/>
              <a:gd name="connsiteX8" fmla="*/ 787400 w 787400"/>
              <a:gd name="connsiteY8" fmla="*/ 4233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400" h="156633">
                <a:moveTo>
                  <a:pt x="0" y="29633"/>
                </a:moveTo>
                <a:cubicBezTo>
                  <a:pt x="40216" y="93133"/>
                  <a:pt x="80433" y="156633"/>
                  <a:pt x="114300" y="156633"/>
                </a:cubicBezTo>
                <a:cubicBezTo>
                  <a:pt x="148167" y="156633"/>
                  <a:pt x="167217" y="31750"/>
                  <a:pt x="203200" y="29633"/>
                </a:cubicBezTo>
                <a:cubicBezTo>
                  <a:pt x="239183" y="27516"/>
                  <a:pt x="294217" y="148166"/>
                  <a:pt x="330200" y="143933"/>
                </a:cubicBezTo>
                <a:cubicBezTo>
                  <a:pt x="366183" y="139700"/>
                  <a:pt x="387350" y="8466"/>
                  <a:pt x="419100" y="4233"/>
                </a:cubicBezTo>
                <a:cubicBezTo>
                  <a:pt x="450850" y="0"/>
                  <a:pt x="488950" y="116416"/>
                  <a:pt x="520700" y="118533"/>
                </a:cubicBezTo>
                <a:cubicBezTo>
                  <a:pt x="552450" y="120650"/>
                  <a:pt x="579967" y="16933"/>
                  <a:pt x="609600" y="16933"/>
                </a:cubicBezTo>
                <a:cubicBezTo>
                  <a:pt x="639233" y="16933"/>
                  <a:pt x="668867" y="120650"/>
                  <a:pt x="698500" y="118533"/>
                </a:cubicBezTo>
                <a:cubicBezTo>
                  <a:pt x="728133" y="116416"/>
                  <a:pt x="787400" y="4233"/>
                  <a:pt x="787400" y="4233"/>
                </a:cubicBezTo>
              </a:path>
            </a:pathLst>
          </a:custGeom>
          <a:ln>
            <a:solidFill>
              <a:srgbClr val="99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2676378" y="5079140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450916" y="5513689"/>
            <a:ext cx="731700" cy="849371"/>
            <a:chOff x="4915214" y="5618388"/>
            <a:chExt cx="427831" cy="496634"/>
          </a:xfrm>
        </p:grpSpPr>
        <p:sp>
          <p:nvSpPr>
            <p:cNvPr id="48" name="Rounded Rectangle 47"/>
            <p:cNvSpPr/>
            <p:nvPr/>
          </p:nvSpPr>
          <p:spPr>
            <a:xfrm rot="2460000">
              <a:off x="5192929" y="5618388"/>
              <a:ext cx="150116" cy="420324"/>
            </a:xfrm>
            <a:prstGeom prst="roundRect">
              <a:avLst/>
            </a:prstGeom>
            <a:solidFill>
              <a:srgbClr val="72B7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15214" y="5961153"/>
              <a:ext cx="202657" cy="153869"/>
            </a:xfrm>
            <a:custGeom>
              <a:avLst/>
              <a:gdLst>
                <a:gd name="connsiteX0" fmla="*/ 342900 w 342900"/>
                <a:gd name="connsiteY0" fmla="*/ 23283 h 260350"/>
                <a:gd name="connsiteX1" fmla="*/ 101600 w 342900"/>
                <a:gd name="connsiteY1" fmla="*/ 23283 h 260350"/>
                <a:gd name="connsiteX2" fmla="*/ 279400 w 342900"/>
                <a:gd name="connsiteY2" fmla="*/ 162983 h 260350"/>
                <a:gd name="connsiteX3" fmla="*/ 76200 w 342900"/>
                <a:gd name="connsiteY3" fmla="*/ 112183 h 260350"/>
                <a:gd name="connsiteX4" fmla="*/ 88900 w 342900"/>
                <a:gd name="connsiteY4" fmla="*/ 239183 h 260350"/>
                <a:gd name="connsiteX5" fmla="*/ 0 w 342900"/>
                <a:gd name="connsiteY5" fmla="*/ 239183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60350">
                  <a:moveTo>
                    <a:pt x="342900" y="23283"/>
                  </a:moveTo>
                  <a:cubicBezTo>
                    <a:pt x="227541" y="11641"/>
                    <a:pt x="112183" y="0"/>
                    <a:pt x="101600" y="23283"/>
                  </a:cubicBezTo>
                  <a:cubicBezTo>
                    <a:pt x="91017" y="46566"/>
                    <a:pt x="283633" y="148166"/>
                    <a:pt x="279400" y="162983"/>
                  </a:cubicBezTo>
                  <a:cubicBezTo>
                    <a:pt x="275167" y="177800"/>
                    <a:pt x="107950" y="99483"/>
                    <a:pt x="76200" y="112183"/>
                  </a:cubicBezTo>
                  <a:cubicBezTo>
                    <a:pt x="44450" y="124883"/>
                    <a:pt x="101600" y="218016"/>
                    <a:pt x="88900" y="239183"/>
                  </a:cubicBezTo>
                  <a:cubicBezTo>
                    <a:pt x="76200" y="260350"/>
                    <a:pt x="0" y="239183"/>
                    <a:pt x="0" y="239183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84169">
            <a:off x="7066686" y="5637577"/>
            <a:ext cx="582568" cy="694369"/>
            <a:chOff x="7031219" y="5698729"/>
            <a:chExt cx="582568" cy="694369"/>
          </a:xfrm>
        </p:grpSpPr>
        <p:sp>
          <p:nvSpPr>
            <p:cNvPr id="50" name="Oval 49"/>
            <p:cNvSpPr/>
            <p:nvPr/>
          </p:nvSpPr>
          <p:spPr>
            <a:xfrm rot="1800000">
              <a:off x="7031219" y="5698729"/>
              <a:ext cx="379369" cy="592768"/>
            </a:xfrm>
            <a:prstGeom prst="ellipse">
              <a:avLst/>
            </a:prstGeom>
            <a:solidFill>
              <a:srgbClr val="D1E8F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800000">
              <a:off x="7234418" y="5800330"/>
              <a:ext cx="379369" cy="592768"/>
            </a:xfrm>
            <a:prstGeom prst="ellipse">
              <a:avLst/>
            </a:prstGeom>
            <a:solidFill>
              <a:srgbClr val="D1E8F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Down Arrow 51"/>
          <p:cNvSpPr/>
          <p:nvPr/>
        </p:nvSpPr>
        <p:spPr>
          <a:xfrm>
            <a:off x="7174158" y="38387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>
            <a:off x="7174158" y="5082947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0073" y="438854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0073" y="5581949"/>
            <a:ext cx="110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33" name="Down Arrow 32"/>
          <p:cNvSpPr/>
          <p:nvPr/>
        </p:nvSpPr>
        <p:spPr>
          <a:xfrm rot="18913513">
            <a:off x="3580925" y="5985339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3363846">
            <a:off x="6391355" y="6080201"/>
            <a:ext cx="347241" cy="48652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22480" y="2914020"/>
            <a:ext cx="320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0" name="Curved Connector 19"/>
          <p:cNvCxnSpPr>
            <a:stCxn id="35" idx="0"/>
            <a:endCxn id="18" idx="1"/>
          </p:cNvCxnSpPr>
          <p:nvPr/>
        </p:nvCxnSpPr>
        <p:spPr>
          <a:xfrm rot="16200000" flipH="1">
            <a:off x="5523249" y="2373460"/>
            <a:ext cx="416991" cy="1498111"/>
          </a:xfrm>
          <a:prstGeom prst="curvedConnector4">
            <a:avLst>
              <a:gd name="adj1" fmla="val -54821"/>
              <a:gd name="adj2" fmla="val 55347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69726" y="274955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eQTL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5866470" y="5274062"/>
            <a:ext cx="1158741" cy="659567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drug</a:t>
            </a:r>
          </a:p>
        </p:txBody>
      </p:sp>
      <p:pic>
        <p:nvPicPr>
          <p:cNvPr id="38" name="Picture 37" descr="Stethoscop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5" y="5946583"/>
            <a:ext cx="839870" cy="726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7501" y="576191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eQTLs and complex disease genetics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70594" y="3246306"/>
            <a:ext cx="0" cy="254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9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SNPs are eQTLs</a:t>
            </a:r>
          </a:p>
        </p:txBody>
      </p:sp>
      <p:pic>
        <p:nvPicPr>
          <p:cNvPr id="4" name="Picture 3" descr="pervasive_eQT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869"/>
            <a:ext cx="3858936" cy="38132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9712" y="4998949"/>
            <a:ext cx="8852499" cy="128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solidFill>
                  <a:srgbClr val="465B62"/>
                </a:solidFill>
                <a:latin typeface="Helvetica Light"/>
                <a:cs typeface="Helvetica Light"/>
              </a:rPr>
              <a:t>But…</a:t>
            </a:r>
            <a:r>
              <a:rPr lang="en-US" sz="2800" dirty="0">
                <a:solidFill>
                  <a:srgbClr val="465B62"/>
                </a:solidFill>
                <a:latin typeface="Helvetica Light"/>
                <a:cs typeface="Helvetica Light"/>
              </a:rPr>
              <a:t>most of these just tag functional variants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Helvetica Light"/>
                <a:cs typeface="Helvetica Light"/>
              </a:rPr>
              <a:t>Need to evaluate whether underlying causal variants are actually shared (co-localization)</a:t>
            </a:r>
          </a:p>
          <a:p>
            <a:endParaRPr lang="en-US" sz="26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endParaRPr lang="en-US" sz="26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3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endParaRPr lang="en-US" sz="2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457200" lvl="1" indent="0">
              <a:buFont typeface="Arial"/>
              <a:buNone/>
            </a:pPr>
            <a:endParaRPr lang="en-US" sz="2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65B62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410" y="6455644"/>
            <a:ext cx="3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adapted from Casey Brown, </a:t>
            </a:r>
            <a:r>
              <a:rPr lang="en-US" dirty="0" err="1"/>
              <a:t>UPenn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3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SNPs are eQTLs</a:t>
            </a:r>
          </a:p>
        </p:txBody>
      </p:sp>
      <p:pic>
        <p:nvPicPr>
          <p:cNvPr id="4" name="Picture 3" descr="pervasive_eQT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869"/>
            <a:ext cx="3858936" cy="38132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9712" y="4998949"/>
            <a:ext cx="8852499" cy="128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solidFill>
                  <a:srgbClr val="465B62"/>
                </a:solidFill>
                <a:latin typeface="Helvetica Light"/>
                <a:cs typeface="Helvetica Light"/>
              </a:rPr>
              <a:t>But…</a:t>
            </a:r>
            <a:r>
              <a:rPr lang="en-US" sz="2800" dirty="0">
                <a:solidFill>
                  <a:srgbClr val="465B62"/>
                </a:solidFill>
                <a:latin typeface="Helvetica Light"/>
                <a:cs typeface="Helvetica Light"/>
              </a:rPr>
              <a:t>most of these just tag functional variants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65B62"/>
                </a:solidFill>
                <a:latin typeface="Helvetica Light"/>
                <a:cs typeface="Helvetica Light"/>
              </a:rPr>
              <a:t>Need to evaluate whether underlying causal variants are actually shared (co-localization)</a:t>
            </a:r>
          </a:p>
          <a:p>
            <a:endParaRPr lang="en-US" sz="26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endParaRPr lang="en-US" sz="26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3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endParaRPr lang="en-US" sz="2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457200" lvl="1" indent="0">
              <a:buFont typeface="Arial"/>
              <a:buNone/>
            </a:pPr>
            <a:endParaRPr lang="en-US" sz="2000" dirty="0">
              <a:solidFill>
                <a:srgbClr val="465B62"/>
              </a:solidFill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465B62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410" y="6455644"/>
            <a:ext cx="3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adapted from Casey Brown, </a:t>
            </a:r>
            <a:r>
              <a:rPr lang="en-US" dirty="0" err="1"/>
              <a:t>UPenn</a:t>
            </a:r>
            <a:endParaRPr lang="en-US" dirty="0"/>
          </a:p>
        </p:txBody>
      </p:sp>
      <p:pic>
        <p:nvPicPr>
          <p:cNvPr id="7" name="Picture 6" descr="coloc_Routput_4x5_modifiedinillustrato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0"/>
          <a:stretch/>
        </p:blipFill>
        <p:spPr>
          <a:xfrm>
            <a:off x="4457223" y="1383981"/>
            <a:ext cx="3995603" cy="335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3733" y="1014649"/>
            <a:ext cx="24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Co-localization analysis:</a:t>
            </a:r>
          </a:p>
        </p:txBody>
      </p:sp>
    </p:spTree>
    <p:extLst>
      <p:ext uri="{BB962C8B-B14F-4D97-AF65-F5344CB8AC3E}">
        <p14:creationId xmlns:p14="http://schemas.microsoft.com/office/powerpoint/2010/main" val="186183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7"/>
            <a:ext cx="8376320" cy="12342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use gene expression and epigenetics to help us understand complex trait genetics?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3764" y="2637813"/>
            <a:ext cx="6486859" cy="5440911"/>
            <a:chOff x="-677912" y="1573773"/>
            <a:chExt cx="8810238" cy="7389666"/>
          </a:xfrm>
        </p:grpSpPr>
        <p:grpSp>
          <p:nvGrpSpPr>
            <p:cNvPr id="5" name="Group 187"/>
            <p:cNvGrpSpPr/>
            <p:nvPr/>
          </p:nvGrpSpPr>
          <p:grpSpPr>
            <a:xfrm>
              <a:off x="-677912" y="1573773"/>
              <a:ext cx="8810238" cy="7389666"/>
              <a:chOff x="-1252524" y="1573297"/>
              <a:chExt cx="5600677" cy="4697623"/>
            </a:xfrm>
          </p:grpSpPr>
          <p:sp>
            <p:nvSpPr>
              <p:cNvPr id="36" name="Arc 35"/>
              <p:cNvSpPr/>
              <p:nvPr/>
            </p:nvSpPr>
            <p:spPr>
              <a:xfrm>
                <a:off x="-1252524" y="1573297"/>
                <a:ext cx="5600677" cy="4697623"/>
              </a:xfrm>
              <a:prstGeom prst="arc">
                <a:avLst>
                  <a:gd name="adj1" fmla="val 16200000"/>
                  <a:gd name="adj2" fmla="val 131923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50"/>
              <p:cNvGrpSpPr/>
              <p:nvPr/>
            </p:nvGrpSpPr>
            <p:grpSpPr>
              <a:xfrm rot="1800000">
                <a:off x="2863313" y="1794713"/>
                <a:ext cx="243129" cy="217081"/>
                <a:chOff x="3619500" y="1174750"/>
                <a:chExt cx="355600" cy="317500"/>
              </a:xfrm>
              <a:solidFill>
                <a:srgbClr val="D1E8FD"/>
              </a:solidFill>
            </p:grpSpPr>
            <p:sp>
              <p:nvSpPr>
                <p:cNvPr id="54" name="Oval 4"/>
                <p:cNvSpPr/>
                <p:nvPr/>
              </p:nvSpPr>
              <p:spPr>
                <a:xfrm>
                  <a:off x="3619500" y="1174750"/>
                  <a:ext cx="203200" cy="317500"/>
                </a:xfrm>
                <a:prstGeom prst="ellipse">
                  <a:avLst/>
                </a:prstGeom>
                <a:grp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771900" y="1174750"/>
                  <a:ext cx="203200" cy="317500"/>
                </a:xfrm>
                <a:prstGeom prst="ellipse">
                  <a:avLst/>
                </a:prstGeom>
                <a:grp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817947" y="2979979"/>
                <a:ext cx="1671998" cy="1671998"/>
              </a:xfrm>
              <a:prstGeom prst="ellipse">
                <a:avLst/>
              </a:prstGeom>
              <a:solidFill>
                <a:srgbClr val="C1D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2460000">
                <a:off x="2636292" y="2300945"/>
                <a:ext cx="153896" cy="220566"/>
              </a:xfrm>
              <a:prstGeom prst="roundRect">
                <a:avLst/>
              </a:prstGeom>
              <a:solidFill>
                <a:srgbClr val="3399FF"/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2460000">
                <a:off x="3688228" y="2228880"/>
                <a:ext cx="173664" cy="486260"/>
              </a:xfrm>
              <a:prstGeom prst="roundRect">
                <a:avLst/>
              </a:prstGeom>
              <a:solidFill>
                <a:srgbClr val="33CC6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366949" y="2625414"/>
                <a:ext cx="234447" cy="178006"/>
              </a:xfrm>
              <a:custGeom>
                <a:avLst/>
                <a:gdLst>
                  <a:gd name="connsiteX0" fmla="*/ 342900 w 342900"/>
                  <a:gd name="connsiteY0" fmla="*/ 23283 h 260350"/>
                  <a:gd name="connsiteX1" fmla="*/ 101600 w 342900"/>
                  <a:gd name="connsiteY1" fmla="*/ 23283 h 260350"/>
                  <a:gd name="connsiteX2" fmla="*/ 279400 w 342900"/>
                  <a:gd name="connsiteY2" fmla="*/ 162983 h 260350"/>
                  <a:gd name="connsiteX3" fmla="*/ 76200 w 342900"/>
                  <a:gd name="connsiteY3" fmla="*/ 112183 h 260350"/>
                  <a:gd name="connsiteX4" fmla="*/ 88900 w 342900"/>
                  <a:gd name="connsiteY4" fmla="*/ 239183 h 260350"/>
                  <a:gd name="connsiteX5" fmla="*/ 0 w 342900"/>
                  <a:gd name="connsiteY5" fmla="*/ 239183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260350">
                    <a:moveTo>
                      <a:pt x="342900" y="23283"/>
                    </a:moveTo>
                    <a:cubicBezTo>
                      <a:pt x="227541" y="11641"/>
                      <a:pt x="112183" y="0"/>
                      <a:pt x="101600" y="23283"/>
                    </a:cubicBezTo>
                    <a:cubicBezTo>
                      <a:pt x="91017" y="46566"/>
                      <a:pt x="283633" y="148166"/>
                      <a:pt x="279400" y="162983"/>
                    </a:cubicBezTo>
                    <a:cubicBezTo>
                      <a:pt x="275167" y="177800"/>
                      <a:pt x="107950" y="99483"/>
                      <a:pt x="76200" y="112183"/>
                    </a:cubicBezTo>
                    <a:cubicBezTo>
                      <a:pt x="44450" y="124883"/>
                      <a:pt x="101600" y="218016"/>
                      <a:pt x="88900" y="239183"/>
                    </a:cubicBezTo>
                    <a:cubicBezTo>
                      <a:pt x="76200" y="260350"/>
                      <a:pt x="0" y="239183"/>
                      <a:pt x="0" y="239183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800000">
                <a:off x="3333899" y="3802538"/>
                <a:ext cx="128619" cy="126167"/>
              </a:xfrm>
              <a:prstGeom prst="ellipse">
                <a:avLst/>
              </a:prstGeom>
              <a:solidFill>
                <a:srgbClr val="D1E8FD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2465094">
                <a:off x="2468972" y="2819082"/>
                <a:ext cx="405583" cy="244731"/>
              </a:xfrm>
              <a:prstGeom prst="ellipse">
                <a:avLst/>
              </a:prstGeom>
              <a:solidFill>
                <a:srgbClr val="FF9966">
                  <a:alpha val="97000"/>
                </a:srgb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310198" y="3274296"/>
                <a:ext cx="206570" cy="206570"/>
              </a:xfrm>
              <a:prstGeom prst="ellipse">
                <a:avLst/>
              </a:prstGeom>
              <a:solidFill>
                <a:srgbClr val="8555C8">
                  <a:alpha val="97000"/>
                </a:srgbClr>
              </a:solidFill>
              <a:ln>
                <a:solidFill>
                  <a:srgbClr val="7F7F7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278669" y="2867097"/>
                <a:ext cx="70913" cy="373379"/>
              </a:xfrm>
              <a:custGeom>
                <a:avLst/>
                <a:gdLst>
                  <a:gd name="connsiteX0" fmla="*/ 103717 w 103717"/>
                  <a:gd name="connsiteY0" fmla="*/ 0 h 546100"/>
                  <a:gd name="connsiteX1" fmla="*/ 2117 w 103717"/>
                  <a:gd name="connsiteY1" fmla="*/ 241300 h 546100"/>
                  <a:gd name="connsiteX2" fmla="*/ 91017 w 103717"/>
                  <a:gd name="connsiteY2" fmla="*/ 54610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7" h="546100">
                    <a:moveTo>
                      <a:pt x="103717" y="0"/>
                    </a:moveTo>
                    <a:cubicBezTo>
                      <a:pt x="53975" y="75141"/>
                      <a:pt x="4234" y="150283"/>
                      <a:pt x="2117" y="241300"/>
                    </a:cubicBezTo>
                    <a:cubicBezTo>
                      <a:pt x="0" y="332317"/>
                      <a:pt x="91017" y="546100"/>
                      <a:pt x="91017" y="546100"/>
                    </a:cubicBez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2813929" y="3483849"/>
                <a:ext cx="220663" cy="212872"/>
              </a:xfrm>
              <a:prstGeom prst="hexagon">
                <a:avLst/>
              </a:prstGeom>
              <a:solidFill>
                <a:srgbClr val="999999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25555" y="3330559"/>
                <a:ext cx="94044" cy="940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A6A6A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rot="10800000">
                <a:off x="2564488" y="3450614"/>
                <a:ext cx="192168" cy="13984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V="1">
                <a:off x="3060644" y="3450614"/>
                <a:ext cx="218026" cy="7888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2766629" y="2128565"/>
                <a:ext cx="196248" cy="101648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2458162" y="3166384"/>
                <a:ext cx="212649" cy="9608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2588367" y="2678237"/>
                <a:ext cx="160638" cy="1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>
                <a:off x="3366949" y="3541648"/>
                <a:ext cx="31259" cy="245870"/>
              </a:xfrm>
              <a:custGeom>
                <a:avLst/>
                <a:gdLst>
                  <a:gd name="connsiteX0" fmla="*/ 103717 w 103717"/>
                  <a:gd name="connsiteY0" fmla="*/ 0 h 546100"/>
                  <a:gd name="connsiteX1" fmla="*/ 2117 w 103717"/>
                  <a:gd name="connsiteY1" fmla="*/ 241300 h 546100"/>
                  <a:gd name="connsiteX2" fmla="*/ 91017 w 103717"/>
                  <a:gd name="connsiteY2" fmla="*/ 54610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7" h="546100">
                    <a:moveTo>
                      <a:pt x="103717" y="0"/>
                    </a:moveTo>
                    <a:cubicBezTo>
                      <a:pt x="53975" y="75141"/>
                      <a:pt x="4234" y="150283"/>
                      <a:pt x="2117" y="241300"/>
                    </a:cubicBezTo>
                    <a:cubicBezTo>
                      <a:pt x="0" y="332317"/>
                      <a:pt x="91017" y="546100"/>
                      <a:pt x="91017" y="546100"/>
                    </a:cubicBezTo>
                  </a:path>
                </a:pathLst>
              </a:cu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31850" y="3703013"/>
              <a:ext cx="2173058" cy="2118189"/>
              <a:chOff x="355600" y="1166490"/>
              <a:chExt cx="5317066" cy="518280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55600" y="2569058"/>
                <a:ext cx="5300133" cy="2968978"/>
              </a:xfrm>
              <a:custGeom>
                <a:avLst/>
                <a:gdLst>
                  <a:gd name="connsiteX0" fmla="*/ 0 w 5300133"/>
                  <a:gd name="connsiteY0" fmla="*/ 2923822 h 2968978"/>
                  <a:gd name="connsiteX1" fmla="*/ 423333 w 5300133"/>
                  <a:gd name="connsiteY1" fmla="*/ 2906889 h 2968978"/>
                  <a:gd name="connsiteX2" fmla="*/ 254000 w 5300133"/>
                  <a:gd name="connsiteY2" fmla="*/ 2551289 h 2968978"/>
                  <a:gd name="connsiteX3" fmla="*/ 643467 w 5300133"/>
                  <a:gd name="connsiteY3" fmla="*/ 2551289 h 2968978"/>
                  <a:gd name="connsiteX4" fmla="*/ 423333 w 5300133"/>
                  <a:gd name="connsiteY4" fmla="*/ 2127955 h 2968978"/>
                  <a:gd name="connsiteX5" fmla="*/ 846667 w 5300133"/>
                  <a:gd name="connsiteY5" fmla="*/ 2161822 h 2968978"/>
                  <a:gd name="connsiteX6" fmla="*/ 660400 w 5300133"/>
                  <a:gd name="connsiteY6" fmla="*/ 1653822 h 2968978"/>
                  <a:gd name="connsiteX7" fmla="*/ 1049867 w 5300133"/>
                  <a:gd name="connsiteY7" fmla="*/ 1670755 h 2968978"/>
                  <a:gd name="connsiteX8" fmla="*/ 999067 w 5300133"/>
                  <a:gd name="connsiteY8" fmla="*/ 1196622 h 2968978"/>
                  <a:gd name="connsiteX9" fmla="*/ 1371600 w 5300133"/>
                  <a:gd name="connsiteY9" fmla="*/ 1365955 h 2968978"/>
                  <a:gd name="connsiteX10" fmla="*/ 1303867 w 5300133"/>
                  <a:gd name="connsiteY10" fmla="*/ 942622 h 2968978"/>
                  <a:gd name="connsiteX11" fmla="*/ 1659467 w 5300133"/>
                  <a:gd name="connsiteY11" fmla="*/ 1061155 h 2968978"/>
                  <a:gd name="connsiteX12" fmla="*/ 1557867 w 5300133"/>
                  <a:gd name="connsiteY12" fmla="*/ 603955 h 2968978"/>
                  <a:gd name="connsiteX13" fmla="*/ 2015067 w 5300133"/>
                  <a:gd name="connsiteY13" fmla="*/ 756355 h 2968978"/>
                  <a:gd name="connsiteX14" fmla="*/ 1947333 w 5300133"/>
                  <a:gd name="connsiteY14" fmla="*/ 366889 h 2968978"/>
                  <a:gd name="connsiteX15" fmla="*/ 2319867 w 5300133"/>
                  <a:gd name="connsiteY15" fmla="*/ 451555 h 2968978"/>
                  <a:gd name="connsiteX16" fmla="*/ 2336800 w 5300133"/>
                  <a:gd name="connsiteY16" fmla="*/ 95955 h 2968978"/>
                  <a:gd name="connsiteX17" fmla="*/ 2726267 w 5300133"/>
                  <a:gd name="connsiteY17" fmla="*/ 366889 h 2968978"/>
                  <a:gd name="connsiteX18" fmla="*/ 2844800 w 5300133"/>
                  <a:gd name="connsiteY18" fmla="*/ 11289 h 2968978"/>
                  <a:gd name="connsiteX19" fmla="*/ 3064933 w 5300133"/>
                  <a:gd name="connsiteY19" fmla="*/ 299155 h 2968978"/>
                  <a:gd name="connsiteX20" fmla="*/ 3386667 w 5300133"/>
                  <a:gd name="connsiteY20" fmla="*/ 45155 h 2968978"/>
                  <a:gd name="connsiteX21" fmla="*/ 3522133 w 5300133"/>
                  <a:gd name="connsiteY21" fmla="*/ 468489 h 2968978"/>
                  <a:gd name="connsiteX22" fmla="*/ 3810000 w 5300133"/>
                  <a:gd name="connsiteY22" fmla="*/ 197555 h 2968978"/>
                  <a:gd name="connsiteX23" fmla="*/ 3894667 w 5300133"/>
                  <a:gd name="connsiteY23" fmla="*/ 553155 h 2968978"/>
                  <a:gd name="connsiteX24" fmla="*/ 4216400 w 5300133"/>
                  <a:gd name="connsiteY24" fmla="*/ 349955 h 2968978"/>
                  <a:gd name="connsiteX25" fmla="*/ 4301067 w 5300133"/>
                  <a:gd name="connsiteY25" fmla="*/ 739422 h 2968978"/>
                  <a:gd name="connsiteX26" fmla="*/ 4605867 w 5300133"/>
                  <a:gd name="connsiteY26" fmla="*/ 570089 h 2968978"/>
                  <a:gd name="connsiteX27" fmla="*/ 4639733 w 5300133"/>
                  <a:gd name="connsiteY27" fmla="*/ 942622 h 2968978"/>
                  <a:gd name="connsiteX28" fmla="*/ 4978400 w 5300133"/>
                  <a:gd name="connsiteY28" fmla="*/ 824089 h 2968978"/>
                  <a:gd name="connsiteX29" fmla="*/ 4944533 w 5300133"/>
                  <a:gd name="connsiteY29" fmla="*/ 1162755 h 2968978"/>
                  <a:gd name="connsiteX30" fmla="*/ 5300133 w 5300133"/>
                  <a:gd name="connsiteY30" fmla="*/ 1111955 h 296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300133" h="2968978">
                    <a:moveTo>
                      <a:pt x="0" y="2923822"/>
                    </a:moveTo>
                    <a:cubicBezTo>
                      <a:pt x="190500" y="2946400"/>
                      <a:pt x="381000" y="2968978"/>
                      <a:pt x="423333" y="2906889"/>
                    </a:cubicBezTo>
                    <a:cubicBezTo>
                      <a:pt x="465666" y="2844800"/>
                      <a:pt x="217311" y="2610555"/>
                      <a:pt x="254000" y="2551289"/>
                    </a:cubicBezTo>
                    <a:cubicBezTo>
                      <a:pt x="290689" y="2492023"/>
                      <a:pt x="615245" y="2621845"/>
                      <a:pt x="643467" y="2551289"/>
                    </a:cubicBezTo>
                    <a:cubicBezTo>
                      <a:pt x="671689" y="2480733"/>
                      <a:pt x="389466" y="2192866"/>
                      <a:pt x="423333" y="2127955"/>
                    </a:cubicBezTo>
                    <a:cubicBezTo>
                      <a:pt x="457200" y="2063044"/>
                      <a:pt x="807156" y="2240844"/>
                      <a:pt x="846667" y="2161822"/>
                    </a:cubicBezTo>
                    <a:cubicBezTo>
                      <a:pt x="886178" y="2082800"/>
                      <a:pt x="626533" y="1735666"/>
                      <a:pt x="660400" y="1653822"/>
                    </a:cubicBezTo>
                    <a:cubicBezTo>
                      <a:pt x="694267" y="1571978"/>
                      <a:pt x="993423" y="1746955"/>
                      <a:pt x="1049867" y="1670755"/>
                    </a:cubicBezTo>
                    <a:cubicBezTo>
                      <a:pt x="1106312" y="1594555"/>
                      <a:pt x="945445" y="1247422"/>
                      <a:pt x="999067" y="1196622"/>
                    </a:cubicBezTo>
                    <a:cubicBezTo>
                      <a:pt x="1052689" y="1145822"/>
                      <a:pt x="1320800" y="1408288"/>
                      <a:pt x="1371600" y="1365955"/>
                    </a:cubicBezTo>
                    <a:cubicBezTo>
                      <a:pt x="1422400" y="1323622"/>
                      <a:pt x="1255889" y="993422"/>
                      <a:pt x="1303867" y="942622"/>
                    </a:cubicBezTo>
                    <a:cubicBezTo>
                      <a:pt x="1351845" y="891822"/>
                      <a:pt x="1617134" y="1117599"/>
                      <a:pt x="1659467" y="1061155"/>
                    </a:cubicBezTo>
                    <a:cubicBezTo>
                      <a:pt x="1701800" y="1004711"/>
                      <a:pt x="1498600" y="654755"/>
                      <a:pt x="1557867" y="603955"/>
                    </a:cubicBezTo>
                    <a:cubicBezTo>
                      <a:pt x="1617134" y="553155"/>
                      <a:pt x="1950156" y="795866"/>
                      <a:pt x="2015067" y="756355"/>
                    </a:cubicBezTo>
                    <a:cubicBezTo>
                      <a:pt x="2079978" y="716844"/>
                      <a:pt x="1896533" y="417689"/>
                      <a:pt x="1947333" y="366889"/>
                    </a:cubicBezTo>
                    <a:cubicBezTo>
                      <a:pt x="1998133" y="316089"/>
                      <a:pt x="2254956" y="496711"/>
                      <a:pt x="2319867" y="451555"/>
                    </a:cubicBezTo>
                    <a:cubicBezTo>
                      <a:pt x="2384778" y="406399"/>
                      <a:pt x="2269067" y="110066"/>
                      <a:pt x="2336800" y="95955"/>
                    </a:cubicBezTo>
                    <a:cubicBezTo>
                      <a:pt x="2404533" y="81844"/>
                      <a:pt x="2641600" y="381000"/>
                      <a:pt x="2726267" y="366889"/>
                    </a:cubicBezTo>
                    <a:cubicBezTo>
                      <a:pt x="2810934" y="352778"/>
                      <a:pt x="2788356" y="22578"/>
                      <a:pt x="2844800" y="11289"/>
                    </a:cubicBezTo>
                    <a:cubicBezTo>
                      <a:pt x="2901244" y="0"/>
                      <a:pt x="2974622" y="293511"/>
                      <a:pt x="3064933" y="299155"/>
                    </a:cubicBezTo>
                    <a:cubicBezTo>
                      <a:pt x="3155244" y="304799"/>
                      <a:pt x="3310467" y="16933"/>
                      <a:pt x="3386667" y="45155"/>
                    </a:cubicBezTo>
                    <a:cubicBezTo>
                      <a:pt x="3462867" y="73377"/>
                      <a:pt x="3451578" y="443089"/>
                      <a:pt x="3522133" y="468489"/>
                    </a:cubicBezTo>
                    <a:cubicBezTo>
                      <a:pt x="3592688" y="493889"/>
                      <a:pt x="3747911" y="183444"/>
                      <a:pt x="3810000" y="197555"/>
                    </a:cubicBezTo>
                    <a:cubicBezTo>
                      <a:pt x="3872089" y="211666"/>
                      <a:pt x="3826934" y="527755"/>
                      <a:pt x="3894667" y="553155"/>
                    </a:cubicBezTo>
                    <a:cubicBezTo>
                      <a:pt x="3962400" y="578555"/>
                      <a:pt x="4148667" y="318911"/>
                      <a:pt x="4216400" y="349955"/>
                    </a:cubicBezTo>
                    <a:cubicBezTo>
                      <a:pt x="4284133" y="380999"/>
                      <a:pt x="4236156" y="702733"/>
                      <a:pt x="4301067" y="739422"/>
                    </a:cubicBezTo>
                    <a:cubicBezTo>
                      <a:pt x="4365978" y="776111"/>
                      <a:pt x="4549423" y="536222"/>
                      <a:pt x="4605867" y="570089"/>
                    </a:cubicBezTo>
                    <a:cubicBezTo>
                      <a:pt x="4662311" y="603956"/>
                      <a:pt x="4577644" y="900289"/>
                      <a:pt x="4639733" y="942622"/>
                    </a:cubicBezTo>
                    <a:cubicBezTo>
                      <a:pt x="4701822" y="984955"/>
                      <a:pt x="4927600" y="787400"/>
                      <a:pt x="4978400" y="824089"/>
                    </a:cubicBezTo>
                    <a:cubicBezTo>
                      <a:pt x="5029200" y="860778"/>
                      <a:pt x="4890911" y="1114777"/>
                      <a:pt x="4944533" y="1162755"/>
                    </a:cubicBezTo>
                    <a:cubicBezTo>
                      <a:pt x="4998155" y="1210733"/>
                      <a:pt x="5300133" y="1111955"/>
                      <a:pt x="5300133" y="1111955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72533" y="2577525"/>
                <a:ext cx="5300133" cy="2895599"/>
              </a:xfrm>
              <a:custGeom>
                <a:avLst/>
                <a:gdLst>
                  <a:gd name="connsiteX0" fmla="*/ 0 w 5300133"/>
                  <a:gd name="connsiteY0" fmla="*/ 2813755 h 2895599"/>
                  <a:gd name="connsiteX1" fmla="*/ 440267 w 5300133"/>
                  <a:gd name="connsiteY1" fmla="*/ 2830688 h 2895599"/>
                  <a:gd name="connsiteX2" fmla="*/ 254000 w 5300133"/>
                  <a:gd name="connsiteY2" fmla="*/ 2424288 h 2895599"/>
                  <a:gd name="connsiteX3" fmla="*/ 711200 w 5300133"/>
                  <a:gd name="connsiteY3" fmla="*/ 2475088 h 2895599"/>
                  <a:gd name="connsiteX4" fmla="*/ 423333 w 5300133"/>
                  <a:gd name="connsiteY4" fmla="*/ 2000955 h 2895599"/>
                  <a:gd name="connsiteX5" fmla="*/ 931333 w 5300133"/>
                  <a:gd name="connsiteY5" fmla="*/ 2119488 h 2895599"/>
                  <a:gd name="connsiteX6" fmla="*/ 694267 w 5300133"/>
                  <a:gd name="connsiteY6" fmla="*/ 1492955 h 2895599"/>
                  <a:gd name="connsiteX7" fmla="*/ 1134533 w 5300133"/>
                  <a:gd name="connsiteY7" fmla="*/ 1645355 h 2895599"/>
                  <a:gd name="connsiteX8" fmla="*/ 1049867 w 5300133"/>
                  <a:gd name="connsiteY8" fmla="*/ 1154288 h 2895599"/>
                  <a:gd name="connsiteX9" fmla="*/ 1490133 w 5300133"/>
                  <a:gd name="connsiteY9" fmla="*/ 1323622 h 2895599"/>
                  <a:gd name="connsiteX10" fmla="*/ 1354667 w 5300133"/>
                  <a:gd name="connsiteY10" fmla="*/ 883355 h 2895599"/>
                  <a:gd name="connsiteX11" fmla="*/ 1778000 w 5300133"/>
                  <a:gd name="connsiteY11" fmla="*/ 984955 h 2895599"/>
                  <a:gd name="connsiteX12" fmla="*/ 1625600 w 5300133"/>
                  <a:gd name="connsiteY12" fmla="*/ 510822 h 2895599"/>
                  <a:gd name="connsiteX13" fmla="*/ 2082800 w 5300133"/>
                  <a:gd name="connsiteY13" fmla="*/ 680155 h 2895599"/>
                  <a:gd name="connsiteX14" fmla="*/ 2065867 w 5300133"/>
                  <a:gd name="connsiteY14" fmla="*/ 307622 h 2895599"/>
                  <a:gd name="connsiteX15" fmla="*/ 2404533 w 5300133"/>
                  <a:gd name="connsiteY15" fmla="*/ 375355 h 2895599"/>
                  <a:gd name="connsiteX16" fmla="*/ 2421467 w 5300133"/>
                  <a:gd name="connsiteY16" fmla="*/ 87488 h 2895599"/>
                  <a:gd name="connsiteX17" fmla="*/ 2827867 w 5300133"/>
                  <a:gd name="connsiteY17" fmla="*/ 324555 h 2895599"/>
                  <a:gd name="connsiteX18" fmla="*/ 2929467 w 5300133"/>
                  <a:gd name="connsiteY18" fmla="*/ 2822 h 2895599"/>
                  <a:gd name="connsiteX19" fmla="*/ 3166533 w 5300133"/>
                  <a:gd name="connsiteY19" fmla="*/ 307622 h 2895599"/>
                  <a:gd name="connsiteX20" fmla="*/ 3488267 w 5300133"/>
                  <a:gd name="connsiteY20" fmla="*/ 70555 h 2895599"/>
                  <a:gd name="connsiteX21" fmla="*/ 3606800 w 5300133"/>
                  <a:gd name="connsiteY21" fmla="*/ 493888 h 2895599"/>
                  <a:gd name="connsiteX22" fmla="*/ 3911600 w 5300133"/>
                  <a:gd name="connsiteY22" fmla="*/ 239888 h 2895599"/>
                  <a:gd name="connsiteX23" fmla="*/ 4013200 w 5300133"/>
                  <a:gd name="connsiteY23" fmla="*/ 612422 h 2895599"/>
                  <a:gd name="connsiteX24" fmla="*/ 4301067 w 5300133"/>
                  <a:gd name="connsiteY24" fmla="*/ 392288 h 2895599"/>
                  <a:gd name="connsiteX25" fmla="*/ 4402667 w 5300133"/>
                  <a:gd name="connsiteY25" fmla="*/ 747888 h 2895599"/>
                  <a:gd name="connsiteX26" fmla="*/ 4758267 w 5300133"/>
                  <a:gd name="connsiteY26" fmla="*/ 595488 h 2895599"/>
                  <a:gd name="connsiteX27" fmla="*/ 4724400 w 5300133"/>
                  <a:gd name="connsiteY27" fmla="*/ 1052688 h 2895599"/>
                  <a:gd name="connsiteX28" fmla="*/ 5063067 w 5300133"/>
                  <a:gd name="connsiteY28" fmla="*/ 934155 h 2895599"/>
                  <a:gd name="connsiteX29" fmla="*/ 5029200 w 5300133"/>
                  <a:gd name="connsiteY29" fmla="*/ 1154288 h 2895599"/>
                  <a:gd name="connsiteX30" fmla="*/ 5300133 w 5300133"/>
                  <a:gd name="connsiteY30" fmla="*/ 1188155 h 289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300133" h="2895599">
                    <a:moveTo>
                      <a:pt x="0" y="2813755"/>
                    </a:moveTo>
                    <a:cubicBezTo>
                      <a:pt x="198967" y="2854677"/>
                      <a:pt x="397934" y="2895599"/>
                      <a:pt x="440267" y="2830688"/>
                    </a:cubicBezTo>
                    <a:cubicBezTo>
                      <a:pt x="482600" y="2765777"/>
                      <a:pt x="208844" y="2483555"/>
                      <a:pt x="254000" y="2424288"/>
                    </a:cubicBezTo>
                    <a:cubicBezTo>
                      <a:pt x="299156" y="2365021"/>
                      <a:pt x="682978" y="2545644"/>
                      <a:pt x="711200" y="2475088"/>
                    </a:cubicBezTo>
                    <a:cubicBezTo>
                      <a:pt x="739422" y="2404533"/>
                      <a:pt x="386644" y="2060222"/>
                      <a:pt x="423333" y="2000955"/>
                    </a:cubicBezTo>
                    <a:cubicBezTo>
                      <a:pt x="460022" y="1941688"/>
                      <a:pt x="886177" y="2204155"/>
                      <a:pt x="931333" y="2119488"/>
                    </a:cubicBezTo>
                    <a:cubicBezTo>
                      <a:pt x="976489" y="2034821"/>
                      <a:pt x="660400" y="1571977"/>
                      <a:pt x="694267" y="1492955"/>
                    </a:cubicBezTo>
                    <a:cubicBezTo>
                      <a:pt x="728134" y="1413933"/>
                      <a:pt x="1075266" y="1701800"/>
                      <a:pt x="1134533" y="1645355"/>
                    </a:cubicBezTo>
                    <a:cubicBezTo>
                      <a:pt x="1193800" y="1588910"/>
                      <a:pt x="990600" y="1207910"/>
                      <a:pt x="1049867" y="1154288"/>
                    </a:cubicBezTo>
                    <a:cubicBezTo>
                      <a:pt x="1109134" y="1100666"/>
                      <a:pt x="1439333" y="1368777"/>
                      <a:pt x="1490133" y="1323622"/>
                    </a:cubicBezTo>
                    <a:cubicBezTo>
                      <a:pt x="1540933" y="1278467"/>
                      <a:pt x="1306689" y="939800"/>
                      <a:pt x="1354667" y="883355"/>
                    </a:cubicBezTo>
                    <a:cubicBezTo>
                      <a:pt x="1402645" y="826911"/>
                      <a:pt x="1732845" y="1047044"/>
                      <a:pt x="1778000" y="984955"/>
                    </a:cubicBezTo>
                    <a:cubicBezTo>
                      <a:pt x="1823155" y="922866"/>
                      <a:pt x="1574800" y="561622"/>
                      <a:pt x="1625600" y="510822"/>
                    </a:cubicBezTo>
                    <a:cubicBezTo>
                      <a:pt x="1676400" y="460022"/>
                      <a:pt x="2009422" y="714022"/>
                      <a:pt x="2082800" y="680155"/>
                    </a:cubicBezTo>
                    <a:cubicBezTo>
                      <a:pt x="2156178" y="646288"/>
                      <a:pt x="2012245" y="358422"/>
                      <a:pt x="2065867" y="307622"/>
                    </a:cubicBezTo>
                    <a:cubicBezTo>
                      <a:pt x="2119489" y="256822"/>
                      <a:pt x="2345267" y="412044"/>
                      <a:pt x="2404533" y="375355"/>
                    </a:cubicBezTo>
                    <a:cubicBezTo>
                      <a:pt x="2463799" y="338666"/>
                      <a:pt x="2350911" y="95955"/>
                      <a:pt x="2421467" y="87488"/>
                    </a:cubicBezTo>
                    <a:cubicBezTo>
                      <a:pt x="2492023" y="79021"/>
                      <a:pt x="2743200" y="338666"/>
                      <a:pt x="2827867" y="324555"/>
                    </a:cubicBezTo>
                    <a:cubicBezTo>
                      <a:pt x="2912534" y="310444"/>
                      <a:pt x="2873023" y="5644"/>
                      <a:pt x="2929467" y="2822"/>
                    </a:cubicBezTo>
                    <a:cubicBezTo>
                      <a:pt x="2985911" y="0"/>
                      <a:pt x="3073400" y="296333"/>
                      <a:pt x="3166533" y="307622"/>
                    </a:cubicBezTo>
                    <a:cubicBezTo>
                      <a:pt x="3259666" y="318911"/>
                      <a:pt x="3414889" y="39511"/>
                      <a:pt x="3488267" y="70555"/>
                    </a:cubicBezTo>
                    <a:cubicBezTo>
                      <a:pt x="3561645" y="101599"/>
                      <a:pt x="3536245" y="465666"/>
                      <a:pt x="3606800" y="493888"/>
                    </a:cubicBezTo>
                    <a:cubicBezTo>
                      <a:pt x="3677356" y="522110"/>
                      <a:pt x="3843867" y="220132"/>
                      <a:pt x="3911600" y="239888"/>
                    </a:cubicBezTo>
                    <a:cubicBezTo>
                      <a:pt x="3979333" y="259644"/>
                      <a:pt x="3948289" y="587022"/>
                      <a:pt x="4013200" y="612422"/>
                    </a:cubicBezTo>
                    <a:cubicBezTo>
                      <a:pt x="4078111" y="637822"/>
                      <a:pt x="4236156" y="369710"/>
                      <a:pt x="4301067" y="392288"/>
                    </a:cubicBezTo>
                    <a:cubicBezTo>
                      <a:pt x="4365978" y="414866"/>
                      <a:pt x="4326467" y="714021"/>
                      <a:pt x="4402667" y="747888"/>
                    </a:cubicBezTo>
                    <a:cubicBezTo>
                      <a:pt x="4478867" y="781755"/>
                      <a:pt x="4704645" y="544688"/>
                      <a:pt x="4758267" y="595488"/>
                    </a:cubicBezTo>
                    <a:cubicBezTo>
                      <a:pt x="4811889" y="646288"/>
                      <a:pt x="4673600" y="996243"/>
                      <a:pt x="4724400" y="1052688"/>
                    </a:cubicBezTo>
                    <a:cubicBezTo>
                      <a:pt x="4775200" y="1109133"/>
                      <a:pt x="5012267" y="917222"/>
                      <a:pt x="5063067" y="934155"/>
                    </a:cubicBezTo>
                    <a:cubicBezTo>
                      <a:pt x="5113867" y="951088"/>
                      <a:pt x="4989689" y="1111955"/>
                      <a:pt x="5029200" y="1154288"/>
                    </a:cubicBezTo>
                    <a:cubicBezTo>
                      <a:pt x="5068711" y="1196621"/>
                      <a:pt x="5300133" y="1188155"/>
                      <a:pt x="5300133" y="1188155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2858107" y="2212622"/>
                <a:ext cx="508418" cy="727954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10639" y="1166490"/>
                <a:ext cx="1857592" cy="1227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SNP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42772" y="2940575"/>
                <a:ext cx="601031" cy="446092"/>
              </a:xfrm>
              <a:prstGeom prst="ellipse">
                <a:avLst/>
              </a:prstGeom>
              <a:solidFill>
                <a:srgbClr val="0066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449389">
                <a:off x="3476071" y="3335868"/>
                <a:ext cx="787400" cy="156633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400" h="156633">
                    <a:moveTo>
                      <a:pt x="0" y="29633"/>
                    </a:moveTo>
                    <a:cubicBezTo>
                      <a:pt x="40216" y="93133"/>
                      <a:pt x="80433" y="156633"/>
                      <a:pt x="114300" y="156633"/>
                    </a:cubicBezTo>
                    <a:cubicBezTo>
                      <a:pt x="148167" y="156633"/>
                      <a:pt x="167217" y="31750"/>
                      <a:pt x="203200" y="29633"/>
                    </a:cubicBezTo>
                    <a:cubicBezTo>
                      <a:pt x="239183" y="27516"/>
                      <a:pt x="294217" y="148166"/>
                      <a:pt x="330200" y="143933"/>
                    </a:cubicBezTo>
                    <a:cubicBezTo>
                      <a:pt x="366183" y="139700"/>
                      <a:pt x="387350" y="8466"/>
                      <a:pt x="419100" y="4233"/>
                    </a:cubicBezTo>
                    <a:cubicBezTo>
                      <a:pt x="450850" y="0"/>
                      <a:pt x="488950" y="116416"/>
                      <a:pt x="520700" y="118533"/>
                    </a:cubicBezTo>
                    <a:cubicBezTo>
                      <a:pt x="552450" y="120650"/>
                      <a:pt x="579967" y="16933"/>
                      <a:pt x="609600" y="16933"/>
                    </a:cubicBezTo>
                    <a:cubicBezTo>
                      <a:pt x="639233" y="16933"/>
                      <a:pt x="668867" y="120650"/>
                      <a:pt x="698500" y="118533"/>
                    </a:cubicBezTo>
                    <a:cubicBezTo>
                      <a:pt x="728133" y="116416"/>
                      <a:pt x="787400" y="4233"/>
                      <a:pt x="787400" y="4233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78"/>
              <p:cNvGrpSpPr/>
              <p:nvPr/>
            </p:nvGrpSpPr>
            <p:grpSpPr>
              <a:xfrm>
                <a:off x="3861962" y="4100404"/>
                <a:ext cx="866213" cy="278330"/>
                <a:chOff x="4051226" y="4230470"/>
                <a:chExt cx="866213" cy="278330"/>
              </a:xfrm>
            </p:grpSpPr>
            <p:sp>
              <p:nvSpPr>
                <p:cNvPr id="32" name="Freeform 31"/>
                <p:cNvSpPr>
                  <a:spLocks noChangeAspect="1"/>
                </p:cNvSpPr>
                <p:nvPr/>
              </p:nvSpPr>
              <p:spPr>
                <a:xfrm rot="791434">
                  <a:off x="4160285" y="4425325"/>
                  <a:ext cx="419638" cy="83475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33993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>
                  <a:spLocks noChangeAspect="1"/>
                </p:cNvSpPr>
                <p:nvPr/>
              </p:nvSpPr>
              <p:spPr>
                <a:xfrm rot="791434">
                  <a:off x="4051226" y="4286347"/>
                  <a:ext cx="419638" cy="83475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33993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>
                  <a:spLocks noChangeAspect="1"/>
                </p:cNvSpPr>
                <p:nvPr/>
              </p:nvSpPr>
              <p:spPr>
                <a:xfrm rot="791434">
                  <a:off x="4382612" y="4230470"/>
                  <a:ext cx="419638" cy="83475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33993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>
                  <a:spLocks noChangeAspect="1"/>
                </p:cNvSpPr>
                <p:nvPr/>
              </p:nvSpPr>
              <p:spPr>
                <a:xfrm rot="791434">
                  <a:off x="4497801" y="4425325"/>
                  <a:ext cx="419638" cy="83475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33993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 rot="18000000">
                <a:off x="713379" y="5128200"/>
                <a:ext cx="601031" cy="446092"/>
              </a:xfrm>
              <a:prstGeom prst="ellipse">
                <a:avLst/>
              </a:prstGeom>
              <a:solidFill>
                <a:srgbClr val="0066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5463687">
                <a:off x="661014" y="5877281"/>
                <a:ext cx="787400" cy="156633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400" h="156633">
                    <a:moveTo>
                      <a:pt x="0" y="29633"/>
                    </a:moveTo>
                    <a:cubicBezTo>
                      <a:pt x="40216" y="93133"/>
                      <a:pt x="80433" y="156633"/>
                      <a:pt x="114300" y="156633"/>
                    </a:cubicBezTo>
                    <a:cubicBezTo>
                      <a:pt x="148167" y="156633"/>
                      <a:pt x="167217" y="31750"/>
                      <a:pt x="203200" y="29633"/>
                    </a:cubicBezTo>
                    <a:cubicBezTo>
                      <a:pt x="239183" y="27516"/>
                      <a:pt x="294217" y="148166"/>
                      <a:pt x="330200" y="143933"/>
                    </a:cubicBezTo>
                    <a:cubicBezTo>
                      <a:pt x="366183" y="139700"/>
                      <a:pt x="387350" y="8466"/>
                      <a:pt x="419100" y="4233"/>
                    </a:cubicBezTo>
                    <a:cubicBezTo>
                      <a:pt x="450850" y="0"/>
                      <a:pt x="488950" y="116416"/>
                      <a:pt x="520700" y="118533"/>
                    </a:cubicBezTo>
                    <a:cubicBezTo>
                      <a:pt x="552450" y="120650"/>
                      <a:pt x="579967" y="16933"/>
                      <a:pt x="609600" y="16933"/>
                    </a:cubicBezTo>
                    <a:cubicBezTo>
                      <a:pt x="639233" y="16933"/>
                      <a:pt x="668867" y="120650"/>
                      <a:pt x="698500" y="118533"/>
                    </a:cubicBezTo>
                    <a:cubicBezTo>
                      <a:pt x="728133" y="116416"/>
                      <a:pt x="787400" y="4233"/>
                      <a:pt x="787400" y="4233"/>
                    </a:cubicBezTo>
                  </a:path>
                </a:pathLst>
              </a:custGeom>
              <a:ln>
                <a:solidFill>
                  <a:srgbClr val="9933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80"/>
              <p:cNvGrpSpPr/>
              <p:nvPr/>
            </p:nvGrpSpPr>
            <p:grpSpPr>
              <a:xfrm>
                <a:off x="2132157" y="5803338"/>
                <a:ext cx="572044" cy="274365"/>
                <a:chOff x="4164150" y="5801696"/>
                <a:chExt cx="572044" cy="274365"/>
              </a:xfrm>
            </p:grpSpPr>
            <p:sp>
              <p:nvSpPr>
                <p:cNvPr id="30" name="Freeform 29"/>
                <p:cNvSpPr>
                  <a:spLocks noChangeAspect="1"/>
                </p:cNvSpPr>
                <p:nvPr/>
              </p:nvSpPr>
              <p:spPr>
                <a:xfrm rot="900000">
                  <a:off x="4164150" y="5801696"/>
                  <a:ext cx="419644" cy="83477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9933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>
                  <a:spLocks noChangeAspect="1"/>
                </p:cNvSpPr>
                <p:nvPr/>
              </p:nvSpPr>
              <p:spPr>
                <a:xfrm rot="900000">
                  <a:off x="4316550" y="5992584"/>
                  <a:ext cx="419644" cy="83477"/>
                </a:xfrm>
                <a:custGeom>
                  <a:avLst/>
                  <a:gdLst>
                    <a:gd name="connsiteX0" fmla="*/ 0 w 787400"/>
                    <a:gd name="connsiteY0" fmla="*/ 29633 h 156633"/>
                    <a:gd name="connsiteX1" fmla="*/ 114300 w 787400"/>
                    <a:gd name="connsiteY1" fmla="*/ 156633 h 156633"/>
                    <a:gd name="connsiteX2" fmla="*/ 203200 w 787400"/>
                    <a:gd name="connsiteY2" fmla="*/ 29633 h 156633"/>
                    <a:gd name="connsiteX3" fmla="*/ 330200 w 787400"/>
                    <a:gd name="connsiteY3" fmla="*/ 143933 h 156633"/>
                    <a:gd name="connsiteX4" fmla="*/ 419100 w 787400"/>
                    <a:gd name="connsiteY4" fmla="*/ 4233 h 156633"/>
                    <a:gd name="connsiteX5" fmla="*/ 520700 w 787400"/>
                    <a:gd name="connsiteY5" fmla="*/ 118533 h 156633"/>
                    <a:gd name="connsiteX6" fmla="*/ 609600 w 787400"/>
                    <a:gd name="connsiteY6" fmla="*/ 16933 h 156633"/>
                    <a:gd name="connsiteX7" fmla="*/ 698500 w 787400"/>
                    <a:gd name="connsiteY7" fmla="*/ 118533 h 156633"/>
                    <a:gd name="connsiteX8" fmla="*/ 787400 w 787400"/>
                    <a:gd name="connsiteY8" fmla="*/ 4233 h 15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400" h="156633">
                      <a:moveTo>
                        <a:pt x="0" y="29633"/>
                      </a:moveTo>
                      <a:cubicBezTo>
                        <a:pt x="40216" y="93133"/>
                        <a:pt x="80433" y="156633"/>
                        <a:pt x="114300" y="156633"/>
                      </a:cubicBezTo>
                      <a:cubicBezTo>
                        <a:pt x="148167" y="156633"/>
                        <a:pt x="167217" y="31750"/>
                        <a:pt x="203200" y="29633"/>
                      </a:cubicBezTo>
                      <a:cubicBezTo>
                        <a:pt x="239183" y="27516"/>
                        <a:pt x="294217" y="148166"/>
                        <a:pt x="330200" y="143933"/>
                      </a:cubicBezTo>
                      <a:cubicBezTo>
                        <a:pt x="366183" y="139700"/>
                        <a:pt x="387350" y="8466"/>
                        <a:pt x="419100" y="4233"/>
                      </a:cubicBezTo>
                      <a:cubicBezTo>
                        <a:pt x="450850" y="0"/>
                        <a:pt x="488950" y="116416"/>
                        <a:pt x="520700" y="118533"/>
                      </a:cubicBezTo>
                      <a:cubicBezTo>
                        <a:pt x="552450" y="120650"/>
                        <a:pt x="579967" y="16933"/>
                        <a:pt x="609600" y="16933"/>
                      </a:cubicBezTo>
                      <a:cubicBezTo>
                        <a:pt x="639233" y="16933"/>
                        <a:pt x="668867" y="120650"/>
                        <a:pt x="698500" y="118533"/>
                      </a:cubicBezTo>
                      <a:cubicBezTo>
                        <a:pt x="728133" y="116416"/>
                        <a:pt x="787400" y="4233"/>
                        <a:pt x="787400" y="4233"/>
                      </a:cubicBezTo>
                    </a:path>
                  </a:pathLst>
                </a:custGeom>
                <a:ln>
                  <a:solidFill>
                    <a:srgbClr val="9933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rot="791434">
                <a:off x="3845060" y="5162203"/>
                <a:ext cx="337175" cy="101426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700" h="156633">
                    <a:moveTo>
                      <a:pt x="0" y="29633"/>
                    </a:moveTo>
                    <a:cubicBezTo>
                      <a:pt x="40216" y="93133"/>
                      <a:pt x="80433" y="156633"/>
                      <a:pt x="114300" y="156633"/>
                    </a:cubicBezTo>
                    <a:cubicBezTo>
                      <a:pt x="148167" y="156633"/>
                      <a:pt x="167217" y="31750"/>
                      <a:pt x="203200" y="29633"/>
                    </a:cubicBezTo>
                    <a:cubicBezTo>
                      <a:pt x="239183" y="27516"/>
                      <a:pt x="294217" y="148166"/>
                      <a:pt x="330200" y="143933"/>
                    </a:cubicBezTo>
                    <a:cubicBezTo>
                      <a:pt x="366183" y="139700"/>
                      <a:pt x="387350" y="8466"/>
                      <a:pt x="419100" y="4233"/>
                    </a:cubicBezTo>
                    <a:cubicBezTo>
                      <a:pt x="450850" y="0"/>
                      <a:pt x="488950" y="116416"/>
                      <a:pt x="520700" y="118533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>
              <a:xfrm>
                <a:off x="4110823" y="5018176"/>
                <a:ext cx="57085" cy="120714"/>
              </a:xfrm>
              <a:custGeom>
                <a:avLst/>
                <a:gdLst>
                  <a:gd name="connsiteX0" fmla="*/ 0 w 270934"/>
                  <a:gd name="connsiteY0" fmla="*/ 111478 h 162278"/>
                  <a:gd name="connsiteX1" fmla="*/ 59267 w 270934"/>
                  <a:gd name="connsiteY1" fmla="*/ 77611 h 162278"/>
                  <a:gd name="connsiteX2" fmla="*/ 220134 w 270934"/>
                  <a:gd name="connsiteY2" fmla="*/ 1411 h 162278"/>
                  <a:gd name="connsiteX3" fmla="*/ 245534 w 270934"/>
                  <a:gd name="connsiteY3" fmla="*/ 69144 h 162278"/>
                  <a:gd name="connsiteX4" fmla="*/ 67734 w 270934"/>
                  <a:gd name="connsiteY4" fmla="*/ 128411 h 162278"/>
                  <a:gd name="connsiteX5" fmla="*/ 67734 w 270934"/>
                  <a:gd name="connsiteY5" fmla="*/ 162278 h 16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4" h="162278">
                    <a:moveTo>
                      <a:pt x="0" y="111478"/>
                    </a:moveTo>
                    <a:cubicBezTo>
                      <a:pt x="11289" y="103716"/>
                      <a:pt x="22578" y="95955"/>
                      <a:pt x="59267" y="77611"/>
                    </a:cubicBezTo>
                    <a:cubicBezTo>
                      <a:pt x="95956" y="59267"/>
                      <a:pt x="189090" y="2822"/>
                      <a:pt x="220134" y="1411"/>
                    </a:cubicBezTo>
                    <a:cubicBezTo>
                      <a:pt x="251178" y="0"/>
                      <a:pt x="270934" y="47977"/>
                      <a:pt x="245534" y="69144"/>
                    </a:cubicBezTo>
                    <a:cubicBezTo>
                      <a:pt x="220134" y="90311"/>
                      <a:pt x="97367" y="112889"/>
                      <a:pt x="67734" y="128411"/>
                    </a:cubicBezTo>
                    <a:cubicBezTo>
                      <a:pt x="38101" y="143933"/>
                      <a:pt x="67734" y="162278"/>
                      <a:pt x="67734" y="162278"/>
                    </a:cubicBezTo>
                  </a:path>
                </a:pathLst>
              </a:custGeom>
              <a:ln>
                <a:solidFill>
                  <a:srgbClr val="0099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791434">
                <a:off x="3572778" y="5022180"/>
                <a:ext cx="131581" cy="82238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  <a:gd name="connsiteX0" fmla="*/ 0 w 419100"/>
                  <a:gd name="connsiteY0" fmla="*/ 25400 h 152400"/>
                  <a:gd name="connsiteX1" fmla="*/ 114300 w 419100"/>
                  <a:gd name="connsiteY1" fmla="*/ 152400 h 152400"/>
                  <a:gd name="connsiteX2" fmla="*/ 203200 w 419100"/>
                  <a:gd name="connsiteY2" fmla="*/ 25400 h 152400"/>
                  <a:gd name="connsiteX3" fmla="*/ 330200 w 419100"/>
                  <a:gd name="connsiteY3" fmla="*/ 139700 h 152400"/>
                  <a:gd name="connsiteX4" fmla="*/ 419100 w 419100"/>
                  <a:gd name="connsiteY4" fmla="*/ 0 h 152400"/>
                  <a:gd name="connsiteX0" fmla="*/ 0 w 330200"/>
                  <a:gd name="connsiteY0" fmla="*/ 2117 h 129117"/>
                  <a:gd name="connsiteX1" fmla="*/ 114300 w 330200"/>
                  <a:gd name="connsiteY1" fmla="*/ 129117 h 129117"/>
                  <a:gd name="connsiteX2" fmla="*/ 203200 w 330200"/>
                  <a:gd name="connsiteY2" fmla="*/ 2117 h 129117"/>
                  <a:gd name="connsiteX3" fmla="*/ 330200 w 330200"/>
                  <a:gd name="connsiteY3" fmla="*/ 116417 h 129117"/>
                  <a:gd name="connsiteX0" fmla="*/ 0 w 203200"/>
                  <a:gd name="connsiteY0" fmla="*/ 0 h 127000"/>
                  <a:gd name="connsiteX1" fmla="*/ 114300 w 203200"/>
                  <a:gd name="connsiteY1" fmla="*/ 127000 h 127000"/>
                  <a:gd name="connsiteX2" fmla="*/ 203200 w 20320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127000">
                    <a:moveTo>
                      <a:pt x="0" y="0"/>
                    </a:moveTo>
                    <a:cubicBezTo>
                      <a:pt x="40216" y="63500"/>
                      <a:pt x="80433" y="127000"/>
                      <a:pt x="114300" y="127000"/>
                    </a:cubicBezTo>
                    <a:cubicBezTo>
                      <a:pt x="148167" y="127000"/>
                      <a:pt x="167217" y="2117"/>
                      <a:pt x="203200" y="0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791434">
                <a:off x="3733934" y="5082266"/>
                <a:ext cx="131581" cy="82238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  <a:gd name="connsiteX0" fmla="*/ 0 w 419100"/>
                  <a:gd name="connsiteY0" fmla="*/ 25400 h 152400"/>
                  <a:gd name="connsiteX1" fmla="*/ 114300 w 419100"/>
                  <a:gd name="connsiteY1" fmla="*/ 152400 h 152400"/>
                  <a:gd name="connsiteX2" fmla="*/ 203200 w 419100"/>
                  <a:gd name="connsiteY2" fmla="*/ 25400 h 152400"/>
                  <a:gd name="connsiteX3" fmla="*/ 330200 w 419100"/>
                  <a:gd name="connsiteY3" fmla="*/ 139700 h 152400"/>
                  <a:gd name="connsiteX4" fmla="*/ 419100 w 419100"/>
                  <a:gd name="connsiteY4" fmla="*/ 0 h 152400"/>
                  <a:gd name="connsiteX0" fmla="*/ 0 w 330200"/>
                  <a:gd name="connsiteY0" fmla="*/ 2117 h 129117"/>
                  <a:gd name="connsiteX1" fmla="*/ 114300 w 330200"/>
                  <a:gd name="connsiteY1" fmla="*/ 129117 h 129117"/>
                  <a:gd name="connsiteX2" fmla="*/ 203200 w 330200"/>
                  <a:gd name="connsiteY2" fmla="*/ 2117 h 129117"/>
                  <a:gd name="connsiteX3" fmla="*/ 330200 w 330200"/>
                  <a:gd name="connsiteY3" fmla="*/ 116417 h 129117"/>
                  <a:gd name="connsiteX0" fmla="*/ 0 w 203200"/>
                  <a:gd name="connsiteY0" fmla="*/ 0 h 127000"/>
                  <a:gd name="connsiteX1" fmla="*/ 114300 w 203200"/>
                  <a:gd name="connsiteY1" fmla="*/ 127000 h 127000"/>
                  <a:gd name="connsiteX2" fmla="*/ 203200 w 20320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127000">
                    <a:moveTo>
                      <a:pt x="0" y="0"/>
                    </a:moveTo>
                    <a:cubicBezTo>
                      <a:pt x="40216" y="63500"/>
                      <a:pt x="80433" y="127000"/>
                      <a:pt x="114300" y="127000"/>
                    </a:cubicBezTo>
                    <a:cubicBezTo>
                      <a:pt x="148167" y="127000"/>
                      <a:pt x="167217" y="2117"/>
                      <a:pt x="203200" y="0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700254" y="4966780"/>
                <a:ext cx="175441" cy="105082"/>
              </a:xfrm>
              <a:custGeom>
                <a:avLst/>
                <a:gdLst>
                  <a:gd name="connsiteX0" fmla="*/ 0 w 270934"/>
                  <a:gd name="connsiteY0" fmla="*/ 111478 h 162278"/>
                  <a:gd name="connsiteX1" fmla="*/ 59267 w 270934"/>
                  <a:gd name="connsiteY1" fmla="*/ 77611 h 162278"/>
                  <a:gd name="connsiteX2" fmla="*/ 220134 w 270934"/>
                  <a:gd name="connsiteY2" fmla="*/ 1411 h 162278"/>
                  <a:gd name="connsiteX3" fmla="*/ 245534 w 270934"/>
                  <a:gd name="connsiteY3" fmla="*/ 69144 h 162278"/>
                  <a:gd name="connsiteX4" fmla="*/ 67734 w 270934"/>
                  <a:gd name="connsiteY4" fmla="*/ 128411 h 162278"/>
                  <a:gd name="connsiteX5" fmla="*/ 67734 w 270934"/>
                  <a:gd name="connsiteY5" fmla="*/ 162278 h 16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4" h="162278">
                    <a:moveTo>
                      <a:pt x="0" y="111478"/>
                    </a:moveTo>
                    <a:cubicBezTo>
                      <a:pt x="11289" y="103716"/>
                      <a:pt x="22578" y="95955"/>
                      <a:pt x="59267" y="77611"/>
                    </a:cubicBezTo>
                    <a:cubicBezTo>
                      <a:pt x="95956" y="59267"/>
                      <a:pt x="189090" y="2822"/>
                      <a:pt x="220134" y="1411"/>
                    </a:cubicBezTo>
                    <a:cubicBezTo>
                      <a:pt x="251178" y="0"/>
                      <a:pt x="270934" y="47977"/>
                      <a:pt x="245534" y="69144"/>
                    </a:cubicBezTo>
                    <a:cubicBezTo>
                      <a:pt x="220134" y="90311"/>
                      <a:pt x="97367" y="112889"/>
                      <a:pt x="67734" y="128411"/>
                    </a:cubicBezTo>
                    <a:cubicBezTo>
                      <a:pt x="38101" y="143933"/>
                      <a:pt x="67734" y="162278"/>
                      <a:pt x="67734" y="162278"/>
                    </a:cubicBezTo>
                  </a:path>
                </a:pathLst>
              </a:custGeom>
              <a:ln>
                <a:solidFill>
                  <a:srgbClr val="0099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791434">
                <a:off x="3555056" y="5274208"/>
                <a:ext cx="131581" cy="82238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  <a:gd name="connsiteX0" fmla="*/ 0 w 419100"/>
                  <a:gd name="connsiteY0" fmla="*/ 25400 h 152400"/>
                  <a:gd name="connsiteX1" fmla="*/ 114300 w 419100"/>
                  <a:gd name="connsiteY1" fmla="*/ 152400 h 152400"/>
                  <a:gd name="connsiteX2" fmla="*/ 203200 w 419100"/>
                  <a:gd name="connsiteY2" fmla="*/ 25400 h 152400"/>
                  <a:gd name="connsiteX3" fmla="*/ 330200 w 419100"/>
                  <a:gd name="connsiteY3" fmla="*/ 139700 h 152400"/>
                  <a:gd name="connsiteX4" fmla="*/ 419100 w 419100"/>
                  <a:gd name="connsiteY4" fmla="*/ 0 h 152400"/>
                  <a:gd name="connsiteX0" fmla="*/ 0 w 330200"/>
                  <a:gd name="connsiteY0" fmla="*/ 2117 h 129117"/>
                  <a:gd name="connsiteX1" fmla="*/ 114300 w 330200"/>
                  <a:gd name="connsiteY1" fmla="*/ 129117 h 129117"/>
                  <a:gd name="connsiteX2" fmla="*/ 203200 w 330200"/>
                  <a:gd name="connsiteY2" fmla="*/ 2117 h 129117"/>
                  <a:gd name="connsiteX3" fmla="*/ 330200 w 330200"/>
                  <a:gd name="connsiteY3" fmla="*/ 116417 h 129117"/>
                  <a:gd name="connsiteX0" fmla="*/ 0 w 203200"/>
                  <a:gd name="connsiteY0" fmla="*/ 0 h 127000"/>
                  <a:gd name="connsiteX1" fmla="*/ 114300 w 203200"/>
                  <a:gd name="connsiteY1" fmla="*/ 127000 h 127000"/>
                  <a:gd name="connsiteX2" fmla="*/ 203200 w 20320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127000">
                    <a:moveTo>
                      <a:pt x="0" y="0"/>
                    </a:moveTo>
                    <a:cubicBezTo>
                      <a:pt x="40216" y="63500"/>
                      <a:pt x="80433" y="127000"/>
                      <a:pt x="114300" y="127000"/>
                    </a:cubicBezTo>
                    <a:cubicBezTo>
                      <a:pt x="148167" y="127000"/>
                      <a:pt x="167217" y="2117"/>
                      <a:pt x="203200" y="0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791434">
                <a:off x="3716212" y="5334294"/>
                <a:ext cx="131581" cy="82238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  <a:gd name="connsiteX0" fmla="*/ 0 w 419100"/>
                  <a:gd name="connsiteY0" fmla="*/ 25400 h 152400"/>
                  <a:gd name="connsiteX1" fmla="*/ 114300 w 419100"/>
                  <a:gd name="connsiteY1" fmla="*/ 152400 h 152400"/>
                  <a:gd name="connsiteX2" fmla="*/ 203200 w 419100"/>
                  <a:gd name="connsiteY2" fmla="*/ 25400 h 152400"/>
                  <a:gd name="connsiteX3" fmla="*/ 330200 w 419100"/>
                  <a:gd name="connsiteY3" fmla="*/ 139700 h 152400"/>
                  <a:gd name="connsiteX4" fmla="*/ 419100 w 419100"/>
                  <a:gd name="connsiteY4" fmla="*/ 0 h 152400"/>
                  <a:gd name="connsiteX0" fmla="*/ 0 w 330200"/>
                  <a:gd name="connsiteY0" fmla="*/ 2117 h 129117"/>
                  <a:gd name="connsiteX1" fmla="*/ 114300 w 330200"/>
                  <a:gd name="connsiteY1" fmla="*/ 129117 h 129117"/>
                  <a:gd name="connsiteX2" fmla="*/ 203200 w 330200"/>
                  <a:gd name="connsiteY2" fmla="*/ 2117 h 129117"/>
                  <a:gd name="connsiteX3" fmla="*/ 330200 w 330200"/>
                  <a:gd name="connsiteY3" fmla="*/ 116417 h 129117"/>
                  <a:gd name="connsiteX0" fmla="*/ 0 w 203200"/>
                  <a:gd name="connsiteY0" fmla="*/ 0 h 127000"/>
                  <a:gd name="connsiteX1" fmla="*/ 114300 w 203200"/>
                  <a:gd name="connsiteY1" fmla="*/ 127000 h 127000"/>
                  <a:gd name="connsiteX2" fmla="*/ 203200 w 203200"/>
                  <a:gd name="connsiteY2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 h="127000">
                    <a:moveTo>
                      <a:pt x="0" y="0"/>
                    </a:moveTo>
                    <a:cubicBezTo>
                      <a:pt x="40216" y="63500"/>
                      <a:pt x="80433" y="127000"/>
                      <a:pt x="114300" y="127000"/>
                    </a:cubicBezTo>
                    <a:cubicBezTo>
                      <a:pt x="148167" y="127000"/>
                      <a:pt x="167217" y="2117"/>
                      <a:pt x="203200" y="0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682532" y="5218808"/>
                <a:ext cx="175441" cy="105082"/>
              </a:xfrm>
              <a:custGeom>
                <a:avLst/>
                <a:gdLst>
                  <a:gd name="connsiteX0" fmla="*/ 0 w 270934"/>
                  <a:gd name="connsiteY0" fmla="*/ 111478 h 162278"/>
                  <a:gd name="connsiteX1" fmla="*/ 59267 w 270934"/>
                  <a:gd name="connsiteY1" fmla="*/ 77611 h 162278"/>
                  <a:gd name="connsiteX2" fmla="*/ 220134 w 270934"/>
                  <a:gd name="connsiteY2" fmla="*/ 1411 h 162278"/>
                  <a:gd name="connsiteX3" fmla="*/ 245534 w 270934"/>
                  <a:gd name="connsiteY3" fmla="*/ 69144 h 162278"/>
                  <a:gd name="connsiteX4" fmla="*/ 67734 w 270934"/>
                  <a:gd name="connsiteY4" fmla="*/ 128411 h 162278"/>
                  <a:gd name="connsiteX5" fmla="*/ 67734 w 270934"/>
                  <a:gd name="connsiteY5" fmla="*/ 162278 h 16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4" h="162278">
                    <a:moveTo>
                      <a:pt x="0" y="111478"/>
                    </a:moveTo>
                    <a:cubicBezTo>
                      <a:pt x="11289" y="103716"/>
                      <a:pt x="22578" y="95955"/>
                      <a:pt x="59267" y="77611"/>
                    </a:cubicBezTo>
                    <a:cubicBezTo>
                      <a:pt x="95956" y="59267"/>
                      <a:pt x="189090" y="2822"/>
                      <a:pt x="220134" y="1411"/>
                    </a:cubicBezTo>
                    <a:cubicBezTo>
                      <a:pt x="251178" y="0"/>
                      <a:pt x="270934" y="47977"/>
                      <a:pt x="245534" y="69144"/>
                    </a:cubicBezTo>
                    <a:cubicBezTo>
                      <a:pt x="220134" y="90311"/>
                      <a:pt x="97367" y="112889"/>
                      <a:pt x="67734" y="128411"/>
                    </a:cubicBezTo>
                    <a:cubicBezTo>
                      <a:pt x="38101" y="143933"/>
                      <a:pt x="67734" y="162278"/>
                      <a:pt x="67734" y="162278"/>
                    </a:cubicBezTo>
                  </a:path>
                </a:pathLst>
              </a:custGeom>
              <a:ln>
                <a:solidFill>
                  <a:srgbClr val="0099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>
              <a:xfrm>
                <a:off x="4030312" y="4958590"/>
                <a:ext cx="57085" cy="120714"/>
              </a:xfrm>
              <a:custGeom>
                <a:avLst/>
                <a:gdLst>
                  <a:gd name="connsiteX0" fmla="*/ 0 w 270934"/>
                  <a:gd name="connsiteY0" fmla="*/ 111478 h 162278"/>
                  <a:gd name="connsiteX1" fmla="*/ 59267 w 270934"/>
                  <a:gd name="connsiteY1" fmla="*/ 77611 h 162278"/>
                  <a:gd name="connsiteX2" fmla="*/ 220134 w 270934"/>
                  <a:gd name="connsiteY2" fmla="*/ 1411 h 162278"/>
                  <a:gd name="connsiteX3" fmla="*/ 245534 w 270934"/>
                  <a:gd name="connsiteY3" fmla="*/ 69144 h 162278"/>
                  <a:gd name="connsiteX4" fmla="*/ 67734 w 270934"/>
                  <a:gd name="connsiteY4" fmla="*/ 128411 h 162278"/>
                  <a:gd name="connsiteX5" fmla="*/ 67734 w 270934"/>
                  <a:gd name="connsiteY5" fmla="*/ 162278 h 16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4" h="162278">
                    <a:moveTo>
                      <a:pt x="0" y="111478"/>
                    </a:moveTo>
                    <a:cubicBezTo>
                      <a:pt x="11289" y="103716"/>
                      <a:pt x="22578" y="95955"/>
                      <a:pt x="59267" y="77611"/>
                    </a:cubicBezTo>
                    <a:cubicBezTo>
                      <a:pt x="95956" y="59267"/>
                      <a:pt x="189090" y="2822"/>
                      <a:pt x="220134" y="1411"/>
                    </a:cubicBezTo>
                    <a:cubicBezTo>
                      <a:pt x="251178" y="0"/>
                      <a:pt x="270934" y="47977"/>
                      <a:pt x="245534" y="69144"/>
                    </a:cubicBezTo>
                    <a:cubicBezTo>
                      <a:pt x="220134" y="90311"/>
                      <a:pt x="97367" y="112889"/>
                      <a:pt x="67734" y="128411"/>
                    </a:cubicBezTo>
                    <a:cubicBezTo>
                      <a:pt x="38101" y="143933"/>
                      <a:pt x="67734" y="162278"/>
                      <a:pt x="67734" y="162278"/>
                    </a:cubicBezTo>
                  </a:path>
                </a:pathLst>
              </a:custGeom>
              <a:ln>
                <a:solidFill>
                  <a:srgbClr val="0099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>
              <a:xfrm rot="791434">
                <a:off x="3941289" y="5324376"/>
                <a:ext cx="337175" cy="101426"/>
              </a:xfrm>
              <a:custGeom>
                <a:avLst/>
                <a:gdLst>
                  <a:gd name="connsiteX0" fmla="*/ 0 w 787400"/>
                  <a:gd name="connsiteY0" fmla="*/ 29633 h 156633"/>
                  <a:gd name="connsiteX1" fmla="*/ 114300 w 787400"/>
                  <a:gd name="connsiteY1" fmla="*/ 156633 h 156633"/>
                  <a:gd name="connsiteX2" fmla="*/ 203200 w 787400"/>
                  <a:gd name="connsiteY2" fmla="*/ 29633 h 156633"/>
                  <a:gd name="connsiteX3" fmla="*/ 330200 w 787400"/>
                  <a:gd name="connsiteY3" fmla="*/ 143933 h 156633"/>
                  <a:gd name="connsiteX4" fmla="*/ 419100 w 787400"/>
                  <a:gd name="connsiteY4" fmla="*/ 4233 h 156633"/>
                  <a:gd name="connsiteX5" fmla="*/ 520700 w 787400"/>
                  <a:gd name="connsiteY5" fmla="*/ 118533 h 156633"/>
                  <a:gd name="connsiteX6" fmla="*/ 609600 w 787400"/>
                  <a:gd name="connsiteY6" fmla="*/ 16933 h 156633"/>
                  <a:gd name="connsiteX7" fmla="*/ 698500 w 787400"/>
                  <a:gd name="connsiteY7" fmla="*/ 118533 h 156633"/>
                  <a:gd name="connsiteX8" fmla="*/ 787400 w 787400"/>
                  <a:gd name="connsiteY8" fmla="*/ 4233 h 156633"/>
                  <a:gd name="connsiteX0" fmla="*/ 0 w 698500"/>
                  <a:gd name="connsiteY0" fmla="*/ 29633 h 156633"/>
                  <a:gd name="connsiteX1" fmla="*/ 114300 w 698500"/>
                  <a:gd name="connsiteY1" fmla="*/ 156633 h 156633"/>
                  <a:gd name="connsiteX2" fmla="*/ 203200 w 698500"/>
                  <a:gd name="connsiteY2" fmla="*/ 29633 h 156633"/>
                  <a:gd name="connsiteX3" fmla="*/ 330200 w 698500"/>
                  <a:gd name="connsiteY3" fmla="*/ 143933 h 156633"/>
                  <a:gd name="connsiteX4" fmla="*/ 419100 w 698500"/>
                  <a:gd name="connsiteY4" fmla="*/ 4233 h 156633"/>
                  <a:gd name="connsiteX5" fmla="*/ 520700 w 698500"/>
                  <a:gd name="connsiteY5" fmla="*/ 118533 h 156633"/>
                  <a:gd name="connsiteX6" fmla="*/ 609600 w 698500"/>
                  <a:gd name="connsiteY6" fmla="*/ 16933 h 156633"/>
                  <a:gd name="connsiteX7" fmla="*/ 698500 w 698500"/>
                  <a:gd name="connsiteY7" fmla="*/ 118533 h 156633"/>
                  <a:gd name="connsiteX0" fmla="*/ 0 w 609600"/>
                  <a:gd name="connsiteY0" fmla="*/ 29633 h 156633"/>
                  <a:gd name="connsiteX1" fmla="*/ 114300 w 609600"/>
                  <a:gd name="connsiteY1" fmla="*/ 156633 h 156633"/>
                  <a:gd name="connsiteX2" fmla="*/ 203200 w 609600"/>
                  <a:gd name="connsiteY2" fmla="*/ 29633 h 156633"/>
                  <a:gd name="connsiteX3" fmla="*/ 330200 w 609600"/>
                  <a:gd name="connsiteY3" fmla="*/ 143933 h 156633"/>
                  <a:gd name="connsiteX4" fmla="*/ 419100 w 609600"/>
                  <a:gd name="connsiteY4" fmla="*/ 4233 h 156633"/>
                  <a:gd name="connsiteX5" fmla="*/ 520700 w 609600"/>
                  <a:gd name="connsiteY5" fmla="*/ 118533 h 156633"/>
                  <a:gd name="connsiteX6" fmla="*/ 609600 w 609600"/>
                  <a:gd name="connsiteY6" fmla="*/ 16933 h 156633"/>
                  <a:gd name="connsiteX0" fmla="*/ 0 w 520700"/>
                  <a:gd name="connsiteY0" fmla="*/ 29633 h 156633"/>
                  <a:gd name="connsiteX1" fmla="*/ 114300 w 520700"/>
                  <a:gd name="connsiteY1" fmla="*/ 156633 h 156633"/>
                  <a:gd name="connsiteX2" fmla="*/ 203200 w 520700"/>
                  <a:gd name="connsiteY2" fmla="*/ 29633 h 156633"/>
                  <a:gd name="connsiteX3" fmla="*/ 330200 w 520700"/>
                  <a:gd name="connsiteY3" fmla="*/ 143933 h 156633"/>
                  <a:gd name="connsiteX4" fmla="*/ 419100 w 520700"/>
                  <a:gd name="connsiteY4" fmla="*/ 4233 h 156633"/>
                  <a:gd name="connsiteX5" fmla="*/ 520700 w 520700"/>
                  <a:gd name="connsiteY5" fmla="*/ 118533 h 15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700" h="156633">
                    <a:moveTo>
                      <a:pt x="0" y="29633"/>
                    </a:moveTo>
                    <a:cubicBezTo>
                      <a:pt x="40216" y="93133"/>
                      <a:pt x="80433" y="156633"/>
                      <a:pt x="114300" y="156633"/>
                    </a:cubicBezTo>
                    <a:cubicBezTo>
                      <a:pt x="148167" y="156633"/>
                      <a:pt x="167217" y="31750"/>
                      <a:pt x="203200" y="29633"/>
                    </a:cubicBezTo>
                    <a:cubicBezTo>
                      <a:pt x="239183" y="27516"/>
                      <a:pt x="294217" y="148166"/>
                      <a:pt x="330200" y="143933"/>
                    </a:cubicBezTo>
                    <a:cubicBezTo>
                      <a:pt x="366183" y="139700"/>
                      <a:pt x="387350" y="8466"/>
                      <a:pt x="419100" y="4233"/>
                    </a:cubicBezTo>
                    <a:cubicBezTo>
                      <a:pt x="450850" y="0"/>
                      <a:pt x="488950" y="116416"/>
                      <a:pt x="520700" y="118533"/>
                    </a:cubicBezTo>
                  </a:path>
                </a:pathLst>
              </a:custGeom>
              <a:ln>
                <a:solidFill>
                  <a:srgbClr val="33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514600" y="2730500"/>
                <a:ext cx="355600" cy="1358900"/>
              </a:xfrm>
              <a:custGeom>
                <a:avLst/>
                <a:gdLst>
                  <a:gd name="connsiteX0" fmla="*/ 355600 w 355600"/>
                  <a:gd name="connsiteY0" fmla="*/ 0 h 1358900"/>
                  <a:gd name="connsiteX1" fmla="*/ 0 w 355600"/>
                  <a:gd name="connsiteY1" fmla="*/ 787400 h 1358900"/>
                  <a:gd name="connsiteX2" fmla="*/ 355600 w 355600"/>
                  <a:gd name="connsiteY2" fmla="*/ 1358900 h 135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600" h="1358900">
                    <a:moveTo>
                      <a:pt x="355600" y="0"/>
                    </a:moveTo>
                    <a:cubicBezTo>
                      <a:pt x="177800" y="280458"/>
                      <a:pt x="0" y="560917"/>
                      <a:pt x="0" y="787400"/>
                    </a:cubicBezTo>
                    <a:cubicBezTo>
                      <a:pt x="0" y="1013883"/>
                      <a:pt x="355600" y="1358900"/>
                      <a:pt x="355600" y="1358900"/>
                    </a:cubicBezTo>
                  </a:path>
                </a:pathLst>
              </a:custGeom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502507" y="2730500"/>
                <a:ext cx="355600" cy="2248968"/>
              </a:xfrm>
              <a:custGeom>
                <a:avLst/>
                <a:gdLst>
                  <a:gd name="connsiteX0" fmla="*/ 355600 w 355600"/>
                  <a:gd name="connsiteY0" fmla="*/ 0 h 1358900"/>
                  <a:gd name="connsiteX1" fmla="*/ 0 w 355600"/>
                  <a:gd name="connsiteY1" fmla="*/ 787400 h 1358900"/>
                  <a:gd name="connsiteX2" fmla="*/ 355600 w 355600"/>
                  <a:gd name="connsiteY2" fmla="*/ 1358900 h 135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600" h="1358900">
                    <a:moveTo>
                      <a:pt x="355600" y="0"/>
                    </a:moveTo>
                    <a:cubicBezTo>
                      <a:pt x="177800" y="280458"/>
                      <a:pt x="0" y="560917"/>
                      <a:pt x="0" y="787400"/>
                    </a:cubicBezTo>
                    <a:cubicBezTo>
                      <a:pt x="0" y="1013883"/>
                      <a:pt x="355600" y="1358900"/>
                      <a:pt x="355600" y="1358900"/>
                    </a:cubicBezTo>
                  </a:path>
                </a:pathLst>
              </a:custGeom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247900" y="2776002"/>
                <a:ext cx="626636" cy="3035208"/>
              </a:xfrm>
              <a:custGeom>
                <a:avLst/>
                <a:gdLst>
                  <a:gd name="connsiteX0" fmla="*/ 355600 w 355600"/>
                  <a:gd name="connsiteY0" fmla="*/ 0 h 1358900"/>
                  <a:gd name="connsiteX1" fmla="*/ 0 w 355600"/>
                  <a:gd name="connsiteY1" fmla="*/ 787400 h 1358900"/>
                  <a:gd name="connsiteX2" fmla="*/ 355600 w 355600"/>
                  <a:gd name="connsiteY2" fmla="*/ 1358900 h 135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600" h="1358900">
                    <a:moveTo>
                      <a:pt x="355600" y="0"/>
                    </a:moveTo>
                    <a:cubicBezTo>
                      <a:pt x="177800" y="280458"/>
                      <a:pt x="0" y="560917"/>
                      <a:pt x="0" y="787400"/>
                    </a:cubicBezTo>
                    <a:cubicBezTo>
                      <a:pt x="0" y="1013883"/>
                      <a:pt x="355600" y="1358900"/>
                      <a:pt x="355600" y="1358900"/>
                    </a:cubicBezTo>
                  </a:path>
                </a:pathLst>
              </a:custGeom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624310" y="2938135"/>
            <a:ext cx="3573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Majority of trait-associated variation is non-coding. </a:t>
            </a:r>
          </a:p>
          <a:p>
            <a:endParaRPr lang="en-US" sz="2400" dirty="0"/>
          </a:p>
          <a:p>
            <a:r>
              <a:rPr lang="en-US" sz="2400" dirty="0"/>
              <a:t>Common hypothesis is that most of these function by altering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366816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eQTLs and complex disease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~50% of genetic variants associated with human disease co-localize with an eQTL </a:t>
            </a:r>
          </a:p>
          <a:p>
            <a:r>
              <a:rPr lang="en-US" sz="1800" dirty="0"/>
              <a:t>compared to 92% simply associated p &lt; 0.05/44 (still enriched over background)</a:t>
            </a:r>
          </a:p>
        </p:txBody>
      </p:sp>
      <p:pic>
        <p:nvPicPr>
          <p:cNvPr id="4" name="Picture 3" descr="figure5_minim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3" r="49427"/>
          <a:stretch/>
        </p:blipFill>
        <p:spPr>
          <a:xfrm>
            <a:off x="1468204" y="2830997"/>
            <a:ext cx="5733930" cy="402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263" y="2943013"/>
            <a:ext cx="1037727" cy="557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</p:spTree>
    <p:extLst>
      <p:ext uri="{BB962C8B-B14F-4D97-AF65-F5344CB8AC3E}">
        <p14:creationId xmlns:p14="http://schemas.microsoft.com/office/powerpoint/2010/main" val="325396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Deciphering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7299"/>
            <a:ext cx="8376320" cy="911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53% of co-localized GWAS loci have &gt; 1 target gene, ambiguity remains </a:t>
            </a:r>
          </a:p>
        </p:txBody>
      </p:sp>
      <p:pic>
        <p:nvPicPr>
          <p:cNvPr id="4" name="Picture 3" descr="number_colocd_gen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88" y="1360988"/>
            <a:ext cx="6623177" cy="3933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Slide adapted from Casey Brown</a:t>
            </a:r>
          </a:p>
        </p:txBody>
      </p:sp>
    </p:spTree>
    <p:extLst>
      <p:ext uri="{BB962C8B-B14F-4D97-AF65-F5344CB8AC3E}">
        <p14:creationId xmlns:p14="http://schemas.microsoft.com/office/powerpoint/2010/main" val="349062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eQTL data informs heritability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77" y="966186"/>
            <a:ext cx="8833519" cy="926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 co-score regression indicates cis-eQTLs explain mean 21% of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dirty="0"/>
              <a:t> across a set of complex traits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4740" y="6351527"/>
            <a:ext cx="291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O’Connor et al. </a:t>
            </a:r>
            <a:r>
              <a:rPr lang="en-US" dirty="0" err="1"/>
              <a:t>bioRxiv</a:t>
            </a:r>
            <a:r>
              <a:rPr lang="en-US" dirty="0"/>
              <a:t>, 2017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" y="1892273"/>
            <a:ext cx="5290608" cy="48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Epigenetic data</a:t>
            </a:r>
          </a:p>
        </p:txBody>
      </p:sp>
      <p:pic>
        <p:nvPicPr>
          <p:cNvPr id="4" name="Picture 3" descr="Screen Shot 2016-10-23 at 11.1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620"/>
            <a:ext cx="6664494" cy="395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6996" y="6474022"/>
            <a:ext cx="3589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ENCODE Project Consortium. </a:t>
            </a:r>
            <a:r>
              <a:rPr lang="en-US" sz="1200" dirty="0" err="1"/>
              <a:t>Plos</a:t>
            </a:r>
            <a:r>
              <a:rPr lang="en-US" sz="1200" dirty="0"/>
              <a:t> Biology 2011.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2" y="2036572"/>
            <a:ext cx="3176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ENCODE, Roadmap </a:t>
            </a:r>
            <a:r>
              <a:rPr lang="en-US" sz="2400" dirty="0" err="1"/>
              <a:t>Epigenomics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Regulatory elements:</a:t>
            </a:r>
            <a:r>
              <a:rPr lang="en-US" sz="2400" u="sng" dirty="0"/>
              <a:t> </a:t>
            </a:r>
            <a:r>
              <a:rPr lang="en-US" sz="2400" dirty="0"/>
              <a:t>promoters, enhancers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Transcription factor binding sites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CpG</a:t>
            </a:r>
            <a:r>
              <a:rPr lang="en-US" sz="2400" dirty="0"/>
              <a:t> sites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ChromHMM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46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8032" y="911856"/>
            <a:ext cx="8601010" cy="5689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LD score regression, related approaches partition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Large scale epigenetic data (Roadmap, ENCODE) enable analysis, indicate contribution of gene regulation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Epigenetic data informs heritability</a:t>
            </a:r>
          </a:p>
        </p:txBody>
      </p:sp>
      <p:pic>
        <p:nvPicPr>
          <p:cNvPr id="4" name="Content Placeholder 3" descr="Screen Shot 2018-04-25 at 5.53.0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849" b="26699"/>
          <a:stretch/>
        </p:blipFill>
        <p:spPr>
          <a:xfrm>
            <a:off x="1613842" y="1427816"/>
            <a:ext cx="6362768" cy="4049289"/>
          </a:xfrm>
        </p:spPr>
      </p:pic>
      <p:sp>
        <p:nvSpPr>
          <p:cNvPr id="6" name="TextBox 5"/>
          <p:cNvSpPr txBox="1"/>
          <p:nvPr/>
        </p:nvSpPr>
        <p:spPr>
          <a:xfrm>
            <a:off x="5985563" y="6488668"/>
            <a:ext cx="315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</a:t>
            </a:r>
            <a:r>
              <a:rPr lang="en-US" dirty="0" err="1"/>
              <a:t>Finucane</a:t>
            </a:r>
            <a:r>
              <a:rPr lang="en-US" dirty="0"/>
              <a:t>, NG, 2015 </a:t>
            </a:r>
          </a:p>
        </p:txBody>
      </p:sp>
    </p:spTree>
    <p:extLst>
      <p:ext uri="{BB962C8B-B14F-4D97-AF65-F5344CB8AC3E}">
        <p14:creationId xmlns:p14="http://schemas.microsoft.com/office/powerpoint/2010/main" val="321446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Ommigenic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7"/>
            <a:ext cx="8376320" cy="50944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Most/all expressed genes in disease-relevant cell types affect trait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Highlights potential role of eQTLs, trans effects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6" t="1411" r="4602" b="18930"/>
          <a:stretch/>
        </p:blipFill>
        <p:spPr>
          <a:xfrm>
            <a:off x="1208897" y="2414588"/>
            <a:ext cx="6544479" cy="305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161" y="6409289"/>
            <a:ext cx="225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 et al., Cell, 2017</a:t>
            </a:r>
          </a:p>
        </p:txBody>
      </p:sp>
    </p:spTree>
    <p:extLst>
      <p:ext uri="{BB962C8B-B14F-4D97-AF65-F5344CB8AC3E}">
        <p14:creationId xmlns:p14="http://schemas.microsoft.com/office/powerpoint/2010/main" val="2005876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8738" y="3129261"/>
            <a:ext cx="8677706" cy="864473"/>
          </a:xfrm>
        </p:spPr>
        <p:txBody>
          <a:bodyPr>
            <a:normAutofit fontScale="90000"/>
          </a:bodyPr>
          <a:lstStyle/>
          <a:p>
            <a:r>
              <a:rPr lang="en-US" dirty="0"/>
              <a:t>3. Complex effects of genetic variation on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408482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missing?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studies are done on steady-state total expression measurements at a single adult or post-mortem time point</a:t>
            </a:r>
          </a:p>
          <a:p>
            <a:endParaRPr lang="en-US" dirty="0"/>
          </a:p>
          <a:p>
            <a:r>
              <a:rPr lang="en-US" dirty="0"/>
              <a:t>Disease-relevant states include different developmental stages, environmental exposures, cell types</a:t>
            </a:r>
          </a:p>
          <a:p>
            <a:endParaRPr lang="en-US" dirty="0"/>
          </a:p>
          <a:p>
            <a:r>
              <a:rPr lang="en-US" dirty="0"/>
              <a:t>Other variant classes and regulatory effects</a:t>
            </a:r>
          </a:p>
        </p:txBody>
      </p:sp>
    </p:spTree>
    <p:extLst>
      <p:ext uri="{BB962C8B-B14F-4D97-AF65-F5344CB8AC3E}">
        <p14:creationId xmlns:p14="http://schemas.microsoft.com/office/powerpoint/2010/main" val="144156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Context-specificity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73246" y="1176847"/>
            <a:ext cx="8229600" cy="79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factors can </a:t>
            </a:r>
            <a:r>
              <a:rPr lang="en-US" i="1" dirty="0"/>
              <a:t>modulate</a:t>
            </a:r>
            <a:r>
              <a:rPr lang="en-US" dirty="0"/>
              <a:t> regulatory effects</a:t>
            </a:r>
          </a:p>
        </p:txBody>
      </p:sp>
      <p:pic>
        <p:nvPicPr>
          <p:cNvPr id="36" name="Picture 35" descr="cigarett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3332" r="6377" b="6060"/>
          <a:stretch/>
        </p:blipFill>
        <p:spPr>
          <a:xfrm>
            <a:off x="917592" y="2199137"/>
            <a:ext cx="713153" cy="92455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788922" y="5206464"/>
            <a:ext cx="5135997" cy="419449"/>
            <a:chOff x="4771926" y="3230611"/>
            <a:chExt cx="6116583" cy="49953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771926" y="3662409"/>
              <a:ext cx="6116583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049587" y="3594677"/>
              <a:ext cx="618062" cy="135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93906" y="3594678"/>
              <a:ext cx="499529" cy="135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30492" y="3594676"/>
              <a:ext cx="618062" cy="135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383866" y="3268133"/>
              <a:ext cx="0" cy="38946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43399" y="3234267"/>
              <a:ext cx="259001" cy="259001"/>
            </a:xfrm>
            <a:prstGeom prst="ellipse">
              <a:avLst/>
            </a:prstGeom>
            <a:solidFill>
              <a:srgbClr val="0000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795267" y="3264477"/>
              <a:ext cx="0" cy="38946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6654800" y="3230611"/>
              <a:ext cx="259001" cy="259001"/>
            </a:xfrm>
            <a:prstGeom prst="ellipse">
              <a:avLst/>
            </a:prstGeom>
            <a:solidFill>
              <a:srgbClr val="0000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194735" y="3264477"/>
              <a:ext cx="0" cy="38946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054268" y="3230611"/>
              <a:ext cx="259001" cy="259001"/>
            </a:xfrm>
            <a:prstGeom prst="ellipse">
              <a:avLst/>
            </a:prstGeom>
            <a:solidFill>
              <a:srgbClr val="0000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604205" y="3264477"/>
              <a:ext cx="0" cy="38946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463738" y="3230611"/>
              <a:ext cx="259001" cy="259001"/>
            </a:xfrm>
            <a:prstGeom prst="ellipse">
              <a:avLst/>
            </a:prstGeom>
            <a:solidFill>
              <a:srgbClr val="0000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Oval 49"/>
          <p:cNvSpPr/>
          <p:nvPr/>
        </p:nvSpPr>
        <p:spPr>
          <a:xfrm>
            <a:off x="4300700" y="3063503"/>
            <a:ext cx="601031" cy="446092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21672" y="2908265"/>
            <a:ext cx="601031" cy="446092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41926" y="3354357"/>
            <a:ext cx="601031" cy="446092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32815" y="2829569"/>
            <a:ext cx="601031" cy="446092"/>
          </a:xfrm>
          <a:prstGeom prst="ellipse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27791" y="3285308"/>
            <a:ext cx="601031" cy="446092"/>
          </a:xfrm>
          <a:prstGeom prst="ellipse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761170" y="4588533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Epigenetic changes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61170" y="2253566"/>
            <a:ext cx="435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Altered transcription factor abundance</a:t>
            </a:r>
          </a:p>
        </p:txBody>
      </p:sp>
      <p:sp>
        <p:nvSpPr>
          <p:cNvPr id="57" name="Up Arrow 56"/>
          <p:cNvSpPr>
            <a:spLocks noChangeAspect="1"/>
          </p:cNvSpPr>
          <p:nvPr/>
        </p:nvSpPr>
        <p:spPr>
          <a:xfrm>
            <a:off x="5560451" y="3043583"/>
            <a:ext cx="310896" cy="627659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>
            <a:spLocks noChangeAspect="1"/>
          </p:cNvSpPr>
          <p:nvPr/>
        </p:nvSpPr>
        <p:spPr>
          <a:xfrm rot="10800000">
            <a:off x="7706913" y="3044399"/>
            <a:ext cx="310492" cy="626843"/>
          </a:xfrm>
          <a:prstGeom prst="up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244" y="3655828"/>
            <a:ext cx="774060" cy="54547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1" y="3672883"/>
            <a:ext cx="792638" cy="528425"/>
          </a:xfrm>
          <a:prstGeom prst="rect">
            <a:avLst/>
          </a:prstGeom>
        </p:spPr>
      </p:pic>
      <p:sp>
        <p:nvSpPr>
          <p:cNvPr id="61" name="Right Brace 60"/>
          <p:cNvSpPr/>
          <p:nvPr/>
        </p:nvSpPr>
        <p:spPr>
          <a:xfrm>
            <a:off x="2242018" y="2199138"/>
            <a:ext cx="453572" cy="3753347"/>
          </a:xfrm>
          <a:prstGeom prst="rightBrace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2822592" y="3616814"/>
            <a:ext cx="453571" cy="9172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kattekrab-grey-bra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5" y="4634731"/>
            <a:ext cx="777032" cy="971291"/>
          </a:xfrm>
          <a:prstGeom prst="rect">
            <a:avLst/>
          </a:prstGeom>
        </p:spPr>
      </p:pic>
      <p:pic>
        <p:nvPicPr>
          <p:cNvPr id="64" name="Picture 63" descr="12_03_intr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3153" r="5212" b="1657"/>
          <a:stretch/>
        </p:blipFill>
        <p:spPr>
          <a:xfrm>
            <a:off x="1361244" y="4464771"/>
            <a:ext cx="1001728" cy="11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5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GTEx</a:t>
            </a:r>
            <a:r>
              <a:rPr lang="en-US" dirty="0"/>
              <a:t> tissue-specificity of </a:t>
            </a:r>
            <a:r>
              <a:rPr lang="en-US" dirty="0" err="1"/>
              <a:t>cis</a:t>
            </a:r>
            <a:r>
              <a:rPr lang="en-US" dirty="0"/>
              <a:t> and trans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706"/>
          <a:stretch/>
        </p:blipFill>
        <p:spPr>
          <a:xfrm>
            <a:off x="190500" y="1541682"/>
            <a:ext cx="4330431" cy="3837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5479" y="1638688"/>
            <a:ext cx="671163" cy="442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5659" y="5860803"/>
            <a:ext cx="598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 eQTLs appear more highly tissue-specific than </a:t>
            </a:r>
            <a:r>
              <a:rPr lang="en-US" dirty="0" err="1"/>
              <a:t>cis</a:t>
            </a:r>
            <a:r>
              <a:rPr lang="en-US" dirty="0"/>
              <a:t>-eQTLs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  <p:pic>
        <p:nvPicPr>
          <p:cNvPr id="10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352" y="1301750"/>
            <a:ext cx="4120315" cy="4103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561060" y="1231902"/>
            <a:ext cx="671163" cy="442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/>
              <a:t>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Using expression and epigenetic data to inform missing heritability: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Quantify contribution of this important component of trait heritability?</a:t>
            </a:r>
          </a:p>
          <a:p>
            <a:endParaRPr lang="en-US" dirty="0"/>
          </a:p>
          <a:p>
            <a:r>
              <a:rPr lang="en-US" dirty="0"/>
              <a:t>Explain mechanism?</a:t>
            </a:r>
          </a:p>
          <a:p>
            <a:endParaRPr lang="en-US" dirty="0"/>
          </a:p>
          <a:p>
            <a:r>
              <a:rPr lang="en-US" dirty="0"/>
              <a:t>Increase power to detect trait-associated variants (or build good predictors)?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specificity and heritability</a:t>
            </a:r>
          </a:p>
        </p:txBody>
      </p:sp>
      <p:pic>
        <p:nvPicPr>
          <p:cNvPr id="4" name="Picture 3" descr="41588_2018_81_Fig2_HT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46" y="1052053"/>
            <a:ext cx="5862871" cy="4709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8933" y="65001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Finucane</a:t>
            </a:r>
            <a:r>
              <a:rPr lang="en-US" dirty="0"/>
              <a:t> et al, NG, 2018</a:t>
            </a:r>
          </a:p>
        </p:txBody>
      </p:sp>
    </p:spTree>
    <p:extLst>
      <p:ext uri="{BB962C8B-B14F-4D97-AF65-F5344CB8AC3E}">
        <p14:creationId xmlns:p14="http://schemas.microsoft.com/office/powerpoint/2010/main" val="1260785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context-specific QTLs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1774" y="3301236"/>
            <a:ext cx="3478705" cy="3425986"/>
            <a:chOff x="4469347" y="443046"/>
            <a:chExt cx="3969723" cy="39095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9347" y="443046"/>
              <a:ext cx="3197167" cy="30940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69347" y="3133764"/>
              <a:ext cx="3969723" cy="12188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BP meds and NPRL3</a:t>
              </a:r>
              <a:r>
                <a:rPr lang="en-US" dirty="0"/>
                <a:t>: related to genes involved in homeostasis of fluid volume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25790" y="6456696"/>
            <a:ext cx="246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Knowles et al, NM,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38085"/>
          <a:stretch/>
        </p:blipFill>
        <p:spPr>
          <a:xfrm>
            <a:off x="5414902" y="1097244"/>
            <a:ext cx="3418618" cy="2098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1065448"/>
            <a:ext cx="4715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other contexts beyond tissue: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Recent work explores QTLs in diverse environments, such as infection response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Fairfax et al, Science 2014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Lee, Science 2014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Methods for identifying allelic response from RNA-seq data</a:t>
            </a:r>
          </a:p>
        </p:txBody>
      </p:sp>
    </p:spTree>
    <p:extLst>
      <p:ext uri="{BB962C8B-B14F-4D97-AF65-F5344CB8AC3E}">
        <p14:creationId xmlns:p14="http://schemas.microsoft.com/office/powerpoint/2010/main" val="26355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variants and readouts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Diverse genetic variant classes, enabled by improved variant calling and methods</a:t>
            </a:r>
          </a:p>
          <a:p>
            <a:pPr lvl="1"/>
            <a:r>
              <a:rPr lang="en-US" dirty="0"/>
              <a:t>Structural variants</a:t>
            </a:r>
          </a:p>
          <a:p>
            <a:pPr lvl="1"/>
            <a:r>
              <a:rPr lang="en-US" dirty="0"/>
              <a:t>Repeats</a:t>
            </a:r>
          </a:p>
          <a:p>
            <a:endParaRPr lang="en-US" dirty="0"/>
          </a:p>
          <a:p>
            <a:r>
              <a:rPr lang="en-US" dirty="0"/>
              <a:t>Diverse molecular phenotypes important to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Alternative splicing (Li et al, Science 2016)</a:t>
            </a:r>
          </a:p>
          <a:p>
            <a:pPr lvl="1"/>
            <a:r>
              <a:rPr lang="en-US" dirty="0"/>
              <a:t>Translation, protein abundance (Wu et al, 2013 and Battle et al,2015)</a:t>
            </a:r>
          </a:p>
          <a:p>
            <a:pPr lvl="1"/>
            <a:r>
              <a:rPr lang="en-US" dirty="0"/>
              <a:t>Epigenetic changes including chromatin accessibility, histone modifications, methylation, </a:t>
            </a:r>
            <a:r>
              <a:rPr lang="en-US" dirty="0" err="1"/>
              <a:t>etc</a:t>
            </a:r>
            <a:r>
              <a:rPr lang="en-US" dirty="0"/>
              <a:t> (</a:t>
            </a:r>
            <a:r>
              <a:rPr lang="en-US" dirty="0" err="1"/>
              <a:t>McVicker</a:t>
            </a:r>
            <a:r>
              <a:rPr lang="en-US" dirty="0"/>
              <a:t> 2013, </a:t>
            </a:r>
            <a:r>
              <a:rPr lang="en-US" dirty="0" err="1"/>
              <a:t>Grubert</a:t>
            </a:r>
            <a:r>
              <a:rPr lang="en-US" dirty="0"/>
              <a:t> 2015, </a:t>
            </a:r>
            <a:r>
              <a:rPr lang="en-US" dirty="0" err="1"/>
              <a:t>Banovich</a:t>
            </a:r>
            <a:r>
              <a:rPr lang="en-US" dirty="0"/>
              <a:t> 2014</a:t>
            </a:r>
            <a:r>
              <a:rPr lang="mr-IN" dirty="0"/>
              <a:t>…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72" t="70821" r="20465"/>
          <a:stretch/>
        </p:blipFill>
        <p:spPr>
          <a:xfrm>
            <a:off x="7893918" y="5680200"/>
            <a:ext cx="760460" cy="467094"/>
          </a:xfrm>
          <a:prstGeom prst="rect">
            <a:avLst/>
          </a:prstGeom>
        </p:spPr>
      </p:pic>
      <p:grpSp>
        <p:nvGrpSpPr>
          <p:cNvPr id="5" name="Group 78"/>
          <p:cNvGrpSpPr/>
          <p:nvPr/>
        </p:nvGrpSpPr>
        <p:grpSpPr>
          <a:xfrm>
            <a:off x="6635867" y="5799396"/>
            <a:ext cx="588659" cy="189147"/>
            <a:chOff x="4051226" y="4230470"/>
            <a:chExt cx="866213" cy="278330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 rot="791434">
              <a:off x="4160285" y="4425325"/>
              <a:ext cx="419638" cy="83475"/>
            </a:xfrm>
            <a:custGeom>
              <a:avLst/>
              <a:gdLst>
                <a:gd name="connsiteX0" fmla="*/ 0 w 787400"/>
                <a:gd name="connsiteY0" fmla="*/ 29633 h 156633"/>
                <a:gd name="connsiteX1" fmla="*/ 114300 w 787400"/>
                <a:gd name="connsiteY1" fmla="*/ 156633 h 156633"/>
                <a:gd name="connsiteX2" fmla="*/ 203200 w 787400"/>
                <a:gd name="connsiteY2" fmla="*/ 29633 h 156633"/>
                <a:gd name="connsiteX3" fmla="*/ 330200 w 787400"/>
                <a:gd name="connsiteY3" fmla="*/ 143933 h 156633"/>
                <a:gd name="connsiteX4" fmla="*/ 419100 w 787400"/>
                <a:gd name="connsiteY4" fmla="*/ 4233 h 156633"/>
                <a:gd name="connsiteX5" fmla="*/ 520700 w 787400"/>
                <a:gd name="connsiteY5" fmla="*/ 118533 h 156633"/>
                <a:gd name="connsiteX6" fmla="*/ 609600 w 787400"/>
                <a:gd name="connsiteY6" fmla="*/ 16933 h 156633"/>
                <a:gd name="connsiteX7" fmla="*/ 698500 w 787400"/>
                <a:gd name="connsiteY7" fmla="*/ 118533 h 156633"/>
                <a:gd name="connsiteX8" fmla="*/ 787400 w 787400"/>
                <a:gd name="connsiteY8" fmla="*/ 4233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400" h="156633">
                  <a:moveTo>
                    <a:pt x="0" y="29633"/>
                  </a:moveTo>
                  <a:cubicBezTo>
                    <a:pt x="40216" y="93133"/>
                    <a:pt x="80433" y="156633"/>
                    <a:pt x="114300" y="156633"/>
                  </a:cubicBezTo>
                  <a:cubicBezTo>
                    <a:pt x="148167" y="156633"/>
                    <a:pt x="167217" y="31750"/>
                    <a:pt x="203200" y="29633"/>
                  </a:cubicBezTo>
                  <a:cubicBezTo>
                    <a:pt x="239183" y="27516"/>
                    <a:pt x="294217" y="148166"/>
                    <a:pt x="330200" y="143933"/>
                  </a:cubicBezTo>
                  <a:cubicBezTo>
                    <a:pt x="366183" y="139700"/>
                    <a:pt x="387350" y="8466"/>
                    <a:pt x="419100" y="4233"/>
                  </a:cubicBezTo>
                  <a:cubicBezTo>
                    <a:pt x="450850" y="0"/>
                    <a:pt x="488950" y="116416"/>
                    <a:pt x="520700" y="118533"/>
                  </a:cubicBezTo>
                  <a:cubicBezTo>
                    <a:pt x="552450" y="120650"/>
                    <a:pt x="579967" y="16933"/>
                    <a:pt x="609600" y="16933"/>
                  </a:cubicBezTo>
                  <a:cubicBezTo>
                    <a:pt x="639233" y="16933"/>
                    <a:pt x="668867" y="120650"/>
                    <a:pt x="698500" y="118533"/>
                  </a:cubicBezTo>
                  <a:cubicBezTo>
                    <a:pt x="728133" y="116416"/>
                    <a:pt x="787400" y="4233"/>
                    <a:pt x="787400" y="4233"/>
                  </a:cubicBezTo>
                </a:path>
              </a:pathLst>
            </a:custGeom>
            <a:ln>
              <a:solidFill>
                <a:srgbClr val="33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791434">
              <a:off x="4051226" y="4286347"/>
              <a:ext cx="419638" cy="83475"/>
            </a:xfrm>
            <a:custGeom>
              <a:avLst/>
              <a:gdLst>
                <a:gd name="connsiteX0" fmla="*/ 0 w 787400"/>
                <a:gd name="connsiteY0" fmla="*/ 29633 h 156633"/>
                <a:gd name="connsiteX1" fmla="*/ 114300 w 787400"/>
                <a:gd name="connsiteY1" fmla="*/ 156633 h 156633"/>
                <a:gd name="connsiteX2" fmla="*/ 203200 w 787400"/>
                <a:gd name="connsiteY2" fmla="*/ 29633 h 156633"/>
                <a:gd name="connsiteX3" fmla="*/ 330200 w 787400"/>
                <a:gd name="connsiteY3" fmla="*/ 143933 h 156633"/>
                <a:gd name="connsiteX4" fmla="*/ 419100 w 787400"/>
                <a:gd name="connsiteY4" fmla="*/ 4233 h 156633"/>
                <a:gd name="connsiteX5" fmla="*/ 520700 w 787400"/>
                <a:gd name="connsiteY5" fmla="*/ 118533 h 156633"/>
                <a:gd name="connsiteX6" fmla="*/ 609600 w 787400"/>
                <a:gd name="connsiteY6" fmla="*/ 16933 h 156633"/>
                <a:gd name="connsiteX7" fmla="*/ 698500 w 787400"/>
                <a:gd name="connsiteY7" fmla="*/ 118533 h 156633"/>
                <a:gd name="connsiteX8" fmla="*/ 787400 w 787400"/>
                <a:gd name="connsiteY8" fmla="*/ 4233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400" h="156633">
                  <a:moveTo>
                    <a:pt x="0" y="29633"/>
                  </a:moveTo>
                  <a:cubicBezTo>
                    <a:pt x="40216" y="93133"/>
                    <a:pt x="80433" y="156633"/>
                    <a:pt x="114300" y="156633"/>
                  </a:cubicBezTo>
                  <a:cubicBezTo>
                    <a:pt x="148167" y="156633"/>
                    <a:pt x="167217" y="31750"/>
                    <a:pt x="203200" y="29633"/>
                  </a:cubicBezTo>
                  <a:cubicBezTo>
                    <a:pt x="239183" y="27516"/>
                    <a:pt x="294217" y="148166"/>
                    <a:pt x="330200" y="143933"/>
                  </a:cubicBezTo>
                  <a:cubicBezTo>
                    <a:pt x="366183" y="139700"/>
                    <a:pt x="387350" y="8466"/>
                    <a:pt x="419100" y="4233"/>
                  </a:cubicBezTo>
                  <a:cubicBezTo>
                    <a:pt x="450850" y="0"/>
                    <a:pt x="488950" y="116416"/>
                    <a:pt x="520700" y="118533"/>
                  </a:cubicBezTo>
                  <a:cubicBezTo>
                    <a:pt x="552450" y="120650"/>
                    <a:pt x="579967" y="16933"/>
                    <a:pt x="609600" y="16933"/>
                  </a:cubicBezTo>
                  <a:cubicBezTo>
                    <a:pt x="639233" y="16933"/>
                    <a:pt x="668867" y="120650"/>
                    <a:pt x="698500" y="118533"/>
                  </a:cubicBezTo>
                  <a:cubicBezTo>
                    <a:pt x="728133" y="116416"/>
                    <a:pt x="787400" y="4233"/>
                    <a:pt x="787400" y="4233"/>
                  </a:cubicBezTo>
                </a:path>
              </a:pathLst>
            </a:custGeom>
            <a:ln>
              <a:solidFill>
                <a:srgbClr val="33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791434">
              <a:off x="4382612" y="4230470"/>
              <a:ext cx="419638" cy="83475"/>
            </a:xfrm>
            <a:custGeom>
              <a:avLst/>
              <a:gdLst>
                <a:gd name="connsiteX0" fmla="*/ 0 w 787400"/>
                <a:gd name="connsiteY0" fmla="*/ 29633 h 156633"/>
                <a:gd name="connsiteX1" fmla="*/ 114300 w 787400"/>
                <a:gd name="connsiteY1" fmla="*/ 156633 h 156633"/>
                <a:gd name="connsiteX2" fmla="*/ 203200 w 787400"/>
                <a:gd name="connsiteY2" fmla="*/ 29633 h 156633"/>
                <a:gd name="connsiteX3" fmla="*/ 330200 w 787400"/>
                <a:gd name="connsiteY3" fmla="*/ 143933 h 156633"/>
                <a:gd name="connsiteX4" fmla="*/ 419100 w 787400"/>
                <a:gd name="connsiteY4" fmla="*/ 4233 h 156633"/>
                <a:gd name="connsiteX5" fmla="*/ 520700 w 787400"/>
                <a:gd name="connsiteY5" fmla="*/ 118533 h 156633"/>
                <a:gd name="connsiteX6" fmla="*/ 609600 w 787400"/>
                <a:gd name="connsiteY6" fmla="*/ 16933 h 156633"/>
                <a:gd name="connsiteX7" fmla="*/ 698500 w 787400"/>
                <a:gd name="connsiteY7" fmla="*/ 118533 h 156633"/>
                <a:gd name="connsiteX8" fmla="*/ 787400 w 787400"/>
                <a:gd name="connsiteY8" fmla="*/ 4233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400" h="156633">
                  <a:moveTo>
                    <a:pt x="0" y="29633"/>
                  </a:moveTo>
                  <a:cubicBezTo>
                    <a:pt x="40216" y="93133"/>
                    <a:pt x="80433" y="156633"/>
                    <a:pt x="114300" y="156633"/>
                  </a:cubicBezTo>
                  <a:cubicBezTo>
                    <a:pt x="148167" y="156633"/>
                    <a:pt x="167217" y="31750"/>
                    <a:pt x="203200" y="29633"/>
                  </a:cubicBezTo>
                  <a:cubicBezTo>
                    <a:pt x="239183" y="27516"/>
                    <a:pt x="294217" y="148166"/>
                    <a:pt x="330200" y="143933"/>
                  </a:cubicBezTo>
                  <a:cubicBezTo>
                    <a:pt x="366183" y="139700"/>
                    <a:pt x="387350" y="8466"/>
                    <a:pt x="419100" y="4233"/>
                  </a:cubicBezTo>
                  <a:cubicBezTo>
                    <a:pt x="450850" y="0"/>
                    <a:pt x="488950" y="116416"/>
                    <a:pt x="520700" y="118533"/>
                  </a:cubicBezTo>
                  <a:cubicBezTo>
                    <a:pt x="552450" y="120650"/>
                    <a:pt x="579967" y="16933"/>
                    <a:pt x="609600" y="16933"/>
                  </a:cubicBezTo>
                  <a:cubicBezTo>
                    <a:pt x="639233" y="16933"/>
                    <a:pt x="668867" y="120650"/>
                    <a:pt x="698500" y="118533"/>
                  </a:cubicBezTo>
                  <a:cubicBezTo>
                    <a:pt x="728133" y="116416"/>
                    <a:pt x="787400" y="4233"/>
                    <a:pt x="787400" y="4233"/>
                  </a:cubicBezTo>
                </a:path>
              </a:pathLst>
            </a:custGeom>
            <a:ln>
              <a:solidFill>
                <a:srgbClr val="33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791434">
              <a:off x="4497801" y="4425325"/>
              <a:ext cx="419638" cy="83475"/>
            </a:xfrm>
            <a:custGeom>
              <a:avLst/>
              <a:gdLst>
                <a:gd name="connsiteX0" fmla="*/ 0 w 787400"/>
                <a:gd name="connsiteY0" fmla="*/ 29633 h 156633"/>
                <a:gd name="connsiteX1" fmla="*/ 114300 w 787400"/>
                <a:gd name="connsiteY1" fmla="*/ 156633 h 156633"/>
                <a:gd name="connsiteX2" fmla="*/ 203200 w 787400"/>
                <a:gd name="connsiteY2" fmla="*/ 29633 h 156633"/>
                <a:gd name="connsiteX3" fmla="*/ 330200 w 787400"/>
                <a:gd name="connsiteY3" fmla="*/ 143933 h 156633"/>
                <a:gd name="connsiteX4" fmla="*/ 419100 w 787400"/>
                <a:gd name="connsiteY4" fmla="*/ 4233 h 156633"/>
                <a:gd name="connsiteX5" fmla="*/ 520700 w 787400"/>
                <a:gd name="connsiteY5" fmla="*/ 118533 h 156633"/>
                <a:gd name="connsiteX6" fmla="*/ 609600 w 787400"/>
                <a:gd name="connsiteY6" fmla="*/ 16933 h 156633"/>
                <a:gd name="connsiteX7" fmla="*/ 698500 w 787400"/>
                <a:gd name="connsiteY7" fmla="*/ 118533 h 156633"/>
                <a:gd name="connsiteX8" fmla="*/ 787400 w 787400"/>
                <a:gd name="connsiteY8" fmla="*/ 4233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400" h="156633">
                  <a:moveTo>
                    <a:pt x="0" y="29633"/>
                  </a:moveTo>
                  <a:cubicBezTo>
                    <a:pt x="40216" y="93133"/>
                    <a:pt x="80433" y="156633"/>
                    <a:pt x="114300" y="156633"/>
                  </a:cubicBezTo>
                  <a:cubicBezTo>
                    <a:pt x="148167" y="156633"/>
                    <a:pt x="167217" y="31750"/>
                    <a:pt x="203200" y="29633"/>
                  </a:cubicBezTo>
                  <a:cubicBezTo>
                    <a:pt x="239183" y="27516"/>
                    <a:pt x="294217" y="148166"/>
                    <a:pt x="330200" y="143933"/>
                  </a:cubicBezTo>
                  <a:cubicBezTo>
                    <a:pt x="366183" y="139700"/>
                    <a:pt x="387350" y="8466"/>
                    <a:pt x="419100" y="4233"/>
                  </a:cubicBezTo>
                  <a:cubicBezTo>
                    <a:pt x="450850" y="0"/>
                    <a:pt x="488950" y="116416"/>
                    <a:pt x="520700" y="118533"/>
                  </a:cubicBezTo>
                  <a:cubicBezTo>
                    <a:pt x="552450" y="120650"/>
                    <a:pt x="579967" y="16933"/>
                    <a:pt x="609600" y="16933"/>
                  </a:cubicBezTo>
                  <a:cubicBezTo>
                    <a:pt x="639233" y="16933"/>
                    <a:pt x="668867" y="120650"/>
                    <a:pt x="698500" y="118533"/>
                  </a:cubicBezTo>
                  <a:cubicBezTo>
                    <a:pt x="728133" y="116416"/>
                    <a:pt x="787400" y="4233"/>
                    <a:pt x="787400" y="4233"/>
                  </a:cubicBezTo>
                </a:path>
              </a:pathLst>
            </a:custGeom>
            <a:ln>
              <a:solidFill>
                <a:srgbClr val="33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15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70503"/>
            <a:ext cx="8376320" cy="864473"/>
          </a:xfrm>
        </p:spPr>
        <p:txBody>
          <a:bodyPr>
            <a:normAutofit/>
          </a:bodyPr>
          <a:lstStyle/>
          <a:p>
            <a:r>
              <a:rPr lang="en-US" dirty="0"/>
              <a:t>4. Further possibilities</a:t>
            </a:r>
          </a:p>
        </p:txBody>
      </p:sp>
    </p:spTree>
    <p:extLst>
      <p:ext uri="{BB962C8B-B14F-4D97-AF65-F5344CB8AC3E}">
        <p14:creationId xmlns:p14="http://schemas.microsoft.com/office/powerpoint/2010/main" val="422265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expression and epigenetic data help detect more variants or explain more heritability?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2992" y="641756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Pickrell</a:t>
            </a:r>
            <a:r>
              <a:rPr lang="en-US" dirty="0"/>
              <a:t>, 2014 </a:t>
            </a:r>
          </a:p>
        </p:txBody>
      </p:sp>
      <p:pic>
        <p:nvPicPr>
          <p:cNvPr id="5" name="Picture 4" descr="1-s2.0-S0002929714001062-gr2_l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39" y="2319104"/>
            <a:ext cx="4100170" cy="4151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2646512"/>
            <a:ext cx="4027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methods integrate diverse data to learn and apply priors to GWAS analysis and prediction scores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Pickrell</a:t>
            </a:r>
            <a:r>
              <a:rPr lang="en-US" dirty="0"/>
              <a:t> AJHG 2014 estimates 5% increase in loci detectable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Marigorta</a:t>
            </a:r>
            <a:r>
              <a:rPr lang="en-US" dirty="0"/>
              <a:t> NG 2017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80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Recent work emphasizes importance of rare variation in driving extreme expression levels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asted image at 2016_05_05 03_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1" y="2290806"/>
            <a:ext cx="8208625" cy="4205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5126" y="6488668"/>
            <a:ext cx="213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 et al, Nature, 2017</a:t>
            </a:r>
          </a:p>
        </p:txBody>
      </p:sp>
    </p:spTree>
    <p:extLst>
      <p:ext uri="{BB962C8B-B14F-4D97-AF65-F5344CB8AC3E}">
        <p14:creationId xmlns:p14="http://schemas.microsoft.com/office/powerpoint/2010/main" val="2949777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Preprint (Hernandez et al 2017) suggests rare variants explain a large fraction of heritability of gene expression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54381"/>
            <a:ext cx="8200037" cy="26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70503"/>
            <a:ext cx="8376320" cy="864473"/>
          </a:xfrm>
        </p:spPr>
        <p:txBody>
          <a:bodyPr>
            <a:normAutofit/>
          </a:bodyPr>
          <a:lstStyle/>
          <a:p>
            <a:r>
              <a:rPr lang="en-US" dirty="0"/>
              <a:t>5. Conclusions</a:t>
            </a:r>
          </a:p>
        </p:txBody>
      </p:sp>
    </p:spTree>
    <p:extLst>
      <p:ext uri="{BB962C8B-B14F-4D97-AF65-F5344CB8AC3E}">
        <p14:creationId xmlns:p14="http://schemas.microsoft.com/office/powerpoint/2010/main" val="4222653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mr-IN" dirty="0"/>
              <a:t>–</a:t>
            </a:r>
            <a:r>
              <a:rPr lang="en-US" dirty="0"/>
              <a:t> 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Genetics of gene expression:</a:t>
            </a:r>
          </a:p>
          <a:p>
            <a:pPr lvl="1"/>
            <a:r>
              <a:rPr lang="en-US" dirty="0"/>
              <a:t>Prevalence of genetic variants affecting gene expression</a:t>
            </a:r>
          </a:p>
          <a:p>
            <a:pPr lvl="1"/>
            <a:r>
              <a:rPr lang="en-US" dirty="0"/>
              <a:t>Large catalogs of </a:t>
            </a:r>
            <a:r>
              <a:rPr lang="en-US" dirty="0" err="1"/>
              <a:t>cis</a:t>
            </a:r>
            <a:r>
              <a:rPr lang="en-US" dirty="0"/>
              <a:t>-QTLs, diverse contexts, variants, </a:t>
            </a:r>
            <a:r>
              <a:rPr lang="en-US" dirty="0" err="1"/>
              <a:t>mol</a:t>
            </a:r>
            <a:r>
              <a:rPr lang="en-US" dirty="0"/>
              <a:t> phenotypes</a:t>
            </a:r>
          </a:p>
          <a:p>
            <a:pPr lvl="1"/>
            <a:endParaRPr lang="en-US" dirty="0"/>
          </a:p>
          <a:p>
            <a:r>
              <a:rPr lang="en-US" dirty="0"/>
              <a:t>Connections to complex traits:</a:t>
            </a:r>
          </a:p>
          <a:p>
            <a:pPr lvl="1"/>
            <a:r>
              <a:rPr lang="en-US" dirty="0"/>
              <a:t>Better data and methods provide better estimate of contribution of expression to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dirty="0"/>
              <a:t>, and interpretation of individual variants (MR,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Current estimates indicate gene expression contribute sizeable but not majority fraction to trait </a:t>
            </a:r>
            <a:r>
              <a:rPr lang="en-US" b="1" i="1" dirty="0"/>
              <a:t>h</a:t>
            </a:r>
            <a:r>
              <a:rPr lang="en-US" b="1" i="1" baseline="30000" dirty="0"/>
              <a:t>2</a:t>
            </a:r>
          </a:p>
          <a:p>
            <a:pPr lvl="1"/>
            <a:endParaRPr lang="en-US" b="1" i="1" baseline="30000" dirty="0"/>
          </a:p>
          <a:p>
            <a:r>
              <a:rPr lang="en-US" dirty="0"/>
              <a:t>Contribution of expression, epigenetic data to explaining missing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Modestly improved power for identifying individual GWAS hits through informed priors, potential for better prediction</a:t>
            </a:r>
          </a:p>
          <a:p>
            <a:pPr lvl="1"/>
            <a:endParaRPr lang="en-US" dirty="0"/>
          </a:p>
          <a:p>
            <a:r>
              <a:rPr lang="en-US" dirty="0"/>
              <a:t>Improved interpretation and mechanism</a:t>
            </a:r>
            <a:endParaRPr lang="en-US" b="1" i="1" baseline="300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33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delve deeper into expression?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 determine when and how much to invest in WGS, expression, epigenetic data</a:t>
            </a:r>
          </a:p>
          <a:p>
            <a:endParaRPr lang="en-US" dirty="0"/>
          </a:p>
          <a:p>
            <a:r>
              <a:rPr lang="en-US" dirty="0"/>
              <a:t>To continue understanding implicated</a:t>
            </a:r>
          </a:p>
          <a:p>
            <a:pPr lvl="1"/>
            <a:r>
              <a:rPr lang="en-US" dirty="0"/>
              <a:t>Genes</a:t>
            </a:r>
          </a:p>
          <a:p>
            <a:pPr lvl="1"/>
            <a:r>
              <a:rPr lang="en-US" dirty="0"/>
              <a:t>Tissue and cell types</a:t>
            </a:r>
          </a:p>
          <a:p>
            <a:pPr lvl="1"/>
            <a:r>
              <a:rPr lang="en-US" dirty="0"/>
              <a:t>Epigenetic and other regulatory mechanisms</a:t>
            </a:r>
          </a:p>
          <a:p>
            <a:pPr lvl="1"/>
            <a:endParaRPr lang="en-US" dirty="0"/>
          </a:p>
          <a:p>
            <a:r>
              <a:rPr lang="en-US" dirty="0"/>
              <a:t>Challenges and caveats</a:t>
            </a:r>
          </a:p>
          <a:p>
            <a:pPr lvl="1"/>
            <a:r>
              <a:rPr lang="en-US" dirty="0"/>
              <a:t>Ambiguity: many variants affect multiple genes</a:t>
            </a:r>
          </a:p>
          <a:p>
            <a:pPr lvl="1"/>
            <a:r>
              <a:rPr lang="en-US" dirty="0"/>
              <a:t>Interpretability: missing relevant cell types</a:t>
            </a:r>
          </a:p>
          <a:p>
            <a:pPr lvl="1"/>
            <a:r>
              <a:rPr lang="en-US" dirty="0"/>
              <a:t>Power: trans-eQTLs also require large sample sizes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5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70503"/>
            <a:ext cx="8376320" cy="864473"/>
          </a:xfrm>
        </p:spPr>
        <p:txBody>
          <a:bodyPr/>
          <a:lstStyle/>
          <a:p>
            <a:r>
              <a:rPr lang="en-US" dirty="0"/>
              <a:t>1. Genetics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205779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</a:t>
            </a:r>
            <a:r>
              <a:rPr lang="en-US" dirty="0" err="1"/>
              <a:t>effots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Scaling up eQTL studies, finding trans:</a:t>
            </a:r>
          </a:p>
          <a:p>
            <a:r>
              <a:rPr lang="en-US" dirty="0" err="1"/>
              <a:t>eQTLGen</a:t>
            </a:r>
            <a:r>
              <a:rPr lang="en-US" dirty="0"/>
              <a:t>: meta-analysis of all available whole blood expression data including over 30,000 samples</a:t>
            </a:r>
          </a:p>
          <a:p>
            <a:r>
              <a:rPr lang="en-US" dirty="0" err="1"/>
              <a:t>GTEx</a:t>
            </a:r>
            <a:r>
              <a:rPr lang="en-US" dirty="0"/>
              <a:t> v8: 1,000 individuals, WGS, over 50 tissues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Environment and dynamic QTLs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Single cell analysis - Human Cell Atlas,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Integrated analysis connecting epigenetic and expression data for improved resolution, disambiguation, 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Methods</a:t>
            </a:r>
          </a:p>
        </p:txBody>
      </p:sp>
      <p:pic>
        <p:nvPicPr>
          <p:cNvPr id="4" name="Picture 3" descr="263917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6" y="3558845"/>
            <a:ext cx="809437" cy="8094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60621" y="2955375"/>
            <a:ext cx="2708859" cy="357671"/>
            <a:chOff x="6070169" y="158884"/>
            <a:chExt cx="2904053" cy="383443"/>
          </a:xfrm>
        </p:grpSpPr>
        <p:sp>
          <p:nvSpPr>
            <p:cNvPr id="5" name="Freeform 4"/>
            <p:cNvSpPr/>
            <p:nvPr/>
          </p:nvSpPr>
          <p:spPr>
            <a:xfrm>
              <a:off x="8000414" y="274639"/>
              <a:ext cx="973808" cy="215663"/>
            </a:xfrm>
            <a:custGeom>
              <a:avLst/>
              <a:gdLst>
                <a:gd name="connsiteX0" fmla="*/ 1523 w 1780415"/>
                <a:gd name="connsiteY0" fmla="*/ 274277 h 570849"/>
                <a:gd name="connsiteX1" fmla="*/ 392292 w 1780415"/>
                <a:gd name="connsiteY1" fmla="*/ 196123 h 570849"/>
                <a:gd name="connsiteX2" fmla="*/ 802600 w 1780415"/>
                <a:gd name="connsiteY2" fmla="*/ 739 h 570849"/>
                <a:gd name="connsiteX3" fmla="*/ 1330139 w 1780415"/>
                <a:gd name="connsiteY3" fmla="*/ 274277 h 570849"/>
                <a:gd name="connsiteX4" fmla="*/ 1779523 w 1780415"/>
                <a:gd name="connsiteY4" fmla="*/ 293816 h 570849"/>
                <a:gd name="connsiteX5" fmla="*/ 1212908 w 1780415"/>
                <a:gd name="connsiteY5" fmla="*/ 450123 h 570849"/>
                <a:gd name="connsiteX6" fmla="*/ 743985 w 1780415"/>
                <a:gd name="connsiteY6" fmla="*/ 567354 h 570849"/>
                <a:gd name="connsiteX7" fmla="*/ 275062 w 1780415"/>
                <a:gd name="connsiteY7" fmla="*/ 313354 h 570849"/>
                <a:gd name="connsiteX8" fmla="*/ 1523 w 1780415"/>
                <a:gd name="connsiteY8" fmla="*/ 274277 h 57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415" h="570849">
                  <a:moveTo>
                    <a:pt x="1523" y="274277"/>
                  </a:moveTo>
                  <a:cubicBezTo>
                    <a:pt x="21061" y="254738"/>
                    <a:pt x="258779" y="241713"/>
                    <a:pt x="392292" y="196123"/>
                  </a:cubicBezTo>
                  <a:cubicBezTo>
                    <a:pt x="525805" y="150533"/>
                    <a:pt x="646292" y="-12287"/>
                    <a:pt x="802600" y="739"/>
                  </a:cubicBezTo>
                  <a:cubicBezTo>
                    <a:pt x="958908" y="13765"/>
                    <a:pt x="1167319" y="225431"/>
                    <a:pt x="1330139" y="274277"/>
                  </a:cubicBezTo>
                  <a:cubicBezTo>
                    <a:pt x="1492959" y="323123"/>
                    <a:pt x="1799061" y="264508"/>
                    <a:pt x="1779523" y="293816"/>
                  </a:cubicBezTo>
                  <a:cubicBezTo>
                    <a:pt x="1759985" y="323124"/>
                    <a:pt x="1385498" y="404533"/>
                    <a:pt x="1212908" y="450123"/>
                  </a:cubicBezTo>
                  <a:cubicBezTo>
                    <a:pt x="1040318" y="495713"/>
                    <a:pt x="900293" y="590149"/>
                    <a:pt x="743985" y="567354"/>
                  </a:cubicBezTo>
                  <a:cubicBezTo>
                    <a:pt x="587677" y="544559"/>
                    <a:pt x="395549" y="358944"/>
                    <a:pt x="275062" y="313354"/>
                  </a:cubicBezTo>
                  <a:cubicBezTo>
                    <a:pt x="154575" y="267764"/>
                    <a:pt x="-18015" y="293816"/>
                    <a:pt x="1523" y="2742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70169" y="268788"/>
              <a:ext cx="338194" cy="27353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6199" y="172995"/>
              <a:ext cx="377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7056616" y="307862"/>
              <a:ext cx="442628" cy="220354"/>
            </a:xfrm>
            <a:custGeom>
              <a:avLst/>
              <a:gdLst>
                <a:gd name="connsiteX0" fmla="*/ 1523 w 1780415"/>
                <a:gd name="connsiteY0" fmla="*/ 274277 h 570849"/>
                <a:gd name="connsiteX1" fmla="*/ 392292 w 1780415"/>
                <a:gd name="connsiteY1" fmla="*/ 196123 h 570849"/>
                <a:gd name="connsiteX2" fmla="*/ 802600 w 1780415"/>
                <a:gd name="connsiteY2" fmla="*/ 739 h 570849"/>
                <a:gd name="connsiteX3" fmla="*/ 1330139 w 1780415"/>
                <a:gd name="connsiteY3" fmla="*/ 274277 h 570849"/>
                <a:gd name="connsiteX4" fmla="*/ 1779523 w 1780415"/>
                <a:gd name="connsiteY4" fmla="*/ 293816 h 570849"/>
                <a:gd name="connsiteX5" fmla="*/ 1212908 w 1780415"/>
                <a:gd name="connsiteY5" fmla="*/ 450123 h 570849"/>
                <a:gd name="connsiteX6" fmla="*/ 743985 w 1780415"/>
                <a:gd name="connsiteY6" fmla="*/ 567354 h 570849"/>
                <a:gd name="connsiteX7" fmla="*/ 275062 w 1780415"/>
                <a:gd name="connsiteY7" fmla="*/ 313354 h 570849"/>
                <a:gd name="connsiteX8" fmla="*/ 1523 w 1780415"/>
                <a:gd name="connsiteY8" fmla="*/ 274277 h 57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415" h="570849">
                  <a:moveTo>
                    <a:pt x="1523" y="274277"/>
                  </a:moveTo>
                  <a:cubicBezTo>
                    <a:pt x="21061" y="254738"/>
                    <a:pt x="258779" y="241713"/>
                    <a:pt x="392292" y="196123"/>
                  </a:cubicBezTo>
                  <a:cubicBezTo>
                    <a:pt x="525805" y="150533"/>
                    <a:pt x="646292" y="-12287"/>
                    <a:pt x="802600" y="739"/>
                  </a:cubicBezTo>
                  <a:cubicBezTo>
                    <a:pt x="958908" y="13765"/>
                    <a:pt x="1167319" y="225431"/>
                    <a:pt x="1330139" y="274277"/>
                  </a:cubicBezTo>
                  <a:cubicBezTo>
                    <a:pt x="1492959" y="323123"/>
                    <a:pt x="1799061" y="264508"/>
                    <a:pt x="1779523" y="293816"/>
                  </a:cubicBezTo>
                  <a:cubicBezTo>
                    <a:pt x="1759985" y="323124"/>
                    <a:pt x="1385498" y="404533"/>
                    <a:pt x="1212908" y="450123"/>
                  </a:cubicBezTo>
                  <a:cubicBezTo>
                    <a:pt x="1040318" y="495713"/>
                    <a:pt x="900293" y="590149"/>
                    <a:pt x="743985" y="567354"/>
                  </a:cubicBezTo>
                  <a:cubicBezTo>
                    <a:pt x="587677" y="544559"/>
                    <a:pt x="395549" y="358944"/>
                    <a:pt x="275062" y="313354"/>
                  </a:cubicBezTo>
                  <a:cubicBezTo>
                    <a:pt x="154575" y="267764"/>
                    <a:pt x="-18015" y="293816"/>
                    <a:pt x="1523" y="27427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3234" y="158884"/>
              <a:ext cx="377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77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7516" y="2140012"/>
            <a:ext cx="35121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/>
              <a:t>GTEx</a:t>
            </a:r>
            <a:r>
              <a:rPr lang="en-US" sz="1600" b="1" u="sng" dirty="0"/>
              <a:t> Consortium</a:t>
            </a:r>
          </a:p>
          <a:p>
            <a:r>
              <a:rPr lang="en-US" sz="1600" dirty="0"/>
              <a:t>Casey Brown</a:t>
            </a:r>
          </a:p>
          <a:p>
            <a:r>
              <a:rPr lang="en-US" sz="1600" dirty="0"/>
              <a:t>Barbara </a:t>
            </a:r>
            <a:r>
              <a:rPr lang="en-US" sz="1600" dirty="0" err="1"/>
              <a:t>Engelhardt</a:t>
            </a:r>
            <a:endParaRPr lang="en-US" sz="1600" dirty="0"/>
          </a:p>
          <a:p>
            <a:r>
              <a:rPr lang="en-US" sz="1600" dirty="0"/>
              <a:t>Stephen Montgomery</a:t>
            </a:r>
          </a:p>
          <a:p>
            <a:r>
              <a:rPr lang="en-US" sz="1600" dirty="0"/>
              <a:t>Ira Hall</a:t>
            </a:r>
          </a:p>
          <a:p>
            <a:endParaRPr lang="en-US" sz="1600" b="1" dirty="0"/>
          </a:p>
          <a:p>
            <a:r>
              <a:rPr lang="en-US" sz="1600" b="1" u="sng" dirty="0"/>
              <a:t>Collaborators </a:t>
            </a:r>
            <a:endParaRPr lang="en-US" sz="1600" dirty="0"/>
          </a:p>
          <a:p>
            <a:r>
              <a:rPr lang="en-US" sz="1600" dirty="0"/>
              <a:t>David Knowles</a:t>
            </a:r>
          </a:p>
          <a:p>
            <a:r>
              <a:rPr lang="en-US" sz="1600" dirty="0"/>
              <a:t>Jonathan Pritchard</a:t>
            </a:r>
          </a:p>
          <a:p>
            <a:r>
              <a:rPr lang="en-US" sz="1600" dirty="0" err="1"/>
              <a:t>Yoav</a:t>
            </a:r>
            <a:r>
              <a:rPr lang="en-US" sz="1600" dirty="0"/>
              <a:t> </a:t>
            </a:r>
            <a:r>
              <a:rPr lang="en-US" sz="1600" dirty="0" err="1"/>
              <a:t>Gilad</a:t>
            </a:r>
            <a:endParaRPr lang="en-US" sz="1600" b="1" dirty="0"/>
          </a:p>
          <a:p>
            <a:endParaRPr lang="en-US" sz="1600" b="1" u="sng" dirty="0"/>
          </a:p>
          <a:p>
            <a:r>
              <a:rPr lang="en-US" sz="1600" b="1" u="sng" dirty="0"/>
              <a:t>Funding sources</a:t>
            </a:r>
          </a:p>
          <a:p>
            <a:r>
              <a:rPr lang="en-US" sz="1600" dirty="0"/>
              <a:t>NIH, NHGRI, NIMH</a:t>
            </a:r>
          </a:p>
          <a:p>
            <a:r>
              <a:rPr lang="hr-HR" sz="1600" dirty="0"/>
              <a:t>R01 HG008150 </a:t>
            </a:r>
            <a:r>
              <a:rPr lang="nl-NL" sz="1600" dirty="0"/>
              <a:t>R01 MH101814</a:t>
            </a:r>
          </a:p>
          <a:p>
            <a:r>
              <a:rPr lang="nl-NL" sz="1600" dirty="0" err="1"/>
              <a:t>Searle</a:t>
            </a:r>
            <a:r>
              <a:rPr lang="nl-NL" sz="1600" dirty="0"/>
              <a:t> </a:t>
            </a:r>
            <a:r>
              <a:rPr lang="nl-NL" sz="1600" dirty="0" err="1"/>
              <a:t>Scholar</a:t>
            </a:r>
            <a:r>
              <a:rPr lang="nl-NL" sz="1600" dirty="0"/>
              <a:t> Fund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12" descr="http://brand.jhu.edu/content/uploads/2014/06/large-vertic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2749" r="5804" b="55488"/>
          <a:stretch/>
        </p:blipFill>
        <p:spPr bwMode="auto">
          <a:xfrm>
            <a:off x="2317516" y="936316"/>
            <a:ext cx="2215803" cy="10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36" y="4856231"/>
            <a:ext cx="997150" cy="997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36" y="2440092"/>
            <a:ext cx="954322" cy="6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705"/>
      </p:ext>
    </p:extLst>
  </p:cSld>
  <p:clrMapOvr>
    <a:masterClrMapping/>
  </p:clrMapOvr>
  <p:transition advTm="86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-eQTLs remain to be discovered</a:t>
            </a:r>
          </a:p>
        </p:txBody>
      </p:sp>
      <p:pic>
        <p:nvPicPr>
          <p:cNvPr id="4" name="Content Placeholder 3" descr="eGenes_v_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5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2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GTEx</a:t>
            </a:r>
            <a:r>
              <a:rPr lang="en-US" dirty="0"/>
              <a:t> trans-eQTLs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532"/>
            <a:ext cx="8229600" cy="959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Trans-eQTL often coincide with </a:t>
            </a:r>
            <a:r>
              <a:rPr lang="en-US" dirty="0" err="1"/>
              <a:t>cis</a:t>
            </a:r>
            <a:r>
              <a:rPr lang="en-US" dirty="0"/>
              <a:t>-eQTLs</a:t>
            </a:r>
          </a:p>
          <a:p>
            <a:r>
              <a:rPr lang="en-US" dirty="0"/>
              <a:t>Tissue-specific mechanisms identified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  <p:pic>
        <p:nvPicPr>
          <p:cNvPr id="7" name="Picture 6" descr="figure4_minim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4"/>
          <a:stretch/>
        </p:blipFill>
        <p:spPr>
          <a:xfrm>
            <a:off x="832351" y="2451921"/>
            <a:ext cx="3451713" cy="3939808"/>
          </a:xfrm>
          <a:prstGeom prst="rect">
            <a:avLst/>
          </a:prstGeom>
        </p:spPr>
      </p:pic>
      <p:pic>
        <p:nvPicPr>
          <p:cNvPr id="8" name="Picture 7" descr="figure4_minima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8"/>
          <a:stretch/>
        </p:blipFill>
        <p:spPr>
          <a:xfrm>
            <a:off x="4865076" y="2365824"/>
            <a:ext cx="3337076" cy="433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072" y="2526364"/>
            <a:ext cx="617420" cy="277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independent SNPs per gene</a:t>
            </a:r>
          </a:p>
        </p:txBody>
      </p:sp>
      <p:pic>
        <p:nvPicPr>
          <p:cNvPr id="4" name="Content Placeholder 3" descr="sf_independent_eqt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02" r="-356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34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Variants associated with many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921"/>
            <a:ext cx="8498298" cy="891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Cis-eQTL variants have multiple gene targets, particularly once considering multiple tissues</a:t>
            </a:r>
          </a:p>
        </p:txBody>
      </p:sp>
      <p:pic>
        <p:nvPicPr>
          <p:cNvPr id="4" name="Picture 3" descr="eGenes_that_swit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2" y="2203621"/>
            <a:ext cx="4232030" cy="41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4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mr-IN" dirty="0"/>
              <a:t>–</a:t>
            </a:r>
            <a:r>
              <a:rPr lang="en-US" dirty="0"/>
              <a:t> 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7"/>
            <a:ext cx="8376320" cy="4892570"/>
          </a:xfrm>
        </p:spPr>
        <p:txBody>
          <a:bodyPr>
            <a:normAutofit/>
          </a:bodyPr>
          <a:lstStyle/>
          <a:p>
            <a:r>
              <a:rPr lang="en-US" dirty="0"/>
              <a:t>Genetics of gene expression:</a:t>
            </a:r>
          </a:p>
          <a:p>
            <a:pPr lvl="1"/>
            <a:r>
              <a:rPr lang="en-US" dirty="0"/>
              <a:t>Understand prevalence of </a:t>
            </a:r>
            <a:r>
              <a:rPr lang="en-US" dirty="0" err="1"/>
              <a:t>cis</a:t>
            </a:r>
            <a:r>
              <a:rPr lang="en-US" dirty="0"/>
              <a:t>-eQTLs</a:t>
            </a:r>
          </a:p>
          <a:p>
            <a:pPr lvl="1"/>
            <a:r>
              <a:rPr lang="en-US" dirty="0"/>
              <a:t>Improved eQTL catalogs based on larger studies</a:t>
            </a:r>
          </a:p>
          <a:p>
            <a:pPr lvl="1"/>
            <a:r>
              <a:rPr lang="en-US" dirty="0"/>
              <a:t>Complexity: context-specificity, allelic heterogeneity, multiple gene targets</a:t>
            </a:r>
          </a:p>
          <a:p>
            <a:pPr lvl="1"/>
            <a:r>
              <a:rPr lang="en-US" dirty="0"/>
              <a:t>Coverage of diverse variant classes and molecular phenotypes including alternative splicing</a:t>
            </a:r>
          </a:p>
          <a:p>
            <a:pPr lvl="1"/>
            <a:r>
              <a:rPr lang="en-US" dirty="0"/>
              <a:t>Rare variant effects on gene expression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06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mr-IN" dirty="0"/>
              <a:t>–</a:t>
            </a:r>
            <a:r>
              <a:rPr lang="en-US" dirty="0"/>
              <a:t> 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48" y="1176457"/>
            <a:ext cx="8686800" cy="4892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Connections to complex traits:</a:t>
            </a:r>
          </a:p>
          <a:p>
            <a:pPr lvl="1"/>
            <a:r>
              <a:rPr lang="en-US" dirty="0"/>
              <a:t>Better epigenetic data and eQTL catalogs provide better estimate of contribution of expression to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Improved methods:</a:t>
            </a:r>
          </a:p>
          <a:p>
            <a:pPr lvl="2"/>
            <a:r>
              <a:rPr lang="en-US" dirty="0"/>
              <a:t>Co-localization, fine-mapping</a:t>
            </a:r>
          </a:p>
          <a:p>
            <a:pPr lvl="2"/>
            <a:r>
              <a:rPr lang="en-US" dirty="0" err="1"/>
              <a:t>Mendelian</a:t>
            </a:r>
            <a:r>
              <a:rPr lang="en-US" dirty="0"/>
              <a:t> randomization approaches</a:t>
            </a:r>
          </a:p>
          <a:p>
            <a:pPr lvl="2"/>
            <a:r>
              <a:rPr lang="en-US" dirty="0"/>
              <a:t>LD-score regression and related approaches tailored for utilizing expression and epigenetic data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Current estimates indicate gene expression contribute sizeable but not majority fraction to trait </a:t>
            </a:r>
            <a:r>
              <a:rPr lang="en-US" b="1" i="1" dirty="0"/>
              <a:t>h</a:t>
            </a:r>
            <a:r>
              <a:rPr lang="en-US" b="1" i="1" baseline="30000" dirty="0"/>
              <a:t>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2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mr-IN" dirty="0"/>
              <a:t>–</a:t>
            </a:r>
            <a:r>
              <a:rPr lang="en-US" dirty="0"/>
              <a:t> 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6"/>
            <a:ext cx="8686800" cy="5194569"/>
          </a:xfrm>
        </p:spPr>
        <p:txBody>
          <a:bodyPr>
            <a:normAutofit/>
          </a:bodyPr>
          <a:lstStyle/>
          <a:p>
            <a:r>
              <a:rPr lang="en-US" dirty="0"/>
              <a:t>Contribution of expression and epigenetic data to explaining missing </a:t>
            </a:r>
            <a:r>
              <a:rPr lang="en-US" i="1" dirty="0"/>
              <a:t>h</a:t>
            </a:r>
            <a:r>
              <a:rPr lang="en-US" i="1" baseline="30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Modestly improved power for identifying individual GWAS hits through informed priors</a:t>
            </a:r>
          </a:p>
          <a:p>
            <a:pPr lvl="1"/>
            <a:r>
              <a:rPr lang="en-US" dirty="0"/>
              <a:t>Potential improvements for prediction</a:t>
            </a:r>
          </a:p>
          <a:p>
            <a:endParaRPr lang="en-US" dirty="0"/>
          </a:p>
          <a:p>
            <a:r>
              <a:rPr lang="en-US" dirty="0"/>
              <a:t>Improved interpretation and mechanism</a:t>
            </a:r>
          </a:p>
          <a:p>
            <a:pPr lvl="1"/>
            <a:r>
              <a:rPr lang="en-US" dirty="0"/>
              <a:t>Identified target genes of individual GWAS hits</a:t>
            </a:r>
          </a:p>
          <a:p>
            <a:pPr lvl="1"/>
            <a:r>
              <a:rPr lang="en-US" dirty="0"/>
              <a:t>Identified relevant tissues and cell types in aggregate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11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Ambiguity </a:t>
            </a:r>
            <a:r>
              <a:rPr lang="mr-IN" dirty="0"/>
              <a:t>–</a:t>
            </a:r>
            <a:r>
              <a:rPr lang="en-US" dirty="0"/>
              <a:t> many variants affects multiple genes in </a:t>
            </a:r>
            <a:r>
              <a:rPr lang="en-US" dirty="0" err="1"/>
              <a:t>cis</a:t>
            </a:r>
            <a:r>
              <a:rPr lang="en-US" dirty="0"/>
              <a:t>, in multiple tissues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missing the relevant cell types, genes, or environments current methods are not always interpretable</a:t>
            </a:r>
          </a:p>
          <a:p>
            <a:endParaRPr lang="en-US" dirty="0"/>
          </a:p>
          <a:p>
            <a:r>
              <a:rPr lang="en-US" dirty="0"/>
              <a:t>Trans-eQTLs should be major component, but they are largely uncharacterized due to power</a:t>
            </a:r>
          </a:p>
        </p:txBody>
      </p:sp>
    </p:spTree>
    <p:extLst>
      <p:ext uri="{BB962C8B-B14F-4D97-AF65-F5344CB8AC3E}">
        <p14:creationId xmlns:p14="http://schemas.microsoft.com/office/powerpoint/2010/main" val="364426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251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Genetic variants affect gene expression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32204" y="2905748"/>
            <a:ext cx="3608571" cy="3025330"/>
            <a:chOff x="762232" y="2833310"/>
            <a:chExt cx="4160444" cy="3488005"/>
          </a:xfrm>
        </p:grpSpPr>
        <p:pic>
          <p:nvPicPr>
            <p:cNvPr id="4" name="Picture 3" descr="cd46_iso.png"/>
            <p:cNvPicPr>
              <a:picLocks noChangeAspect="1"/>
            </p:cNvPicPr>
            <p:nvPr/>
          </p:nvPicPr>
          <p:blipFill rotWithShape="1">
            <a:blip r:embed="rId3"/>
            <a:srcRect l="7173" r="6967" b="14949"/>
            <a:stretch/>
          </p:blipFill>
          <p:spPr>
            <a:xfrm>
              <a:off x="1191443" y="2833310"/>
              <a:ext cx="3464697" cy="25740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01343" y="5382732"/>
              <a:ext cx="3221333" cy="42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CC                CA                AA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517399" y="4242298"/>
              <a:ext cx="2985078" cy="42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Expression of gene </a:t>
              </a:r>
              <a:r>
                <a:rPr lang="en-US" i="1" dirty="0"/>
                <a:t>IKZF1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9236" y="5650057"/>
              <a:ext cx="2276239" cy="67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SNP genotype at chr20: 5177528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4911" y="1459130"/>
            <a:ext cx="8329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eQTL (expression Quantitative Trait Locus) analysis</a:t>
            </a:r>
            <a:r>
              <a:rPr lang="en-US" sz="2400" b="1" dirty="0"/>
              <a:t>:</a:t>
            </a:r>
            <a:endParaRPr lang="en-US" sz="2400" b="1" u="sng" dirty="0"/>
          </a:p>
          <a:p>
            <a:r>
              <a:rPr lang="en-US" sz="2400" dirty="0"/>
              <a:t>Association between genotype and RNA expression levels</a:t>
            </a:r>
          </a:p>
        </p:txBody>
      </p:sp>
      <p:pic>
        <p:nvPicPr>
          <p:cNvPr id="9" name="Shape 62"/>
          <p:cNvPicPr preferRelativeResize="0"/>
          <p:nvPr/>
        </p:nvPicPr>
        <p:blipFill rotWithShape="1">
          <a:blip r:embed="rId4">
            <a:alphaModFix/>
          </a:blip>
          <a:srcRect l="22150" t="46196" r="20685" b="3295"/>
          <a:stretch/>
        </p:blipFill>
        <p:spPr>
          <a:xfrm>
            <a:off x="853339" y="3203573"/>
            <a:ext cx="3518538" cy="233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028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much heritability is explained by expression</a:t>
            </a:r>
          </a:p>
          <a:p>
            <a:r>
              <a:rPr lang="en-US" dirty="0"/>
              <a:t>How much heritability is explained by epigenetics?</a:t>
            </a:r>
          </a:p>
          <a:p>
            <a:pPr lvl="1"/>
            <a:r>
              <a:rPr lang="en-US" dirty="0"/>
              <a:t>And is that all reflected in expression if measured in right tissue, right time point, right context?</a:t>
            </a:r>
          </a:p>
          <a:p>
            <a:r>
              <a:rPr lang="en-US" dirty="0"/>
              <a:t>Limitations of current data?</a:t>
            </a:r>
          </a:p>
          <a:p>
            <a:r>
              <a:rPr lang="en-US" dirty="0"/>
              <a:t>Limitations of current methods?</a:t>
            </a:r>
          </a:p>
          <a:p>
            <a:r>
              <a:rPr lang="en-US" dirty="0"/>
              <a:t>Can expression/epigenetic data HELP explain missing heritability</a:t>
            </a:r>
          </a:p>
        </p:txBody>
      </p:sp>
    </p:spTree>
    <p:extLst>
      <p:ext uri="{BB962C8B-B14F-4D97-AF65-F5344CB8AC3E}">
        <p14:creationId xmlns:p14="http://schemas.microsoft.com/office/powerpoint/2010/main" val="226351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44911" y="1021044"/>
            <a:ext cx="83299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err="1"/>
              <a:t>Cis</a:t>
            </a:r>
            <a:r>
              <a:rPr lang="en-US" sz="3800" dirty="0"/>
              <a:t>-eQTLs have now been identified for nearly every human gene, with numerous large studies available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7980" y="3098191"/>
            <a:ext cx="5175713" cy="3036074"/>
            <a:chOff x="2629151" y="3098191"/>
            <a:chExt cx="4226574" cy="2479309"/>
          </a:xfrm>
        </p:grpSpPr>
        <p:pic>
          <p:nvPicPr>
            <p:cNvPr id="36" name="Picture 35" descr="cis_iso.png"/>
            <p:cNvPicPr>
              <a:picLocks noChangeAspect="1"/>
            </p:cNvPicPr>
            <p:nvPr/>
          </p:nvPicPr>
          <p:blipFill>
            <a:blip r:embed="rId3"/>
            <a:srcRect b="6405"/>
            <a:stretch>
              <a:fillRect/>
            </a:stretch>
          </p:blipFill>
          <p:spPr>
            <a:xfrm>
              <a:off x="3146811" y="3142364"/>
              <a:ext cx="3604212" cy="2051719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3580287" y="5109179"/>
              <a:ext cx="3275438" cy="122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69016" y="3393759"/>
              <a:ext cx="2700867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58"/>
            <p:cNvGrpSpPr/>
            <p:nvPr/>
          </p:nvGrpSpPr>
          <p:grpSpPr>
            <a:xfrm>
              <a:off x="3840019" y="3657830"/>
              <a:ext cx="1290004" cy="338553"/>
              <a:chOff x="3766573" y="4748310"/>
              <a:chExt cx="1290004" cy="33855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766573" y="4936815"/>
                <a:ext cx="348642" cy="1588"/>
              </a:xfrm>
              <a:prstGeom prst="line">
                <a:avLst/>
              </a:prstGeom>
              <a:ln>
                <a:solidFill>
                  <a:srgbClr val="2E91C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110185" y="4748310"/>
                <a:ext cx="946392" cy="33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cis</a:t>
                </a:r>
                <a:r>
                  <a:rPr lang="en-US" sz="1600" dirty="0"/>
                  <a:t>-sQTLs</a:t>
                </a:r>
              </a:p>
            </p:txBody>
          </p:sp>
        </p:grpSp>
        <p:grpSp>
          <p:nvGrpSpPr>
            <p:cNvPr id="42" name="Group 55"/>
            <p:cNvGrpSpPr/>
            <p:nvPr/>
          </p:nvGrpSpPr>
          <p:grpSpPr>
            <a:xfrm>
              <a:off x="3840018" y="3410701"/>
              <a:ext cx="1297719" cy="338553"/>
              <a:chOff x="3766573" y="4491276"/>
              <a:chExt cx="1297719" cy="338552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766573" y="4696714"/>
                <a:ext cx="348642" cy="1588"/>
              </a:xfrm>
              <a:prstGeom prst="line">
                <a:avLst/>
              </a:prstGeom>
              <a:ln>
                <a:solidFill>
                  <a:srgbClr val="253A9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110185" y="4491276"/>
                <a:ext cx="954107" cy="33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cis</a:t>
                </a:r>
                <a:r>
                  <a:rPr lang="en-US" sz="1600" dirty="0"/>
                  <a:t> eQTLs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3622073" y="4014603"/>
              <a:ext cx="651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6,738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58" y="3393761"/>
              <a:ext cx="97236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/>
                <a:t>10,914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22073" y="4665600"/>
              <a:ext cx="651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1,158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34749" y="4430369"/>
              <a:ext cx="651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2,851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640295" y="4551581"/>
              <a:ext cx="1069725" cy="1588"/>
            </a:xfrm>
            <a:prstGeom prst="line">
              <a:avLst/>
            </a:prstGeom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438681" y="4349943"/>
              <a:ext cx="1502540" cy="1"/>
            </a:xfrm>
            <a:prstGeom prst="line">
              <a:avLst/>
            </a:prstGeom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6200000">
              <a:off x="1816729" y="3910613"/>
              <a:ext cx="2271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Number of genes with </a:t>
              </a:r>
            </a:p>
            <a:p>
              <a:pPr algn="ctr"/>
              <a:r>
                <a:rPr lang="en-US" dirty="0"/>
                <a:t>eQTL identified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8652" y="501014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09225" y="501014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69122" y="501014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600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4747" y="5010142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45499" y="5010141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19706" y="5208168"/>
              <a:ext cx="1231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Cohort size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8149" y="646616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Battle, Genome Research,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eQTLs</a:t>
            </a:r>
          </a:p>
        </p:txBody>
      </p:sp>
    </p:spTree>
    <p:extLst>
      <p:ext uri="{BB962C8B-B14F-4D97-AF65-F5344CB8AC3E}">
        <p14:creationId xmlns:p14="http://schemas.microsoft.com/office/powerpoint/2010/main" val="10656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eQTL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DGN: 922 whole blood RNA-seq</a:t>
            </a:r>
          </a:p>
          <a:p>
            <a:endParaRPr lang="en-US" dirty="0"/>
          </a:p>
          <a:p>
            <a:r>
              <a:rPr lang="en-US" dirty="0"/>
              <a:t>GEUVADIS: 462 LCL RNA-seq</a:t>
            </a:r>
          </a:p>
          <a:p>
            <a:endParaRPr lang="en-US" dirty="0"/>
          </a:p>
          <a:p>
            <a:r>
              <a:rPr lang="en-US" dirty="0"/>
              <a:t>MUTHER: 850, several tissues, microarray and later RNA-seq</a:t>
            </a:r>
          </a:p>
          <a:p>
            <a:endParaRPr lang="en-US" dirty="0"/>
          </a:p>
          <a:p>
            <a:r>
              <a:rPr lang="en-US" dirty="0"/>
              <a:t>Wright et al, 2014: 2,752 twins, whole blood microarray</a:t>
            </a:r>
          </a:p>
          <a:p>
            <a:endParaRPr lang="en-US" dirty="0"/>
          </a:p>
          <a:p>
            <a:r>
              <a:rPr lang="en-US" dirty="0" err="1"/>
              <a:t>Westra</a:t>
            </a:r>
            <a:r>
              <a:rPr lang="en-US" dirty="0"/>
              <a:t> et al, 2013: meta-analysis of 5,311 whole blood microarray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GTEx</a:t>
            </a:r>
            <a:r>
              <a:rPr lang="en-US" dirty="0"/>
              <a:t> Project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53053"/>
            <a:ext cx="871355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57200" y="6463268"/>
            <a:ext cx="8408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6234668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6310868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6234668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6387068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65958" y="6387068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15400" y="5817951"/>
            <a:ext cx="125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15400" y="4674948"/>
            <a:ext cx="125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77313" y="4674949"/>
            <a:ext cx="0" cy="1143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32809" y="4267516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1344" y="5955271"/>
            <a:ext cx="407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449 individuals (RNA-seq + genotype)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538" y="5941536"/>
            <a:ext cx="246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116 individuals (WGS)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14" y="1101703"/>
            <a:ext cx="4102112" cy="28036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7201" y="1246247"/>
            <a:ext cx="422669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GTEx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Consortium v6p data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 genotyped donors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7051 gene expression samples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post-mortem tissues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solid-organ tissues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brain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</p:spTree>
    <p:extLst>
      <p:ext uri="{BB962C8B-B14F-4D97-AF65-F5344CB8AC3E}">
        <p14:creationId xmlns:p14="http://schemas.microsoft.com/office/powerpoint/2010/main" val="25204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Genetic effects across human tissues</a:t>
            </a:r>
          </a:p>
        </p:txBody>
      </p:sp>
      <p:pic>
        <p:nvPicPr>
          <p:cNvPr id="5" name="Picture 4" descr="figure1_minim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4"/>
          <a:stretch/>
        </p:blipFill>
        <p:spPr>
          <a:xfrm>
            <a:off x="1309165" y="1064811"/>
            <a:ext cx="5377590" cy="5923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77" y="1694750"/>
            <a:ext cx="388074" cy="349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6542" y="1075044"/>
            <a:ext cx="259432" cy="38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6605" y="6582850"/>
            <a:ext cx="445250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GTEx</a:t>
            </a:r>
            <a:r>
              <a:rPr lang="en-US" sz="1400" dirty="0"/>
              <a:t> Consortium, Nature 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1475" y="1694750"/>
            <a:ext cx="26607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Total unique eQTL genes:</a:t>
            </a:r>
          </a:p>
          <a:p>
            <a:r>
              <a:rPr lang="en-US" dirty="0" err="1"/>
              <a:t>Cis</a:t>
            </a:r>
            <a:r>
              <a:rPr lang="en-US" dirty="0"/>
              <a:t>: 19,725 (FDR 5%)</a:t>
            </a:r>
          </a:p>
          <a:p>
            <a:r>
              <a:rPr lang="en-US" dirty="0"/>
              <a:t>Trans: 93 (FDR 10%)</a:t>
            </a:r>
          </a:p>
          <a:p>
            <a:endParaRPr lang="en-US" dirty="0"/>
          </a:p>
          <a:p>
            <a:r>
              <a:rPr lang="en-US" u="sng" dirty="0"/>
              <a:t>Most </a:t>
            </a:r>
            <a:r>
              <a:rPr lang="en-US" u="sng" dirty="0" err="1"/>
              <a:t>cis</a:t>
            </a:r>
            <a:r>
              <a:rPr lang="en-US" u="sng" dirty="0"/>
              <a:t> per tissue:</a:t>
            </a:r>
          </a:p>
          <a:p>
            <a:r>
              <a:rPr lang="en-US" dirty="0"/>
              <a:t>8,087 </a:t>
            </a:r>
            <a:r>
              <a:rPr lang="en-US" dirty="0" err="1"/>
              <a:t>Tibial</a:t>
            </a:r>
            <a:r>
              <a:rPr lang="en-US" dirty="0"/>
              <a:t> nerve (N=256)</a:t>
            </a:r>
          </a:p>
          <a:p>
            <a:endParaRPr lang="en-US" dirty="0"/>
          </a:p>
          <a:p>
            <a:r>
              <a:rPr lang="en-US" u="sng" dirty="0"/>
              <a:t>Most trans per tissue:</a:t>
            </a:r>
          </a:p>
          <a:p>
            <a:r>
              <a:rPr lang="en-US" dirty="0"/>
              <a:t>35 Testis (N=157)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9165" y="6053398"/>
            <a:ext cx="1840895" cy="934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1923</Words>
  <Application>Microsoft Office PowerPoint</Application>
  <PresentationFormat>On-screen Show (4:3)</PresentationFormat>
  <Paragraphs>375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Helvetica Light</vt:lpstr>
      <vt:lpstr>Mangal</vt:lpstr>
      <vt:lpstr>Office Theme</vt:lpstr>
      <vt:lpstr>The role of gene expression in complex trait heritability</vt:lpstr>
      <vt:lpstr>Motivation and introduction</vt:lpstr>
      <vt:lpstr>Motivation and introduction</vt:lpstr>
      <vt:lpstr>1. Genetics of gene expression</vt:lpstr>
      <vt:lpstr>Genetic variants affect gene expression</vt:lpstr>
      <vt:lpstr>Prevalence of eQTLs</vt:lpstr>
      <vt:lpstr>Large-scale eQTL analyses</vt:lpstr>
      <vt:lpstr>GTEx Project</vt:lpstr>
      <vt:lpstr>Genetic effects across human tissues</vt:lpstr>
      <vt:lpstr>Characterizing eQTLs across tissues</vt:lpstr>
      <vt:lpstr>Trans-eQTLs</vt:lpstr>
      <vt:lpstr>Challenges for trans-eQTL detection</vt:lpstr>
      <vt:lpstr>Heritability of gene expression</vt:lpstr>
      <vt:lpstr>Heritability of gene expression</vt:lpstr>
      <vt:lpstr>2. Connecting expression and epigenetics to complex traits</vt:lpstr>
      <vt:lpstr>eQTLs and complex disease genetics</vt:lpstr>
      <vt:lpstr>eQTLs and complex disease genetics</vt:lpstr>
      <vt:lpstr>Most SNPs are eQTLs</vt:lpstr>
      <vt:lpstr>Most SNPs are eQTLs</vt:lpstr>
      <vt:lpstr>eQTLs and complex disease genetics</vt:lpstr>
      <vt:lpstr>Deciphering mechanism</vt:lpstr>
      <vt:lpstr>eQTL data informs heritability</vt:lpstr>
      <vt:lpstr>Epigenetic data</vt:lpstr>
      <vt:lpstr>Epigenetic data informs heritability</vt:lpstr>
      <vt:lpstr>Ommigenic model</vt:lpstr>
      <vt:lpstr>3. Complex effects of genetic variation on gene expression</vt:lpstr>
      <vt:lpstr>What are we missing?</vt:lpstr>
      <vt:lpstr>Context-specificity</vt:lpstr>
      <vt:lpstr>GTEx tissue-specificity of cis and trans</vt:lpstr>
      <vt:lpstr>Tissue specificity and heritability</vt:lpstr>
      <vt:lpstr>Detecting context-specific QTLs</vt:lpstr>
      <vt:lpstr>Diverse variants and readouts</vt:lpstr>
      <vt:lpstr>4. Further possibilities</vt:lpstr>
      <vt:lpstr>Detecting more?</vt:lpstr>
      <vt:lpstr>Rare variants</vt:lpstr>
      <vt:lpstr>Rare variants</vt:lpstr>
      <vt:lpstr>5. Conclusions</vt:lpstr>
      <vt:lpstr>Progress – what we’ve learned</vt:lpstr>
      <vt:lpstr>Why delve deeper into expression?</vt:lpstr>
      <vt:lpstr>Ongoing effots</vt:lpstr>
      <vt:lpstr>Acknowledgements</vt:lpstr>
      <vt:lpstr>Cis-eQTLs remain to be discovered</vt:lpstr>
      <vt:lpstr>GTEx trans-eQTLs</vt:lpstr>
      <vt:lpstr>Multiple independent SNPs per gene</vt:lpstr>
      <vt:lpstr>Variants associated with many genes</vt:lpstr>
      <vt:lpstr>Progress – what we’ve learned</vt:lpstr>
      <vt:lpstr>Progress – what we’ve learned</vt:lpstr>
      <vt:lpstr>Progress – what we’ve learned</vt:lpstr>
      <vt:lpstr>Challenges and caveats</vt:lpstr>
      <vt:lpstr>Key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Battle</dc:creator>
  <cp:lastModifiedBy>karen snowden</cp:lastModifiedBy>
  <cp:revision>94</cp:revision>
  <dcterms:created xsi:type="dcterms:W3CDTF">2018-04-25T21:53:23Z</dcterms:created>
  <dcterms:modified xsi:type="dcterms:W3CDTF">2018-05-01T16:51:56Z</dcterms:modified>
</cp:coreProperties>
</file>