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1" r:id="rId2"/>
    <p:sldId id="288" r:id="rId3"/>
    <p:sldId id="297" r:id="rId4"/>
    <p:sldId id="299" r:id="rId5"/>
    <p:sldId id="294" r:id="rId6"/>
    <p:sldId id="286" r:id="rId7"/>
    <p:sldId id="257" r:id="rId8"/>
    <p:sldId id="276" r:id="rId9"/>
    <p:sldId id="277" r:id="rId10"/>
    <p:sldId id="298" r:id="rId11"/>
    <p:sldId id="279" r:id="rId12"/>
    <p:sldId id="278" r:id="rId13"/>
    <p:sldId id="293" r:id="rId14"/>
    <p:sldId id="284" r:id="rId15"/>
    <p:sldId id="282" r:id="rId16"/>
    <p:sldId id="295" r:id="rId17"/>
    <p:sldId id="301" r:id="rId18"/>
    <p:sldId id="304" r:id="rId19"/>
    <p:sldId id="303" r:id="rId20"/>
    <p:sldId id="302" r:id="rId21"/>
    <p:sldId id="305" r:id="rId22"/>
    <p:sldId id="306" r:id="rId23"/>
    <p:sldId id="309" r:id="rId24"/>
    <p:sldId id="308" r:id="rId25"/>
    <p:sldId id="292" r:id="rId26"/>
    <p:sldId id="287" r:id="rId27"/>
    <p:sldId id="30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Wen%203%20temp%20lifespan%20working%20docs\Table%20S5_Lifespan%20xQT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ame%20insert%20si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999576985411184E-2"/>
          <c:y val="1.9546546945684952E-2"/>
          <c:w val="0.90455327842794286"/>
          <c:h val="0.92887661705670899"/>
        </c:manualLayout>
      </c:layout>
      <c:scatterChart>
        <c:scatterStyle val="lineMarker"/>
        <c:varyColors val="0"/>
        <c:ser>
          <c:idx val="0"/>
          <c:order val="0"/>
          <c:tx>
            <c:strRef>
              <c:f>'Sex Difference'!$T$1</c:f>
              <c:strCache>
                <c:ptCount val="1"/>
                <c:pt idx="0">
                  <c:v>Old - Young (female)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'Sex Difference'!$L$2:$L$849</c:f>
              <c:numCache>
                <c:formatCode>0.000</c:formatCode>
                <c:ptCount val="848"/>
                <c:pt idx="0">
                  <c:v>0.136131261492453</c:v>
                </c:pt>
                <c:pt idx="1">
                  <c:v>5.6459309387471797E-2</c:v>
                </c:pt>
                <c:pt idx="2">
                  <c:v>-0.21233330180648799</c:v>
                </c:pt>
                <c:pt idx="3">
                  <c:v>-0.20387263339070599</c:v>
                </c:pt>
                <c:pt idx="4">
                  <c:v>-0.21431952662721901</c:v>
                </c:pt>
                <c:pt idx="5">
                  <c:v>6.3793103448275906E-2</c:v>
                </c:pt>
                <c:pt idx="6">
                  <c:v>-0.16281208331417499</c:v>
                </c:pt>
                <c:pt idx="7">
                  <c:v>0.13218390804597699</c:v>
                </c:pt>
                <c:pt idx="8">
                  <c:v>-1.6383936010664901E-2</c:v>
                </c:pt>
                <c:pt idx="9">
                  <c:v>-7.6659969780995305E-2</c:v>
                </c:pt>
                <c:pt idx="10">
                  <c:v>-9.6529781096215794E-2</c:v>
                </c:pt>
                <c:pt idx="11">
                  <c:v>-8.0977845683727998E-2</c:v>
                </c:pt>
                <c:pt idx="12">
                  <c:v>0.160332085612823</c:v>
                </c:pt>
                <c:pt idx="13">
                  <c:v>-4.6792522721560002E-2</c:v>
                </c:pt>
                <c:pt idx="14">
                  <c:v>-7.01416948026789E-2</c:v>
                </c:pt>
                <c:pt idx="15">
                  <c:v>-9.6981215906005405E-2</c:v>
                </c:pt>
                <c:pt idx="16">
                  <c:v>0.24584839269508199</c:v>
                </c:pt>
                <c:pt idx="17">
                  <c:v>-9.8340548340548395E-2</c:v>
                </c:pt>
                <c:pt idx="18">
                  <c:v>0.39102764736567602</c:v>
                </c:pt>
                <c:pt idx="19">
                  <c:v>2.8921568627450999E-2</c:v>
                </c:pt>
                <c:pt idx="20">
                  <c:v>0.23040752351097199</c:v>
                </c:pt>
                <c:pt idx="21">
                  <c:v>0.13514060444734999</c:v>
                </c:pt>
                <c:pt idx="22">
                  <c:v>7.2338050267024695E-2</c:v>
                </c:pt>
                <c:pt idx="23">
                  <c:v>-5.7806023763470597E-2</c:v>
                </c:pt>
                <c:pt idx="24">
                  <c:v>-5.1665725578769098E-2</c:v>
                </c:pt>
                <c:pt idx="25">
                  <c:v>-5.2353618017039603E-2</c:v>
                </c:pt>
                <c:pt idx="26">
                  <c:v>-0.13105631056310599</c:v>
                </c:pt>
                <c:pt idx="27">
                  <c:v>-0.19203033693895299</c:v>
                </c:pt>
                <c:pt idx="28">
                  <c:v>-7.4118998978549594E-2</c:v>
                </c:pt>
                <c:pt idx="29">
                  <c:v>-0.122724171605153</c:v>
                </c:pt>
                <c:pt idx="30">
                  <c:v>-0.109803214506491</c:v>
                </c:pt>
                <c:pt idx="31">
                  <c:v>-4.4629316694830799E-2</c:v>
                </c:pt>
                <c:pt idx="32">
                  <c:v>4.2547274749721899E-2</c:v>
                </c:pt>
                <c:pt idx="33">
                  <c:v>-0.24238045191802399</c:v>
                </c:pt>
                <c:pt idx="34">
                  <c:v>-2.6569302595185099E-2</c:v>
                </c:pt>
                <c:pt idx="35">
                  <c:v>7.4564500941619496E-2</c:v>
                </c:pt>
                <c:pt idx="36">
                  <c:v>3.5153945971452202E-2</c:v>
                </c:pt>
                <c:pt idx="37">
                  <c:v>3.6635184441612401E-2</c:v>
                </c:pt>
                <c:pt idx="38">
                  <c:v>-5.88753594811234E-2</c:v>
                </c:pt>
                <c:pt idx="39">
                  <c:v>-0.13140900195694699</c:v>
                </c:pt>
                <c:pt idx="40">
                  <c:v>-0.18446726572528899</c:v>
                </c:pt>
                <c:pt idx="41">
                  <c:v>-3.1852938561394199E-2</c:v>
                </c:pt>
                <c:pt idx="42">
                  <c:v>-8.3581459191215304E-2</c:v>
                </c:pt>
                <c:pt idx="43">
                  <c:v>-2.42609949531363E-2</c:v>
                </c:pt>
                <c:pt idx="44">
                  <c:v>-1.55172413793103E-2</c:v>
                </c:pt>
                <c:pt idx="45">
                  <c:v>-0.124076981219838</c:v>
                </c:pt>
                <c:pt idx="46">
                  <c:v>-0.11331679073614601</c:v>
                </c:pt>
                <c:pt idx="47">
                  <c:v>-3.6407405786317702E-2</c:v>
                </c:pt>
                <c:pt idx="48">
                  <c:v>-5.1710758377424997E-2</c:v>
                </c:pt>
                <c:pt idx="49">
                  <c:v>1.76530297012225E-3</c:v>
                </c:pt>
                <c:pt idx="50">
                  <c:v>-4.7411268438163297E-2</c:v>
                </c:pt>
                <c:pt idx="51">
                  <c:v>-4.0208087745374398E-2</c:v>
                </c:pt>
                <c:pt idx="52">
                  <c:v>-0.118421052631579</c:v>
                </c:pt>
                <c:pt idx="53">
                  <c:v>-0.139549427478074</c:v>
                </c:pt>
                <c:pt idx="54">
                  <c:v>-9.5325158606075502E-2</c:v>
                </c:pt>
                <c:pt idx="55">
                  <c:v>-4.2091076748475002E-2</c:v>
                </c:pt>
                <c:pt idx="56">
                  <c:v>2.73970621207409E-2</c:v>
                </c:pt>
                <c:pt idx="57">
                  <c:v>-7.5517890772128102E-2</c:v>
                </c:pt>
                <c:pt idx="58">
                  <c:v>-5.4950087004304503E-2</c:v>
                </c:pt>
                <c:pt idx="59">
                  <c:v>-9.4587535025091402E-2</c:v>
                </c:pt>
                <c:pt idx="60">
                  <c:v>-0.120282131661442</c:v>
                </c:pt>
                <c:pt idx="61">
                  <c:v>1.05820105820105E-2</c:v>
                </c:pt>
                <c:pt idx="62">
                  <c:v>0.119321911142295</c:v>
                </c:pt>
                <c:pt idx="63">
                  <c:v>-0.13391368446917201</c:v>
                </c:pt>
                <c:pt idx="64">
                  <c:v>-3.8425032913872802E-2</c:v>
                </c:pt>
                <c:pt idx="65">
                  <c:v>7.0609409007199003E-2</c:v>
                </c:pt>
                <c:pt idx="66">
                  <c:v>-0.116066398993228</c:v>
                </c:pt>
                <c:pt idx="67">
                  <c:v>0.13159595822134501</c:v>
                </c:pt>
                <c:pt idx="68">
                  <c:v>-0.243625443625444</c:v>
                </c:pt>
                <c:pt idx="69">
                  <c:v>0.130061892130858</c:v>
                </c:pt>
                <c:pt idx="70">
                  <c:v>-0.13192456824392201</c:v>
                </c:pt>
                <c:pt idx="71">
                  <c:v>-0.12938056811461501</c:v>
                </c:pt>
                <c:pt idx="72">
                  <c:v>-9.22535706747344E-2</c:v>
                </c:pt>
                <c:pt idx="73">
                  <c:v>-0.163247863247863</c:v>
                </c:pt>
                <c:pt idx="74">
                  <c:v>-0.14122232950684799</c:v>
                </c:pt>
                <c:pt idx="75">
                  <c:v>-6.6490299823633206E-2</c:v>
                </c:pt>
                <c:pt idx="76">
                  <c:v>-0.108929672309954</c:v>
                </c:pt>
                <c:pt idx="77">
                  <c:v>-0.11617933723196899</c:v>
                </c:pt>
                <c:pt idx="78">
                  <c:v>-0.15268402442944401</c:v>
                </c:pt>
                <c:pt idx="79">
                  <c:v>-0.14081188836535</c:v>
                </c:pt>
                <c:pt idx="80">
                  <c:v>6.1379928315412604E-3</c:v>
                </c:pt>
                <c:pt idx="81">
                  <c:v>0.13390062808918399</c:v>
                </c:pt>
                <c:pt idx="82">
                  <c:v>7.6333196036149506E-2</c:v>
                </c:pt>
                <c:pt idx="83">
                  <c:v>7.8251420337101495E-3</c:v>
                </c:pt>
                <c:pt idx="84">
                  <c:v>9.5249851866482299E-2</c:v>
                </c:pt>
                <c:pt idx="85">
                  <c:v>-4.95605244534243E-2</c:v>
                </c:pt>
                <c:pt idx="86">
                  <c:v>-7.0445118338038903E-2</c:v>
                </c:pt>
                <c:pt idx="87">
                  <c:v>0.15728021978022</c:v>
                </c:pt>
                <c:pt idx="88">
                  <c:v>-0.12582493004593201</c:v>
                </c:pt>
                <c:pt idx="89">
                  <c:v>-0.12222016464369299</c:v>
                </c:pt>
                <c:pt idx="90">
                  <c:v>-0.12118320610687</c:v>
                </c:pt>
                <c:pt idx="91">
                  <c:v>0.30160576224145902</c:v>
                </c:pt>
                <c:pt idx="92">
                  <c:v>6.04013208026416E-2</c:v>
                </c:pt>
                <c:pt idx="93">
                  <c:v>6.0908279149321502E-2</c:v>
                </c:pt>
                <c:pt idx="94">
                  <c:v>0.112440989938486</c:v>
                </c:pt>
                <c:pt idx="95">
                  <c:v>-0.10281329923273699</c:v>
                </c:pt>
                <c:pt idx="96">
                  <c:v>-0.117110421311882</c:v>
                </c:pt>
                <c:pt idx="97">
                  <c:v>-0.11418676913589</c:v>
                </c:pt>
                <c:pt idx="98">
                  <c:v>-3.2405616973608699E-3</c:v>
                </c:pt>
                <c:pt idx="99">
                  <c:v>-0.13783565918990701</c:v>
                </c:pt>
                <c:pt idx="100">
                  <c:v>-0.12540550282350099</c:v>
                </c:pt>
                <c:pt idx="101">
                  <c:v>5.3458968318830798E-2</c:v>
                </c:pt>
                <c:pt idx="102">
                  <c:v>0.144852515905148</c:v>
                </c:pt>
                <c:pt idx="103">
                  <c:v>-2.69349845201238E-2</c:v>
                </c:pt>
                <c:pt idx="104">
                  <c:v>-3.9146179936147198E-2</c:v>
                </c:pt>
                <c:pt idx="105">
                  <c:v>-2.9074257971974E-2</c:v>
                </c:pt>
                <c:pt idx="106">
                  <c:v>-6.4966844120668693E-2</c:v>
                </c:pt>
                <c:pt idx="107">
                  <c:v>-5.4533365725172298E-2</c:v>
                </c:pt>
                <c:pt idx="108">
                  <c:v>2.18851924331376E-2</c:v>
                </c:pt>
                <c:pt idx="109">
                  <c:v>-7.8203083466241399E-2</c:v>
                </c:pt>
                <c:pt idx="110">
                  <c:v>3.83733445645561E-2</c:v>
                </c:pt>
                <c:pt idx="111">
                  <c:v>-9.5839112343966706E-2</c:v>
                </c:pt>
                <c:pt idx="112">
                  <c:v>-0.13139990143467301</c:v>
                </c:pt>
                <c:pt idx="113">
                  <c:v>-0.143947535805935</c:v>
                </c:pt>
                <c:pt idx="114">
                  <c:v>5.2708806199417597E-2</c:v>
                </c:pt>
                <c:pt idx="115">
                  <c:v>0.20149469424831701</c:v>
                </c:pt>
                <c:pt idx="116">
                  <c:v>0.18305960791509901</c:v>
                </c:pt>
                <c:pt idx="117">
                  <c:v>0.1765139355027</c:v>
                </c:pt>
                <c:pt idx="118">
                  <c:v>-5.7174965421853297E-2</c:v>
                </c:pt>
                <c:pt idx="119">
                  <c:v>0.20768361581920899</c:v>
                </c:pt>
                <c:pt idx="120">
                  <c:v>4.9684309907358302E-2</c:v>
                </c:pt>
                <c:pt idx="121">
                  <c:v>0.104008667388949</c:v>
                </c:pt>
                <c:pt idx="122">
                  <c:v>-5.2491798156537997E-2</c:v>
                </c:pt>
                <c:pt idx="123">
                  <c:v>-4.2424242424242399E-2</c:v>
                </c:pt>
                <c:pt idx="124">
                  <c:v>3.8801169590643302E-2</c:v>
                </c:pt>
                <c:pt idx="125">
                  <c:v>3.1917077175697903E-2</c:v>
                </c:pt>
                <c:pt idx="126">
                  <c:v>5.8713752512202101E-2</c:v>
                </c:pt>
                <c:pt idx="127">
                  <c:v>-4.8775600453276599E-2</c:v>
                </c:pt>
                <c:pt idx="128">
                  <c:v>-0.15947771859165899</c:v>
                </c:pt>
                <c:pt idx="129">
                  <c:v>-0.14687130845667401</c:v>
                </c:pt>
                <c:pt idx="130">
                  <c:v>0.11577683653923999</c:v>
                </c:pt>
                <c:pt idx="131">
                  <c:v>0.13746591232854399</c:v>
                </c:pt>
                <c:pt idx="132">
                  <c:v>6.03921568627451E-2</c:v>
                </c:pt>
                <c:pt idx="133">
                  <c:v>5.7545353197527099E-2</c:v>
                </c:pt>
                <c:pt idx="134">
                  <c:v>-0.107246376811594</c:v>
                </c:pt>
                <c:pt idx="135">
                  <c:v>-0.125874125874126</c:v>
                </c:pt>
                <c:pt idx="136">
                  <c:v>-6.3082468788464893E-2</c:v>
                </c:pt>
                <c:pt idx="137">
                  <c:v>-3.3270852858481699E-2</c:v>
                </c:pt>
                <c:pt idx="138">
                  <c:v>6.5201940607521602E-3</c:v>
                </c:pt>
                <c:pt idx="139">
                  <c:v>-0.11448240693523699</c:v>
                </c:pt>
                <c:pt idx="140">
                  <c:v>-0.12380952380952399</c:v>
                </c:pt>
                <c:pt idx="141">
                  <c:v>-0.12803643724696401</c:v>
                </c:pt>
                <c:pt idx="142">
                  <c:v>-9.7679340290447406E-2</c:v>
                </c:pt>
                <c:pt idx="143">
                  <c:v>-8.0919080919080899E-2</c:v>
                </c:pt>
                <c:pt idx="144">
                  <c:v>0.195928098922419</c:v>
                </c:pt>
                <c:pt idx="145">
                  <c:v>-0.11848541069320299</c:v>
                </c:pt>
                <c:pt idx="146">
                  <c:v>1.2211668928086899E-2</c:v>
                </c:pt>
                <c:pt idx="147">
                  <c:v>2.4440107796673001E-2</c:v>
                </c:pt>
                <c:pt idx="148">
                  <c:v>-4.74112109542148E-2</c:v>
                </c:pt>
                <c:pt idx="149">
                  <c:v>-7.9132791327913302E-2</c:v>
                </c:pt>
                <c:pt idx="150">
                  <c:v>-4.6197507265599097E-2</c:v>
                </c:pt>
                <c:pt idx="151">
                  <c:v>-3.9334204968319401E-2</c:v>
                </c:pt>
                <c:pt idx="152">
                  <c:v>-8.6592803984107992E-3</c:v>
                </c:pt>
                <c:pt idx="153">
                  <c:v>-0.11748627357364499</c:v>
                </c:pt>
                <c:pt idx="154">
                  <c:v>-0.122892397302269</c:v>
                </c:pt>
                <c:pt idx="155">
                  <c:v>-6.7227537137637697E-2</c:v>
                </c:pt>
                <c:pt idx="156">
                  <c:v>-7.3427156080047198E-2</c:v>
                </c:pt>
                <c:pt idx="157">
                  <c:v>-6.5765322731460005E-2</c:v>
                </c:pt>
                <c:pt idx="158">
                  <c:v>-4.90846871989103E-2</c:v>
                </c:pt>
                <c:pt idx="159">
                  <c:v>-6.3414317266467402E-2</c:v>
                </c:pt>
                <c:pt idx="160">
                  <c:v>1.89457601222307E-2</c:v>
                </c:pt>
                <c:pt idx="161">
                  <c:v>-3.5268076733890798E-2</c:v>
                </c:pt>
                <c:pt idx="162">
                  <c:v>-1.4254595482860099E-2</c:v>
                </c:pt>
                <c:pt idx="163">
                  <c:v>2.8673835125448098E-3</c:v>
                </c:pt>
                <c:pt idx="164">
                  <c:v>-7.9528781467839704E-2</c:v>
                </c:pt>
                <c:pt idx="165">
                  <c:v>-4.81500823524686E-2</c:v>
                </c:pt>
                <c:pt idx="166">
                  <c:v>-4.9476755359108303E-2</c:v>
                </c:pt>
                <c:pt idx="167">
                  <c:v>-4.9753347427766E-2</c:v>
                </c:pt>
                <c:pt idx="168">
                  <c:v>-6.0827464144926902E-2</c:v>
                </c:pt>
                <c:pt idx="169">
                  <c:v>-8.4071328391103997E-2</c:v>
                </c:pt>
                <c:pt idx="170">
                  <c:v>-9.0256410256410194E-2</c:v>
                </c:pt>
                <c:pt idx="171">
                  <c:v>-6.2066751309779199E-2</c:v>
                </c:pt>
                <c:pt idx="172">
                  <c:v>-4.7567004944054102E-2</c:v>
                </c:pt>
                <c:pt idx="173">
                  <c:v>-5.0551241708736101E-2</c:v>
                </c:pt>
                <c:pt idx="174">
                  <c:v>-5.4982664630271703E-2</c:v>
                </c:pt>
                <c:pt idx="175">
                  <c:v>-1.8295403837572499E-2</c:v>
                </c:pt>
                <c:pt idx="176">
                  <c:v>-9.5529084158415805E-3</c:v>
                </c:pt>
                <c:pt idx="177">
                  <c:v>-1.4320914853737099E-3</c:v>
                </c:pt>
                <c:pt idx="178">
                  <c:v>2.7399357110056598E-2</c:v>
                </c:pt>
                <c:pt idx="179">
                  <c:v>3.7956204379562201E-2</c:v>
                </c:pt>
                <c:pt idx="180">
                  <c:v>-4.4168985580571703E-2</c:v>
                </c:pt>
                <c:pt idx="181">
                  <c:v>-3.19278632714559E-2</c:v>
                </c:pt>
                <c:pt idx="182">
                  <c:v>-6.5217391304347701E-3</c:v>
                </c:pt>
                <c:pt idx="183">
                  <c:v>-1.2160388339896499E-2</c:v>
                </c:pt>
                <c:pt idx="184">
                  <c:v>-6.2901783218737795E-2</c:v>
                </c:pt>
                <c:pt idx="185">
                  <c:v>-8.53873239436619E-2</c:v>
                </c:pt>
                <c:pt idx="186">
                  <c:v>3.1224916249295201E-2</c:v>
                </c:pt>
                <c:pt idx="187">
                  <c:v>1.11792968935826E-2</c:v>
                </c:pt>
                <c:pt idx="188">
                  <c:v>6.9287141905396404E-3</c:v>
                </c:pt>
                <c:pt idx="189">
                  <c:v>6.2905844155844203E-3</c:v>
                </c:pt>
                <c:pt idx="190">
                  <c:v>-2.6367134078517901E-2</c:v>
                </c:pt>
                <c:pt idx="191">
                  <c:v>-1.2046158176189099E-2</c:v>
                </c:pt>
                <c:pt idx="192">
                  <c:v>-2.8758169934640501E-2</c:v>
                </c:pt>
                <c:pt idx="193">
                  <c:v>-6.6000955566172997E-2</c:v>
                </c:pt>
                <c:pt idx="194">
                  <c:v>-3.0136360441414302E-3</c:v>
                </c:pt>
                <c:pt idx="195">
                  <c:v>-4.6282079403377897E-2</c:v>
                </c:pt>
                <c:pt idx="196">
                  <c:v>-4.4577724872569703E-2</c:v>
                </c:pt>
                <c:pt idx="197">
                  <c:v>-5.16959798994975E-2</c:v>
                </c:pt>
                <c:pt idx="198">
                  <c:v>-8.8069216757741306E-2</c:v>
                </c:pt>
                <c:pt idx="199">
                  <c:v>-3.8391927406158599E-2</c:v>
                </c:pt>
                <c:pt idx="200">
                  <c:v>-5.7378067171726103E-2</c:v>
                </c:pt>
                <c:pt idx="201">
                  <c:v>-5.26195745831151E-2</c:v>
                </c:pt>
                <c:pt idx="202">
                  <c:v>-0.142880658436214</c:v>
                </c:pt>
                <c:pt idx="203">
                  <c:v>-9.6180135653819901E-2</c:v>
                </c:pt>
                <c:pt idx="204">
                  <c:v>-0.100973055282167</c:v>
                </c:pt>
                <c:pt idx="205">
                  <c:v>-3.8752913752913801E-2</c:v>
                </c:pt>
                <c:pt idx="206">
                  <c:v>-4.8369496256820202E-2</c:v>
                </c:pt>
                <c:pt idx="207">
                  <c:v>-4.8359321332116199E-2</c:v>
                </c:pt>
                <c:pt idx="208">
                  <c:v>-3.7278013515637302E-2</c:v>
                </c:pt>
                <c:pt idx="209">
                  <c:v>-4.2286947141316103E-2</c:v>
                </c:pt>
                <c:pt idx="210">
                  <c:v>-4.3397778691896302E-2</c:v>
                </c:pt>
                <c:pt idx="211">
                  <c:v>-3.6419696553408397E-2</c:v>
                </c:pt>
                <c:pt idx="212">
                  <c:v>2.4306044807664998E-3</c:v>
                </c:pt>
                <c:pt idx="213">
                  <c:v>-5.0367421922841403E-2</c:v>
                </c:pt>
                <c:pt idx="214">
                  <c:v>-9.9071207430340494E-2</c:v>
                </c:pt>
                <c:pt idx="215">
                  <c:v>-0.10964499823674601</c:v>
                </c:pt>
                <c:pt idx="216">
                  <c:v>-9.9595754935035599E-2</c:v>
                </c:pt>
                <c:pt idx="217">
                  <c:v>-6.0076394194041198E-2</c:v>
                </c:pt>
                <c:pt idx="218">
                  <c:v>-4.42440888464294E-2</c:v>
                </c:pt>
                <c:pt idx="219">
                  <c:v>-3.3214072748956498E-2</c:v>
                </c:pt>
                <c:pt idx="220">
                  <c:v>-1.7442967589595099E-2</c:v>
                </c:pt>
                <c:pt idx="221">
                  <c:v>-3.8684719535783299E-2</c:v>
                </c:pt>
                <c:pt idx="222">
                  <c:v>6.10914820473644E-2</c:v>
                </c:pt>
                <c:pt idx="223">
                  <c:v>4.6207497820401101E-2</c:v>
                </c:pt>
                <c:pt idx="224">
                  <c:v>-6.4085569319376506E-2</c:v>
                </c:pt>
                <c:pt idx="225">
                  <c:v>-4.2402737933464198E-2</c:v>
                </c:pt>
                <c:pt idx="226">
                  <c:v>-1.64504568836699E-2</c:v>
                </c:pt>
                <c:pt idx="227">
                  <c:v>-4.72727272727273E-2</c:v>
                </c:pt>
                <c:pt idx="228">
                  <c:v>-2.99674126040686E-2</c:v>
                </c:pt>
                <c:pt idx="229">
                  <c:v>-3.0627217949651901E-2</c:v>
                </c:pt>
                <c:pt idx="230">
                  <c:v>0.11337905565813799</c:v>
                </c:pt>
                <c:pt idx="231">
                  <c:v>-5.0107250107250097E-2</c:v>
                </c:pt>
                <c:pt idx="232">
                  <c:v>-4.3712635525382501E-2</c:v>
                </c:pt>
                <c:pt idx="233">
                  <c:v>2.3723995348236201E-2</c:v>
                </c:pt>
                <c:pt idx="234">
                  <c:v>-1.5787321063394699E-2</c:v>
                </c:pt>
                <c:pt idx="235">
                  <c:v>6.16136698994135E-3</c:v>
                </c:pt>
                <c:pt idx="236">
                  <c:v>1.9993011472832001E-2</c:v>
                </c:pt>
                <c:pt idx="237">
                  <c:v>-5.1345988845988802E-2</c:v>
                </c:pt>
                <c:pt idx="238">
                  <c:v>-0.13884976525821599</c:v>
                </c:pt>
                <c:pt idx="239">
                  <c:v>-0.124901806755695</c:v>
                </c:pt>
                <c:pt idx="240">
                  <c:v>0.14953271028037399</c:v>
                </c:pt>
                <c:pt idx="241">
                  <c:v>-0.19068054078687499</c:v>
                </c:pt>
                <c:pt idx="242">
                  <c:v>-8.8235294117647106E-2</c:v>
                </c:pt>
                <c:pt idx="243">
                  <c:v>-0.17818194862964601</c:v>
                </c:pt>
                <c:pt idx="244">
                  <c:v>-0.20933014354067001</c:v>
                </c:pt>
                <c:pt idx="245">
                  <c:v>0.130411862735095</c:v>
                </c:pt>
                <c:pt idx="246">
                  <c:v>0.149485692691049</c:v>
                </c:pt>
                <c:pt idx="247">
                  <c:v>9.2646520146520098E-2</c:v>
                </c:pt>
                <c:pt idx="248">
                  <c:v>-8.84891122278057E-2</c:v>
                </c:pt>
                <c:pt idx="249">
                  <c:v>-0.15915236387442</c:v>
                </c:pt>
                <c:pt idx="250">
                  <c:v>0.16779295166614899</c:v>
                </c:pt>
                <c:pt idx="251">
                  <c:v>0.15030396147112901</c:v>
                </c:pt>
                <c:pt idx="252">
                  <c:v>-0.132173880415002</c:v>
                </c:pt>
                <c:pt idx="253">
                  <c:v>-8.5285331290693198E-2</c:v>
                </c:pt>
                <c:pt idx="254">
                  <c:v>0.247722936242215</c:v>
                </c:pt>
                <c:pt idx="255">
                  <c:v>4.83983408274948E-2</c:v>
                </c:pt>
                <c:pt idx="256">
                  <c:v>-0.143976593136425</c:v>
                </c:pt>
                <c:pt idx="257">
                  <c:v>-0.14294314381270901</c:v>
                </c:pt>
                <c:pt idx="258">
                  <c:v>0.111809976247031</c:v>
                </c:pt>
                <c:pt idx="259">
                  <c:v>-0.113774688480122</c:v>
                </c:pt>
                <c:pt idx="260">
                  <c:v>-0.135572961134415</c:v>
                </c:pt>
                <c:pt idx="261">
                  <c:v>-0.13960683516588099</c:v>
                </c:pt>
                <c:pt idx="262">
                  <c:v>-0.21606060606060601</c:v>
                </c:pt>
                <c:pt idx="263">
                  <c:v>-0.21405031749859299</c:v>
                </c:pt>
                <c:pt idx="264">
                  <c:v>-0.19975754310344801</c:v>
                </c:pt>
                <c:pt idx="265">
                  <c:v>-0.13345002917396001</c:v>
                </c:pt>
                <c:pt idx="266">
                  <c:v>4.9359042647633099E-2</c:v>
                </c:pt>
                <c:pt idx="267">
                  <c:v>-0.14214727924405299</c:v>
                </c:pt>
                <c:pt idx="268">
                  <c:v>8.2445687305022303E-2</c:v>
                </c:pt>
                <c:pt idx="269">
                  <c:v>4.6853092381991E-2</c:v>
                </c:pt>
                <c:pt idx="270">
                  <c:v>0.119225967540574</c:v>
                </c:pt>
                <c:pt idx="271">
                  <c:v>-8.1704331784155801E-2</c:v>
                </c:pt>
                <c:pt idx="272">
                  <c:v>0.11243325705568299</c:v>
                </c:pt>
                <c:pt idx="273">
                  <c:v>-7.3749724608944703E-2</c:v>
                </c:pt>
                <c:pt idx="274">
                  <c:v>8.4632944851616002E-2</c:v>
                </c:pt>
                <c:pt idx="275">
                  <c:v>9.2397906737688107E-2</c:v>
                </c:pt>
                <c:pt idx="276">
                  <c:v>-4.2368340793129096E-3</c:v>
                </c:pt>
                <c:pt idx="277">
                  <c:v>-0.105950982210954</c:v>
                </c:pt>
                <c:pt idx="278">
                  <c:v>6.5993788819875804E-2</c:v>
                </c:pt>
                <c:pt idx="279">
                  <c:v>-0.23845920388473599</c:v>
                </c:pt>
                <c:pt idx="280">
                  <c:v>5.1273291925465703E-2</c:v>
                </c:pt>
                <c:pt idx="281">
                  <c:v>-0.13219353825208199</c:v>
                </c:pt>
                <c:pt idx="282">
                  <c:v>-0.137509433962264</c:v>
                </c:pt>
                <c:pt idx="283">
                  <c:v>-4.9807617060127797E-2</c:v>
                </c:pt>
                <c:pt idx="284">
                  <c:v>0.11551305031060501</c:v>
                </c:pt>
                <c:pt idx="285">
                  <c:v>8.1596251849416407E-2</c:v>
                </c:pt>
                <c:pt idx="286">
                  <c:v>8.1742581742581699E-2</c:v>
                </c:pt>
                <c:pt idx="287">
                  <c:v>-6.2701453506051094E-2</c:v>
                </c:pt>
                <c:pt idx="288">
                  <c:v>-5.4601571268237802E-2</c:v>
                </c:pt>
                <c:pt idx="289">
                  <c:v>4.4961903597767201E-2</c:v>
                </c:pt>
                <c:pt idx="290">
                  <c:v>0.120716892738465</c:v>
                </c:pt>
                <c:pt idx="291">
                  <c:v>0.10808418840058601</c:v>
                </c:pt>
                <c:pt idx="292">
                  <c:v>0.08</c:v>
                </c:pt>
                <c:pt idx="293">
                  <c:v>9.64847363552266E-2</c:v>
                </c:pt>
                <c:pt idx="294">
                  <c:v>0.127074209286789</c:v>
                </c:pt>
                <c:pt idx="295">
                  <c:v>-0.127102964588443</c:v>
                </c:pt>
                <c:pt idx="296">
                  <c:v>-9.2238392238392197E-2</c:v>
                </c:pt>
                <c:pt idx="297">
                  <c:v>-7.07856598016781E-2</c:v>
                </c:pt>
                <c:pt idx="298">
                  <c:v>-0.114121510673235</c:v>
                </c:pt>
                <c:pt idx="299">
                  <c:v>-8.0063723655230595E-2</c:v>
                </c:pt>
                <c:pt idx="300">
                  <c:v>-5.4465987912221701E-2</c:v>
                </c:pt>
                <c:pt idx="301">
                  <c:v>-0.146190123615761</c:v>
                </c:pt>
                <c:pt idx="302">
                  <c:v>0.13566208348816999</c:v>
                </c:pt>
                <c:pt idx="303">
                  <c:v>4.0952648500171697E-2</c:v>
                </c:pt>
                <c:pt idx="304">
                  <c:v>8.0579423752139306E-2</c:v>
                </c:pt>
                <c:pt idx="305">
                  <c:v>0.103734249713631</c:v>
                </c:pt>
                <c:pt idx="306">
                  <c:v>0.14635364635364601</c:v>
                </c:pt>
                <c:pt idx="307">
                  <c:v>-0.105945121951219</c:v>
                </c:pt>
                <c:pt idx="308">
                  <c:v>-9.3103448275862005E-2</c:v>
                </c:pt>
                <c:pt idx="309">
                  <c:v>0.18192019750236499</c:v>
                </c:pt>
                <c:pt idx="310">
                  <c:v>0.18242980980722001</c:v>
                </c:pt>
                <c:pt idx="311">
                  <c:v>0.17268487109905001</c:v>
                </c:pt>
                <c:pt idx="312">
                  <c:v>-7.1428571428571397E-2</c:v>
                </c:pt>
                <c:pt idx="313">
                  <c:v>0.119909713283713</c:v>
                </c:pt>
                <c:pt idx="314">
                  <c:v>-0.12060570649527701</c:v>
                </c:pt>
                <c:pt idx="315">
                  <c:v>0.13329034635224801</c:v>
                </c:pt>
                <c:pt idx="316">
                  <c:v>-9.7938798160773805E-2</c:v>
                </c:pt>
                <c:pt idx="317">
                  <c:v>-0.170471717377987</c:v>
                </c:pt>
                <c:pt idx="318">
                  <c:v>-0.109581454228974</c:v>
                </c:pt>
                <c:pt idx="319">
                  <c:v>2.1276063177393398E-3</c:v>
                </c:pt>
                <c:pt idx="320">
                  <c:v>-0.23109929012288499</c:v>
                </c:pt>
                <c:pt idx="321">
                  <c:v>-0.190335681198046</c:v>
                </c:pt>
                <c:pt idx="322">
                  <c:v>-0.12710598606628401</c:v>
                </c:pt>
                <c:pt idx="323">
                  <c:v>0.136723654979233</c:v>
                </c:pt>
                <c:pt idx="324">
                  <c:v>0.15596378566164901</c:v>
                </c:pt>
                <c:pt idx="325">
                  <c:v>0.18323853711027599</c:v>
                </c:pt>
                <c:pt idx="326">
                  <c:v>0.18093607305936099</c:v>
                </c:pt>
                <c:pt idx="327">
                  <c:v>0.179842101189401</c:v>
                </c:pt>
                <c:pt idx="328">
                  <c:v>0.122615134685859</c:v>
                </c:pt>
                <c:pt idx="329">
                  <c:v>-0.15315340472766401</c:v>
                </c:pt>
                <c:pt idx="330">
                  <c:v>0.123607478446188</c:v>
                </c:pt>
                <c:pt idx="331">
                  <c:v>0.159679046170985</c:v>
                </c:pt>
                <c:pt idx="332">
                  <c:v>0.17079889807162499</c:v>
                </c:pt>
                <c:pt idx="333">
                  <c:v>0.170556361036688</c:v>
                </c:pt>
                <c:pt idx="334">
                  <c:v>0.10574045407636699</c:v>
                </c:pt>
                <c:pt idx="335">
                  <c:v>0.167977708712893</c:v>
                </c:pt>
                <c:pt idx="336">
                  <c:v>0.17118914604948099</c:v>
                </c:pt>
                <c:pt idx="337">
                  <c:v>5.0709588092765698E-2</c:v>
                </c:pt>
                <c:pt idx="338">
                  <c:v>0.100103759126519</c:v>
                </c:pt>
                <c:pt idx="339">
                  <c:v>0.10894538312862399</c:v>
                </c:pt>
                <c:pt idx="340">
                  <c:v>0.14406241734990699</c:v>
                </c:pt>
                <c:pt idx="341">
                  <c:v>0.16702058738842501</c:v>
                </c:pt>
                <c:pt idx="342">
                  <c:v>0.17159010983065501</c:v>
                </c:pt>
                <c:pt idx="343">
                  <c:v>-7.7051385525961802E-2</c:v>
                </c:pt>
                <c:pt idx="344">
                  <c:v>0.127574611181169</c:v>
                </c:pt>
                <c:pt idx="345">
                  <c:v>9.3774260973424894E-2</c:v>
                </c:pt>
                <c:pt idx="346">
                  <c:v>7.8170555140520598E-2</c:v>
                </c:pt>
                <c:pt idx="347">
                  <c:v>0.114076503645518</c:v>
                </c:pt>
                <c:pt idx="348">
                  <c:v>0.136475446753373</c:v>
                </c:pt>
                <c:pt idx="349">
                  <c:v>9.9363871966611797E-2</c:v>
                </c:pt>
                <c:pt idx="350">
                  <c:v>0.12786520697913101</c:v>
                </c:pt>
                <c:pt idx="351">
                  <c:v>0.13385745071434299</c:v>
                </c:pt>
                <c:pt idx="352">
                  <c:v>0.12921434019832201</c:v>
                </c:pt>
                <c:pt idx="353">
                  <c:v>0.154411764705882</c:v>
                </c:pt>
                <c:pt idx="354">
                  <c:v>0.14299450549450601</c:v>
                </c:pt>
                <c:pt idx="355">
                  <c:v>0.175490227960066</c:v>
                </c:pt>
                <c:pt idx="356">
                  <c:v>0.106059863812277</c:v>
                </c:pt>
                <c:pt idx="357">
                  <c:v>0.105504352278546</c:v>
                </c:pt>
                <c:pt idx="358">
                  <c:v>0.10215590860752199</c:v>
                </c:pt>
                <c:pt idx="359">
                  <c:v>-2.5352112676056301E-2</c:v>
                </c:pt>
                <c:pt idx="360">
                  <c:v>0.172177282127804</c:v>
                </c:pt>
                <c:pt idx="361">
                  <c:v>0.13276765908344901</c:v>
                </c:pt>
                <c:pt idx="362">
                  <c:v>0.13871821707812601</c:v>
                </c:pt>
                <c:pt idx="363">
                  <c:v>0.23680058860566999</c:v>
                </c:pt>
                <c:pt idx="364">
                  <c:v>0.23623846576610499</c:v>
                </c:pt>
                <c:pt idx="365">
                  <c:v>0.112853392388334</c:v>
                </c:pt>
                <c:pt idx="366">
                  <c:v>0.17743308427125701</c:v>
                </c:pt>
                <c:pt idx="367">
                  <c:v>-0.21248556216018299</c:v>
                </c:pt>
                <c:pt idx="368">
                  <c:v>-0.19110407876230701</c:v>
                </c:pt>
                <c:pt idx="369">
                  <c:v>-0.201940253126069</c:v>
                </c:pt>
                <c:pt idx="370">
                  <c:v>0.23275478415665299</c:v>
                </c:pt>
                <c:pt idx="371">
                  <c:v>0.17877796790053899</c:v>
                </c:pt>
                <c:pt idx="372">
                  <c:v>0.251877483506664</c:v>
                </c:pt>
                <c:pt idx="373">
                  <c:v>0.25372719765783402</c:v>
                </c:pt>
                <c:pt idx="374">
                  <c:v>0.26514173276763198</c:v>
                </c:pt>
                <c:pt idx="375">
                  <c:v>-0.22326938598125001</c:v>
                </c:pt>
                <c:pt idx="376">
                  <c:v>0.18878499505870799</c:v>
                </c:pt>
                <c:pt idx="377">
                  <c:v>-0.17133341556679399</c:v>
                </c:pt>
                <c:pt idx="378">
                  <c:v>-0.226958525345622</c:v>
                </c:pt>
                <c:pt idx="379">
                  <c:v>-0.220562637587672</c:v>
                </c:pt>
                <c:pt idx="380">
                  <c:v>-0.21687584660936701</c:v>
                </c:pt>
                <c:pt idx="381">
                  <c:v>-9.9902613212140903E-2</c:v>
                </c:pt>
                <c:pt idx="382">
                  <c:v>0.147214178153597</c:v>
                </c:pt>
                <c:pt idx="383">
                  <c:v>-8.0806128544821998E-2</c:v>
                </c:pt>
                <c:pt idx="384">
                  <c:v>-7.5514874141876395E-2</c:v>
                </c:pt>
                <c:pt idx="385">
                  <c:v>0.144221364221364</c:v>
                </c:pt>
                <c:pt idx="386">
                  <c:v>0.164618395303327</c:v>
                </c:pt>
                <c:pt idx="387">
                  <c:v>-0.205198358413133</c:v>
                </c:pt>
                <c:pt idx="388">
                  <c:v>-0.172156862745098</c:v>
                </c:pt>
                <c:pt idx="389">
                  <c:v>-0.18080711465668101</c:v>
                </c:pt>
                <c:pt idx="390">
                  <c:v>-0.172570138104751</c:v>
                </c:pt>
                <c:pt idx="391">
                  <c:v>0.220906584715506</c:v>
                </c:pt>
                <c:pt idx="392">
                  <c:v>0.26841192941908498</c:v>
                </c:pt>
                <c:pt idx="393">
                  <c:v>-0.16716025617295399</c:v>
                </c:pt>
                <c:pt idx="394">
                  <c:v>-0.18952142556197199</c:v>
                </c:pt>
                <c:pt idx="395">
                  <c:v>-0.12796337675077701</c:v>
                </c:pt>
                <c:pt idx="396">
                  <c:v>-0.188758075993603</c:v>
                </c:pt>
                <c:pt idx="397">
                  <c:v>-0.18971259405452101</c:v>
                </c:pt>
                <c:pt idx="398">
                  <c:v>-0.18641843562528801</c:v>
                </c:pt>
                <c:pt idx="399">
                  <c:v>-0.21632708608756501</c:v>
                </c:pt>
                <c:pt idx="400">
                  <c:v>-0.20782466405514</c:v>
                </c:pt>
                <c:pt idx="401">
                  <c:v>-0.20839149992244499</c:v>
                </c:pt>
                <c:pt idx="402">
                  <c:v>-0.22052132657505299</c:v>
                </c:pt>
                <c:pt idx="403">
                  <c:v>-0.16864509070068301</c:v>
                </c:pt>
                <c:pt idx="404">
                  <c:v>-0.256245962139248</c:v>
                </c:pt>
                <c:pt idx="405">
                  <c:v>-5.0617653664745001E-2</c:v>
                </c:pt>
                <c:pt idx="406">
                  <c:v>-0.24467861696542401</c:v>
                </c:pt>
                <c:pt idx="407">
                  <c:v>0.182266591145096</c:v>
                </c:pt>
                <c:pt idx="408">
                  <c:v>-0.114659484417084</c:v>
                </c:pt>
                <c:pt idx="409">
                  <c:v>-0.21207928875986601</c:v>
                </c:pt>
                <c:pt idx="410">
                  <c:v>-0.17824217578242199</c:v>
                </c:pt>
                <c:pt idx="411">
                  <c:v>0.29409545368798301</c:v>
                </c:pt>
                <c:pt idx="412">
                  <c:v>0.29644584647739203</c:v>
                </c:pt>
                <c:pt idx="413">
                  <c:v>-0.14433329860025701</c:v>
                </c:pt>
                <c:pt idx="414">
                  <c:v>-0.23463153875525</c:v>
                </c:pt>
                <c:pt idx="415">
                  <c:v>0.137485970819304</c:v>
                </c:pt>
                <c:pt idx="416">
                  <c:v>-6.7904588200292298E-2</c:v>
                </c:pt>
                <c:pt idx="417">
                  <c:v>-0.16696612243835099</c:v>
                </c:pt>
                <c:pt idx="418">
                  <c:v>0.24561129668362799</c:v>
                </c:pt>
                <c:pt idx="419">
                  <c:v>-9.0277574658515894E-2</c:v>
                </c:pt>
                <c:pt idx="420">
                  <c:v>0.24263815115087101</c:v>
                </c:pt>
                <c:pt idx="421">
                  <c:v>0.21958041958041999</c:v>
                </c:pt>
                <c:pt idx="422">
                  <c:v>0.22196416721964199</c:v>
                </c:pt>
                <c:pt idx="423">
                  <c:v>-5.2781535686467401E-2</c:v>
                </c:pt>
                <c:pt idx="424">
                  <c:v>-6.1551233396584401E-2</c:v>
                </c:pt>
                <c:pt idx="425">
                  <c:v>0.17861450459164799</c:v>
                </c:pt>
                <c:pt idx="426">
                  <c:v>0.17164685908319199</c:v>
                </c:pt>
                <c:pt idx="427">
                  <c:v>0.102940251572327</c:v>
                </c:pt>
                <c:pt idx="428">
                  <c:v>0.145176180950915</c:v>
                </c:pt>
                <c:pt idx="429">
                  <c:v>8.8109072955831494E-2</c:v>
                </c:pt>
                <c:pt idx="430">
                  <c:v>7.0069112174375295E-2</c:v>
                </c:pt>
                <c:pt idx="431">
                  <c:v>0.18374701893227799</c:v>
                </c:pt>
                <c:pt idx="432">
                  <c:v>0.156440767252332</c:v>
                </c:pt>
                <c:pt idx="433">
                  <c:v>9.7159405781297406E-2</c:v>
                </c:pt>
                <c:pt idx="434">
                  <c:v>0.108445532435741</c:v>
                </c:pt>
                <c:pt idx="435">
                  <c:v>-7.33303847854931E-2</c:v>
                </c:pt>
                <c:pt idx="436">
                  <c:v>-0.15582327736110299</c:v>
                </c:pt>
                <c:pt idx="437">
                  <c:v>-0.152512400905154</c:v>
                </c:pt>
                <c:pt idx="438">
                  <c:v>-0.18368629338467299</c:v>
                </c:pt>
                <c:pt idx="439">
                  <c:v>-0.15699505173189399</c:v>
                </c:pt>
                <c:pt idx="440">
                  <c:v>-0.15987884436160299</c:v>
                </c:pt>
                <c:pt idx="441">
                  <c:v>-0.22015850815850799</c:v>
                </c:pt>
                <c:pt idx="442">
                  <c:v>-0.15215129697888299</c:v>
                </c:pt>
                <c:pt idx="443">
                  <c:v>-0.15233056905919401</c:v>
                </c:pt>
                <c:pt idx="444">
                  <c:v>-0.20388568444539401</c:v>
                </c:pt>
                <c:pt idx="445">
                  <c:v>9.3529277739804004E-2</c:v>
                </c:pt>
                <c:pt idx="446">
                  <c:v>-0.176602340540959</c:v>
                </c:pt>
                <c:pt idx="447">
                  <c:v>-0.10752991645969701</c:v>
                </c:pt>
                <c:pt idx="448">
                  <c:v>-0.251845425627445</c:v>
                </c:pt>
                <c:pt idx="449">
                  <c:v>-0.153486006689945</c:v>
                </c:pt>
                <c:pt idx="450">
                  <c:v>-0.20797650222945699</c:v>
                </c:pt>
                <c:pt idx="451">
                  <c:v>0.16868843372886899</c:v>
                </c:pt>
                <c:pt idx="452">
                  <c:v>-0.14322716389755499</c:v>
                </c:pt>
                <c:pt idx="453">
                  <c:v>0.17883627082399201</c:v>
                </c:pt>
                <c:pt idx="454">
                  <c:v>-0.124247459163196</c:v>
                </c:pt>
                <c:pt idx="455">
                  <c:v>-0.16845949271623101</c:v>
                </c:pt>
                <c:pt idx="456">
                  <c:v>-0.169786871270247</c:v>
                </c:pt>
                <c:pt idx="457">
                  <c:v>-0.158489882523418</c:v>
                </c:pt>
                <c:pt idx="458">
                  <c:v>-0.191816816816817</c:v>
                </c:pt>
                <c:pt idx="459">
                  <c:v>-0.17312461751538</c:v>
                </c:pt>
                <c:pt idx="460">
                  <c:v>-0.15366176679837601</c:v>
                </c:pt>
                <c:pt idx="461">
                  <c:v>0.156168283587863</c:v>
                </c:pt>
                <c:pt idx="462">
                  <c:v>-0.172259891854776</c:v>
                </c:pt>
                <c:pt idx="463">
                  <c:v>-0.18607554923344399</c:v>
                </c:pt>
                <c:pt idx="464">
                  <c:v>0.108465608465609</c:v>
                </c:pt>
                <c:pt idx="465">
                  <c:v>0.18101513598003899</c:v>
                </c:pt>
                <c:pt idx="466">
                  <c:v>0.18253805018510899</c:v>
                </c:pt>
                <c:pt idx="467">
                  <c:v>-0.11796037336479399</c:v>
                </c:pt>
                <c:pt idx="468">
                  <c:v>-0.12027959807776301</c:v>
                </c:pt>
                <c:pt idx="469">
                  <c:v>0.12777515351913099</c:v>
                </c:pt>
                <c:pt idx="470">
                  <c:v>0.10129609346476801</c:v>
                </c:pt>
                <c:pt idx="471">
                  <c:v>8.1859756097561007E-2</c:v>
                </c:pt>
                <c:pt idx="472">
                  <c:v>8.0393552358236503E-2</c:v>
                </c:pt>
                <c:pt idx="473">
                  <c:v>8.1961065640590802E-2</c:v>
                </c:pt>
                <c:pt idx="474">
                  <c:v>0.101564455569462</c:v>
                </c:pt>
                <c:pt idx="475">
                  <c:v>0.10498431955397799</c:v>
                </c:pt>
                <c:pt idx="476">
                  <c:v>0.13315508021390399</c:v>
                </c:pt>
                <c:pt idx="477">
                  <c:v>0.148427875087043</c:v>
                </c:pt>
                <c:pt idx="478">
                  <c:v>0.12052702597503701</c:v>
                </c:pt>
                <c:pt idx="479">
                  <c:v>0.116211041378577</c:v>
                </c:pt>
                <c:pt idx="480">
                  <c:v>-9.4865123921675995E-2</c:v>
                </c:pt>
                <c:pt idx="481">
                  <c:v>-0.20488199676265501</c:v>
                </c:pt>
                <c:pt idx="482">
                  <c:v>-0.111596006191011</c:v>
                </c:pt>
                <c:pt idx="483">
                  <c:v>3.5087719298245598E-2</c:v>
                </c:pt>
                <c:pt idx="484">
                  <c:v>3.2823995472552402E-2</c:v>
                </c:pt>
                <c:pt idx="485">
                  <c:v>2.7661163963797201E-2</c:v>
                </c:pt>
                <c:pt idx="486">
                  <c:v>1.8582541054451101E-2</c:v>
                </c:pt>
                <c:pt idx="487">
                  <c:v>8.4397834200704402E-2</c:v>
                </c:pt>
                <c:pt idx="488">
                  <c:v>0.152268541771304</c:v>
                </c:pt>
                <c:pt idx="489">
                  <c:v>-8.4442055649729203E-2</c:v>
                </c:pt>
                <c:pt idx="490">
                  <c:v>-0.19444075980262099</c:v>
                </c:pt>
                <c:pt idx="491">
                  <c:v>-0.17958068599070101</c:v>
                </c:pt>
                <c:pt idx="492">
                  <c:v>-0.137929270538485</c:v>
                </c:pt>
                <c:pt idx="493">
                  <c:v>-0.14966036440324701</c:v>
                </c:pt>
                <c:pt idx="494">
                  <c:v>-0.18532282128142999</c:v>
                </c:pt>
                <c:pt idx="495">
                  <c:v>0.16592257996743501</c:v>
                </c:pt>
                <c:pt idx="496">
                  <c:v>0.21641739371278201</c:v>
                </c:pt>
                <c:pt idx="497">
                  <c:v>-0.102199528672427</c:v>
                </c:pt>
                <c:pt idx="498">
                  <c:v>-0.225518048128342</c:v>
                </c:pt>
                <c:pt idx="499">
                  <c:v>0.199321266968326</c:v>
                </c:pt>
                <c:pt idx="500">
                  <c:v>-0.19532825367505599</c:v>
                </c:pt>
                <c:pt idx="501">
                  <c:v>9.2874756798334901E-2</c:v>
                </c:pt>
                <c:pt idx="502">
                  <c:v>6.0962529108743203E-2</c:v>
                </c:pt>
                <c:pt idx="503">
                  <c:v>0.120544594376646</c:v>
                </c:pt>
                <c:pt idx="504">
                  <c:v>-0.15318835364077299</c:v>
                </c:pt>
                <c:pt idx="505">
                  <c:v>-0.151199494949495</c:v>
                </c:pt>
                <c:pt idx="506">
                  <c:v>-0.17337696335078501</c:v>
                </c:pt>
                <c:pt idx="507">
                  <c:v>0.113029640535998</c:v>
                </c:pt>
                <c:pt idx="508">
                  <c:v>-0.21631120215287</c:v>
                </c:pt>
                <c:pt idx="509">
                  <c:v>0.173697350510609</c:v>
                </c:pt>
                <c:pt idx="510">
                  <c:v>-0.22692441657958901</c:v>
                </c:pt>
                <c:pt idx="511">
                  <c:v>-0.226408442287927</c:v>
                </c:pt>
                <c:pt idx="512">
                  <c:v>-0.16602594439006099</c:v>
                </c:pt>
                <c:pt idx="513">
                  <c:v>-0.18019775159149401</c:v>
                </c:pt>
                <c:pt idx="514">
                  <c:v>-0.17805826784154999</c:v>
                </c:pt>
                <c:pt idx="515">
                  <c:v>-0.234398993077407</c:v>
                </c:pt>
                <c:pt idx="516">
                  <c:v>-0.19364885726932199</c:v>
                </c:pt>
                <c:pt idx="517">
                  <c:v>-0.18836008927263501</c:v>
                </c:pt>
                <c:pt idx="518">
                  <c:v>-0.21889241740486901</c:v>
                </c:pt>
                <c:pt idx="519">
                  <c:v>-0.202963917525773</c:v>
                </c:pt>
                <c:pt idx="520">
                  <c:v>-0.18702180968235499</c:v>
                </c:pt>
                <c:pt idx="521">
                  <c:v>-0.24586722644975101</c:v>
                </c:pt>
                <c:pt idx="522">
                  <c:v>-0.17852805695142401</c:v>
                </c:pt>
                <c:pt idx="523">
                  <c:v>0.20860667227361901</c:v>
                </c:pt>
                <c:pt idx="524">
                  <c:v>-0.198580418360638</c:v>
                </c:pt>
                <c:pt idx="525">
                  <c:v>0.136827773995916</c:v>
                </c:pt>
                <c:pt idx="526">
                  <c:v>0.19912244618127001</c:v>
                </c:pt>
                <c:pt idx="527">
                  <c:v>-0.18943354294517301</c:v>
                </c:pt>
                <c:pt idx="528">
                  <c:v>0.16099033816425101</c:v>
                </c:pt>
                <c:pt idx="529">
                  <c:v>0.18627751979634399</c:v>
                </c:pt>
                <c:pt idx="530">
                  <c:v>-0.31347599768652401</c:v>
                </c:pt>
                <c:pt idx="531">
                  <c:v>-0.20351175742574301</c:v>
                </c:pt>
                <c:pt idx="532">
                  <c:v>-0.20783461858730701</c:v>
                </c:pt>
                <c:pt idx="533">
                  <c:v>-0.180861244019139</c:v>
                </c:pt>
                <c:pt idx="534">
                  <c:v>-0.224915254237288</c:v>
                </c:pt>
                <c:pt idx="535">
                  <c:v>0.12813240370946999</c:v>
                </c:pt>
                <c:pt idx="536">
                  <c:v>-0.16168744482483899</c:v>
                </c:pt>
                <c:pt idx="537">
                  <c:v>0.14384780835125699</c:v>
                </c:pt>
                <c:pt idx="538">
                  <c:v>-0.13253979896197901</c:v>
                </c:pt>
                <c:pt idx="539">
                  <c:v>-9.6695784715045294E-2</c:v>
                </c:pt>
                <c:pt idx="540">
                  <c:v>-0.139158112060561</c:v>
                </c:pt>
                <c:pt idx="541">
                  <c:v>7.9051206169850299E-2</c:v>
                </c:pt>
                <c:pt idx="542">
                  <c:v>2.83051307573975E-2</c:v>
                </c:pt>
                <c:pt idx="543">
                  <c:v>4.3236301369862999E-2</c:v>
                </c:pt>
                <c:pt idx="544">
                  <c:v>-0.111357714947409</c:v>
                </c:pt>
                <c:pt idx="545">
                  <c:v>-9.4032549728752204E-2</c:v>
                </c:pt>
                <c:pt idx="546">
                  <c:v>-0.161067054572756</c:v>
                </c:pt>
                <c:pt idx="547">
                  <c:v>-0.115502450980392</c:v>
                </c:pt>
                <c:pt idx="548">
                  <c:v>-0.15077243018419501</c:v>
                </c:pt>
                <c:pt idx="549">
                  <c:v>-9.5963442498096005E-2</c:v>
                </c:pt>
                <c:pt idx="550">
                  <c:v>-0.108187728565624</c:v>
                </c:pt>
                <c:pt idx="551">
                  <c:v>-6.0866451843895497E-2</c:v>
                </c:pt>
                <c:pt idx="552">
                  <c:v>-0.22893772893772901</c:v>
                </c:pt>
                <c:pt idx="553">
                  <c:v>-0.213164251207729</c:v>
                </c:pt>
                <c:pt idx="554">
                  <c:v>-0.228555058386991</c:v>
                </c:pt>
                <c:pt idx="555">
                  <c:v>-2.69919753586772E-2</c:v>
                </c:pt>
                <c:pt idx="556">
                  <c:v>0.12347357492460601</c:v>
                </c:pt>
                <c:pt idx="557">
                  <c:v>-0.201065162907268</c:v>
                </c:pt>
                <c:pt idx="558">
                  <c:v>-0.133874239350913</c:v>
                </c:pt>
                <c:pt idx="559">
                  <c:v>0.15388301536434201</c:v>
                </c:pt>
                <c:pt idx="560">
                  <c:v>0.145396825396825</c:v>
                </c:pt>
                <c:pt idx="561">
                  <c:v>-0.35079483358171898</c:v>
                </c:pt>
                <c:pt idx="562">
                  <c:v>-0.34972933958859598</c:v>
                </c:pt>
                <c:pt idx="563">
                  <c:v>-0.276199231154939</c:v>
                </c:pt>
                <c:pt idx="564">
                  <c:v>0.25483091787439599</c:v>
                </c:pt>
                <c:pt idx="565">
                  <c:v>0.26743188864700801</c:v>
                </c:pt>
                <c:pt idx="566">
                  <c:v>0.28864153807234999</c:v>
                </c:pt>
                <c:pt idx="567">
                  <c:v>0.36425803510371602</c:v>
                </c:pt>
                <c:pt idx="568">
                  <c:v>0.19066249347939501</c:v>
                </c:pt>
                <c:pt idx="569">
                  <c:v>0.24777152240206399</c:v>
                </c:pt>
                <c:pt idx="570">
                  <c:v>0.27411691799214999</c:v>
                </c:pt>
                <c:pt idx="571">
                  <c:v>0.19736320941549301</c:v>
                </c:pt>
                <c:pt idx="572">
                  <c:v>0.28375527426160302</c:v>
                </c:pt>
                <c:pt idx="573">
                  <c:v>0.41835269547056497</c:v>
                </c:pt>
                <c:pt idx="574">
                  <c:v>0.233514001806685</c:v>
                </c:pt>
                <c:pt idx="575">
                  <c:v>0.35523493858451899</c:v>
                </c:pt>
                <c:pt idx="576">
                  <c:v>0.33817984671874601</c:v>
                </c:pt>
                <c:pt idx="577">
                  <c:v>0.311314255431902</c:v>
                </c:pt>
                <c:pt idx="578">
                  <c:v>0.32944591302545001</c:v>
                </c:pt>
                <c:pt idx="579">
                  <c:v>0.36475528993700501</c:v>
                </c:pt>
                <c:pt idx="580">
                  <c:v>0.25686246622102099</c:v>
                </c:pt>
                <c:pt idx="581">
                  <c:v>0.25148544266191297</c:v>
                </c:pt>
                <c:pt idx="582">
                  <c:v>0.32173490856125597</c:v>
                </c:pt>
                <c:pt idx="583">
                  <c:v>0.32157596698339602</c:v>
                </c:pt>
                <c:pt idx="584">
                  <c:v>0.31707788131910603</c:v>
                </c:pt>
                <c:pt idx="585">
                  <c:v>-0.24516935667197101</c:v>
                </c:pt>
                <c:pt idx="586">
                  <c:v>0.25216911426556698</c:v>
                </c:pt>
                <c:pt idx="587">
                  <c:v>0.29411042944785298</c:v>
                </c:pt>
                <c:pt idx="588">
                  <c:v>0.244743575481144</c:v>
                </c:pt>
                <c:pt idx="589">
                  <c:v>0.31295198272612001</c:v>
                </c:pt>
                <c:pt idx="590">
                  <c:v>0.158312655086849</c:v>
                </c:pt>
                <c:pt idx="591">
                  <c:v>0.300435729847495</c:v>
                </c:pt>
                <c:pt idx="592">
                  <c:v>0.31742034943473801</c:v>
                </c:pt>
                <c:pt idx="593">
                  <c:v>0.32090909090909098</c:v>
                </c:pt>
                <c:pt idx="594">
                  <c:v>0.30677966101694898</c:v>
                </c:pt>
                <c:pt idx="595">
                  <c:v>0.28729838709677402</c:v>
                </c:pt>
                <c:pt idx="596">
                  <c:v>0.29461055037135803</c:v>
                </c:pt>
                <c:pt idx="597">
                  <c:v>0.36255842132594801</c:v>
                </c:pt>
                <c:pt idx="598">
                  <c:v>0.349702633814783</c:v>
                </c:pt>
                <c:pt idx="599">
                  <c:v>-0.18978829389788299</c:v>
                </c:pt>
                <c:pt idx="600">
                  <c:v>-0.19943019943019899</c:v>
                </c:pt>
                <c:pt idx="601">
                  <c:v>0.16861798790478699</c:v>
                </c:pt>
                <c:pt idx="602">
                  <c:v>0.16913580246913601</c:v>
                </c:pt>
                <c:pt idx="603">
                  <c:v>0.34528560027362898</c:v>
                </c:pt>
                <c:pt idx="604">
                  <c:v>-0.17637434554973799</c:v>
                </c:pt>
                <c:pt idx="605">
                  <c:v>0.166920345002537</c:v>
                </c:pt>
                <c:pt idx="606">
                  <c:v>0.12799124441683701</c:v>
                </c:pt>
                <c:pt idx="607">
                  <c:v>0.196674057649667</c:v>
                </c:pt>
                <c:pt idx="608">
                  <c:v>0.196667474225417</c:v>
                </c:pt>
                <c:pt idx="609">
                  <c:v>0.113526807673389</c:v>
                </c:pt>
                <c:pt idx="610">
                  <c:v>0.1125</c:v>
                </c:pt>
                <c:pt idx="611">
                  <c:v>8.8082901554404194E-2</c:v>
                </c:pt>
                <c:pt idx="612">
                  <c:v>9.7435897435897395E-2</c:v>
                </c:pt>
                <c:pt idx="613">
                  <c:v>0.256565656565657</c:v>
                </c:pt>
                <c:pt idx="614">
                  <c:v>7.4285714285714302E-2</c:v>
                </c:pt>
                <c:pt idx="615">
                  <c:v>-0.175595238095238</c:v>
                </c:pt>
                <c:pt idx="616">
                  <c:v>0.134935562521769</c:v>
                </c:pt>
                <c:pt idx="617">
                  <c:v>0.16564852187193199</c:v>
                </c:pt>
                <c:pt idx="618">
                  <c:v>-0.21366607248960201</c:v>
                </c:pt>
                <c:pt idx="619">
                  <c:v>-0.39247763932421098</c:v>
                </c:pt>
                <c:pt idx="620">
                  <c:v>7.3732718894009203E-2</c:v>
                </c:pt>
                <c:pt idx="621">
                  <c:v>-0.27951114306254499</c:v>
                </c:pt>
                <c:pt idx="622">
                  <c:v>-0.277888182299947</c:v>
                </c:pt>
                <c:pt idx="623">
                  <c:v>-0.28589354114383803</c:v>
                </c:pt>
                <c:pt idx="624">
                  <c:v>-0.29736908676954199</c:v>
                </c:pt>
                <c:pt idx="625">
                  <c:v>-0.24583941605839399</c:v>
                </c:pt>
                <c:pt idx="626">
                  <c:v>-0.39281609195402301</c:v>
                </c:pt>
                <c:pt idx="627">
                  <c:v>-0.28768964855002899</c:v>
                </c:pt>
                <c:pt idx="628">
                  <c:v>-0.225325550067355</c:v>
                </c:pt>
                <c:pt idx="629">
                  <c:v>-0.26883116883116898</c:v>
                </c:pt>
                <c:pt idx="630">
                  <c:v>-0.26213186077643902</c:v>
                </c:pt>
                <c:pt idx="631">
                  <c:v>-0.27121528583584797</c:v>
                </c:pt>
                <c:pt idx="632">
                  <c:v>-0.243103448275862</c:v>
                </c:pt>
                <c:pt idx="633">
                  <c:v>-0.234511966906333</c:v>
                </c:pt>
                <c:pt idx="634">
                  <c:v>-0.36732560917343499</c:v>
                </c:pt>
                <c:pt idx="635">
                  <c:v>-0.50157563025210095</c:v>
                </c:pt>
                <c:pt idx="636">
                  <c:v>-0.18775995246583499</c:v>
                </c:pt>
                <c:pt idx="637">
                  <c:v>-0.22701525054466201</c:v>
                </c:pt>
                <c:pt idx="638">
                  <c:v>-0.311352074966533</c:v>
                </c:pt>
                <c:pt idx="639">
                  <c:v>-0.30744007236544502</c:v>
                </c:pt>
                <c:pt idx="640">
                  <c:v>0.30891870560378798</c:v>
                </c:pt>
                <c:pt idx="641">
                  <c:v>-0.388534218590398</c:v>
                </c:pt>
                <c:pt idx="642">
                  <c:v>-0.32126696832579199</c:v>
                </c:pt>
                <c:pt idx="643">
                  <c:v>-0.22440191387559799</c:v>
                </c:pt>
                <c:pt idx="644">
                  <c:v>-0.205970597059706</c:v>
                </c:pt>
                <c:pt idx="645">
                  <c:v>-0.22750949871307799</c:v>
                </c:pt>
                <c:pt idx="646">
                  <c:v>-0.23222867440929101</c:v>
                </c:pt>
                <c:pt idx="647">
                  <c:v>-0.33767303889255101</c:v>
                </c:pt>
                <c:pt idx="648">
                  <c:v>-0.21270873996963799</c:v>
                </c:pt>
                <c:pt idx="649">
                  <c:v>-0.17859664607237399</c:v>
                </c:pt>
                <c:pt idx="650">
                  <c:v>-0.216746157922629</c:v>
                </c:pt>
                <c:pt idx="651">
                  <c:v>-0.23199292142023401</c:v>
                </c:pt>
                <c:pt idx="652">
                  <c:v>-0.19012155452833401</c:v>
                </c:pt>
                <c:pt idx="653">
                  <c:v>-0.21938384998086499</c:v>
                </c:pt>
                <c:pt idx="654">
                  <c:v>-0.33210180623973701</c:v>
                </c:pt>
                <c:pt idx="655">
                  <c:v>-0.19630434782608699</c:v>
                </c:pt>
                <c:pt idx="656">
                  <c:v>-0.31736111111111098</c:v>
                </c:pt>
                <c:pt idx="657">
                  <c:v>-0.34139078647749199</c:v>
                </c:pt>
                <c:pt idx="658">
                  <c:v>0.30117695643196402</c:v>
                </c:pt>
                <c:pt idx="659">
                  <c:v>-0.353966459393254</c:v>
                </c:pt>
                <c:pt idx="660">
                  <c:v>-0.14943825737133901</c:v>
                </c:pt>
                <c:pt idx="661">
                  <c:v>-0.26407089151450103</c:v>
                </c:pt>
                <c:pt idx="662">
                  <c:v>-0.176328439651812</c:v>
                </c:pt>
                <c:pt idx="663">
                  <c:v>-0.20963016084417599</c:v>
                </c:pt>
                <c:pt idx="664">
                  <c:v>-0.30698659139026102</c:v>
                </c:pt>
                <c:pt idx="665">
                  <c:v>-0.34285714285714303</c:v>
                </c:pt>
                <c:pt idx="666">
                  <c:v>-0.33471454880294699</c:v>
                </c:pt>
                <c:pt idx="667">
                  <c:v>-0.27512305168170598</c:v>
                </c:pt>
                <c:pt idx="668">
                  <c:v>-0.213563982128537</c:v>
                </c:pt>
                <c:pt idx="669">
                  <c:v>-0.348118279569892</c:v>
                </c:pt>
                <c:pt idx="670">
                  <c:v>-0.45260295260295302</c:v>
                </c:pt>
                <c:pt idx="671">
                  <c:v>-0.45284890342015299</c:v>
                </c:pt>
                <c:pt idx="672">
                  <c:v>-0.31450236966824602</c:v>
                </c:pt>
                <c:pt idx="673">
                  <c:v>-0.34853249475891002</c:v>
                </c:pt>
                <c:pt idx="674">
                  <c:v>-0.24955436720142599</c:v>
                </c:pt>
                <c:pt idx="675">
                  <c:v>-0.261091127098321</c:v>
                </c:pt>
                <c:pt idx="676">
                  <c:v>-0.306097906055461</c:v>
                </c:pt>
                <c:pt idx="677">
                  <c:v>-0.249025136480893</c:v>
                </c:pt>
                <c:pt idx="678">
                  <c:v>0.30408767772511802</c:v>
                </c:pt>
                <c:pt idx="679">
                  <c:v>0.28677248677248701</c:v>
                </c:pt>
                <c:pt idx="680">
                  <c:v>-0.30407969639468702</c:v>
                </c:pt>
                <c:pt idx="681">
                  <c:v>-0.17776432606941101</c:v>
                </c:pt>
                <c:pt idx="682">
                  <c:v>-0.18748993288590601</c:v>
                </c:pt>
                <c:pt idx="683">
                  <c:v>-0.293873355263158</c:v>
                </c:pt>
                <c:pt idx="684">
                  <c:v>-0.31179551644667902</c:v>
                </c:pt>
                <c:pt idx="685">
                  <c:v>0.252056404230317</c:v>
                </c:pt>
                <c:pt idx="686">
                  <c:v>-0.25029812339170299</c:v>
                </c:pt>
                <c:pt idx="687">
                  <c:v>-0.223084886128364</c:v>
                </c:pt>
                <c:pt idx="688">
                  <c:v>0.36677631578947401</c:v>
                </c:pt>
                <c:pt idx="689">
                  <c:v>0.361252268602541</c:v>
                </c:pt>
                <c:pt idx="690">
                  <c:v>0.27634660421545698</c:v>
                </c:pt>
                <c:pt idx="691">
                  <c:v>0.29991535466395802</c:v>
                </c:pt>
                <c:pt idx="692">
                  <c:v>-0.23519297769331701</c:v>
                </c:pt>
                <c:pt idx="693">
                  <c:v>-0.30227204484035602</c:v>
                </c:pt>
                <c:pt idx="694">
                  <c:v>-0.32150335008375203</c:v>
                </c:pt>
                <c:pt idx="695">
                  <c:v>-0.36873566983295097</c:v>
                </c:pt>
                <c:pt idx="696">
                  <c:v>-0.322673581100547</c:v>
                </c:pt>
                <c:pt idx="697">
                  <c:v>-0.34331125827814601</c:v>
                </c:pt>
                <c:pt idx="698">
                  <c:v>-0.41371128871128898</c:v>
                </c:pt>
                <c:pt idx="699">
                  <c:v>-0.41133546581367503</c:v>
                </c:pt>
                <c:pt idx="700">
                  <c:v>-0.40206452951551003</c:v>
                </c:pt>
                <c:pt idx="701">
                  <c:v>-0.28055903212348798</c:v>
                </c:pt>
                <c:pt idx="702">
                  <c:v>-0.298615655675812</c:v>
                </c:pt>
                <c:pt idx="703">
                  <c:v>-0.29861111111111099</c:v>
                </c:pt>
                <c:pt idx="704">
                  <c:v>-0.30280775379696201</c:v>
                </c:pt>
                <c:pt idx="705">
                  <c:v>-0.348768472906404</c:v>
                </c:pt>
                <c:pt idx="706">
                  <c:v>-0.30769230769230799</c:v>
                </c:pt>
                <c:pt idx="707">
                  <c:v>-0.34197292069632501</c:v>
                </c:pt>
                <c:pt idx="708">
                  <c:v>-0.31961055648907799</c:v>
                </c:pt>
                <c:pt idx="709">
                  <c:v>0.354255998540279</c:v>
                </c:pt>
                <c:pt idx="710">
                  <c:v>0.35815929203539798</c:v>
                </c:pt>
                <c:pt idx="711">
                  <c:v>-0.38148354712771898</c:v>
                </c:pt>
                <c:pt idx="712">
                  <c:v>0.23273910582908899</c:v>
                </c:pt>
                <c:pt idx="713">
                  <c:v>0.20638112973308501</c:v>
                </c:pt>
                <c:pt idx="714">
                  <c:v>0.234670229868259</c:v>
                </c:pt>
                <c:pt idx="715">
                  <c:v>0.28962176150212099</c:v>
                </c:pt>
                <c:pt idx="716">
                  <c:v>0.21435406698564599</c:v>
                </c:pt>
                <c:pt idx="717">
                  <c:v>0.26064337533409698</c:v>
                </c:pt>
                <c:pt idx="718">
                  <c:v>0.28114285714285697</c:v>
                </c:pt>
                <c:pt idx="719">
                  <c:v>-0.362364243943191</c:v>
                </c:pt>
                <c:pt idx="720">
                  <c:v>0.22474585584760501</c:v>
                </c:pt>
                <c:pt idx="721">
                  <c:v>-0.166084869641104</c:v>
                </c:pt>
                <c:pt idx="722">
                  <c:v>-0.20880934247270899</c:v>
                </c:pt>
                <c:pt idx="723">
                  <c:v>-0.213745800671893</c:v>
                </c:pt>
                <c:pt idx="724">
                  <c:v>-0.21624896150650799</c:v>
                </c:pt>
                <c:pt idx="725">
                  <c:v>-0.30125000000000002</c:v>
                </c:pt>
                <c:pt idx="726">
                  <c:v>-0.32495401594113998</c:v>
                </c:pt>
                <c:pt idx="727">
                  <c:v>0.18342262842735599</c:v>
                </c:pt>
                <c:pt idx="728">
                  <c:v>0.20977885980929201</c:v>
                </c:pt>
                <c:pt idx="729">
                  <c:v>-0.14149359257622601</c:v>
                </c:pt>
                <c:pt idx="730">
                  <c:v>0.20879629629629601</c:v>
                </c:pt>
                <c:pt idx="731">
                  <c:v>0.25</c:v>
                </c:pt>
                <c:pt idx="732">
                  <c:v>0.27114164904862598</c:v>
                </c:pt>
                <c:pt idx="733">
                  <c:v>0.28863172226004102</c:v>
                </c:pt>
                <c:pt idx="734">
                  <c:v>0.26530612244898</c:v>
                </c:pt>
                <c:pt idx="735">
                  <c:v>0.12831858407079599</c:v>
                </c:pt>
                <c:pt idx="736">
                  <c:v>0.177570093457944</c:v>
                </c:pt>
                <c:pt idx="737">
                  <c:v>0.135265700483092</c:v>
                </c:pt>
                <c:pt idx="738">
                  <c:v>0.18295880149812699</c:v>
                </c:pt>
                <c:pt idx="739">
                  <c:v>0.179192455054524</c:v>
                </c:pt>
                <c:pt idx="740">
                  <c:v>0.17996734850667401</c:v>
                </c:pt>
                <c:pt idx="741">
                  <c:v>-9.5902463549522393E-2</c:v>
                </c:pt>
                <c:pt idx="742">
                  <c:v>0.123869585911471</c:v>
                </c:pt>
                <c:pt idx="743">
                  <c:v>-0.28656053313587598</c:v>
                </c:pt>
                <c:pt idx="744">
                  <c:v>0.120766234088484</c:v>
                </c:pt>
                <c:pt idx="745">
                  <c:v>-0.31838649155722298</c:v>
                </c:pt>
                <c:pt idx="746">
                  <c:v>-0.14598011958715801</c:v>
                </c:pt>
                <c:pt idx="747">
                  <c:v>0.245342629916113</c:v>
                </c:pt>
                <c:pt idx="748">
                  <c:v>-0.218073188946975</c:v>
                </c:pt>
                <c:pt idx="749">
                  <c:v>-0.30592105263157898</c:v>
                </c:pt>
                <c:pt idx="750">
                  <c:v>-0.29871977240398301</c:v>
                </c:pt>
                <c:pt idx="751">
                  <c:v>0.17143370571146199</c:v>
                </c:pt>
                <c:pt idx="752">
                  <c:v>-0.37730243612596598</c:v>
                </c:pt>
                <c:pt idx="753">
                  <c:v>-0.37755102040816302</c:v>
                </c:pt>
                <c:pt idx="754">
                  <c:v>-0.35352891156462601</c:v>
                </c:pt>
                <c:pt idx="755">
                  <c:v>-0.158076923076923</c:v>
                </c:pt>
                <c:pt idx="756">
                  <c:v>0.101458661860779</c:v>
                </c:pt>
                <c:pt idx="757">
                  <c:v>-0.17219902328544101</c:v>
                </c:pt>
                <c:pt idx="758">
                  <c:v>-0.187167112600335</c:v>
                </c:pt>
                <c:pt idx="759">
                  <c:v>0.15527950310558999</c:v>
                </c:pt>
                <c:pt idx="760">
                  <c:v>0.126006715645434</c:v>
                </c:pt>
                <c:pt idx="761">
                  <c:v>0.115788736340712</c:v>
                </c:pt>
                <c:pt idx="762">
                  <c:v>0.112380952380952</c:v>
                </c:pt>
                <c:pt idx="763">
                  <c:v>-0.26090816844241499</c:v>
                </c:pt>
                <c:pt idx="764">
                  <c:v>-0.24958794443136301</c:v>
                </c:pt>
                <c:pt idx="765">
                  <c:v>-0.14058914728682201</c:v>
                </c:pt>
                <c:pt idx="766">
                  <c:v>0.145717463848721</c:v>
                </c:pt>
                <c:pt idx="767">
                  <c:v>0.119078661451543</c:v>
                </c:pt>
                <c:pt idx="768">
                  <c:v>0.10145081387119601</c:v>
                </c:pt>
                <c:pt idx="769">
                  <c:v>8.89044943820224E-2</c:v>
                </c:pt>
                <c:pt idx="770">
                  <c:v>-0.23941618299761</c:v>
                </c:pt>
                <c:pt idx="771">
                  <c:v>-0.22878918607995399</c:v>
                </c:pt>
                <c:pt idx="772">
                  <c:v>-3.6031718368769602E-2</c:v>
                </c:pt>
                <c:pt idx="773">
                  <c:v>-4.2714968152866198E-2</c:v>
                </c:pt>
                <c:pt idx="774">
                  <c:v>-0.18886254822665399</c:v>
                </c:pt>
                <c:pt idx="775">
                  <c:v>0.51587301587301604</c:v>
                </c:pt>
                <c:pt idx="776">
                  <c:v>0.40364092906465798</c:v>
                </c:pt>
                <c:pt idx="777">
                  <c:v>0.29427083333333298</c:v>
                </c:pt>
                <c:pt idx="778">
                  <c:v>0.220906620906621</c:v>
                </c:pt>
                <c:pt idx="779">
                  <c:v>-0.18675442204854001</c:v>
                </c:pt>
                <c:pt idx="780">
                  <c:v>-0.23284870513403</c:v>
                </c:pt>
                <c:pt idx="781">
                  <c:v>-0.10999357031321801</c:v>
                </c:pt>
                <c:pt idx="782">
                  <c:v>5.2738336713995998E-2</c:v>
                </c:pt>
                <c:pt idx="783">
                  <c:v>9.6653690377885307E-2</c:v>
                </c:pt>
                <c:pt idx="784">
                  <c:v>-0.20969274627811199</c:v>
                </c:pt>
                <c:pt idx="785">
                  <c:v>2.6966089466089499E-2</c:v>
                </c:pt>
                <c:pt idx="786">
                  <c:v>9.2467686023701395E-2</c:v>
                </c:pt>
                <c:pt idx="787">
                  <c:v>3.19660143464029E-2</c:v>
                </c:pt>
                <c:pt idx="788">
                  <c:v>0.158045977011494</c:v>
                </c:pt>
                <c:pt idx="789">
                  <c:v>0.12548061257738699</c:v>
                </c:pt>
                <c:pt idx="790">
                  <c:v>0.13929292298728599</c:v>
                </c:pt>
                <c:pt idx="791">
                  <c:v>9.2692307692307699E-2</c:v>
                </c:pt>
                <c:pt idx="792">
                  <c:v>1.2318840579710199E-2</c:v>
                </c:pt>
                <c:pt idx="793">
                  <c:v>5.7476231633534998E-2</c:v>
                </c:pt>
                <c:pt idx="794">
                  <c:v>0.122953892290391</c:v>
                </c:pt>
                <c:pt idx="795">
                  <c:v>0.13439493101004599</c:v>
                </c:pt>
                <c:pt idx="796">
                  <c:v>3.8091725718500599E-2</c:v>
                </c:pt>
                <c:pt idx="797">
                  <c:v>2.62276785714286E-2</c:v>
                </c:pt>
                <c:pt idx="798">
                  <c:v>0.202851253864651</c:v>
                </c:pt>
                <c:pt idx="799">
                  <c:v>0.16248247737988999</c:v>
                </c:pt>
                <c:pt idx="800">
                  <c:v>6.5428431074411195E-2</c:v>
                </c:pt>
                <c:pt idx="801">
                  <c:v>-2.8396043101925499E-2</c:v>
                </c:pt>
                <c:pt idx="802">
                  <c:v>5.6743780008729899E-2</c:v>
                </c:pt>
                <c:pt idx="803">
                  <c:v>0.202908184461986</c:v>
                </c:pt>
                <c:pt idx="804">
                  <c:v>0.122864751347724</c:v>
                </c:pt>
                <c:pt idx="805">
                  <c:v>9.7838785046728993E-2</c:v>
                </c:pt>
                <c:pt idx="806">
                  <c:v>0.103329992204032</c:v>
                </c:pt>
                <c:pt idx="807">
                  <c:v>4.3170488534396798E-2</c:v>
                </c:pt>
                <c:pt idx="808">
                  <c:v>8.2905645479668402E-2</c:v>
                </c:pt>
                <c:pt idx="809">
                  <c:v>8.2896804609743302E-2</c:v>
                </c:pt>
                <c:pt idx="810">
                  <c:v>0.101628497093117</c:v>
                </c:pt>
                <c:pt idx="811">
                  <c:v>0.123150072422697</c:v>
                </c:pt>
                <c:pt idx="812">
                  <c:v>1.2678672373415099E-2</c:v>
                </c:pt>
                <c:pt idx="813">
                  <c:v>0.173922243810477</c:v>
                </c:pt>
                <c:pt idx="814">
                  <c:v>0.198519787725185</c:v>
                </c:pt>
                <c:pt idx="815">
                  <c:v>0.19388935797604501</c:v>
                </c:pt>
                <c:pt idx="816">
                  <c:v>0.23611111111111099</c:v>
                </c:pt>
                <c:pt idx="817">
                  <c:v>-0.27590059718743998</c:v>
                </c:pt>
                <c:pt idx="818">
                  <c:v>-0.28008482745324798</c:v>
                </c:pt>
                <c:pt idx="819">
                  <c:v>0.17218236519324201</c:v>
                </c:pt>
                <c:pt idx="820">
                  <c:v>0.272954545454546</c:v>
                </c:pt>
                <c:pt idx="821">
                  <c:v>0.25697577276524602</c:v>
                </c:pt>
                <c:pt idx="822">
                  <c:v>0.20137161084529501</c:v>
                </c:pt>
                <c:pt idx="823">
                  <c:v>0.31730262001054998</c:v>
                </c:pt>
                <c:pt idx="824">
                  <c:v>0.29237058090888801</c:v>
                </c:pt>
                <c:pt idx="825">
                  <c:v>0.268675574086358</c:v>
                </c:pt>
                <c:pt idx="826">
                  <c:v>-0.18250553233341499</c:v>
                </c:pt>
                <c:pt idx="827">
                  <c:v>0.25940012368583798</c:v>
                </c:pt>
                <c:pt idx="828">
                  <c:v>0.255594620235504</c:v>
                </c:pt>
                <c:pt idx="829">
                  <c:v>0.33740017746228901</c:v>
                </c:pt>
                <c:pt idx="830">
                  <c:v>0.359160356051548</c:v>
                </c:pt>
                <c:pt idx="831">
                  <c:v>0.17813744380218399</c:v>
                </c:pt>
                <c:pt idx="832">
                  <c:v>0.25294063165694203</c:v>
                </c:pt>
                <c:pt idx="833">
                  <c:v>0.2162865452319</c:v>
                </c:pt>
                <c:pt idx="834">
                  <c:v>0.35230974632843798</c:v>
                </c:pt>
                <c:pt idx="835">
                  <c:v>-0.25144462535516998</c:v>
                </c:pt>
                <c:pt idx="836">
                  <c:v>-0.12083774272143299</c:v>
                </c:pt>
                <c:pt idx="837">
                  <c:v>9.7278048092518096E-2</c:v>
                </c:pt>
                <c:pt idx="838">
                  <c:v>0.105225938759635</c:v>
                </c:pt>
                <c:pt idx="839">
                  <c:v>0.102304426925409</c:v>
                </c:pt>
                <c:pt idx="840">
                  <c:v>0.36375231910946199</c:v>
                </c:pt>
                <c:pt idx="841">
                  <c:v>-0.36220880069025002</c:v>
                </c:pt>
                <c:pt idx="842">
                  <c:v>-0.21037380469429201</c:v>
                </c:pt>
                <c:pt idx="843">
                  <c:v>-0.20744010088272399</c:v>
                </c:pt>
                <c:pt idx="844">
                  <c:v>9.9110085695451502E-2</c:v>
                </c:pt>
                <c:pt idx="845">
                  <c:v>-0.126708074534161</c:v>
                </c:pt>
                <c:pt idx="846">
                  <c:v>-0.114417258616154</c:v>
                </c:pt>
                <c:pt idx="847">
                  <c:v>-0.15985058902404001</c:v>
                </c:pt>
              </c:numCache>
            </c:numRef>
          </c:xVal>
          <c:yVal>
            <c:numRef>
              <c:f>'Sex Difference'!$T$2:$T$849</c:f>
              <c:numCache>
                <c:formatCode>0.000</c:formatCode>
                <c:ptCount val="848"/>
                <c:pt idx="0">
                  <c:v>-0.16167947959787099</c:v>
                </c:pt>
                <c:pt idx="1">
                  <c:v>-0.230055292259084</c:v>
                </c:pt>
                <c:pt idx="2">
                  <c:v>0.32085561497326198</c:v>
                </c:pt>
                <c:pt idx="3">
                  <c:v>0.29344919786096302</c:v>
                </c:pt>
                <c:pt idx="4">
                  <c:v>0.29435215946843901</c:v>
                </c:pt>
                <c:pt idx="5">
                  <c:v>-0.412121212121212</c:v>
                </c:pt>
                <c:pt idx="6">
                  <c:v>0.21262699564586399</c:v>
                </c:pt>
                <c:pt idx="7">
                  <c:v>-0.35659931776436599</c:v>
                </c:pt>
                <c:pt idx="8">
                  <c:v>0.37231394462788903</c:v>
                </c:pt>
                <c:pt idx="9">
                  <c:v>0.32220394736842101</c:v>
                </c:pt>
                <c:pt idx="10">
                  <c:v>0.162035366293757</c:v>
                </c:pt>
                <c:pt idx="11">
                  <c:v>0.33609195402298903</c:v>
                </c:pt>
                <c:pt idx="12">
                  <c:v>-0.15853896103896101</c:v>
                </c:pt>
                <c:pt idx="13">
                  <c:v>0.340407470288625</c:v>
                </c:pt>
                <c:pt idx="14">
                  <c:v>9.9254587155963303E-2</c:v>
                </c:pt>
                <c:pt idx="15">
                  <c:v>0.25821104122990901</c:v>
                </c:pt>
                <c:pt idx="16">
                  <c:v>-0.13355580274379</c:v>
                </c:pt>
                <c:pt idx="17">
                  <c:v>0.23946932006633501</c:v>
                </c:pt>
                <c:pt idx="18">
                  <c:v>1.6200466200466199E-2</c:v>
                </c:pt>
                <c:pt idx="19">
                  <c:v>-0.32715355805243401</c:v>
                </c:pt>
                <c:pt idx="20">
                  <c:v>-0.32954545454545497</c:v>
                </c:pt>
                <c:pt idx="21">
                  <c:v>-0.16372053872053899</c:v>
                </c:pt>
                <c:pt idx="22">
                  <c:v>-0.47435897435897401</c:v>
                </c:pt>
                <c:pt idx="23">
                  <c:v>0.23873177198409201</c:v>
                </c:pt>
                <c:pt idx="24">
                  <c:v>0.26691295312860802</c:v>
                </c:pt>
                <c:pt idx="25">
                  <c:v>0.350502008032128</c:v>
                </c:pt>
                <c:pt idx="26">
                  <c:v>0.35102040816326502</c:v>
                </c:pt>
                <c:pt idx="27">
                  <c:v>0.118413433700058</c:v>
                </c:pt>
                <c:pt idx="28">
                  <c:v>0.27164622816796702</c:v>
                </c:pt>
                <c:pt idx="29">
                  <c:v>0.34868421052631599</c:v>
                </c:pt>
                <c:pt idx="30">
                  <c:v>0.34260026026262902</c:v>
                </c:pt>
                <c:pt idx="31">
                  <c:v>0.236363636363636</c:v>
                </c:pt>
                <c:pt idx="32">
                  <c:v>0.36558523443769297</c:v>
                </c:pt>
                <c:pt idx="33">
                  <c:v>0.51811464968152898</c:v>
                </c:pt>
                <c:pt idx="34">
                  <c:v>-0.32262094516003997</c:v>
                </c:pt>
                <c:pt idx="35">
                  <c:v>-0.33761713520749698</c:v>
                </c:pt>
                <c:pt idx="36">
                  <c:v>-0.466120835686053</c:v>
                </c:pt>
                <c:pt idx="37">
                  <c:v>-0.180204478454494</c:v>
                </c:pt>
                <c:pt idx="38">
                  <c:v>0.34506749740394599</c:v>
                </c:pt>
                <c:pt idx="39">
                  <c:v>0.22494172494172501</c:v>
                </c:pt>
                <c:pt idx="40">
                  <c:v>0.300097751710655</c:v>
                </c:pt>
                <c:pt idx="41">
                  <c:v>0.34735135135135098</c:v>
                </c:pt>
                <c:pt idx="42">
                  <c:v>0.31344153141906</c:v>
                </c:pt>
                <c:pt idx="43">
                  <c:v>0.38881987577639698</c:v>
                </c:pt>
                <c:pt idx="44">
                  <c:v>0.34503025064822801</c:v>
                </c:pt>
                <c:pt idx="45">
                  <c:v>0.17030542986425301</c:v>
                </c:pt>
                <c:pt idx="46">
                  <c:v>0.17172932330827101</c:v>
                </c:pt>
                <c:pt idx="47">
                  <c:v>0.28411794391175799</c:v>
                </c:pt>
                <c:pt idx="48">
                  <c:v>0.29024440905629001</c:v>
                </c:pt>
                <c:pt idx="49">
                  <c:v>0.42857142857142899</c:v>
                </c:pt>
                <c:pt idx="50">
                  <c:v>0.225806451612903</c:v>
                </c:pt>
                <c:pt idx="51">
                  <c:v>0.26701112877583499</c:v>
                </c:pt>
                <c:pt idx="52">
                  <c:v>0.25976276156204198</c:v>
                </c:pt>
                <c:pt idx="53">
                  <c:v>0.24804496578690099</c:v>
                </c:pt>
                <c:pt idx="54">
                  <c:v>0.18770660234074901</c:v>
                </c:pt>
                <c:pt idx="55">
                  <c:v>0.243356643356643</c:v>
                </c:pt>
                <c:pt idx="56">
                  <c:v>-0.39910954301075302</c:v>
                </c:pt>
                <c:pt idx="57">
                  <c:v>0.21641360753411501</c:v>
                </c:pt>
                <c:pt idx="58">
                  <c:v>0.35358077174623898</c:v>
                </c:pt>
                <c:pt idx="59">
                  <c:v>0.18830818965517199</c:v>
                </c:pt>
                <c:pt idx="60">
                  <c:v>0.24475997295469901</c:v>
                </c:pt>
                <c:pt idx="61">
                  <c:v>0.38367485565492998</c:v>
                </c:pt>
                <c:pt idx="62">
                  <c:v>-0.277880261613282</c:v>
                </c:pt>
                <c:pt idx="63">
                  <c:v>0.269943593875906</c:v>
                </c:pt>
                <c:pt idx="64">
                  <c:v>0.25974025974025999</c:v>
                </c:pt>
                <c:pt idx="65">
                  <c:v>-0.315915056072536</c:v>
                </c:pt>
                <c:pt idx="66">
                  <c:v>0.176209677419355</c:v>
                </c:pt>
                <c:pt idx="67">
                  <c:v>-0.21955288621955299</c:v>
                </c:pt>
                <c:pt idx="68">
                  <c:v>0.16848591549295799</c:v>
                </c:pt>
                <c:pt idx="69">
                  <c:v>-0.29450464396284798</c:v>
                </c:pt>
                <c:pt idx="70">
                  <c:v>0.151562648427852</c:v>
                </c:pt>
                <c:pt idx="71">
                  <c:v>0.22417514646931799</c:v>
                </c:pt>
                <c:pt idx="72">
                  <c:v>0.38985507246376799</c:v>
                </c:pt>
                <c:pt idx="73">
                  <c:v>0.232439024390244</c:v>
                </c:pt>
                <c:pt idx="74">
                  <c:v>0.23601752021563299</c:v>
                </c:pt>
                <c:pt idx="75">
                  <c:v>0.197195366257295</c:v>
                </c:pt>
                <c:pt idx="76">
                  <c:v>0.211425858521918</c:v>
                </c:pt>
                <c:pt idx="77">
                  <c:v>0.20635196112460899</c:v>
                </c:pt>
                <c:pt idx="78">
                  <c:v>0.37105751391465702</c:v>
                </c:pt>
                <c:pt idx="79">
                  <c:v>0.39791258969341198</c:v>
                </c:pt>
                <c:pt idx="80">
                  <c:v>-0.37539682539682501</c:v>
                </c:pt>
                <c:pt idx="81">
                  <c:v>-0.225329149747754</c:v>
                </c:pt>
                <c:pt idx="82">
                  <c:v>-0.44194756554307102</c:v>
                </c:pt>
                <c:pt idx="83">
                  <c:v>-0.345449500554939</c:v>
                </c:pt>
                <c:pt idx="84">
                  <c:v>-0.33686815129020797</c:v>
                </c:pt>
                <c:pt idx="85">
                  <c:v>-0.36801294379827199</c:v>
                </c:pt>
                <c:pt idx="86">
                  <c:v>0.41964285714285698</c:v>
                </c:pt>
                <c:pt idx="87">
                  <c:v>-0.39339826839826803</c:v>
                </c:pt>
                <c:pt idx="88">
                  <c:v>0.194852320675105</c:v>
                </c:pt>
                <c:pt idx="89">
                  <c:v>0.27093596059113301</c:v>
                </c:pt>
                <c:pt idx="90">
                  <c:v>0.109375</c:v>
                </c:pt>
                <c:pt idx="91">
                  <c:v>-0.39795657726692202</c:v>
                </c:pt>
                <c:pt idx="92">
                  <c:v>-0.245670836399313</c:v>
                </c:pt>
                <c:pt idx="93">
                  <c:v>-0.23930348258706499</c:v>
                </c:pt>
                <c:pt idx="94">
                  <c:v>-0.31949025487256399</c:v>
                </c:pt>
                <c:pt idx="95">
                  <c:v>0.34343434343434298</c:v>
                </c:pt>
                <c:pt idx="96">
                  <c:v>0.34253951710960601</c:v>
                </c:pt>
                <c:pt idx="97">
                  <c:v>0.27790834312573398</c:v>
                </c:pt>
                <c:pt idx="98">
                  <c:v>0.248268718555786</c:v>
                </c:pt>
                <c:pt idx="99">
                  <c:v>0.21351931330472099</c:v>
                </c:pt>
                <c:pt idx="100">
                  <c:v>0.22500000000000001</c:v>
                </c:pt>
                <c:pt idx="101">
                  <c:v>-0.24332570556826799</c:v>
                </c:pt>
                <c:pt idx="102">
                  <c:v>-0.20525096525096501</c:v>
                </c:pt>
                <c:pt idx="103">
                  <c:v>0.24137931034482801</c:v>
                </c:pt>
                <c:pt idx="104">
                  <c:v>0.27377749643930999</c:v>
                </c:pt>
                <c:pt idx="105">
                  <c:v>0.23835327234341999</c:v>
                </c:pt>
                <c:pt idx="106">
                  <c:v>0.214810281517748</c:v>
                </c:pt>
                <c:pt idx="107">
                  <c:v>0.22980875612454599</c:v>
                </c:pt>
                <c:pt idx="108">
                  <c:v>0.26387370977534902</c:v>
                </c:pt>
                <c:pt idx="109">
                  <c:v>0.29065388565559702</c:v>
                </c:pt>
                <c:pt idx="110">
                  <c:v>-0.17705035971222999</c:v>
                </c:pt>
                <c:pt idx="111">
                  <c:v>0.263855831349881</c:v>
                </c:pt>
                <c:pt idx="112">
                  <c:v>0.223905723905724</c:v>
                </c:pt>
                <c:pt idx="113">
                  <c:v>0.25282833251352699</c:v>
                </c:pt>
                <c:pt idx="114">
                  <c:v>-0.41446391446391401</c:v>
                </c:pt>
                <c:pt idx="115">
                  <c:v>-0.21846130546721201</c:v>
                </c:pt>
                <c:pt idx="116">
                  <c:v>-0.24757595345830599</c:v>
                </c:pt>
                <c:pt idx="117">
                  <c:v>-0.20457182640984001</c:v>
                </c:pt>
                <c:pt idx="118">
                  <c:v>0.34322580645161299</c:v>
                </c:pt>
                <c:pt idx="119">
                  <c:v>-0.13519813519813501</c:v>
                </c:pt>
                <c:pt idx="120">
                  <c:v>-0.33324786324786299</c:v>
                </c:pt>
                <c:pt idx="121">
                  <c:v>-0.34149659863945597</c:v>
                </c:pt>
                <c:pt idx="122">
                  <c:v>-0.48206131767775601</c:v>
                </c:pt>
                <c:pt idx="123">
                  <c:v>0.25999185999185997</c:v>
                </c:pt>
                <c:pt idx="124">
                  <c:v>-0.29098360655737698</c:v>
                </c:pt>
                <c:pt idx="125">
                  <c:v>-0.29488346048855602</c:v>
                </c:pt>
                <c:pt idx="126">
                  <c:v>-0.322552447552448</c:v>
                </c:pt>
                <c:pt idx="127">
                  <c:v>0.114405510631926</c:v>
                </c:pt>
                <c:pt idx="128">
                  <c:v>0.18929234578089499</c:v>
                </c:pt>
                <c:pt idx="129">
                  <c:v>0.281420765027322</c:v>
                </c:pt>
                <c:pt idx="130">
                  <c:v>-0.181809718860547</c:v>
                </c:pt>
                <c:pt idx="131">
                  <c:v>-0.11190476190476201</c:v>
                </c:pt>
                <c:pt idx="132">
                  <c:v>-0.200559919122793</c:v>
                </c:pt>
                <c:pt idx="133">
                  <c:v>-0.51690821256038599</c:v>
                </c:pt>
                <c:pt idx="134">
                  <c:v>-0.60526315789473695</c:v>
                </c:pt>
                <c:pt idx="135">
                  <c:v>-0.627372627372627</c:v>
                </c:pt>
                <c:pt idx="136">
                  <c:v>-0.631851851851852</c:v>
                </c:pt>
                <c:pt idx="137">
                  <c:v>-0.61629125196437895</c:v>
                </c:pt>
                <c:pt idx="138">
                  <c:v>0.43045774647887303</c:v>
                </c:pt>
                <c:pt idx="139">
                  <c:v>0.37457627118644099</c:v>
                </c:pt>
                <c:pt idx="140">
                  <c:v>0.368814968814969</c:v>
                </c:pt>
                <c:pt idx="141">
                  <c:v>0.39004524886877801</c:v>
                </c:pt>
                <c:pt idx="142">
                  <c:v>0.38279569892473098</c:v>
                </c:pt>
                <c:pt idx="143">
                  <c:v>0.41461100569260001</c:v>
                </c:pt>
                <c:pt idx="144">
                  <c:v>-0.25610228593568402</c:v>
                </c:pt>
                <c:pt idx="145">
                  <c:v>0.28777969018932897</c:v>
                </c:pt>
                <c:pt idx="146">
                  <c:v>-0.444395116537181</c:v>
                </c:pt>
                <c:pt idx="147">
                  <c:v>-0.42640499553969702</c:v>
                </c:pt>
                <c:pt idx="148">
                  <c:v>0.33644859813084099</c:v>
                </c:pt>
                <c:pt idx="149">
                  <c:v>0.23496828374877199</c:v>
                </c:pt>
                <c:pt idx="150">
                  <c:v>0.19130434782608699</c:v>
                </c:pt>
                <c:pt idx="151">
                  <c:v>0.20353982300885001</c:v>
                </c:pt>
                <c:pt idx="152">
                  <c:v>0.37483552631578898</c:v>
                </c:pt>
                <c:pt idx="153">
                  <c:v>0.17784090909090899</c:v>
                </c:pt>
                <c:pt idx="154">
                  <c:v>0.21153846153846201</c:v>
                </c:pt>
                <c:pt idx="155">
                  <c:v>0.28070175438596501</c:v>
                </c:pt>
                <c:pt idx="156">
                  <c:v>0.29660441426146</c:v>
                </c:pt>
                <c:pt idx="157">
                  <c:v>0.23989218328841</c:v>
                </c:pt>
                <c:pt idx="158">
                  <c:v>0.25908593322386397</c:v>
                </c:pt>
                <c:pt idx="159">
                  <c:v>0.18371090792615499</c:v>
                </c:pt>
                <c:pt idx="160">
                  <c:v>-0.26113902847571202</c:v>
                </c:pt>
                <c:pt idx="161">
                  <c:v>0.30686352753391899</c:v>
                </c:pt>
                <c:pt idx="162">
                  <c:v>0.34145006839945302</c:v>
                </c:pt>
                <c:pt idx="163">
                  <c:v>0.348314606741573</c:v>
                </c:pt>
                <c:pt idx="164">
                  <c:v>0.19164118246687101</c:v>
                </c:pt>
                <c:pt idx="165">
                  <c:v>0.24882113558555599</c:v>
                </c:pt>
                <c:pt idx="166">
                  <c:v>0.26602564102564102</c:v>
                </c:pt>
                <c:pt idx="167">
                  <c:v>0.255388471177945</c:v>
                </c:pt>
                <c:pt idx="168">
                  <c:v>0.235428262213977</c:v>
                </c:pt>
                <c:pt idx="169">
                  <c:v>0.30392156862745101</c:v>
                </c:pt>
                <c:pt idx="170">
                  <c:v>0.209981167608286</c:v>
                </c:pt>
                <c:pt idx="171">
                  <c:v>0.273809523809524</c:v>
                </c:pt>
                <c:pt idx="172">
                  <c:v>0.20261529808773901</c:v>
                </c:pt>
                <c:pt idx="173">
                  <c:v>0.22106895728942999</c:v>
                </c:pt>
                <c:pt idx="174">
                  <c:v>0.22750899640143901</c:v>
                </c:pt>
                <c:pt idx="175">
                  <c:v>0.27099968061322299</c:v>
                </c:pt>
                <c:pt idx="176">
                  <c:v>0.31063951004130502</c:v>
                </c:pt>
                <c:pt idx="177">
                  <c:v>0.26435781413157</c:v>
                </c:pt>
                <c:pt idx="178">
                  <c:v>-0.46235418875927897</c:v>
                </c:pt>
                <c:pt idx="179">
                  <c:v>-0.469202898550725</c:v>
                </c:pt>
                <c:pt idx="180">
                  <c:v>0.23891948596905299</c:v>
                </c:pt>
                <c:pt idx="181">
                  <c:v>0.28392023223526403</c:v>
                </c:pt>
                <c:pt idx="182">
                  <c:v>0.31328320802005</c:v>
                </c:pt>
                <c:pt idx="183">
                  <c:v>0.33107775590551197</c:v>
                </c:pt>
                <c:pt idx="184">
                  <c:v>0.33104395604395598</c:v>
                </c:pt>
                <c:pt idx="185">
                  <c:v>0.226551226551227</c:v>
                </c:pt>
                <c:pt idx="186">
                  <c:v>-0.18348623853210999</c:v>
                </c:pt>
                <c:pt idx="187">
                  <c:v>0.313984674329502</c:v>
                </c:pt>
                <c:pt idx="188">
                  <c:v>0.35632183908046</c:v>
                </c:pt>
                <c:pt idx="189">
                  <c:v>0.33484162895927599</c:v>
                </c:pt>
                <c:pt idx="190">
                  <c:v>0.31189461449050798</c:v>
                </c:pt>
                <c:pt idx="191">
                  <c:v>0.288128078817734</c:v>
                </c:pt>
                <c:pt idx="192">
                  <c:v>0.19354838709677399</c:v>
                </c:pt>
                <c:pt idx="193">
                  <c:v>0.18487131198995599</c:v>
                </c:pt>
                <c:pt idx="194">
                  <c:v>0.28774154589371997</c:v>
                </c:pt>
                <c:pt idx="195">
                  <c:v>0.26440888612707802</c:v>
                </c:pt>
                <c:pt idx="196">
                  <c:v>0.26211180124223599</c:v>
                </c:pt>
                <c:pt idx="197">
                  <c:v>0.263386123680241</c:v>
                </c:pt>
                <c:pt idx="198">
                  <c:v>0.27931310915151297</c:v>
                </c:pt>
                <c:pt idx="199">
                  <c:v>0.27722772277227697</c:v>
                </c:pt>
                <c:pt idx="200">
                  <c:v>0.24167074963253299</c:v>
                </c:pt>
                <c:pt idx="201">
                  <c:v>0.24803198800449799</c:v>
                </c:pt>
                <c:pt idx="202">
                  <c:v>0.192885375494071</c:v>
                </c:pt>
                <c:pt idx="203">
                  <c:v>0.214181286549708</c:v>
                </c:pt>
                <c:pt idx="204">
                  <c:v>0.16397533763946001</c:v>
                </c:pt>
                <c:pt idx="205">
                  <c:v>0.24947589098532499</c:v>
                </c:pt>
                <c:pt idx="206">
                  <c:v>0.24408200249178799</c:v>
                </c:pt>
                <c:pt idx="207">
                  <c:v>0.26169438669438699</c:v>
                </c:pt>
                <c:pt idx="208">
                  <c:v>0.25886524822695001</c:v>
                </c:pt>
                <c:pt idx="209">
                  <c:v>0.29655225966764998</c:v>
                </c:pt>
                <c:pt idx="210">
                  <c:v>0.21024173027989801</c:v>
                </c:pt>
                <c:pt idx="211">
                  <c:v>0.237524770311656</c:v>
                </c:pt>
                <c:pt idx="212">
                  <c:v>0.30027665460736302</c:v>
                </c:pt>
                <c:pt idx="213">
                  <c:v>0.257692307692308</c:v>
                </c:pt>
                <c:pt idx="214">
                  <c:v>0.21841704718416999</c:v>
                </c:pt>
                <c:pt idx="215">
                  <c:v>0.203125</c:v>
                </c:pt>
                <c:pt idx="216">
                  <c:v>0.27179487179487199</c:v>
                </c:pt>
                <c:pt idx="217">
                  <c:v>0.24590163934426201</c:v>
                </c:pt>
                <c:pt idx="218">
                  <c:v>0.41590909090909101</c:v>
                </c:pt>
                <c:pt idx="219">
                  <c:v>0.39939024390243899</c:v>
                </c:pt>
                <c:pt idx="220">
                  <c:v>0.41128389154704897</c:v>
                </c:pt>
                <c:pt idx="221">
                  <c:v>0.390625</c:v>
                </c:pt>
                <c:pt idx="222">
                  <c:v>-0.38161776121720198</c:v>
                </c:pt>
                <c:pt idx="223">
                  <c:v>-0.39562727745965598</c:v>
                </c:pt>
                <c:pt idx="224">
                  <c:v>0.180791160534051</c:v>
                </c:pt>
                <c:pt idx="225">
                  <c:v>0.30712303422756698</c:v>
                </c:pt>
                <c:pt idx="226">
                  <c:v>0.30117696511139103</c:v>
                </c:pt>
                <c:pt idx="227">
                  <c:v>0.20754350150675599</c:v>
                </c:pt>
                <c:pt idx="228">
                  <c:v>0.21698113207547201</c:v>
                </c:pt>
                <c:pt idx="229">
                  <c:v>0.22222222222222199</c:v>
                </c:pt>
                <c:pt idx="230">
                  <c:v>-0.17813527071440899</c:v>
                </c:pt>
                <c:pt idx="231">
                  <c:v>0.3785662910573</c:v>
                </c:pt>
                <c:pt idx="232">
                  <c:v>0.33926282051282097</c:v>
                </c:pt>
                <c:pt idx="233">
                  <c:v>-0.30088652482269501</c:v>
                </c:pt>
                <c:pt idx="234">
                  <c:v>0.386677177769018</c:v>
                </c:pt>
                <c:pt idx="235">
                  <c:v>-0.38397367212612898</c:v>
                </c:pt>
                <c:pt idx="236">
                  <c:v>-0.33793103448275902</c:v>
                </c:pt>
                <c:pt idx="237">
                  <c:v>0.354691819808099</c:v>
                </c:pt>
                <c:pt idx="238">
                  <c:v>0.309535951045385</c:v>
                </c:pt>
                <c:pt idx="239">
                  <c:v>0.21858776689175999</c:v>
                </c:pt>
                <c:pt idx="240">
                  <c:v>-0.26053731343283598</c:v>
                </c:pt>
                <c:pt idx="241">
                  <c:v>0.36842105263157898</c:v>
                </c:pt>
                <c:pt idx="242">
                  <c:v>0.39565086076714001</c:v>
                </c:pt>
                <c:pt idx="243">
                  <c:v>0.218984962406015</c:v>
                </c:pt>
                <c:pt idx="244">
                  <c:v>0.34479934479934499</c:v>
                </c:pt>
                <c:pt idx="245">
                  <c:v>-0.34401709401709402</c:v>
                </c:pt>
                <c:pt idx="246">
                  <c:v>-0.25173087164920999</c:v>
                </c:pt>
                <c:pt idx="247">
                  <c:v>-0.25841725761277601</c:v>
                </c:pt>
                <c:pt idx="248">
                  <c:v>0.29514768730380803</c:v>
                </c:pt>
                <c:pt idx="249">
                  <c:v>0.23770491803278701</c:v>
                </c:pt>
                <c:pt idx="250">
                  <c:v>-0.20267867725494801</c:v>
                </c:pt>
                <c:pt idx="251">
                  <c:v>-0.23695456590193401</c:v>
                </c:pt>
                <c:pt idx="252">
                  <c:v>0.139194139194139</c:v>
                </c:pt>
                <c:pt idx="253">
                  <c:v>0.16884576098059201</c:v>
                </c:pt>
                <c:pt idx="254">
                  <c:v>-0.287755102040816</c:v>
                </c:pt>
                <c:pt idx="255">
                  <c:v>-0.35036923301893702</c:v>
                </c:pt>
                <c:pt idx="256">
                  <c:v>0.20588235294117599</c:v>
                </c:pt>
                <c:pt idx="257">
                  <c:v>5.2352001965119098E-2</c:v>
                </c:pt>
                <c:pt idx="258">
                  <c:v>-0.26411170528817601</c:v>
                </c:pt>
                <c:pt idx="259">
                  <c:v>8.1860948525791802E-2</c:v>
                </c:pt>
                <c:pt idx="260">
                  <c:v>3.4187211093990803E-2</c:v>
                </c:pt>
                <c:pt idx="261">
                  <c:v>0.24527972027972</c:v>
                </c:pt>
                <c:pt idx="262">
                  <c:v>0.24718782493619401</c:v>
                </c:pt>
                <c:pt idx="263">
                  <c:v>0.24993886035705501</c:v>
                </c:pt>
                <c:pt idx="264">
                  <c:v>0.235644637053088</c:v>
                </c:pt>
                <c:pt idx="265">
                  <c:v>0.20626420813336699</c:v>
                </c:pt>
                <c:pt idx="266">
                  <c:v>-0.44444444444444398</c:v>
                </c:pt>
                <c:pt idx="267">
                  <c:v>0.238166845685643</c:v>
                </c:pt>
                <c:pt idx="268">
                  <c:v>-0.398809523809524</c:v>
                </c:pt>
                <c:pt idx="269">
                  <c:v>-0.19250147677125701</c:v>
                </c:pt>
                <c:pt idx="270">
                  <c:v>-0.21818643637287299</c:v>
                </c:pt>
                <c:pt idx="271">
                  <c:v>0.383138484934892</c:v>
                </c:pt>
                <c:pt idx="272">
                  <c:v>-0.177261855127164</c:v>
                </c:pt>
                <c:pt idx="273">
                  <c:v>0.26250748543742197</c:v>
                </c:pt>
                <c:pt idx="274">
                  <c:v>-0.29600862998921301</c:v>
                </c:pt>
                <c:pt idx="275">
                  <c:v>-0.29275497512437798</c:v>
                </c:pt>
                <c:pt idx="276">
                  <c:v>-0.362360880890362</c:v>
                </c:pt>
                <c:pt idx="277">
                  <c:v>0.32758620689655199</c:v>
                </c:pt>
                <c:pt idx="278">
                  <c:v>-0.166000444148346</c:v>
                </c:pt>
                <c:pt idx="279">
                  <c:v>0.11475761475761501</c:v>
                </c:pt>
                <c:pt idx="280">
                  <c:v>0.44041237113402099</c:v>
                </c:pt>
                <c:pt idx="281">
                  <c:v>0.25121951219512201</c:v>
                </c:pt>
                <c:pt idx="282">
                  <c:v>0.23486526393503099</c:v>
                </c:pt>
                <c:pt idx="283">
                  <c:v>0.318855218855219</c:v>
                </c:pt>
                <c:pt idx="284">
                  <c:v>-0.35027472527472497</c:v>
                </c:pt>
                <c:pt idx="285">
                  <c:v>-0.28588235294117598</c:v>
                </c:pt>
                <c:pt idx="286">
                  <c:v>-0.28040540540540498</c:v>
                </c:pt>
                <c:pt idx="287">
                  <c:v>0.307679051492383</c:v>
                </c:pt>
                <c:pt idx="288">
                  <c:v>0.31692307692307697</c:v>
                </c:pt>
                <c:pt idx="289">
                  <c:v>-0.38167189952904201</c:v>
                </c:pt>
                <c:pt idx="290">
                  <c:v>-0.43071895424836598</c:v>
                </c:pt>
                <c:pt idx="291">
                  <c:v>-0.447066990628254</c:v>
                </c:pt>
                <c:pt idx="292">
                  <c:v>-0.418693982074264</c:v>
                </c:pt>
                <c:pt idx="293">
                  <c:v>-0.37638888888888899</c:v>
                </c:pt>
                <c:pt idx="294">
                  <c:v>-0.23945155967627901</c:v>
                </c:pt>
                <c:pt idx="295">
                  <c:v>0.19047619047618999</c:v>
                </c:pt>
                <c:pt idx="296">
                  <c:v>0.19047619047618999</c:v>
                </c:pt>
                <c:pt idx="297">
                  <c:v>0.21590909090909099</c:v>
                </c:pt>
                <c:pt idx="298">
                  <c:v>4.1916167664670698E-2</c:v>
                </c:pt>
                <c:pt idx="299">
                  <c:v>0.13048378008532599</c:v>
                </c:pt>
                <c:pt idx="300">
                  <c:v>0.35037037037037</c:v>
                </c:pt>
                <c:pt idx="301">
                  <c:v>0.33</c:v>
                </c:pt>
                <c:pt idx="302">
                  <c:v>-0.20021381481261499</c:v>
                </c:pt>
                <c:pt idx="303">
                  <c:v>-0.25834824090637998</c:v>
                </c:pt>
                <c:pt idx="304">
                  <c:v>-0.18606060606060601</c:v>
                </c:pt>
                <c:pt idx="305">
                  <c:v>-0.260889929742389</c:v>
                </c:pt>
                <c:pt idx="306">
                  <c:v>-0.20657120657120701</c:v>
                </c:pt>
                <c:pt idx="307">
                  <c:v>0.27777777777777801</c:v>
                </c:pt>
                <c:pt idx="308">
                  <c:v>0.30643973488257897</c:v>
                </c:pt>
                <c:pt idx="309">
                  <c:v>-0.30198019801980203</c:v>
                </c:pt>
                <c:pt idx="310">
                  <c:v>-0.14558383233532901</c:v>
                </c:pt>
                <c:pt idx="311">
                  <c:v>-0.16588235294117601</c:v>
                </c:pt>
                <c:pt idx="312">
                  <c:v>0.37788290952099401</c:v>
                </c:pt>
                <c:pt idx="313">
                  <c:v>-0.24114875191034099</c:v>
                </c:pt>
                <c:pt idx="314">
                  <c:v>0.24316555952989299</c:v>
                </c:pt>
                <c:pt idx="315">
                  <c:v>-0.150375939849624</c:v>
                </c:pt>
                <c:pt idx="316">
                  <c:v>0.26509596897709098</c:v>
                </c:pt>
                <c:pt idx="317">
                  <c:v>0.201447645131315</c:v>
                </c:pt>
                <c:pt idx="318">
                  <c:v>0.225691699604743</c:v>
                </c:pt>
                <c:pt idx="319">
                  <c:v>0.53592146363230697</c:v>
                </c:pt>
                <c:pt idx="320">
                  <c:v>0.19314060166417801</c:v>
                </c:pt>
                <c:pt idx="321">
                  <c:v>0.14265706282512999</c:v>
                </c:pt>
                <c:pt idx="322">
                  <c:v>0.20535714285714299</c:v>
                </c:pt>
                <c:pt idx="323">
                  <c:v>-0.175605352591334</c:v>
                </c:pt>
                <c:pt idx="324">
                  <c:v>-0.15690084703537599</c:v>
                </c:pt>
                <c:pt idx="325">
                  <c:v>-0.14851661568615801</c:v>
                </c:pt>
                <c:pt idx="326">
                  <c:v>-0.13648745519713301</c:v>
                </c:pt>
                <c:pt idx="327">
                  <c:v>-0.104061784897025</c:v>
                </c:pt>
                <c:pt idx="328">
                  <c:v>-0.26458832933653098</c:v>
                </c:pt>
                <c:pt idx="329">
                  <c:v>0.196322444258306</c:v>
                </c:pt>
                <c:pt idx="330">
                  <c:v>-0.20860389610389601</c:v>
                </c:pt>
                <c:pt idx="331">
                  <c:v>-0.17085679806918699</c:v>
                </c:pt>
                <c:pt idx="332">
                  <c:v>-0.17572692793931699</c:v>
                </c:pt>
                <c:pt idx="333">
                  <c:v>-0.17653581725438</c:v>
                </c:pt>
                <c:pt idx="334">
                  <c:v>-0.25590251332825598</c:v>
                </c:pt>
                <c:pt idx="335">
                  <c:v>-0.26869300911854099</c:v>
                </c:pt>
                <c:pt idx="336">
                  <c:v>-0.230172927847346</c:v>
                </c:pt>
                <c:pt idx="337">
                  <c:v>-0.235777243589744</c:v>
                </c:pt>
                <c:pt idx="338">
                  <c:v>-0.22987179487179499</c:v>
                </c:pt>
                <c:pt idx="339">
                  <c:v>-0.13440860215053799</c:v>
                </c:pt>
                <c:pt idx="340">
                  <c:v>-0.14949006977992499</c:v>
                </c:pt>
                <c:pt idx="341">
                  <c:v>-0.20189095493224099</c:v>
                </c:pt>
                <c:pt idx="342">
                  <c:v>-0.19446067547037499</c:v>
                </c:pt>
                <c:pt idx="343">
                  <c:v>0.15066512434933499</c:v>
                </c:pt>
                <c:pt idx="344">
                  <c:v>-0.22285460204535401</c:v>
                </c:pt>
                <c:pt idx="345">
                  <c:v>-0.24006908462866999</c:v>
                </c:pt>
                <c:pt idx="346">
                  <c:v>-0.23961518858307901</c:v>
                </c:pt>
                <c:pt idx="347">
                  <c:v>-0.23409669211195899</c:v>
                </c:pt>
                <c:pt idx="348">
                  <c:v>-0.18215436001431501</c:v>
                </c:pt>
                <c:pt idx="349">
                  <c:v>-0.21857807228183199</c:v>
                </c:pt>
                <c:pt idx="350">
                  <c:v>-0.176698527512271</c:v>
                </c:pt>
                <c:pt idx="351">
                  <c:v>-0.24754396604002399</c:v>
                </c:pt>
                <c:pt idx="352">
                  <c:v>-0.24051654560129099</c:v>
                </c:pt>
                <c:pt idx="353">
                  <c:v>-0.27350579839429101</c:v>
                </c:pt>
                <c:pt idx="354">
                  <c:v>-0.170761154855643</c:v>
                </c:pt>
                <c:pt idx="355">
                  <c:v>-0.187913434054716</c:v>
                </c:pt>
                <c:pt idx="356">
                  <c:v>-0.23601440576230501</c:v>
                </c:pt>
                <c:pt idx="357">
                  <c:v>-0.28465063001145502</c:v>
                </c:pt>
                <c:pt idx="358">
                  <c:v>-0.27126436781609198</c:v>
                </c:pt>
                <c:pt idx="359">
                  <c:v>0.33417582880492003</c:v>
                </c:pt>
                <c:pt idx="360">
                  <c:v>-0.16219512195121899</c:v>
                </c:pt>
                <c:pt idx="361">
                  <c:v>-0.17127001501922001</c:v>
                </c:pt>
                <c:pt idx="362">
                  <c:v>-0.139723776113271</c:v>
                </c:pt>
                <c:pt idx="363">
                  <c:v>-0.111196712891628</c:v>
                </c:pt>
                <c:pt idx="364">
                  <c:v>-0.118824265165729</c:v>
                </c:pt>
                <c:pt idx="365">
                  <c:v>-0.184126984126984</c:v>
                </c:pt>
                <c:pt idx="366">
                  <c:v>-0.27925363693864602</c:v>
                </c:pt>
                <c:pt idx="367">
                  <c:v>0.23420329670329701</c:v>
                </c:pt>
                <c:pt idx="368">
                  <c:v>0.24880480113925299</c:v>
                </c:pt>
                <c:pt idx="369">
                  <c:v>0.229644026186579</c:v>
                </c:pt>
                <c:pt idx="370">
                  <c:v>-0.16153381642512099</c:v>
                </c:pt>
                <c:pt idx="371">
                  <c:v>-0.191384668508287</c:v>
                </c:pt>
                <c:pt idx="372">
                  <c:v>-0.14361277445109799</c:v>
                </c:pt>
                <c:pt idx="373">
                  <c:v>-0.13984645491494799</c:v>
                </c:pt>
                <c:pt idx="374">
                  <c:v>-0.24701492537313399</c:v>
                </c:pt>
                <c:pt idx="375">
                  <c:v>0.234866828087167</c:v>
                </c:pt>
                <c:pt idx="376">
                  <c:v>-0.201009145380006</c:v>
                </c:pt>
                <c:pt idx="377">
                  <c:v>0.25407608695652201</c:v>
                </c:pt>
                <c:pt idx="378">
                  <c:v>0.146109422492401</c:v>
                </c:pt>
                <c:pt idx="379">
                  <c:v>0.20192416525183901</c:v>
                </c:pt>
                <c:pt idx="380">
                  <c:v>0.135283805839328</c:v>
                </c:pt>
                <c:pt idx="381">
                  <c:v>0.14044943820224701</c:v>
                </c:pt>
                <c:pt idx="382">
                  <c:v>-0.20667305848513901</c:v>
                </c:pt>
                <c:pt idx="383">
                  <c:v>0.30557630072193198</c:v>
                </c:pt>
                <c:pt idx="384">
                  <c:v>0.12674743709226499</c:v>
                </c:pt>
                <c:pt idx="385">
                  <c:v>-0.204115132081234</c:v>
                </c:pt>
                <c:pt idx="386">
                  <c:v>-0.180159514398645</c:v>
                </c:pt>
                <c:pt idx="387">
                  <c:v>0.2332353925689</c:v>
                </c:pt>
                <c:pt idx="388">
                  <c:v>0.21277110376521799</c:v>
                </c:pt>
                <c:pt idx="389">
                  <c:v>0.219917440660475</c:v>
                </c:pt>
                <c:pt idx="390">
                  <c:v>0.245790279372369</c:v>
                </c:pt>
                <c:pt idx="391">
                  <c:v>-0.28520499108734398</c:v>
                </c:pt>
                <c:pt idx="392">
                  <c:v>-0.33921200750468999</c:v>
                </c:pt>
                <c:pt idx="393">
                  <c:v>0.34470113678034497</c:v>
                </c:pt>
                <c:pt idx="394">
                  <c:v>0.25108009305417101</c:v>
                </c:pt>
                <c:pt idx="395">
                  <c:v>0.184318219021116</c:v>
                </c:pt>
                <c:pt idx="396">
                  <c:v>0.21701787143238199</c:v>
                </c:pt>
                <c:pt idx="397">
                  <c:v>0.27375565610859698</c:v>
                </c:pt>
                <c:pt idx="398">
                  <c:v>0.28619093746636498</c:v>
                </c:pt>
                <c:pt idx="399">
                  <c:v>0.27283044058744998</c:v>
                </c:pt>
                <c:pt idx="400">
                  <c:v>0.242114236999147</c:v>
                </c:pt>
                <c:pt idx="401">
                  <c:v>0.24311238406983099</c:v>
                </c:pt>
                <c:pt idx="402">
                  <c:v>0.25716030948825902</c:v>
                </c:pt>
                <c:pt idx="403">
                  <c:v>0.31461107894228901</c:v>
                </c:pt>
                <c:pt idx="404">
                  <c:v>0.138528138528139</c:v>
                </c:pt>
                <c:pt idx="405">
                  <c:v>0.28613369467027999</c:v>
                </c:pt>
                <c:pt idx="406">
                  <c:v>0.146520146520146</c:v>
                </c:pt>
                <c:pt idx="407">
                  <c:v>-0.23840593616068601</c:v>
                </c:pt>
                <c:pt idx="408">
                  <c:v>0.448916408668731</c:v>
                </c:pt>
                <c:pt idx="409">
                  <c:v>0.212896825396825</c:v>
                </c:pt>
                <c:pt idx="410">
                  <c:v>0.246423849020315</c:v>
                </c:pt>
                <c:pt idx="411">
                  <c:v>-0.21809523809523801</c:v>
                </c:pt>
                <c:pt idx="412">
                  <c:v>-0.21493212669683301</c:v>
                </c:pt>
                <c:pt idx="413">
                  <c:v>0.17542638357118001</c:v>
                </c:pt>
                <c:pt idx="414">
                  <c:v>0.101315663113416</c:v>
                </c:pt>
                <c:pt idx="415">
                  <c:v>-0.228275862068965</c:v>
                </c:pt>
                <c:pt idx="416">
                  <c:v>8.6956521739130405E-2</c:v>
                </c:pt>
                <c:pt idx="417">
                  <c:v>0.25595238095238099</c:v>
                </c:pt>
                <c:pt idx="418">
                  <c:v>-0.17074742268041199</c:v>
                </c:pt>
                <c:pt idx="419">
                  <c:v>0.16905140434552199</c:v>
                </c:pt>
                <c:pt idx="420">
                  <c:v>-0.19800747198007501</c:v>
                </c:pt>
                <c:pt idx="421">
                  <c:v>-0.22149253731343299</c:v>
                </c:pt>
                <c:pt idx="422">
                  <c:v>-0.23240740740740801</c:v>
                </c:pt>
                <c:pt idx="423">
                  <c:v>0.20918936136327401</c:v>
                </c:pt>
                <c:pt idx="424">
                  <c:v>0.23167654158437601</c:v>
                </c:pt>
                <c:pt idx="425">
                  <c:v>-0.27777777777777801</c:v>
                </c:pt>
                <c:pt idx="426">
                  <c:v>-0.327083333333333</c:v>
                </c:pt>
                <c:pt idx="427">
                  <c:v>-0.27614120511259899</c:v>
                </c:pt>
                <c:pt idx="428">
                  <c:v>-0.252159935704239</c:v>
                </c:pt>
                <c:pt idx="429">
                  <c:v>-0.22807400932400901</c:v>
                </c:pt>
                <c:pt idx="430">
                  <c:v>-0.22362424196768199</c:v>
                </c:pt>
                <c:pt idx="431">
                  <c:v>-0.15720338983050799</c:v>
                </c:pt>
                <c:pt idx="432">
                  <c:v>-0.118482118482118</c:v>
                </c:pt>
                <c:pt idx="433">
                  <c:v>-0.286140089418778</c:v>
                </c:pt>
                <c:pt idx="434">
                  <c:v>-0.35185185185185203</c:v>
                </c:pt>
                <c:pt idx="435">
                  <c:v>0.11570247933884301</c:v>
                </c:pt>
                <c:pt idx="436">
                  <c:v>0.13944992905232001</c:v>
                </c:pt>
                <c:pt idx="437">
                  <c:v>0.125403908293584</c:v>
                </c:pt>
                <c:pt idx="438">
                  <c:v>0.210242587601078</c:v>
                </c:pt>
                <c:pt idx="439">
                  <c:v>0.23899647887323899</c:v>
                </c:pt>
                <c:pt idx="440">
                  <c:v>0.21300897426388801</c:v>
                </c:pt>
                <c:pt idx="441">
                  <c:v>0.189171559034573</c:v>
                </c:pt>
                <c:pt idx="442">
                  <c:v>0.19834710743801701</c:v>
                </c:pt>
                <c:pt idx="443">
                  <c:v>0.229205950136183</c:v>
                </c:pt>
                <c:pt idx="444">
                  <c:v>0.229140328697851</c:v>
                </c:pt>
                <c:pt idx="445">
                  <c:v>-0.28607918263090698</c:v>
                </c:pt>
                <c:pt idx="446">
                  <c:v>0.21143292682926801</c:v>
                </c:pt>
                <c:pt idx="447">
                  <c:v>6.8970434451944104E-2</c:v>
                </c:pt>
                <c:pt idx="448">
                  <c:v>0.128947368421053</c:v>
                </c:pt>
                <c:pt idx="449">
                  <c:v>0.15852130325814501</c:v>
                </c:pt>
                <c:pt idx="450">
                  <c:v>0.21261884183232499</c:v>
                </c:pt>
                <c:pt idx="451">
                  <c:v>-0.184057971014493</c:v>
                </c:pt>
                <c:pt idx="452">
                  <c:v>0.28015463917525801</c:v>
                </c:pt>
                <c:pt idx="453">
                  <c:v>-0.21126428655590901</c:v>
                </c:pt>
                <c:pt idx="454">
                  <c:v>0.24167354803193</c:v>
                </c:pt>
                <c:pt idx="455">
                  <c:v>0.19495175271220599</c:v>
                </c:pt>
                <c:pt idx="456">
                  <c:v>0.174763720775991</c:v>
                </c:pt>
                <c:pt idx="457">
                  <c:v>0.21768949400528301</c:v>
                </c:pt>
                <c:pt idx="458">
                  <c:v>0.245701357466063</c:v>
                </c:pt>
                <c:pt idx="459">
                  <c:v>0.22780028219015999</c:v>
                </c:pt>
                <c:pt idx="460">
                  <c:v>0.20005096839959199</c:v>
                </c:pt>
                <c:pt idx="461">
                  <c:v>-0.211543125050521</c:v>
                </c:pt>
                <c:pt idx="462">
                  <c:v>0.21315789473684199</c:v>
                </c:pt>
                <c:pt idx="463">
                  <c:v>0.18015748031496101</c:v>
                </c:pt>
                <c:pt idx="464">
                  <c:v>-0.30344827586206902</c:v>
                </c:pt>
                <c:pt idx="465">
                  <c:v>-0.140837572459482</c:v>
                </c:pt>
                <c:pt idx="466">
                  <c:v>-0.153532608695652</c:v>
                </c:pt>
                <c:pt idx="467">
                  <c:v>0.237327188940092</c:v>
                </c:pt>
                <c:pt idx="468">
                  <c:v>0.23654383326171</c:v>
                </c:pt>
                <c:pt idx="469">
                  <c:v>-0.13031613634023301</c:v>
                </c:pt>
                <c:pt idx="470">
                  <c:v>-0.27321156773211602</c:v>
                </c:pt>
                <c:pt idx="471">
                  <c:v>-0.256938775510204</c:v>
                </c:pt>
                <c:pt idx="472">
                  <c:v>-0.25960637300843498</c:v>
                </c:pt>
                <c:pt idx="473">
                  <c:v>-0.27430555555555602</c:v>
                </c:pt>
                <c:pt idx="474">
                  <c:v>-0.147765405735204</c:v>
                </c:pt>
                <c:pt idx="475">
                  <c:v>-0.152895752895753</c:v>
                </c:pt>
                <c:pt idx="476">
                  <c:v>-0.17506631299734701</c:v>
                </c:pt>
                <c:pt idx="477">
                  <c:v>-0.21834415584415601</c:v>
                </c:pt>
                <c:pt idx="478">
                  <c:v>-0.119539058297234</c:v>
                </c:pt>
                <c:pt idx="479">
                  <c:v>-0.18745988961622401</c:v>
                </c:pt>
                <c:pt idx="480">
                  <c:v>0.13013698630136999</c:v>
                </c:pt>
                <c:pt idx="481">
                  <c:v>0.155555555555556</c:v>
                </c:pt>
                <c:pt idx="482">
                  <c:v>2.7322404371584699E-2</c:v>
                </c:pt>
                <c:pt idx="483">
                  <c:v>-0.44033264033264002</c:v>
                </c:pt>
                <c:pt idx="484">
                  <c:v>-0.38383838383838398</c:v>
                </c:pt>
                <c:pt idx="485">
                  <c:v>-0.22080354102826</c:v>
                </c:pt>
                <c:pt idx="486">
                  <c:v>-0.26656519533231898</c:v>
                </c:pt>
                <c:pt idx="487">
                  <c:v>-0.188271604938272</c:v>
                </c:pt>
                <c:pt idx="488">
                  <c:v>-0.180431403031481</c:v>
                </c:pt>
                <c:pt idx="489">
                  <c:v>9.1548285263309007E-2</c:v>
                </c:pt>
                <c:pt idx="490">
                  <c:v>0.17597218336597301</c:v>
                </c:pt>
                <c:pt idx="491">
                  <c:v>0.208502024291498</c:v>
                </c:pt>
                <c:pt idx="492">
                  <c:v>0.27714213068904098</c:v>
                </c:pt>
                <c:pt idx="493">
                  <c:v>0.24905303030303</c:v>
                </c:pt>
                <c:pt idx="494">
                  <c:v>0.19523809523809499</c:v>
                </c:pt>
                <c:pt idx="495">
                  <c:v>-0.20175883646203299</c:v>
                </c:pt>
                <c:pt idx="496">
                  <c:v>-0.11249349297241</c:v>
                </c:pt>
                <c:pt idx="497">
                  <c:v>0.29569892473118298</c:v>
                </c:pt>
                <c:pt idx="498">
                  <c:v>0.15451168476983099</c:v>
                </c:pt>
                <c:pt idx="499">
                  <c:v>-0.102099598271811</c:v>
                </c:pt>
                <c:pt idx="500">
                  <c:v>0.16156978896704899</c:v>
                </c:pt>
                <c:pt idx="501">
                  <c:v>-0.19242023620659299</c:v>
                </c:pt>
                <c:pt idx="502">
                  <c:v>-0.25077399380804999</c:v>
                </c:pt>
                <c:pt idx="503">
                  <c:v>-9.9575363278662996E-2</c:v>
                </c:pt>
                <c:pt idx="504">
                  <c:v>0.16014137185602001</c:v>
                </c:pt>
                <c:pt idx="505">
                  <c:v>0.32980510752688202</c:v>
                </c:pt>
                <c:pt idx="506">
                  <c:v>0.35332464146023501</c:v>
                </c:pt>
                <c:pt idx="507">
                  <c:v>-0.45927601809954699</c:v>
                </c:pt>
                <c:pt idx="508">
                  <c:v>0.22226534077128299</c:v>
                </c:pt>
                <c:pt idx="509">
                  <c:v>-0.12062561094819201</c:v>
                </c:pt>
                <c:pt idx="510">
                  <c:v>0.16622510057894199</c:v>
                </c:pt>
                <c:pt idx="511">
                  <c:v>0.15756324212700101</c:v>
                </c:pt>
                <c:pt idx="512">
                  <c:v>0.225434520736534</c:v>
                </c:pt>
                <c:pt idx="513">
                  <c:v>0.18271365149833499</c:v>
                </c:pt>
                <c:pt idx="514">
                  <c:v>0.16972191477587201</c:v>
                </c:pt>
                <c:pt idx="515">
                  <c:v>0.24133717378022199</c:v>
                </c:pt>
                <c:pt idx="516">
                  <c:v>0.14108567184422099</c:v>
                </c:pt>
                <c:pt idx="517">
                  <c:v>0.164615384615385</c:v>
                </c:pt>
                <c:pt idx="518">
                  <c:v>0.144160583941606</c:v>
                </c:pt>
                <c:pt idx="519">
                  <c:v>0.18886422493525701</c:v>
                </c:pt>
                <c:pt idx="520">
                  <c:v>0.22821277414390201</c:v>
                </c:pt>
                <c:pt idx="521">
                  <c:v>0.114598710278922</c:v>
                </c:pt>
                <c:pt idx="522">
                  <c:v>0.16347263911336901</c:v>
                </c:pt>
                <c:pt idx="523">
                  <c:v>-0.160246347059534</c:v>
                </c:pt>
                <c:pt idx="524">
                  <c:v>0.15048543689320401</c:v>
                </c:pt>
                <c:pt idx="525">
                  <c:v>-0.38565167992209098</c:v>
                </c:pt>
                <c:pt idx="526">
                  <c:v>-0.33499815020347801</c:v>
                </c:pt>
                <c:pt idx="527">
                  <c:v>0.14752801582069899</c:v>
                </c:pt>
                <c:pt idx="528">
                  <c:v>-0.18411449424107701</c:v>
                </c:pt>
                <c:pt idx="529">
                  <c:v>-0.15023727351164801</c:v>
                </c:pt>
                <c:pt idx="530">
                  <c:v>0.12615107664612599</c:v>
                </c:pt>
                <c:pt idx="531">
                  <c:v>0.23296119085592801</c:v>
                </c:pt>
                <c:pt idx="532">
                  <c:v>0.20197442951934</c:v>
                </c:pt>
                <c:pt idx="533">
                  <c:v>0.184399551066218</c:v>
                </c:pt>
                <c:pt idx="534">
                  <c:v>0.22899660478219999</c:v>
                </c:pt>
                <c:pt idx="535">
                  <c:v>-0.27011772294791198</c:v>
                </c:pt>
                <c:pt idx="536">
                  <c:v>4.3729372937293703E-2</c:v>
                </c:pt>
                <c:pt idx="537">
                  <c:v>-0.217105263157895</c:v>
                </c:pt>
                <c:pt idx="538">
                  <c:v>5.5135723354089797E-2</c:v>
                </c:pt>
                <c:pt idx="539">
                  <c:v>0.25963610669492998</c:v>
                </c:pt>
                <c:pt idx="540">
                  <c:v>0.248076923076923</c:v>
                </c:pt>
                <c:pt idx="541">
                  <c:v>-0.38080188386936897</c:v>
                </c:pt>
                <c:pt idx="542">
                  <c:v>0.36480388753904902</c:v>
                </c:pt>
                <c:pt idx="543">
                  <c:v>0.36714975845410602</c:v>
                </c:pt>
                <c:pt idx="544">
                  <c:v>0.23749999999999999</c:v>
                </c:pt>
                <c:pt idx="545">
                  <c:v>0.52524038461538503</c:v>
                </c:pt>
                <c:pt idx="546">
                  <c:v>0.25552238805970201</c:v>
                </c:pt>
                <c:pt idx="547">
                  <c:v>0.28841158841158798</c:v>
                </c:pt>
                <c:pt idx="548">
                  <c:v>0.26557480314960602</c:v>
                </c:pt>
                <c:pt idx="549">
                  <c:v>0.40924426450742202</c:v>
                </c:pt>
                <c:pt idx="550">
                  <c:v>0.40415854450942201</c:v>
                </c:pt>
                <c:pt idx="551">
                  <c:v>0.431070889894419</c:v>
                </c:pt>
                <c:pt idx="552">
                  <c:v>0.27532410459239698</c:v>
                </c:pt>
                <c:pt idx="553">
                  <c:v>0.24816849816849801</c:v>
                </c:pt>
                <c:pt idx="554">
                  <c:v>0.25205184807833803</c:v>
                </c:pt>
                <c:pt idx="555">
                  <c:v>0.46279987853021598</c:v>
                </c:pt>
                <c:pt idx="556">
                  <c:v>-0.28938943086368601</c:v>
                </c:pt>
                <c:pt idx="557">
                  <c:v>0.20157144242894601</c:v>
                </c:pt>
                <c:pt idx="558">
                  <c:v>0.38666666666666699</c:v>
                </c:pt>
                <c:pt idx="559">
                  <c:v>-0.15784215784215799</c:v>
                </c:pt>
                <c:pt idx="560">
                  <c:v>-0.14638346727898999</c:v>
                </c:pt>
                <c:pt idx="561">
                  <c:v>2.5466893039049199E-2</c:v>
                </c:pt>
                <c:pt idx="562">
                  <c:v>0.141994382022472</c:v>
                </c:pt>
                <c:pt idx="563">
                  <c:v>0.14287319301925</c:v>
                </c:pt>
                <c:pt idx="564">
                  <c:v>-0.124285714285714</c:v>
                </c:pt>
                <c:pt idx="565">
                  <c:v>-0.114438502673797</c:v>
                </c:pt>
                <c:pt idx="566">
                  <c:v>-0.178155956311913</c:v>
                </c:pt>
                <c:pt idx="567">
                  <c:v>-9.6562184024267E-2</c:v>
                </c:pt>
                <c:pt idx="568">
                  <c:v>-0.21313456889605201</c:v>
                </c:pt>
                <c:pt idx="569">
                  <c:v>-0.15449735449735399</c:v>
                </c:pt>
                <c:pt idx="570">
                  <c:v>-0.14531250000000001</c:v>
                </c:pt>
                <c:pt idx="571">
                  <c:v>-0.29840686274509798</c:v>
                </c:pt>
                <c:pt idx="572">
                  <c:v>-0.22857142857142901</c:v>
                </c:pt>
                <c:pt idx="573">
                  <c:v>-0.15151515151515099</c:v>
                </c:pt>
                <c:pt idx="574">
                  <c:v>-0.104137931034483</c:v>
                </c:pt>
                <c:pt idx="575">
                  <c:v>-0.13270500825536599</c:v>
                </c:pt>
                <c:pt idx="576">
                  <c:v>-0.15198956294846699</c:v>
                </c:pt>
                <c:pt idx="577">
                  <c:v>-9.1682127396413099E-2</c:v>
                </c:pt>
                <c:pt idx="578">
                  <c:v>-0.12467718794835</c:v>
                </c:pt>
                <c:pt idx="579">
                  <c:v>-4.7467092142002398E-2</c:v>
                </c:pt>
                <c:pt idx="580">
                  <c:v>-0.14751305927776501</c:v>
                </c:pt>
                <c:pt idx="581">
                  <c:v>-0.13403119868637101</c:v>
                </c:pt>
                <c:pt idx="582">
                  <c:v>-5.62770562770563E-2</c:v>
                </c:pt>
                <c:pt idx="583">
                  <c:v>-0.10862785862785899</c:v>
                </c:pt>
                <c:pt idx="584">
                  <c:v>-0.110653012368666</c:v>
                </c:pt>
                <c:pt idx="585">
                  <c:v>0.18670413629577601</c:v>
                </c:pt>
                <c:pt idx="586">
                  <c:v>-0.16769326266533</c:v>
                </c:pt>
                <c:pt idx="587">
                  <c:v>-0.13377192982456099</c:v>
                </c:pt>
                <c:pt idx="588">
                  <c:v>-0.13476107226107201</c:v>
                </c:pt>
                <c:pt idx="589">
                  <c:v>-7.1027082268778699E-2</c:v>
                </c:pt>
                <c:pt idx="590">
                  <c:v>-0.422222222222222</c:v>
                </c:pt>
                <c:pt idx="591">
                  <c:v>-0.173417341734173</c:v>
                </c:pt>
                <c:pt idx="592">
                  <c:v>-0.15974967061923601</c:v>
                </c:pt>
                <c:pt idx="593">
                  <c:v>-0.22621909340659299</c:v>
                </c:pt>
                <c:pt idx="594">
                  <c:v>-0.179824561403509</c:v>
                </c:pt>
                <c:pt idx="595">
                  <c:v>-0.24080638015064201</c:v>
                </c:pt>
                <c:pt idx="596">
                  <c:v>-0.279730380356283</c:v>
                </c:pt>
                <c:pt idx="597">
                  <c:v>-0.198275862068966</c:v>
                </c:pt>
                <c:pt idx="598">
                  <c:v>-0.19753086419753099</c:v>
                </c:pt>
                <c:pt idx="599">
                  <c:v>0.36809954751131202</c:v>
                </c:pt>
                <c:pt idx="600">
                  <c:v>0.363842908146706</c:v>
                </c:pt>
                <c:pt idx="601">
                  <c:v>-0.24720599441198901</c:v>
                </c:pt>
                <c:pt idx="602">
                  <c:v>-0.28594612138915898</c:v>
                </c:pt>
                <c:pt idx="603">
                  <c:v>-0.131971051511281</c:v>
                </c:pt>
                <c:pt idx="604">
                  <c:v>0.20250000000000001</c:v>
                </c:pt>
                <c:pt idx="605">
                  <c:v>-0.11256690216227799</c:v>
                </c:pt>
                <c:pt idx="606">
                  <c:v>-0.169519769731859</c:v>
                </c:pt>
                <c:pt idx="607">
                  <c:v>-0.171081081081081</c:v>
                </c:pt>
                <c:pt idx="608">
                  <c:v>-0.18027397260274</c:v>
                </c:pt>
                <c:pt idx="609">
                  <c:v>-0.26240812305827099</c:v>
                </c:pt>
                <c:pt idx="610">
                  <c:v>-0.17741935483870999</c:v>
                </c:pt>
                <c:pt idx="611">
                  <c:v>-0.12037037037037</c:v>
                </c:pt>
                <c:pt idx="612">
                  <c:v>-0.144144144144144</c:v>
                </c:pt>
                <c:pt idx="613">
                  <c:v>-0.19261337073398799</c:v>
                </c:pt>
                <c:pt idx="614">
                  <c:v>-0.13178294573643401</c:v>
                </c:pt>
                <c:pt idx="615">
                  <c:v>0.32605682605682601</c:v>
                </c:pt>
                <c:pt idx="616">
                  <c:v>-0.51945181255526096</c:v>
                </c:pt>
                <c:pt idx="617">
                  <c:v>-0.36492425858758298</c:v>
                </c:pt>
                <c:pt idx="618">
                  <c:v>0.22717493613015999</c:v>
                </c:pt>
                <c:pt idx="619">
                  <c:v>0.13484302624807001</c:v>
                </c:pt>
                <c:pt idx="620">
                  <c:v>-0.104651162790698</c:v>
                </c:pt>
                <c:pt idx="621">
                  <c:v>0.27466598150051402</c:v>
                </c:pt>
                <c:pt idx="622">
                  <c:v>0.29061102831594599</c:v>
                </c:pt>
                <c:pt idx="623">
                  <c:v>0.254960317460317</c:v>
                </c:pt>
                <c:pt idx="624">
                  <c:v>0.28315412186379901</c:v>
                </c:pt>
                <c:pt idx="625">
                  <c:v>0.287054606788952</c:v>
                </c:pt>
                <c:pt idx="626">
                  <c:v>0.112899924960775</c:v>
                </c:pt>
                <c:pt idx="627">
                  <c:v>0.22207419553187099</c:v>
                </c:pt>
                <c:pt idx="628">
                  <c:v>0.37438202247190999</c:v>
                </c:pt>
                <c:pt idx="629">
                  <c:v>0.40479302832244002</c:v>
                </c:pt>
                <c:pt idx="630">
                  <c:v>0.45276162790697699</c:v>
                </c:pt>
                <c:pt idx="631">
                  <c:v>0.39747899159663902</c:v>
                </c:pt>
                <c:pt idx="632">
                  <c:v>0.36015070921985798</c:v>
                </c:pt>
                <c:pt idx="633">
                  <c:v>0.28158295281583001</c:v>
                </c:pt>
                <c:pt idx="634">
                  <c:v>5.2380952380952403E-2</c:v>
                </c:pt>
                <c:pt idx="635">
                  <c:v>0.16787790697674401</c:v>
                </c:pt>
                <c:pt idx="636">
                  <c:v>0.27716186252771602</c:v>
                </c:pt>
                <c:pt idx="637">
                  <c:v>0.23302207130730099</c:v>
                </c:pt>
                <c:pt idx="638">
                  <c:v>0.208666666666667</c:v>
                </c:pt>
                <c:pt idx="639">
                  <c:v>0.23010204081632701</c:v>
                </c:pt>
                <c:pt idx="640">
                  <c:v>-0.115384615384615</c:v>
                </c:pt>
                <c:pt idx="641">
                  <c:v>0.19803600654664499</c:v>
                </c:pt>
                <c:pt idx="642">
                  <c:v>0.218194176957064</c:v>
                </c:pt>
                <c:pt idx="643">
                  <c:v>0.20125750538121701</c:v>
                </c:pt>
                <c:pt idx="644">
                  <c:v>0.21667953667953699</c:v>
                </c:pt>
                <c:pt idx="645">
                  <c:v>0.242579238638269</c:v>
                </c:pt>
                <c:pt idx="646">
                  <c:v>0.23574297188755</c:v>
                </c:pt>
                <c:pt idx="647">
                  <c:v>0.27907874420998502</c:v>
                </c:pt>
                <c:pt idx="648">
                  <c:v>0.296433534043539</c:v>
                </c:pt>
                <c:pt idx="649">
                  <c:v>0.28328912466843498</c:v>
                </c:pt>
                <c:pt idx="650">
                  <c:v>0.266067266067266</c:v>
                </c:pt>
                <c:pt idx="651">
                  <c:v>0.27314448120020501</c:v>
                </c:pt>
                <c:pt idx="652">
                  <c:v>0.29004329004328999</c:v>
                </c:pt>
                <c:pt idx="653">
                  <c:v>0.211363636363636</c:v>
                </c:pt>
                <c:pt idx="654">
                  <c:v>0.109150996090114</c:v>
                </c:pt>
                <c:pt idx="655">
                  <c:v>0.241782407407407</c:v>
                </c:pt>
                <c:pt idx="656">
                  <c:v>0.194444444444444</c:v>
                </c:pt>
                <c:pt idx="657">
                  <c:v>0.125761589403974</c:v>
                </c:pt>
                <c:pt idx="658">
                  <c:v>-0.14653663415854001</c:v>
                </c:pt>
                <c:pt idx="659">
                  <c:v>0.13308108108108099</c:v>
                </c:pt>
                <c:pt idx="660">
                  <c:v>0.36832298136646002</c:v>
                </c:pt>
                <c:pt idx="661">
                  <c:v>0.213399916770703</c:v>
                </c:pt>
                <c:pt idx="662">
                  <c:v>0.26166426166426199</c:v>
                </c:pt>
                <c:pt idx="663">
                  <c:v>0.21151389332481599</c:v>
                </c:pt>
                <c:pt idx="664">
                  <c:v>0.16496584296196301</c:v>
                </c:pt>
                <c:pt idx="665">
                  <c:v>0.10101351351351399</c:v>
                </c:pt>
                <c:pt idx="666">
                  <c:v>0.11355135376274</c:v>
                </c:pt>
                <c:pt idx="667">
                  <c:v>0.17069610778443101</c:v>
                </c:pt>
                <c:pt idx="668">
                  <c:v>0.20474410499986001</c:v>
                </c:pt>
                <c:pt idx="669">
                  <c:v>0.22407407407407401</c:v>
                </c:pt>
                <c:pt idx="670">
                  <c:v>-1.1522949875169E-3</c:v>
                </c:pt>
                <c:pt idx="671">
                  <c:v>7.3207885304659603E-2</c:v>
                </c:pt>
                <c:pt idx="672">
                  <c:v>0.115764979639325</c:v>
                </c:pt>
                <c:pt idx="673">
                  <c:v>0.15914388641661401</c:v>
                </c:pt>
                <c:pt idx="674">
                  <c:v>0.18017700501253101</c:v>
                </c:pt>
                <c:pt idx="675">
                  <c:v>0.19786426981116501</c:v>
                </c:pt>
                <c:pt idx="676">
                  <c:v>0.15260922330097099</c:v>
                </c:pt>
                <c:pt idx="677">
                  <c:v>0.17539592760181</c:v>
                </c:pt>
                <c:pt idx="678">
                  <c:v>-0.111534122955443</c:v>
                </c:pt>
                <c:pt idx="679">
                  <c:v>-0.15334686846314799</c:v>
                </c:pt>
                <c:pt idx="680">
                  <c:v>0.15346057451320599</c:v>
                </c:pt>
                <c:pt idx="681">
                  <c:v>0.29984230682586199</c:v>
                </c:pt>
                <c:pt idx="682">
                  <c:v>0.33682242990654199</c:v>
                </c:pt>
                <c:pt idx="683">
                  <c:v>0.13361904033060401</c:v>
                </c:pt>
                <c:pt idx="684">
                  <c:v>0.137745098039216</c:v>
                </c:pt>
                <c:pt idx="685">
                  <c:v>-0.190051753881541</c:v>
                </c:pt>
                <c:pt idx="686">
                  <c:v>0.19715324046032701</c:v>
                </c:pt>
                <c:pt idx="687">
                  <c:v>0.26135609293503997</c:v>
                </c:pt>
                <c:pt idx="688">
                  <c:v>-0.26214371738257702</c:v>
                </c:pt>
                <c:pt idx="689">
                  <c:v>-0.28355155482814998</c:v>
                </c:pt>
                <c:pt idx="690">
                  <c:v>-0.20951424266341401</c:v>
                </c:pt>
                <c:pt idx="691">
                  <c:v>-0.183031885138915</c:v>
                </c:pt>
                <c:pt idx="692">
                  <c:v>0.26018409714061902</c:v>
                </c:pt>
                <c:pt idx="693">
                  <c:v>0.10044642857142801</c:v>
                </c:pt>
                <c:pt idx="694">
                  <c:v>8.7459364841210196E-2</c:v>
                </c:pt>
                <c:pt idx="695">
                  <c:v>9.1917389087200402E-2</c:v>
                </c:pt>
                <c:pt idx="696">
                  <c:v>0.12854251012145701</c:v>
                </c:pt>
                <c:pt idx="697">
                  <c:v>0.142171048580753</c:v>
                </c:pt>
                <c:pt idx="698">
                  <c:v>0.27608346709470299</c:v>
                </c:pt>
                <c:pt idx="699">
                  <c:v>0.21494591937069801</c:v>
                </c:pt>
                <c:pt idx="700">
                  <c:v>0.22525252525252501</c:v>
                </c:pt>
                <c:pt idx="701">
                  <c:v>0.23027905954735201</c:v>
                </c:pt>
                <c:pt idx="702">
                  <c:v>0.18478143550998399</c:v>
                </c:pt>
                <c:pt idx="703">
                  <c:v>0.19070878107022701</c:v>
                </c:pt>
                <c:pt idx="704">
                  <c:v>0.21074295122453199</c:v>
                </c:pt>
                <c:pt idx="705">
                  <c:v>0.19240379810095001</c:v>
                </c:pt>
                <c:pt idx="706">
                  <c:v>0.193122447040942</c:v>
                </c:pt>
                <c:pt idx="707">
                  <c:v>0.222191967324711</c:v>
                </c:pt>
                <c:pt idx="708">
                  <c:v>0.21015843429636499</c:v>
                </c:pt>
                <c:pt idx="709">
                  <c:v>-0.22289156626505999</c:v>
                </c:pt>
                <c:pt idx="710">
                  <c:v>-0.207591836734694</c:v>
                </c:pt>
                <c:pt idx="711">
                  <c:v>5.0298907441764698E-2</c:v>
                </c:pt>
                <c:pt idx="712">
                  <c:v>-0.19822485207100601</c:v>
                </c:pt>
                <c:pt idx="713">
                  <c:v>-0.212497647280256</c:v>
                </c:pt>
                <c:pt idx="714">
                  <c:v>-0.169128884360672</c:v>
                </c:pt>
                <c:pt idx="715">
                  <c:v>-0.136430236430236</c:v>
                </c:pt>
                <c:pt idx="716">
                  <c:v>-0.22732919254658401</c:v>
                </c:pt>
                <c:pt idx="717">
                  <c:v>-0.19779632006846401</c:v>
                </c:pt>
                <c:pt idx="718">
                  <c:v>-0.19022724847967601</c:v>
                </c:pt>
                <c:pt idx="719">
                  <c:v>0.12368421052631599</c:v>
                </c:pt>
                <c:pt idx="720">
                  <c:v>-0.180967394840227</c:v>
                </c:pt>
                <c:pt idx="721">
                  <c:v>0.30068027210884402</c:v>
                </c:pt>
                <c:pt idx="722">
                  <c:v>0.317396593673966</c:v>
                </c:pt>
                <c:pt idx="723">
                  <c:v>0.29392486011190999</c:v>
                </c:pt>
                <c:pt idx="724">
                  <c:v>0.30655737704918001</c:v>
                </c:pt>
                <c:pt idx="725">
                  <c:v>0.179564797753795</c:v>
                </c:pt>
                <c:pt idx="726">
                  <c:v>0.10353218789174801</c:v>
                </c:pt>
                <c:pt idx="727">
                  <c:v>-0.31616688396349402</c:v>
                </c:pt>
                <c:pt idx="728">
                  <c:v>-0.274355613805155</c:v>
                </c:pt>
                <c:pt idx="729">
                  <c:v>0.37650793650793701</c:v>
                </c:pt>
                <c:pt idx="730">
                  <c:v>-0.25259259259259298</c:v>
                </c:pt>
                <c:pt idx="731">
                  <c:v>-0.190373563218391</c:v>
                </c:pt>
                <c:pt idx="732">
                  <c:v>-0.18583495776478201</c:v>
                </c:pt>
                <c:pt idx="733">
                  <c:v>-0.175065776158672</c:v>
                </c:pt>
                <c:pt idx="734">
                  <c:v>-0.16401273885350301</c:v>
                </c:pt>
                <c:pt idx="735">
                  <c:v>-5.3892215568862298E-2</c:v>
                </c:pt>
                <c:pt idx="736">
                  <c:v>-2.6548672566371698E-2</c:v>
                </c:pt>
                <c:pt idx="737">
                  <c:v>-0.1125</c:v>
                </c:pt>
                <c:pt idx="738">
                  <c:v>-0.31282051282051299</c:v>
                </c:pt>
                <c:pt idx="739">
                  <c:v>-0.34181240063592999</c:v>
                </c:pt>
                <c:pt idx="740">
                  <c:v>-0.31122031122031102</c:v>
                </c:pt>
                <c:pt idx="741">
                  <c:v>0.35017132751188201</c:v>
                </c:pt>
                <c:pt idx="742">
                  <c:v>-0.15655688622754499</c:v>
                </c:pt>
                <c:pt idx="743">
                  <c:v>0.195833333333333</c:v>
                </c:pt>
                <c:pt idx="744">
                  <c:v>-0.33448762344491501</c:v>
                </c:pt>
                <c:pt idx="745">
                  <c:v>0.37847866419295001</c:v>
                </c:pt>
                <c:pt idx="746">
                  <c:v>0.30332125603864701</c:v>
                </c:pt>
                <c:pt idx="747">
                  <c:v>-0.26176470588235301</c:v>
                </c:pt>
                <c:pt idx="748">
                  <c:v>0.26289993192648098</c:v>
                </c:pt>
                <c:pt idx="749">
                  <c:v>0.26615384615384602</c:v>
                </c:pt>
                <c:pt idx="750">
                  <c:v>0.27472527472527503</c:v>
                </c:pt>
                <c:pt idx="751">
                  <c:v>-0.207384754785366</c:v>
                </c:pt>
                <c:pt idx="752">
                  <c:v>0.113358070500928</c:v>
                </c:pt>
                <c:pt idx="753">
                  <c:v>0.103742918175908</c:v>
                </c:pt>
                <c:pt idx="754">
                  <c:v>0.12967289719626199</c:v>
                </c:pt>
                <c:pt idx="755">
                  <c:v>0.20903469598076299</c:v>
                </c:pt>
                <c:pt idx="756">
                  <c:v>-0.26966966966966999</c:v>
                </c:pt>
                <c:pt idx="757">
                  <c:v>0.22663402171598901</c:v>
                </c:pt>
                <c:pt idx="758">
                  <c:v>0.229962837650452</c:v>
                </c:pt>
                <c:pt idx="759">
                  <c:v>-0.24593815513626799</c:v>
                </c:pt>
                <c:pt idx="760">
                  <c:v>-0.21396198830409399</c:v>
                </c:pt>
                <c:pt idx="761">
                  <c:v>-0.26021975732958402</c:v>
                </c:pt>
                <c:pt idx="762">
                  <c:v>-0.30227874933757298</c:v>
                </c:pt>
                <c:pt idx="763">
                  <c:v>0.22531017369726999</c:v>
                </c:pt>
                <c:pt idx="764">
                  <c:v>0.12288340590227401</c:v>
                </c:pt>
                <c:pt idx="765">
                  <c:v>0.299376746185257</c:v>
                </c:pt>
                <c:pt idx="766">
                  <c:v>-0.39209401709401698</c:v>
                </c:pt>
                <c:pt idx="767">
                  <c:v>-0.37242599742599702</c:v>
                </c:pt>
                <c:pt idx="768">
                  <c:v>-0.369458128078818</c:v>
                </c:pt>
                <c:pt idx="769">
                  <c:v>-0.37667977712225498</c:v>
                </c:pt>
                <c:pt idx="770">
                  <c:v>0.13089500860585199</c:v>
                </c:pt>
                <c:pt idx="771">
                  <c:v>0.26069255547601999</c:v>
                </c:pt>
                <c:pt idx="772">
                  <c:v>0.51046698872785801</c:v>
                </c:pt>
                <c:pt idx="773">
                  <c:v>0.428281547241598</c:v>
                </c:pt>
                <c:pt idx="774">
                  <c:v>0.21674030436916999</c:v>
                </c:pt>
                <c:pt idx="775">
                  <c:v>-7.5816993464052296E-2</c:v>
                </c:pt>
                <c:pt idx="776">
                  <c:v>-3.9579831932773098E-2</c:v>
                </c:pt>
                <c:pt idx="777">
                  <c:v>-2.5757575757575799E-2</c:v>
                </c:pt>
                <c:pt idx="778">
                  <c:v>-0.25690521029504099</c:v>
                </c:pt>
                <c:pt idx="779">
                  <c:v>0.24375798397398701</c:v>
                </c:pt>
                <c:pt idx="780">
                  <c:v>0.306480920654149</c:v>
                </c:pt>
                <c:pt idx="781">
                  <c:v>0.325421052631579</c:v>
                </c:pt>
                <c:pt idx="782">
                  <c:v>-0.376470588235294</c:v>
                </c:pt>
                <c:pt idx="783">
                  <c:v>-0.31370468611847901</c:v>
                </c:pt>
                <c:pt idx="784">
                  <c:v>0.31637995512341099</c:v>
                </c:pt>
                <c:pt idx="785">
                  <c:v>-0.34092377260981899</c:v>
                </c:pt>
                <c:pt idx="786">
                  <c:v>-0.30182990662032599</c:v>
                </c:pt>
                <c:pt idx="787">
                  <c:v>-0.39441583084846799</c:v>
                </c:pt>
                <c:pt idx="788">
                  <c:v>-0.307382133995037</c:v>
                </c:pt>
                <c:pt idx="789">
                  <c:v>-0.29767276783450802</c:v>
                </c:pt>
                <c:pt idx="790">
                  <c:v>-0.23593182103020399</c:v>
                </c:pt>
                <c:pt idx="791">
                  <c:v>-0.35033259423503299</c:v>
                </c:pt>
                <c:pt idx="792">
                  <c:v>-0.42028587135788897</c:v>
                </c:pt>
                <c:pt idx="793">
                  <c:v>-0.42751479289940802</c:v>
                </c:pt>
                <c:pt idx="794">
                  <c:v>-0.43982683982684001</c:v>
                </c:pt>
                <c:pt idx="795">
                  <c:v>-0.39520652728199901</c:v>
                </c:pt>
                <c:pt idx="796">
                  <c:v>-0.36609691283094398</c:v>
                </c:pt>
                <c:pt idx="797">
                  <c:v>-0.37321937321937299</c:v>
                </c:pt>
                <c:pt idx="798">
                  <c:v>-0.312962962962963</c:v>
                </c:pt>
                <c:pt idx="799">
                  <c:v>-0.31692307692307697</c:v>
                </c:pt>
                <c:pt idx="800">
                  <c:v>-0.33073458073458101</c:v>
                </c:pt>
                <c:pt idx="801">
                  <c:v>0.42563921082898398</c:v>
                </c:pt>
                <c:pt idx="802">
                  <c:v>-0.40650406504065001</c:v>
                </c:pt>
                <c:pt idx="803">
                  <c:v>-0.25635593220338998</c:v>
                </c:pt>
                <c:pt idx="804">
                  <c:v>-0.31071560993696701</c:v>
                </c:pt>
                <c:pt idx="805">
                  <c:v>-0.30486882996892201</c:v>
                </c:pt>
                <c:pt idx="806">
                  <c:v>-0.33032572920213399</c:v>
                </c:pt>
                <c:pt idx="807">
                  <c:v>-0.373001402524544</c:v>
                </c:pt>
                <c:pt idx="808">
                  <c:v>-0.43765903307887999</c:v>
                </c:pt>
                <c:pt idx="809">
                  <c:v>-0.43591321741806399</c:v>
                </c:pt>
                <c:pt idx="810">
                  <c:v>-0.417064163717495</c:v>
                </c:pt>
                <c:pt idx="811">
                  <c:v>-0.44153816123365203</c:v>
                </c:pt>
                <c:pt idx="812">
                  <c:v>-0.39384191176470601</c:v>
                </c:pt>
                <c:pt idx="813">
                  <c:v>-0.22841504779525101</c:v>
                </c:pt>
                <c:pt idx="814">
                  <c:v>-0.23321787893782001</c:v>
                </c:pt>
                <c:pt idx="815">
                  <c:v>-0.21150793650793701</c:v>
                </c:pt>
                <c:pt idx="816">
                  <c:v>-0.20958333333333301</c:v>
                </c:pt>
                <c:pt idx="817">
                  <c:v>0.22169673614760299</c:v>
                </c:pt>
                <c:pt idx="818">
                  <c:v>0.20471423958669699</c:v>
                </c:pt>
                <c:pt idx="819">
                  <c:v>-0.29591836734693899</c:v>
                </c:pt>
                <c:pt idx="820">
                  <c:v>-0.12716476991588299</c:v>
                </c:pt>
                <c:pt idx="821">
                  <c:v>-0.193401759530792</c:v>
                </c:pt>
                <c:pt idx="822">
                  <c:v>-0.32289279348102901</c:v>
                </c:pt>
                <c:pt idx="823">
                  <c:v>-0.290866632070576</c:v>
                </c:pt>
                <c:pt idx="824">
                  <c:v>-0.18393727484636599</c:v>
                </c:pt>
                <c:pt idx="825">
                  <c:v>-0.204901960784314</c:v>
                </c:pt>
                <c:pt idx="826">
                  <c:v>0.27955454026270699</c:v>
                </c:pt>
                <c:pt idx="827">
                  <c:v>-0.327206645898235</c:v>
                </c:pt>
                <c:pt idx="828">
                  <c:v>-0.18831168831168801</c:v>
                </c:pt>
                <c:pt idx="829">
                  <c:v>-0.23207132704483799</c:v>
                </c:pt>
                <c:pt idx="830">
                  <c:v>-0.22382133995037201</c:v>
                </c:pt>
                <c:pt idx="831">
                  <c:v>-0.26181865151123701</c:v>
                </c:pt>
                <c:pt idx="832">
                  <c:v>-0.16394063304558501</c:v>
                </c:pt>
                <c:pt idx="833">
                  <c:v>-0.30884904569115101</c:v>
                </c:pt>
                <c:pt idx="834">
                  <c:v>-0.292682926829268</c:v>
                </c:pt>
                <c:pt idx="835">
                  <c:v>0.20629274965800301</c:v>
                </c:pt>
                <c:pt idx="836">
                  <c:v>0.28693561314453703</c:v>
                </c:pt>
                <c:pt idx="837">
                  <c:v>-0.362816659510519</c:v>
                </c:pt>
                <c:pt idx="838">
                  <c:v>-0.37645502645502599</c:v>
                </c:pt>
                <c:pt idx="839">
                  <c:v>-0.32821953327571302</c:v>
                </c:pt>
                <c:pt idx="840">
                  <c:v>-5.1901884109491599E-2</c:v>
                </c:pt>
                <c:pt idx="841">
                  <c:v>9.0818713450292493E-2</c:v>
                </c:pt>
                <c:pt idx="842">
                  <c:v>0.15641025641025599</c:v>
                </c:pt>
                <c:pt idx="843">
                  <c:v>0.15172231054584001</c:v>
                </c:pt>
                <c:pt idx="844">
                  <c:v>-0.204527472527473</c:v>
                </c:pt>
                <c:pt idx="845">
                  <c:v>0.354786862334032</c:v>
                </c:pt>
                <c:pt idx="846">
                  <c:v>0.32407407407407401</c:v>
                </c:pt>
                <c:pt idx="847">
                  <c:v>0.277483549991976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A0-43EA-916E-BC2514BF8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597888"/>
        <c:axId val="118702080"/>
      </c:scatterChart>
      <c:valAx>
        <c:axId val="117597888"/>
        <c:scaling>
          <c:orientation val="minMax"/>
        </c:scaling>
        <c:delete val="0"/>
        <c:axPos val="b"/>
        <c:numFmt formatCode="0.00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8702080"/>
        <c:crosses val="autoZero"/>
        <c:crossBetween val="midCat"/>
      </c:valAx>
      <c:valAx>
        <c:axId val="118702080"/>
        <c:scaling>
          <c:orientation val="minMax"/>
        </c:scaling>
        <c:delete val="0"/>
        <c:axPos val="l"/>
        <c:numFmt formatCode="0.00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75978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Lifespan (deviation from control)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71E-49A2-A5B6-12CEE29F54C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71E-49A2-A5B6-12CEE29F54C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71E-49A2-A5B6-12CEE29F54C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471E-49A2-A5B6-12CEE29F54C1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471E-49A2-A5B6-12CEE29F54C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471E-49A2-A5B6-12CEE29F54C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471E-49A2-A5B6-12CEE29F54C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471E-49A2-A5B6-12CEE29F54C1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471E-49A2-A5B6-12CEE29F54C1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471E-49A2-A5B6-12CEE29F54C1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471E-49A2-A5B6-12CEE29F54C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471E-49A2-A5B6-12CEE29F54C1}"/>
              </c:ext>
            </c:extLst>
          </c:dPt>
          <c:dPt>
            <c:idx val="18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471E-49A2-A5B6-12CEE29F54C1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B-471E-49A2-A5B6-12CEE29F54C1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D-471E-49A2-A5B6-12CEE29F54C1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F-471E-49A2-A5B6-12CEE29F54C1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471E-49A2-A5B6-12CEE29F54C1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471E-49A2-A5B6-12CEE29F54C1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471E-49A2-A5B6-12CEE29F54C1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471E-49A2-A5B6-12CEE29F54C1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471E-49A2-A5B6-12CEE29F54C1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471E-49A2-A5B6-12CEE29F54C1}"/>
              </c:ext>
            </c:extLst>
          </c:dPt>
          <c:dPt>
            <c:idx val="3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D-471E-49A2-A5B6-12CEE29F54C1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F-471E-49A2-A5B6-12CEE29F54C1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31-471E-49A2-A5B6-12CEE29F54C1}"/>
              </c:ext>
            </c:extLst>
          </c:dPt>
          <c:dPt>
            <c:idx val="3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33-471E-49A2-A5B6-12CEE29F54C1}"/>
              </c:ext>
            </c:extLst>
          </c:dPt>
          <c:dPt>
            <c:idx val="3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35-471E-49A2-A5B6-12CEE29F54C1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37-471E-49A2-A5B6-12CEE29F54C1}"/>
              </c:ext>
            </c:extLst>
          </c:dPt>
          <c:cat>
            <c:strRef>
              <c:f>Sheet3!$A$2:$A$42</c:f>
              <c:strCache>
                <c:ptCount val="41"/>
                <c:pt idx="0">
                  <c:v>6-phosphofructo-2-kinase (F)</c:v>
                </c:pt>
                <c:pt idx="1">
                  <c:v>6-phosphofructo-2-kinase (A)</c:v>
                </c:pt>
                <c:pt idx="3">
                  <c:v>CG10990 (F)</c:v>
                </c:pt>
                <c:pt idx="4">
                  <c:v>CG10990 (B)</c:v>
                </c:pt>
                <c:pt idx="6">
                  <c:v>CG11226 (B)</c:v>
                </c:pt>
                <c:pt idx="7">
                  <c:v>CG11226 (A)</c:v>
                </c:pt>
                <c:pt idx="9">
                  <c:v>CG13334/CG13333 (F)</c:v>
                </c:pt>
                <c:pt idx="10">
                  <c:v>CG13334/CG13333 (B)</c:v>
                </c:pt>
                <c:pt idx="12">
                  <c:v>CG14709 (B)</c:v>
                </c:pt>
                <c:pt idx="13">
                  <c:v>CG14709 (A)</c:v>
                </c:pt>
                <c:pt idx="15">
                  <c:v>CG9650 (B)</c:v>
                </c:pt>
                <c:pt idx="16">
                  <c:v>CG9650 (A)</c:v>
                </c:pt>
                <c:pt idx="18">
                  <c:v>couch potato (F)</c:v>
                </c:pt>
                <c:pt idx="19">
                  <c:v>couch potato (B)</c:v>
                </c:pt>
                <c:pt idx="21">
                  <c:v>Defense repressor 1 (B)</c:v>
                </c:pt>
                <c:pt idx="22">
                  <c:v>Defense repressor 1 (A)</c:v>
                </c:pt>
                <c:pt idx="24">
                  <c:v>Gliotactin/CG3793 (B)</c:v>
                </c:pt>
                <c:pt idx="25">
                  <c:v>Gliotactin/CG3793 (A)</c:v>
                </c:pt>
                <c:pt idx="27">
                  <c:v>lethal(1)G0289/CG32679 (F)</c:v>
                </c:pt>
                <c:pt idx="28">
                  <c:v>lethal(1)G0289/CG32679 (B)</c:v>
                </c:pt>
                <c:pt idx="30">
                  <c:v>mushroom-body expressed (F)</c:v>
                </c:pt>
                <c:pt idx="31">
                  <c:v>mushroom-body expressed  (B)</c:v>
                </c:pt>
                <c:pt idx="33">
                  <c:v>plexus (F)</c:v>
                </c:pt>
                <c:pt idx="34">
                  <c:v>plexus (B)</c:v>
                </c:pt>
                <c:pt idx="36">
                  <c:v>spichthyin/CG5776 (B)</c:v>
                </c:pt>
                <c:pt idx="37">
                  <c:v>spichthyin/CG5776 (F)</c:v>
                </c:pt>
                <c:pt idx="39">
                  <c:v>Vacuolar H+ ATPase 16kD subunit (A)</c:v>
                </c:pt>
                <c:pt idx="40">
                  <c:v>Vacuolar H+ ATPase 16kD subunit (B)</c:v>
                </c:pt>
              </c:strCache>
            </c:strRef>
          </c:cat>
          <c:val>
            <c:numRef>
              <c:f>Sheet3!$B$2:$B$42</c:f>
              <c:numCache>
                <c:formatCode>0.00</c:formatCode>
                <c:ptCount val="41"/>
                <c:pt idx="0">
                  <c:v>-22.139099999999999</c:v>
                </c:pt>
                <c:pt idx="1">
                  <c:v>-4.5185199999999908</c:v>
                </c:pt>
                <c:pt idx="3">
                  <c:v>11.95833</c:v>
                </c:pt>
                <c:pt idx="4">
                  <c:v>-11.7478</c:v>
                </c:pt>
                <c:pt idx="6">
                  <c:v>-7.4170199999999946</c:v>
                </c:pt>
                <c:pt idx="7">
                  <c:v>22.081479999999999</c:v>
                </c:pt>
                <c:pt idx="9">
                  <c:v>12.25</c:v>
                </c:pt>
                <c:pt idx="10">
                  <c:v>-18.9116</c:v>
                </c:pt>
                <c:pt idx="12">
                  <c:v>-5.6249999999999858</c:v>
                </c:pt>
                <c:pt idx="13">
                  <c:v>-20.3185</c:v>
                </c:pt>
                <c:pt idx="15">
                  <c:v>-1.01702</c:v>
                </c:pt>
                <c:pt idx="16">
                  <c:v>-29.48</c:v>
                </c:pt>
                <c:pt idx="18">
                  <c:v>6.871429</c:v>
                </c:pt>
                <c:pt idx="19">
                  <c:v>-15.8056</c:v>
                </c:pt>
                <c:pt idx="21">
                  <c:v>-16.857099999999999</c:v>
                </c:pt>
                <c:pt idx="22">
                  <c:v>10.8</c:v>
                </c:pt>
                <c:pt idx="24">
                  <c:v>-5.375</c:v>
                </c:pt>
                <c:pt idx="25">
                  <c:v>-29.918500000000002</c:v>
                </c:pt>
                <c:pt idx="27">
                  <c:v>8.6428549999999973</c:v>
                </c:pt>
                <c:pt idx="28">
                  <c:v>-14.38</c:v>
                </c:pt>
                <c:pt idx="30">
                  <c:v>24.043479999999999</c:v>
                </c:pt>
                <c:pt idx="31">
                  <c:v>-23.486999999999981</c:v>
                </c:pt>
                <c:pt idx="33">
                  <c:v>-3.414285</c:v>
                </c:pt>
                <c:pt idx="34">
                  <c:v>-48.087000000000003</c:v>
                </c:pt>
                <c:pt idx="36">
                  <c:v>14.32653</c:v>
                </c:pt>
                <c:pt idx="37">
                  <c:v>-8.7735150000000015</c:v>
                </c:pt>
                <c:pt idx="39">
                  <c:v>21.081479999999999</c:v>
                </c:pt>
                <c:pt idx="40">
                  <c:v>-20.180599999999981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471E-49A2-A5B6-12CEE29F5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571904"/>
        <c:axId val="168988032"/>
      </c:barChart>
      <c:catAx>
        <c:axId val="216571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Mutation (Background)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 i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68988032"/>
        <c:crosses val="autoZero"/>
        <c:auto val="1"/>
        <c:lblAlgn val="ctr"/>
        <c:lblOffset val="100"/>
        <c:noMultiLvlLbl val="0"/>
      </c:catAx>
      <c:valAx>
        <c:axId val="168988032"/>
        <c:scaling>
          <c:orientation val="minMax"/>
          <c:min val="-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Lifespan (days, deviation from control)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1657190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C69B8-DF70-4462-8318-DA5E80DB6ACA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2B1AF-6DDA-41CF-B92A-FDDAFEF1D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5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69061-D682-4724-A68A-64148D9D46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69061-D682-4724-A68A-64148D9D46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AC55D0-2A63-48B3-9CA1-5C87A16125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0900" name="Text Box 2"/>
          <p:cNvSpPr txBox="1">
            <a:spLocks noGrp="1" noChangeArrowheads="1"/>
          </p:cNvSpPr>
          <p:nvPr>
            <p:ph type="body"/>
          </p:nvPr>
        </p:nvSpPr>
        <p:spPr bwMode="auto"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Build on success of previous community resources for QTL mapping: reference panel of 192 sequenced lines derived from a single natural population for genome wide association mapping in a scenario where ALL variants are known.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80413-545F-4232-93C1-FC468321E1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4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0CCF0F-559E-4317-918C-84B094CE9C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3047E3-15C3-4393-9639-93DFAF12B8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69061-D682-4724-A68A-64148D9D46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B69061-D682-4724-A68A-64148D9D46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AF2AD8-6782-4A7C-9644-07FD2507DD1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9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5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5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8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7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1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4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4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5AC38-9F5F-4786-9F02-4613B71F41E7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7BA5F-06F6-43E5-BD89-4474AEAA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0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ly1200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779463" y="0"/>
            <a:ext cx="75438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1028087" y="1066800"/>
            <a:ext cx="7087827" cy="165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Context Dependent Effects of Alleles Affecting Quantitative Traits: Insights From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Drosophila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1181100" y="3048000"/>
            <a:ext cx="6781800" cy="234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Trudy F. C. Mackay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Department of Biological Sciences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Program in Genetics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W. M. Keck Center for Behavioral Biology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Comparative Medicine Institute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North Carolina State University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Raleigh, NC 27695 USA</a:t>
            </a:r>
          </a:p>
        </p:txBody>
      </p:sp>
    </p:spTree>
    <p:extLst>
      <p:ext uri="{BB962C8B-B14F-4D97-AF65-F5344CB8AC3E}">
        <p14:creationId xmlns:p14="http://schemas.microsoft.com/office/powerpoint/2010/main" val="2862401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Genetic Interactions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381000" y="3732954"/>
            <a:ext cx="1816716" cy="2756928"/>
            <a:chOff x="-799648" y="3883421"/>
            <a:chExt cx="1816716" cy="2756928"/>
          </a:xfrm>
        </p:grpSpPr>
        <p:sp>
          <p:nvSpPr>
            <p:cNvPr id="73" name="TextBox 72"/>
            <p:cNvSpPr txBox="1"/>
            <p:nvPr/>
          </p:nvSpPr>
          <p:spPr>
            <a:xfrm>
              <a:off x="229673" y="3883421"/>
              <a:ext cx="7873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GSI 18°</a:t>
              </a:r>
            </a:p>
            <a:p>
              <a:r>
                <a:rPr lang="en-US" sz="1600" dirty="0"/>
                <a:t>       25°</a:t>
              </a:r>
            </a:p>
            <a:p>
              <a:r>
                <a:rPr lang="en-US" sz="1600" dirty="0"/>
                <a:t>       28°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799648" y="4804635"/>
              <a:ext cx="18167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Female GEI 18°, 25°</a:t>
              </a:r>
            </a:p>
            <a:p>
              <a:r>
                <a:rPr lang="en-US" sz="1600" dirty="0"/>
                <a:t>                     18°, 28°</a:t>
              </a:r>
            </a:p>
            <a:p>
              <a:r>
                <a:rPr lang="en-US" sz="1600" dirty="0"/>
                <a:t>                     25°, 28°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656788" y="5809352"/>
              <a:ext cx="16738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Male GEI 18°, 25°</a:t>
              </a:r>
            </a:p>
            <a:p>
              <a:r>
                <a:rPr lang="en-US" sz="1600" dirty="0"/>
                <a:t>                  18°, 28°</a:t>
              </a:r>
            </a:p>
            <a:p>
              <a:r>
                <a:rPr lang="en-US" sz="1600" dirty="0"/>
                <a:t>                  25°, 28°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294703" y="948848"/>
            <a:ext cx="5786769" cy="5541034"/>
            <a:chOff x="1678616" y="1099315"/>
            <a:chExt cx="5786769" cy="5541034"/>
          </a:xfrm>
        </p:grpSpPr>
        <p:grpSp>
          <p:nvGrpSpPr>
            <p:cNvPr id="85" name="Group 84"/>
            <p:cNvGrpSpPr/>
            <p:nvPr/>
          </p:nvGrpSpPr>
          <p:grpSpPr>
            <a:xfrm>
              <a:off x="4137423" y="1104878"/>
              <a:ext cx="3327962" cy="5535471"/>
              <a:chOff x="4137423" y="1104878"/>
              <a:chExt cx="3327962" cy="553547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4137423" y="1104878"/>
                <a:ext cx="3327962" cy="2520325"/>
                <a:chOff x="4195708" y="1104878"/>
                <a:chExt cx="3327962" cy="2520325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4651458" y="1104878"/>
                  <a:ext cx="2416462" cy="1997105"/>
                  <a:chOff x="518042" y="3920151"/>
                  <a:chExt cx="2416462" cy="1997105"/>
                </a:xfrm>
              </p:grpSpPr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836793" y="3920151"/>
                    <a:ext cx="7315" cy="13716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 rot="5400000">
                    <a:off x="1736562" y="4373695"/>
                    <a:ext cx="7315" cy="18288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>
                    <a:off x="1322141" y="5200313"/>
                    <a:ext cx="0" cy="1828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2189496" y="5200313"/>
                    <a:ext cx="0" cy="1828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21"/>
                  <p:cNvSpPr txBox="1"/>
                  <p:nvPr/>
                </p:nvSpPr>
                <p:spPr>
                  <a:xfrm rot="16200000">
                    <a:off x="278073" y="4452061"/>
                    <a:ext cx="78771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Lifespan</a:t>
                    </a:r>
                  </a:p>
                </p:txBody>
              </p:sp>
              <p:sp>
                <p:nvSpPr>
                  <p:cNvPr id="23" name="Oval 22"/>
                  <p:cNvSpPr/>
                  <p:nvPr/>
                </p:nvSpPr>
                <p:spPr>
                  <a:xfrm>
                    <a:off x="1276421" y="4875742"/>
                    <a:ext cx="91440" cy="9144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Oval 23"/>
                  <p:cNvSpPr/>
                  <p:nvPr/>
                </p:nvSpPr>
                <p:spPr>
                  <a:xfrm>
                    <a:off x="2143776" y="4392502"/>
                    <a:ext cx="91440" cy="9144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>
                  <a:xfrm>
                    <a:off x="1276421" y="4441619"/>
                    <a:ext cx="91440" cy="9144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>
                    <a:off x="2143776" y="4808370"/>
                    <a:ext cx="91440" cy="78049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" name="Straight Connector 26"/>
                  <p:cNvCxnSpPr>
                    <a:stCxn id="25" idx="3"/>
                    <a:endCxn id="26" idx="5"/>
                  </p:cNvCxnSpPr>
                  <p:nvPr/>
                </p:nvCxnSpPr>
                <p:spPr>
                  <a:xfrm>
                    <a:off x="1289812" y="4519668"/>
                    <a:ext cx="932013" cy="355321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>
                    <a:endCxn id="24" idx="3"/>
                  </p:cNvCxnSpPr>
                  <p:nvPr/>
                </p:nvCxnSpPr>
                <p:spPr>
                  <a:xfrm flipV="1">
                    <a:off x="1380069" y="4470551"/>
                    <a:ext cx="777098" cy="435700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02502" y="5455591"/>
                    <a:ext cx="6392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Female</a:t>
                    </a:r>
                  </a:p>
                  <a:p>
                    <a:pPr algn="ctr"/>
                    <a:r>
                      <a:rPr lang="en-US" sz="1200" dirty="0"/>
                      <a:t>E1</a:t>
                    </a: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1938466" y="5455591"/>
                    <a:ext cx="50206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Male</a:t>
                    </a:r>
                  </a:p>
                  <a:p>
                    <a:pPr algn="ctr"/>
                    <a:r>
                      <a:rPr lang="en-US" sz="1200" dirty="0"/>
                      <a:t>E2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2323528" y="4775415"/>
                    <a:ext cx="51488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A</a:t>
                    </a:r>
                    <a:r>
                      <a:rPr lang="en-US" sz="1400" baseline="-250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1</a:t>
                    </a:r>
                    <a:r>
                      <a: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A</a:t>
                    </a:r>
                    <a:r>
                      <a:rPr lang="en-US" sz="1400" baseline="-250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2374735" y="4238613"/>
                    <a:ext cx="55976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2"/>
                        </a:solidFill>
                      </a:rPr>
                      <a:t>A</a:t>
                    </a:r>
                    <a:r>
                      <a:rPr lang="en-US" sz="1400" baseline="-25000" dirty="0">
                        <a:solidFill>
                          <a:schemeClr val="accent2"/>
                        </a:solidFill>
                      </a:rPr>
                      <a:t>2</a:t>
                    </a:r>
                    <a:r>
                      <a:rPr lang="en-US" sz="1400" dirty="0">
                        <a:solidFill>
                          <a:schemeClr val="accent2"/>
                        </a:solidFill>
                      </a:rPr>
                      <a:t>A</a:t>
                    </a:r>
                    <a:r>
                      <a:rPr lang="en-US" sz="1400" baseline="-25000" dirty="0">
                        <a:solidFill>
                          <a:schemeClr val="accent2"/>
                        </a:solidFill>
                      </a:rPr>
                      <a:t>2</a:t>
                    </a:r>
                  </a:p>
                </p:txBody>
              </p:sp>
            </p:grpSp>
            <p:sp>
              <p:nvSpPr>
                <p:cNvPr id="69" name="TextBox 68"/>
                <p:cNvSpPr txBox="1"/>
                <p:nvPr/>
              </p:nvSpPr>
              <p:spPr>
                <a:xfrm>
                  <a:off x="4195708" y="3101983"/>
                  <a:ext cx="332796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Change of rank order</a:t>
                  </a:r>
                </a:p>
                <a:p>
                  <a:pPr algn="ctr"/>
                  <a:r>
                    <a:rPr lang="en-US" sz="1400" dirty="0"/>
                    <a:t>Sex or environment antagonistic </a:t>
                  </a:r>
                  <a:r>
                    <a:rPr lang="en-US" sz="1400" dirty="0" err="1"/>
                    <a:t>pleiotropy</a:t>
                  </a:r>
                  <a:endParaRPr lang="en-US" sz="1400" dirty="0"/>
                </a:p>
              </p:txBody>
            </p:sp>
          </p:grpSp>
          <p:sp>
            <p:nvSpPr>
              <p:cNvPr id="74" name="TextBox 73"/>
              <p:cNvSpPr txBox="1"/>
              <p:nvPr/>
            </p:nvSpPr>
            <p:spPr>
              <a:xfrm>
                <a:off x="5453392" y="3883421"/>
                <a:ext cx="6960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99.5%</a:t>
                </a:r>
              </a:p>
              <a:p>
                <a:r>
                  <a:rPr lang="en-US" sz="1600" dirty="0"/>
                  <a:t>99.0%</a:t>
                </a:r>
              </a:p>
              <a:p>
                <a:r>
                  <a:rPr lang="en-US" sz="1600" dirty="0"/>
                  <a:t>99.6%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453392" y="4804635"/>
                <a:ext cx="6960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66.3%</a:t>
                </a:r>
              </a:p>
              <a:p>
                <a:r>
                  <a:rPr lang="en-US" sz="1600" dirty="0"/>
                  <a:t>51.2%</a:t>
                </a:r>
              </a:p>
              <a:p>
                <a:r>
                  <a:rPr lang="en-US" sz="1600" dirty="0"/>
                  <a:t>86.9%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453392" y="5809352"/>
                <a:ext cx="6960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66.2%</a:t>
                </a:r>
              </a:p>
              <a:p>
                <a:r>
                  <a:rPr lang="en-US" sz="1600" dirty="0"/>
                  <a:t>48.6%</a:t>
                </a:r>
              </a:p>
              <a:p>
                <a:r>
                  <a:rPr lang="en-US" sz="1600" dirty="0"/>
                  <a:t>83.2%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678616" y="1099315"/>
              <a:ext cx="2416462" cy="5541034"/>
              <a:chOff x="1678616" y="1099315"/>
              <a:chExt cx="2416462" cy="5541034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1678616" y="1099315"/>
                <a:ext cx="2416462" cy="2525888"/>
                <a:chOff x="1941183" y="1099315"/>
                <a:chExt cx="2416462" cy="2525888"/>
              </a:xfrm>
            </p:grpSpPr>
            <p:grpSp>
              <p:nvGrpSpPr>
                <p:cNvPr id="65" name="Group 64"/>
                <p:cNvGrpSpPr/>
                <p:nvPr/>
              </p:nvGrpSpPr>
              <p:grpSpPr>
                <a:xfrm>
                  <a:off x="1941183" y="1099315"/>
                  <a:ext cx="2416462" cy="2008231"/>
                  <a:chOff x="518042" y="2020163"/>
                  <a:chExt cx="2416462" cy="2008231"/>
                </a:xfrm>
              </p:grpSpPr>
              <p:cxnSp>
                <p:nvCxnSpPr>
                  <p:cNvPr id="3" name="Straight Connector 2"/>
                  <p:cNvCxnSpPr/>
                  <p:nvPr/>
                </p:nvCxnSpPr>
                <p:spPr>
                  <a:xfrm>
                    <a:off x="836793" y="2024213"/>
                    <a:ext cx="7315" cy="13716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" name="Straight Connector 3"/>
                  <p:cNvCxnSpPr/>
                  <p:nvPr/>
                </p:nvCxnSpPr>
                <p:spPr>
                  <a:xfrm rot="5400000">
                    <a:off x="1736562" y="2477757"/>
                    <a:ext cx="7315" cy="18288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/>
                  <p:nvPr/>
                </p:nvCxnSpPr>
                <p:spPr>
                  <a:xfrm>
                    <a:off x="1322141" y="3304375"/>
                    <a:ext cx="0" cy="1828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2189496" y="3304375"/>
                    <a:ext cx="0" cy="18288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" name="TextBox 6"/>
                  <p:cNvSpPr txBox="1"/>
                  <p:nvPr/>
                </p:nvSpPr>
                <p:spPr>
                  <a:xfrm rot="16200000">
                    <a:off x="278073" y="2556123"/>
                    <a:ext cx="78771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Lifespan</a:t>
                    </a:r>
                  </a:p>
                </p:txBody>
              </p:sp>
              <p:sp>
                <p:nvSpPr>
                  <p:cNvPr id="8" name="Oval 7"/>
                  <p:cNvSpPr/>
                  <p:nvPr/>
                </p:nvSpPr>
                <p:spPr>
                  <a:xfrm>
                    <a:off x="1276421" y="2979804"/>
                    <a:ext cx="91440" cy="9144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Oval 8"/>
                  <p:cNvSpPr/>
                  <p:nvPr/>
                </p:nvSpPr>
                <p:spPr>
                  <a:xfrm>
                    <a:off x="2143776" y="2861369"/>
                    <a:ext cx="91440" cy="9144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Oval 9"/>
                  <p:cNvSpPr/>
                  <p:nvPr/>
                </p:nvSpPr>
                <p:spPr>
                  <a:xfrm>
                    <a:off x="1276421" y="2795755"/>
                    <a:ext cx="91440" cy="9144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>
                  <a:xfrm>
                    <a:off x="2143776" y="2201868"/>
                    <a:ext cx="91440" cy="9144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" name="Straight Connector 11"/>
                  <p:cNvCxnSpPr>
                    <a:stCxn id="10" idx="6"/>
                    <a:endCxn id="11" idx="6"/>
                  </p:cNvCxnSpPr>
                  <p:nvPr/>
                </p:nvCxnSpPr>
                <p:spPr>
                  <a:xfrm flipV="1">
                    <a:off x="1367861" y="2247588"/>
                    <a:ext cx="867355" cy="593887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 flipV="1">
                    <a:off x="1365346" y="2917180"/>
                    <a:ext cx="846196" cy="118435"/>
                  </a:xfrm>
                  <a:prstGeom prst="line">
                    <a:avLst/>
                  </a:prstGeom>
                  <a:ln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002502" y="3566729"/>
                    <a:ext cx="63927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Female</a:t>
                    </a:r>
                  </a:p>
                  <a:p>
                    <a:pPr algn="ctr"/>
                    <a:r>
                      <a:rPr lang="en-US" sz="1200" dirty="0"/>
                      <a:t>E1</a:t>
                    </a: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1938466" y="3566729"/>
                    <a:ext cx="50206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Male</a:t>
                    </a:r>
                    <a:br>
                      <a:rPr lang="en-US" sz="1200" dirty="0"/>
                    </a:br>
                    <a:r>
                      <a:rPr lang="en-US" sz="1200" dirty="0"/>
                      <a:t>E2</a:t>
                    </a: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2374735" y="2020163"/>
                    <a:ext cx="51488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A</a:t>
                    </a:r>
                    <a:r>
                      <a:rPr lang="en-US" sz="1400" baseline="-250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1</a:t>
                    </a:r>
                    <a:r>
                      <a: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A</a:t>
                    </a:r>
                    <a:r>
                      <a:rPr lang="en-US" sz="1400" baseline="-250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2374735" y="2554303"/>
                    <a:ext cx="55976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accent2"/>
                        </a:solidFill>
                      </a:rPr>
                      <a:t>A</a:t>
                    </a:r>
                    <a:r>
                      <a:rPr lang="en-US" sz="1400" baseline="-25000" dirty="0">
                        <a:solidFill>
                          <a:schemeClr val="accent2"/>
                        </a:solidFill>
                      </a:rPr>
                      <a:t>2</a:t>
                    </a:r>
                    <a:r>
                      <a:rPr lang="en-US" sz="1400" dirty="0">
                        <a:solidFill>
                          <a:schemeClr val="accent2"/>
                        </a:solidFill>
                      </a:rPr>
                      <a:t>A</a:t>
                    </a:r>
                    <a:r>
                      <a:rPr lang="en-US" sz="1400" baseline="-25000" dirty="0">
                        <a:solidFill>
                          <a:schemeClr val="accent2"/>
                        </a:solidFill>
                      </a:rPr>
                      <a:t>2</a:t>
                    </a:r>
                  </a:p>
                </p:txBody>
              </p:sp>
            </p:grpSp>
            <p:sp>
              <p:nvSpPr>
                <p:cNvPr id="68" name="TextBox 67"/>
                <p:cNvSpPr txBox="1"/>
                <p:nvPr/>
              </p:nvSpPr>
              <p:spPr>
                <a:xfrm>
                  <a:off x="2045875" y="3101983"/>
                  <a:ext cx="22070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Change of variance</a:t>
                  </a:r>
                </a:p>
                <a:p>
                  <a:pPr algn="ctr"/>
                  <a:r>
                    <a:rPr lang="en-US" sz="1400" dirty="0"/>
                    <a:t>Sex or environment-specific</a:t>
                  </a:r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2590933" y="3883421"/>
                <a:ext cx="59182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0.5%</a:t>
                </a:r>
              </a:p>
              <a:p>
                <a:r>
                  <a:rPr lang="en-US" sz="1600" dirty="0"/>
                  <a:t>1.0%</a:t>
                </a:r>
              </a:p>
              <a:p>
                <a:r>
                  <a:rPr lang="en-US" sz="1600" dirty="0"/>
                  <a:t>0.4%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538835" y="4804635"/>
                <a:ext cx="6960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33.7%</a:t>
                </a:r>
              </a:p>
              <a:p>
                <a:r>
                  <a:rPr lang="en-US" sz="1600" dirty="0"/>
                  <a:t>48.8%</a:t>
                </a:r>
              </a:p>
              <a:p>
                <a:r>
                  <a:rPr lang="en-US" sz="1600" dirty="0"/>
                  <a:t>13.1%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538835" y="5809352"/>
                <a:ext cx="6960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33.8%</a:t>
                </a:r>
              </a:p>
              <a:p>
                <a:r>
                  <a:rPr lang="en-US" sz="1600" dirty="0"/>
                  <a:t>51.4%</a:t>
                </a:r>
              </a:p>
              <a:p>
                <a:r>
                  <a:rPr lang="en-US" sz="1600" dirty="0"/>
                  <a:t>16.8%</a:t>
                </a:r>
              </a:p>
            </p:txBody>
          </p:sp>
        </p:grpSp>
      </p:grpSp>
      <p:sp>
        <p:nvSpPr>
          <p:cNvPr id="87" name="Rectangle 86"/>
          <p:cNvSpPr/>
          <p:nvPr/>
        </p:nvSpPr>
        <p:spPr>
          <a:xfrm>
            <a:off x="445288" y="3581400"/>
            <a:ext cx="7543800" cy="2908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3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“Micro-Environmental Plasticity” for Lifespan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482447" y="5157866"/>
            <a:ext cx="956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Frequency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81200" y="817313"/>
            <a:ext cx="5552768" cy="1513185"/>
            <a:chOff x="1981200" y="817313"/>
            <a:chExt cx="5552768" cy="1513185"/>
          </a:xfrm>
        </p:grpSpPr>
        <p:grpSp>
          <p:nvGrpSpPr>
            <p:cNvPr id="15" name="Group 14"/>
            <p:cNvGrpSpPr/>
            <p:nvPr/>
          </p:nvGrpSpPr>
          <p:grpSpPr>
            <a:xfrm>
              <a:off x="1981200" y="817313"/>
              <a:ext cx="5552768" cy="1513185"/>
              <a:chOff x="1981200" y="817313"/>
              <a:chExt cx="5552768" cy="1513185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981200" y="1389239"/>
                <a:ext cx="13450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DRGP Line 1</a:t>
                </a:r>
              </a:p>
            </p:txBody>
          </p:sp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4" t="11583" r="65420" b="61939"/>
              <a:stretch/>
            </p:blipFill>
            <p:spPr bwMode="auto">
              <a:xfrm>
                <a:off x="3991076" y="817313"/>
                <a:ext cx="3542892" cy="1513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6324600" y="870466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ym typeface="Symbol"/>
                </a:rPr>
                <a:t></a:t>
              </a:r>
              <a:r>
                <a:rPr lang="en-US" b="1" baseline="-25000" dirty="0">
                  <a:sym typeface="Symbol"/>
                </a:rPr>
                <a:t>E</a:t>
              </a:r>
              <a:r>
                <a:rPr lang="en-US" b="1" baseline="30000" dirty="0">
                  <a:sym typeface="Symbol"/>
                </a:rPr>
                <a:t>2</a:t>
              </a:r>
              <a:r>
                <a:rPr lang="en-US" b="1" dirty="0">
                  <a:sym typeface="Symbol"/>
                </a:rPr>
                <a:t> = 50</a:t>
              </a:r>
              <a:endParaRPr lang="en-US" b="1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210664" y="5867400"/>
            <a:ext cx="3256936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981200" y="2499240"/>
            <a:ext cx="5552768" cy="1675417"/>
            <a:chOff x="1981200" y="2499240"/>
            <a:chExt cx="5552768" cy="1675417"/>
          </a:xfrm>
        </p:grpSpPr>
        <p:grpSp>
          <p:nvGrpSpPr>
            <p:cNvPr id="14" name="Group 13"/>
            <p:cNvGrpSpPr/>
            <p:nvPr/>
          </p:nvGrpSpPr>
          <p:grpSpPr>
            <a:xfrm>
              <a:off x="1981200" y="2499240"/>
              <a:ext cx="5552768" cy="1675417"/>
              <a:chOff x="1981200" y="2499240"/>
              <a:chExt cx="5552768" cy="1675417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3" t="37114" r="65420" b="33569"/>
              <a:stretch/>
            </p:blipFill>
            <p:spPr bwMode="auto">
              <a:xfrm>
                <a:off x="4011561" y="2499240"/>
                <a:ext cx="3522407" cy="16754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981200" y="3152282"/>
                <a:ext cx="13450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DRGP Line 2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225166" y="2673817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ym typeface="Symbol"/>
                </a:rPr>
                <a:t></a:t>
              </a:r>
              <a:r>
                <a:rPr lang="en-US" b="1" baseline="-25000" dirty="0">
                  <a:sym typeface="Symbol"/>
                </a:rPr>
                <a:t>E</a:t>
              </a:r>
              <a:r>
                <a:rPr lang="en-US" b="1" baseline="30000" dirty="0">
                  <a:sym typeface="Symbol"/>
                </a:rPr>
                <a:t>2</a:t>
              </a:r>
              <a:r>
                <a:rPr lang="en-US" b="1" dirty="0">
                  <a:sym typeface="Symbol"/>
                </a:rPr>
                <a:t> = 100</a:t>
              </a:r>
              <a:endParaRPr lang="en-US" b="1" dirty="0"/>
            </a:p>
          </p:txBody>
        </p:sp>
      </p:grpSp>
      <p:sp>
        <p:nvSpPr>
          <p:cNvPr id="4" name="TextBox 3"/>
          <p:cNvSpPr txBox="1"/>
          <p:nvPr/>
        </p:nvSpPr>
        <p:spPr>
          <a:xfrm rot="16200000">
            <a:off x="3488309" y="1420017"/>
            <a:ext cx="956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Frequency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488308" y="3183060"/>
            <a:ext cx="956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Frequency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981200" y="4343400"/>
            <a:ext cx="5552768" cy="1936708"/>
            <a:chOff x="1981200" y="4343400"/>
            <a:chExt cx="5552768" cy="1936708"/>
          </a:xfrm>
        </p:grpSpPr>
        <p:sp>
          <p:nvSpPr>
            <p:cNvPr id="6" name="TextBox 5"/>
            <p:cNvSpPr txBox="1"/>
            <p:nvPr/>
          </p:nvSpPr>
          <p:spPr>
            <a:xfrm>
              <a:off x="1981200" y="5127088"/>
              <a:ext cx="1345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DRGP Line 3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15" r="65420" b="197"/>
            <a:stretch/>
          </p:blipFill>
          <p:spPr bwMode="auto">
            <a:xfrm>
              <a:off x="3581400" y="4343400"/>
              <a:ext cx="3952568" cy="1936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207581" y="4463957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ym typeface="Symbol"/>
                </a:rPr>
                <a:t></a:t>
              </a:r>
              <a:r>
                <a:rPr lang="en-US" b="1" baseline="-25000" dirty="0">
                  <a:sym typeface="Symbol"/>
                </a:rPr>
                <a:t>E</a:t>
              </a:r>
              <a:r>
                <a:rPr lang="en-US" b="1" baseline="30000" dirty="0">
                  <a:sym typeface="Symbol"/>
                </a:rPr>
                <a:t>2</a:t>
              </a:r>
              <a:r>
                <a:rPr lang="en-US" b="1" dirty="0">
                  <a:sym typeface="Symbol"/>
                </a:rPr>
                <a:t> = 500</a:t>
              </a:r>
              <a:endParaRPr lang="en-US" b="1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3488309" y="5157866"/>
              <a:ext cx="9569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Frequency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99848" y="6092539"/>
            <a:ext cx="14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Lifespan (</a:t>
            </a:r>
            <a:r>
              <a:rPr lang="en-US" sz="1400" b="1" dirty="0"/>
              <a:t>days</a:t>
            </a:r>
            <a:r>
              <a:rPr lang="en-U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8414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Variation for Micro-Environmental Plasticity of Lifespan in the DGRP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852647"/>
              </p:ext>
            </p:extLst>
          </p:nvPr>
        </p:nvGraphicFramePr>
        <p:xfrm>
          <a:off x="251765" y="936306"/>
          <a:ext cx="381351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Source of Variation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+mn-lt"/>
                        </a:rPr>
                        <a:t>P</a:t>
                      </a:r>
                      <a:r>
                        <a:rPr lang="en-US" sz="1600" dirty="0">
                          <a:latin typeface="+mn-lt"/>
                        </a:rPr>
                        <a:t>-Value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+mn-lt"/>
                          <a:sym typeface="Symbol"/>
                        </a:rPr>
                        <a:t></a:t>
                      </a:r>
                      <a:r>
                        <a:rPr lang="en-US" sz="1600" baseline="30000" dirty="0">
                          <a:latin typeface="+mn-lt"/>
                          <a:sym typeface="Symbol"/>
                        </a:rPr>
                        <a:t>2</a:t>
                      </a:r>
                      <a:endParaRPr lang="en-US" sz="1600" baseline="30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Sex (</a:t>
                      </a:r>
                      <a:r>
                        <a:rPr lang="en-US" sz="1600" i="1" dirty="0">
                          <a:latin typeface="+mn-lt"/>
                        </a:rPr>
                        <a:t>S</a:t>
                      </a:r>
                      <a:r>
                        <a:rPr lang="en-US" sz="1600" dirty="0"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9.289E-01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Fixed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Temperature (</a:t>
                      </a:r>
                      <a:r>
                        <a:rPr lang="en-US" sz="1600" i="1" dirty="0">
                          <a:latin typeface="+mn-lt"/>
                        </a:rPr>
                        <a:t>T</a:t>
                      </a:r>
                      <a:r>
                        <a:rPr lang="en-US" sz="1600" dirty="0"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4.682E-164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Fixed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DGRP Line (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  <a:latin typeface="+mn-lt"/>
                        </a:rPr>
                        <a:t>L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1.353E-11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0.0241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+mn-lt"/>
                        </a:rPr>
                        <a:t>S</a:t>
                      </a:r>
                      <a:r>
                        <a:rPr lang="en-US" sz="1600" dirty="0">
                          <a:latin typeface="+mn-lt"/>
                        </a:rPr>
                        <a:t>×</a:t>
                      </a:r>
                      <a:r>
                        <a:rPr lang="en-US" sz="1600" i="1" dirty="0">
                          <a:latin typeface="+mn-lt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3.620E-03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Fixed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FF0000"/>
                          </a:solidFill>
                          <a:latin typeface="+mn-lt"/>
                        </a:rPr>
                        <a:t>S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×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  <a:latin typeface="+mn-lt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5.037E-03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0.0037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FF0000"/>
                          </a:solidFill>
                          <a:latin typeface="+mn-lt"/>
                        </a:rPr>
                        <a:t>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×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  <a:latin typeface="+mn-lt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6.804E-27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0.0318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srgbClr val="FF0000"/>
                          </a:solidFill>
                          <a:latin typeface="+mn-lt"/>
                        </a:rPr>
                        <a:t>S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×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  <a:latin typeface="+mn-lt"/>
                        </a:rPr>
                        <a:t>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n-lt"/>
                        </a:rPr>
                        <a:t>×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  <a:latin typeface="+mn-lt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6.462E-19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0.0149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0.0282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073347" y="588300"/>
            <a:ext cx="5029200" cy="3987852"/>
            <a:chOff x="4114800" y="1374808"/>
            <a:chExt cx="5029200" cy="398785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1374808"/>
              <a:ext cx="5029200" cy="3987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248400" y="4419599"/>
              <a:ext cx="10759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</a:t>
              </a:r>
              <a:r>
                <a:rPr lang="en-US" baseline="30000" dirty="0"/>
                <a:t>2</a:t>
              </a:r>
              <a:r>
                <a:rPr lang="en-US" dirty="0"/>
                <a:t> = 0.73</a:t>
              </a:r>
            </a:p>
            <a:p>
              <a:r>
                <a:rPr lang="en-US" i="1" dirty="0" err="1"/>
                <a:t>r</a:t>
              </a:r>
              <a:r>
                <a:rPr lang="en-US" i="1" baseline="-25000" dirty="0" err="1"/>
                <a:t>SE</a:t>
              </a:r>
              <a:r>
                <a:rPr lang="en-US" dirty="0"/>
                <a:t> = 0.32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17480" y="5029200"/>
            <a:ext cx="75090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Sex dimorphism</a:t>
            </a:r>
          </a:p>
          <a:p>
            <a:pPr algn="ctr"/>
            <a:r>
              <a:rPr lang="en-US" sz="1600" dirty="0"/>
              <a:t>Environmental plasticity</a:t>
            </a:r>
          </a:p>
          <a:p>
            <a:pPr algn="ctr"/>
            <a:r>
              <a:rPr lang="en-US" sz="1600" dirty="0"/>
              <a:t>Genetic variation</a:t>
            </a:r>
          </a:p>
          <a:p>
            <a:pPr algn="ctr"/>
            <a:r>
              <a:rPr lang="en-US" sz="1600" dirty="0"/>
              <a:t>Genetic variation in sex dimorphism (genotype by sex interaction, GSE)</a:t>
            </a:r>
          </a:p>
          <a:p>
            <a:pPr algn="ctr"/>
            <a:r>
              <a:rPr lang="en-US" sz="1600" dirty="0"/>
              <a:t>Genetic variation in environmental plasticity (genotype by environment interaction, GEI)</a:t>
            </a:r>
          </a:p>
          <a:p>
            <a:pPr algn="ctr"/>
            <a:r>
              <a:rPr lang="en-US" sz="1600" dirty="0"/>
              <a:t>Genetic variation in sex dimorphism varies with thermal environment (GSEI)</a:t>
            </a:r>
          </a:p>
        </p:txBody>
      </p:sp>
    </p:spTree>
    <p:extLst>
      <p:ext uri="{BB962C8B-B14F-4D97-AF65-F5344CB8AC3E}">
        <p14:creationId xmlns:p14="http://schemas.microsoft.com/office/powerpoint/2010/main" val="1545692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067" y="452535"/>
            <a:ext cx="4261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Advanced Intercross Populations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AIP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43515" y="1303588"/>
            <a:ext cx="4640207" cy="4357227"/>
            <a:chOff x="2251897" y="969570"/>
            <a:chExt cx="4640207" cy="4357227"/>
          </a:xfrm>
        </p:grpSpPr>
        <p:grpSp>
          <p:nvGrpSpPr>
            <p:cNvPr id="21" name="Group 20"/>
            <p:cNvGrpSpPr/>
            <p:nvPr/>
          </p:nvGrpSpPr>
          <p:grpSpPr>
            <a:xfrm>
              <a:off x="2251897" y="969570"/>
              <a:ext cx="4640207" cy="3217240"/>
              <a:chOff x="2251897" y="969570"/>
              <a:chExt cx="4640207" cy="32172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251897" y="969570"/>
                <a:ext cx="4640207" cy="3217240"/>
                <a:chOff x="1778741" y="969570"/>
                <a:chExt cx="4640207" cy="3217240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1778741" y="1425148"/>
                  <a:ext cx="1274373" cy="1131793"/>
                  <a:chOff x="1110350" y="1370684"/>
                  <a:chExt cx="1274373" cy="1131793"/>
                </a:xfrm>
              </p:grpSpPr>
              <p:pic>
                <p:nvPicPr>
                  <p:cNvPr id="4098" name="Picture 2" descr="http://www.darwin.museum.ru/expos/floor2/img/drozofila_b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2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221432">
                    <a:off x="1212212" y="1689940"/>
                    <a:ext cx="710675" cy="9144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100" name="Picture 4" descr="http://wp.stockton.edu/gfb1/files/2012/03/drosophila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28492">
                    <a:off x="1653204" y="1370684"/>
                    <a:ext cx="731519" cy="7315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2" name="Group 21"/>
                <p:cNvGrpSpPr/>
                <p:nvPr/>
              </p:nvGrpSpPr>
              <p:grpSpPr>
                <a:xfrm rot="735613">
                  <a:off x="5118246" y="2957912"/>
                  <a:ext cx="1274373" cy="1131793"/>
                  <a:chOff x="1110350" y="1370684"/>
                  <a:chExt cx="1274373" cy="1131793"/>
                </a:xfrm>
              </p:grpSpPr>
              <p:pic>
                <p:nvPicPr>
                  <p:cNvPr id="23" name="Picture 2" descr="http://www.darwin.museum.ru/expos/floor2/img/drozofila_b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2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221432">
                    <a:off x="1212212" y="1689940"/>
                    <a:ext cx="710675" cy="9144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" name="Picture 4" descr="http://wp.stockton.edu/gfb1/files/2012/03/drosophila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28492">
                    <a:off x="1653204" y="1370684"/>
                    <a:ext cx="731519" cy="7315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5" name="Group 24"/>
                <p:cNvGrpSpPr/>
                <p:nvPr/>
              </p:nvGrpSpPr>
              <p:grpSpPr>
                <a:xfrm rot="5623039">
                  <a:off x="5215865" y="1425148"/>
                  <a:ext cx="1274373" cy="1131793"/>
                  <a:chOff x="1110350" y="1370684"/>
                  <a:chExt cx="1274373" cy="1131793"/>
                </a:xfrm>
              </p:grpSpPr>
              <p:pic>
                <p:nvPicPr>
                  <p:cNvPr id="26" name="Picture 2" descr="http://www.darwin.museum.ru/expos/floor2/img/drozofila_b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2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221432">
                    <a:off x="1212212" y="1689940"/>
                    <a:ext cx="710675" cy="9144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" name="Picture 4" descr="http://wp.stockton.edu/gfb1/files/2012/03/drosophila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28492">
                    <a:off x="1653204" y="1370684"/>
                    <a:ext cx="731519" cy="7315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8" name="Group 27"/>
                <p:cNvGrpSpPr/>
                <p:nvPr/>
              </p:nvGrpSpPr>
              <p:grpSpPr>
                <a:xfrm rot="2435545">
                  <a:off x="3542453" y="969570"/>
                  <a:ext cx="1274373" cy="1131793"/>
                  <a:chOff x="1110350" y="1370684"/>
                  <a:chExt cx="1274373" cy="1131793"/>
                </a:xfrm>
              </p:grpSpPr>
              <p:pic>
                <p:nvPicPr>
                  <p:cNvPr id="29" name="Picture 2" descr="http://www.darwin.museum.ru/expos/floor2/img/drozofila_b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2" cstate="print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221432">
                    <a:off x="1212212" y="1689940"/>
                    <a:ext cx="710675" cy="9144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" name="Picture 4" descr="http://wp.stockton.edu/gfb1/files/2012/03/drosophila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3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28492">
                    <a:off x="1653204" y="1370684"/>
                    <a:ext cx="731519" cy="7315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31" name="Group 30"/>
                <p:cNvGrpSpPr/>
                <p:nvPr/>
              </p:nvGrpSpPr>
              <p:grpSpPr>
                <a:xfrm rot="16712076">
                  <a:off x="2018964" y="2983727"/>
                  <a:ext cx="1274373" cy="1131793"/>
                  <a:chOff x="1110350" y="1370684"/>
                  <a:chExt cx="1274373" cy="1131793"/>
                </a:xfrm>
              </p:grpSpPr>
              <p:pic>
                <p:nvPicPr>
                  <p:cNvPr id="32" name="Picture 2" descr="http://www.darwin.museum.ru/expos/floor2/img/drozofila_b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2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221432">
                    <a:off x="1212212" y="1689940"/>
                    <a:ext cx="710675" cy="9144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" name="Picture 4" descr="http://wp.stockton.edu/gfb1/files/2012/03/drosophila.jpg"/>
                  <p:cNvPicPr preferRelativeResize="0">
                    <a:picLocks noChangeAspect="1" noChangeArrowheads="1"/>
                  </p:cNvPicPr>
                  <p:nvPr/>
                </p:nvPicPr>
                <p:blipFill>
                  <a:blip r:embed="rId4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28492">
                    <a:off x="1653204" y="1370684"/>
                    <a:ext cx="731519" cy="73152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0" name="TextBox 19"/>
              <p:cNvSpPr txBox="1"/>
              <p:nvPr/>
            </p:nvSpPr>
            <p:spPr>
              <a:xfrm>
                <a:off x="3796914" y="2285803"/>
                <a:ext cx="19736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Round robin mating</a:t>
                </a:r>
              </a:p>
              <a:p>
                <a:pPr algn="ctr"/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40 DGRP lines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030980" y="3976182"/>
              <a:ext cx="1082040" cy="91440"/>
              <a:chOff x="4038600" y="3976182"/>
              <a:chExt cx="1082040" cy="91440"/>
            </a:xfrm>
          </p:grpSpPr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4038600" y="397618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4368800" y="397618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4699000" y="397618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029200" y="397618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633282" y="4495800"/>
              <a:ext cx="18774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itchFamily="34" charset="0"/>
                  <a:cs typeface="Arial" pitchFamily="34" charset="0"/>
                </a:rPr>
                <a:t>Random mating</a:t>
              </a:r>
            </a:p>
            <a:p>
              <a:pPr algn="ctr"/>
              <a:r>
                <a:rPr lang="en-US" sz="1600" dirty="0">
                  <a:latin typeface="Arial" pitchFamily="34" charset="0"/>
                  <a:cs typeface="Arial" pitchFamily="34" charset="0"/>
                </a:rPr>
                <a:t>170 generations</a:t>
              </a:r>
            </a:p>
            <a:p>
              <a:pPr algn="ctr"/>
              <a:r>
                <a:rPr lang="en-US" sz="16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= 800/generation</a:t>
              </a:r>
            </a:p>
          </p:txBody>
        </p: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4684363" y="1059041"/>
            <a:ext cx="4459637" cy="4846320"/>
            <a:chOff x="4818490" y="76199"/>
            <a:chExt cx="6186115" cy="6722501"/>
          </a:xfrm>
        </p:grpSpPr>
        <p:pic>
          <p:nvPicPr>
            <p:cNvPr id="44" name="Picture 2"/>
            <p:cNvPicPr preferRelativeResize="0"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3" t="1428" r="12944"/>
            <a:stretch/>
          </p:blipFill>
          <p:spPr bwMode="auto">
            <a:xfrm>
              <a:off x="4818490" y="76199"/>
              <a:ext cx="6186115" cy="6722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5334000" y="76200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281796" y="6480166"/>
            <a:ext cx="2752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Huang 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et al.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2012,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PNAS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109: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15553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64008" y="452535"/>
            <a:ext cx="290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Extreme QTL Mapping</a:t>
            </a:r>
          </a:p>
          <a:p>
            <a:pPr algn="ctr"/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</a:rPr>
              <a:t>xQTL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Variation for Lifespan in the AIP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8220" y="4343400"/>
            <a:ext cx="30275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~2000 flies</a:t>
            </a:r>
          </a:p>
          <a:p>
            <a:pPr algn="ctr"/>
            <a:r>
              <a:rPr lang="en-US" dirty="0"/>
              <a:t>2 sexes</a:t>
            </a:r>
          </a:p>
          <a:p>
            <a:pPr algn="ctr"/>
            <a:r>
              <a:rPr lang="en-US" dirty="0"/>
              <a:t>3 environments</a:t>
            </a:r>
          </a:p>
          <a:p>
            <a:pPr algn="ctr"/>
            <a:r>
              <a:rPr lang="en-US" dirty="0"/>
              <a:t>2 replicates/sex/environment</a:t>
            </a:r>
          </a:p>
          <a:p>
            <a:pPr algn="ctr"/>
            <a:r>
              <a:rPr lang="en-US" dirty="0"/>
              <a:t> ~24,000 flies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8294" y="1219200"/>
            <a:ext cx="7867413" cy="2671236"/>
            <a:chOff x="691076" y="654046"/>
            <a:chExt cx="7867413" cy="2671236"/>
          </a:xfrm>
        </p:grpSpPr>
        <p:sp>
          <p:nvSpPr>
            <p:cNvPr id="12" name="TextBox 11"/>
            <p:cNvSpPr txBox="1"/>
            <p:nvPr/>
          </p:nvSpPr>
          <p:spPr>
            <a:xfrm>
              <a:off x="691076" y="2155732"/>
              <a:ext cx="373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ym typeface="WP IconicSymbolsA"/>
                </a:rPr>
                <a:t>F</a:t>
              </a:r>
              <a:endParaRPr lang="en-US" sz="3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1076" y="2740507"/>
              <a:ext cx="5357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ym typeface="WP IconicSymbolsA"/>
                </a:rPr>
                <a:t>M</a:t>
              </a:r>
              <a:endParaRPr lang="en-US" sz="3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63686" y="2219519"/>
              <a:ext cx="2042160" cy="457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18°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63686" y="2804294"/>
              <a:ext cx="2042160" cy="457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18°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04557" y="2219519"/>
              <a:ext cx="204216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25°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04557" y="2804294"/>
              <a:ext cx="204216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25°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10763" y="2219519"/>
              <a:ext cx="204216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28°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10763" y="2804294"/>
              <a:ext cx="204216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28°</a:t>
              </a:r>
            </a:p>
          </p:txBody>
        </p:sp>
        <p:pic>
          <p:nvPicPr>
            <p:cNvPr id="21" name="Picture 17"/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</a:blip>
            <a:srcRect l="14145" t="6" r="17227"/>
            <a:stretch/>
          </p:blipFill>
          <p:spPr bwMode="auto">
            <a:xfrm>
              <a:off x="1258121" y="654046"/>
              <a:ext cx="2253291" cy="155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7"/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</a:blip>
            <a:srcRect l="14145" t="6" r="17227"/>
            <a:stretch/>
          </p:blipFill>
          <p:spPr bwMode="auto">
            <a:xfrm>
              <a:off x="3698992" y="654046"/>
              <a:ext cx="2253291" cy="155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7"/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</a:blip>
            <a:srcRect l="14145" t="6" r="17227"/>
            <a:stretch/>
          </p:blipFill>
          <p:spPr bwMode="auto">
            <a:xfrm>
              <a:off x="6305198" y="654046"/>
              <a:ext cx="2253291" cy="155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0691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GWAS for Lifespan in the AIP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15249" y="2667000"/>
            <a:ext cx="9164743" cy="2537523"/>
            <a:chOff x="-10371" y="4404046"/>
            <a:chExt cx="9164743" cy="2537523"/>
          </a:xfrm>
        </p:grpSpPr>
        <p:grpSp>
          <p:nvGrpSpPr>
            <p:cNvPr id="9" name="Group 8"/>
            <p:cNvGrpSpPr/>
            <p:nvPr/>
          </p:nvGrpSpPr>
          <p:grpSpPr>
            <a:xfrm>
              <a:off x="-10371" y="4404046"/>
              <a:ext cx="9164743" cy="2537523"/>
              <a:chOff x="-10371" y="4663125"/>
              <a:chExt cx="9164743" cy="2537523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41"/>
              <a:stretch/>
            </p:blipFill>
            <p:spPr bwMode="auto">
              <a:xfrm>
                <a:off x="-10371" y="4663125"/>
                <a:ext cx="9164743" cy="2537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675429" y="6331969"/>
                <a:ext cx="78638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990600" y="4876800"/>
              <a:ext cx="5357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ym typeface="WP IconicSymbolsA"/>
                </a:rPr>
                <a:t>M</a:t>
              </a:r>
              <a:endParaRPr lang="en-US" sz="32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0372" y="1219200"/>
            <a:ext cx="9154371" cy="2018799"/>
            <a:chOff x="-10371" y="2514600"/>
            <a:chExt cx="9154371" cy="2018799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9816" r="113" b="54574"/>
            <a:stretch/>
          </p:blipFill>
          <p:spPr bwMode="auto">
            <a:xfrm>
              <a:off x="-10371" y="2514600"/>
              <a:ext cx="9154371" cy="201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827829" y="3674794"/>
              <a:ext cx="78638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90600" y="2514600"/>
              <a:ext cx="373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ym typeface="WP IconicSymbolsA"/>
                </a:rPr>
                <a:t>F</a:t>
              </a:r>
              <a:endParaRPr lang="en-US" sz="32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95292" y="5257800"/>
            <a:ext cx="6153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2,065 SNPs in or near 1,326 genes significant at </a:t>
            </a:r>
            <a:r>
              <a:rPr lang="en-US" i="1" dirty="0"/>
              <a:t>P</a:t>
            </a:r>
            <a:r>
              <a:rPr lang="en-US" dirty="0"/>
              <a:t> &lt; 10</a:t>
            </a:r>
            <a:r>
              <a:rPr lang="en-US" baseline="30000" dirty="0"/>
              <a:t>-7</a:t>
            </a:r>
            <a:endParaRPr lang="en-US" dirty="0"/>
          </a:p>
          <a:p>
            <a:pPr algn="ctr"/>
            <a:r>
              <a:rPr lang="en-US" dirty="0"/>
              <a:t>Only 14 variants overlap between sexes, thermal environments</a:t>
            </a:r>
          </a:p>
          <a:p>
            <a:pPr algn="ctr"/>
            <a:r>
              <a:rPr lang="en-US" dirty="0"/>
              <a:t>All other variants had sex- and environment-specific effects</a:t>
            </a:r>
          </a:p>
          <a:p>
            <a:pPr algn="ctr"/>
            <a:r>
              <a:rPr lang="en-US" dirty="0"/>
              <a:t>Massive GSI, GEI</a:t>
            </a:r>
          </a:p>
        </p:txBody>
      </p:sp>
    </p:spTree>
    <p:extLst>
      <p:ext uri="{BB962C8B-B14F-4D97-AF65-F5344CB8AC3E}">
        <p14:creationId xmlns:p14="http://schemas.microsoft.com/office/powerpoint/2010/main" val="2574008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GWAS for GSI, GEI Lifespan in the AIP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0499" y="990600"/>
            <a:ext cx="5583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2,368 SNPs associated with GSI (</a:t>
            </a:r>
            <a:r>
              <a:rPr lang="en-US" i="1" dirty="0"/>
              <a:t>P</a:t>
            </a:r>
            <a:r>
              <a:rPr lang="en-US" dirty="0"/>
              <a:t> &lt; 10</a:t>
            </a:r>
            <a:r>
              <a:rPr lang="en-US" baseline="30000" dirty="0"/>
              <a:t>-5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1,619 SNPs associated with GEI (</a:t>
            </a:r>
            <a:r>
              <a:rPr lang="en-US" i="1" dirty="0"/>
              <a:t>P</a:t>
            </a:r>
            <a:r>
              <a:rPr lang="en-US" dirty="0"/>
              <a:t> &lt; 10</a:t>
            </a:r>
            <a:r>
              <a:rPr lang="en-US" baseline="30000" dirty="0"/>
              <a:t>-7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ALL have opposite effects between sexes or temperatures</a:t>
            </a:r>
          </a:p>
          <a:p>
            <a:pPr algn="ctr"/>
            <a:r>
              <a:rPr lang="en-US" dirty="0"/>
              <a:t>Antagonistic </a:t>
            </a:r>
            <a:r>
              <a:rPr lang="en-US" dirty="0" err="1"/>
              <a:t>pleiotropy</a:t>
            </a:r>
            <a:r>
              <a:rPr lang="en-US" dirty="0"/>
              <a:t> pervasive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483651"/>
              </p:ext>
            </p:extLst>
          </p:nvPr>
        </p:nvGraphicFramePr>
        <p:xfrm>
          <a:off x="1489364" y="2438400"/>
          <a:ext cx="6165272" cy="3964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43800" y="3960911"/>
            <a:ext cx="1068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Females 18°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400" y="6306922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Males 18°</a:t>
            </a:r>
          </a:p>
        </p:txBody>
      </p:sp>
    </p:spTree>
    <p:extLst>
      <p:ext uri="{BB962C8B-B14F-4D97-AF65-F5344CB8AC3E}">
        <p14:creationId xmlns:p14="http://schemas.microsoft.com/office/powerpoint/2010/main" val="4041922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6431" y="304800"/>
            <a:ext cx="7251137" cy="6400800"/>
            <a:chOff x="946431" y="304800"/>
            <a:chExt cx="7251137" cy="6400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431" y="304800"/>
              <a:ext cx="7251137" cy="640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946431" y="762000"/>
              <a:ext cx="348969" cy="487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Allele Frequency Difference (All Other Contexts)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946453" y="6324600"/>
              <a:ext cx="6096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Allele Frequency Difference (One Context)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95396" y="304800"/>
            <a:ext cx="2353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Take Home Message</a:t>
            </a:r>
          </a:p>
        </p:txBody>
      </p:sp>
    </p:spTree>
    <p:extLst>
      <p:ext uri="{BB962C8B-B14F-4D97-AF65-F5344CB8AC3E}">
        <p14:creationId xmlns:p14="http://schemas.microsoft.com/office/powerpoint/2010/main" val="924429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38140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33400"/>
            <a:ext cx="3262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Comparison of Allelic Effects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in AIP and DGRP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093" y="1676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None of the top variants in the AIP are significant when tested in the DGRP in the same context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093" y="305681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Effects of top AIP variants are large within each context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093" y="41910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Adequate power to detect effects this large in DGRP</a:t>
            </a:r>
          </a:p>
        </p:txBody>
      </p:sp>
    </p:spTree>
    <p:extLst>
      <p:ext uri="{BB962C8B-B14F-4D97-AF65-F5344CB8AC3E}">
        <p14:creationId xmlns:p14="http://schemas.microsoft.com/office/powerpoint/2010/main" val="323036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"/>
            <a:ext cx="4439025" cy="667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533400"/>
            <a:ext cx="3262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Comparison of Allelic Effects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in AIP and DGRP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093" y="1676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None of the variants (</a:t>
            </a:r>
            <a:r>
              <a:rPr lang="en-US" sz="1600" i="1" dirty="0"/>
              <a:t>P</a:t>
            </a:r>
            <a:r>
              <a:rPr lang="en-US" sz="1600" dirty="0"/>
              <a:t> &lt; 10</a:t>
            </a:r>
            <a:r>
              <a:rPr lang="en-US" sz="1600" baseline="30000" dirty="0"/>
              <a:t>-7</a:t>
            </a:r>
            <a:r>
              <a:rPr lang="en-US" sz="1600" dirty="0"/>
              <a:t>) in the AIP are significant when tested in the DGRP in the same context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093" y="28575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could happen if all AIP and DGRP GWAS hits are false positives – not likely for AIP GWAS analyses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093" y="40386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could also happen if there is pervasive epistasis and allele frequencies of interacting alleles are different between the DGRP and AIP – and they are by design</a:t>
            </a:r>
          </a:p>
        </p:txBody>
      </p:sp>
    </p:spTree>
    <p:extLst>
      <p:ext uri="{BB962C8B-B14F-4D97-AF65-F5344CB8AC3E}">
        <p14:creationId xmlns:p14="http://schemas.microsoft.com/office/powerpoint/2010/main" val="238561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77" y="228600"/>
            <a:ext cx="3264046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048000"/>
            <a:ext cx="8412480" cy="365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950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0" y="685810"/>
            <a:ext cx="9144000" cy="2225931"/>
            <a:chOff x="-872629" y="685800"/>
            <a:chExt cx="10893307" cy="265176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2629" y="685800"/>
              <a:ext cx="3637666" cy="265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969" y="685800"/>
              <a:ext cx="3658951" cy="265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614" y="685800"/>
              <a:ext cx="3652064" cy="265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0" y="2899710"/>
            <a:ext cx="9144000" cy="2220052"/>
            <a:chOff x="-898486" y="3642360"/>
            <a:chExt cx="10922091" cy="265176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8486" y="3642360"/>
              <a:ext cx="3641255" cy="265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974" y="3642360"/>
              <a:ext cx="3637666" cy="265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614" y="3642360"/>
              <a:ext cx="3654991" cy="265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0" y="266700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18°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P IconicSymbolsA"/>
              </a:rPr>
              <a:t>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1628" y="266700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25°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P IconicSymbolsA"/>
              </a:rPr>
              <a:t>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1" y="2667000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28°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P IconicSymbolsA"/>
              </a:rPr>
              <a:t>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840758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18°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P IconicSymbolsA"/>
              </a:rPr>
              <a:t>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31628" y="4840758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25°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P IconicSymbolsA"/>
              </a:rPr>
              <a:t>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9801" y="4840758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28°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P IconicSymbolsA"/>
              </a:rPr>
              <a:t>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5486400"/>
            <a:ext cx="670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Inferred </a:t>
            </a:r>
            <a:r>
              <a:rPr lang="en-US" sz="1600" dirty="0" err="1"/>
              <a:t>epistatic</a:t>
            </a:r>
            <a:r>
              <a:rPr lang="en-US" sz="1600" dirty="0"/>
              <a:t> interactions networks sex- and temperature specific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Combine AIP and DGRP Data to Derive Genetic Interaction Networks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95425" y="5871859"/>
            <a:ext cx="670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None of the inferred interactions individually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4244297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84" y="0"/>
            <a:ext cx="57003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530" y="381610"/>
            <a:ext cx="2899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Top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Epistatic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Interactions 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in Each Context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8509" y="1558634"/>
            <a:ext cx="278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interactions exhibit change of rank order in different genetic backgrounds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509" y="2671973"/>
            <a:ext cx="2784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type of interaction generates no additive genetic variance when alleles at both interacting loci are common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509" y="4031533"/>
            <a:ext cx="2784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difference in genetic variance components between the DGRP and outbred populations derived from it may enhance ability to detect epistasis if it exists</a:t>
            </a:r>
          </a:p>
        </p:txBody>
      </p:sp>
    </p:spTree>
    <p:extLst>
      <p:ext uri="{BB962C8B-B14F-4D97-AF65-F5344CB8AC3E}">
        <p14:creationId xmlns:p14="http://schemas.microsoft.com/office/powerpoint/2010/main" val="27008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914400" y="4094163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2095500" y="4094163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3278188" y="4094163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4217988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2095500" y="4217988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278188" y="4217988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357313" y="4094163"/>
            <a:ext cx="147637" cy="123825"/>
            <a:chOff x="3936" y="3936"/>
            <a:chExt cx="144" cy="144"/>
          </a:xfrm>
        </p:grpSpPr>
        <p:sp>
          <p:nvSpPr>
            <p:cNvPr id="1127" name="Line 11"/>
            <p:cNvSpPr>
              <a:spLocks noChangeShapeType="1"/>
            </p:cNvSpPr>
            <p:nvPr/>
          </p:nvSpPr>
          <p:spPr bwMode="auto">
            <a:xfrm>
              <a:off x="3936" y="4080"/>
              <a:ext cx="144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" name="Line 12"/>
            <p:cNvSpPr>
              <a:spLocks noChangeShapeType="1"/>
            </p:cNvSpPr>
            <p:nvPr/>
          </p:nvSpPr>
          <p:spPr bwMode="auto">
            <a:xfrm>
              <a:off x="3936" y="3936"/>
              <a:ext cx="144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5" name="Line 13"/>
          <p:cNvSpPr>
            <a:spLocks noChangeShapeType="1"/>
          </p:cNvSpPr>
          <p:nvPr/>
        </p:nvSpPr>
        <p:spPr bwMode="auto">
          <a:xfrm>
            <a:off x="914400" y="3678238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Line 14"/>
          <p:cNvSpPr>
            <a:spLocks noChangeShapeType="1"/>
          </p:cNvSpPr>
          <p:nvPr/>
        </p:nvSpPr>
        <p:spPr bwMode="auto">
          <a:xfrm>
            <a:off x="2095500" y="3678238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Line 15"/>
          <p:cNvSpPr>
            <a:spLocks noChangeShapeType="1"/>
          </p:cNvSpPr>
          <p:nvPr/>
        </p:nvSpPr>
        <p:spPr bwMode="auto">
          <a:xfrm>
            <a:off x="3278188" y="3678238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6"/>
          <p:cNvSpPr>
            <a:spLocks noChangeShapeType="1"/>
          </p:cNvSpPr>
          <p:nvPr/>
        </p:nvSpPr>
        <p:spPr bwMode="auto">
          <a:xfrm>
            <a:off x="914400" y="3802063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7"/>
          <p:cNvSpPr>
            <a:spLocks noChangeShapeType="1"/>
          </p:cNvSpPr>
          <p:nvPr/>
        </p:nvSpPr>
        <p:spPr bwMode="auto">
          <a:xfrm>
            <a:off x="2095500" y="3802063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Line 18"/>
          <p:cNvSpPr>
            <a:spLocks noChangeShapeType="1"/>
          </p:cNvSpPr>
          <p:nvPr/>
        </p:nvSpPr>
        <p:spPr bwMode="auto">
          <a:xfrm>
            <a:off x="3278188" y="3802063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07"/>
          <p:cNvGrpSpPr>
            <a:grpSpLocks/>
          </p:cNvGrpSpPr>
          <p:nvPr/>
        </p:nvGrpSpPr>
        <p:grpSpPr bwMode="auto">
          <a:xfrm>
            <a:off x="2589213" y="3678238"/>
            <a:ext cx="147637" cy="123825"/>
            <a:chOff x="1631" y="2317"/>
            <a:chExt cx="93" cy="78"/>
          </a:xfrm>
        </p:grpSpPr>
        <p:sp>
          <p:nvSpPr>
            <p:cNvPr id="1125" name="Line 19"/>
            <p:cNvSpPr>
              <a:spLocks noChangeShapeType="1"/>
            </p:cNvSpPr>
            <p:nvPr/>
          </p:nvSpPr>
          <p:spPr bwMode="auto">
            <a:xfrm>
              <a:off x="1631" y="2317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" name="Line 20"/>
            <p:cNvSpPr>
              <a:spLocks noChangeShapeType="1"/>
            </p:cNvSpPr>
            <p:nvPr/>
          </p:nvSpPr>
          <p:spPr bwMode="auto">
            <a:xfrm>
              <a:off x="1631" y="2395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2" name="Line 21"/>
          <p:cNvSpPr>
            <a:spLocks noChangeShapeType="1"/>
          </p:cNvSpPr>
          <p:nvPr/>
        </p:nvSpPr>
        <p:spPr bwMode="auto">
          <a:xfrm>
            <a:off x="914400" y="3305175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22"/>
          <p:cNvSpPr>
            <a:spLocks noChangeShapeType="1"/>
          </p:cNvSpPr>
          <p:nvPr/>
        </p:nvSpPr>
        <p:spPr bwMode="auto">
          <a:xfrm>
            <a:off x="2095500" y="3305175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23"/>
          <p:cNvSpPr>
            <a:spLocks noChangeShapeType="1"/>
          </p:cNvSpPr>
          <p:nvPr/>
        </p:nvSpPr>
        <p:spPr bwMode="auto">
          <a:xfrm>
            <a:off x="3278188" y="3305175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24"/>
          <p:cNvSpPr>
            <a:spLocks noChangeShapeType="1"/>
          </p:cNvSpPr>
          <p:nvPr/>
        </p:nvSpPr>
        <p:spPr bwMode="auto">
          <a:xfrm>
            <a:off x="914400" y="3429000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6" name="Line 25"/>
          <p:cNvSpPr>
            <a:spLocks noChangeShapeType="1"/>
          </p:cNvSpPr>
          <p:nvPr/>
        </p:nvSpPr>
        <p:spPr bwMode="auto">
          <a:xfrm>
            <a:off x="2095500" y="3429000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7" name="Line 26"/>
          <p:cNvSpPr>
            <a:spLocks noChangeShapeType="1"/>
          </p:cNvSpPr>
          <p:nvPr/>
        </p:nvSpPr>
        <p:spPr bwMode="auto">
          <a:xfrm>
            <a:off x="3278188" y="3429000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3868738" y="3305175"/>
            <a:ext cx="147637" cy="123825"/>
            <a:chOff x="2437" y="2082"/>
            <a:chExt cx="93" cy="78"/>
          </a:xfrm>
        </p:grpSpPr>
        <p:sp>
          <p:nvSpPr>
            <p:cNvPr id="1123" name="Line 27"/>
            <p:cNvSpPr>
              <a:spLocks noChangeShapeType="1"/>
            </p:cNvSpPr>
            <p:nvPr/>
          </p:nvSpPr>
          <p:spPr bwMode="auto">
            <a:xfrm>
              <a:off x="2437" y="2160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4" name="Line 28"/>
            <p:cNvSpPr>
              <a:spLocks noChangeShapeType="1"/>
            </p:cNvSpPr>
            <p:nvPr/>
          </p:nvSpPr>
          <p:spPr bwMode="auto">
            <a:xfrm>
              <a:off x="2437" y="2082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9" name="Line 29"/>
          <p:cNvSpPr>
            <a:spLocks noChangeShapeType="1"/>
          </p:cNvSpPr>
          <p:nvPr/>
        </p:nvSpPr>
        <p:spPr bwMode="auto">
          <a:xfrm>
            <a:off x="914400" y="2930525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0" name="Line 30"/>
          <p:cNvSpPr>
            <a:spLocks noChangeShapeType="1"/>
          </p:cNvSpPr>
          <p:nvPr/>
        </p:nvSpPr>
        <p:spPr bwMode="auto">
          <a:xfrm>
            <a:off x="2095500" y="2930525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1" name="Line 31"/>
          <p:cNvSpPr>
            <a:spLocks noChangeShapeType="1"/>
          </p:cNvSpPr>
          <p:nvPr/>
        </p:nvSpPr>
        <p:spPr bwMode="auto">
          <a:xfrm>
            <a:off x="3278188" y="2930525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2" name="Line 32"/>
          <p:cNvSpPr>
            <a:spLocks noChangeShapeType="1"/>
          </p:cNvSpPr>
          <p:nvPr/>
        </p:nvSpPr>
        <p:spPr bwMode="auto">
          <a:xfrm>
            <a:off x="914400" y="3055938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3" name="Line 33"/>
          <p:cNvSpPr>
            <a:spLocks noChangeShapeType="1"/>
          </p:cNvSpPr>
          <p:nvPr/>
        </p:nvSpPr>
        <p:spPr bwMode="auto">
          <a:xfrm>
            <a:off x="2095500" y="3055938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" name="Line 34"/>
          <p:cNvSpPr>
            <a:spLocks noChangeShapeType="1"/>
          </p:cNvSpPr>
          <p:nvPr/>
        </p:nvSpPr>
        <p:spPr bwMode="auto">
          <a:xfrm>
            <a:off x="3278188" y="3055938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2193925" y="2930525"/>
            <a:ext cx="147638" cy="125413"/>
            <a:chOff x="1382" y="1846"/>
            <a:chExt cx="93" cy="79"/>
          </a:xfrm>
        </p:grpSpPr>
        <p:sp>
          <p:nvSpPr>
            <p:cNvPr id="1121" name="Line 35"/>
            <p:cNvSpPr>
              <a:spLocks noChangeShapeType="1"/>
            </p:cNvSpPr>
            <p:nvPr/>
          </p:nvSpPr>
          <p:spPr bwMode="auto">
            <a:xfrm>
              <a:off x="1382" y="1846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2" name="Line 36"/>
            <p:cNvSpPr>
              <a:spLocks noChangeShapeType="1"/>
            </p:cNvSpPr>
            <p:nvPr/>
          </p:nvSpPr>
          <p:spPr bwMode="auto">
            <a:xfrm>
              <a:off x="1382" y="1925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6" name="Line 37"/>
          <p:cNvSpPr>
            <a:spLocks noChangeShapeType="1"/>
          </p:cNvSpPr>
          <p:nvPr/>
        </p:nvSpPr>
        <p:spPr bwMode="auto">
          <a:xfrm>
            <a:off x="914400" y="2516188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7" name="Line 38"/>
          <p:cNvSpPr>
            <a:spLocks noChangeShapeType="1"/>
          </p:cNvSpPr>
          <p:nvPr/>
        </p:nvSpPr>
        <p:spPr bwMode="auto">
          <a:xfrm>
            <a:off x="2095500" y="2516188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8" name="Line 39"/>
          <p:cNvSpPr>
            <a:spLocks noChangeShapeType="1"/>
          </p:cNvSpPr>
          <p:nvPr/>
        </p:nvSpPr>
        <p:spPr bwMode="auto">
          <a:xfrm>
            <a:off x="3278188" y="2516188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9" name="Line 40"/>
          <p:cNvSpPr>
            <a:spLocks noChangeShapeType="1"/>
          </p:cNvSpPr>
          <p:nvPr/>
        </p:nvSpPr>
        <p:spPr bwMode="auto">
          <a:xfrm>
            <a:off x="914400" y="2640013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0" name="Line 41"/>
          <p:cNvSpPr>
            <a:spLocks noChangeShapeType="1"/>
          </p:cNvSpPr>
          <p:nvPr/>
        </p:nvSpPr>
        <p:spPr bwMode="auto">
          <a:xfrm>
            <a:off x="2095500" y="2640013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Line 42"/>
          <p:cNvSpPr>
            <a:spLocks noChangeShapeType="1"/>
          </p:cNvSpPr>
          <p:nvPr/>
        </p:nvSpPr>
        <p:spPr bwMode="auto">
          <a:xfrm>
            <a:off x="3278188" y="2640013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4"/>
          <p:cNvGrpSpPr>
            <a:grpSpLocks/>
          </p:cNvGrpSpPr>
          <p:nvPr/>
        </p:nvGrpSpPr>
        <p:grpSpPr bwMode="auto">
          <a:xfrm>
            <a:off x="3376613" y="2516188"/>
            <a:ext cx="147637" cy="123825"/>
            <a:chOff x="2127" y="1585"/>
            <a:chExt cx="93" cy="78"/>
          </a:xfrm>
        </p:grpSpPr>
        <p:sp>
          <p:nvSpPr>
            <p:cNvPr id="1119" name="Line 43"/>
            <p:cNvSpPr>
              <a:spLocks noChangeShapeType="1"/>
            </p:cNvSpPr>
            <p:nvPr/>
          </p:nvSpPr>
          <p:spPr bwMode="auto">
            <a:xfrm>
              <a:off x="2127" y="1585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0" name="Line 44"/>
            <p:cNvSpPr>
              <a:spLocks noChangeShapeType="1"/>
            </p:cNvSpPr>
            <p:nvPr/>
          </p:nvSpPr>
          <p:spPr bwMode="auto">
            <a:xfrm>
              <a:off x="2127" y="1663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3" name="Line 45"/>
          <p:cNvSpPr>
            <a:spLocks noChangeShapeType="1"/>
          </p:cNvSpPr>
          <p:nvPr/>
        </p:nvSpPr>
        <p:spPr bwMode="auto">
          <a:xfrm>
            <a:off x="914400" y="1727200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4" name="Line 46"/>
          <p:cNvSpPr>
            <a:spLocks noChangeShapeType="1"/>
          </p:cNvSpPr>
          <p:nvPr/>
        </p:nvSpPr>
        <p:spPr bwMode="auto">
          <a:xfrm>
            <a:off x="2095500" y="1727200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Line 47"/>
          <p:cNvSpPr>
            <a:spLocks noChangeShapeType="1"/>
          </p:cNvSpPr>
          <p:nvPr/>
        </p:nvSpPr>
        <p:spPr bwMode="auto">
          <a:xfrm>
            <a:off x="3278188" y="1727200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6" name="Line 48"/>
          <p:cNvSpPr>
            <a:spLocks noChangeShapeType="1"/>
          </p:cNvSpPr>
          <p:nvPr/>
        </p:nvSpPr>
        <p:spPr bwMode="auto">
          <a:xfrm>
            <a:off x="914400" y="1851025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7" name="Line 49"/>
          <p:cNvSpPr>
            <a:spLocks noChangeShapeType="1"/>
          </p:cNvSpPr>
          <p:nvPr/>
        </p:nvSpPr>
        <p:spPr bwMode="auto">
          <a:xfrm>
            <a:off x="2095500" y="1851025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8" name="Line 50"/>
          <p:cNvSpPr>
            <a:spLocks noChangeShapeType="1"/>
          </p:cNvSpPr>
          <p:nvPr/>
        </p:nvSpPr>
        <p:spPr bwMode="auto">
          <a:xfrm>
            <a:off x="3278188" y="1851025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9" name="Line 51"/>
          <p:cNvSpPr>
            <a:spLocks noChangeShapeType="1"/>
          </p:cNvSpPr>
          <p:nvPr/>
        </p:nvSpPr>
        <p:spPr bwMode="auto">
          <a:xfrm>
            <a:off x="914400" y="2100263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0" name="Line 52"/>
          <p:cNvSpPr>
            <a:spLocks noChangeShapeType="1"/>
          </p:cNvSpPr>
          <p:nvPr/>
        </p:nvSpPr>
        <p:spPr bwMode="auto">
          <a:xfrm>
            <a:off x="2095500" y="2100263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1" name="Line 53"/>
          <p:cNvSpPr>
            <a:spLocks noChangeShapeType="1"/>
          </p:cNvSpPr>
          <p:nvPr/>
        </p:nvSpPr>
        <p:spPr bwMode="auto">
          <a:xfrm>
            <a:off x="3278188" y="2100263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2" name="Line 54"/>
          <p:cNvSpPr>
            <a:spLocks noChangeShapeType="1"/>
          </p:cNvSpPr>
          <p:nvPr/>
        </p:nvSpPr>
        <p:spPr bwMode="auto">
          <a:xfrm>
            <a:off x="914400" y="2225675"/>
            <a:ext cx="836613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3" name="Line 55"/>
          <p:cNvSpPr>
            <a:spLocks noChangeShapeType="1"/>
          </p:cNvSpPr>
          <p:nvPr/>
        </p:nvSpPr>
        <p:spPr bwMode="auto">
          <a:xfrm>
            <a:off x="2095500" y="2225675"/>
            <a:ext cx="838200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4" name="Line 56"/>
          <p:cNvSpPr>
            <a:spLocks noChangeShapeType="1"/>
          </p:cNvSpPr>
          <p:nvPr/>
        </p:nvSpPr>
        <p:spPr bwMode="auto">
          <a:xfrm>
            <a:off x="3278188" y="2225675"/>
            <a:ext cx="836612" cy="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08"/>
          <p:cNvGrpSpPr>
            <a:grpSpLocks/>
          </p:cNvGrpSpPr>
          <p:nvPr/>
        </p:nvGrpSpPr>
        <p:grpSpPr bwMode="auto">
          <a:xfrm>
            <a:off x="2439988" y="1727200"/>
            <a:ext cx="149225" cy="123825"/>
            <a:chOff x="1537" y="1088"/>
            <a:chExt cx="94" cy="78"/>
          </a:xfrm>
        </p:grpSpPr>
        <p:sp>
          <p:nvSpPr>
            <p:cNvPr id="1117" name="Line 57"/>
            <p:cNvSpPr>
              <a:spLocks noChangeShapeType="1"/>
            </p:cNvSpPr>
            <p:nvPr/>
          </p:nvSpPr>
          <p:spPr bwMode="auto">
            <a:xfrm>
              <a:off x="1537" y="1088"/>
              <a:ext cx="94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8" name="Line 58"/>
            <p:cNvSpPr>
              <a:spLocks noChangeShapeType="1"/>
            </p:cNvSpPr>
            <p:nvPr/>
          </p:nvSpPr>
          <p:spPr bwMode="auto">
            <a:xfrm>
              <a:off x="1537" y="1166"/>
              <a:ext cx="94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03"/>
          <p:cNvGrpSpPr>
            <a:grpSpLocks/>
          </p:cNvGrpSpPr>
          <p:nvPr/>
        </p:nvGrpSpPr>
        <p:grpSpPr bwMode="auto">
          <a:xfrm>
            <a:off x="1406525" y="2100263"/>
            <a:ext cx="147638" cy="125412"/>
            <a:chOff x="886" y="1323"/>
            <a:chExt cx="93" cy="79"/>
          </a:xfrm>
        </p:grpSpPr>
        <p:sp>
          <p:nvSpPr>
            <p:cNvPr id="1115" name="Line 59"/>
            <p:cNvSpPr>
              <a:spLocks noChangeShapeType="1"/>
            </p:cNvSpPr>
            <p:nvPr/>
          </p:nvSpPr>
          <p:spPr bwMode="auto">
            <a:xfrm>
              <a:off x="886" y="1323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" name="Line 60"/>
            <p:cNvSpPr>
              <a:spLocks noChangeShapeType="1"/>
            </p:cNvSpPr>
            <p:nvPr/>
          </p:nvSpPr>
          <p:spPr bwMode="auto">
            <a:xfrm>
              <a:off x="886" y="1402"/>
              <a:ext cx="93" cy="0"/>
            </a:xfrm>
            <a:prstGeom prst="lin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1219200" y="1219200"/>
            <a:ext cx="2638425" cy="411163"/>
            <a:chOff x="1656" y="702"/>
            <a:chExt cx="2573" cy="476"/>
          </a:xfrm>
        </p:grpSpPr>
        <p:sp>
          <p:nvSpPr>
            <p:cNvPr id="1112" name="Text Box 62"/>
            <p:cNvSpPr txBox="1">
              <a:spLocks noChangeArrowheads="1"/>
            </p:cNvSpPr>
            <p:nvPr/>
          </p:nvSpPr>
          <p:spPr bwMode="auto">
            <a:xfrm>
              <a:off x="1656" y="719"/>
              <a:ext cx="317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1">
                  <a:latin typeface="Calibri" pitchFamily="34" charset="0"/>
                </a:rPr>
                <a:t>1</a:t>
              </a:r>
              <a:endParaRPr lang="en-US" sz="2000">
                <a:latin typeface="Calibri" pitchFamily="34" charset="0"/>
              </a:endParaRPr>
            </a:p>
          </p:txBody>
        </p:sp>
        <p:sp>
          <p:nvSpPr>
            <p:cNvPr id="1113" name="Text Box 63"/>
            <p:cNvSpPr txBox="1">
              <a:spLocks noChangeArrowheads="1"/>
            </p:cNvSpPr>
            <p:nvPr/>
          </p:nvSpPr>
          <p:spPr bwMode="auto">
            <a:xfrm>
              <a:off x="2769" y="702"/>
              <a:ext cx="317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1">
                  <a:latin typeface="Calibri" pitchFamily="34" charset="0"/>
                </a:rPr>
                <a:t>2</a:t>
              </a:r>
            </a:p>
          </p:txBody>
        </p:sp>
        <p:sp>
          <p:nvSpPr>
            <p:cNvPr id="1114" name="Text Box 64"/>
            <p:cNvSpPr txBox="1">
              <a:spLocks noChangeArrowheads="1"/>
            </p:cNvSpPr>
            <p:nvPr/>
          </p:nvSpPr>
          <p:spPr bwMode="auto">
            <a:xfrm>
              <a:off x="3911" y="702"/>
              <a:ext cx="318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1">
                  <a:latin typeface="Calibri" pitchFamily="34" charset="0"/>
                </a:rPr>
                <a:t>3</a:t>
              </a:r>
              <a:endParaRPr lang="en-US" sz="2000">
                <a:latin typeface="Calibri" pitchFamily="34" charset="0"/>
              </a:endParaRPr>
            </a:p>
          </p:txBody>
        </p:sp>
      </p:grpSp>
      <p:graphicFrame>
        <p:nvGraphicFramePr>
          <p:cNvPr id="3590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68745"/>
              </p:ext>
            </p:extLst>
          </p:nvPr>
        </p:nvGraphicFramePr>
        <p:xfrm>
          <a:off x="4676186" y="1295400"/>
          <a:ext cx="3429000" cy="300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SPW 6.0 Graph" r:id="rId4" imgW="5442480" imgH="4227840" progId="SigmaPlotGraphicObject.4">
                  <p:embed/>
                </p:oleObj>
              </mc:Choice>
              <mc:Fallback>
                <p:oleObj name="SPW 6.0 Graph" r:id="rId4" imgW="5442480" imgH="4227840" progId="SigmaPlotGraphicObject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186" y="1295400"/>
                        <a:ext cx="3429000" cy="300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4622414" y="1219200"/>
            <a:ext cx="35365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latin typeface="Arial" pitchFamily="34" charset="0"/>
                <a:cs typeface="Arial" pitchFamily="34" charset="0"/>
              </a:rPr>
              <a:t>Magwire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et 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2010,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PLoS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Genetics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6: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e1001037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628598" y="381000"/>
            <a:ext cx="588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Induced Mutations Also Exhibit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Epistatic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Interactions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72" name="Group 70"/>
          <p:cNvGrpSpPr>
            <a:grpSpLocks noChangeAspect="1"/>
          </p:cNvGrpSpPr>
          <p:nvPr/>
        </p:nvGrpSpPr>
        <p:grpSpPr bwMode="auto">
          <a:xfrm>
            <a:off x="2620963" y="4629150"/>
            <a:ext cx="3902075" cy="1930400"/>
            <a:chOff x="240" y="1440"/>
            <a:chExt cx="2928" cy="1500"/>
          </a:xfrm>
        </p:grpSpPr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1035" y="1440"/>
              <a:ext cx="73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1180" y="1440"/>
              <a:ext cx="72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2553" y="1440"/>
              <a:ext cx="73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2698" y="1440"/>
              <a:ext cx="72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385" y="1440"/>
              <a:ext cx="72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/>
          </p:nvSpPr>
          <p:spPr bwMode="auto">
            <a:xfrm>
              <a:off x="2337" y="1440"/>
              <a:ext cx="72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/>
          </p:nvSpPr>
          <p:spPr bwMode="auto">
            <a:xfrm>
              <a:off x="2192" y="1440"/>
              <a:ext cx="72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0" name="Rectangle 78"/>
            <p:cNvSpPr>
              <a:spLocks noChangeArrowheads="1"/>
            </p:cNvSpPr>
            <p:nvPr/>
          </p:nvSpPr>
          <p:spPr bwMode="auto">
            <a:xfrm>
              <a:off x="240" y="1624"/>
              <a:ext cx="72" cy="308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81" name="Group 79"/>
            <p:cNvGrpSpPr>
              <a:grpSpLocks/>
            </p:cNvGrpSpPr>
            <p:nvPr/>
          </p:nvGrpSpPr>
          <p:grpSpPr bwMode="auto">
            <a:xfrm>
              <a:off x="782" y="1440"/>
              <a:ext cx="73" cy="492"/>
              <a:chOff x="1493" y="1392"/>
              <a:chExt cx="96" cy="768"/>
            </a:xfrm>
          </p:grpSpPr>
          <p:sp>
            <p:nvSpPr>
              <p:cNvPr id="103" name="Rectangle 80"/>
              <p:cNvSpPr>
                <a:spLocks noChangeArrowheads="1"/>
              </p:cNvSpPr>
              <p:nvPr/>
            </p:nvSpPr>
            <p:spPr bwMode="auto">
              <a:xfrm>
                <a:off x="1493" y="1392"/>
                <a:ext cx="96" cy="768"/>
              </a:xfrm>
              <a:prstGeom prst="rect">
                <a:avLst/>
              </a:prstGeom>
              <a:solidFill>
                <a:srgbClr val="CC99FF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4" name="Rectangle 81"/>
              <p:cNvSpPr>
                <a:spLocks noChangeArrowheads="1"/>
              </p:cNvSpPr>
              <p:nvPr/>
            </p:nvSpPr>
            <p:spPr bwMode="auto">
              <a:xfrm>
                <a:off x="1493" y="1632"/>
                <a:ext cx="96" cy="48"/>
              </a:xfrm>
              <a:prstGeom prst="rect">
                <a:avLst/>
              </a:prstGeom>
              <a:solidFill>
                <a:srgbClr val="99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82" name="Group 82"/>
            <p:cNvGrpSpPr>
              <a:grpSpLocks/>
            </p:cNvGrpSpPr>
            <p:nvPr/>
          </p:nvGrpSpPr>
          <p:grpSpPr bwMode="auto">
            <a:xfrm>
              <a:off x="638" y="1440"/>
              <a:ext cx="72" cy="492"/>
              <a:chOff x="638" y="1440"/>
              <a:chExt cx="72" cy="492"/>
            </a:xfrm>
          </p:grpSpPr>
          <p:sp>
            <p:nvSpPr>
              <p:cNvPr id="101" name="Rectangle 83"/>
              <p:cNvSpPr>
                <a:spLocks noChangeArrowheads="1"/>
              </p:cNvSpPr>
              <p:nvPr/>
            </p:nvSpPr>
            <p:spPr bwMode="auto">
              <a:xfrm>
                <a:off x="638" y="1440"/>
                <a:ext cx="72" cy="492"/>
              </a:xfrm>
              <a:prstGeom prst="rect">
                <a:avLst/>
              </a:prstGeom>
              <a:solidFill>
                <a:srgbClr val="CC99FF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" name="Rectangle 84"/>
              <p:cNvSpPr>
                <a:spLocks noChangeArrowheads="1"/>
              </p:cNvSpPr>
              <p:nvPr/>
            </p:nvSpPr>
            <p:spPr bwMode="auto">
              <a:xfrm>
                <a:off x="638" y="1594"/>
                <a:ext cx="72" cy="31"/>
              </a:xfrm>
              <a:prstGeom prst="rect">
                <a:avLst/>
              </a:prstGeom>
              <a:solidFill>
                <a:srgbClr val="99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83" name="Group 85"/>
            <p:cNvGrpSpPr>
              <a:grpSpLocks/>
            </p:cNvGrpSpPr>
            <p:nvPr/>
          </p:nvGrpSpPr>
          <p:grpSpPr bwMode="auto">
            <a:xfrm>
              <a:off x="2951" y="1440"/>
              <a:ext cx="72" cy="492"/>
              <a:chOff x="4373" y="1392"/>
              <a:chExt cx="96" cy="768"/>
            </a:xfrm>
          </p:grpSpPr>
          <p:sp>
            <p:nvSpPr>
              <p:cNvPr id="99" name="Rectangle 86"/>
              <p:cNvSpPr>
                <a:spLocks noChangeArrowheads="1"/>
              </p:cNvSpPr>
              <p:nvPr/>
            </p:nvSpPr>
            <p:spPr bwMode="auto">
              <a:xfrm>
                <a:off x="4373" y="1392"/>
                <a:ext cx="96" cy="768"/>
              </a:xfrm>
              <a:prstGeom prst="rect">
                <a:avLst/>
              </a:prstGeom>
              <a:solidFill>
                <a:srgbClr val="CC99FF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0" name="Rectangle 87"/>
              <p:cNvSpPr>
                <a:spLocks noChangeArrowheads="1"/>
              </p:cNvSpPr>
              <p:nvPr/>
            </p:nvSpPr>
            <p:spPr bwMode="auto">
              <a:xfrm>
                <a:off x="4373" y="2064"/>
                <a:ext cx="96" cy="4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84" name="Group 88"/>
            <p:cNvGrpSpPr>
              <a:grpSpLocks/>
            </p:cNvGrpSpPr>
            <p:nvPr/>
          </p:nvGrpSpPr>
          <p:grpSpPr bwMode="auto">
            <a:xfrm>
              <a:off x="3096" y="1440"/>
              <a:ext cx="72" cy="492"/>
              <a:chOff x="4565" y="1392"/>
              <a:chExt cx="96" cy="768"/>
            </a:xfrm>
          </p:grpSpPr>
          <p:sp>
            <p:nvSpPr>
              <p:cNvPr id="97" name="Rectangle 89"/>
              <p:cNvSpPr>
                <a:spLocks noChangeArrowheads="1"/>
              </p:cNvSpPr>
              <p:nvPr/>
            </p:nvSpPr>
            <p:spPr bwMode="auto">
              <a:xfrm>
                <a:off x="4565" y="1392"/>
                <a:ext cx="96" cy="768"/>
              </a:xfrm>
              <a:prstGeom prst="rect">
                <a:avLst/>
              </a:prstGeom>
              <a:solidFill>
                <a:srgbClr val="CC99FF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98" name="Rectangle 90"/>
              <p:cNvSpPr>
                <a:spLocks noChangeArrowheads="1"/>
              </p:cNvSpPr>
              <p:nvPr/>
            </p:nvSpPr>
            <p:spPr bwMode="auto">
              <a:xfrm>
                <a:off x="4565" y="2064"/>
                <a:ext cx="96" cy="4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85" name="Text Box 91"/>
            <p:cNvSpPr txBox="1">
              <a:spLocks noChangeArrowheads="1"/>
            </p:cNvSpPr>
            <p:nvPr/>
          </p:nvSpPr>
          <p:spPr bwMode="auto">
            <a:xfrm>
              <a:off x="1584" y="1488"/>
              <a:ext cx="289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×</a:t>
              </a:r>
            </a:p>
          </p:txBody>
        </p:sp>
        <p:sp>
          <p:nvSpPr>
            <p:cNvPr id="86" name="Line 92"/>
            <p:cNvSpPr>
              <a:spLocks noChangeShapeType="1"/>
            </p:cNvSpPr>
            <p:nvPr/>
          </p:nvSpPr>
          <p:spPr bwMode="auto">
            <a:xfrm>
              <a:off x="1728" y="1989"/>
              <a:ext cx="0" cy="30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93"/>
            <p:cNvSpPr>
              <a:spLocks noChangeArrowheads="1"/>
            </p:cNvSpPr>
            <p:nvPr/>
          </p:nvSpPr>
          <p:spPr bwMode="auto">
            <a:xfrm>
              <a:off x="1995" y="2448"/>
              <a:ext cx="73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8" name="Rectangle 94"/>
            <p:cNvSpPr>
              <a:spLocks noChangeArrowheads="1"/>
            </p:cNvSpPr>
            <p:nvPr/>
          </p:nvSpPr>
          <p:spPr bwMode="auto">
            <a:xfrm>
              <a:off x="1746" y="2448"/>
              <a:ext cx="73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9" name="Rectangle 95"/>
            <p:cNvSpPr>
              <a:spLocks noChangeArrowheads="1"/>
            </p:cNvSpPr>
            <p:nvPr/>
          </p:nvSpPr>
          <p:spPr bwMode="auto">
            <a:xfrm>
              <a:off x="1345" y="2448"/>
              <a:ext cx="72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0" name="Rectangle 96"/>
            <p:cNvSpPr>
              <a:spLocks noChangeArrowheads="1"/>
            </p:cNvSpPr>
            <p:nvPr/>
          </p:nvSpPr>
          <p:spPr bwMode="auto">
            <a:xfrm>
              <a:off x="1200" y="2448"/>
              <a:ext cx="73" cy="492"/>
            </a:xfrm>
            <a:prstGeom prst="rect">
              <a:avLst/>
            </a:prstGeom>
            <a:solidFill>
              <a:srgbClr val="CC99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91" name="Group 97"/>
            <p:cNvGrpSpPr>
              <a:grpSpLocks/>
            </p:cNvGrpSpPr>
            <p:nvPr/>
          </p:nvGrpSpPr>
          <p:grpSpPr bwMode="auto">
            <a:xfrm>
              <a:off x="2140" y="2448"/>
              <a:ext cx="72" cy="492"/>
              <a:chOff x="2152" y="2484"/>
              <a:chExt cx="72" cy="492"/>
            </a:xfrm>
          </p:grpSpPr>
          <p:sp>
            <p:nvSpPr>
              <p:cNvPr id="95" name="Rectangle 98"/>
              <p:cNvSpPr>
                <a:spLocks noChangeArrowheads="1"/>
              </p:cNvSpPr>
              <p:nvPr/>
            </p:nvSpPr>
            <p:spPr bwMode="auto">
              <a:xfrm>
                <a:off x="2152" y="2484"/>
                <a:ext cx="72" cy="492"/>
              </a:xfrm>
              <a:prstGeom prst="rect">
                <a:avLst/>
              </a:prstGeom>
              <a:solidFill>
                <a:srgbClr val="CC99FF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96" name="Rectangle 99"/>
              <p:cNvSpPr>
                <a:spLocks noChangeArrowheads="1"/>
              </p:cNvSpPr>
              <p:nvPr/>
            </p:nvSpPr>
            <p:spPr bwMode="auto">
              <a:xfrm>
                <a:off x="2152" y="2915"/>
                <a:ext cx="72" cy="30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92" name="Group 100"/>
            <p:cNvGrpSpPr>
              <a:grpSpLocks/>
            </p:cNvGrpSpPr>
            <p:nvPr/>
          </p:nvGrpSpPr>
          <p:grpSpPr bwMode="auto">
            <a:xfrm>
              <a:off x="1608" y="2448"/>
              <a:ext cx="72" cy="492"/>
              <a:chOff x="638" y="1440"/>
              <a:chExt cx="72" cy="492"/>
            </a:xfrm>
          </p:grpSpPr>
          <p:sp>
            <p:nvSpPr>
              <p:cNvPr id="93" name="Rectangle 101"/>
              <p:cNvSpPr>
                <a:spLocks noChangeArrowheads="1"/>
              </p:cNvSpPr>
              <p:nvPr/>
            </p:nvSpPr>
            <p:spPr bwMode="auto">
              <a:xfrm>
                <a:off x="638" y="1440"/>
                <a:ext cx="72" cy="492"/>
              </a:xfrm>
              <a:prstGeom prst="rect">
                <a:avLst/>
              </a:prstGeom>
              <a:solidFill>
                <a:srgbClr val="CC99FF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94" name="Rectangle 102"/>
              <p:cNvSpPr>
                <a:spLocks noChangeArrowheads="1"/>
              </p:cNvSpPr>
              <p:nvPr/>
            </p:nvSpPr>
            <p:spPr bwMode="auto">
              <a:xfrm>
                <a:off x="638" y="1594"/>
                <a:ext cx="72" cy="31"/>
              </a:xfrm>
              <a:prstGeom prst="rect">
                <a:avLst/>
              </a:prstGeom>
              <a:solidFill>
                <a:srgbClr val="99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015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Group 95"/>
          <p:cNvGrpSpPr>
            <a:grpSpLocks noChangeAspect="1"/>
          </p:cNvGrpSpPr>
          <p:nvPr/>
        </p:nvGrpSpPr>
        <p:grpSpPr bwMode="auto">
          <a:xfrm>
            <a:off x="82" y="1200150"/>
            <a:ext cx="9024141" cy="3910489"/>
            <a:chOff x="217075" y="1066800"/>
            <a:chExt cx="8595836" cy="3723513"/>
          </a:xfrm>
        </p:grpSpPr>
        <p:grpSp>
          <p:nvGrpSpPr>
            <p:cNvPr id="19469" name="Group 91"/>
            <p:cNvGrpSpPr>
              <a:grpSpLocks/>
            </p:cNvGrpSpPr>
            <p:nvPr/>
          </p:nvGrpSpPr>
          <p:grpSpPr bwMode="auto">
            <a:xfrm>
              <a:off x="217075" y="1200122"/>
              <a:ext cx="8595836" cy="3590191"/>
              <a:chOff x="217075" y="1200122"/>
              <a:chExt cx="8595836" cy="3590191"/>
            </a:xfrm>
          </p:grpSpPr>
          <p:grpSp>
            <p:nvGrpSpPr>
              <p:cNvPr id="19472" name="Group 88"/>
              <p:cNvGrpSpPr>
                <a:grpSpLocks/>
              </p:cNvGrpSpPr>
              <p:nvPr/>
            </p:nvGrpSpPr>
            <p:grpSpPr bwMode="auto">
              <a:xfrm>
                <a:off x="217075" y="1285875"/>
                <a:ext cx="8595836" cy="3504438"/>
                <a:chOff x="-361664" y="1152525"/>
                <a:chExt cx="8595836" cy="3504438"/>
              </a:xfrm>
            </p:grpSpPr>
            <p:grpSp>
              <p:nvGrpSpPr>
                <p:cNvPr id="19474" name="Group 50"/>
                <p:cNvGrpSpPr>
                  <a:grpSpLocks noChangeAspect="1"/>
                </p:cNvGrpSpPr>
                <p:nvPr/>
              </p:nvGrpSpPr>
              <p:grpSpPr bwMode="auto">
                <a:xfrm>
                  <a:off x="-361664" y="1152525"/>
                  <a:ext cx="4290536" cy="3504438"/>
                  <a:chOff x="702" y="288"/>
                  <a:chExt cx="4290" cy="3504"/>
                </a:xfrm>
              </p:grpSpPr>
              <p:sp>
                <p:nvSpPr>
                  <p:cNvPr id="19516" name="Line 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48" y="1032"/>
                    <a:ext cx="48" cy="2064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17" name="Line 3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48" y="960"/>
                    <a:ext cx="480" cy="570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1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720"/>
                    <a:ext cx="1254" cy="810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19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0" y="984"/>
                    <a:ext cx="768" cy="2352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0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2" y="708"/>
                    <a:ext cx="768" cy="222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1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4" y="714"/>
                    <a:ext cx="1236" cy="822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2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32" y="960"/>
                    <a:ext cx="480" cy="1344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3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2" y="960"/>
                    <a:ext cx="2016" cy="576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4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2" y="1524"/>
                    <a:ext cx="2490" cy="24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650" y="1548"/>
                    <a:ext cx="1230" cy="1788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632" y="2304"/>
                    <a:ext cx="2496" cy="48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7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16" y="2346"/>
                    <a:ext cx="2136" cy="666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8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644" y="1536"/>
                    <a:ext cx="2046" cy="1512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9" name="Line 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22" y="1530"/>
                    <a:ext cx="18" cy="822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" name="AutoShape 4"/>
                  <p:cNvSpPr>
                    <a:spLocks noChangeArrowheads="1"/>
                  </p:cNvSpPr>
                  <p:nvPr/>
                </p:nvSpPr>
                <p:spPr bwMode="auto">
                  <a:xfrm>
                    <a:off x="1572" y="1500"/>
                    <a:ext cx="97" cy="92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19" name="AutoShape 5"/>
                  <p:cNvSpPr>
                    <a:spLocks noChangeArrowheads="1"/>
                  </p:cNvSpPr>
                  <p:nvPr/>
                </p:nvSpPr>
                <p:spPr bwMode="auto">
                  <a:xfrm>
                    <a:off x="1530" y="2256"/>
                    <a:ext cx="95" cy="92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20" name="AutoShape 6"/>
                  <p:cNvSpPr>
                    <a:spLocks noChangeArrowheads="1"/>
                  </p:cNvSpPr>
                  <p:nvPr/>
                </p:nvSpPr>
                <p:spPr bwMode="auto">
                  <a:xfrm>
                    <a:off x="1938" y="2987"/>
                    <a:ext cx="95" cy="92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21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2046" y="881"/>
                    <a:ext cx="95" cy="92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22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4134" y="2303"/>
                    <a:ext cx="95" cy="92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23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4121" y="1488"/>
                    <a:ext cx="97" cy="92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24" name="AutoShape 10"/>
                  <p:cNvSpPr>
                    <a:spLocks noChangeArrowheads="1"/>
                  </p:cNvSpPr>
                  <p:nvPr/>
                </p:nvSpPr>
                <p:spPr bwMode="auto">
                  <a:xfrm>
                    <a:off x="3666" y="3041"/>
                    <a:ext cx="95" cy="92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25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3618" y="877"/>
                    <a:ext cx="95" cy="90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26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313"/>
                    <a:ext cx="95" cy="92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2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783" y="672"/>
                    <a:ext cx="97" cy="92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19540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0" y="355"/>
                    <a:ext cx="768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/>
                      <a:t>CG10990</a:t>
                    </a:r>
                  </a:p>
                </p:txBody>
              </p:sp>
              <p:sp>
                <p:nvSpPr>
                  <p:cNvPr id="19541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96" y="595"/>
                    <a:ext cx="768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dirty="0"/>
                      <a:t>BG00817</a:t>
                    </a:r>
                  </a:p>
                </p:txBody>
              </p:sp>
              <p:sp>
                <p:nvSpPr>
                  <p:cNvPr id="19542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4" y="1363"/>
                    <a:ext cx="768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dirty="0"/>
                      <a:t>BG00004</a:t>
                    </a:r>
                  </a:p>
                </p:txBody>
              </p:sp>
              <p:sp>
                <p:nvSpPr>
                  <p:cNvPr id="19543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48" y="2227"/>
                    <a:ext cx="672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/>
                      <a:t>CG9238</a:t>
                    </a:r>
                  </a:p>
                </p:txBody>
              </p:sp>
              <p:sp>
                <p:nvSpPr>
                  <p:cNvPr id="19544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16" y="3187"/>
                    <a:ext cx="624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 err="1"/>
                      <a:t>esg</a:t>
                    </a:r>
                    <a:endParaRPr lang="en-US" sz="1100" b="1" i="1" dirty="0"/>
                  </a:p>
                </p:txBody>
              </p:sp>
              <p:sp>
                <p:nvSpPr>
                  <p:cNvPr id="19545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48" y="3475"/>
                    <a:ext cx="768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/>
                      <a:t>CG31531</a:t>
                    </a:r>
                  </a:p>
                </p:txBody>
              </p:sp>
              <p:sp>
                <p:nvSpPr>
                  <p:cNvPr id="19546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68" y="3139"/>
                    <a:ext cx="480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 err="1"/>
                      <a:t>pyd</a:t>
                    </a:r>
                    <a:endParaRPr lang="en-US" sz="1100" b="1" i="1" dirty="0"/>
                  </a:p>
                </p:txBody>
              </p:sp>
              <p:sp>
                <p:nvSpPr>
                  <p:cNvPr id="19547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36" y="2179"/>
                    <a:ext cx="480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 err="1"/>
                      <a:t>mub</a:t>
                    </a:r>
                    <a:endParaRPr lang="en-US" sz="1100" b="1" i="1" dirty="0"/>
                  </a:p>
                </p:txBody>
              </p:sp>
              <p:sp>
                <p:nvSpPr>
                  <p:cNvPr id="19548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" y="1396"/>
                    <a:ext cx="1008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dirty="0"/>
                      <a:t>BG00297</a:t>
                    </a:r>
                  </a:p>
                </p:txBody>
              </p:sp>
              <p:sp>
                <p:nvSpPr>
                  <p:cNvPr id="19549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595"/>
                    <a:ext cx="432" cy="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 err="1"/>
                      <a:t>crol</a:t>
                    </a:r>
                    <a:endParaRPr lang="en-US" sz="1100" b="1" i="1" dirty="0"/>
                  </a:p>
                </p:txBody>
              </p:sp>
              <p:sp>
                <p:nvSpPr>
                  <p:cNvPr id="1955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846" y="1329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5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3072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52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3768" y="3120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53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3408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54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720" y="528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55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2160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56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424" y="288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57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4248" y="1296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58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528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59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112"/>
                    <a:ext cx="720" cy="384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</p:grpSp>
            <p:grpSp>
              <p:nvGrpSpPr>
                <p:cNvPr id="19475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4057650" y="1152525"/>
                  <a:ext cx="4176522" cy="3504438"/>
                  <a:chOff x="1295400" y="457200"/>
                  <a:chExt cx="6629400" cy="5562600"/>
                </a:xfrm>
              </p:grpSpPr>
              <p:sp>
                <p:nvSpPr>
                  <p:cNvPr id="19476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72000" y="2428875"/>
                    <a:ext cx="2028825" cy="2933700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77" name="Line 3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800725" y="1476375"/>
                    <a:ext cx="85725" cy="3400425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78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72000" y="3743325"/>
                    <a:ext cx="2028825" cy="1581150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79" name="Line 3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600825" y="2419350"/>
                    <a:ext cx="47625" cy="1295400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80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81350" y="1409700"/>
                    <a:ext cx="152400" cy="3419475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81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47950" y="1438275"/>
                    <a:ext cx="685800" cy="990600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8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533650" y="2409825"/>
                    <a:ext cx="4076700" cy="28575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8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524125" y="3667125"/>
                    <a:ext cx="3362325" cy="1209675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84" name="Line 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48175" y="1123950"/>
                    <a:ext cx="2143125" cy="2590800"/>
                  </a:xfrm>
                  <a:prstGeom prst="line">
                    <a:avLst/>
                  </a:prstGeom>
                  <a:noFill/>
                  <a:ln w="3810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85" name="Line 3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800725" y="1447800"/>
                    <a:ext cx="809625" cy="1000125"/>
                  </a:xfrm>
                  <a:prstGeom prst="line">
                    <a:avLst/>
                  </a:prstGeom>
                  <a:noFill/>
                  <a:ln w="38100">
                    <a:solidFill>
                      <a:srgbClr val="33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AutoShape 6"/>
                  <p:cNvSpPr>
                    <a:spLocks noChangeArrowheads="1"/>
                  </p:cNvSpPr>
                  <p:nvPr/>
                </p:nvSpPr>
                <p:spPr bwMode="auto">
                  <a:xfrm>
                    <a:off x="2516330" y="2361739"/>
                    <a:ext cx="151215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60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2438201" y="3581093"/>
                    <a:ext cx="153736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61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3095989" y="4772735"/>
                    <a:ext cx="153735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62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3277447" y="1371645"/>
                    <a:ext cx="151215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63" name="AutoShape 10"/>
                  <p:cNvSpPr>
                    <a:spLocks noChangeArrowheads="1"/>
                  </p:cNvSpPr>
                  <p:nvPr/>
                </p:nvSpPr>
                <p:spPr bwMode="auto">
                  <a:xfrm>
                    <a:off x="6553781" y="3656672"/>
                    <a:ext cx="151215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64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6553781" y="2361739"/>
                    <a:ext cx="151215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65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5820385" y="4828160"/>
                    <a:ext cx="151215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66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5714534" y="1371645"/>
                    <a:ext cx="153736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67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4497251" y="5258964"/>
                    <a:ext cx="151215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68" name="AutoShape 15"/>
                  <p:cNvSpPr>
                    <a:spLocks noChangeArrowheads="1"/>
                  </p:cNvSpPr>
                  <p:nvPr/>
                </p:nvSpPr>
                <p:spPr bwMode="auto">
                  <a:xfrm>
                    <a:off x="4419123" y="1066805"/>
                    <a:ext cx="153736" cy="146121"/>
                  </a:xfrm>
                  <a:prstGeom prst="star5">
                    <a:avLst/>
                  </a:prstGeom>
                  <a:solidFill>
                    <a:schemeClr val="tx1"/>
                  </a:solidFill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100"/>
                  </a:p>
                </p:txBody>
              </p:sp>
              <p:sp>
                <p:nvSpPr>
                  <p:cNvPr id="19496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10000" y="564300"/>
                    <a:ext cx="12192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/>
                      <a:t>CG10990</a:t>
                    </a:r>
                  </a:p>
                </p:txBody>
              </p:sp>
              <p:sp>
                <p:nvSpPr>
                  <p:cNvPr id="19497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67400" y="945300"/>
                    <a:ext cx="12192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dirty="0"/>
                      <a:t>BG00817</a:t>
                    </a:r>
                  </a:p>
                </p:txBody>
              </p:sp>
              <p:sp>
                <p:nvSpPr>
                  <p:cNvPr id="19498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05600" y="2164500"/>
                    <a:ext cx="12192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dirty="0"/>
                      <a:t>BG00004</a:t>
                    </a:r>
                  </a:p>
                </p:txBody>
              </p:sp>
              <p:sp>
                <p:nvSpPr>
                  <p:cNvPr id="19499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43700" y="3536100"/>
                    <a:ext cx="10668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/>
                      <a:t>CG9238</a:t>
                    </a:r>
                  </a:p>
                </p:txBody>
              </p:sp>
              <p:sp>
                <p:nvSpPr>
                  <p:cNvPr id="19500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57900" y="5060099"/>
                    <a:ext cx="9906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 err="1"/>
                      <a:t>esg</a:t>
                    </a:r>
                    <a:endParaRPr lang="en-US" sz="1100" b="1" i="1" dirty="0"/>
                  </a:p>
                </p:txBody>
              </p:sp>
              <p:sp>
                <p:nvSpPr>
                  <p:cNvPr id="19501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86200" y="5517300"/>
                    <a:ext cx="12954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/>
                      <a:t>CG31531</a:t>
                    </a:r>
                  </a:p>
                </p:txBody>
              </p:sp>
              <p:sp>
                <p:nvSpPr>
                  <p:cNvPr id="19502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1700" y="4983900"/>
                    <a:ext cx="7620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 err="1"/>
                      <a:t>pyd</a:t>
                    </a:r>
                    <a:endParaRPr lang="en-US" sz="1100" b="1" i="1" dirty="0"/>
                  </a:p>
                </p:txBody>
              </p:sp>
              <p:sp>
                <p:nvSpPr>
                  <p:cNvPr id="19503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5900" y="3459899"/>
                    <a:ext cx="7620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 err="1"/>
                      <a:t>mub</a:t>
                    </a:r>
                    <a:endParaRPr lang="en-US" sz="1100" b="1" i="1" dirty="0"/>
                  </a:p>
                </p:txBody>
              </p:sp>
              <p:sp>
                <p:nvSpPr>
                  <p:cNvPr id="19504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1600" y="2240700"/>
                    <a:ext cx="12192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dirty="0"/>
                      <a:t>BG00297</a:t>
                    </a:r>
                  </a:p>
                </p:txBody>
              </p:sp>
              <p:sp>
                <p:nvSpPr>
                  <p:cNvPr id="19505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62200" y="945300"/>
                    <a:ext cx="685800" cy="3953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b="1" i="1" dirty="0" err="1"/>
                      <a:t>crol</a:t>
                    </a:r>
                    <a:endParaRPr lang="en-US" sz="1100" b="1" i="1" dirty="0"/>
                  </a:p>
                </p:txBody>
              </p:sp>
              <p:sp>
                <p:nvSpPr>
                  <p:cNvPr id="1950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1409700" y="2133601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07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133600" y="838200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08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295400" y="3352799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09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3848100" y="457200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10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5905500" y="838200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1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6743700" y="2057400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12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6705600" y="3429000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13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5981700" y="4952999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14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962400" y="5410200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19515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981200" y="4876800"/>
                    <a:ext cx="1143000" cy="609600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100"/>
                  </a:p>
                </p:txBody>
              </p:sp>
            </p:grpSp>
          </p:grpSp>
          <p:cxnSp>
            <p:nvCxnSpPr>
              <p:cNvPr id="91" name="Straight Connector 90"/>
              <p:cNvCxnSpPr/>
              <p:nvPr/>
            </p:nvCxnSpPr>
            <p:spPr>
              <a:xfrm rot="5400000">
                <a:off x="2791182" y="2961887"/>
                <a:ext cx="352352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70" name="TextBox 93"/>
            <p:cNvSpPr txBox="1">
              <a:spLocks noChangeArrowheads="1"/>
            </p:cNvSpPr>
            <p:nvPr/>
          </p:nvSpPr>
          <p:spPr bwMode="auto">
            <a:xfrm>
              <a:off x="400050" y="1066800"/>
              <a:ext cx="89639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Males</a:t>
              </a:r>
            </a:p>
          </p:txBody>
        </p:sp>
        <p:sp>
          <p:nvSpPr>
            <p:cNvPr id="19471" name="TextBox 94"/>
            <p:cNvSpPr txBox="1">
              <a:spLocks noChangeArrowheads="1"/>
            </p:cNvSpPr>
            <p:nvPr/>
          </p:nvSpPr>
          <p:spPr bwMode="auto">
            <a:xfrm>
              <a:off x="4686300" y="1066800"/>
              <a:ext cx="1210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Females</a:t>
              </a:r>
            </a:p>
          </p:txBody>
        </p:sp>
      </p:grpSp>
      <p:cxnSp>
        <p:nvCxnSpPr>
          <p:cNvPr id="98" name="Straight Arrow Connector 97"/>
          <p:cNvCxnSpPr/>
          <p:nvPr/>
        </p:nvCxnSpPr>
        <p:spPr>
          <a:xfrm>
            <a:off x="11049000" y="7239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Left Arrow 98"/>
          <p:cNvSpPr>
            <a:spLocks noChangeAspect="1"/>
          </p:cNvSpPr>
          <p:nvPr/>
        </p:nvSpPr>
        <p:spPr>
          <a:xfrm rot="19065660">
            <a:off x="3337152" y="2215923"/>
            <a:ext cx="415925" cy="19685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0" name="Left Arrow 99"/>
          <p:cNvSpPr>
            <a:spLocks noChangeAspect="1"/>
          </p:cNvSpPr>
          <p:nvPr/>
        </p:nvSpPr>
        <p:spPr>
          <a:xfrm rot="19065660">
            <a:off x="7898266" y="2147889"/>
            <a:ext cx="415925" cy="19685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Left Arrow 100"/>
          <p:cNvSpPr>
            <a:spLocks noChangeAspect="1"/>
          </p:cNvSpPr>
          <p:nvPr/>
        </p:nvSpPr>
        <p:spPr>
          <a:xfrm rot="19065660">
            <a:off x="8145917" y="2972481"/>
            <a:ext cx="415925" cy="19685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Left Arrow 101"/>
          <p:cNvSpPr>
            <a:spLocks noChangeAspect="1"/>
          </p:cNvSpPr>
          <p:nvPr/>
        </p:nvSpPr>
        <p:spPr>
          <a:xfrm rot="19065660">
            <a:off x="3599316" y="2996974"/>
            <a:ext cx="415925" cy="19685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" name="Left Arrow 102"/>
          <p:cNvSpPr>
            <a:spLocks noChangeAspect="1"/>
          </p:cNvSpPr>
          <p:nvPr/>
        </p:nvSpPr>
        <p:spPr>
          <a:xfrm rot="3060000" flipH="1">
            <a:off x="2761456" y="2905013"/>
            <a:ext cx="411163" cy="19367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" name="Left Arrow 103"/>
          <p:cNvSpPr>
            <a:spLocks noChangeAspect="1"/>
          </p:cNvSpPr>
          <p:nvPr/>
        </p:nvSpPr>
        <p:spPr>
          <a:xfrm rot="3060000" flipH="1">
            <a:off x="7274493" y="2980305"/>
            <a:ext cx="411163" cy="19367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7" name="TextBox 104"/>
          <p:cNvSpPr txBox="1">
            <a:spLocks noChangeArrowheads="1"/>
          </p:cNvSpPr>
          <p:nvPr/>
        </p:nvSpPr>
        <p:spPr bwMode="auto">
          <a:xfrm>
            <a:off x="3148013" y="5524500"/>
            <a:ext cx="284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Sex-specific epistasis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628598" y="381000"/>
            <a:ext cx="588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Induced Mutations Also Exhibit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Epistatic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Interactions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5605048" y="6435338"/>
            <a:ext cx="31833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cs typeface="Arial" pitchFamily="34" charset="0"/>
              </a:rPr>
              <a:t>Magwire</a:t>
            </a:r>
            <a:r>
              <a:rPr lang="en-US" sz="1200" dirty="0">
                <a:cs typeface="Arial" pitchFamily="34" charset="0"/>
              </a:rPr>
              <a:t> </a:t>
            </a:r>
            <a:r>
              <a:rPr lang="en-US" sz="1200" i="1" dirty="0">
                <a:cs typeface="Arial" pitchFamily="34" charset="0"/>
              </a:rPr>
              <a:t>et al</a:t>
            </a:r>
            <a:r>
              <a:rPr lang="en-US" sz="1200" dirty="0">
                <a:cs typeface="Arial" pitchFamily="34" charset="0"/>
              </a:rPr>
              <a:t>. 2010, </a:t>
            </a:r>
            <a:r>
              <a:rPr lang="en-US" sz="1200" i="1" dirty="0" err="1">
                <a:cs typeface="Arial" pitchFamily="34" charset="0"/>
              </a:rPr>
              <a:t>PLoS</a:t>
            </a:r>
            <a:r>
              <a:rPr lang="en-US" sz="1200" i="1" dirty="0">
                <a:cs typeface="Arial" pitchFamily="34" charset="0"/>
              </a:rPr>
              <a:t> Genetics </a:t>
            </a:r>
            <a:r>
              <a:rPr lang="en-US" sz="1200" b="1" dirty="0">
                <a:cs typeface="Arial" pitchFamily="34" charset="0"/>
              </a:rPr>
              <a:t>6: </a:t>
            </a:r>
            <a:r>
              <a:rPr lang="en-US" sz="1200" dirty="0">
                <a:cs typeface="Arial" pitchFamily="34" charset="0"/>
              </a:rPr>
              <a:t>e1001037</a:t>
            </a:r>
          </a:p>
        </p:txBody>
      </p:sp>
    </p:spTree>
    <p:extLst>
      <p:ext uri="{BB962C8B-B14F-4D97-AF65-F5344CB8AC3E}">
        <p14:creationId xmlns:p14="http://schemas.microsoft.com/office/powerpoint/2010/main" val="229324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138505"/>
              </p:ext>
            </p:extLst>
          </p:nvPr>
        </p:nvGraphicFramePr>
        <p:xfrm>
          <a:off x="63279" y="1295400"/>
          <a:ext cx="9017442" cy="48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51920" y="6400800"/>
            <a:ext cx="318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cs typeface="Arial" pitchFamily="34" charset="0"/>
              </a:rPr>
              <a:t>Magwire</a:t>
            </a:r>
            <a:r>
              <a:rPr lang="en-US" sz="1200" dirty="0">
                <a:cs typeface="Arial" pitchFamily="34" charset="0"/>
              </a:rPr>
              <a:t> </a:t>
            </a:r>
            <a:r>
              <a:rPr lang="en-US" sz="1200" i="1" dirty="0">
                <a:cs typeface="Arial" pitchFamily="34" charset="0"/>
              </a:rPr>
              <a:t>et al</a:t>
            </a:r>
            <a:r>
              <a:rPr lang="en-US" sz="1200" dirty="0">
                <a:cs typeface="Arial" pitchFamily="34" charset="0"/>
              </a:rPr>
              <a:t>. 2010, </a:t>
            </a:r>
            <a:r>
              <a:rPr lang="en-US" sz="1200" i="1" dirty="0" err="1">
                <a:cs typeface="Arial" pitchFamily="34" charset="0"/>
              </a:rPr>
              <a:t>PLoS</a:t>
            </a:r>
            <a:r>
              <a:rPr lang="en-US" sz="1200" i="1" dirty="0">
                <a:cs typeface="Arial" pitchFamily="34" charset="0"/>
              </a:rPr>
              <a:t> Genetics </a:t>
            </a:r>
            <a:r>
              <a:rPr lang="en-US" sz="1200" b="1" dirty="0">
                <a:cs typeface="Arial" pitchFamily="34" charset="0"/>
              </a:rPr>
              <a:t>6:</a:t>
            </a:r>
            <a:r>
              <a:rPr lang="en-US" sz="1200" dirty="0">
                <a:cs typeface="Arial" pitchFamily="34" charset="0"/>
              </a:rPr>
              <a:t> e1001037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628598" y="381000"/>
            <a:ext cx="588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Induced Mutations Also Exhibit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Epistatic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Interactions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52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ly1200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779463" y="0"/>
            <a:ext cx="75438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06880" y="1143000"/>
            <a:ext cx="576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 genetic architecture of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Drosophila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lifespan is dominated by sex- and environment-specific  variants as well as epistasis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6880" y="2454533"/>
            <a:ext cx="576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These variants have small effects on lifespan, averaged over both sexes and all environments and may account in part for missing heritability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5440" y="48006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These variants may also ‘hide’ from natural selection in natural populations experiencing heterogeneous environments, leading to maintenance of variation for lifespan in natural populations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6880" y="3766066"/>
            <a:ext cx="576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Effects of variants will not replicate between populations with different allele frequencies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11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ly1200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779463" y="0"/>
            <a:ext cx="75438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67641" y="381000"/>
            <a:ext cx="140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6697" y="1222801"/>
            <a:ext cx="24506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Lifespan Measurements</a:t>
            </a:r>
          </a:p>
          <a:p>
            <a:pPr algn="ctr"/>
            <a:r>
              <a:rPr lang="en-US" dirty="0"/>
              <a:t>Terry Campbell</a:t>
            </a:r>
          </a:p>
          <a:p>
            <a:pPr algn="ctr"/>
            <a:r>
              <a:rPr lang="en-US" dirty="0"/>
              <a:t>Liz Jones</a:t>
            </a:r>
          </a:p>
          <a:p>
            <a:pPr algn="ctr"/>
            <a:r>
              <a:rPr lang="en-US" dirty="0" err="1"/>
              <a:t>Kirsty</a:t>
            </a:r>
            <a:r>
              <a:rPr lang="en-US" dirty="0"/>
              <a:t> Ward</a:t>
            </a:r>
          </a:p>
          <a:p>
            <a:pPr algn="ctr"/>
            <a:r>
              <a:rPr lang="en-US" dirty="0" err="1"/>
              <a:t>Lizzy</a:t>
            </a:r>
            <a:r>
              <a:rPr lang="en-US" dirty="0"/>
              <a:t> Russell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8929" y="3172598"/>
            <a:ext cx="2066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DNA Sequencing</a:t>
            </a:r>
          </a:p>
          <a:p>
            <a:pPr algn="ctr"/>
            <a:r>
              <a:rPr lang="en-US" dirty="0"/>
              <a:t>Mary Anna Carbone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7234" y="4291398"/>
            <a:ext cx="390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Statistical and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Bioinformatic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Analyses</a:t>
            </a:r>
          </a:p>
          <a:p>
            <a:pPr algn="ctr"/>
            <a:r>
              <a:rPr lang="en-US" dirty="0"/>
              <a:t>Wen Huang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8511" y="5410200"/>
            <a:ext cx="1846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Financial Support</a:t>
            </a:r>
          </a:p>
          <a:p>
            <a:pPr algn="ctr"/>
            <a:r>
              <a:rPr lang="en-US" dirty="0"/>
              <a:t>R01 GM45156</a:t>
            </a:r>
          </a:p>
          <a:p>
            <a:pPr algn="ctr"/>
            <a:r>
              <a:rPr lang="en-US" dirty="0"/>
              <a:t>R01 AG43490</a:t>
            </a:r>
          </a:p>
        </p:txBody>
      </p:sp>
      <p:pic>
        <p:nvPicPr>
          <p:cNvPr id="12" name="Picture 4" descr="File:US-NIH-NIA-Logo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4" y="5597545"/>
            <a:ext cx="197510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11" y="5597545"/>
            <a:ext cx="137160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30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210207"/>
            <a:ext cx="868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Epistasis: Effects at One Locus Depend on Allele Frequency Interacting Locus(i)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698021" y="851278"/>
            <a:ext cx="5747959" cy="1884915"/>
            <a:chOff x="1360235" y="851278"/>
            <a:chExt cx="5747959" cy="1884915"/>
          </a:xfrm>
        </p:grpSpPr>
        <p:grpSp>
          <p:nvGrpSpPr>
            <p:cNvPr id="7" name="Group 6"/>
            <p:cNvGrpSpPr/>
            <p:nvPr/>
          </p:nvGrpSpPr>
          <p:grpSpPr>
            <a:xfrm>
              <a:off x="1360235" y="851278"/>
              <a:ext cx="2416462" cy="1823565"/>
              <a:chOff x="1353262" y="915846"/>
              <a:chExt cx="2416462" cy="1823565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1672013" y="919896"/>
                <a:ext cx="7315" cy="1371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2571782" y="1373440"/>
                <a:ext cx="7315" cy="18288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2185734" y="2200058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021362" y="2200058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 rot="16200000">
                <a:off x="986816" y="1451806"/>
                <a:ext cx="1040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Phenotype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140014" y="1875487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975642" y="1605694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140014" y="1449986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975642" y="109755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>
                <a:stCxn id="36" idx="6"/>
                <a:endCxn id="37" idx="3"/>
              </p:cNvCxnSpPr>
              <p:nvPr/>
            </p:nvCxnSpPr>
            <p:spPr>
              <a:xfrm flipV="1">
                <a:off x="2231454" y="1175600"/>
                <a:ext cx="757579" cy="3201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20" idx="6"/>
                <a:endCxn id="35" idx="7"/>
              </p:cNvCxnSpPr>
              <p:nvPr/>
            </p:nvCxnSpPr>
            <p:spPr>
              <a:xfrm flipV="1">
                <a:off x="2231454" y="1619085"/>
                <a:ext cx="822237" cy="30212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1928687" y="2462411"/>
                <a:ext cx="5052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784907" y="2462412"/>
                <a:ext cx="5052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209955" y="915846"/>
                <a:ext cx="559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1</a:t>
                </a:r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1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209955" y="1449986"/>
                <a:ext cx="559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852195" y="851278"/>
              <a:ext cx="2255999" cy="1884915"/>
              <a:chOff x="4871415" y="851278"/>
              <a:chExt cx="2255999" cy="1884915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5174775" y="851278"/>
                <a:ext cx="7315" cy="1371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5400000">
                <a:off x="6074544" y="1304822"/>
                <a:ext cx="7315" cy="18288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6078201" y="2084101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 rot="16200000">
                <a:off x="4341302" y="1398577"/>
                <a:ext cx="13372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Effect of Locus A</a:t>
                </a:r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 flipV="1">
                <a:off x="5272484" y="1536745"/>
                <a:ext cx="173736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5436038" y="2459194"/>
                <a:ext cx="12843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Frequency of B</a:t>
                </a:r>
                <a:r>
                  <a:rPr lang="en-US" sz="1200" baseline="-25000" dirty="0"/>
                  <a:t>1</a:t>
                </a:r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6980530" y="2116926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5075399" y="229950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</a:t>
                </a:r>
                <a:endParaRPr lang="en-US" sz="1200" baseline="-25000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5879268" y="2288599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0.5</a:t>
                </a:r>
                <a:endParaRPr lang="en-US" sz="1200" baseline="-25000" dirty="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857788" y="2320695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</a:t>
                </a:r>
                <a:endParaRPr lang="en-US" sz="1200" baseline="-25000" dirty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1698021" y="2796753"/>
            <a:ext cx="5747959" cy="1884915"/>
            <a:chOff x="1360235" y="2796754"/>
            <a:chExt cx="5747959" cy="1884915"/>
          </a:xfrm>
        </p:grpSpPr>
        <p:grpSp>
          <p:nvGrpSpPr>
            <p:cNvPr id="9" name="Group 8"/>
            <p:cNvGrpSpPr/>
            <p:nvPr/>
          </p:nvGrpSpPr>
          <p:grpSpPr>
            <a:xfrm>
              <a:off x="1360235" y="2811785"/>
              <a:ext cx="2416462" cy="1823565"/>
              <a:chOff x="1353262" y="2811785"/>
              <a:chExt cx="2416462" cy="1823565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1672013" y="2815835"/>
                <a:ext cx="7315" cy="1371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2571782" y="3269379"/>
                <a:ext cx="7315" cy="18288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185734" y="4095997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3021362" y="4095997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 rot="16200000">
                <a:off x="986816" y="3347745"/>
                <a:ext cx="1040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Phenotype</a:t>
                </a: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140014" y="3771426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975642" y="3501633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140014" y="3587377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975642" y="2993490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/>
              <p:cNvCxnSpPr>
                <a:stCxn id="60" idx="6"/>
                <a:endCxn id="61" idx="4"/>
              </p:cNvCxnSpPr>
              <p:nvPr/>
            </p:nvCxnSpPr>
            <p:spPr>
              <a:xfrm flipV="1">
                <a:off x="2231454" y="3084930"/>
                <a:ext cx="789908" cy="5481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58" idx="6"/>
                <a:endCxn id="59" idx="7"/>
              </p:cNvCxnSpPr>
              <p:nvPr/>
            </p:nvCxnSpPr>
            <p:spPr>
              <a:xfrm flipV="1">
                <a:off x="2231454" y="3515024"/>
                <a:ext cx="822237" cy="30212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1928686" y="4358350"/>
                <a:ext cx="5052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773686" y="4358351"/>
                <a:ext cx="5164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209955" y="2811785"/>
                <a:ext cx="559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1</a:t>
                </a:r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1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209955" y="3345925"/>
                <a:ext cx="559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4852195" y="2796754"/>
              <a:ext cx="2255999" cy="1884915"/>
              <a:chOff x="4871415" y="851278"/>
              <a:chExt cx="2255999" cy="1884915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>
                <a:off x="5174775" y="851278"/>
                <a:ext cx="7315" cy="1371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 rot="5400000">
                <a:off x="6074544" y="1304822"/>
                <a:ext cx="7315" cy="18288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6078201" y="2084101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/>
              <p:cNvSpPr txBox="1"/>
              <p:nvPr/>
            </p:nvSpPr>
            <p:spPr>
              <a:xfrm rot="16200000">
                <a:off x="4341302" y="1398577"/>
                <a:ext cx="13372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Effect of Locus A</a:t>
                </a:r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 flipV="1">
                <a:off x="5345025" y="929398"/>
                <a:ext cx="1635505" cy="67248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TextBox 157"/>
              <p:cNvSpPr txBox="1"/>
              <p:nvPr/>
            </p:nvSpPr>
            <p:spPr>
              <a:xfrm>
                <a:off x="5436038" y="2459194"/>
                <a:ext cx="12843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Frequency of B</a:t>
                </a:r>
                <a:r>
                  <a:rPr lang="en-US" sz="1200" baseline="-25000" dirty="0"/>
                  <a:t>1</a:t>
                </a:r>
              </a:p>
            </p:txBody>
          </p:sp>
          <p:cxnSp>
            <p:nvCxnSpPr>
              <p:cNvPr id="159" name="Straight Connector 158"/>
              <p:cNvCxnSpPr/>
              <p:nvPr/>
            </p:nvCxnSpPr>
            <p:spPr>
              <a:xfrm>
                <a:off x="6980530" y="2116926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TextBox 159"/>
              <p:cNvSpPr txBox="1"/>
              <p:nvPr/>
            </p:nvSpPr>
            <p:spPr>
              <a:xfrm>
                <a:off x="5075399" y="229950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</a:t>
                </a:r>
                <a:endParaRPr lang="en-US" sz="1200" baseline="-25000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5879268" y="2288599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0.5</a:t>
                </a:r>
                <a:endParaRPr lang="en-US" sz="1200" baseline="-25000" dirty="0"/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857788" y="2320695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</a:t>
                </a:r>
                <a:endParaRPr lang="en-US" sz="1200" baseline="-25000" dirty="0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1605451" y="4742229"/>
            <a:ext cx="5933099" cy="1884915"/>
            <a:chOff x="1360235" y="4742229"/>
            <a:chExt cx="5933099" cy="1884915"/>
          </a:xfrm>
        </p:grpSpPr>
        <p:grpSp>
          <p:nvGrpSpPr>
            <p:cNvPr id="11" name="Group 10"/>
            <p:cNvGrpSpPr/>
            <p:nvPr/>
          </p:nvGrpSpPr>
          <p:grpSpPr>
            <a:xfrm>
              <a:off x="1360235" y="4814705"/>
              <a:ext cx="2416462" cy="1812439"/>
              <a:chOff x="1353262" y="4711773"/>
              <a:chExt cx="2416462" cy="1812439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672013" y="4711773"/>
                <a:ext cx="7315" cy="1371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2571782" y="5165317"/>
                <a:ext cx="7315" cy="18288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2181321" y="5991935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3031930" y="5991935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/>
              <p:cNvSpPr txBox="1"/>
              <p:nvPr/>
            </p:nvSpPr>
            <p:spPr>
              <a:xfrm rot="16200000">
                <a:off x="986816" y="5243683"/>
                <a:ext cx="1040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Phenotype</a:t>
                </a: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2135601" y="5667364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001042" y="5184124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135601" y="5233241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007971" y="5567037"/>
                <a:ext cx="91440" cy="7804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>
                <a:stCxn id="76" idx="6"/>
                <a:endCxn id="77" idx="3"/>
              </p:cNvCxnSpPr>
              <p:nvPr/>
            </p:nvCxnSpPr>
            <p:spPr>
              <a:xfrm>
                <a:off x="2227041" y="5278961"/>
                <a:ext cx="794321" cy="3546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endCxn id="75" idx="3"/>
              </p:cNvCxnSpPr>
              <p:nvPr/>
            </p:nvCxnSpPr>
            <p:spPr>
              <a:xfrm flipV="1">
                <a:off x="2215289" y="5262173"/>
                <a:ext cx="799144" cy="43570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1933100" y="6247213"/>
                <a:ext cx="5052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773686" y="6247213"/>
                <a:ext cx="5164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158748" y="5567037"/>
                <a:ext cx="559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1</a:t>
                </a:r>
                <a:r>
                  <a:rPr lang="en-US" sz="1400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1">
                        <a:lumMod val="75000"/>
                      </a:schemeClr>
                    </a:solidFill>
                  </a:rPr>
                  <a:t>1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3209955" y="5030235"/>
                <a:ext cx="559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B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4852195" y="4742229"/>
              <a:ext cx="2255999" cy="1884915"/>
              <a:chOff x="4871415" y="851278"/>
              <a:chExt cx="2255999" cy="1884915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>
                <a:off x="5174775" y="851278"/>
                <a:ext cx="7315" cy="1371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6074544" y="1304822"/>
                <a:ext cx="7315" cy="18288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6078201" y="2084101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/>
              <p:cNvSpPr txBox="1"/>
              <p:nvPr/>
            </p:nvSpPr>
            <p:spPr>
              <a:xfrm rot="16200000">
                <a:off x="4341302" y="1398577"/>
                <a:ext cx="13372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Effect of Locus A</a:t>
                </a:r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 flipV="1">
                <a:off x="5272484" y="1536745"/>
                <a:ext cx="17373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TextBox 168"/>
              <p:cNvSpPr txBox="1"/>
              <p:nvPr/>
            </p:nvSpPr>
            <p:spPr>
              <a:xfrm>
                <a:off x="5436038" y="2459194"/>
                <a:ext cx="12843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Frequency of B</a:t>
                </a:r>
                <a:r>
                  <a:rPr lang="en-US" sz="1200" baseline="-25000" dirty="0"/>
                  <a:t>1</a:t>
                </a:r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6980530" y="2116926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Box 170"/>
              <p:cNvSpPr txBox="1"/>
              <p:nvPr/>
            </p:nvSpPr>
            <p:spPr>
              <a:xfrm>
                <a:off x="5075399" y="2299507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</a:t>
                </a:r>
                <a:endParaRPr lang="en-US" sz="1200" baseline="-25000" dirty="0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5879268" y="2288599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0.5</a:t>
                </a:r>
                <a:endParaRPr lang="en-US" sz="1200" baseline="-25000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6857788" y="2320695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</a:t>
                </a:r>
                <a:endParaRPr lang="en-US" sz="1200" baseline="-25000" dirty="0"/>
              </a:p>
            </p:txBody>
          </p:sp>
        </p:grpSp>
        <p:cxnSp>
          <p:nvCxnSpPr>
            <p:cNvPr id="174" name="Straight Connector 173"/>
            <p:cNvCxnSpPr/>
            <p:nvPr/>
          </p:nvCxnSpPr>
          <p:spPr>
            <a:xfrm flipV="1">
              <a:off x="5304191" y="5032858"/>
              <a:ext cx="1657119" cy="70373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7023708" y="52730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  <a:endParaRPr lang="en-US" sz="12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0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77" y="228600"/>
            <a:ext cx="3264046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048000"/>
            <a:ext cx="8412480" cy="365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789" y="381000"/>
            <a:ext cx="7630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Why are Effects of Variants Affecting Human Complex Traits so Small?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8428" y="838200"/>
            <a:ext cx="314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h</a:t>
            </a:r>
            <a:r>
              <a:rPr lang="en-US" sz="1600" baseline="30000" dirty="0"/>
              <a:t>2</a:t>
            </a:r>
            <a:r>
              <a:rPr lang="en-US" sz="1600" dirty="0"/>
              <a:t> overestimated using twin studies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0301" y="1328291"/>
            <a:ext cx="4683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“SNP Chips” have limitations:</a:t>
            </a:r>
          </a:p>
          <a:p>
            <a:pPr algn="ctr"/>
            <a:r>
              <a:rPr lang="en-US" sz="1400" dirty="0"/>
              <a:t>SNPs disproportionately in coding regions</a:t>
            </a:r>
          </a:p>
          <a:p>
            <a:pPr algn="ctr"/>
            <a:r>
              <a:rPr lang="en-US" sz="1400" dirty="0"/>
              <a:t>Not all common variants represented</a:t>
            </a:r>
          </a:p>
          <a:p>
            <a:pPr algn="ctr"/>
            <a:r>
              <a:rPr lang="en-US" sz="1400" dirty="0"/>
              <a:t>No rare variants represented</a:t>
            </a:r>
          </a:p>
          <a:p>
            <a:pPr algn="ctr"/>
            <a:r>
              <a:rPr lang="en-US" sz="1400" dirty="0"/>
              <a:t>Cannot detect copy number variants, insertions and deletions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3605" y="2680157"/>
            <a:ext cx="747679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Human genome has limitations:</a:t>
            </a:r>
          </a:p>
          <a:p>
            <a:pPr algn="ctr"/>
            <a:r>
              <a:rPr lang="en-US" sz="1400" dirty="0"/>
              <a:t>SNPs located in LD blocks</a:t>
            </a:r>
          </a:p>
          <a:p>
            <a:pPr algn="ctr"/>
            <a:r>
              <a:rPr lang="en-US" sz="1400" dirty="0"/>
              <a:t>Associated SNPs may not be casual, but in LD with true causal variant, reducing estimated effect size</a:t>
            </a:r>
          </a:p>
          <a:p>
            <a:pPr algn="ctr"/>
            <a:r>
              <a:rPr lang="en-US" sz="1400" dirty="0"/>
              <a:t>True causal variant may be common or rare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5446" y="3816579"/>
            <a:ext cx="59731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Analytical methods have limitations:</a:t>
            </a:r>
          </a:p>
          <a:p>
            <a:pPr algn="ctr"/>
            <a:r>
              <a:rPr lang="en-US" sz="1400" dirty="0"/>
              <a:t>Low power to detect gene-gene interactions (epistasis)</a:t>
            </a:r>
          </a:p>
          <a:p>
            <a:pPr algn="ctr"/>
            <a:r>
              <a:rPr lang="en-US" sz="1400" dirty="0"/>
              <a:t>Low power to detect gene-environment interactions</a:t>
            </a:r>
          </a:p>
          <a:p>
            <a:pPr algn="ctr"/>
            <a:r>
              <a:rPr lang="en-US" sz="1400" dirty="0"/>
              <a:t>Need very large samples to detect truly additive variants with very small effects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9011" y="4953000"/>
            <a:ext cx="380597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Missing heritability may be due to:</a:t>
            </a:r>
          </a:p>
          <a:p>
            <a:pPr algn="ctr"/>
            <a:r>
              <a:rPr lang="en-US" sz="1400" dirty="0"/>
              <a:t>SNPs in non-coding regions</a:t>
            </a:r>
          </a:p>
          <a:p>
            <a:pPr algn="ctr"/>
            <a:r>
              <a:rPr lang="en-US" sz="1400" dirty="0"/>
              <a:t>Large effect rare variants in LD with Chip SNP</a:t>
            </a:r>
          </a:p>
          <a:p>
            <a:pPr algn="ctr"/>
            <a:r>
              <a:rPr lang="en-US" sz="1400" dirty="0"/>
              <a:t>Large effect common variants in LD with Chip SNP</a:t>
            </a:r>
          </a:p>
          <a:p>
            <a:pPr algn="ctr"/>
            <a:r>
              <a:rPr lang="en-US" sz="1400" dirty="0"/>
              <a:t>Large effect undetected structural variants</a:t>
            </a:r>
          </a:p>
          <a:p>
            <a:pPr algn="ctr"/>
            <a:r>
              <a:rPr lang="en-US" sz="1400" dirty="0"/>
              <a:t>Common variants with truly small effects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35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77" y="228600"/>
            <a:ext cx="3264046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048000"/>
            <a:ext cx="8412480" cy="365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789" y="381000"/>
            <a:ext cx="7630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Why are Effects of Variants Affecting Human Complex Traits so Small?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598" y="3048000"/>
            <a:ext cx="817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Genotype by sex interaction (genetic variation in sexual dimorphism) </a:t>
            </a:r>
          </a:p>
          <a:p>
            <a:pPr algn="ctr"/>
            <a:r>
              <a:rPr lang="en-US" b="1" dirty="0"/>
              <a:t>Genotype by environment interaction (genetic variation in environmental plasticity)</a:t>
            </a:r>
          </a:p>
          <a:p>
            <a:pPr algn="ctr"/>
            <a:r>
              <a:rPr lang="en-US" b="1" dirty="0"/>
              <a:t>Genotype by genetic background interaction (epistasis)</a:t>
            </a:r>
          </a:p>
        </p:txBody>
      </p:sp>
    </p:spTree>
    <p:extLst>
      <p:ext uri="{BB962C8B-B14F-4D97-AF65-F5344CB8AC3E}">
        <p14:creationId xmlns:p14="http://schemas.microsoft.com/office/powerpoint/2010/main" val="188223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Genetic Interactions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411934" y="1058881"/>
            <a:ext cx="6320133" cy="3312166"/>
            <a:chOff x="1576215" y="1058881"/>
            <a:chExt cx="6320133" cy="3312166"/>
          </a:xfrm>
        </p:grpSpPr>
        <p:sp>
          <p:nvSpPr>
            <p:cNvPr id="69" name="TextBox 68"/>
            <p:cNvSpPr txBox="1"/>
            <p:nvPr/>
          </p:nvSpPr>
          <p:spPr>
            <a:xfrm>
              <a:off x="5013828" y="3632383"/>
              <a:ext cx="288252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Change of rank order</a:t>
              </a:r>
            </a:p>
            <a:p>
              <a:pPr algn="ctr"/>
              <a:r>
                <a:rPr lang="en-US" sz="1400" dirty="0"/>
                <a:t>Opposite effects in different contexts</a:t>
              </a:r>
            </a:p>
            <a:p>
              <a:pPr algn="ctr"/>
              <a:r>
                <a:rPr lang="en-US" sz="1400" dirty="0"/>
                <a:t>(“Antagonistic </a:t>
              </a:r>
              <a:r>
                <a:rPr lang="en-US" sz="1400" dirty="0" err="1"/>
                <a:t>pleiotropy</a:t>
              </a:r>
              <a:r>
                <a:rPr lang="en-US" sz="1400" dirty="0"/>
                <a:t>”)</a:t>
              </a: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246857" y="1058881"/>
              <a:ext cx="2416462" cy="2181771"/>
              <a:chOff x="518042" y="3920151"/>
              <a:chExt cx="2416462" cy="2181771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836793" y="3920151"/>
                <a:ext cx="7315" cy="1371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1736562" y="4373695"/>
                <a:ext cx="7315" cy="18288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322141" y="5200313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189496" y="5200313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 rot="16200000">
                <a:off x="278073" y="4452061"/>
                <a:ext cx="7877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Lifespan</a:t>
                </a: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276421" y="4875742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143776" y="4392502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276421" y="4441619"/>
                <a:ext cx="91440" cy="9144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143776" y="4808370"/>
                <a:ext cx="91440" cy="7804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>
                <a:stCxn id="25" idx="3"/>
                <a:endCxn id="26" idx="5"/>
              </p:cNvCxnSpPr>
              <p:nvPr/>
            </p:nvCxnSpPr>
            <p:spPr>
              <a:xfrm>
                <a:off x="1289812" y="4519668"/>
                <a:ext cx="932013" cy="355321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endCxn id="24" idx="3"/>
              </p:cNvCxnSpPr>
              <p:nvPr/>
            </p:nvCxnSpPr>
            <p:spPr>
              <a:xfrm flipV="1">
                <a:off x="1380069" y="4470551"/>
                <a:ext cx="777098" cy="43570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1002502" y="5455591"/>
                <a:ext cx="6392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Female</a:t>
                </a:r>
              </a:p>
              <a:p>
                <a:pPr algn="ctr"/>
                <a:r>
                  <a:rPr lang="en-US" sz="1200" dirty="0"/>
                  <a:t>E1</a:t>
                </a:r>
              </a:p>
              <a:p>
                <a:pPr algn="ctr"/>
                <a:r>
                  <a:rPr lang="en-US" sz="1200" dirty="0"/>
                  <a:t>B</a:t>
                </a:r>
                <a:r>
                  <a:rPr lang="en-US" sz="1200" baseline="-25000" dirty="0"/>
                  <a:t>1</a:t>
                </a:r>
                <a:r>
                  <a:rPr lang="en-US" sz="1200" dirty="0"/>
                  <a:t>B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935260" y="5455591"/>
                <a:ext cx="5084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Male</a:t>
                </a:r>
              </a:p>
              <a:p>
                <a:pPr algn="ctr"/>
                <a:r>
                  <a:rPr lang="en-US" sz="1200" dirty="0"/>
                  <a:t>E2</a:t>
                </a:r>
              </a:p>
              <a:p>
                <a:pPr algn="ctr"/>
                <a:r>
                  <a:rPr lang="en-US" sz="1200" dirty="0"/>
                  <a:t>B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B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323528" y="4775415"/>
                <a:ext cx="5148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</a:rPr>
                  <a:t>A</a:t>
                </a:r>
                <a:r>
                  <a:rPr lang="en-US" sz="1400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</a:rPr>
                  <a:t>A</a:t>
                </a:r>
                <a:r>
                  <a:rPr lang="en-US" sz="1400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374735" y="4238613"/>
                <a:ext cx="559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A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A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929116" y="1058881"/>
              <a:ext cx="2416462" cy="2192897"/>
              <a:chOff x="518042" y="2020163"/>
              <a:chExt cx="2416462" cy="2192897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836793" y="2024213"/>
                <a:ext cx="7315" cy="1371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/>
              <p:cNvCxnSpPr/>
              <p:nvPr/>
            </p:nvCxnSpPr>
            <p:spPr>
              <a:xfrm rot="5400000">
                <a:off x="1736562" y="2477757"/>
                <a:ext cx="7315" cy="18288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>
                <a:off x="1322141" y="3304375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2189496" y="3304375"/>
                <a:ext cx="0" cy="1828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 rot="16200000">
                <a:off x="278073" y="2556123"/>
                <a:ext cx="7877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Lifespan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276421" y="2979804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143776" y="2861369"/>
                <a:ext cx="91440" cy="914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276421" y="2795755"/>
                <a:ext cx="91440" cy="9144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143776" y="2201868"/>
                <a:ext cx="91440" cy="9144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10" idx="6"/>
                <a:endCxn id="11" idx="6"/>
              </p:cNvCxnSpPr>
              <p:nvPr/>
            </p:nvCxnSpPr>
            <p:spPr>
              <a:xfrm flipV="1">
                <a:off x="1367861" y="2247588"/>
                <a:ext cx="867355" cy="593887"/>
              </a:xfrm>
              <a:prstGeom prst="line">
                <a:avLst/>
              </a:prstGeom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1365346" y="2917180"/>
                <a:ext cx="846196" cy="11843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002502" y="3566729"/>
                <a:ext cx="6392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Female</a:t>
                </a:r>
              </a:p>
              <a:p>
                <a:pPr algn="ctr"/>
                <a:r>
                  <a:rPr lang="en-US" sz="1200" dirty="0"/>
                  <a:t>E1</a:t>
                </a:r>
              </a:p>
              <a:p>
                <a:pPr algn="ctr"/>
                <a:r>
                  <a:rPr lang="en-US" sz="1200" dirty="0"/>
                  <a:t>B</a:t>
                </a:r>
                <a:r>
                  <a:rPr lang="en-US" sz="1200" baseline="-25000" dirty="0"/>
                  <a:t>1</a:t>
                </a:r>
                <a:r>
                  <a:rPr lang="en-US" sz="1200" dirty="0"/>
                  <a:t>B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935260" y="3566729"/>
                <a:ext cx="5084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Male</a:t>
                </a:r>
                <a:br>
                  <a:rPr lang="en-US" sz="1200" dirty="0"/>
                </a:br>
                <a:r>
                  <a:rPr lang="en-US" sz="1200" dirty="0"/>
                  <a:t>E2</a:t>
                </a:r>
              </a:p>
              <a:p>
                <a:pPr algn="ctr"/>
                <a:r>
                  <a:rPr lang="en-US" sz="1200" dirty="0"/>
                  <a:t>B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B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374735" y="2020163"/>
                <a:ext cx="5148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</a:rPr>
                  <a:t>A</a:t>
                </a:r>
                <a:r>
                  <a:rPr lang="en-US" sz="1400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  <a:r>
                  <a:rPr lang="en-US" sz="1400" dirty="0">
                    <a:solidFill>
                      <a:schemeClr val="accent1">
                        <a:lumMod val="50000"/>
                      </a:schemeClr>
                    </a:solidFill>
                  </a:rPr>
                  <a:t>A</a:t>
                </a:r>
                <a:r>
                  <a:rPr lang="en-US" sz="1400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374735" y="2554303"/>
                <a:ext cx="559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A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A</a:t>
                </a:r>
                <a:r>
                  <a:rPr lang="en-US" sz="1400" baseline="-25000" dirty="0">
                    <a:solidFill>
                      <a:schemeClr val="accent2"/>
                    </a:solidFill>
                  </a:rPr>
                  <a:t>2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576215" y="3632383"/>
              <a:ext cx="3122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Change of variance</a:t>
              </a:r>
            </a:p>
            <a:p>
              <a:pPr algn="ctr"/>
              <a:r>
                <a:rPr lang="en-US" sz="1400" dirty="0"/>
                <a:t>Effect may be large in one context only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128144" y="4684166"/>
            <a:ext cx="288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Do these phenomena occur?</a:t>
            </a:r>
          </a:p>
        </p:txBody>
      </p:sp>
    </p:spTree>
    <p:extLst>
      <p:ext uri="{BB962C8B-B14F-4D97-AF65-F5344CB8AC3E}">
        <p14:creationId xmlns:p14="http://schemas.microsoft.com/office/powerpoint/2010/main" val="4015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ly1200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779463" y="0"/>
            <a:ext cx="75438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79463" y="1143000"/>
            <a:ext cx="7543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Needed: </a:t>
            </a:r>
          </a:p>
          <a:p>
            <a:pPr algn="ctr"/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Whole genome sequences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Minimal Local LD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Controlled environments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Power to detect individual variants associated with quantitative variation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Power to detect gene-environment interaction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Power to detect epistasis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365581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Drosophila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fulfills many of these needs</a:t>
            </a:r>
          </a:p>
        </p:txBody>
      </p:sp>
    </p:spTree>
    <p:extLst>
      <p:ext uri="{BB962C8B-B14F-4D97-AF65-F5344CB8AC3E}">
        <p14:creationId xmlns:p14="http://schemas.microsoft.com/office/powerpoint/2010/main" val="253627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96892" y="3806662"/>
            <a:ext cx="8350216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Arial" pitchFamily="34" charset="0"/>
              </a:rPr>
              <a:t>Illumina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 genome sequences (27X)</a:t>
            </a:r>
            <a:endParaRPr lang="en-US" sz="1600" dirty="0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Drosophila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melanogaster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Genetic Reference Panel (DGRP)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6463099"/>
            <a:ext cx="5203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itchFamily="34" charset="0"/>
              </a:rPr>
              <a:t>Mackay </a:t>
            </a:r>
            <a:r>
              <a:rPr lang="en-US" sz="1200" i="1" dirty="0">
                <a:cs typeface="Arial" pitchFamily="34" charset="0"/>
              </a:rPr>
              <a:t>et al. </a:t>
            </a:r>
            <a:r>
              <a:rPr lang="en-US" sz="1200" dirty="0">
                <a:cs typeface="Arial" pitchFamily="34" charset="0"/>
              </a:rPr>
              <a:t>2012, </a:t>
            </a:r>
            <a:r>
              <a:rPr lang="en-US" sz="1200" i="1" dirty="0">
                <a:cs typeface="Arial" pitchFamily="34" charset="0"/>
              </a:rPr>
              <a:t>Nature</a:t>
            </a:r>
            <a:r>
              <a:rPr lang="en-US" sz="1200" dirty="0">
                <a:cs typeface="Arial" pitchFamily="34" charset="0"/>
              </a:rPr>
              <a:t> </a:t>
            </a:r>
            <a:r>
              <a:rPr lang="en-US" sz="1200" b="1" dirty="0">
                <a:cs typeface="Arial" pitchFamily="34" charset="0"/>
              </a:rPr>
              <a:t>482: </a:t>
            </a:r>
            <a:r>
              <a:rPr lang="en-US" sz="1200" dirty="0">
                <a:cs typeface="Arial" pitchFamily="34" charset="0"/>
              </a:rPr>
              <a:t>173; Huang </a:t>
            </a:r>
            <a:r>
              <a:rPr lang="en-US" sz="1200" i="1" dirty="0">
                <a:cs typeface="Arial" pitchFamily="34" charset="0"/>
              </a:rPr>
              <a:t>et al</a:t>
            </a:r>
            <a:r>
              <a:rPr lang="en-US" sz="1200" dirty="0">
                <a:cs typeface="Arial" pitchFamily="34" charset="0"/>
              </a:rPr>
              <a:t>. 2014, </a:t>
            </a:r>
            <a:r>
              <a:rPr lang="en-US" sz="1200" i="1" dirty="0">
                <a:cs typeface="Arial" pitchFamily="34" charset="0"/>
              </a:rPr>
              <a:t>Genome Res</a:t>
            </a:r>
            <a:r>
              <a:rPr lang="en-US" sz="1200" dirty="0">
                <a:cs typeface="Arial" pitchFamily="34" charset="0"/>
              </a:rPr>
              <a:t>. </a:t>
            </a:r>
            <a:r>
              <a:rPr lang="en-US" sz="1200" b="1" dirty="0">
                <a:cs typeface="Arial" pitchFamily="34" charset="0"/>
              </a:rPr>
              <a:t>24: </a:t>
            </a:r>
            <a:r>
              <a:rPr lang="en-US" sz="1200" dirty="0">
                <a:cs typeface="Arial" pitchFamily="34" charset="0"/>
              </a:rPr>
              <a:t>1193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610" y="4911829"/>
            <a:ext cx="8564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Increased genetic variance compared to outbred population (</a:t>
            </a:r>
            <a:r>
              <a:rPr lang="en-US" sz="1600" i="1" dirty="0" err="1">
                <a:solidFill>
                  <a:srgbClr val="000000"/>
                </a:solidFill>
              </a:rPr>
              <a:t>cov</a:t>
            </a:r>
            <a:r>
              <a:rPr lang="en-US" sz="1600" i="1" baseline="-25000" dirty="0" err="1">
                <a:solidFill>
                  <a:srgbClr val="000000"/>
                </a:solidFill>
              </a:rPr>
              <a:t>G</a:t>
            </a:r>
            <a:r>
              <a:rPr lang="en-US" sz="1600" dirty="0">
                <a:solidFill>
                  <a:srgbClr val="000000"/>
                </a:solidFill>
              </a:rPr>
              <a:t> = 2</a:t>
            </a:r>
            <a:r>
              <a:rPr lang="en-US" sz="1600" i="1" dirty="0">
                <a:solidFill>
                  <a:srgbClr val="000000"/>
                </a:solidFill>
              </a:rPr>
              <a:t>V</a:t>
            </a:r>
            <a:r>
              <a:rPr lang="en-US" sz="1600" i="1" baseline="-25000" dirty="0">
                <a:solidFill>
                  <a:srgbClr val="000000"/>
                </a:solidFill>
              </a:rPr>
              <a:t>A</a:t>
            </a:r>
            <a:r>
              <a:rPr lang="en-US" sz="1600" dirty="0">
                <a:solidFill>
                  <a:srgbClr val="000000"/>
                </a:solidFill>
              </a:rPr>
              <a:t> + 4</a:t>
            </a:r>
            <a:r>
              <a:rPr lang="en-US" sz="1600" i="1" dirty="0">
                <a:solidFill>
                  <a:srgbClr val="000000"/>
                </a:solidFill>
              </a:rPr>
              <a:t>V</a:t>
            </a:r>
            <a:r>
              <a:rPr lang="en-US" sz="1600" i="1" baseline="-25000" dirty="0">
                <a:solidFill>
                  <a:srgbClr val="000000"/>
                </a:solidFill>
              </a:rPr>
              <a:t>AA</a:t>
            </a:r>
            <a:r>
              <a:rPr lang="en-US" sz="1600" dirty="0">
                <a:solidFill>
                  <a:srgbClr val="000000"/>
                </a:solidFill>
              </a:rPr>
              <a:t> + 8</a:t>
            </a:r>
            <a:r>
              <a:rPr lang="en-US" sz="1600" i="1" dirty="0">
                <a:solidFill>
                  <a:srgbClr val="000000"/>
                </a:solidFill>
              </a:rPr>
              <a:t>V</a:t>
            </a:r>
            <a:r>
              <a:rPr lang="en-US" sz="1600" i="1" baseline="-25000" dirty="0">
                <a:solidFill>
                  <a:srgbClr val="000000"/>
                </a:solidFill>
              </a:rPr>
              <a:t>AAA</a:t>
            </a:r>
            <a:r>
              <a:rPr lang="en-US" sz="1600" dirty="0">
                <a:solidFill>
                  <a:srgbClr val="000000"/>
                </a:solidFill>
              </a:rPr>
              <a:t> +…)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89192" y="5279490"/>
            <a:ext cx="5765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Replicated genotypes: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High heritability (</a:t>
            </a:r>
            <a:r>
              <a:rPr lang="en-US" sz="1600" i="1" dirty="0">
                <a:solidFill>
                  <a:srgbClr val="000000"/>
                </a:solidFill>
              </a:rPr>
              <a:t>H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= </a:t>
            </a:r>
            <a:r>
              <a:rPr lang="en-US" sz="1600" i="1" dirty="0">
                <a:solidFill>
                  <a:srgbClr val="000000"/>
                </a:solidFill>
              </a:rPr>
              <a:t>V</a:t>
            </a:r>
            <a:r>
              <a:rPr lang="en-US" sz="1600" i="1" baseline="-25000" dirty="0">
                <a:solidFill>
                  <a:srgbClr val="000000"/>
                </a:solidFill>
              </a:rPr>
              <a:t>G</a:t>
            </a:r>
            <a:r>
              <a:rPr lang="en-US" sz="1600" dirty="0">
                <a:solidFill>
                  <a:srgbClr val="000000"/>
                </a:solidFill>
              </a:rPr>
              <a:t>/(</a:t>
            </a:r>
            <a:r>
              <a:rPr lang="en-US" sz="1600" i="1" dirty="0">
                <a:solidFill>
                  <a:srgbClr val="000000"/>
                </a:solidFill>
              </a:rPr>
              <a:t>V</a:t>
            </a:r>
            <a:r>
              <a:rPr lang="en-US" sz="1600" i="1" baseline="-25000" dirty="0">
                <a:solidFill>
                  <a:srgbClr val="000000"/>
                </a:solidFill>
              </a:rPr>
              <a:t>G</a:t>
            </a:r>
            <a:r>
              <a:rPr lang="en-US" sz="1600" dirty="0">
                <a:solidFill>
                  <a:srgbClr val="000000"/>
                </a:solidFill>
              </a:rPr>
              <a:t> + </a:t>
            </a:r>
            <a:r>
              <a:rPr lang="en-US" sz="1600" i="1" dirty="0">
                <a:solidFill>
                  <a:srgbClr val="000000"/>
                </a:solidFill>
              </a:rPr>
              <a:t>V</a:t>
            </a:r>
            <a:r>
              <a:rPr lang="en-US" sz="1600" i="1" baseline="-25000" dirty="0">
                <a:solidFill>
                  <a:srgbClr val="000000"/>
                </a:solidFill>
              </a:rPr>
              <a:t>E</a:t>
            </a:r>
            <a:r>
              <a:rPr lang="en-US" sz="1600" dirty="0">
                <a:solidFill>
                  <a:srgbClr val="000000"/>
                </a:solidFill>
              </a:rPr>
              <a:t>/</a:t>
            </a:r>
            <a:r>
              <a:rPr lang="en-US" sz="1600" i="1" dirty="0">
                <a:solidFill>
                  <a:srgbClr val="000000"/>
                </a:solidFill>
              </a:rPr>
              <a:t>n</a:t>
            </a:r>
            <a:r>
              <a:rPr lang="en-US" sz="1600" dirty="0">
                <a:solidFill>
                  <a:srgbClr val="000000"/>
                </a:solidFill>
              </a:rPr>
              <a:t>), for </a:t>
            </a:r>
            <a:r>
              <a:rPr lang="en-US" sz="1600" i="1" dirty="0">
                <a:solidFill>
                  <a:srgbClr val="000000"/>
                </a:solidFill>
              </a:rPr>
              <a:t>n</a:t>
            </a:r>
            <a:r>
              <a:rPr lang="en-US" sz="1600" dirty="0">
                <a:solidFill>
                  <a:srgbClr val="000000"/>
                </a:solidFill>
              </a:rPr>
              <a:t> individuals per genotype</a:t>
            </a:r>
          </a:p>
          <a:p>
            <a:pPr algn="ctr"/>
            <a:r>
              <a:rPr lang="en-US" sz="1600" dirty="0"/>
              <a:t>Multiple environments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984867" y="864042"/>
            <a:ext cx="5174267" cy="2743200"/>
            <a:chOff x="1419225" y="864042"/>
            <a:chExt cx="6505575" cy="3449012"/>
          </a:xfrm>
        </p:grpSpPr>
        <p:grpSp>
          <p:nvGrpSpPr>
            <p:cNvPr id="7" name="Group 6"/>
            <p:cNvGrpSpPr/>
            <p:nvPr/>
          </p:nvGrpSpPr>
          <p:grpSpPr>
            <a:xfrm>
              <a:off x="1419225" y="1844491"/>
              <a:ext cx="6505575" cy="2468563"/>
              <a:chOff x="1357313" y="1844491"/>
              <a:chExt cx="6505575" cy="2468563"/>
            </a:xfrm>
          </p:grpSpPr>
          <p:pic>
            <p:nvPicPr>
              <p:cNvPr id="2458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35722"/>
              <a:stretch>
                <a:fillRect/>
              </a:stretch>
            </p:blipFill>
            <p:spPr bwMode="auto">
              <a:xfrm>
                <a:off x="1357313" y="1844491"/>
                <a:ext cx="6505575" cy="246856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6" name="TextBox 5"/>
              <p:cNvSpPr txBox="1">
                <a:spLocks noChangeAspect="1"/>
              </p:cNvSpPr>
              <p:nvPr/>
            </p:nvSpPr>
            <p:spPr>
              <a:xfrm>
                <a:off x="3051871" y="2099048"/>
                <a:ext cx="1815901" cy="22057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cs typeface="Arial" pitchFamily="34" charset="0"/>
                  </a:rPr>
                  <a:t>Isofemale</a:t>
                </a:r>
                <a:r>
                  <a:rPr lang="en-US" sz="1200" b="1" dirty="0">
                    <a:cs typeface="Arial" pitchFamily="34" charset="0"/>
                  </a:rPr>
                  <a:t> Lines</a:t>
                </a:r>
              </a:p>
              <a:p>
                <a:pPr algn="ctr"/>
                <a:endParaRPr lang="en-US" sz="1200" b="1" dirty="0">
                  <a:cs typeface="Arial" pitchFamily="34" charset="0"/>
                </a:endParaRPr>
              </a:p>
              <a:p>
                <a:pPr algn="ctr"/>
                <a:endParaRPr lang="en-US" sz="1200" b="1" dirty="0">
                  <a:cs typeface="Arial" pitchFamily="34" charset="0"/>
                </a:endParaRPr>
              </a:p>
              <a:p>
                <a:pPr algn="ctr"/>
                <a:r>
                  <a:rPr lang="en-US" sz="1200" b="1" dirty="0">
                    <a:cs typeface="Arial" pitchFamily="34" charset="0"/>
                  </a:rPr>
                  <a:t>20 Generations</a:t>
                </a:r>
              </a:p>
              <a:p>
                <a:pPr algn="ctr"/>
                <a:r>
                  <a:rPr lang="en-US" sz="1200" b="1" dirty="0">
                    <a:cs typeface="Arial" pitchFamily="34" charset="0"/>
                  </a:rPr>
                  <a:t>FS Inbreeding</a:t>
                </a:r>
              </a:p>
              <a:p>
                <a:pPr algn="ctr"/>
                <a:endParaRPr lang="en-US" sz="1200" b="1" dirty="0">
                  <a:cs typeface="Arial" pitchFamily="34" charset="0"/>
                </a:endParaRPr>
              </a:p>
              <a:p>
                <a:pPr algn="ctr"/>
                <a:endParaRPr lang="en-US" sz="1200" b="1" dirty="0">
                  <a:cs typeface="Arial" pitchFamily="34" charset="0"/>
                </a:endParaRPr>
              </a:p>
              <a:p>
                <a:pPr algn="ctr"/>
                <a:endParaRPr lang="en-US" sz="1200" b="1" dirty="0">
                  <a:cs typeface="Arial" pitchFamily="34" charset="0"/>
                </a:endParaRPr>
              </a:p>
              <a:p>
                <a:pPr algn="ctr"/>
                <a:r>
                  <a:rPr lang="en-US" sz="1200" b="1" dirty="0">
                    <a:cs typeface="Arial" pitchFamily="34" charset="0"/>
                  </a:rPr>
                  <a:t>205 Inbred Lines</a:t>
                </a:r>
              </a:p>
            </p:txBody>
          </p:sp>
        </p:grp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471611" y="864042"/>
              <a:ext cx="6400800" cy="9144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Natural Population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Arial" pitchFamily="34" charset="0"/>
                </a:rPr>
                <a:t>Raleigh NC, USA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673357" y="4176505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Highly polymorphic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0010" y="4544167"/>
            <a:ext cx="3303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Rapid decay LD with physical distance</a:t>
            </a:r>
          </a:p>
        </p:txBody>
      </p:sp>
    </p:spTree>
    <p:extLst>
      <p:ext uri="{BB962C8B-B14F-4D97-AF65-F5344CB8AC3E}">
        <p14:creationId xmlns:p14="http://schemas.microsoft.com/office/powerpoint/2010/main" val="284791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Variation for Lifespan in the DGRP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91076" y="926812"/>
            <a:ext cx="7761848" cy="1521307"/>
            <a:chOff x="990600" y="1447800"/>
            <a:chExt cx="7761848" cy="1521307"/>
          </a:xfrm>
        </p:grpSpPr>
        <p:grpSp>
          <p:nvGrpSpPr>
            <p:cNvPr id="11" name="Group 10"/>
            <p:cNvGrpSpPr/>
            <p:nvPr/>
          </p:nvGrpSpPr>
          <p:grpSpPr>
            <a:xfrm>
              <a:off x="1524000" y="1447800"/>
              <a:ext cx="7216726" cy="365760"/>
              <a:chOff x="1226234" y="1447800"/>
              <a:chExt cx="7216726" cy="365760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53064" t="86749"/>
              <a:stretch/>
            </p:blipFill>
            <p:spPr bwMode="auto">
              <a:xfrm>
                <a:off x="1226234" y="1447800"/>
                <a:ext cx="2194560" cy="36576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53064" t="86749"/>
              <a:stretch/>
            </p:blipFill>
            <p:spPr bwMode="auto">
              <a:xfrm>
                <a:off x="3733800" y="1447800"/>
                <a:ext cx="2194560" cy="36576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53064" t="86749"/>
              <a:stretch/>
            </p:blipFill>
            <p:spPr bwMode="auto">
              <a:xfrm>
                <a:off x="6248400" y="1447800"/>
                <a:ext cx="2194560" cy="36576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990600" y="1799557"/>
              <a:ext cx="373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ym typeface="WP IconicSymbolsA"/>
                </a:rPr>
                <a:t>F</a:t>
              </a:r>
              <a:endParaRPr lang="en-US" sz="3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0600" y="2384332"/>
              <a:ext cx="5357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ym typeface="WP IconicSymbolsA"/>
                </a:rPr>
                <a:t>M</a:t>
              </a:r>
              <a:endParaRPr lang="en-US" sz="3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63211" y="1863344"/>
              <a:ext cx="2042160" cy="457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18°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63211" y="2448119"/>
              <a:ext cx="2042160" cy="457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18°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80742" y="1863344"/>
              <a:ext cx="204216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25°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80742" y="2448119"/>
              <a:ext cx="204216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25°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10288" y="1863344"/>
              <a:ext cx="204216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28°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10288" y="2448119"/>
              <a:ext cx="2042160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28°</a:t>
              </a:r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12" y="2895600"/>
            <a:ext cx="458717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855772" y="3124200"/>
            <a:ext cx="25321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200 DGRP Lines</a:t>
            </a:r>
          </a:p>
          <a:p>
            <a:pPr algn="ctr"/>
            <a:r>
              <a:rPr lang="en-US" dirty="0"/>
              <a:t>2 sexes</a:t>
            </a:r>
          </a:p>
          <a:p>
            <a:pPr algn="ctr"/>
            <a:r>
              <a:rPr lang="en-US" dirty="0"/>
              <a:t>3 thermal environments</a:t>
            </a:r>
          </a:p>
          <a:p>
            <a:pPr algn="ctr"/>
            <a:r>
              <a:rPr lang="en-US" dirty="0"/>
              <a:t>72 flies/sex/environment</a:t>
            </a:r>
          </a:p>
          <a:p>
            <a:pPr algn="ctr"/>
            <a:r>
              <a:rPr lang="en-US" dirty="0"/>
              <a:t> ~70,000 flies</a:t>
            </a:r>
          </a:p>
        </p:txBody>
      </p:sp>
    </p:spTree>
    <p:extLst>
      <p:ext uri="{BB962C8B-B14F-4D97-AF65-F5344CB8AC3E}">
        <p14:creationId xmlns:p14="http://schemas.microsoft.com/office/powerpoint/2010/main" val="370433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182704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Variation for Lifespan in the DGRP</a:t>
            </a:r>
            <a:endParaRPr lang="en-US" sz="2000" b="1" baseline="30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151611"/>
              </p:ext>
            </p:extLst>
          </p:nvPr>
        </p:nvGraphicFramePr>
        <p:xfrm>
          <a:off x="228600" y="914400"/>
          <a:ext cx="381351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Source of Variation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P</a:t>
                      </a:r>
                      <a:r>
                        <a:rPr lang="en-US" sz="1600" dirty="0"/>
                        <a:t>-Value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ym typeface="Symbol"/>
                        </a:rPr>
                        <a:t></a:t>
                      </a:r>
                      <a:r>
                        <a:rPr lang="en-US" sz="1600" baseline="30000" dirty="0">
                          <a:sym typeface="Symbol"/>
                        </a:rPr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Sex (</a:t>
                      </a:r>
                      <a:r>
                        <a:rPr lang="en-US" sz="1600" i="1" dirty="0"/>
                        <a:t>S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7.67e-10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Fixed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Temperature (</a:t>
                      </a:r>
                      <a:r>
                        <a:rPr lang="en-US" sz="1600" i="1" dirty="0"/>
                        <a:t>T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5.80e-163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Fixed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DGRP Line (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1.94e-13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59.78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S</a:t>
                      </a:r>
                      <a:r>
                        <a:rPr lang="en-US" sz="1600" dirty="0"/>
                        <a:t>×</a:t>
                      </a:r>
                      <a:r>
                        <a:rPr lang="en-US" sz="1600" i="1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4.59e-14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Fixed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×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2.22e-5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8.72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×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6.72e-56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93.08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×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×</a:t>
                      </a:r>
                      <a:r>
                        <a:rPr lang="en-US" sz="1600" i="1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1.14e-241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32.59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Rep(</a:t>
                      </a:r>
                      <a:r>
                        <a:rPr lang="en-US" sz="1600" i="1" dirty="0"/>
                        <a:t>T</a:t>
                      </a:r>
                      <a:r>
                        <a:rPr lang="en-US" sz="1600" dirty="0"/>
                        <a:t>×</a:t>
                      </a:r>
                      <a:r>
                        <a:rPr lang="en-US" sz="1600" i="1" dirty="0"/>
                        <a:t>L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5.07e-29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16.34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err="1"/>
                        <a:t>S</a:t>
                      </a:r>
                      <a:r>
                        <a:rPr lang="en-US" sz="1600" dirty="0" err="1"/>
                        <a:t>×Rep</a:t>
                      </a:r>
                      <a:r>
                        <a:rPr lang="en-US" sz="1600" dirty="0"/>
                        <a:t>(</a:t>
                      </a:r>
                      <a:r>
                        <a:rPr lang="en-US" sz="1600" i="1" dirty="0"/>
                        <a:t>T</a:t>
                      </a:r>
                      <a:r>
                        <a:rPr lang="en-US" sz="1600" dirty="0"/>
                        <a:t>×</a:t>
                      </a:r>
                      <a:r>
                        <a:rPr lang="en-US" sz="1600" i="1" dirty="0"/>
                        <a:t>L</a:t>
                      </a:r>
                      <a:r>
                        <a:rPr lang="en-US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7.32e-92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32.40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295.72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074870" y="990600"/>
            <a:ext cx="5069130" cy="4023360"/>
            <a:chOff x="4085492" y="914400"/>
            <a:chExt cx="5069130" cy="4023360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492" y="914400"/>
              <a:ext cx="5069130" cy="4023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58000" y="1295400"/>
              <a:ext cx="10759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</a:t>
              </a:r>
              <a:r>
                <a:rPr lang="en-US" baseline="30000" dirty="0"/>
                <a:t>2</a:t>
              </a:r>
              <a:r>
                <a:rPr lang="en-US" dirty="0"/>
                <a:t> = 0.39</a:t>
              </a:r>
            </a:p>
            <a:p>
              <a:r>
                <a:rPr lang="en-US" i="1" dirty="0" err="1"/>
                <a:t>r</a:t>
              </a:r>
              <a:r>
                <a:rPr lang="en-US" i="1" baseline="-25000" dirty="0" err="1"/>
                <a:t>SE</a:t>
              </a:r>
              <a:r>
                <a:rPr lang="en-US" dirty="0"/>
                <a:t> = 0.31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17480" y="5181600"/>
            <a:ext cx="75090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Sex dimorphism</a:t>
            </a:r>
          </a:p>
          <a:p>
            <a:pPr algn="ctr"/>
            <a:r>
              <a:rPr lang="en-US" sz="1600" dirty="0"/>
              <a:t>Environmental plasticity</a:t>
            </a:r>
          </a:p>
          <a:p>
            <a:pPr algn="ctr"/>
            <a:r>
              <a:rPr lang="en-US" sz="1600" dirty="0"/>
              <a:t>Genetic variation</a:t>
            </a:r>
          </a:p>
          <a:p>
            <a:pPr algn="ctr"/>
            <a:r>
              <a:rPr lang="en-US" sz="1600" dirty="0"/>
              <a:t>Genetic variation in sex dimorphism (genotype by sex interaction, GSE)</a:t>
            </a:r>
          </a:p>
          <a:p>
            <a:pPr algn="ctr"/>
            <a:r>
              <a:rPr lang="en-US" sz="1600" dirty="0"/>
              <a:t>Genetic variation in environmental plasticity (genotype by environment interaction, GEI)</a:t>
            </a:r>
          </a:p>
          <a:p>
            <a:pPr algn="ctr"/>
            <a:r>
              <a:rPr lang="en-US" sz="1600" dirty="0"/>
              <a:t>Genetic variation in sex dimorphism varies with thermal environment (GSEI)</a:t>
            </a:r>
          </a:p>
        </p:txBody>
      </p:sp>
    </p:spTree>
    <p:extLst>
      <p:ext uri="{BB962C8B-B14F-4D97-AF65-F5344CB8AC3E}">
        <p14:creationId xmlns:p14="http://schemas.microsoft.com/office/powerpoint/2010/main" val="413154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3429</TotalTime>
  <Words>1546</Words>
  <Application>Microsoft Office PowerPoint</Application>
  <PresentationFormat>On-screen Show (4:3)</PresentationFormat>
  <Paragraphs>392</Paragraphs>
  <Slides>27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ＭＳ Ｐゴシック</vt:lpstr>
      <vt:lpstr>Arial</vt:lpstr>
      <vt:lpstr>Calibri</vt:lpstr>
      <vt:lpstr>Symbol</vt:lpstr>
      <vt:lpstr>Times New Roman</vt:lpstr>
      <vt:lpstr>WP IconicSymbolsA</vt:lpstr>
      <vt:lpstr>Office Theme</vt:lpstr>
      <vt:lpstr>SPW 6.0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Anholt</dc:creator>
  <cp:lastModifiedBy>karen snowden</cp:lastModifiedBy>
  <cp:revision>96</cp:revision>
  <dcterms:created xsi:type="dcterms:W3CDTF">2016-11-26T14:01:58Z</dcterms:created>
  <dcterms:modified xsi:type="dcterms:W3CDTF">2018-05-01T16:48:16Z</dcterms:modified>
</cp:coreProperties>
</file>