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handoutMasterIdLst>
    <p:handoutMasterId r:id="rId34"/>
  </p:handoutMasterIdLst>
  <p:sldIdLst>
    <p:sldId id="683" r:id="rId2"/>
    <p:sldId id="688" r:id="rId3"/>
    <p:sldId id="703" r:id="rId4"/>
    <p:sldId id="704" r:id="rId5"/>
    <p:sldId id="689" r:id="rId6"/>
    <p:sldId id="690" r:id="rId7"/>
    <p:sldId id="667" r:id="rId8"/>
    <p:sldId id="705" r:id="rId9"/>
    <p:sldId id="706" r:id="rId10"/>
    <p:sldId id="708" r:id="rId11"/>
    <p:sldId id="479" r:id="rId12"/>
    <p:sldId id="661" r:id="rId13"/>
    <p:sldId id="662" r:id="rId14"/>
    <p:sldId id="586" r:id="rId15"/>
    <p:sldId id="653" r:id="rId16"/>
    <p:sldId id="561" r:id="rId17"/>
    <p:sldId id="562" r:id="rId18"/>
    <p:sldId id="675" r:id="rId19"/>
    <p:sldId id="687" r:id="rId20"/>
    <p:sldId id="691" r:id="rId21"/>
    <p:sldId id="692" r:id="rId22"/>
    <p:sldId id="593" r:id="rId23"/>
    <p:sldId id="594" r:id="rId24"/>
    <p:sldId id="693" r:id="rId25"/>
    <p:sldId id="694" r:id="rId26"/>
    <p:sldId id="695" r:id="rId27"/>
    <p:sldId id="709" r:id="rId28"/>
    <p:sldId id="696" r:id="rId29"/>
    <p:sldId id="700" r:id="rId30"/>
    <p:sldId id="702" r:id="rId31"/>
    <p:sldId id="701" r:id="rId3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clrMru>
    <a:srgbClr val="2EB134"/>
    <a:srgbClr val="0432FF"/>
    <a:srgbClr val="FFFFFF"/>
    <a:srgbClr val="A8A800"/>
    <a:srgbClr val="FFFAE2"/>
    <a:srgbClr val="FAF5DE"/>
    <a:srgbClr val="FFABEA"/>
    <a:srgbClr val="FF70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252" autoAdjust="0"/>
    <p:restoredTop sz="63050" autoAdjust="0"/>
  </p:normalViewPr>
  <p:slideViewPr>
    <p:cSldViewPr snapToGrid="0" snapToObjects="1">
      <p:cViewPr varScale="1">
        <p:scale>
          <a:sx n="72" d="100"/>
          <a:sy n="72" d="100"/>
        </p:scale>
        <p:origin x="2080" y="192"/>
      </p:cViewPr>
      <p:guideLst>
        <p:guide orient="horz" pos="2160"/>
        <p:guide pos="2880"/>
      </p:guideLst>
    </p:cSldViewPr>
  </p:slideViewPr>
  <p:outlineViewPr>
    <p:cViewPr>
      <p:scale>
        <a:sx n="33" d="100"/>
        <a:sy n="33" d="100"/>
      </p:scale>
      <p:origin x="0" y="-2392"/>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0FC57FE-7F05-B047-A457-5EFE98C31EC8}" type="datetimeFigureOut">
              <a:rPr lang="en-US" smtClean="0"/>
              <a:t>4/29/18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C3E4A8F-3475-5A4C-9D45-1CDBF116D5EB}" type="slidenum">
              <a:rPr lang="en-US" smtClean="0"/>
              <a:t>‹#›</a:t>
            </a:fld>
            <a:endParaRPr lang="en-US"/>
          </a:p>
        </p:txBody>
      </p:sp>
    </p:spTree>
    <p:extLst>
      <p:ext uri="{BB962C8B-B14F-4D97-AF65-F5344CB8AC3E}">
        <p14:creationId xmlns:p14="http://schemas.microsoft.com/office/powerpoint/2010/main" val="1918605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BCA8A83-1092-6A49-BB21-6E358862CFAC}" type="datetimeFigureOut">
              <a:rPr lang="en-US" smtClean="0"/>
              <a:pPr/>
              <a:t>4/29/18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59E78F7-0CF3-4645-9200-7361F54DF178}" type="slidenum">
              <a:rPr lang="en-US" smtClean="0"/>
              <a:pPr/>
              <a:t>‹#›</a:t>
            </a:fld>
            <a:endParaRPr lang="en-US"/>
          </a:p>
        </p:txBody>
      </p:sp>
    </p:spTree>
    <p:extLst>
      <p:ext uri="{BB962C8B-B14F-4D97-AF65-F5344CB8AC3E}">
        <p14:creationId xmlns:p14="http://schemas.microsoft.com/office/powerpoint/2010/main" val="240073838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I’d like to tell you about work we’ve been doing to connect GWAS findings with the population genetic processes that underlie variation in complex traits. For the purpose of this meeting, I will focus on the implications about missing heritability. </a:t>
            </a:r>
          </a:p>
          <a:p>
            <a:endParaRPr lang="en-US" dirty="0"/>
          </a:p>
          <a:p>
            <a:r>
              <a:rPr lang="en-US" dirty="0"/>
              <a:t>Most of this work was done by Yuval Simons, an incredibly talented graduate student, where toward the end I’ll touch upon recent work by Jeremy Berg, a brilliant postdoc.</a:t>
            </a:r>
          </a:p>
        </p:txBody>
      </p:sp>
      <p:sp>
        <p:nvSpPr>
          <p:cNvPr id="4" name="Slide Number Placeholder 3"/>
          <p:cNvSpPr>
            <a:spLocks noGrp="1"/>
          </p:cNvSpPr>
          <p:nvPr>
            <p:ph type="sldNum" sz="quarter" idx="10"/>
          </p:nvPr>
        </p:nvSpPr>
        <p:spPr/>
        <p:txBody>
          <a:bodyPr/>
          <a:lstStyle/>
          <a:p>
            <a:fld id="{759E78F7-0CF3-4645-9200-7361F54DF178}" type="slidenum">
              <a:rPr lang="en-US" smtClean="0"/>
              <a:pPr/>
              <a:t>1</a:t>
            </a:fld>
            <a:endParaRPr lang="en-US"/>
          </a:p>
        </p:txBody>
      </p:sp>
    </p:spTree>
    <p:extLst>
      <p:ext uri="{BB962C8B-B14F-4D97-AF65-F5344CB8AC3E}">
        <p14:creationId xmlns:p14="http://schemas.microsoft.com/office/powerpoint/2010/main" val="27342714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effectLst/>
                <a:latin typeface="+mn-lt"/>
                <a:ea typeface="+mn-ea"/>
                <a:cs typeface="+mn-cs"/>
              </a:rPr>
              <a:t>Let’s begin with a cartoon. From the outset, the architecture of a trait arises from genetic and population genetic processes.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i="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effectLst/>
                <a:latin typeface="+mn-lt"/>
                <a:ea typeface="+mn-ea"/>
                <a:cs typeface="+mn-cs"/>
              </a:rPr>
              <a:t>New mutations affecting a trait arise at a rate that depends on its mutational target size.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i="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effectLst/>
                <a:latin typeface="+mn-lt"/>
                <a:ea typeface="+mn-ea"/>
                <a:cs typeface="+mn-cs"/>
              </a:rPr>
              <a:t>Once they arise, the population frequencies these mutations</a:t>
            </a:r>
            <a:r>
              <a:rPr lang="en-US" sz="1200" i="0" kern="1200" baseline="0" dirty="0">
                <a:solidFill>
                  <a:schemeClr val="tx1"/>
                </a:solidFill>
                <a:effectLst/>
                <a:latin typeface="+mn-lt"/>
                <a:ea typeface="+mn-ea"/>
                <a:cs typeface="+mn-cs"/>
              </a:rPr>
              <a:t> will reach </a:t>
            </a:r>
            <a:r>
              <a:rPr lang="en-US" sz="1200" i="0" kern="1200" dirty="0">
                <a:solidFill>
                  <a:schemeClr val="tx1"/>
                </a:solidFill>
                <a:effectLst/>
                <a:latin typeface="+mn-lt"/>
                <a:ea typeface="+mn-ea"/>
                <a:cs typeface="+mn-cs"/>
              </a:rPr>
              <a:t>are affected</a:t>
            </a:r>
            <a:r>
              <a:rPr lang="en-US" sz="1200" i="0" kern="1200" baseline="0" dirty="0">
                <a:solidFill>
                  <a:schemeClr val="tx1"/>
                </a:solidFill>
                <a:effectLst/>
                <a:latin typeface="+mn-lt"/>
                <a:ea typeface="+mn-ea"/>
                <a:cs typeface="+mn-cs"/>
              </a:rPr>
              <a:t> by </a:t>
            </a:r>
            <a:r>
              <a:rPr lang="en-US" sz="1200" i="0" kern="1200" dirty="0">
                <a:solidFill>
                  <a:schemeClr val="tx1"/>
                </a:solidFill>
                <a:effectLst/>
                <a:latin typeface="+mn-lt"/>
                <a:ea typeface="+mn-ea"/>
                <a:cs typeface="+mn-cs"/>
              </a:rPr>
              <a:t>demographic processes</a:t>
            </a:r>
            <a:r>
              <a:rPr lang="en-US" sz="1200" i="0" kern="1200" baseline="0" dirty="0">
                <a:solidFill>
                  <a:schemeClr val="tx1"/>
                </a:solidFill>
                <a:effectLst/>
                <a:latin typeface="+mn-lt"/>
                <a:ea typeface="+mn-ea"/>
                <a:cs typeface="+mn-cs"/>
              </a:rPr>
              <a:t> and </a:t>
            </a:r>
            <a:r>
              <a:rPr lang="en-US" sz="1200" i="0" kern="1200" dirty="0">
                <a:solidFill>
                  <a:schemeClr val="tx1"/>
                </a:solidFill>
                <a:effectLst/>
                <a:latin typeface="+mn-lt"/>
                <a:ea typeface="+mn-ea"/>
                <a:cs typeface="+mn-cs"/>
              </a:rPr>
              <a:t>by natural selection acting on them.</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i="0" kern="1200" baseline="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i="0" kern="1200" baseline="0" dirty="0">
                <a:solidFill>
                  <a:schemeClr val="tx1"/>
                </a:solidFill>
                <a:effectLst/>
                <a:latin typeface="+mn-lt"/>
                <a:ea typeface="+mn-ea"/>
                <a:cs typeface="+mn-cs"/>
              </a:rPr>
              <a:t>If, for example, mutations are deleterious, then those under stronger selection will reach lower frequencies.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i="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effectLst/>
                <a:latin typeface="+mn-lt"/>
                <a:ea typeface="+mn-ea"/>
                <a:cs typeface="+mn-cs"/>
              </a:rPr>
              <a:t>Architecture further depends on whether selection on mutations</a:t>
            </a:r>
            <a:r>
              <a:rPr lang="en-US" sz="1200" i="0" kern="1200" baseline="0" dirty="0">
                <a:solidFill>
                  <a:schemeClr val="tx1"/>
                </a:solidFill>
                <a:effectLst/>
                <a:latin typeface="+mn-lt"/>
                <a:ea typeface="+mn-ea"/>
                <a:cs typeface="+mn-cs"/>
              </a:rPr>
              <a:t> result from their effect on the trait under consideration or from their pleiotropic effects on other traits. </a:t>
            </a:r>
            <a:endParaRPr lang="en-US" sz="1200" i="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i="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a:t>In one extreme, in which the trait has no effect on fitness, but mutations are selected because of their independent, pleiotropic effects on other traits, we might expect no relationship between an allele’s effect size and frequency.</a:t>
            </a:r>
          </a:p>
          <a:p>
            <a:endParaRPr lang="en-US" sz="1200" baseline="0" dirty="0"/>
          </a:p>
          <a:p>
            <a:r>
              <a:rPr lang="en-US" sz="1200" baseline="0" dirty="0"/>
              <a:t>In the other extreme, when mutations are selected primarily for their effect on the trait in question, these effect would determine the strength of selection, and we would therefore expect a strong relationship between effect size and frequency.</a:t>
            </a:r>
          </a:p>
          <a:p>
            <a:endParaRPr lang="en-US" sz="1200"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effectLst/>
                <a:latin typeface="+mn-lt"/>
                <a:ea typeface="+mn-ea"/>
                <a:cs typeface="+mn-cs"/>
              </a:rPr>
              <a:t>This way, direct and pleiotropic selection shape the joint distribution of allele frequencies and effect sizes.</a:t>
            </a:r>
            <a:r>
              <a:rPr lang="en-US" sz="1200" dirty="0">
                <a:effectLst/>
              </a:rPr>
              <a:t> So what do we know about selection on complex traits?</a:t>
            </a:r>
            <a:endParaRPr lang="en-US" sz="1200" i="1"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b="0" u="none" baseline="0" dirty="0">
              <a:latin typeface="+mn-lt"/>
            </a:endParaRPr>
          </a:p>
        </p:txBody>
      </p:sp>
      <p:sp>
        <p:nvSpPr>
          <p:cNvPr id="4" name="Slide Number Placeholder 3"/>
          <p:cNvSpPr>
            <a:spLocks noGrp="1"/>
          </p:cNvSpPr>
          <p:nvPr>
            <p:ph type="sldNum" sz="quarter" idx="10"/>
          </p:nvPr>
        </p:nvSpPr>
        <p:spPr/>
        <p:txBody>
          <a:bodyPr/>
          <a:lstStyle/>
          <a:p>
            <a:fld id="{D19CE59F-92A7-4779-8BFC-679D81458178}" type="slidenum">
              <a:rPr lang="he-IL" smtClean="0"/>
              <a:t>10</a:t>
            </a:fld>
            <a:endParaRPr lang="he-IL"/>
          </a:p>
        </p:txBody>
      </p:sp>
    </p:spTree>
    <p:extLst>
      <p:ext uri="{BB962C8B-B14F-4D97-AF65-F5344CB8AC3E}">
        <p14:creationId xmlns:p14="http://schemas.microsoft.com/office/powerpoint/2010/main" val="16586026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050" i="0" kern="1200" dirty="0">
                <a:solidFill>
                  <a:schemeClr val="tx1"/>
                </a:solidFill>
                <a:effectLst/>
                <a:latin typeface="+mn-lt"/>
                <a:ea typeface="+mn-ea"/>
                <a:cs typeface="+mn-cs"/>
              </a:rPr>
              <a:t>Multiple lines of evidence suggest that many traits are under stabilizing selection, meaning selection that favors an intermediate trait value. </a:t>
            </a:r>
            <a:endParaRPr lang="en-US" sz="1050" baseline="0" dirty="0"/>
          </a:p>
          <a:p>
            <a:endParaRPr lang="en-US" sz="1050" baseline="0" dirty="0"/>
          </a:p>
          <a:p>
            <a:r>
              <a:rPr lang="en-US" sz="1050" i="0" kern="1200" dirty="0">
                <a:solidFill>
                  <a:schemeClr val="tx1"/>
                </a:solidFill>
                <a:effectLst/>
                <a:latin typeface="+mn-lt"/>
                <a:ea typeface="+mn-ea"/>
                <a:cs typeface="+mn-cs"/>
              </a:rPr>
              <a:t>Here you can see a famous example</a:t>
            </a:r>
            <a:r>
              <a:rPr lang="en-US" sz="1050" i="0" kern="1200" baseline="0" dirty="0">
                <a:solidFill>
                  <a:schemeClr val="tx1"/>
                </a:solidFill>
                <a:effectLst/>
                <a:latin typeface="+mn-lt"/>
                <a:ea typeface="+mn-ea"/>
                <a:cs typeface="+mn-cs"/>
              </a:rPr>
              <a:t>: in which there is an optimal birthweight, and infant mortality increases when the weight is lower or higher.</a:t>
            </a:r>
            <a:endParaRPr lang="en-US" sz="105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36B5A22-E287-2242-BB39-A7FBE4893AC2}" type="slidenum">
              <a:rPr lang="en-US" smtClean="0"/>
              <a:pPr/>
              <a:t>11</a:t>
            </a:fld>
            <a:endParaRPr lang="en-US"/>
          </a:p>
        </p:txBody>
      </p:sp>
    </p:spTree>
    <p:extLst>
      <p:ext uri="{BB962C8B-B14F-4D97-AF65-F5344CB8AC3E}">
        <p14:creationId xmlns:p14="http://schemas.microsoft.com/office/powerpoint/2010/main" val="2922180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050" i="0" kern="1200" dirty="0">
                <a:solidFill>
                  <a:schemeClr val="tx1"/>
                </a:solidFill>
                <a:effectLst/>
                <a:latin typeface="+mn-lt"/>
                <a:ea typeface="+mn-ea"/>
                <a:cs typeface="+mn-cs"/>
              </a:rPr>
              <a:t>Other lines of evidence and theory suggest that pleiotropy is pervasive.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050" i="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050" i="0" kern="1200" dirty="0">
                <a:solidFill>
                  <a:schemeClr val="tx1"/>
                </a:solidFill>
                <a:effectLst/>
                <a:latin typeface="+mn-lt"/>
                <a:ea typeface="+mn-ea"/>
                <a:cs typeface="+mn-cs"/>
              </a:rPr>
              <a:t>Notably, many of the loci discovered in human GWAS have been found to be associated with multiple traits.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050" i="0" kern="1200" baseline="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050" i="0" kern="1200" baseline="0" dirty="0">
                <a:solidFill>
                  <a:schemeClr val="tx1"/>
                </a:solidFill>
                <a:effectLst/>
                <a:latin typeface="+mn-lt"/>
                <a:ea typeface="+mn-ea"/>
                <a:cs typeface="+mn-cs"/>
              </a:rPr>
              <a:t>And more generally,</a:t>
            </a:r>
            <a:r>
              <a:rPr lang="en-US" sz="1050" i="0" kern="1200" dirty="0">
                <a:solidFill>
                  <a:schemeClr val="tx1"/>
                </a:solidFill>
                <a:effectLst/>
                <a:latin typeface="+mn-lt"/>
                <a:ea typeface="+mn-ea"/>
                <a:cs typeface="+mn-cs"/>
              </a:rPr>
              <a:t> the extent of pleiotropy revealed appears to be increasing rapidly with improvements in the power and methodology to detect it.</a:t>
            </a:r>
          </a:p>
        </p:txBody>
      </p:sp>
      <p:sp>
        <p:nvSpPr>
          <p:cNvPr id="4" name="Slide Number Placeholder 3"/>
          <p:cNvSpPr>
            <a:spLocks noGrp="1"/>
          </p:cNvSpPr>
          <p:nvPr>
            <p:ph type="sldNum" sz="quarter" idx="10"/>
          </p:nvPr>
        </p:nvSpPr>
        <p:spPr/>
        <p:txBody>
          <a:bodyPr/>
          <a:lstStyle/>
          <a:p>
            <a:fld id="{C36B5A22-E287-2242-BB39-A7FBE4893AC2}" type="slidenum">
              <a:rPr lang="en-US" smtClean="0"/>
              <a:pPr/>
              <a:t>12</a:t>
            </a:fld>
            <a:endParaRPr lang="en-US"/>
          </a:p>
        </p:txBody>
      </p:sp>
    </p:spTree>
    <p:extLst>
      <p:ext uri="{BB962C8B-B14F-4D97-AF65-F5344CB8AC3E}">
        <p14:creationId xmlns:p14="http://schemas.microsoft.com/office/powerpoint/2010/main" val="9144161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050" i="0" kern="1200" dirty="0">
                <a:solidFill>
                  <a:schemeClr val="tx1"/>
                </a:solidFill>
                <a:effectLst/>
                <a:latin typeface="+mn-lt"/>
                <a:ea typeface="+mn-ea"/>
                <a:cs typeface="+mn-cs"/>
              </a:rPr>
              <a:t>Lastly, GWAS findings suggest that heritable variance in many traits arises predominantly from many loci with small additive effects.</a:t>
            </a:r>
          </a:p>
        </p:txBody>
      </p:sp>
      <p:sp>
        <p:nvSpPr>
          <p:cNvPr id="4" name="Slide Number Placeholder 3"/>
          <p:cNvSpPr>
            <a:spLocks noGrp="1"/>
          </p:cNvSpPr>
          <p:nvPr>
            <p:ph type="sldNum" sz="quarter" idx="10"/>
          </p:nvPr>
        </p:nvSpPr>
        <p:spPr/>
        <p:txBody>
          <a:bodyPr/>
          <a:lstStyle/>
          <a:p>
            <a:fld id="{C36B5A22-E287-2242-BB39-A7FBE4893AC2}" type="slidenum">
              <a:rPr lang="en-US" smtClean="0"/>
              <a:pPr/>
              <a:t>13</a:t>
            </a:fld>
            <a:endParaRPr lang="en-US"/>
          </a:p>
        </p:txBody>
      </p:sp>
    </p:spTree>
    <p:extLst>
      <p:ext uri="{BB962C8B-B14F-4D97-AF65-F5344CB8AC3E}">
        <p14:creationId xmlns:p14="http://schemas.microsoft.com/office/powerpoint/2010/main" val="6593032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100" dirty="0"/>
              <a:t>With these consideration in mind</a:t>
            </a:r>
            <a:r>
              <a:rPr lang="en-US" sz="1100" baseline="0" dirty="0"/>
              <a:t> we model the genetic architecture of a complex trait by extending a model that traces back to Ronald Fisher.</a:t>
            </a:r>
          </a:p>
          <a:p>
            <a:endParaRPr lang="en-US" sz="1100" baseline="0" dirty="0"/>
          </a:p>
          <a:p>
            <a:r>
              <a:rPr lang="en-US" sz="1100" baseline="0" dirty="0"/>
              <a:t>In the model, an individual’s phenotype is described by a vector in a multi-dimensional space, in which each dimension represents a trait.</a:t>
            </a:r>
          </a:p>
        </p:txBody>
      </p:sp>
      <p:sp>
        <p:nvSpPr>
          <p:cNvPr id="4" name="Slide Number Placeholder 3"/>
          <p:cNvSpPr>
            <a:spLocks noGrp="1"/>
          </p:cNvSpPr>
          <p:nvPr>
            <p:ph type="sldNum" sz="quarter" idx="10"/>
          </p:nvPr>
        </p:nvSpPr>
        <p:spPr/>
        <p:txBody>
          <a:bodyPr/>
          <a:lstStyle/>
          <a:p>
            <a:fld id="{6902F0DD-7E44-4758-91A8-4D6F9E536BD9}" type="slidenum">
              <a:rPr lang="he-IL" smtClean="0"/>
              <a:t>14</a:t>
            </a:fld>
            <a:endParaRPr lang="he-IL"/>
          </a:p>
        </p:txBody>
      </p:sp>
    </p:spTree>
    <p:extLst>
      <p:ext uri="{BB962C8B-B14F-4D97-AF65-F5344CB8AC3E}">
        <p14:creationId xmlns:p14="http://schemas.microsoft.com/office/powerpoint/2010/main" val="14010165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100" baseline="0" dirty="0"/>
              <a:t>For example, the first dimension may correspond to height and the second to BMI.</a:t>
            </a:r>
          </a:p>
          <a:p>
            <a:endParaRPr lang="en-US" sz="1100" baseline="0" dirty="0"/>
          </a:p>
          <a:p>
            <a:r>
              <a:rPr lang="en-US" sz="1100" baseline="0" dirty="0"/>
              <a:t>Meaning that these individuals are tall and bulky, and these are short and skinny.</a:t>
            </a:r>
          </a:p>
          <a:p>
            <a:endParaRPr lang="en-US" sz="1100" baseline="0" dirty="0"/>
          </a:p>
          <a:p>
            <a:r>
              <a:rPr lang="en-US" sz="1100" baseline="0" dirty="0"/>
              <a:t>We will focus on the architecture of one trait, say height, where the total number traits will parameterize the degree of pleiotropy. </a:t>
            </a:r>
          </a:p>
        </p:txBody>
      </p:sp>
      <p:sp>
        <p:nvSpPr>
          <p:cNvPr id="4" name="Slide Number Placeholder 3"/>
          <p:cNvSpPr>
            <a:spLocks noGrp="1"/>
          </p:cNvSpPr>
          <p:nvPr>
            <p:ph type="sldNum" sz="quarter" idx="10"/>
          </p:nvPr>
        </p:nvSpPr>
        <p:spPr/>
        <p:txBody>
          <a:bodyPr/>
          <a:lstStyle/>
          <a:p>
            <a:fld id="{6902F0DD-7E44-4758-91A8-4D6F9E536BD9}" type="slidenum">
              <a:rPr lang="he-IL" smtClean="0"/>
              <a:t>15</a:t>
            </a:fld>
            <a:endParaRPr lang="he-IL"/>
          </a:p>
        </p:txBody>
      </p:sp>
    </p:spTree>
    <p:extLst>
      <p:ext uri="{BB962C8B-B14F-4D97-AF65-F5344CB8AC3E}">
        <p14:creationId xmlns:p14="http://schemas.microsoft.com/office/powerpoint/2010/main" val="16505284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100" baseline="0" dirty="0"/>
              <a:t>Stabilizing selection is introduced by assuming that some phenotype is optimal, say the one at the origin, and that fitness declines with distance from this optimum. </a:t>
            </a:r>
          </a:p>
          <a:p>
            <a:endParaRPr lang="en-US" sz="1100" baseline="0" dirty="0"/>
          </a:p>
          <a:p>
            <a:r>
              <a:rPr lang="en-US" sz="1100" baseline="0" dirty="0"/>
              <a:t>The specific form of this fitness function turns out not to matter and the environmental contribution to the phenotype can be absorbed into the fitness function. </a:t>
            </a:r>
          </a:p>
        </p:txBody>
      </p:sp>
      <p:sp>
        <p:nvSpPr>
          <p:cNvPr id="4" name="Slide Number Placeholder 3"/>
          <p:cNvSpPr>
            <a:spLocks noGrp="1"/>
          </p:cNvSpPr>
          <p:nvPr>
            <p:ph type="sldNum" sz="quarter" idx="10"/>
          </p:nvPr>
        </p:nvSpPr>
        <p:spPr/>
        <p:txBody>
          <a:bodyPr/>
          <a:lstStyle/>
          <a:p>
            <a:fld id="{6902F0DD-7E44-4758-91A8-4D6F9E536BD9}" type="slidenum">
              <a:rPr lang="he-IL" smtClean="0"/>
              <a:t>16</a:t>
            </a:fld>
            <a:endParaRPr lang="he-IL"/>
          </a:p>
        </p:txBody>
      </p:sp>
    </p:spTree>
    <p:extLst>
      <p:ext uri="{BB962C8B-B14F-4D97-AF65-F5344CB8AC3E}">
        <p14:creationId xmlns:p14="http://schemas.microsoft.com/office/powerpoint/2010/main" val="37463638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100" baseline="0" dirty="0"/>
              <a:t>We assume that mutations affecting the phenotype arise at some rate per generation, where we choose their size and direction from some distribution. </a:t>
            </a:r>
          </a:p>
          <a:p>
            <a:endParaRPr lang="en-US" sz="1100" baseline="0" dirty="0"/>
          </a:p>
          <a:p>
            <a:r>
              <a:rPr lang="en-US" sz="1100" baseline="0" dirty="0"/>
              <a:t>The specific form of this distribution turns out not to matter much as well.</a:t>
            </a:r>
          </a:p>
          <a:p>
            <a:endParaRPr lang="en-US" sz="1100" baseline="0" dirty="0"/>
          </a:p>
        </p:txBody>
      </p:sp>
      <p:sp>
        <p:nvSpPr>
          <p:cNvPr id="4" name="Slide Number Placeholder 3"/>
          <p:cNvSpPr>
            <a:spLocks noGrp="1"/>
          </p:cNvSpPr>
          <p:nvPr>
            <p:ph type="sldNum" sz="quarter" idx="10"/>
          </p:nvPr>
        </p:nvSpPr>
        <p:spPr/>
        <p:txBody>
          <a:bodyPr/>
          <a:lstStyle/>
          <a:p>
            <a:fld id="{6902F0DD-7E44-4758-91A8-4D6F9E536BD9}" type="slidenum">
              <a:rPr lang="he-IL" smtClean="0"/>
              <a:t>17</a:t>
            </a:fld>
            <a:endParaRPr lang="he-IL"/>
          </a:p>
        </p:txBody>
      </p:sp>
    </p:spTree>
    <p:extLst>
      <p:ext uri="{BB962C8B-B14F-4D97-AF65-F5344CB8AC3E}">
        <p14:creationId xmlns:p14="http://schemas.microsoft.com/office/powerpoint/2010/main" val="37463638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100" baseline="0" dirty="0"/>
              <a:t>An individual’s phenotype is then determined by summing up the vector effects over all its alleles. This is the multi-dimensional version of the additive model.</a:t>
            </a:r>
          </a:p>
          <a:p>
            <a:endParaRPr lang="en-US" sz="1100" baseline="0" dirty="0"/>
          </a:p>
          <a:p>
            <a:r>
              <a:rPr lang="en-US" sz="1100" baseline="0" dirty="0"/>
              <a:t>Lastly we make the standard population genetic assumptions: </a:t>
            </a:r>
          </a:p>
          <a:p>
            <a:r>
              <a:rPr lang="en-US" sz="1100" baseline="0" dirty="0"/>
              <a:t>Namely, that we have a finite diploid population of such individuals, where in each generation their chances of reproduction depend on their fitness, and the genotypes of their offspring result from recombination, mutation and Mendelian segregation.</a:t>
            </a:r>
          </a:p>
          <a:p>
            <a:endParaRPr lang="en-US" sz="1100" baseline="0" dirty="0"/>
          </a:p>
          <a:p>
            <a:r>
              <a:rPr lang="en-US" sz="1100" baseline="0" dirty="0"/>
              <a:t>This is a generative model: it starts from the underlying genetic and population genetic processes, rather than making arbitrary assumptions about how to describe variables of interest.</a:t>
            </a:r>
          </a:p>
          <a:p>
            <a:endParaRPr lang="en-US" sz="1100" baseline="0" dirty="0"/>
          </a:p>
          <a:p>
            <a:r>
              <a:rPr lang="en-US" sz="1100" baseline="0" dirty="0"/>
              <a:t>Another important feature is that the model’s solution turns out to be robust to variations on many of its underlying assumptions, suggesting that the results may hold quite generally.</a:t>
            </a:r>
          </a:p>
          <a:p>
            <a:endParaRPr lang="en-US" sz="1100"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sz="1100" baseline="0" dirty="0"/>
              <a:t>In the interest of time I skip directly to what the model tells us about GWAS.</a:t>
            </a:r>
          </a:p>
        </p:txBody>
      </p:sp>
      <p:sp>
        <p:nvSpPr>
          <p:cNvPr id="4" name="Slide Number Placeholder 3"/>
          <p:cNvSpPr>
            <a:spLocks noGrp="1"/>
          </p:cNvSpPr>
          <p:nvPr>
            <p:ph type="sldNum" sz="quarter" idx="10"/>
          </p:nvPr>
        </p:nvSpPr>
        <p:spPr/>
        <p:txBody>
          <a:bodyPr/>
          <a:lstStyle/>
          <a:p>
            <a:fld id="{6902F0DD-7E44-4758-91A8-4D6F9E536BD9}" type="slidenum">
              <a:rPr lang="he-IL" smtClean="0"/>
              <a:t>18</a:t>
            </a:fld>
            <a:endParaRPr lang="he-IL"/>
          </a:p>
        </p:txBody>
      </p:sp>
    </p:spTree>
    <p:extLst>
      <p:ext uri="{BB962C8B-B14F-4D97-AF65-F5344CB8AC3E}">
        <p14:creationId xmlns:p14="http://schemas.microsoft.com/office/powerpoint/2010/main" val="19795832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050" i="0" kern="1200" baseline="0" dirty="0">
                <a:solidFill>
                  <a:schemeClr val="tx1"/>
                </a:solidFill>
                <a:effectLst/>
                <a:latin typeface="+mn-lt"/>
                <a:ea typeface="+mn-ea"/>
                <a:cs typeface="+mn-cs"/>
              </a:rPr>
              <a:t>To connect the results with GWAS, recall that a given study will capture loci, whose contribute to phenotypic variance exceed some threshold.</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050" i="0" kern="1200" baseline="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050" i="0" kern="1200" baseline="0" dirty="0">
                <a:solidFill>
                  <a:schemeClr val="tx1"/>
                </a:solidFill>
                <a:effectLst/>
                <a:latin typeface="+mn-lt"/>
                <a:ea typeface="+mn-ea"/>
                <a:cs typeface="+mn-cs"/>
              </a:rPr>
              <a:t>So here I plotted, the threshold contribution to variance on the x-axis, and the proportion of the heritable variance that arises from loci above the threshold on the y-axis. </a:t>
            </a:r>
          </a:p>
        </p:txBody>
      </p:sp>
      <p:sp>
        <p:nvSpPr>
          <p:cNvPr id="4" name="Slide Number Placeholder 3"/>
          <p:cNvSpPr>
            <a:spLocks noGrp="1"/>
          </p:cNvSpPr>
          <p:nvPr>
            <p:ph type="sldNum" sz="quarter" idx="10"/>
          </p:nvPr>
        </p:nvSpPr>
        <p:spPr/>
        <p:txBody>
          <a:bodyPr/>
          <a:lstStyle/>
          <a:p>
            <a:fld id="{6D9AEF3C-586F-3445-B921-A9AC2387C221}" type="slidenum">
              <a:rPr lang="en-US" smtClean="0"/>
              <a:t>19</a:t>
            </a:fld>
            <a:endParaRPr lang="en-US"/>
          </a:p>
        </p:txBody>
      </p:sp>
    </p:spTree>
    <p:extLst>
      <p:ext uri="{BB962C8B-B14F-4D97-AF65-F5344CB8AC3E}">
        <p14:creationId xmlns:p14="http://schemas.microsoft.com/office/powerpoint/2010/main" val="17280720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0" u="none" baseline="0" dirty="0">
                <a:latin typeface="+mn-lt"/>
              </a:rPr>
              <a:t>With the risk of stating the obvious, I’ll begin with the fact that missing heritability is largely about genetic architecture.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0" u="none" baseline="0" dirty="0">
              <a:latin typeface="+mn-l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0" u="none" baseline="0" dirty="0">
                <a:latin typeface="+mn-lt"/>
              </a:rPr>
              <a:t>Specifically, by genetic architecture I am referring to the joint distribution of minor allele frequencies and effect sizes of loci that contribute to heritable variance.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0" u="none" baseline="0" dirty="0">
              <a:latin typeface="+mn-l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0" u="none" baseline="0" dirty="0">
                <a:latin typeface="+mn-lt"/>
              </a:rPr>
              <a:t>When we look at GWS associations in these terms, for height in this case, we find that nearly all of them fall above a curve representing the study’s power. </a:t>
            </a:r>
          </a:p>
          <a:p>
            <a:pPr marL="0" marR="0" indent="0" algn="l" defTabSz="457200" rtl="0" eaLnBrk="1" fontAlgn="auto" latinLnBrk="0" hangingPunct="1">
              <a:lnSpc>
                <a:spcPct val="100000"/>
              </a:lnSpc>
              <a:spcBef>
                <a:spcPts val="0"/>
              </a:spcBef>
              <a:spcAft>
                <a:spcPts val="0"/>
              </a:spcAft>
              <a:buClrTx/>
              <a:buSzTx/>
              <a:buFontTx/>
              <a:buNone/>
              <a:tabLst/>
              <a:defRPr/>
            </a:pPr>
            <a:r>
              <a:rPr lang="en-US" b="0" u="none" baseline="0" dirty="0">
                <a:latin typeface="+mn-lt"/>
              </a:rPr>
              <a:t>The curve corresponds to a threshold contribution to genetic variance, where loci that exceed this contribution are detected and others are not. </a:t>
            </a:r>
          </a:p>
          <a:p>
            <a:pPr marL="0" marR="0" indent="0" algn="l" defTabSz="457200" rtl="0" eaLnBrk="1" fontAlgn="auto" latinLnBrk="0" hangingPunct="1">
              <a:lnSpc>
                <a:spcPct val="100000"/>
              </a:lnSpc>
              <a:spcBef>
                <a:spcPts val="0"/>
              </a:spcBef>
              <a:spcAft>
                <a:spcPts val="0"/>
              </a:spcAft>
              <a:buClrTx/>
              <a:buSzTx/>
              <a:buFontTx/>
              <a:buNone/>
              <a:tabLst/>
              <a:defRPr/>
            </a:pPr>
            <a:r>
              <a:rPr lang="en-US" b="0" u="none" baseline="0" dirty="0">
                <a:latin typeface="+mn-lt"/>
              </a:rPr>
              <a:t>This threshold is proportional to the total variance in the trait divided by the study’s sample size, which together measure the background noise for identifying the contribution of individual loci. </a:t>
            </a:r>
          </a:p>
          <a:p>
            <a:pPr marL="0" marR="0" indent="0" algn="l" defTabSz="457200" rtl="0" eaLnBrk="1" fontAlgn="auto" latinLnBrk="0" hangingPunct="1">
              <a:lnSpc>
                <a:spcPct val="100000"/>
              </a:lnSpc>
              <a:spcBef>
                <a:spcPts val="0"/>
              </a:spcBef>
              <a:spcAft>
                <a:spcPts val="0"/>
              </a:spcAft>
              <a:buClrTx/>
              <a:buSzTx/>
              <a:buFontTx/>
              <a:buNone/>
              <a:tabLst/>
              <a:defRPr/>
            </a:pPr>
            <a:r>
              <a:rPr lang="en-US" b="0" u="none" baseline="0" dirty="0">
                <a:latin typeface="+mn-lt"/>
              </a:rPr>
              <a:t>When the sample size increases this threshold decreases, allowing larger studies to identify loci with smaller contributions.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0" u="none" baseline="0" dirty="0">
              <a:latin typeface="+mn-l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0" u="none" baseline="0" dirty="0">
                <a:latin typeface="+mn-lt"/>
              </a:rPr>
              <a:t>In genotyping studies, power also has a frequency threshold, below which imputation becomes unreliable.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0" u="none" baseline="0" dirty="0">
              <a:latin typeface="+mn-l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0" u="none" baseline="0" dirty="0">
                <a:latin typeface="+mn-lt"/>
              </a:rPr>
              <a:t>So a straightforward explanation for missing heritability in a GWAS of a given trait, is that much of the genetic variance arises from loci with MAFs and effect sizes that fall below the study’s power thresholds. I will focus primarily on the variance threshold but will revisit the genotyping frequency threshold toward the end.</a:t>
            </a:r>
          </a:p>
          <a:p>
            <a:pPr marL="0" marR="0" indent="0" algn="l" defTabSz="457200" rtl="0" eaLnBrk="1" fontAlgn="auto" latinLnBrk="0" hangingPunct="1">
              <a:lnSpc>
                <a:spcPct val="100000"/>
              </a:lnSpc>
              <a:spcBef>
                <a:spcPts val="0"/>
              </a:spcBef>
              <a:spcAft>
                <a:spcPts val="0"/>
              </a:spcAft>
              <a:buClrTx/>
              <a:buSzTx/>
              <a:buFontTx/>
              <a:buNone/>
              <a:tabLst/>
              <a:defRPr/>
            </a:pPr>
            <a:endParaRPr lang="en-US" b="0" u="none" baseline="0" dirty="0">
              <a:latin typeface="+mn-lt"/>
            </a:endParaRPr>
          </a:p>
        </p:txBody>
      </p:sp>
      <p:sp>
        <p:nvSpPr>
          <p:cNvPr id="4" name="Slide Number Placeholder 3"/>
          <p:cNvSpPr>
            <a:spLocks noGrp="1"/>
          </p:cNvSpPr>
          <p:nvPr>
            <p:ph type="sldNum" sz="quarter" idx="10"/>
          </p:nvPr>
        </p:nvSpPr>
        <p:spPr/>
        <p:txBody>
          <a:bodyPr/>
          <a:lstStyle/>
          <a:p>
            <a:fld id="{D19CE59F-92A7-4779-8BFC-679D81458178}" type="slidenum">
              <a:rPr lang="he-IL" smtClean="0"/>
              <a:t>2</a:t>
            </a:fld>
            <a:endParaRPr lang="he-IL"/>
          </a:p>
        </p:txBody>
      </p:sp>
    </p:spTree>
    <p:extLst>
      <p:ext uri="{BB962C8B-B14F-4D97-AF65-F5344CB8AC3E}">
        <p14:creationId xmlns:p14="http://schemas.microsoft.com/office/powerpoint/2010/main" val="18546904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050" i="0" kern="1200" baseline="0" dirty="0">
                <a:solidFill>
                  <a:schemeClr val="tx1"/>
                </a:solidFill>
                <a:effectLst/>
                <a:latin typeface="+mn-lt"/>
                <a:ea typeface="+mn-ea"/>
                <a:cs typeface="+mn-cs"/>
              </a:rPr>
              <a:t>Here I show you our model’s prediction for this distribution in the highly pleiotropic case with strong selection.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050" i="0" kern="1200" baseline="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050" i="0" kern="1200" baseline="0" dirty="0">
                <a:solidFill>
                  <a:schemeClr val="tx1"/>
                </a:solidFill>
                <a:effectLst/>
                <a:latin typeface="+mn-lt"/>
                <a:ea typeface="+mn-ea"/>
                <a:cs typeface="+mn-cs"/>
              </a:rPr>
              <a:t>It turns out that when the degree of pleiotropy, </a:t>
            </a:r>
            <a:r>
              <a:rPr lang="en-US" sz="1050" i="1" kern="1200" baseline="0" dirty="0">
                <a:solidFill>
                  <a:schemeClr val="tx1"/>
                </a:solidFill>
                <a:effectLst/>
                <a:latin typeface="+mn-lt"/>
                <a:ea typeface="+mn-ea"/>
                <a:cs typeface="+mn-cs"/>
              </a:rPr>
              <a:t>namely the effective number of traits</a:t>
            </a:r>
            <a:r>
              <a:rPr lang="en-US" sz="1050" i="0" kern="1200" baseline="0" dirty="0">
                <a:solidFill>
                  <a:schemeClr val="tx1"/>
                </a:solidFill>
                <a:effectLst/>
                <a:latin typeface="+mn-lt"/>
                <a:ea typeface="+mn-ea"/>
                <a:cs typeface="+mn-cs"/>
              </a:rPr>
              <a:t>, is sufficiently high</a:t>
            </a:r>
            <a:r>
              <a:rPr lang="en-US" sz="1050" i="1" kern="1200" baseline="0" dirty="0">
                <a:solidFill>
                  <a:schemeClr val="tx1"/>
                </a:solidFill>
                <a:effectLst/>
                <a:latin typeface="+mn-lt"/>
                <a:ea typeface="+mn-ea"/>
                <a:cs typeface="+mn-cs"/>
              </a:rPr>
              <a:t>, </a:t>
            </a:r>
            <a:r>
              <a:rPr lang="en-US" sz="1050" i="0" kern="1200" baseline="0" dirty="0">
                <a:solidFill>
                  <a:schemeClr val="tx1"/>
                </a:solidFill>
                <a:effectLst/>
                <a:latin typeface="+mn-lt"/>
                <a:ea typeface="+mn-ea"/>
                <a:cs typeface="+mn-cs"/>
              </a:rPr>
              <a:t>and when selection is sufficiently strong, this distribution is insensitive to the specific degree of pleiotropy or strength of selection.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050" i="0" kern="1200" baseline="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050" i="0" kern="1200" baseline="0" dirty="0">
                <a:solidFill>
                  <a:schemeClr val="tx1"/>
                </a:solidFill>
                <a:effectLst/>
                <a:latin typeface="+mn-lt"/>
                <a:ea typeface="+mn-ea"/>
                <a:cs typeface="+mn-cs"/>
              </a:rPr>
              <a:t>Moreover, the distribution depends on a single parameters: the expected contribution of a strongly selected locus to genetic variance. On the x-axis and henceforth, I measure variance in units of this expectation, noting that this parameter is tantamount to measuring variance natural units.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050" i="0" kern="1200" baseline="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050" i="0" kern="1200" baseline="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050" i="0" kern="1200" baseline="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050" i="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D9AEF3C-586F-3445-B921-A9AC2387C221}" type="slidenum">
              <a:rPr lang="en-US" smtClean="0"/>
              <a:t>20</a:t>
            </a:fld>
            <a:endParaRPr lang="en-US"/>
          </a:p>
        </p:txBody>
      </p:sp>
    </p:spTree>
    <p:extLst>
      <p:ext uri="{BB962C8B-B14F-4D97-AF65-F5344CB8AC3E}">
        <p14:creationId xmlns:p14="http://schemas.microsoft.com/office/powerpoint/2010/main" val="27843889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050" i="0" kern="1200" baseline="0" dirty="0">
                <a:solidFill>
                  <a:schemeClr val="tx1"/>
                </a:solidFill>
                <a:effectLst/>
                <a:latin typeface="+mn-lt"/>
                <a:ea typeface="+mn-ea"/>
                <a:cs typeface="+mn-cs"/>
              </a:rPr>
              <a:t>It also turns out that weakly selected loci contribute much less to variance.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050" i="0" kern="1200" baseline="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050" i="0" kern="1200" baseline="0" dirty="0">
                <a:solidFill>
                  <a:schemeClr val="tx1"/>
                </a:solidFill>
                <a:effectLst/>
                <a:latin typeface="+mn-lt"/>
                <a:ea typeface="+mn-ea"/>
                <a:cs typeface="+mn-cs"/>
              </a:rPr>
              <a:t>So as we increase a GWAS’s sample size and thus decrease the threshold, moving from right to left, strongly selected loci would be identified first, and only when study sizes become very large, we will begin to pick up weakly selected loci.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050" i="0" kern="1200" baseline="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050" i="0" kern="1200" baseline="0" dirty="0">
                <a:solidFill>
                  <a:schemeClr val="tx1"/>
                </a:solidFill>
                <a:effectLst/>
                <a:latin typeface="+mn-lt"/>
                <a:ea typeface="+mn-ea"/>
                <a:cs typeface="+mn-cs"/>
              </a:rPr>
              <a:t>It therefore seems likely that at the moment we are seeing only loci that are strongly selected.</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050" i="0" kern="1200" baseline="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050" i="0" kern="1200" baseline="0" dirty="0">
                <a:solidFill>
                  <a:schemeClr val="tx1"/>
                </a:solidFill>
                <a:effectLst/>
                <a:latin typeface="+mn-lt"/>
                <a:ea typeface="+mn-ea"/>
                <a:cs typeface="+mn-cs"/>
              </a:rPr>
              <a:t>So with more than 700 associations for height and 80 for </a:t>
            </a:r>
            <a:r>
              <a:rPr lang="en-US" sz="1050" i="0" kern="1200" baseline="0" dirty="0" err="1">
                <a:solidFill>
                  <a:schemeClr val="tx1"/>
                </a:solidFill>
                <a:effectLst/>
                <a:latin typeface="+mn-lt"/>
                <a:ea typeface="+mn-ea"/>
                <a:cs typeface="+mn-cs"/>
              </a:rPr>
              <a:t>bmi</a:t>
            </a:r>
            <a:r>
              <a:rPr lang="en-US" sz="1050" i="0" kern="1200" baseline="0" dirty="0">
                <a:solidFill>
                  <a:schemeClr val="tx1"/>
                </a:solidFill>
                <a:effectLst/>
                <a:latin typeface="+mn-lt"/>
                <a:ea typeface="+mn-ea"/>
                <a:cs typeface="+mn-cs"/>
              </a:rPr>
              <a:t>, we should be able to infer the single parameter of this distribution and still have ample power to test whether our theory fits the data.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050" i="0" kern="1200" baseline="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050" i="0" kern="1200" baseline="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050" i="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D9AEF3C-586F-3445-B921-A9AC2387C221}" type="slidenum">
              <a:rPr lang="en-US" smtClean="0"/>
              <a:t>21</a:t>
            </a:fld>
            <a:endParaRPr lang="en-US"/>
          </a:p>
        </p:txBody>
      </p:sp>
    </p:spTree>
    <p:extLst>
      <p:ext uri="{BB962C8B-B14F-4D97-AF65-F5344CB8AC3E}">
        <p14:creationId xmlns:p14="http://schemas.microsoft.com/office/powerpoint/2010/main" val="31689145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So that’s what</a:t>
            </a:r>
            <a:r>
              <a:rPr lang="en-US" baseline="0" dirty="0"/>
              <a:t> we did</a:t>
            </a:r>
            <a:r>
              <a:rPr lang="en-US" baseline="0" dirty="0">
                <a:solidFill>
                  <a:schemeClr val="tx1"/>
                </a:solidFill>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aseline="0" dirty="0">
              <a:solidFill>
                <a:schemeClr val="tx1"/>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solidFill>
                  <a:schemeClr val="tx1"/>
                </a:solidFill>
              </a:rPr>
              <a:t>As before, on the x-axis is the threshold contribution to variance and on the y-axis is the proportion of heritable variance from loci that contribute that much or more. </a:t>
            </a:r>
          </a:p>
          <a:p>
            <a:endParaRPr lang="en-US" baseline="0" dirty="0">
              <a:solidFill>
                <a:schemeClr val="tx1"/>
              </a:solidFill>
            </a:endParaRPr>
          </a:p>
          <a:p>
            <a:r>
              <a:rPr lang="en-US" baseline="0" dirty="0">
                <a:solidFill>
                  <a:schemeClr val="tx1"/>
                </a:solidFill>
              </a:rPr>
              <a:t>The darker curves correspond to the data, the lighter ones correspond to the fits, and the grayish sleeves are CI based on bootstrap. </a:t>
            </a:r>
          </a:p>
          <a:p>
            <a:endParaRPr lang="en-US" b="0" baseline="0" dirty="0">
              <a:solidFill>
                <a:schemeClr val="tx1"/>
              </a:solidFill>
            </a:endParaRPr>
          </a:p>
          <a:p>
            <a:r>
              <a:rPr lang="en-US" b="0" baseline="0" dirty="0">
                <a:solidFill>
                  <a:schemeClr val="tx1"/>
                </a:solidFill>
              </a:rPr>
              <a:t>Using a variation on the KS test, we find that we cannot reject our model with these data, which in this case mind you is a good thing. </a:t>
            </a:r>
          </a:p>
          <a:p>
            <a:endParaRPr lang="en-US" b="0" baseline="0" dirty="0">
              <a:solidFill>
                <a:schemeClr val="tx1"/>
              </a:solidFill>
            </a:endParaRPr>
          </a:p>
          <a:p>
            <a:r>
              <a:rPr lang="en-US" b="0" baseline="0" dirty="0">
                <a:solidFill>
                  <a:schemeClr val="tx1"/>
                </a:solidFill>
              </a:rPr>
              <a:t>Specifically, the fact that the model fits well allows us to make inferences about evolutionary parameters.</a:t>
            </a:r>
          </a:p>
          <a:p>
            <a:endParaRPr lang="en-US" b="0" baseline="0" dirty="0">
              <a:solidFill>
                <a:schemeClr val="tx1"/>
              </a:solidFill>
            </a:endParaRPr>
          </a:p>
          <a:p>
            <a:r>
              <a:rPr lang="en-US" b="0" baseline="0" dirty="0">
                <a:solidFill>
                  <a:schemeClr val="tx1"/>
                </a:solidFill>
              </a:rPr>
              <a:t>In particular, by extrapolating these curves to lower thresholds, we can predict the explained heritability and number of loci expected in larger studies.</a:t>
            </a:r>
          </a:p>
          <a:p>
            <a:endParaRPr lang="en-US" b="0" baseline="0" dirty="0">
              <a:solidFill>
                <a:schemeClr val="tx1"/>
              </a:solidFill>
            </a:endParaRPr>
          </a:p>
          <a:p>
            <a:endParaRPr lang="en-US" i="1" baseline="0" dirty="0">
              <a:solidFill>
                <a:schemeClr val="tx1"/>
              </a:solidFill>
            </a:endParaRPr>
          </a:p>
          <a:p>
            <a:r>
              <a:rPr lang="en-US" i="1" baseline="0" dirty="0">
                <a:solidFill>
                  <a:schemeClr val="bg1">
                    <a:lumMod val="75000"/>
                  </a:schemeClr>
                </a:solidFill>
              </a:rPr>
              <a:t>RESULTS WITH 95% CI:</a:t>
            </a:r>
          </a:p>
          <a:p>
            <a:r>
              <a:rPr lang="en-US" i="1" baseline="0" dirty="0">
                <a:solidFill>
                  <a:schemeClr val="bg1">
                    <a:lumMod val="75000"/>
                  </a:schemeClr>
                </a:solidFill>
              </a:rPr>
              <a:t>HEIGHT: </a:t>
            </a:r>
            <a:r>
              <a:rPr lang="en-US" dirty="0" err="1">
                <a:solidFill>
                  <a:schemeClr val="bg1">
                    <a:lumMod val="75000"/>
                  </a:schemeClr>
                </a:solidFill>
                <a:latin typeface="Verdana" charset="0"/>
                <a:ea typeface="Verdana" charset="0"/>
                <a:cs typeface="Verdana" charset="0"/>
              </a:rPr>
              <a:t>vst</a:t>
            </a:r>
            <a:r>
              <a:rPr lang="en-US" dirty="0">
                <a:solidFill>
                  <a:schemeClr val="bg1">
                    <a:lumMod val="75000"/>
                  </a:schemeClr>
                </a:solidFill>
                <a:latin typeface="Verdana" charset="0"/>
                <a:ea typeface="Verdana" charset="0"/>
                <a:cs typeface="Verdana" charset="0"/>
              </a:rPr>
              <a:t>=1.8e-4 (1.5e-4 – 2.3e-4); 2NU=2250 (1750– 2900)-&gt;L~4.5E6 (3.5E6 – 6E6); % of </a:t>
            </a:r>
            <a:r>
              <a:rPr lang="en-US" dirty="0" err="1">
                <a:solidFill>
                  <a:schemeClr val="bg1">
                    <a:lumMod val="75000"/>
                  </a:schemeClr>
                </a:solidFill>
                <a:latin typeface="Verdana" charset="0"/>
                <a:ea typeface="Verdana" charset="0"/>
                <a:cs typeface="Verdana" charset="0"/>
              </a:rPr>
              <a:t>var</a:t>
            </a:r>
            <a:r>
              <a:rPr lang="en-US" dirty="0">
                <a:solidFill>
                  <a:schemeClr val="bg1">
                    <a:lumMod val="75000"/>
                  </a:schemeClr>
                </a:solidFill>
                <a:latin typeface="Verdana" charset="0"/>
                <a:ea typeface="Verdana" charset="0"/>
                <a:cs typeface="Verdana" charset="0"/>
              </a:rPr>
              <a:t>=41 (37-45)</a:t>
            </a:r>
          </a:p>
          <a:p>
            <a:pPr marL="0" marR="0" indent="0" algn="l" defTabSz="457200" rtl="0" eaLnBrk="1" fontAlgn="auto" latinLnBrk="0" hangingPunct="1">
              <a:lnSpc>
                <a:spcPct val="100000"/>
              </a:lnSpc>
              <a:spcBef>
                <a:spcPts val="0"/>
              </a:spcBef>
              <a:spcAft>
                <a:spcPts val="0"/>
              </a:spcAft>
              <a:buClrTx/>
              <a:buSzTx/>
              <a:buFontTx/>
              <a:buNone/>
              <a:tabLst/>
              <a:defRPr/>
            </a:pPr>
            <a:r>
              <a:rPr lang="en-US" i="1" baseline="0" dirty="0">
                <a:solidFill>
                  <a:schemeClr val="bg1">
                    <a:lumMod val="75000"/>
                  </a:schemeClr>
                </a:solidFill>
              </a:rPr>
              <a:t>BMI: </a:t>
            </a:r>
            <a:r>
              <a:rPr lang="en-US" dirty="0" err="1">
                <a:solidFill>
                  <a:schemeClr val="bg1">
                    <a:lumMod val="75000"/>
                  </a:schemeClr>
                </a:solidFill>
                <a:latin typeface="Verdana" charset="0"/>
                <a:ea typeface="Verdana" charset="0"/>
                <a:cs typeface="Verdana" charset="0"/>
              </a:rPr>
              <a:t>vst</a:t>
            </a:r>
            <a:r>
              <a:rPr lang="en-US" dirty="0">
                <a:solidFill>
                  <a:schemeClr val="bg1">
                    <a:lumMod val="75000"/>
                  </a:schemeClr>
                </a:solidFill>
                <a:latin typeface="Verdana" charset="0"/>
                <a:ea typeface="Verdana" charset="0"/>
                <a:cs typeface="Verdana" charset="0"/>
              </a:rPr>
              <a:t>=2.3e-4 (1.3e-4  4e-4); 2NU=505 (230– 1580)-&gt;L~1E6 (0.5E6 – 3E6); % of </a:t>
            </a:r>
            <a:r>
              <a:rPr lang="en-US" dirty="0" err="1">
                <a:solidFill>
                  <a:schemeClr val="bg1">
                    <a:lumMod val="75000"/>
                  </a:schemeClr>
                </a:solidFill>
                <a:latin typeface="Verdana" charset="0"/>
                <a:ea typeface="Verdana" charset="0"/>
                <a:cs typeface="Verdana" charset="0"/>
              </a:rPr>
              <a:t>var</a:t>
            </a:r>
            <a:r>
              <a:rPr lang="en-US" dirty="0">
                <a:solidFill>
                  <a:schemeClr val="bg1">
                    <a:lumMod val="75000"/>
                  </a:schemeClr>
                </a:solidFill>
                <a:latin typeface="Verdana" charset="0"/>
                <a:ea typeface="Verdana" charset="0"/>
                <a:cs typeface="Verdana" charset="0"/>
              </a:rPr>
              <a:t>=12 (8-19)</a:t>
            </a:r>
            <a:endParaRPr lang="en-US" i="1" baseline="0" dirty="0">
              <a:solidFill>
                <a:schemeClr val="bg1">
                  <a:lumMod val="75000"/>
                </a:schemeClr>
              </a:solidFill>
            </a:endParaRPr>
          </a:p>
        </p:txBody>
      </p:sp>
      <p:sp>
        <p:nvSpPr>
          <p:cNvPr id="4" name="Slide Number Placeholder 3"/>
          <p:cNvSpPr>
            <a:spLocks noGrp="1"/>
          </p:cNvSpPr>
          <p:nvPr>
            <p:ph type="sldNum" sz="quarter" idx="10"/>
          </p:nvPr>
        </p:nvSpPr>
        <p:spPr/>
        <p:txBody>
          <a:bodyPr/>
          <a:lstStyle/>
          <a:p>
            <a:fld id="{7DCC98F2-952A-A04A-B3E6-A16A14F7AEFD}" type="slidenum">
              <a:rPr lang="en-US" smtClean="0"/>
              <a:t>22</a:t>
            </a:fld>
            <a:endParaRPr lang="en-US"/>
          </a:p>
        </p:txBody>
      </p:sp>
    </p:spTree>
    <p:extLst>
      <p:ext uri="{BB962C8B-B14F-4D97-AF65-F5344CB8AC3E}">
        <p14:creationId xmlns:p14="http://schemas.microsoft.com/office/powerpoint/2010/main" val="36954904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solidFill>
                  <a:schemeClr val="tx1"/>
                </a:solidFill>
              </a:rPr>
              <a:t>Here you see these predictions for height and </a:t>
            </a:r>
            <a:r>
              <a:rPr lang="en-US" baseline="0" dirty="0" err="1">
                <a:solidFill>
                  <a:schemeClr val="tx1"/>
                </a:solidFill>
              </a:rPr>
              <a:t>bmi</a:t>
            </a:r>
            <a:r>
              <a:rPr lang="en-US" baseline="0" dirty="0">
                <a:solidFill>
                  <a:schemeClr val="tx1"/>
                </a:solidFill>
              </a:rPr>
              <a:t>. </a:t>
            </a:r>
          </a:p>
          <a:p>
            <a:endParaRPr lang="en-US" baseline="0" dirty="0">
              <a:solidFill>
                <a:schemeClr val="tx1"/>
              </a:solidFill>
            </a:endParaRPr>
          </a:p>
          <a:p>
            <a:r>
              <a:rPr lang="en-US" baseline="0" dirty="0">
                <a:solidFill>
                  <a:schemeClr val="tx1"/>
                </a:solidFill>
              </a:rPr>
              <a:t>These are likely underestimates, because our extrapolation is based on the range of selection effects that are currently visible in GWAS, and this range will expand as sample sizes increase.</a:t>
            </a:r>
          </a:p>
          <a:p>
            <a:endParaRPr lang="en-US" baseline="0" dirty="0">
              <a:solidFill>
                <a:schemeClr val="tx1"/>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These results are robust to many variations on our model’s assumptions, including, for example, the presence of major loci and polygenic adaptation.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They are, however, sensitive to historical changes in population size in the population under consideration, as these are known to substantially affects allele frequencies.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D9AEF3C-586F-3445-B921-A9AC2387C221}" type="slidenum">
              <a:rPr lang="en-US" smtClean="0"/>
              <a:t>23</a:t>
            </a:fld>
            <a:endParaRPr lang="en-US"/>
          </a:p>
        </p:txBody>
      </p:sp>
    </p:spTree>
    <p:extLst>
      <p:ext uri="{BB962C8B-B14F-4D97-AF65-F5344CB8AC3E}">
        <p14:creationId xmlns:p14="http://schemas.microsoft.com/office/powerpoint/2010/main" val="11159806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therefore consider the effects of historical changes in population size in Europeans, in which the GWASs for height and </a:t>
            </a:r>
            <a:r>
              <a:rPr lang="en-US" dirty="0" err="1"/>
              <a:t>bmi</a:t>
            </a:r>
            <a:r>
              <a:rPr lang="en-US" dirty="0"/>
              <a:t> were performed.</a:t>
            </a:r>
          </a:p>
          <a:p>
            <a:endParaRPr lang="en-US" dirty="0"/>
          </a:p>
          <a:p>
            <a:r>
              <a:rPr lang="en-US" dirty="0"/>
              <a:t>The result on the right, show the the proportion of explained heritability for loci with different selection coefficients, with parameters adjusted to match the GWAS for height. </a:t>
            </a:r>
          </a:p>
          <a:p>
            <a:endParaRPr lang="en-US" dirty="0"/>
          </a:p>
          <a:p>
            <a:r>
              <a:rPr lang="en-US" dirty="0"/>
              <a:t>In contrast to the case with constant population size, where we were similarly powered to capture loci under sufficiently strong selection, European demography acts like a band pass filter, allowing GWASs to capture loci with selection effects between 10^-2.5– 10^-3.5.</a:t>
            </a:r>
          </a:p>
          <a:p>
            <a:endParaRPr lang="en-US" dirty="0"/>
          </a:p>
          <a:p>
            <a:r>
              <a:rPr lang="en-US" dirty="0"/>
              <a:t>This has several implications, including revising our predictions for future GWAS upwards; we are now working on these revised predictions.</a:t>
            </a:r>
          </a:p>
        </p:txBody>
      </p:sp>
      <p:sp>
        <p:nvSpPr>
          <p:cNvPr id="4" name="Slide Number Placeholder 3"/>
          <p:cNvSpPr>
            <a:spLocks noGrp="1"/>
          </p:cNvSpPr>
          <p:nvPr>
            <p:ph type="sldNum" sz="quarter" idx="10"/>
          </p:nvPr>
        </p:nvSpPr>
        <p:spPr/>
        <p:txBody>
          <a:bodyPr/>
          <a:lstStyle/>
          <a:p>
            <a:fld id="{759E78F7-0CF3-4645-9200-7361F54DF178}" type="slidenum">
              <a:rPr lang="en-US" smtClean="0"/>
              <a:pPr/>
              <a:t>24</a:t>
            </a:fld>
            <a:endParaRPr lang="en-US"/>
          </a:p>
        </p:txBody>
      </p:sp>
    </p:spTree>
    <p:extLst>
      <p:ext uri="{BB962C8B-B14F-4D97-AF65-F5344CB8AC3E}">
        <p14:creationId xmlns:p14="http://schemas.microsoft.com/office/powerpoint/2010/main" val="19506438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implication has to do with the effect of genotyping on explained heritability.</a:t>
            </a:r>
          </a:p>
          <a:p>
            <a:endParaRPr lang="en-US" dirty="0"/>
          </a:p>
          <a:p>
            <a:r>
              <a:rPr lang="en-US" dirty="0"/>
              <a:t>On the left you see the expectation for a constant population size, where as before, parameters are adjusted to match the GWAS of height. </a:t>
            </a:r>
          </a:p>
          <a:p>
            <a:endParaRPr lang="en-US" dirty="0"/>
          </a:p>
          <a:p>
            <a:r>
              <a:rPr lang="en-US" dirty="0"/>
              <a:t>With resequencing, the heritability explained is approximately constant as long as selection is sufficiently strong, in line with the results I’ve shown you. </a:t>
            </a:r>
          </a:p>
          <a:p>
            <a:r>
              <a:rPr lang="en-US" dirty="0"/>
              <a:t>The limitations of genotyping kick in only when selection is vary strong, on the order of 1%, because then the corresponding MAFs become very low.</a:t>
            </a:r>
          </a:p>
          <a:p>
            <a:endParaRPr lang="en-US" dirty="0"/>
          </a:p>
          <a:p>
            <a:r>
              <a:rPr lang="en-US" dirty="0"/>
              <a:t>Under European demographic history, loci under very strong selection are expected to contribute much less to the variance observed in GWAS, and therefore the effects of genotyping are expected to be minor. </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Let me end with something completely different.</a:t>
            </a:r>
          </a:p>
        </p:txBody>
      </p:sp>
      <p:sp>
        <p:nvSpPr>
          <p:cNvPr id="4" name="Slide Number Placeholder 3"/>
          <p:cNvSpPr>
            <a:spLocks noGrp="1"/>
          </p:cNvSpPr>
          <p:nvPr>
            <p:ph type="sldNum" sz="quarter" idx="10"/>
          </p:nvPr>
        </p:nvSpPr>
        <p:spPr/>
        <p:txBody>
          <a:bodyPr/>
          <a:lstStyle/>
          <a:p>
            <a:fld id="{759E78F7-0CF3-4645-9200-7361F54DF178}" type="slidenum">
              <a:rPr lang="en-US" smtClean="0"/>
              <a:pPr/>
              <a:t>25</a:t>
            </a:fld>
            <a:endParaRPr lang="en-US"/>
          </a:p>
        </p:txBody>
      </p:sp>
    </p:spTree>
    <p:extLst>
      <p:ext uri="{BB962C8B-B14F-4D97-AF65-F5344CB8AC3E}">
        <p14:creationId xmlns:p14="http://schemas.microsoft.com/office/powerpoint/2010/main" val="27066440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some diseases may arise from an underlying phenotype subject to stabilizing selection, others may be subject to directional (purifying) selection.</a:t>
            </a:r>
          </a:p>
          <a:p>
            <a:endParaRPr lang="en-US" dirty="0"/>
          </a:p>
          <a:p>
            <a:r>
              <a:rPr lang="en-US" dirty="0"/>
              <a:t>To see how this would work, consider the liability threshold model for complex diseases, in which we assume that liability is an additive quantitative trait (the distribution of which is shown here) and that individuals with liabilities above a threshold are inflicted with the disease.</a:t>
            </a:r>
          </a:p>
          <a:p>
            <a:endParaRPr lang="en-US" dirty="0"/>
          </a:p>
          <a:p>
            <a:r>
              <a:rPr lang="en-US" dirty="0"/>
              <a:t>To turn this into an evolutionary model, assume that mutation is biased toward increasing liability, and is balanced by purifying selection that decreases liability, due to the fitness cost of the disease.</a:t>
            </a:r>
          </a:p>
          <a:p>
            <a:endParaRPr lang="en-US" dirty="0"/>
          </a:p>
          <a:p>
            <a:r>
              <a:rPr lang="en-US" dirty="0"/>
              <a:t>In this case allele frequencies will be determined by a polygenic form of mutation-selection-drift balance.</a:t>
            </a:r>
          </a:p>
          <a:p>
            <a:endParaRPr lang="en-US" dirty="0"/>
          </a:p>
          <a:p>
            <a:endParaRPr lang="en-US" dirty="0"/>
          </a:p>
        </p:txBody>
      </p:sp>
      <p:sp>
        <p:nvSpPr>
          <p:cNvPr id="4" name="Slide Number Placeholder 3"/>
          <p:cNvSpPr>
            <a:spLocks noGrp="1"/>
          </p:cNvSpPr>
          <p:nvPr>
            <p:ph type="sldNum" sz="quarter" idx="10"/>
          </p:nvPr>
        </p:nvSpPr>
        <p:spPr/>
        <p:txBody>
          <a:bodyPr/>
          <a:lstStyle/>
          <a:p>
            <a:fld id="{759E78F7-0CF3-4645-9200-7361F54DF178}" type="slidenum">
              <a:rPr lang="en-US" smtClean="0"/>
              <a:pPr/>
              <a:t>26</a:t>
            </a:fld>
            <a:endParaRPr lang="en-US"/>
          </a:p>
        </p:txBody>
      </p:sp>
    </p:spTree>
    <p:extLst>
      <p:ext uri="{BB962C8B-B14F-4D97-AF65-F5344CB8AC3E}">
        <p14:creationId xmlns:p14="http://schemas.microsoft.com/office/powerpoint/2010/main" val="40937236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some diseases may arise from an underlying phenotype subject to stabilizing selection, others may be subject to directional (purifying) selection.</a:t>
            </a:r>
          </a:p>
          <a:p>
            <a:endParaRPr lang="en-US" dirty="0"/>
          </a:p>
          <a:p>
            <a:r>
              <a:rPr lang="en-US" dirty="0"/>
              <a:t>To see how this would work, consider the liability threshold model for complex diseases, in which we assume that liability is an additive quantitative trait (the distribution of which is shown here) and that individuals with liabilities above a threshold are inflicted with the disease.</a:t>
            </a:r>
          </a:p>
          <a:p>
            <a:endParaRPr lang="en-US" dirty="0"/>
          </a:p>
          <a:p>
            <a:r>
              <a:rPr lang="en-US" dirty="0"/>
              <a:t>To turn this into an evolutionary model, assume that mutation is biased toward increasing liability, and is balanced by purifying selection that decreases liability, due to the fitness cost of the disease.</a:t>
            </a:r>
          </a:p>
          <a:p>
            <a:endParaRPr lang="en-US" dirty="0"/>
          </a:p>
          <a:p>
            <a:r>
              <a:rPr lang="en-US" dirty="0"/>
              <a:t>In this case allele frequencies will be determined by a polygenic form of mutation-selection-drift balance.</a:t>
            </a:r>
          </a:p>
          <a:p>
            <a:endParaRPr lang="en-US" dirty="0"/>
          </a:p>
          <a:p>
            <a:endParaRPr lang="en-US" dirty="0"/>
          </a:p>
        </p:txBody>
      </p:sp>
      <p:sp>
        <p:nvSpPr>
          <p:cNvPr id="4" name="Slide Number Placeholder 3"/>
          <p:cNvSpPr>
            <a:spLocks noGrp="1"/>
          </p:cNvSpPr>
          <p:nvPr>
            <p:ph type="sldNum" sz="quarter" idx="10"/>
          </p:nvPr>
        </p:nvSpPr>
        <p:spPr/>
        <p:txBody>
          <a:bodyPr/>
          <a:lstStyle/>
          <a:p>
            <a:fld id="{759E78F7-0CF3-4645-9200-7361F54DF178}" type="slidenum">
              <a:rPr lang="en-US" smtClean="0"/>
              <a:pPr/>
              <a:t>27</a:t>
            </a:fld>
            <a:endParaRPr lang="en-US"/>
          </a:p>
        </p:txBody>
      </p:sp>
    </p:spTree>
    <p:extLst>
      <p:ext uri="{BB962C8B-B14F-4D97-AF65-F5344CB8AC3E}">
        <p14:creationId xmlns:p14="http://schemas.microsoft.com/office/powerpoint/2010/main" val="19848625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Explained heritability behaves differently under this model:</a:t>
            </a:r>
          </a:p>
          <a:p>
            <a:endParaRPr lang="en-US" dirty="0"/>
          </a:p>
          <a:p>
            <a:r>
              <a:rPr lang="en-US" dirty="0"/>
              <a:t>In contrast to the case with stabilizing selection, a strongly selected locus’s contribution to variance in disease risk increases linearly with the strength of selection, or equivalently, with its effect size. </a:t>
            </a:r>
          </a:p>
          <a:p>
            <a:r>
              <a:rPr lang="en-US" dirty="0"/>
              <a:t>Given that allele frequency also decreases as selection becomes stronger, the difference between genotyping and re-sequencing can become much larger.</a:t>
            </a:r>
          </a:p>
          <a:p>
            <a:endParaRPr lang="en-US" dirty="0"/>
          </a:p>
          <a:p>
            <a:r>
              <a:rPr lang="en-US" dirty="0"/>
              <a:t>I’ll happily provide some intuition about this during questions.</a:t>
            </a:r>
          </a:p>
          <a:p>
            <a:endParaRPr lang="en-US" dirty="0"/>
          </a:p>
          <a:p>
            <a:r>
              <a:rPr lang="en-US" dirty="0"/>
              <a:t>Of course demography and other factors will also affect this difference, where for Europeans it is likely to be smaller than presented here, but may still be greater than under stabilizing selection.</a:t>
            </a:r>
          </a:p>
        </p:txBody>
      </p:sp>
      <p:sp>
        <p:nvSpPr>
          <p:cNvPr id="4" name="Slide Number Placeholder 3"/>
          <p:cNvSpPr>
            <a:spLocks noGrp="1"/>
          </p:cNvSpPr>
          <p:nvPr>
            <p:ph type="sldNum" sz="quarter" idx="10"/>
          </p:nvPr>
        </p:nvSpPr>
        <p:spPr/>
        <p:txBody>
          <a:bodyPr/>
          <a:lstStyle/>
          <a:p>
            <a:fld id="{759E78F7-0CF3-4645-9200-7361F54DF178}" type="slidenum">
              <a:rPr lang="en-US" smtClean="0"/>
              <a:pPr/>
              <a:t>28</a:t>
            </a:fld>
            <a:endParaRPr lang="en-US"/>
          </a:p>
        </p:txBody>
      </p:sp>
    </p:spTree>
    <p:extLst>
      <p:ext uri="{BB962C8B-B14F-4D97-AF65-F5344CB8AC3E}">
        <p14:creationId xmlns:p14="http://schemas.microsoft.com/office/powerpoint/2010/main" val="8054242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summary, I hope I managed to convince you that understanding how evolution shapes genetic architecture helps explain missing heritability.</a:t>
            </a:r>
          </a:p>
          <a:p>
            <a:endParaRPr lang="en-US" dirty="0"/>
          </a:p>
          <a:p>
            <a:r>
              <a:rPr lang="en-US" dirty="0"/>
              <a:t>Such an understanding should allow us to make inferences about the mode of selection and about the parameters that shape variation in specific complex traits. </a:t>
            </a:r>
          </a:p>
          <a:p>
            <a:r>
              <a:rPr lang="en-US" dirty="0"/>
              <a:t>In turn</a:t>
            </a:r>
            <a:r>
              <a:rPr lang="en-US"/>
              <a:t>, these </a:t>
            </a:r>
            <a:r>
              <a:rPr lang="en-US" dirty="0"/>
              <a:t>inferences should allow us to predict the explained heritability under different study designs, such as genotyping and re-sequencing, and thus inform future mapping efforts.</a:t>
            </a:r>
          </a:p>
        </p:txBody>
      </p:sp>
      <p:sp>
        <p:nvSpPr>
          <p:cNvPr id="4" name="Slide Number Placeholder 3"/>
          <p:cNvSpPr>
            <a:spLocks noGrp="1"/>
          </p:cNvSpPr>
          <p:nvPr>
            <p:ph type="sldNum" sz="quarter" idx="10"/>
          </p:nvPr>
        </p:nvSpPr>
        <p:spPr/>
        <p:txBody>
          <a:bodyPr/>
          <a:lstStyle/>
          <a:p>
            <a:fld id="{759E78F7-0CF3-4645-9200-7361F54DF178}" type="slidenum">
              <a:rPr lang="en-US" smtClean="0"/>
              <a:pPr/>
              <a:t>29</a:t>
            </a:fld>
            <a:endParaRPr lang="en-US"/>
          </a:p>
        </p:txBody>
      </p:sp>
    </p:spTree>
    <p:extLst>
      <p:ext uri="{BB962C8B-B14F-4D97-AF65-F5344CB8AC3E}">
        <p14:creationId xmlns:p14="http://schemas.microsoft.com/office/powerpoint/2010/main" val="2803181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0" u="none" baseline="0" dirty="0">
                <a:latin typeface="+mn-lt"/>
              </a:rPr>
              <a:t>With the risk of stating the obvious, I’ll begin with the fact that missing heritability is largely about genetic architecture.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0" u="none" baseline="0" dirty="0">
              <a:latin typeface="+mn-l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0" u="none" baseline="0" dirty="0">
                <a:latin typeface="+mn-lt"/>
              </a:rPr>
              <a:t>Specifically, by genetic architecture I am referring to the joint distribution of minor allele frequencies and effect sizes of loci that contribute to heritable variance.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0" u="none" baseline="0" dirty="0">
              <a:latin typeface="+mn-l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0" u="none" baseline="0" dirty="0">
                <a:latin typeface="+mn-lt"/>
              </a:rPr>
              <a:t>When we look at GWS associations in these terms, for height in this case, we find that nearly all of them fall above a curve representing the study’s power. </a:t>
            </a:r>
          </a:p>
          <a:p>
            <a:pPr marL="0" marR="0" indent="0" algn="l" defTabSz="457200" rtl="0" eaLnBrk="1" fontAlgn="auto" latinLnBrk="0" hangingPunct="1">
              <a:lnSpc>
                <a:spcPct val="100000"/>
              </a:lnSpc>
              <a:spcBef>
                <a:spcPts val="0"/>
              </a:spcBef>
              <a:spcAft>
                <a:spcPts val="0"/>
              </a:spcAft>
              <a:buClrTx/>
              <a:buSzTx/>
              <a:buFontTx/>
              <a:buNone/>
              <a:tabLst/>
              <a:defRPr/>
            </a:pPr>
            <a:r>
              <a:rPr lang="en-US" b="0" u="none" baseline="0" dirty="0">
                <a:latin typeface="+mn-lt"/>
              </a:rPr>
              <a:t>The curve corresponds to a threshold contribution to genetic variance, where loci that exceed this contribution are detected and others are not. </a:t>
            </a:r>
          </a:p>
          <a:p>
            <a:pPr marL="0" marR="0" indent="0" algn="l" defTabSz="457200" rtl="0" eaLnBrk="1" fontAlgn="auto" latinLnBrk="0" hangingPunct="1">
              <a:lnSpc>
                <a:spcPct val="100000"/>
              </a:lnSpc>
              <a:spcBef>
                <a:spcPts val="0"/>
              </a:spcBef>
              <a:spcAft>
                <a:spcPts val="0"/>
              </a:spcAft>
              <a:buClrTx/>
              <a:buSzTx/>
              <a:buFontTx/>
              <a:buNone/>
              <a:tabLst/>
              <a:defRPr/>
            </a:pPr>
            <a:r>
              <a:rPr lang="en-US" b="0" u="none" baseline="0" dirty="0">
                <a:latin typeface="+mn-lt"/>
              </a:rPr>
              <a:t>This threshold is proportional to the total variance in the trait divided by the study’s sample size, which together measure the background noise for identifying the contribution of individual loci. </a:t>
            </a:r>
          </a:p>
          <a:p>
            <a:pPr marL="0" marR="0" indent="0" algn="l" defTabSz="457200" rtl="0" eaLnBrk="1" fontAlgn="auto" latinLnBrk="0" hangingPunct="1">
              <a:lnSpc>
                <a:spcPct val="100000"/>
              </a:lnSpc>
              <a:spcBef>
                <a:spcPts val="0"/>
              </a:spcBef>
              <a:spcAft>
                <a:spcPts val="0"/>
              </a:spcAft>
              <a:buClrTx/>
              <a:buSzTx/>
              <a:buFontTx/>
              <a:buNone/>
              <a:tabLst/>
              <a:defRPr/>
            </a:pPr>
            <a:r>
              <a:rPr lang="en-US" b="0" u="none" baseline="0" dirty="0">
                <a:latin typeface="+mn-lt"/>
              </a:rPr>
              <a:t>When the sample size increases this threshold decreases, allowing larger studies to identify loci with smaller contributions.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0" u="none" baseline="0" dirty="0">
              <a:latin typeface="+mn-l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0" u="none" baseline="0" dirty="0">
                <a:latin typeface="+mn-lt"/>
              </a:rPr>
              <a:t>In genotyping studies, power also has a frequency threshold, below which imputation becomes unreliable.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0" u="none" baseline="0" dirty="0">
              <a:latin typeface="+mn-l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0" u="none" baseline="0" dirty="0">
                <a:latin typeface="+mn-lt"/>
              </a:rPr>
              <a:t>So a straightforward explanation for missing heritability in a GWAS of a given trait, is that much of the genetic variance arises from loci with MAFs and effect sizes that fall below the study’s power thresholds. I will focus primarily on the variance threshold but will revisit the genotyping frequency threshold toward the end.</a:t>
            </a:r>
          </a:p>
          <a:p>
            <a:pPr marL="0" marR="0" indent="0" algn="l" defTabSz="457200" rtl="0" eaLnBrk="1" fontAlgn="auto" latinLnBrk="0" hangingPunct="1">
              <a:lnSpc>
                <a:spcPct val="100000"/>
              </a:lnSpc>
              <a:spcBef>
                <a:spcPts val="0"/>
              </a:spcBef>
              <a:spcAft>
                <a:spcPts val="0"/>
              </a:spcAft>
              <a:buClrTx/>
              <a:buSzTx/>
              <a:buFontTx/>
              <a:buNone/>
              <a:tabLst/>
              <a:defRPr/>
            </a:pPr>
            <a:endParaRPr lang="en-US" b="0" u="none" baseline="0" dirty="0">
              <a:latin typeface="+mn-lt"/>
            </a:endParaRPr>
          </a:p>
        </p:txBody>
      </p:sp>
      <p:sp>
        <p:nvSpPr>
          <p:cNvPr id="4" name="Slide Number Placeholder 3"/>
          <p:cNvSpPr>
            <a:spLocks noGrp="1"/>
          </p:cNvSpPr>
          <p:nvPr>
            <p:ph type="sldNum" sz="quarter" idx="10"/>
          </p:nvPr>
        </p:nvSpPr>
        <p:spPr/>
        <p:txBody>
          <a:bodyPr/>
          <a:lstStyle/>
          <a:p>
            <a:fld id="{D19CE59F-92A7-4779-8BFC-679D81458178}" type="slidenum">
              <a:rPr lang="he-IL" smtClean="0"/>
              <a:t>3</a:t>
            </a:fld>
            <a:endParaRPr lang="he-IL"/>
          </a:p>
        </p:txBody>
      </p:sp>
    </p:spTree>
    <p:extLst>
      <p:ext uri="{BB962C8B-B14F-4D97-AF65-F5344CB8AC3E}">
        <p14:creationId xmlns:p14="http://schemas.microsoft.com/office/powerpoint/2010/main" val="1995936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results I’ve shown you so far are robust to many variations on model assumptions, including for example the presence of major loci and polygenic adaptation. </a:t>
            </a:r>
          </a:p>
          <a:p>
            <a:endParaRPr lang="en-US" dirty="0"/>
          </a:p>
          <a:p>
            <a:r>
              <a:rPr lang="en-US" dirty="0"/>
              <a:t>They are, however, sensitive to the demographic history of the population under consideration. Specifically they are sensitive to historical changes in population size, as these have substantial effects on allele frequencies.</a:t>
            </a:r>
          </a:p>
          <a:p>
            <a:endParaRPr lang="en-US" dirty="0"/>
          </a:p>
          <a:p>
            <a:r>
              <a:rPr lang="en-US" dirty="0"/>
              <a:t>We therefore consider changes in population size in European populations in which the GWAS for height and </a:t>
            </a:r>
            <a:r>
              <a:rPr lang="en-US" dirty="0" err="1"/>
              <a:t>bmi</a:t>
            </a:r>
            <a:r>
              <a:rPr lang="en-US" dirty="0"/>
              <a:t> were performed, as inferred by </a:t>
            </a:r>
            <a:r>
              <a:rPr lang="en-US" dirty="0" err="1"/>
              <a:t>Schiffles</a:t>
            </a:r>
            <a:r>
              <a:rPr lang="en-US" dirty="0"/>
              <a:t> and Durbin using MSMC.</a:t>
            </a:r>
          </a:p>
          <a:p>
            <a:endParaRPr lang="en-US" dirty="0"/>
          </a:p>
          <a:p>
            <a:r>
              <a:rPr lang="en-US" dirty="0"/>
              <a:t>The resulting effects are shown on the right, in terms of the proportion of explained heritability corresponding to loci with different selection coefficients. In contrast to the case with constant population size, in which we are about equally powered to capture loci under sufficiently strong selection, European demography acts like a band pass filter, such that GWASs are well powered to capture loci with selection effects between 10^-3.5– 10^-4.5.</a:t>
            </a:r>
          </a:p>
          <a:p>
            <a:endParaRPr lang="en-US" dirty="0"/>
          </a:p>
          <a:p>
            <a:r>
              <a:rPr lang="en-US" dirty="0"/>
              <a:t>This has several implications, including revising our predictions for future GWAS upwards, which we are now working on.</a:t>
            </a:r>
          </a:p>
        </p:txBody>
      </p:sp>
      <p:sp>
        <p:nvSpPr>
          <p:cNvPr id="4" name="Slide Number Placeholder 3"/>
          <p:cNvSpPr>
            <a:spLocks noGrp="1"/>
          </p:cNvSpPr>
          <p:nvPr>
            <p:ph type="sldNum" sz="quarter" idx="10"/>
          </p:nvPr>
        </p:nvSpPr>
        <p:spPr/>
        <p:txBody>
          <a:bodyPr/>
          <a:lstStyle/>
          <a:p>
            <a:fld id="{759E78F7-0CF3-4645-9200-7361F54DF178}" type="slidenum">
              <a:rPr lang="en-US" smtClean="0"/>
              <a:pPr/>
              <a:t>30</a:t>
            </a:fld>
            <a:endParaRPr lang="en-US"/>
          </a:p>
        </p:txBody>
      </p:sp>
    </p:spTree>
    <p:extLst>
      <p:ext uri="{BB962C8B-B14F-4D97-AF65-F5344CB8AC3E}">
        <p14:creationId xmlns:p14="http://schemas.microsoft.com/office/powerpoint/2010/main" val="34671989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Explained heritability behaves very differently under mutation-selection balance:</a:t>
            </a:r>
          </a:p>
          <a:p>
            <a:endParaRPr lang="en-US" dirty="0"/>
          </a:p>
          <a:p>
            <a:r>
              <a:rPr lang="en-US" dirty="0"/>
              <a:t>In contrast to the case with stabilizing selection, a strongly selected locus’s contribution to variance in disease risk increases linearly with the strength of selection, or equivalently, with its effect size. </a:t>
            </a:r>
          </a:p>
          <a:p>
            <a:r>
              <a:rPr lang="en-US" dirty="0"/>
              <a:t>Given that allele frequency also decreases as selection becomes stronger, the difference between genotyping and re-sequencing is potentially much more extreme.</a:t>
            </a:r>
          </a:p>
          <a:p>
            <a:endParaRPr lang="en-US" dirty="0"/>
          </a:p>
          <a:p>
            <a:r>
              <a:rPr lang="en-US" dirty="0"/>
              <a:t>Of course demography will also affect this difference, where for Europeans the difference is likely to be smaller than presented here, but still greater than under stabilizing selection.</a:t>
            </a:r>
          </a:p>
        </p:txBody>
      </p:sp>
      <p:sp>
        <p:nvSpPr>
          <p:cNvPr id="4" name="Slide Number Placeholder 3"/>
          <p:cNvSpPr>
            <a:spLocks noGrp="1"/>
          </p:cNvSpPr>
          <p:nvPr>
            <p:ph type="sldNum" sz="quarter" idx="10"/>
          </p:nvPr>
        </p:nvSpPr>
        <p:spPr/>
        <p:txBody>
          <a:bodyPr/>
          <a:lstStyle/>
          <a:p>
            <a:fld id="{759E78F7-0CF3-4645-9200-7361F54DF178}" type="slidenum">
              <a:rPr lang="en-US" smtClean="0"/>
              <a:pPr/>
              <a:t>31</a:t>
            </a:fld>
            <a:endParaRPr lang="en-US"/>
          </a:p>
        </p:txBody>
      </p:sp>
    </p:spTree>
    <p:extLst>
      <p:ext uri="{BB962C8B-B14F-4D97-AF65-F5344CB8AC3E}">
        <p14:creationId xmlns:p14="http://schemas.microsoft.com/office/powerpoint/2010/main" val="6367674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0" u="none" baseline="0" dirty="0">
                <a:latin typeface="+mn-lt"/>
              </a:rPr>
              <a:t>With the risk of stating the obvious, I’ll begin with the fact that missing heritability is largely about genetic architecture.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0" u="none" baseline="0" dirty="0">
              <a:latin typeface="+mn-l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0" u="none" baseline="0" dirty="0">
                <a:latin typeface="+mn-lt"/>
              </a:rPr>
              <a:t>Specifically, by genetic architecture I am referring to the joint distribution of minor allele frequencies and effect sizes of loci that contribute to heritable variance.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0" u="none" baseline="0" dirty="0">
              <a:latin typeface="+mn-l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0" u="none" baseline="0" dirty="0">
                <a:latin typeface="+mn-lt"/>
              </a:rPr>
              <a:t>When we look at GWS associations in these terms, for height in this case, we find that nearly all of them fall above a curve representing the study’s power. </a:t>
            </a:r>
          </a:p>
          <a:p>
            <a:pPr marL="0" marR="0" indent="0" algn="l" defTabSz="457200" rtl="0" eaLnBrk="1" fontAlgn="auto" latinLnBrk="0" hangingPunct="1">
              <a:lnSpc>
                <a:spcPct val="100000"/>
              </a:lnSpc>
              <a:spcBef>
                <a:spcPts val="0"/>
              </a:spcBef>
              <a:spcAft>
                <a:spcPts val="0"/>
              </a:spcAft>
              <a:buClrTx/>
              <a:buSzTx/>
              <a:buFontTx/>
              <a:buNone/>
              <a:tabLst/>
              <a:defRPr/>
            </a:pPr>
            <a:r>
              <a:rPr lang="en-US" b="0" u="none" baseline="0" dirty="0">
                <a:latin typeface="+mn-lt"/>
              </a:rPr>
              <a:t>The curve corresponds to a threshold contribution to genetic variance, where loci that exceed this contribution are detected and others are not. </a:t>
            </a:r>
          </a:p>
          <a:p>
            <a:pPr marL="0" marR="0" indent="0" algn="l" defTabSz="457200" rtl="0" eaLnBrk="1" fontAlgn="auto" latinLnBrk="0" hangingPunct="1">
              <a:lnSpc>
                <a:spcPct val="100000"/>
              </a:lnSpc>
              <a:spcBef>
                <a:spcPts val="0"/>
              </a:spcBef>
              <a:spcAft>
                <a:spcPts val="0"/>
              </a:spcAft>
              <a:buClrTx/>
              <a:buSzTx/>
              <a:buFontTx/>
              <a:buNone/>
              <a:tabLst/>
              <a:defRPr/>
            </a:pPr>
            <a:r>
              <a:rPr lang="en-US" b="0" u="none" baseline="0" dirty="0">
                <a:latin typeface="+mn-lt"/>
              </a:rPr>
              <a:t>This threshold is proportional to the total variance in the trait divided by the study’s sample size, which together measure the background noise for identifying the contribution of individual loci. </a:t>
            </a:r>
          </a:p>
          <a:p>
            <a:pPr marL="0" marR="0" indent="0" algn="l" defTabSz="457200" rtl="0" eaLnBrk="1" fontAlgn="auto" latinLnBrk="0" hangingPunct="1">
              <a:lnSpc>
                <a:spcPct val="100000"/>
              </a:lnSpc>
              <a:spcBef>
                <a:spcPts val="0"/>
              </a:spcBef>
              <a:spcAft>
                <a:spcPts val="0"/>
              </a:spcAft>
              <a:buClrTx/>
              <a:buSzTx/>
              <a:buFontTx/>
              <a:buNone/>
              <a:tabLst/>
              <a:defRPr/>
            </a:pPr>
            <a:r>
              <a:rPr lang="en-US" b="0" u="none" baseline="0" dirty="0">
                <a:latin typeface="+mn-lt"/>
              </a:rPr>
              <a:t>When the sample size increases this threshold decreases, allowing larger studies to identify loci with smaller contributions.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0" u="none" baseline="0" dirty="0">
              <a:latin typeface="+mn-l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0" u="none" baseline="0" dirty="0">
                <a:latin typeface="+mn-lt"/>
              </a:rPr>
              <a:t>In genotyping studies, power also has a frequency threshold, below which imputation becomes unreliable.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0" u="none" baseline="0" dirty="0">
              <a:latin typeface="+mn-l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0" u="none" baseline="0" dirty="0">
                <a:latin typeface="+mn-lt"/>
              </a:rPr>
              <a:t>So a straightforward explanation for missing heritability in a GWAS of a given trait, is that much of the genetic variance arises from loci with MAFs and effect sizes that fall below the study’s power thresholds. I will focus primarily on the variance threshold but will revisit the genotyping frequency threshold toward the end.</a:t>
            </a:r>
          </a:p>
          <a:p>
            <a:pPr marL="0" marR="0" indent="0" algn="l" defTabSz="457200" rtl="0" eaLnBrk="1" fontAlgn="auto" latinLnBrk="0" hangingPunct="1">
              <a:lnSpc>
                <a:spcPct val="100000"/>
              </a:lnSpc>
              <a:spcBef>
                <a:spcPts val="0"/>
              </a:spcBef>
              <a:spcAft>
                <a:spcPts val="0"/>
              </a:spcAft>
              <a:buClrTx/>
              <a:buSzTx/>
              <a:buFontTx/>
              <a:buNone/>
              <a:tabLst/>
              <a:defRPr/>
            </a:pPr>
            <a:endParaRPr lang="en-US" b="0" u="none" baseline="0" dirty="0">
              <a:latin typeface="+mn-lt"/>
            </a:endParaRPr>
          </a:p>
        </p:txBody>
      </p:sp>
      <p:sp>
        <p:nvSpPr>
          <p:cNvPr id="4" name="Slide Number Placeholder 3"/>
          <p:cNvSpPr>
            <a:spLocks noGrp="1"/>
          </p:cNvSpPr>
          <p:nvPr>
            <p:ph type="sldNum" sz="quarter" idx="10"/>
          </p:nvPr>
        </p:nvSpPr>
        <p:spPr/>
        <p:txBody>
          <a:bodyPr/>
          <a:lstStyle/>
          <a:p>
            <a:fld id="{D19CE59F-92A7-4779-8BFC-679D81458178}" type="slidenum">
              <a:rPr lang="he-IL" smtClean="0"/>
              <a:t>4</a:t>
            </a:fld>
            <a:endParaRPr lang="he-IL"/>
          </a:p>
        </p:txBody>
      </p:sp>
    </p:spTree>
    <p:extLst>
      <p:ext uri="{BB962C8B-B14F-4D97-AF65-F5344CB8AC3E}">
        <p14:creationId xmlns:p14="http://schemas.microsoft.com/office/powerpoint/2010/main" val="11836438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0" u="none" baseline="0" dirty="0">
                <a:latin typeface="+mn-lt"/>
              </a:rPr>
              <a:t>To learn more about the effect of the variance threshold, we can use the results of current GWASs and the relationship between the threshold and sample size, to infer how much heritability we would have explained with smaller sample sizes.</a:t>
            </a:r>
          </a:p>
        </p:txBody>
      </p:sp>
      <p:sp>
        <p:nvSpPr>
          <p:cNvPr id="4" name="Slide Number Placeholder 3"/>
          <p:cNvSpPr>
            <a:spLocks noGrp="1"/>
          </p:cNvSpPr>
          <p:nvPr>
            <p:ph type="sldNum" sz="quarter" idx="10"/>
          </p:nvPr>
        </p:nvSpPr>
        <p:spPr/>
        <p:txBody>
          <a:bodyPr/>
          <a:lstStyle/>
          <a:p>
            <a:fld id="{D19CE59F-92A7-4779-8BFC-679D81458178}" type="slidenum">
              <a:rPr lang="he-IL" smtClean="0"/>
              <a:t>5</a:t>
            </a:fld>
            <a:endParaRPr lang="he-IL"/>
          </a:p>
        </p:txBody>
      </p:sp>
    </p:spTree>
    <p:extLst>
      <p:ext uri="{BB962C8B-B14F-4D97-AF65-F5344CB8AC3E}">
        <p14:creationId xmlns:p14="http://schemas.microsoft.com/office/powerpoint/2010/main" val="1718723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a:solidFill>
                  <a:schemeClr val="tx1"/>
                </a:solidFill>
                <a:latin typeface="+mn-lt"/>
                <a:cs typeface="Verdana"/>
              </a:rPr>
              <a:t>Doing so draws a picture, whose general features have been seen in GWASs for many traits.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a:solidFill>
                <a:schemeClr val="tx1"/>
              </a:solidFill>
              <a:latin typeface="+mn-lt"/>
              <a:cs typeface="Verdana"/>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effectLst/>
                <a:latin typeface="+mn-lt"/>
                <a:ea typeface="+mn-ea"/>
                <a:cs typeface="+mn-cs"/>
              </a:rPr>
              <a:t>When study sizes are small, almost nothing is discovered, but once a certain size is exceeded, both the heritability explained and number of associations discovered begin to increase rapidly.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i="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effectLst/>
                <a:latin typeface="+mn-lt"/>
                <a:ea typeface="+mn-ea"/>
                <a:cs typeface="+mn-cs"/>
              </a:rPr>
              <a:t>The threshold study size and rate of increase vary among traits. And as a result,</a:t>
            </a:r>
            <a:r>
              <a:rPr lang="en-US" sz="1200" i="0" kern="1200" baseline="0" dirty="0">
                <a:solidFill>
                  <a:schemeClr val="tx1"/>
                </a:solidFill>
                <a:effectLst/>
                <a:latin typeface="+mn-lt"/>
                <a:ea typeface="+mn-ea"/>
                <a:cs typeface="+mn-cs"/>
              </a:rPr>
              <a:t> for studies of similar size</a:t>
            </a:r>
            <a:r>
              <a:rPr lang="en-US" sz="1200" dirty="0">
                <a:solidFill>
                  <a:schemeClr val="tx1"/>
                </a:solidFill>
                <a:latin typeface="+mn-lt"/>
                <a:cs typeface="Verdana"/>
              </a:rPr>
              <a:t>, the explained heritability and number of loci for BMI are substantially lower than for height.</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i="0" kern="1200" dirty="0">
              <a:solidFill>
                <a:schemeClr val="tx1"/>
              </a:solidFill>
              <a:effectLst/>
              <a:latin typeface="+mn-lt"/>
              <a:ea typeface="+mn-ea"/>
              <a:cs typeface="Verdana"/>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effectLst/>
                <a:latin typeface="+mn-lt"/>
                <a:ea typeface="+mn-ea"/>
                <a:cs typeface="Verdana"/>
              </a:rPr>
              <a:t>The</a:t>
            </a:r>
            <a:r>
              <a:rPr lang="en-US" sz="1200" i="0" kern="1200" baseline="0" dirty="0">
                <a:solidFill>
                  <a:schemeClr val="tx1"/>
                </a:solidFill>
                <a:effectLst/>
                <a:latin typeface="+mn-lt"/>
                <a:ea typeface="+mn-ea"/>
                <a:cs typeface="Verdana"/>
              </a:rPr>
              <a:t>se differences reflect differences in genetic architecture and specifically in how genetic variance is distributed among loci.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i="0" kern="1200" baseline="0" dirty="0">
              <a:solidFill>
                <a:schemeClr val="tx1"/>
              </a:solidFill>
              <a:effectLst/>
              <a:latin typeface="+mn-lt"/>
              <a:ea typeface="+mn-ea"/>
              <a:cs typeface="Verdana"/>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effectLst/>
                <a:latin typeface="+mn-lt"/>
                <a:ea typeface="+mn-ea"/>
                <a:cs typeface="+mn-cs"/>
              </a:rPr>
              <a:t>So</a:t>
            </a:r>
            <a:r>
              <a:rPr lang="en-US" sz="1200" i="0" kern="1200" baseline="0" dirty="0">
                <a:solidFill>
                  <a:schemeClr val="tx1"/>
                </a:solidFill>
                <a:effectLst/>
                <a:latin typeface="+mn-lt"/>
                <a:ea typeface="+mn-ea"/>
                <a:cs typeface="+mn-cs"/>
              </a:rPr>
              <a:t> to understand missing heritability and why it differs among traits, we would like to understand how architectures are shaped.</a:t>
            </a:r>
          </a:p>
        </p:txBody>
      </p:sp>
      <p:sp>
        <p:nvSpPr>
          <p:cNvPr id="4" name="Slide Number Placeholder 3"/>
          <p:cNvSpPr>
            <a:spLocks noGrp="1"/>
          </p:cNvSpPr>
          <p:nvPr>
            <p:ph type="sldNum" sz="quarter" idx="10"/>
          </p:nvPr>
        </p:nvSpPr>
        <p:spPr/>
        <p:txBody>
          <a:bodyPr/>
          <a:lstStyle/>
          <a:p>
            <a:fld id="{6D9AEF3C-586F-3445-B921-A9AC2387C221}" type="slidenum">
              <a:rPr lang="en-US" smtClean="0"/>
              <a:t>6</a:t>
            </a:fld>
            <a:endParaRPr lang="en-US"/>
          </a:p>
        </p:txBody>
      </p:sp>
    </p:spTree>
    <p:extLst>
      <p:ext uri="{BB962C8B-B14F-4D97-AF65-F5344CB8AC3E}">
        <p14:creationId xmlns:p14="http://schemas.microsoft.com/office/powerpoint/2010/main" val="36345185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effectLst/>
                <a:latin typeface="+mn-lt"/>
                <a:ea typeface="+mn-ea"/>
                <a:cs typeface="+mn-cs"/>
              </a:rPr>
              <a:t>Let’s begin with a cartoon. From the outset, the architecture of a trait arises from genetic and population genetic processes.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i="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effectLst/>
                <a:latin typeface="+mn-lt"/>
                <a:ea typeface="+mn-ea"/>
                <a:cs typeface="+mn-cs"/>
              </a:rPr>
              <a:t>New mutations affecting a trait arise at a rate that depends on its mutational target size.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i="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effectLst/>
                <a:latin typeface="+mn-lt"/>
                <a:ea typeface="+mn-ea"/>
                <a:cs typeface="+mn-cs"/>
              </a:rPr>
              <a:t>Once they arise, the population frequencies these mutations</a:t>
            </a:r>
            <a:r>
              <a:rPr lang="en-US" sz="1200" i="0" kern="1200" baseline="0" dirty="0">
                <a:solidFill>
                  <a:schemeClr val="tx1"/>
                </a:solidFill>
                <a:effectLst/>
                <a:latin typeface="+mn-lt"/>
                <a:ea typeface="+mn-ea"/>
                <a:cs typeface="+mn-cs"/>
              </a:rPr>
              <a:t> will reach </a:t>
            </a:r>
            <a:r>
              <a:rPr lang="en-US" sz="1200" i="0" kern="1200" dirty="0">
                <a:solidFill>
                  <a:schemeClr val="tx1"/>
                </a:solidFill>
                <a:effectLst/>
                <a:latin typeface="+mn-lt"/>
                <a:ea typeface="+mn-ea"/>
                <a:cs typeface="+mn-cs"/>
              </a:rPr>
              <a:t>are affected</a:t>
            </a:r>
            <a:r>
              <a:rPr lang="en-US" sz="1200" i="0" kern="1200" baseline="0" dirty="0">
                <a:solidFill>
                  <a:schemeClr val="tx1"/>
                </a:solidFill>
                <a:effectLst/>
                <a:latin typeface="+mn-lt"/>
                <a:ea typeface="+mn-ea"/>
                <a:cs typeface="+mn-cs"/>
              </a:rPr>
              <a:t> by </a:t>
            </a:r>
            <a:r>
              <a:rPr lang="en-US" sz="1200" i="0" kern="1200" dirty="0">
                <a:solidFill>
                  <a:schemeClr val="tx1"/>
                </a:solidFill>
                <a:effectLst/>
                <a:latin typeface="+mn-lt"/>
                <a:ea typeface="+mn-ea"/>
                <a:cs typeface="+mn-cs"/>
              </a:rPr>
              <a:t>demographic processes</a:t>
            </a:r>
            <a:r>
              <a:rPr lang="en-US" sz="1200" i="0" kern="1200" baseline="0" dirty="0">
                <a:solidFill>
                  <a:schemeClr val="tx1"/>
                </a:solidFill>
                <a:effectLst/>
                <a:latin typeface="+mn-lt"/>
                <a:ea typeface="+mn-ea"/>
                <a:cs typeface="+mn-cs"/>
              </a:rPr>
              <a:t> and </a:t>
            </a:r>
            <a:r>
              <a:rPr lang="en-US" sz="1200" i="0" kern="1200" dirty="0">
                <a:solidFill>
                  <a:schemeClr val="tx1"/>
                </a:solidFill>
                <a:effectLst/>
                <a:latin typeface="+mn-lt"/>
                <a:ea typeface="+mn-ea"/>
                <a:cs typeface="+mn-cs"/>
              </a:rPr>
              <a:t>by natural selection acting on them.</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i="0" kern="1200" baseline="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i="0" kern="1200" baseline="0" dirty="0">
                <a:solidFill>
                  <a:schemeClr val="tx1"/>
                </a:solidFill>
                <a:effectLst/>
                <a:latin typeface="+mn-lt"/>
                <a:ea typeface="+mn-ea"/>
                <a:cs typeface="+mn-cs"/>
              </a:rPr>
              <a:t>If, for example, mutations are deleterious, then those under stronger selection will reach lower frequencies.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i="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effectLst/>
                <a:latin typeface="+mn-lt"/>
                <a:ea typeface="+mn-ea"/>
                <a:cs typeface="+mn-cs"/>
              </a:rPr>
              <a:t>Architecture further depends on whether selection on mutations</a:t>
            </a:r>
            <a:r>
              <a:rPr lang="en-US" sz="1200" i="0" kern="1200" baseline="0" dirty="0">
                <a:solidFill>
                  <a:schemeClr val="tx1"/>
                </a:solidFill>
                <a:effectLst/>
                <a:latin typeface="+mn-lt"/>
                <a:ea typeface="+mn-ea"/>
                <a:cs typeface="+mn-cs"/>
              </a:rPr>
              <a:t> result from their effect on the trait under consideration or from their pleiotropic effects on other traits. </a:t>
            </a:r>
            <a:endParaRPr lang="en-US" sz="1200" i="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i="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a:t>In one extreme, in which the trait has no effect on fitness, but mutations are selected because of their independent, pleiotropic effects on other traits, we might expect no relationship between an allele’s effect size and frequency.</a:t>
            </a:r>
          </a:p>
          <a:p>
            <a:endParaRPr lang="en-US" sz="1200" baseline="0" dirty="0"/>
          </a:p>
          <a:p>
            <a:r>
              <a:rPr lang="en-US" sz="1200" baseline="0" dirty="0"/>
              <a:t>In the other extreme, when mutations are selected primarily for their effect on the trait in question, these effect would determine the strength of selection, and we would therefore expect a strong relationship between effect size and frequency.</a:t>
            </a:r>
          </a:p>
          <a:p>
            <a:endParaRPr lang="en-US" sz="1200"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effectLst/>
                <a:latin typeface="+mn-lt"/>
                <a:ea typeface="+mn-ea"/>
                <a:cs typeface="+mn-cs"/>
              </a:rPr>
              <a:t>This way, direct and pleiotropic selection shape the joint distribution of allele frequencies and effect sizes.</a:t>
            </a:r>
            <a:r>
              <a:rPr lang="en-US" sz="1200" dirty="0">
                <a:effectLst/>
              </a:rPr>
              <a:t> So what do we know about selection on complex traits?</a:t>
            </a:r>
            <a:endParaRPr lang="en-US" sz="1200" i="1"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b="0" u="none" baseline="0" dirty="0">
              <a:latin typeface="+mn-lt"/>
            </a:endParaRPr>
          </a:p>
        </p:txBody>
      </p:sp>
      <p:sp>
        <p:nvSpPr>
          <p:cNvPr id="4" name="Slide Number Placeholder 3"/>
          <p:cNvSpPr>
            <a:spLocks noGrp="1"/>
          </p:cNvSpPr>
          <p:nvPr>
            <p:ph type="sldNum" sz="quarter" idx="10"/>
          </p:nvPr>
        </p:nvSpPr>
        <p:spPr/>
        <p:txBody>
          <a:bodyPr/>
          <a:lstStyle/>
          <a:p>
            <a:fld id="{D19CE59F-92A7-4779-8BFC-679D81458178}" type="slidenum">
              <a:rPr lang="he-IL" smtClean="0"/>
              <a:t>7</a:t>
            </a:fld>
            <a:endParaRPr lang="he-IL"/>
          </a:p>
        </p:txBody>
      </p:sp>
    </p:spTree>
    <p:extLst>
      <p:ext uri="{BB962C8B-B14F-4D97-AF65-F5344CB8AC3E}">
        <p14:creationId xmlns:p14="http://schemas.microsoft.com/office/powerpoint/2010/main" val="38398266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effectLst/>
                <a:latin typeface="+mn-lt"/>
                <a:ea typeface="+mn-ea"/>
                <a:cs typeface="+mn-cs"/>
              </a:rPr>
              <a:t>Let’s begin with a cartoon. From the outset, the architecture of a trait arises from genetic and population genetic processes.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i="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effectLst/>
                <a:latin typeface="+mn-lt"/>
                <a:ea typeface="+mn-ea"/>
                <a:cs typeface="+mn-cs"/>
              </a:rPr>
              <a:t>New mutations affecting a trait arise at a rate that depends on its mutational target size.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i="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effectLst/>
                <a:latin typeface="+mn-lt"/>
                <a:ea typeface="+mn-ea"/>
                <a:cs typeface="+mn-cs"/>
              </a:rPr>
              <a:t>Once they arise, the population frequencies these mutations</a:t>
            </a:r>
            <a:r>
              <a:rPr lang="en-US" sz="1200" i="0" kern="1200" baseline="0" dirty="0">
                <a:solidFill>
                  <a:schemeClr val="tx1"/>
                </a:solidFill>
                <a:effectLst/>
                <a:latin typeface="+mn-lt"/>
                <a:ea typeface="+mn-ea"/>
                <a:cs typeface="+mn-cs"/>
              </a:rPr>
              <a:t> will reach </a:t>
            </a:r>
            <a:r>
              <a:rPr lang="en-US" sz="1200" i="0" kern="1200" dirty="0">
                <a:solidFill>
                  <a:schemeClr val="tx1"/>
                </a:solidFill>
                <a:effectLst/>
                <a:latin typeface="+mn-lt"/>
                <a:ea typeface="+mn-ea"/>
                <a:cs typeface="+mn-cs"/>
              </a:rPr>
              <a:t>are affected</a:t>
            </a:r>
            <a:r>
              <a:rPr lang="en-US" sz="1200" i="0" kern="1200" baseline="0" dirty="0">
                <a:solidFill>
                  <a:schemeClr val="tx1"/>
                </a:solidFill>
                <a:effectLst/>
                <a:latin typeface="+mn-lt"/>
                <a:ea typeface="+mn-ea"/>
                <a:cs typeface="+mn-cs"/>
              </a:rPr>
              <a:t> by </a:t>
            </a:r>
            <a:r>
              <a:rPr lang="en-US" sz="1200" i="0" kern="1200" dirty="0">
                <a:solidFill>
                  <a:schemeClr val="tx1"/>
                </a:solidFill>
                <a:effectLst/>
                <a:latin typeface="+mn-lt"/>
                <a:ea typeface="+mn-ea"/>
                <a:cs typeface="+mn-cs"/>
              </a:rPr>
              <a:t>demographic processes</a:t>
            </a:r>
            <a:r>
              <a:rPr lang="en-US" sz="1200" i="0" kern="1200" baseline="0" dirty="0">
                <a:solidFill>
                  <a:schemeClr val="tx1"/>
                </a:solidFill>
                <a:effectLst/>
                <a:latin typeface="+mn-lt"/>
                <a:ea typeface="+mn-ea"/>
                <a:cs typeface="+mn-cs"/>
              </a:rPr>
              <a:t> and </a:t>
            </a:r>
            <a:r>
              <a:rPr lang="en-US" sz="1200" i="0" kern="1200" dirty="0">
                <a:solidFill>
                  <a:schemeClr val="tx1"/>
                </a:solidFill>
                <a:effectLst/>
                <a:latin typeface="+mn-lt"/>
                <a:ea typeface="+mn-ea"/>
                <a:cs typeface="+mn-cs"/>
              </a:rPr>
              <a:t>by natural selection acting on them.</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i="0" kern="1200" baseline="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i="0" kern="1200" baseline="0" dirty="0">
                <a:solidFill>
                  <a:schemeClr val="tx1"/>
                </a:solidFill>
                <a:effectLst/>
                <a:latin typeface="+mn-lt"/>
                <a:ea typeface="+mn-ea"/>
                <a:cs typeface="+mn-cs"/>
              </a:rPr>
              <a:t>If, for example, mutations are deleterious, then those under stronger selection will reach lower frequencies.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i="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effectLst/>
                <a:latin typeface="+mn-lt"/>
                <a:ea typeface="+mn-ea"/>
                <a:cs typeface="+mn-cs"/>
              </a:rPr>
              <a:t>Architecture further depends on whether selection on mutations</a:t>
            </a:r>
            <a:r>
              <a:rPr lang="en-US" sz="1200" i="0" kern="1200" baseline="0" dirty="0">
                <a:solidFill>
                  <a:schemeClr val="tx1"/>
                </a:solidFill>
                <a:effectLst/>
                <a:latin typeface="+mn-lt"/>
                <a:ea typeface="+mn-ea"/>
                <a:cs typeface="+mn-cs"/>
              </a:rPr>
              <a:t> result from their effect on the trait under consideration or from their pleiotropic effects on other traits. </a:t>
            </a:r>
            <a:endParaRPr lang="en-US" sz="1200" i="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i="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a:t>In one extreme, in which the trait has no effect on fitness, but mutations are selected because of their independent, pleiotropic effects on other traits, we might expect no relationship between an allele’s effect size and frequency.</a:t>
            </a:r>
          </a:p>
          <a:p>
            <a:endParaRPr lang="en-US" sz="1200" baseline="0" dirty="0"/>
          </a:p>
          <a:p>
            <a:r>
              <a:rPr lang="en-US" sz="1200" baseline="0" dirty="0"/>
              <a:t>In the other extreme, when mutations are selected primarily for their effect on the trait in question, these effect would determine the strength of selection, and we would therefore expect a strong relationship between effect size and frequency.</a:t>
            </a:r>
          </a:p>
          <a:p>
            <a:endParaRPr lang="en-US" sz="1200"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effectLst/>
                <a:latin typeface="+mn-lt"/>
                <a:ea typeface="+mn-ea"/>
                <a:cs typeface="+mn-cs"/>
              </a:rPr>
              <a:t>This way, direct and pleiotropic selection shape the joint distribution of allele frequencies and effect sizes.</a:t>
            </a:r>
            <a:r>
              <a:rPr lang="en-US" sz="1200" dirty="0">
                <a:effectLst/>
              </a:rPr>
              <a:t> So what do we know about selection on complex traits?</a:t>
            </a:r>
            <a:endParaRPr lang="en-US" sz="1200" i="1"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b="0" u="none" baseline="0" dirty="0">
              <a:latin typeface="+mn-lt"/>
            </a:endParaRPr>
          </a:p>
        </p:txBody>
      </p:sp>
      <p:sp>
        <p:nvSpPr>
          <p:cNvPr id="4" name="Slide Number Placeholder 3"/>
          <p:cNvSpPr>
            <a:spLocks noGrp="1"/>
          </p:cNvSpPr>
          <p:nvPr>
            <p:ph type="sldNum" sz="quarter" idx="10"/>
          </p:nvPr>
        </p:nvSpPr>
        <p:spPr/>
        <p:txBody>
          <a:bodyPr/>
          <a:lstStyle/>
          <a:p>
            <a:fld id="{D19CE59F-92A7-4779-8BFC-679D81458178}" type="slidenum">
              <a:rPr lang="he-IL" smtClean="0"/>
              <a:t>8</a:t>
            </a:fld>
            <a:endParaRPr lang="he-IL"/>
          </a:p>
        </p:txBody>
      </p:sp>
    </p:spTree>
    <p:extLst>
      <p:ext uri="{BB962C8B-B14F-4D97-AF65-F5344CB8AC3E}">
        <p14:creationId xmlns:p14="http://schemas.microsoft.com/office/powerpoint/2010/main" val="25502407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effectLst/>
                <a:latin typeface="+mn-lt"/>
                <a:ea typeface="+mn-ea"/>
                <a:cs typeface="+mn-cs"/>
              </a:rPr>
              <a:t>Let’s begin with a cartoon. From the outset, the architecture of a trait arises from genetic and population genetic processes.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i="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effectLst/>
                <a:latin typeface="+mn-lt"/>
                <a:ea typeface="+mn-ea"/>
                <a:cs typeface="+mn-cs"/>
              </a:rPr>
              <a:t>New mutations affecting a trait arise at a rate that depends on its mutational target size.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i="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effectLst/>
                <a:latin typeface="+mn-lt"/>
                <a:ea typeface="+mn-ea"/>
                <a:cs typeface="+mn-cs"/>
              </a:rPr>
              <a:t>Once they arise, the population frequencies these mutations</a:t>
            </a:r>
            <a:r>
              <a:rPr lang="en-US" sz="1200" i="0" kern="1200" baseline="0" dirty="0">
                <a:solidFill>
                  <a:schemeClr val="tx1"/>
                </a:solidFill>
                <a:effectLst/>
                <a:latin typeface="+mn-lt"/>
                <a:ea typeface="+mn-ea"/>
                <a:cs typeface="+mn-cs"/>
              </a:rPr>
              <a:t> will reach </a:t>
            </a:r>
            <a:r>
              <a:rPr lang="en-US" sz="1200" i="0" kern="1200" dirty="0">
                <a:solidFill>
                  <a:schemeClr val="tx1"/>
                </a:solidFill>
                <a:effectLst/>
                <a:latin typeface="+mn-lt"/>
                <a:ea typeface="+mn-ea"/>
                <a:cs typeface="+mn-cs"/>
              </a:rPr>
              <a:t>are affected</a:t>
            </a:r>
            <a:r>
              <a:rPr lang="en-US" sz="1200" i="0" kern="1200" baseline="0" dirty="0">
                <a:solidFill>
                  <a:schemeClr val="tx1"/>
                </a:solidFill>
                <a:effectLst/>
                <a:latin typeface="+mn-lt"/>
                <a:ea typeface="+mn-ea"/>
                <a:cs typeface="+mn-cs"/>
              </a:rPr>
              <a:t> by </a:t>
            </a:r>
            <a:r>
              <a:rPr lang="en-US" sz="1200" i="0" kern="1200" dirty="0">
                <a:solidFill>
                  <a:schemeClr val="tx1"/>
                </a:solidFill>
                <a:effectLst/>
                <a:latin typeface="+mn-lt"/>
                <a:ea typeface="+mn-ea"/>
                <a:cs typeface="+mn-cs"/>
              </a:rPr>
              <a:t>demographic processes</a:t>
            </a:r>
            <a:r>
              <a:rPr lang="en-US" sz="1200" i="0" kern="1200" baseline="0" dirty="0">
                <a:solidFill>
                  <a:schemeClr val="tx1"/>
                </a:solidFill>
                <a:effectLst/>
                <a:latin typeface="+mn-lt"/>
                <a:ea typeface="+mn-ea"/>
                <a:cs typeface="+mn-cs"/>
              </a:rPr>
              <a:t> and </a:t>
            </a:r>
            <a:r>
              <a:rPr lang="en-US" sz="1200" i="0" kern="1200" dirty="0">
                <a:solidFill>
                  <a:schemeClr val="tx1"/>
                </a:solidFill>
                <a:effectLst/>
                <a:latin typeface="+mn-lt"/>
                <a:ea typeface="+mn-ea"/>
                <a:cs typeface="+mn-cs"/>
              </a:rPr>
              <a:t>by natural selection acting on them.</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i="0" kern="1200" baseline="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i="0" kern="1200" baseline="0" dirty="0">
                <a:solidFill>
                  <a:schemeClr val="tx1"/>
                </a:solidFill>
                <a:effectLst/>
                <a:latin typeface="+mn-lt"/>
                <a:ea typeface="+mn-ea"/>
                <a:cs typeface="+mn-cs"/>
              </a:rPr>
              <a:t>If, for example, mutations are deleterious, then those under stronger selection will reach lower frequencies.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i="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effectLst/>
                <a:latin typeface="+mn-lt"/>
                <a:ea typeface="+mn-ea"/>
                <a:cs typeface="+mn-cs"/>
              </a:rPr>
              <a:t>Architecture further depends on whether selection on mutations</a:t>
            </a:r>
            <a:r>
              <a:rPr lang="en-US" sz="1200" i="0" kern="1200" baseline="0" dirty="0">
                <a:solidFill>
                  <a:schemeClr val="tx1"/>
                </a:solidFill>
                <a:effectLst/>
                <a:latin typeface="+mn-lt"/>
                <a:ea typeface="+mn-ea"/>
                <a:cs typeface="+mn-cs"/>
              </a:rPr>
              <a:t> result from their effect on the trait under consideration or from their pleiotropic effects on other traits. </a:t>
            </a:r>
            <a:endParaRPr lang="en-US" sz="1200" i="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i="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a:t>In one extreme, in which the trait has no effect on fitness, but mutations are selected because of their independent, pleiotropic effects on other traits, we might expect no relationship between an allele’s effect size and frequency.</a:t>
            </a:r>
          </a:p>
          <a:p>
            <a:endParaRPr lang="en-US" sz="1200" baseline="0" dirty="0"/>
          </a:p>
          <a:p>
            <a:r>
              <a:rPr lang="en-US" sz="1200" baseline="0" dirty="0"/>
              <a:t>In the other extreme, when mutations are selected primarily for their effect on the trait in question, these effect would determine the strength of selection, and we would therefore expect a strong relationship between effect size and frequency.</a:t>
            </a:r>
          </a:p>
          <a:p>
            <a:endParaRPr lang="en-US" sz="1200"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effectLst/>
                <a:latin typeface="+mn-lt"/>
                <a:ea typeface="+mn-ea"/>
                <a:cs typeface="+mn-cs"/>
              </a:rPr>
              <a:t>This way, direct and pleiotropic selection shape the joint distribution of allele frequencies and effect sizes.</a:t>
            </a:r>
            <a:r>
              <a:rPr lang="en-US" sz="1200" dirty="0">
                <a:effectLst/>
              </a:rPr>
              <a:t> So what do we know about selection on complex traits?</a:t>
            </a:r>
            <a:endParaRPr lang="en-US" sz="1200" i="1"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b="0" u="none" baseline="0" dirty="0">
              <a:latin typeface="+mn-lt"/>
            </a:endParaRPr>
          </a:p>
        </p:txBody>
      </p:sp>
      <p:sp>
        <p:nvSpPr>
          <p:cNvPr id="4" name="Slide Number Placeholder 3"/>
          <p:cNvSpPr>
            <a:spLocks noGrp="1"/>
          </p:cNvSpPr>
          <p:nvPr>
            <p:ph type="sldNum" sz="quarter" idx="10"/>
          </p:nvPr>
        </p:nvSpPr>
        <p:spPr/>
        <p:txBody>
          <a:bodyPr/>
          <a:lstStyle/>
          <a:p>
            <a:fld id="{D19CE59F-92A7-4779-8BFC-679D81458178}" type="slidenum">
              <a:rPr lang="he-IL" smtClean="0"/>
              <a:t>9</a:t>
            </a:fld>
            <a:endParaRPr lang="he-IL"/>
          </a:p>
        </p:txBody>
      </p:sp>
    </p:spTree>
    <p:extLst>
      <p:ext uri="{BB962C8B-B14F-4D97-AF65-F5344CB8AC3E}">
        <p14:creationId xmlns:p14="http://schemas.microsoft.com/office/powerpoint/2010/main" val="27948270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C056202-0051-3845-9FBE-645374C6CBF9}" type="datetimeFigureOut">
              <a:rPr lang="en-US" smtClean="0"/>
              <a:pPr/>
              <a:t>4/29/18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BF3846-0CA0-7D45-8F2F-33CB9B52018A}"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056202-0051-3845-9FBE-645374C6CBF9}" type="datetimeFigureOut">
              <a:rPr lang="en-US" smtClean="0"/>
              <a:pPr/>
              <a:t>4/29/18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BF3846-0CA0-7D45-8F2F-33CB9B52018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056202-0051-3845-9FBE-645374C6CBF9}" type="datetimeFigureOut">
              <a:rPr lang="en-US" smtClean="0"/>
              <a:pPr/>
              <a:t>4/29/18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BF3846-0CA0-7D45-8F2F-33CB9B52018A}"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056202-0051-3845-9FBE-645374C6CBF9}" type="datetimeFigureOut">
              <a:rPr lang="en-US" smtClean="0"/>
              <a:pPr/>
              <a:t>4/29/18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BF3846-0CA0-7D45-8F2F-33CB9B52018A}"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056202-0051-3845-9FBE-645374C6CBF9}" type="datetimeFigureOut">
              <a:rPr lang="en-US" smtClean="0"/>
              <a:pPr/>
              <a:t>4/29/18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BF3846-0CA0-7D45-8F2F-33CB9B52018A}"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056202-0051-3845-9FBE-645374C6CBF9}" type="datetimeFigureOut">
              <a:rPr lang="en-US" smtClean="0"/>
              <a:pPr/>
              <a:t>4/29/18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BF3846-0CA0-7D45-8F2F-33CB9B52018A}"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056202-0051-3845-9FBE-645374C6CBF9}" type="datetimeFigureOut">
              <a:rPr lang="en-US" smtClean="0"/>
              <a:pPr/>
              <a:t>4/29/18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BF3846-0CA0-7D45-8F2F-33CB9B52018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056202-0051-3845-9FBE-645374C6CBF9}" type="datetimeFigureOut">
              <a:rPr lang="en-US" smtClean="0"/>
              <a:pPr/>
              <a:t>4/29/18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BF3846-0CA0-7D45-8F2F-33CB9B52018A}"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056202-0051-3845-9FBE-645374C6CBF9}" type="datetimeFigureOut">
              <a:rPr lang="en-US" smtClean="0"/>
              <a:pPr/>
              <a:t>4/29/18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BF3846-0CA0-7D45-8F2F-33CB9B52018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056202-0051-3845-9FBE-645374C6CBF9}" type="datetimeFigureOut">
              <a:rPr lang="en-US" smtClean="0"/>
              <a:pPr/>
              <a:t>4/29/18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BF3846-0CA0-7D45-8F2F-33CB9B52018A}"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056202-0051-3845-9FBE-645374C6CBF9}" type="datetimeFigureOut">
              <a:rPr lang="en-US" smtClean="0"/>
              <a:pPr/>
              <a:t>4/29/18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BF3846-0CA0-7D45-8F2F-33CB9B52018A}"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056202-0051-3845-9FBE-645374C6CBF9}" type="datetimeFigureOut">
              <a:rPr lang="en-US" smtClean="0"/>
              <a:pPr/>
              <a:t>4/29/18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BF3846-0CA0-7D45-8F2F-33CB9B52018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tif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7.tiff"/><Relationship Id="rId4" Type="http://schemas.openxmlformats.org/officeDocument/2006/relationships/image" Target="../media/image16.tiff"/></Relationships>
</file>

<file path=ppt/slides/_rels/slide25.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9.tiff"/></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2.tiff"/><Relationship Id="rId4" Type="http://schemas.openxmlformats.org/officeDocument/2006/relationships/image" Target="../media/image21.tiff"/></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tiff"/><Relationship Id="rId4" Type="http://schemas.openxmlformats.org/officeDocument/2006/relationships/image" Target="../media/image21.tiff"/></Relationships>
</file>

<file path=ppt/slides/_rels/slide28.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3.tiff"/></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3.tiff"/></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5.tiff"/><Relationship Id="rId7" Type="http://schemas.openxmlformats.org/officeDocument/2006/relationships/image" Target="../media/image26.tiff"/><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25.tiff"/><Relationship Id="rId5" Type="http://schemas.openxmlformats.org/officeDocument/2006/relationships/image" Target="../media/image17.tiff"/><Relationship Id="rId4" Type="http://schemas.openxmlformats.org/officeDocument/2006/relationships/image" Target="../media/image16.tiff"/></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18.tiff"/></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7.emf"/></Relationships>
</file>

<file path=ppt/slides/_rels/slide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8BD55-B44D-2D4B-BFEE-1429D0BAA771}"/>
              </a:ext>
            </a:extLst>
          </p:cNvPr>
          <p:cNvSpPr>
            <a:spLocks noGrp="1"/>
          </p:cNvSpPr>
          <p:nvPr>
            <p:ph type="title"/>
          </p:nvPr>
        </p:nvSpPr>
        <p:spPr>
          <a:xfrm>
            <a:off x="0" y="735866"/>
            <a:ext cx="9143999" cy="1143000"/>
          </a:xfrm>
        </p:spPr>
        <p:txBody>
          <a:bodyPr>
            <a:noAutofit/>
          </a:bodyPr>
          <a:lstStyle/>
          <a:p>
            <a:r>
              <a:rPr lang="en-US" sz="3200" dirty="0">
                <a:solidFill>
                  <a:srgbClr val="0432FF"/>
                </a:solidFill>
                <a:latin typeface="Verdana" panose="020B0604030504040204" pitchFamily="34" charset="0"/>
                <a:ea typeface="Verdana" panose="020B0604030504040204" pitchFamily="34" charset="0"/>
                <a:cs typeface="Verdana" panose="020B0604030504040204" pitchFamily="34" charset="0"/>
              </a:rPr>
              <a:t>The population genetic underpinnings of missing heritability</a:t>
            </a:r>
            <a:br>
              <a:rPr lang="en-US" sz="3200" dirty="0">
                <a:solidFill>
                  <a:srgbClr val="0432FF"/>
                </a:solidFill>
                <a:latin typeface="Verdana" panose="020B0604030504040204" pitchFamily="34" charset="0"/>
                <a:ea typeface="Verdana" panose="020B0604030504040204" pitchFamily="34" charset="0"/>
                <a:cs typeface="Verdana" panose="020B0604030504040204" pitchFamily="34" charset="0"/>
              </a:rPr>
            </a:br>
            <a:endParaRPr lang="en-US" sz="2400" dirty="0">
              <a:latin typeface="Verdana" panose="020B0604030504040204" pitchFamily="34" charset="0"/>
              <a:ea typeface="Verdana" panose="020B0604030504040204" pitchFamily="34" charset="0"/>
              <a:cs typeface="Verdana" panose="020B0604030504040204" pitchFamily="34" charset="0"/>
            </a:endParaRPr>
          </a:p>
        </p:txBody>
      </p:sp>
      <p:pic>
        <p:nvPicPr>
          <p:cNvPr id="4" name="Picture 3">
            <a:extLst>
              <a:ext uri="{FF2B5EF4-FFF2-40B4-BE49-F238E27FC236}">
                <a16:creationId xmlns:a16="http://schemas.microsoft.com/office/drawing/2014/main" id="{5DF538F5-D061-EC44-B4F2-97C74AF24D9C}"/>
              </a:ext>
            </a:extLst>
          </p:cNvPr>
          <p:cNvPicPr>
            <a:picLocks noChangeAspect="1"/>
          </p:cNvPicPr>
          <p:nvPr/>
        </p:nvPicPr>
        <p:blipFill>
          <a:blip r:embed="rId3"/>
          <a:stretch>
            <a:fillRect/>
          </a:stretch>
        </p:blipFill>
        <p:spPr>
          <a:xfrm>
            <a:off x="0" y="2000252"/>
            <a:ext cx="9158289" cy="3052763"/>
          </a:xfrm>
          <a:prstGeom prst="rect">
            <a:avLst/>
          </a:prstGeom>
        </p:spPr>
      </p:pic>
      <p:sp>
        <p:nvSpPr>
          <p:cNvPr id="5" name="Title 1">
            <a:extLst>
              <a:ext uri="{FF2B5EF4-FFF2-40B4-BE49-F238E27FC236}">
                <a16:creationId xmlns:a16="http://schemas.microsoft.com/office/drawing/2014/main" id="{69ED029F-100B-0347-AECA-EE677D1502B9}"/>
              </a:ext>
            </a:extLst>
          </p:cNvPr>
          <p:cNvSpPr txBox="1">
            <a:spLocks/>
          </p:cNvSpPr>
          <p:nvPr/>
        </p:nvSpPr>
        <p:spPr>
          <a:xfrm>
            <a:off x="19666" y="5283281"/>
            <a:ext cx="9143999"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a:latin typeface="Verdana" panose="020B0604030504040204" pitchFamily="34" charset="0"/>
                <a:ea typeface="Verdana" panose="020B0604030504040204" pitchFamily="34" charset="0"/>
                <a:cs typeface="Verdana" panose="020B0604030504040204" pitchFamily="34" charset="0"/>
              </a:rPr>
              <a:t>Guy Sella</a:t>
            </a:r>
          </a:p>
          <a:p>
            <a:r>
              <a:rPr lang="en-US" sz="2400" dirty="0">
                <a:latin typeface="Verdana" panose="020B0604030504040204" pitchFamily="34" charset="0"/>
                <a:ea typeface="Verdana" panose="020B0604030504040204" pitchFamily="34" charset="0"/>
                <a:cs typeface="Verdana" panose="020B0604030504040204" pitchFamily="34" charset="0"/>
              </a:rPr>
              <a:t>Columbia University</a:t>
            </a:r>
            <a:br>
              <a:rPr lang="en-US" sz="3200" dirty="0">
                <a:solidFill>
                  <a:srgbClr val="0432FF"/>
                </a:solidFill>
                <a:latin typeface="Verdana" panose="020B0604030504040204" pitchFamily="34" charset="0"/>
                <a:ea typeface="Verdana" panose="020B0604030504040204" pitchFamily="34" charset="0"/>
                <a:cs typeface="Verdana" panose="020B0604030504040204" pitchFamily="34" charset="0"/>
              </a:rPr>
            </a:br>
            <a:endParaRPr lang="en-US" sz="2400" dirty="0">
              <a:latin typeface="Verdana" panose="020B0604030504040204" pitchFamily="34" charset="0"/>
              <a:ea typeface="Verdana" panose="020B0604030504040204" pitchFamily="34" charset="0"/>
              <a:cs typeface="Verdana" panose="020B0604030504040204" pitchFamily="34" charset="0"/>
            </a:endParaRPr>
          </a:p>
        </p:txBody>
      </p:sp>
      <p:sp>
        <p:nvSpPr>
          <p:cNvPr id="6" name="TextBox 5">
            <a:extLst>
              <a:ext uri="{FF2B5EF4-FFF2-40B4-BE49-F238E27FC236}">
                <a16:creationId xmlns:a16="http://schemas.microsoft.com/office/drawing/2014/main" id="{85A0C5E5-E60D-E345-85ED-BC71F2F2AE19}"/>
              </a:ext>
            </a:extLst>
          </p:cNvPr>
          <p:cNvSpPr txBox="1"/>
          <p:nvPr/>
        </p:nvSpPr>
        <p:spPr>
          <a:xfrm>
            <a:off x="2306" y="6456224"/>
            <a:ext cx="1947067" cy="400110"/>
          </a:xfrm>
          <a:prstGeom prst="rect">
            <a:avLst/>
          </a:prstGeom>
          <a:noFill/>
        </p:spPr>
        <p:txBody>
          <a:bodyPr wrap="square" rtlCol="0">
            <a:spAutoFit/>
          </a:bodyPr>
          <a:lstStyle/>
          <a:p>
            <a:pPr algn="ctr"/>
            <a:r>
              <a:rPr lang="en-US" sz="2000" dirty="0">
                <a:latin typeface="Verdana"/>
                <a:cs typeface="Verdana"/>
              </a:rPr>
              <a:t>Yuval Simons</a:t>
            </a:r>
          </a:p>
        </p:txBody>
      </p:sp>
      <p:pic>
        <p:nvPicPr>
          <p:cNvPr id="7" name="Picture 6">
            <a:extLst>
              <a:ext uri="{FF2B5EF4-FFF2-40B4-BE49-F238E27FC236}">
                <a16:creationId xmlns:a16="http://schemas.microsoft.com/office/drawing/2014/main" id="{A63FEA68-49BB-C648-B729-98B376680862}"/>
              </a:ext>
            </a:extLst>
          </p:cNvPr>
          <p:cNvPicPr>
            <a:picLocks noChangeAspect="1"/>
          </p:cNvPicPr>
          <p:nvPr/>
        </p:nvPicPr>
        <p:blipFill rotWithShape="1">
          <a:blip r:embed="rId4"/>
          <a:srcRect t="6945" r="2608" b="17724"/>
          <a:stretch/>
        </p:blipFill>
        <p:spPr>
          <a:xfrm>
            <a:off x="267493" y="5095616"/>
            <a:ext cx="1366417" cy="1358900"/>
          </a:xfrm>
          <a:prstGeom prst="ellipse">
            <a:avLst/>
          </a:prstGeom>
        </p:spPr>
      </p:pic>
      <p:pic>
        <p:nvPicPr>
          <p:cNvPr id="8" name="Picture 7">
            <a:extLst>
              <a:ext uri="{FF2B5EF4-FFF2-40B4-BE49-F238E27FC236}">
                <a16:creationId xmlns:a16="http://schemas.microsoft.com/office/drawing/2014/main" id="{EF85DEED-520D-6847-A8A0-ECE21A065C7C}"/>
              </a:ext>
            </a:extLst>
          </p:cNvPr>
          <p:cNvPicPr>
            <a:picLocks noChangeAspect="1"/>
          </p:cNvPicPr>
          <p:nvPr/>
        </p:nvPicPr>
        <p:blipFill rotWithShape="1">
          <a:blip r:embed="rId5"/>
          <a:srcRect l="33552" r="1" b="34658"/>
          <a:stretch/>
        </p:blipFill>
        <p:spPr>
          <a:xfrm>
            <a:off x="7511713" y="5095615"/>
            <a:ext cx="1403865" cy="1380509"/>
          </a:xfrm>
          <a:prstGeom prst="ellipse">
            <a:avLst/>
          </a:prstGeom>
        </p:spPr>
      </p:pic>
      <p:sp>
        <p:nvSpPr>
          <p:cNvPr id="9" name="TextBox 8">
            <a:extLst>
              <a:ext uri="{FF2B5EF4-FFF2-40B4-BE49-F238E27FC236}">
                <a16:creationId xmlns:a16="http://schemas.microsoft.com/office/drawing/2014/main" id="{2E62E370-D659-274B-A491-28BA4BB279F8}"/>
              </a:ext>
            </a:extLst>
          </p:cNvPr>
          <p:cNvSpPr txBox="1"/>
          <p:nvPr/>
        </p:nvSpPr>
        <p:spPr>
          <a:xfrm>
            <a:off x="7210269" y="6489233"/>
            <a:ext cx="2007469" cy="400110"/>
          </a:xfrm>
          <a:prstGeom prst="rect">
            <a:avLst/>
          </a:prstGeom>
          <a:noFill/>
        </p:spPr>
        <p:txBody>
          <a:bodyPr wrap="square" rtlCol="0">
            <a:spAutoFit/>
          </a:bodyPr>
          <a:lstStyle/>
          <a:p>
            <a:pPr algn="ctr"/>
            <a:r>
              <a:rPr lang="en-US" sz="2000" dirty="0">
                <a:latin typeface="Verdana"/>
                <a:cs typeface="Verdana"/>
              </a:rPr>
              <a:t>Jeremy Berg</a:t>
            </a:r>
          </a:p>
        </p:txBody>
      </p:sp>
    </p:spTree>
    <p:extLst>
      <p:ext uri="{BB962C8B-B14F-4D97-AF65-F5344CB8AC3E}">
        <p14:creationId xmlns:p14="http://schemas.microsoft.com/office/powerpoint/2010/main" val="9947804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44626" y="1432322"/>
            <a:ext cx="6370640" cy="4777979"/>
          </a:xfrm>
          <a:prstGeom prst="rect">
            <a:avLst/>
          </a:prstGeom>
        </p:spPr>
      </p:pic>
      <p:sp>
        <p:nvSpPr>
          <p:cNvPr id="13" name="Title 1"/>
          <p:cNvSpPr txBox="1">
            <a:spLocks/>
          </p:cNvSpPr>
          <p:nvPr/>
        </p:nvSpPr>
        <p:spPr>
          <a:xfrm>
            <a:off x="0" y="1200"/>
            <a:ext cx="91440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a:solidFill>
                  <a:srgbClr val="0000FF"/>
                </a:solidFill>
                <a:latin typeface="Verdana"/>
                <a:cs typeface="Verdana"/>
              </a:rPr>
              <a:t>Direct and pleiotropic selection are key determinants of architecture</a:t>
            </a:r>
            <a:endParaRPr lang="he-IL" sz="3200" dirty="0">
              <a:solidFill>
                <a:srgbClr val="0000FF"/>
              </a:solidFill>
              <a:latin typeface="Verdana"/>
              <a:cs typeface="Verdana"/>
            </a:endParaRPr>
          </a:p>
        </p:txBody>
      </p:sp>
      <p:sp>
        <p:nvSpPr>
          <p:cNvPr id="4" name="Rounded Rectangle 3"/>
          <p:cNvSpPr/>
          <p:nvPr/>
        </p:nvSpPr>
        <p:spPr>
          <a:xfrm>
            <a:off x="2358887" y="3564834"/>
            <a:ext cx="4770782" cy="1417983"/>
          </a:xfrm>
          <a:prstGeom prst="roundRect">
            <a:avLst/>
          </a:prstGeom>
          <a:gradFill flip="none" rotWithShape="1">
            <a:gsLst>
              <a:gs pos="0">
                <a:schemeClr val="accent1">
                  <a:tint val="100000"/>
                  <a:shade val="100000"/>
                  <a:satMod val="130000"/>
                  <a:alpha val="90000"/>
                  <a:lumMod val="71000"/>
                  <a:lumOff val="29000"/>
                </a:schemeClr>
              </a:gs>
              <a:gs pos="100000">
                <a:srgbClr val="0432FF"/>
              </a:gs>
            </a:gsLst>
            <a:lin ang="10800000" scaled="0"/>
            <a:tileRect/>
          </a:gradFill>
          <a:ln>
            <a:noFill/>
          </a:ln>
          <a:effectLst>
            <a:softEdge rad="635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Diagonal Stripe 4"/>
          <p:cNvSpPr/>
          <p:nvPr/>
        </p:nvSpPr>
        <p:spPr>
          <a:xfrm flipV="1">
            <a:off x="2358887" y="1842052"/>
            <a:ext cx="4770782" cy="3498572"/>
          </a:xfrm>
          <a:prstGeom prst="diagStripe">
            <a:avLst>
              <a:gd name="adj" fmla="val 70909"/>
            </a:avLst>
          </a:prstGeom>
          <a:gradFill flip="none" rotWithShape="1">
            <a:gsLst>
              <a:gs pos="0">
                <a:schemeClr val="accent3">
                  <a:lumMod val="75000"/>
                </a:schemeClr>
              </a:gs>
              <a:gs pos="100000">
                <a:schemeClr val="accent3">
                  <a:lumMod val="40000"/>
                  <a:lumOff val="60000"/>
                </a:schemeClr>
              </a:gs>
            </a:gsLst>
            <a:lin ang="0" scaled="1"/>
            <a:tileRect/>
          </a:gradFill>
          <a:effectLst>
            <a:softEdge rad="635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7" name="Straight Arrow Connector 6"/>
          <p:cNvCxnSpPr>
            <a:cxnSpLocks noChangeAspect="1"/>
          </p:cNvCxnSpPr>
          <p:nvPr/>
        </p:nvCxnSpPr>
        <p:spPr>
          <a:xfrm flipH="1">
            <a:off x="3538329" y="4929811"/>
            <a:ext cx="2491409" cy="0"/>
          </a:xfrm>
          <a:prstGeom prst="straightConnector1">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538330" y="4956314"/>
            <a:ext cx="2637184" cy="400110"/>
          </a:xfrm>
          <a:prstGeom prst="rect">
            <a:avLst/>
          </a:prstGeom>
          <a:noFill/>
        </p:spPr>
        <p:txBody>
          <a:bodyPr wrap="square" rtlCol="0">
            <a:spAutoFit/>
          </a:bodyPr>
          <a:lstStyle/>
          <a:p>
            <a:pPr algn="ctr"/>
            <a:r>
              <a:rPr lang="en-US" sz="2000" dirty="0">
                <a:latin typeface="Verdana" charset="0"/>
                <a:ea typeface="Verdana" charset="0"/>
                <a:cs typeface="Verdana" charset="0"/>
              </a:rPr>
              <a:t>stronger selection </a:t>
            </a:r>
          </a:p>
        </p:txBody>
      </p:sp>
      <p:cxnSp>
        <p:nvCxnSpPr>
          <p:cNvPr id="11" name="Straight Arrow Connector 10"/>
          <p:cNvCxnSpPr>
            <a:cxnSpLocks noChangeAspect="1"/>
          </p:cNvCxnSpPr>
          <p:nvPr/>
        </p:nvCxnSpPr>
        <p:spPr>
          <a:xfrm rot="2220000" flipH="1">
            <a:off x="3465446" y="2789592"/>
            <a:ext cx="2347436" cy="0"/>
          </a:xfrm>
          <a:prstGeom prst="straightConnector1">
            <a:avLst/>
          </a:prstGeom>
          <a:ln w="76200">
            <a:solidFill>
              <a:schemeClr val="accent3">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rot="2220000">
            <a:off x="3452194" y="2287901"/>
            <a:ext cx="2484787" cy="861774"/>
          </a:xfrm>
          <a:prstGeom prst="rect">
            <a:avLst/>
          </a:prstGeom>
          <a:noFill/>
          <a:ln>
            <a:noFill/>
          </a:ln>
        </p:spPr>
        <p:txBody>
          <a:bodyPr wrap="square" rtlCol="0">
            <a:spAutoFit/>
          </a:bodyPr>
          <a:lstStyle/>
          <a:p>
            <a:pPr algn="ctr">
              <a:lnSpc>
                <a:spcPct val="150000"/>
              </a:lnSpc>
            </a:pPr>
            <a:r>
              <a:rPr lang="en-US" sz="2000" dirty="0">
                <a:solidFill>
                  <a:schemeClr val="accent3">
                    <a:lumMod val="75000"/>
                  </a:schemeClr>
                </a:solidFill>
                <a:latin typeface="Verdana" charset="0"/>
                <a:ea typeface="Verdana" charset="0"/>
                <a:cs typeface="Verdana" charset="0"/>
              </a:rPr>
              <a:t>stronger direct</a:t>
            </a:r>
          </a:p>
          <a:p>
            <a:pPr algn="ctr"/>
            <a:r>
              <a:rPr lang="en-US" sz="2000" dirty="0">
                <a:solidFill>
                  <a:schemeClr val="accent3">
                    <a:lumMod val="75000"/>
                  </a:schemeClr>
                </a:solidFill>
                <a:latin typeface="Verdana" charset="0"/>
                <a:ea typeface="Verdana" charset="0"/>
                <a:cs typeface="Verdana" charset="0"/>
              </a:rPr>
              <a:t>selection </a:t>
            </a:r>
          </a:p>
        </p:txBody>
      </p:sp>
    </p:spTree>
    <p:extLst>
      <p:ext uri="{BB962C8B-B14F-4D97-AF65-F5344CB8AC3E}">
        <p14:creationId xmlns:p14="http://schemas.microsoft.com/office/powerpoint/2010/main" val="28415853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167090" y="2288530"/>
            <a:ext cx="8855770" cy="4903937"/>
          </a:xfrm>
        </p:spPr>
        <p:txBody>
          <a:bodyPr>
            <a:normAutofit/>
          </a:bodyPr>
          <a:lstStyle/>
          <a:p>
            <a:r>
              <a:rPr lang="en-US" sz="2400" dirty="0">
                <a:latin typeface="Verdana"/>
                <a:cs typeface="Verdana"/>
              </a:rPr>
              <a:t>Often under stabilizing selection.</a:t>
            </a:r>
          </a:p>
          <a:p>
            <a:endParaRPr lang="en-US" sz="2400" dirty="0">
              <a:latin typeface="Verdana"/>
              <a:cs typeface="Verdana"/>
            </a:endParaRPr>
          </a:p>
          <a:p>
            <a:r>
              <a:rPr lang="en-US" sz="2400" dirty="0">
                <a:latin typeface="Verdana"/>
                <a:cs typeface="Verdana"/>
              </a:rPr>
              <a:t>Often highly pleiotropic.</a:t>
            </a:r>
          </a:p>
          <a:p>
            <a:endParaRPr lang="en-US" sz="2400" dirty="0">
              <a:latin typeface="Verdana"/>
              <a:cs typeface="Verdana"/>
            </a:endParaRPr>
          </a:p>
          <a:p>
            <a:r>
              <a:rPr lang="en-US" sz="2400" dirty="0">
                <a:latin typeface="Verdana"/>
                <a:cs typeface="Verdana"/>
              </a:rPr>
              <a:t>Dominated by many loci of small additive effects. </a:t>
            </a:r>
          </a:p>
          <a:p>
            <a:pPr marL="0" indent="0">
              <a:buNone/>
            </a:pPr>
            <a:endParaRPr lang="en-US" sz="2400" dirty="0">
              <a:latin typeface="Verdana"/>
              <a:cs typeface="Verdana"/>
            </a:endParaRPr>
          </a:p>
          <a:p>
            <a:endParaRPr lang="en-US" sz="1800" dirty="0">
              <a:latin typeface="Verdana"/>
              <a:cs typeface="Verdana"/>
            </a:endParaRPr>
          </a:p>
          <a:p>
            <a:pPr marL="457200" lvl="1" indent="0">
              <a:buNone/>
            </a:pPr>
            <a:endParaRPr lang="en-US" sz="1800" dirty="0">
              <a:latin typeface="Verdana"/>
              <a:cs typeface="Verdana"/>
            </a:endParaRPr>
          </a:p>
          <a:p>
            <a:pPr marL="457200" lvl="1" indent="0">
              <a:buNone/>
            </a:pPr>
            <a:endParaRPr lang="en-US" sz="1800" dirty="0">
              <a:latin typeface="Verdana"/>
              <a:cs typeface="Verdana"/>
            </a:endParaRPr>
          </a:p>
          <a:p>
            <a:pPr marL="457200" lvl="1" indent="0">
              <a:buNone/>
            </a:pPr>
            <a:endParaRPr lang="en-US" sz="1800" dirty="0">
              <a:latin typeface="Verdana"/>
              <a:cs typeface="Verdana"/>
            </a:endParaRPr>
          </a:p>
          <a:p>
            <a:pPr marL="457200" lvl="1" indent="0">
              <a:buNone/>
            </a:pPr>
            <a:endParaRPr lang="en-US" sz="1400" dirty="0">
              <a:latin typeface="Verdana"/>
              <a:cs typeface="Verdana"/>
            </a:endParaRPr>
          </a:p>
          <a:p>
            <a:pPr marL="0" indent="0" algn="ctr">
              <a:buNone/>
            </a:pPr>
            <a:endParaRPr lang="en-US" sz="2400" baseline="-25000" dirty="0">
              <a:latin typeface="Verdana"/>
              <a:cs typeface="Verdana"/>
            </a:endParaRPr>
          </a:p>
          <a:p>
            <a:pPr marL="0" indent="0">
              <a:buNone/>
            </a:pPr>
            <a:endParaRPr lang="en-US" sz="2400" baseline="-25000" dirty="0">
              <a:latin typeface="Verdana"/>
              <a:cs typeface="Verdana"/>
            </a:endParaRPr>
          </a:p>
          <a:p>
            <a:endParaRPr lang="en-US" sz="2400" baseline="-25000" dirty="0">
              <a:latin typeface="Verdana"/>
              <a:cs typeface="Verdana"/>
            </a:endParaRPr>
          </a:p>
        </p:txBody>
      </p:sp>
      <p:sp>
        <p:nvSpPr>
          <p:cNvPr id="2" name="Rectangle 1"/>
          <p:cNvSpPr/>
          <p:nvPr/>
        </p:nvSpPr>
        <p:spPr>
          <a:xfrm>
            <a:off x="0" y="2986088"/>
            <a:ext cx="9144000" cy="27146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Content Placeholder 3"/>
          <p:cNvPicPr>
            <a:picLocks noChangeAspect="1"/>
          </p:cNvPicPr>
          <p:nvPr/>
        </p:nvPicPr>
        <p:blipFill>
          <a:blip r:embed="rId3"/>
          <a:stretch>
            <a:fillRect/>
          </a:stretch>
        </p:blipFill>
        <p:spPr>
          <a:xfrm>
            <a:off x="2300272" y="3274534"/>
            <a:ext cx="4321720" cy="2765901"/>
          </a:xfrm>
          <a:prstGeom prst="rect">
            <a:avLst/>
          </a:prstGeom>
        </p:spPr>
      </p:pic>
      <p:sp>
        <p:nvSpPr>
          <p:cNvPr id="8" name="Title 1"/>
          <p:cNvSpPr txBox="1">
            <a:spLocks/>
          </p:cNvSpPr>
          <p:nvPr/>
        </p:nvSpPr>
        <p:spPr>
          <a:xfrm>
            <a:off x="457200" y="160334"/>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a:solidFill>
                  <a:srgbClr val="0000FF"/>
                </a:solidFill>
                <a:latin typeface="Verdana"/>
                <a:cs typeface="Verdana"/>
              </a:rPr>
              <a:t> </a:t>
            </a:r>
            <a:r>
              <a:rPr lang="en-US" sz="3200" dirty="0">
                <a:solidFill>
                  <a:srgbClr val="0000FF"/>
                </a:solidFill>
                <a:latin typeface="Verdana"/>
                <a:cs typeface="Verdana"/>
              </a:rPr>
              <a:t>Some observations to guide modeling </a:t>
            </a:r>
          </a:p>
          <a:p>
            <a:r>
              <a:rPr lang="en-US" sz="3200" dirty="0">
                <a:solidFill>
                  <a:srgbClr val="0000FF"/>
                </a:solidFill>
                <a:latin typeface="Verdana"/>
                <a:cs typeface="Verdana"/>
              </a:rPr>
              <a:t>genetic architecture: </a:t>
            </a:r>
          </a:p>
        </p:txBody>
      </p:sp>
    </p:spTree>
    <p:extLst>
      <p:ext uri="{BB962C8B-B14F-4D97-AF65-F5344CB8AC3E}">
        <p14:creationId xmlns:p14="http://schemas.microsoft.com/office/powerpoint/2010/main" val="9380374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167090" y="2288530"/>
            <a:ext cx="8855770" cy="4903937"/>
          </a:xfrm>
        </p:spPr>
        <p:txBody>
          <a:bodyPr>
            <a:normAutofit/>
          </a:bodyPr>
          <a:lstStyle/>
          <a:p>
            <a:r>
              <a:rPr lang="en-US" sz="2400" dirty="0">
                <a:latin typeface="Verdana"/>
                <a:cs typeface="Verdana"/>
              </a:rPr>
              <a:t>Often under stabilizing selection.</a:t>
            </a:r>
          </a:p>
          <a:p>
            <a:endParaRPr lang="en-US" sz="2400" dirty="0">
              <a:latin typeface="Verdana"/>
              <a:cs typeface="Verdana"/>
            </a:endParaRPr>
          </a:p>
          <a:p>
            <a:r>
              <a:rPr lang="en-US" sz="2400" dirty="0">
                <a:latin typeface="Verdana"/>
                <a:cs typeface="Verdana"/>
              </a:rPr>
              <a:t>Often highly pleiotropic.</a:t>
            </a:r>
          </a:p>
          <a:p>
            <a:endParaRPr lang="en-US" sz="2400" dirty="0">
              <a:latin typeface="Verdana"/>
              <a:cs typeface="Verdana"/>
            </a:endParaRPr>
          </a:p>
          <a:p>
            <a:r>
              <a:rPr lang="en-US" sz="2400" dirty="0">
                <a:latin typeface="Verdana"/>
                <a:cs typeface="Verdana"/>
              </a:rPr>
              <a:t>Dominated by many loci of small additive effects. </a:t>
            </a:r>
          </a:p>
          <a:p>
            <a:pPr marL="0" indent="0">
              <a:buNone/>
            </a:pPr>
            <a:endParaRPr lang="en-US" sz="2400" dirty="0">
              <a:latin typeface="Verdana"/>
              <a:cs typeface="Verdana"/>
            </a:endParaRPr>
          </a:p>
          <a:p>
            <a:endParaRPr lang="en-US" sz="1800" dirty="0">
              <a:latin typeface="Verdana"/>
              <a:cs typeface="Verdana"/>
            </a:endParaRPr>
          </a:p>
          <a:p>
            <a:pPr marL="457200" lvl="1" indent="0">
              <a:buNone/>
            </a:pPr>
            <a:endParaRPr lang="en-US" sz="1800" dirty="0">
              <a:latin typeface="Verdana"/>
              <a:cs typeface="Verdana"/>
            </a:endParaRPr>
          </a:p>
          <a:p>
            <a:pPr marL="457200" lvl="1" indent="0">
              <a:buNone/>
            </a:pPr>
            <a:endParaRPr lang="en-US" sz="1800" dirty="0">
              <a:latin typeface="Verdana"/>
              <a:cs typeface="Verdana"/>
            </a:endParaRPr>
          </a:p>
          <a:p>
            <a:pPr marL="457200" lvl="1" indent="0">
              <a:buNone/>
            </a:pPr>
            <a:endParaRPr lang="en-US" sz="1800" dirty="0">
              <a:latin typeface="Verdana"/>
              <a:cs typeface="Verdana"/>
            </a:endParaRPr>
          </a:p>
          <a:p>
            <a:pPr marL="457200" lvl="1" indent="0">
              <a:buNone/>
            </a:pPr>
            <a:endParaRPr lang="en-US" sz="1400" dirty="0">
              <a:latin typeface="Verdana"/>
              <a:cs typeface="Verdana"/>
            </a:endParaRPr>
          </a:p>
          <a:p>
            <a:pPr marL="0" indent="0" algn="ctr">
              <a:buNone/>
            </a:pPr>
            <a:endParaRPr lang="en-US" sz="2400" baseline="-25000" dirty="0">
              <a:latin typeface="Verdana"/>
              <a:cs typeface="Verdana"/>
            </a:endParaRPr>
          </a:p>
          <a:p>
            <a:pPr marL="0" indent="0">
              <a:buNone/>
            </a:pPr>
            <a:endParaRPr lang="en-US" sz="2400" baseline="-25000" dirty="0">
              <a:latin typeface="Verdana"/>
              <a:cs typeface="Verdana"/>
            </a:endParaRPr>
          </a:p>
          <a:p>
            <a:endParaRPr lang="en-US" sz="2400" baseline="-25000" dirty="0">
              <a:latin typeface="Verdana"/>
              <a:cs typeface="Verdana"/>
            </a:endParaRPr>
          </a:p>
        </p:txBody>
      </p:sp>
      <p:sp>
        <p:nvSpPr>
          <p:cNvPr id="4" name="Rectangle 3"/>
          <p:cNvSpPr/>
          <p:nvPr/>
        </p:nvSpPr>
        <p:spPr>
          <a:xfrm>
            <a:off x="0" y="4129098"/>
            <a:ext cx="9144000" cy="27146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9523" y="2057388"/>
            <a:ext cx="9134477" cy="923935"/>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1"/>
          <p:cNvSpPr txBox="1">
            <a:spLocks/>
          </p:cNvSpPr>
          <p:nvPr/>
        </p:nvSpPr>
        <p:spPr>
          <a:xfrm>
            <a:off x="457200" y="160334"/>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a:solidFill>
                  <a:srgbClr val="0000FF"/>
                </a:solidFill>
                <a:latin typeface="Verdana"/>
                <a:cs typeface="Verdana"/>
              </a:rPr>
              <a:t> </a:t>
            </a:r>
            <a:r>
              <a:rPr lang="en-US" sz="3200" dirty="0">
                <a:solidFill>
                  <a:srgbClr val="0000FF"/>
                </a:solidFill>
                <a:latin typeface="Verdana"/>
                <a:cs typeface="Verdana"/>
              </a:rPr>
              <a:t>Some observations to guide modeling </a:t>
            </a:r>
          </a:p>
          <a:p>
            <a:r>
              <a:rPr lang="en-US" sz="3200" dirty="0">
                <a:solidFill>
                  <a:srgbClr val="0000FF"/>
                </a:solidFill>
                <a:latin typeface="Verdana"/>
                <a:cs typeface="Verdana"/>
              </a:rPr>
              <a:t>genetic architecture: </a:t>
            </a:r>
          </a:p>
        </p:txBody>
      </p:sp>
    </p:spTree>
    <p:extLst>
      <p:ext uri="{BB962C8B-B14F-4D97-AF65-F5344CB8AC3E}">
        <p14:creationId xmlns:p14="http://schemas.microsoft.com/office/powerpoint/2010/main" val="3681689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167090" y="2288530"/>
            <a:ext cx="8855770" cy="4903937"/>
          </a:xfrm>
        </p:spPr>
        <p:txBody>
          <a:bodyPr>
            <a:normAutofit/>
          </a:bodyPr>
          <a:lstStyle/>
          <a:p>
            <a:r>
              <a:rPr lang="en-US" sz="2400" dirty="0">
                <a:latin typeface="Verdana"/>
                <a:cs typeface="Verdana"/>
              </a:rPr>
              <a:t>Often under stabilizing selection.</a:t>
            </a:r>
          </a:p>
          <a:p>
            <a:endParaRPr lang="en-US" sz="2400" dirty="0">
              <a:latin typeface="Verdana"/>
              <a:cs typeface="Verdana"/>
            </a:endParaRPr>
          </a:p>
          <a:p>
            <a:r>
              <a:rPr lang="en-US" sz="2400" dirty="0">
                <a:latin typeface="Verdana"/>
                <a:cs typeface="Verdana"/>
              </a:rPr>
              <a:t>Often highly pleiotropic.</a:t>
            </a:r>
          </a:p>
          <a:p>
            <a:endParaRPr lang="en-US" sz="2400" dirty="0">
              <a:latin typeface="Verdana"/>
              <a:cs typeface="Verdana"/>
            </a:endParaRPr>
          </a:p>
          <a:p>
            <a:r>
              <a:rPr lang="en-US" sz="2400" dirty="0">
                <a:latin typeface="Verdana"/>
                <a:cs typeface="Verdana"/>
              </a:rPr>
              <a:t>Dominated by many loci of small additive effects. </a:t>
            </a:r>
          </a:p>
          <a:p>
            <a:pPr marL="0" indent="0">
              <a:buNone/>
            </a:pPr>
            <a:endParaRPr lang="en-US" sz="2400" dirty="0">
              <a:latin typeface="Verdana"/>
              <a:cs typeface="Verdana"/>
            </a:endParaRPr>
          </a:p>
          <a:p>
            <a:endParaRPr lang="en-US" sz="1800" dirty="0">
              <a:latin typeface="Verdana"/>
              <a:cs typeface="Verdana"/>
            </a:endParaRPr>
          </a:p>
          <a:p>
            <a:pPr marL="457200" lvl="1" indent="0">
              <a:buNone/>
            </a:pPr>
            <a:endParaRPr lang="en-US" sz="1800" dirty="0">
              <a:latin typeface="Verdana"/>
              <a:cs typeface="Verdana"/>
            </a:endParaRPr>
          </a:p>
          <a:p>
            <a:pPr marL="457200" lvl="1" indent="0">
              <a:buNone/>
            </a:pPr>
            <a:endParaRPr lang="en-US" sz="1800" dirty="0">
              <a:latin typeface="Verdana"/>
              <a:cs typeface="Verdana"/>
            </a:endParaRPr>
          </a:p>
          <a:p>
            <a:pPr marL="457200" lvl="1" indent="0">
              <a:buNone/>
            </a:pPr>
            <a:endParaRPr lang="en-US" sz="1800" dirty="0">
              <a:latin typeface="Verdana"/>
              <a:cs typeface="Verdana"/>
            </a:endParaRPr>
          </a:p>
          <a:p>
            <a:pPr marL="457200" lvl="1" indent="0">
              <a:buNone/>
            </a:pPr>
            <a:endParaRPr lang="en-US" sz="1400" dirty="0">
              <a:latin typeface="Verdana"/>
              <a:cs typeface="Verdana"/>
            </a:endParaRPr>
          </a:p>
          <a:p>
            <a:pPr marL="0" indent="0" algn="ctr">
              <a:buNone/>
            </a:pPr>
            <a:endParaRPr lang="en-US" sz="2400" baseline="-25000" dirty="0">
              <a:latin typeface="Verdana"/>
              <a:cs typeface="Verdana"/>
            </a:endParaRPr>
          </a:p>
          <a:p>
            <a:pPr marL="0" indent="0">
              <a:buNone/>
            </a:pPr>
            <a:endParaRPr lang="en-US" sz="2400" baseline="-25000" dirty="0">
              <a:latin typeface="Verdana"/>
              <a:cs typeface="Verdana"/>
            </a:endParaRPr>
          </a:p>
          <a:p>
            <a:endParaRPr lang="en-US" sz="2400" baseline="-25000" dirty="0">
              <a:latin typeface="Verdana"/>
              <a:cs typeface="Verdana"/>
            </a:endParaRPr>
          </a:p>
        </p:txBody>
      </p:sp>
      <p:sp>
        <p:nvSpPr>
          <p:cNvPr id="4" name="Rectangle 3"/>
          <p:cNvSpPr/>
          <p:nvPr/>
        </p:nvSpPr>
        <p:spPr>
          <a:xfrm>
            <a:off x="9523" y="2057388"/>
            <a:ext cx="9134477" cy="1714512"/>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txBox="1">
            <a:spLocks/>
          </p:cNvSpPr>
          <p:nvPr/>
        </p:nvSpPr>
        <p:spPr>
          <a:xfrm>
            <a:off x="457200" y="160334"/>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a:solidFill>
                  <a:srgbClr val="0000FF"/>
                </a:solidFill>
                <a:latin typeface="Verdana"/>
                <a:cs typeface="Verdana"/>
              </a:rPr>
              <a:t> </a:t>
            </a:r>
            <a:r>
              <a:rPr lang="en-US" sz="3200" dirty="0">
                <a:solidFill>
                  <a:srgbClr val="0000FF"/>
                </a:solidFill>
                <a:latin typeface="Verdana"/>
                <a:cs typeface="Verdana"/>
              </a:rPr>
              <a:t>Some observations to guide modeling genetic architecture: </a:t>
            </a:r>
          </a:p>
        </p:txBody>
      </p:sp>
    </p:spTree>
    <p:extLst>
      <p:ext uri="{BB962C8B-B14F-4D97-AF65-F5344CB8AC3E}">
        <p14:creationId xmlns:p14="http://schemas.microsoft.com/office/powerpoint/2010/main" val="18045796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2093075" y="1371241"/>
            <a:ext cx="6017969" cy="5303313"/>
            <a:chOff x="2093075" y="1371241"/>
            <a:chExt cx="6017969" cy="5303313"/>
          </a:xfrm>
        </p:grpSpPr>
        <p:cxnSp>
          <p:nvCxnSpPr>
            <p:cNvPr id="23" name="Straight Arrow Connector 22"/>
            <p:cNvCxnSpPr/>
            <p:nvPr/>
          </p:nvCxnSpPr>
          <p:spPr>
            <a:xfrm flipV="1">
              <a:off x="4572002" y="1693331"/>
              <a:ext cx="789" cy="4981223"/>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rot="5400000" flipV="1">
              <a:off x="4583292" y="1803398"/>
              <a:ext cx="789" cy="4981223"/>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4092222" y="1371241"/>
              <a:ext cx="959556" cy="369332"/>
            </a:xfrm>
            <a:prstGeom prst="rect">
              <a:avLst/>
            </a:prstGeom>
            <a:noFill/>
          </p:spPr>
          <p:txBody>
            <a:bodyPr wrap="square" rtlCol="0">
              <a:spAutoFit/>
            </a:bodyPr>
            <a:lstStyle/>
            <a:p>
              <a:pPr algn="ctr"/>
              <a:r>
                <a:rPr lang="en-US" dirty="0">
                  <a:latin typeface="Verdana"/>
                  <a:cs typeface="Verdana"/>
                </a:rPr>
                <a:t>trait 2 </a:t>
              </a:r>
            </a:p>
          </p:txBody>
        </p:sp>
        <p:sp>
          <p:nvSpPr>
            <p:cNvPr id="26" name="TextBox 25"/>
            <p:cNvSpPr txBox="1"/>
            <p:nvPr/>
          </p:nvSpPr>
          <p:spPr>
            <a:xfrm>
              <a:off x="7151488" y="4091843"/>
              <a:ext cx="959556" cy="369332"/>
            </a:xfrm>
            <a:prstGeom prst="rect">
              <a:avLst/>
            </a:prstGeom>
            <a:noFill/>
          </p:spPr>
          <p:txBody>
            <a:bodyPr wrap="square" rtlCol="0">
              <a:spAutoFit/>
            </a:bodyPr>
            <a:lstStyle/>
            <a:p>
              <a:pPr algn="ctr"/>
              <a:r>
                <a:rPr lang="en-US" dirty="0">
                  <a:latin typeface="Verdana"/>
                  <a:cs typeface="Verdana"/>
                </a:rPr>
                <a:t>trait 1 </a:t>
              </a:r>
            </a:p>
          </p:txBody>
        </p:sp>
      </p:grpSp>
      <p:cxnSp>
        <p:nvCxnSpPr>
          <p:cNvPr id="27" name="Straight Arrow Connector 26"/>
          <p:cNvCxnSpPr/>
          <p:nvPr/>
        </p:nvCxnSpPr>
        <p:spPr>
          <a:xfrm flipV="1">
            <a:off x="4572791" y="3189111"/>
            <a:ext cx="1240987" cy="1104505"/>
          </a:xfrm>
          <a:prstGeom prst="straightConnector1">
            <a:avLst/>
          </a:prstGeom>
          <a:ln w="28575" cmpd="sng">
            <a:solidFill>
              <a:srgbClr val="0000FF"/>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161629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2093075" y="1371241"/>
            <a:ext cx="6017969" cy="5303313"/>
            <a:chOff x="2093075" y="1371241"/>
            <a:chExt cx="6017969" cy="5303313"/>
          </a:xfrm>
        </p:grpSpPr>
        <p:cxnSp>
          <p:nvCxnSpPr>
            <p:cNvPr id="23" name="Straight Arrow Connector 22"/>
            <p:cNvCxnSpPr/>
            <p:nvPr/>
          </p:nvCxnSpPr>
          <p:spPr>
            <a:xfrm flipV="1">
              <a:off x="4572002" y="1693331"/>
              <a:ext cx="789" cy="4981223"/>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rot="5400000" flipV="1">
              <a:off x="4583292" y="1803398"/>
              <a:ext cx="789" cy="4981223"/>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4092222" y="1371241"/>
              <a:ext cx="959556" cy="369332"/>
            </a:xfrm>
            <a:prstGeom prst="rect">
              <a:avLst/>
            </a:prstGeom>
            <a:noFill/>
          </p:spPr>
          <p:txBody>
            <a:bodyPr wrap="square" rtlCol="0">
              <a:spAutoFit/>
            </a:bodyPr>
            <a:lstStyle/>
            <a:p>
              <a:pPr algn="ctr"/>
              <a:r>
                <a:rPr lang="en-US" dirty="0" err="1">
                  <a:latin typeface="Verdana"/>
                  <a:cs typeface="Verdana"/>
                </a:rPr>
                <a:t>bmi</a:t>
              </a:r>
              <a:r>
                <a:rPr lang="en-US" dirty="0">
                  <a:latin typeface="Verdana"/>
                  <a:cs typeface="Verdana"/>
                </a:rPr>
                <a:t> </a:t>
              </a:r>
            </a:p>
          </p:txBody>
        </p:sp>
        <p:sp>
          <p:nvSpPr>
            <p:cNvPr id="26" name="TextBox 25"/>
            <p:cNvSpPr txBox="1"/>
            <p:nvPr/>
          </p:nvSpPr>
          <p:spPr>
            <a:xfrm>
              <a:off x="7151488" y="4091843"/>
              <a:ext cx="959556" cy="369332"/>
            </a:xfrm>
            <a:prstGeom prst="rect">
              <a:avLst/>
            </a:prstGeom>
            <a:noFill/>
          </p:spPr>
          <p:txBody>
            <a:bodyPr wrap="square" rtlCol="0">
              <a:spAutoFit/>
            </a:bodyPr>
            <a:lstStyle/>
            <a:p>
              <a:pPr algn="ctr"/>
              <a:r>
                <a:rPr lang="en-US" dirty="0">
                  <a:latin typeface="Verdana"/>
                  <a:cs typeface="Verdana"/>
                </a:rPr>
                <a:t>height </a:t>
              </a:r>
            </a:p>
          </p:txBody>
        </p:sp>
      </p:grpSp>
      <p:cxnSp>
        <p:nvCxnSpPr>
          <p:cNvPr id="27" name="Straight Arrow Connector 26"/>
          <p:cNvCxnSpPr/>
          <p:nvPr/>
        </p:nvCxnSpPr>
        <p:spPr>
          <a:xfrm flipV="1">
            <a:off x="4572791" y="3189111"/>
            <a:ext cx="1240987" cy="1104505"/>
          </a:xfrm>
          <a:prstGeom prst="straightConnector1">
            <a:avLst/>
          </a:prstGeom>
          <a:ln w="28575" cmpd="sng">
            <a:solidFill>
              <a:srgbClr val="0000FF"/>
            </a:solidFill>
            <a:tailEnd type="arrow"/>
          </a:ln>
        </p:spPr>
        <p:style>
          <a:lnRef idx="2">
            <a:schemeClr val="accent1"/>
          </a:lnRef>
          <a:fillRef idx="0">
            <a:schemeClr val="accent1"/>
          </a:fillRef>
          <a:effectRef idx="1">
            <a:schemeClr val="accent1"/>
          </a:effectRef>
          <a:fontRef idx="minor">
            <a:schemeClr val="tx1"/>
          </a:fontRef>
        </p:style>
      </p:cxnSp>
      <p:pic>
        <p:nvPicPr>
          <p:cNvPr id="11" name="Picture 10"/>
          <p:cNvPicPr>
            <a:picLocks/>
          </p:cNvPicPr>
          <p:nvPr/>
        </p:nvPicPr>
        <p:blipFill>
          <a:blip r:embed="rId3"/>
          <a:stretch>
            <a:fillRect/>
          </a:stretch>
        </p:blipFill>
        <p:spPr>
          <a:xfrm>
            <a:off x="5826145" y="2524108"/>
            <a:ext cx="909278" cy="600070"/>
          </a:xfrm>
          <a:prstGeom prst="rect">
            <a:avLst/>
          </a:prstGeom>
        </p:spPr>
      </p:pic>
      <p:cxnSp>
        <p:nvCxnSpPr>
          <p:cNvPr id="9" name="Straight Arrow Connector 8">
            <a:extLst>
              <a:ext uri="{FF2B5EF4-FFF2-40B4-BE49-F238E27FC236}">
                <a16:creationId xmlns:a16="http://schemas.microsoft.com/office/drawing/2014/main" id="{0610A558-DC17-B048-B9FD-32D6EF788498}"/>
              </a:ext>
            </a:extLst>
          </p:cNvPr>
          <p:cNvCxnSpPr/>
          <p:nvPr/>
        </p:nvCxnSpPr>
        <p:spPr>
          <a:xfrm rot="5400000">
            <a:off x="3415495" y="4346410"/>
            <a:ext cx="1240987" cy="1104505"/>
          </a:xfrm>
          <a:prstGeom prst="straightConnector1">
            <a:avLst/>
          </a:prstGeom>
          <a:ln w="28575" cmpd="sng">
            <a:solidFill>
              <a:srgbClr val="0000FF"/>
            </a:solidFill>
            <a:tailEnd type="arrow"/>
          </a:ln>
        </p:spPr>
        <p:style>
          <a:lnRef idx="2">
            <a:schemeClr val="accent1"/>
          </a:lnRef>
          <a:fillRef idx="0">
            <a:schemeClr val="accent1"/>
          </a:fillRef>
          <a:effectRef idx="1">
            <a:schemeClr val="accent1"/>
          </a:effectRef>
          <a:fontRef idx="minor">
            <a:schemeClr val="tx1"/>
          </a:fontRef>
        </p:style>
      </p:cxnSp>
      <p:pic>
        <p:nvPicPr>
          <p:cNvPr id="10" name="Picture 9">
            <a:extLst>
              <a:ext uri="{FF2B5EF4-FFF2-40B4-BE49-F238E27FC236}">
                <a16:creationId xmlns:a16="http://schemas.microsoft.com/office/drawing/2014/main" id="{08609D45-3817-774C-B9F8-2F452D0473E1}"/>
              </a:ext>
            </a:extLst>
          </p:cNvPr>
          <p:cNvPicPr>
            <a:picLocks noChangeAspect="1"/>
          </p:cNvPicPr>
          <p:nvPr/>
        </p:nvPicPr>
        <p:blipFill>
          <a:blip r:embed="rId3"/>
          <a:stretch>
            <a:fillRect/>
          </a:stretch>
        </p:blipFill>
        <p:spPr>
          <a:xfrm>
            <a:off x="2935291" y="5439867"/>
            <a:ext cx="379413" cy="422774"/>
          </a:xfrm>
          <a:prstGeom prst="rect">
            <a:avLst/>
          </a:prstGeom>
        </p:spPr>
      </p:pic>
    </p:spTree>
    <p:extLst>
      <p:ext uri="{BB962C8B-B14F-4D97-AF65-F5344CB8AC3E}">
        <p14:creationId xmlns:p14="http://schemas.microsoft.com/office/powerpoint/2010/main" val="19531110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val 18"/>
          <p:cNvSpPr>
            <a:spLocks noChangeAspect="1"/>
          </p:cNvSpPr>
          <p:nvPr/>
        </p:nvSpPr>
        <p:spPr>
          <a:xfrm>
            <a:off x="2238045" y="1960285"/>
            <a:ext cx="4676408" cy="4671931"/>
          </a:xfrm>
          <a:prstGeom prst="ellipse">
            <a:avLst/>
          </a:prstGeom>
          <a:gradFill flip="none" rotWithShape="1">
            <a:gsLst>
              <a:gs pos="35000">
                <a:srgbClr val="FF6600">
                  <a:alpha val="67000"/>
                </a:srgbClr>
              </a:gs>
              <a:gs pos="72000">
                <a:srgbClr val="FFFFFF">
                  <a:alpha val="91000"/>
                </a:srgbClr>
              </a:gs>
            </a:gsLst>
            <a:path path="circle">
              <a:fillToRect l="50000" t="50000" r="50000" b="50000"/>
            </a:path>
            <a:tileRect/>
          </a:gradFill>
          <a:ln w="28575" cmpd="sng">
            <a:no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2" name="Group 21"/>
          <p:cNvGrpSpPr/>
          <p:nvPr/>
        </p:nvGrpSpPr>
        <p:grpSpPr>
          <a:xfrm>
            <a:off x="2093075" y="1371241"/>
            <a:ext cx="6017969" cy="5303313"/>
            <a:chOff x="2093075" y="1371241"/>
            <a:chExt cx="6017969" cy="5303313"/>
          </a:xfrm>
        </p:grpSpPr>
        <p:cxnSp>
          <p:nvCxnSpPr>
            <p:cNvPr id="23" name="Straight Arrow Connector 22"/>
            <p:cNvCxnSpPr/>
            <p:nvPr/>
          </p:nvCxnSpPr>
          <p:spPr>
            <a:xfrm flipV="1">
              <a:off x="4572002" y="1693331"/>
              <a:ext cx="789" cy="4981223"/>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rot="5400000" flipV="1">
              <a:off x="4583292" y="1803398"/>
              <a:ext cx="789" cy="4981223"/>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4092222" y="1371241"/>
              <a:ext cx="959556" cy="369332"/>
            </a:xfrm>
            <a:prstGeom prst="rect">
              <a:avLst/>
            </a:prstGeom>
            <a:noFill/>
          </p:spPr>
          <p:txBody>
            <a:bodyPr wrap="square" rtlCol="0">
              <a:spAutoFit/>
            </a:bodyPr>
            <a:lstStyle/>
            <a:p>
              <a:pPr algn="ctr"/>
              <a:r>
                <a:rPr lang="en-US" dirty="0">
                  <a:latin typeface="Verdana"/>
                  <a:cs typeface="Verdana"/>
                </a:rPr>
                <a:t>trait 2 </a:t>
              </a:r>
            </a:p>
          </p:txBody>
        </p:sp>
        <p:sp>
          <p:nvSpPr>
            <p:cNvPr id="26" name="TextBox 25"/>
            <p:cNvSpPr txBox="1"/>
            <p:nvPr/>
          </p:nvSpPr>
          <p:spPr>
            <a:xfrm>
              <a:off x="7151488" y="4091843"/>
              <a:ext cx="959556" cy="369332"/>
            </a:xfrm>
            <a:prstGeom prst="rect">
              <a:avLst/>
            </a:prstGeom>
            <a:noFill/>
          </p:spPr>
          <p:txBody>
            <a:bodyPr wrap="square" rtlCol="0">
              <a:spAutoFit/>
            </a:bodyPr>
            <a:lstStyle/>
            <a:p>
              <a:pPr algn="ctr"/>
              <a:r>
                <a:rPr lang="en-US" dirty="0">
                  <a:latin typeface="Verdana"/>
                  <a:cs typeface="Verdana"/>
                </a:rPr>
                <a:t>trait 1 </a:t>
              </a:r>
            </a:p>
          </p:txBody>
        </p:sp>
      </p:grpSp>
      <p:cxnSp>
        <p:nvCxnSpPr>
          <p:cNvPr id="27" name="Straight Arrow Connector 26"/>
          <p:cNvCxnSpPr/>
          <p:nvPr/>
        </p:nvCxnSpPr>
        <p:spPr>
          <a:xfrm flipV="1">
            <a:off x="4572791" y="3189111"/>
            <a:ext cx="1240987" cy="1104505"/>
          </a:xfrm>
          <a:prstGeom prst="straightConnector1">
            <a:avLst/>
          </a:prstGeom>
          <a:ln w="28575" cmpd="sng">
            <a:solidFill>
              <a:srgbClr val="0000FF"/>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854501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p:cNvSpPr>
            <a:spLocks noChangeAspect="1"/>
          </p:cNvSpPr>
          <p:nvPr/>
        </p:nvSpPr>
        <p:spPr>
          <a:xfrm>
            <a:off x="2238045" y="1960285"/>
            <a:ext cx="4676408" cy="4671931"/>
          </a:xfrm>
          <a:prstGeom prst="ellipse">
            <a:avLst/>
          </a:prstGeom>
          <a:gradFill flip="none" rotWithShape="1">
            <a:gsLst>
              <a:gs pos="35000">
                <a:srgbClr val="FF6600">
                  <a:alpha val="67000"/>
                </a:srgbClr>
              </a:gs>
              <a:gs pos="72000">
                <a:srgbClr val="FFFFFF">
                  <a:alpha val="91000"/>
                </a:srgbClr>
              </a:gs>
            </a:gsLst>
            <a:path path="circle">
              <a:fillToRect l="50000" t="50000" r="50000" b="50000"/>
            </a:path>
            <a:tileRect/>
          </a:gradFill>
          <a:ln w="28575" cmpd="sng">
            <a:no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2" name="Group 21"/>
          <p:cNvGrpSpPr/>
          <p:nvPr/>
        </p:nvGrpSpPr>
        <p:grpSpPr>
          <a:xfrm>
            <a:off x="2093075" y="1371241"/>
            <a:ext cx="6017969" cy="5303313"/>
            <a:chOff x="2093075" y="1371241"/>
            <a:chExt cx="6017969" cy="5303313"/>
          </a:xfrm>
        </p:grpSpPr>
        <p:cxnSp>
          <p:nvCxnSpPr>
            <p:cNvPr id="23" name="Straight Arrow Connector 22"/>
            <p:cNvCxnSpPr/>
            <p:nvPr/>
          </p:nvCxnSpPr>
          <p:spPr>
            <a:xfrm flipV="1">
              <a:off x="4572002" y="1693331"/>
              <a:ext cx="789" cy="4981223"/>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rot="5400000" flipV="1">
              <a:off x="4583292" y="1803398"/>
              <a:ext cx="789" cy="4981223"/>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4092222" y="1371241"/>
              <a:ext cx="959556" cy="369332"/>
            </a:xfrm>
            <a:prstGeom prst="rect">
              <a:avLst/>
            </a:prstGeom>
            <a:noFill/>
          </p:spPr>
          <p:txBody>
            <a:bodyPr wrap="square" rtlCol="0">
              <a:spAutoFit/>
            </a:bodyPr>
            <a:lstStyle/>
            <a:p>
              <a:pPr algn="ctr"/>
              <a:r>
                <a:rPr lang="en-US" dirty="0">
                  <a:latin typeface="Verdana"/>
                  <a:cs typeface="Verdana"/>
                </a:rPr>
                <a:t>trait 2 </a:t>
              </a:r>
            </a:p>
          </p:txBody>
        </p:sp>
        <p:sp>
          <p:nvSpPr>
            <p:cNvPr id="26" name="TextBox 25"/>
            <p:cNvSpPr txBox="1"/>
            <p:nvPr/>
          </p:nvSpPr>
          <p:spPr>
            <a:xfrm>
              <a:off x="7151488" y="4091843"/>
              <a:ext cx="959556" cy="369332"/>
            </a:xfrm>
            <a:prstGeom prst="rect">
              <a:avLst/>
            </a:prstGeom>
            <a:noFill/>
          </p:spPr>
          <p:txBody>
            <a:bodyPr wrap="square" rtlCol="0">
              <a:spAutoFit/>
            </a:bodyPr>
            <a:lstStyle/>
            <a:p>
              <a:pPr algn="ctr"/>
              <a:r>
                <a:rPr lang="en-US" dirty="0">
                  <a:latin typeface="Verdana"/>
                  <a:cs typeface="Verdana"/>
                </a:rPr>
                <a:t>trait 1 </a:t>
              </a:r>
            </a:p>
          </p:txBody>
        </p:sp>
      </p:grpSp>
      <p:cxnSp>
        <p:nvCxnSpPr>
          <p:cNvPr id="27" name="Straight Arrow Connector 26"/>
          <p:cNvCxnSpPr/>
          <p:nvPr/>
        </p:nvCxnSpPr>
        <p:spPr>
          <a:xfrm flipV="1">
            <a:off x="4572791" y="3189111"/>
            <a:ext cx="1240987" cy="1104505"/>
          </a:xfrm>
          <a:prstGeom prst="straightConnector1">
            <a:avLst/>
          </a:prstGeom>
          <a:ln w="28575" cmpd="sng">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4" name="Straight Arrow Connector 3"/>
          <p:cNvCxnSpPr/>
          <p:nvPr/>
        </p:nvCxnSpPr>
        <p:spPr>
          <a:xfrm>
            <a:off x="5813778" y="3189111"/>
            <a:ext cx="423333" cy="409222"/>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5" name="Oval 4"/>
          <p:cNvSpPr/>
          <p:nvPr/>
        </p:nvSpPr>
        <p:spPr>
          <a:xfrm>
            <a:off x="5221111" y="2582333"/>
            <a:ext cx="1199444" cy="1199445"/>
          </a:xfrm>
          <a:prstGeom prst="ellipse">
            <a:avLst/>
          </a:prstGeom>
          <a:gradFill flip="none" rotWithShape="1">
            <a:gsLst>
              <a:gs pos="0">
                <a:schemeClr val="accent1">
                  <a:tint val="100000"/>
                  <a:shade val="100000"/>
                  <a:satMod val="130000"/>
                  <a:alpha val="33000"/>
                </a:schemeClr>
              </a:gs>
              <a:gs pos="100000">
                <a:schemeClr val="accent1">
                  <a:tint val="50000"/>
                  <a:shade val="100000"/>
                  <a:satMod val="350000"/>
                  <a:alpha val="33000"/>
                </a:scheme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8783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p:cNvSpPr>
            <a:spLocks noChangeAspect="1"/>
          </p:cNvSpPr>
          <p:nvPr/>
        </p:nvSpPr>
        <p:spPr>
          <a:xfrm>
            <a:off x="2238045" y="1960285"/>
            <a:ext cx="4676408" cy="4671931"/>
          </a:xfrm>
          <a:prstGeom prst="ellipse">
            <a:avLst/>
          </a:prstGeom>
          <a:gradFill flip="none" rotWithShape="1">
            <a:gsLst>
              <a:gs pos="35000">
                <a:srgbClr val="FF6600">
                  <a:alpha val="67000"/>
                </a:srgbClr>
              </a:gs>
              <a:gs pos="72000">
                <a:srgbClr val="FFFFFF">
                  <a:alpha val="91000"/>
                </a:srgbClr>
              </a:gs>
            </a:gsLst>
            <a:path path="circle">
              <a:fillToRect l="50000" t="50000" r="50000" b="50000"/>
            </a:path>
            <a:tileRect/>
          </a:gradFill>
          <a:ln w="28575" cmpd="sng">
            <a:no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2" name="Group 21"/>
          <p:cNvGrpSpPr/>
          <p:nvPr/>
        </p:nvGrpSpPr>
        <p:grpSpPr>
          <a:xfrm>
            <a:off x="2093075" y="1371241"/>
            <a:ext cx="6017969" cy="5303313"/>
            <a:chOff x="2093075" y="1371241"/>
            <a:chExt cx="6017969" cy="5303313"/>
          </a:xfrm>
        </p:grpSpPr>
        <p:cxnSp>
          <p:nvCxnSpPr>
            <p:cNvPr id="23" name="Straight Arrow Connector 22"/>
            <p:cNvCxnSpPr/>
            <p:nvPr/>
          </p:nvCxnSpPr>
          <p:spPr>
            <a:xfrm flipV="1">
              <a:off x="4572002" y="1693331"/>
              <a:ext cx="789" cy="4981223"/>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rot="5400000" flipV="1">
              <a:off x="4583292" y="1803398"/>
              <a:ext cx="789" cy="4981223"/>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4092222" y="1371241"/>
              <a:ext cx="959556" cy="369332"/>
            </a:xfrm>
            <a:prstGeom prst="rect">
              <a:avLst/>
            </a:prstGeom>
            <a:noFill/>
          </p:spPr>
          <p:txBody>
            <a:bodyPr wrap="square" rtlCol="0">
              <a:spAutoFit/>
            </a:bodyPr>
            <a:lstStyle/>
            <a:p>
              <a:pPr algn="ctr"/>
              <a:r>
                <a:rPr lang="en-US">
                  <a:latin typeface="Verdana"/>
                  <a:cs typeface="Verdana"/>
                </a:rPr>
                <a:t>trait 2 </a:t>
              </a:r>
            </a:p>
          </p:txBody>
        </p:sp>
        <p:sp>
          <p:nvSpPr>
            <p:cNvPr id="26" name="TextBox 25"/>
            <p:cNvSpPr txBox="1"/>
            <p:nvPr/>
          </p:nvSpPr>
          <p:spPr>
            <a:xfrm>
              <a:off x="7151488" y="4091843"/>
              <a:ext cx="959556" cy="369332"/>
            </a:xfrm>
            <a:prstGeom prst="rect">
              <a:avLst/>
            </a:prstGeom>
            <a:noFill/>
          </p:spPr>
          <p:txBody>
            <a:bodyPr wrap="square" rtlCol="0">
              <a:spAutoFit/>
            </a:bodyPr>
            <a:lstStyle/>
            <a:p>
              <a:pPr algn="ctr"/>
              <a:r>
                <a:rPr lang="en-US">
                  <a:latin typeface="Verdana"/>
                  <a:cs typeface="Verdana"/>
                </a:rPr>
                <a:t>trait 1 </a:t>
              </a:r>
            </a:p>
          </p:txBody>
        </p:sp>
      </p:grpSp>
      <p:cxnSp>
        <p:nvCxnSpPr>
          <p:cNvPr id="27" name="Straight Arrow Connector 26"/>
          <p:cNvCxnSpPr/>
          <p:nvPr/>
        </p:nvCxnSpPr>
        <p:spPr>
          <a:xfrm flipV="1">
            <a:off x="4572791" y="3753556"/>
            <a:ext cx="196765" cy="540061"/>
          </a:xfrm>
          <a:prstGeom prst="straightConnector1">
            <a:avLst/>
          </a:prstGeom>
          <a:ln w="28575" cmpd="sng">
            <a:solidFill>
              <a:srgbClr val="0000FF"/>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4" name="Straight Arrow Connector 3"/>
          <p:cNvCxnSpPr/>
          <p:nvPr/>
        </p:nvCxnSpPr>
        <p:spPr>
          <a:xfrm>
            <a:off x="5813778" y="3189111"/>
            <a:ext cx="423333" cy="409222"/>
          </a:xfrm>
          <a:prstGeom prst="straightConnector1">
            <a:avLst/>
          </a:prstGeom>
          <a:ln>
            <a:solidFill>
              <a:srgbClr val="0000FF"/>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4781635" y="3754579"/>
            <a:ext cx="580587" cy="337264"/>
          </a:xfrm>
          <a:prstGeom prst="straightConnector1">
            <a:avLst/>
          </a:prstGeom>
          <a:ln w="28575" cmpd="sng">
            <a:solidFill>
              <a:srgbClr val="0000FF"/>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V="1">
            <a:off x="5343254" y="3189111"/>
            <a:ext cx="470524" cy="873089"/>
          </a:xfrm>
          <a:prstGeom prst="straightConnector1">
            <a:avLst/>
          </a:prstGeom>
          <a:ln w="28575" cmpd="sng">
            <a:solidFill>
              <a:srgbClr val="0000FF"/>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4572791" y="3598333"/>
            <a:ext cx="1664320" cy="696071"/>
          </a:xfrm>
          <a:prstGeom prst="straightConnector1">
            <a:avLst/>
          </a:prstGeom>
          <a:ln w="57150" cmpd="sng">
            <a:solidFill>
              <a:srgbClr val="0000FF"/>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911264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rot="16200000">
            <a:off x="-472767" y="3382947"/>
            <a:ext cx="3915485" cy="707886"/>
          </a:xfrm>
          <a:prstGeom prst="rect">
            <a:avLst/>
          </a:prstGeom>
          <a:noFill/>
        </p:spPr>
        <p:txBody>
          <a:bodyPr wrap="square" rtlCol="0">
            <a:spAutoFit/>
          </a:bodyPr>
          <a:lstStyle/>
          <a:p>
            <a:pPr algn="ctr"/>
            <a:r>
              <a:rPr lang="en-US" sz="2000">
                <a:latin typeface="Verdana"/>
                <a:cs typeface="Verdana"/>
              </a:rPr>
              <a:t>% explained heritable variance </a:t>
            </a:r>
          </a:p>
        </p:txBody>
      </p:sp>
      <p:sp>
        <p:nvSpPr>
          <p:cNvPr id="16" name="TextBox 15"/>
          <p:cNvSpPr txBox="1"/>
          <p:nvPr/>
        </p:nvSpPr>
        <p:spPr>
          <a:xfrm>
            <a:off x="2286005" y="5694632"/>
            <a:ext cx="5479968" cy="400110"/>
          </a:xfrm>
          <a:prstGeom prst="rect">
            <a:avLst/>
          </a:prstGeom>
          <a:noFill/>
        </p:spPr>
        <p:txBody>
          <a:bodyPr wrap="square" rtlCol="0">
            <a:spAutoFit/>
          </a:bodyPr>
          <a:lstStyle/>
          <a:p>
            <a:pPr algn="ctr"/>
            <a:r>
              <a:rPr lang="en-US" sz="2000">
                <a:latin typeface="Verdana"/>
                <a:cs typeface="Verdana"/>
              </a:rPr>
              <a:t>threshold contribution to variance </a:t>
            </a: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a:ext>
            </a:extLst>
          </a:blip>
          <a:srcRect l="5361" b="10124"/>
          <a:stretch/>
        </p:blipFill>
        <p:spPr>
          <a:xfrm>
            <a:off x="1683698" y="1934369"/>
            <a:ext cx="6210294" cy="3915484"/>
          </a:xfrm>
          <a:prstGeom prst="rect">
            <a:avLst/>
          </a:prstGeom>
        </p:spPr>
      </p:pic>
      <p:sp>
        <p:nvSpPr>
          <p:cNvPr id="15" name="Title 1"/>
          <p:cNvSpPr txBox="1">
            <a:spLocks/>
          </p:cNvSpPr>
          <p:nvPr/>
        </p:nvSpPr>
        <p:spPr>
          <a:xfrm>
            <a:off x="457200" y="160334"/>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a:solidFill>
                  <a:srgbClr val="0000FF"/>
                </a:solidFill>
                <a:latin typeface="Verdana"/>
                <a:cs typeface="Verdana"/>
              </a:rPr>
              <a:t> </a:t>
            </a:r>
            <a:r>
              <a:rPr lang="en-US" sz="3200" dirty="0">
                <a:solidFill>
                  <a:srgbClr val="0000FF"/>
                </a:solidFill>
                <a:latin typeface="Verdana"/>
                <a:cs typeface="Verdana"/>
              </a:rPr>
              <a:t>Connecting the model with GWAS</a:t>
            </a:r>
          </a:p>
        </p:txBody>
      </p:sp>
      <p:sp>
        <p:nvSpPr>
          <p:cNvPr id="10" name="Rectangle 9"/>
          <p:cNvSpPr/>
          <p:nvPr/>
        </p:nvSpPr>
        <p:spPr>
          <a:xfrm>
            <a:off x="2409819" y="2128838"/>
            <a:ext cx="1353259" cy="270985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Connector 10"/>
          <p:cNvCxnSpPr/>
          <p:nvPr/>
        </p:nvCxnSpPr>
        <p:spPr>
          <a:xfrm flipH="1" flipV="1">
            <a:off x="3753180" y="3824111"/>
            <a:ext cx="1" cy="1559983"/>
          </a:xfrm>
          <a:prstGeom prst="line">
            <a:avLst/>
          </a:prstGeom>
          <a:ln w="38100" cmpd="sng">
            <a:prstDash val="dash"/>
          </a:ln>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2858133" y="3372156"/>
            <a:ext cx="1942435" cy="445860"/>
          </a:xfrm>
          <a:prstGeom prst="rect">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tx1"/>
                </a:solidFill>
                <a:latin typeface="Verdana"/>
                <a:cs typeface="Verdana"/>
              </a:rPr>
              <a:t>threshold   1/</a:t>
            </a:r>
            <a:r>
              <a:rPr lang="en-US" i="1">
                <a:solidFill>
                  <a:schemeClr val="tx1"/>
                </a:solidFill>
                <a:latin typeface="Verdana"/>
                <a:cs typeface="Verdana"/>
              </a:rPr>
              <a:t>n</a:t>
            </a:r>
            <a:endParaRPr lang="en-US" i="1" baseline="-25000">
              <a:solidFill>
                <a:schemeClr val="tx1"/>
              </a:solidFill>
              <a:latin typeface="Verdana"/>
              <a:cs typeface="Verdana"/>
            </a:endParaRPr>
          </a:p>
        </p:txBody>
      </p:sp>
      <mc:AlternateContent xmlns:mc="http://schemas.openxmlformats.org/markup-compatibility/2006" xmlns:a14="http://schemas.microsoft.com/office/drawing/2010/main">
        <mc:Choice Requires="a14">
          <p:sp>
            <p:nvSpPr>
              <p:cNvPr id="17" name="TextBox 16"/>
              <p:cNvSpPr txBox="1"/>
              <p:nvPr/>
            </p:nvSpPr>
            <p:spPr>
              <a:xfrm>
                <a:off x="4110863" y="3477591"/>
                <a:ext cx="186644"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charset="0"/>
                          <a:ea typeface="Cambria Math" charset="0"/>
                          <a:cs typeface="Cambria Math" charset="0"/>
                        </a:rPr>
                        <m:t>∝</m:t>
                      </m:r>
                    </m:oMath>
                  </m:oMathPara>
                </a14:m>
                <a:endParaRPr lang="en-US"/>
              </a:p>
            </p:txBody>
          </p:sp>
        </mc:Choice>
        <mc:Fallback xmlns="">
          <p:sp>
            <p:nvSpPr>
              <p:cNvPr id="17" name="TextBox 16"/>
              <p:cNvSpPr txBox="1">
                <a:spLocks noRot="1" noChangeAspect="1" noMove="1" noResize="1" noEditPoints="1" noAdjustHandles="1" noChangeArrowheads="1" noChangeShapeType="1" noTextEdit="1"/>
              </p:cNvSpPr>
              <p:nvPr/>
            </p:nvSpPr>
            <p:spPr>
              <a:xfrm>
                <a:off x="4110863" y="3477591"/>
                <a:ext cx="186644" cy="276999"/>
              </a:xfrm>
              <a:prstGeom prst="rect">
                <a:avLst/>
              </a:prstGeom>
              <a:blipFill rotWithShape="0">
                <a:blip r:embed="rId4"/>
                <a:stretch>
                  <a:fillRect l="-25806" r="-29032"/>
                </a:stretch>
              </a:blipFill>
            </p:spPr>
            <p:txBody>
              <a:bodyPr/>
              <a:lstStyle/>
              <a:p>
                <a:r>
                  <a:rPr lang="en-US">
                    <a:noFill/>
                  </a:rPr>
                  <a:t> </a:t>
                </a:r>
              </a:p>
            </p:txBody>
          </p:sp>
        </mc:Fallback>
      </mc:AlternateContent>
      <p:sp>
        <p:nvSpPr>
          <p:cNvPr id="18" name="Rectangle 17"/>
          <p:cNvSpPr/>
          <p:nvPr/>
        </p:nvSpPr>
        <p:spPr>
          <a:xfrm>
            <a:off x="2376476" y="2120261"/>
            <a:ext cx="295913" cy="3404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42865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557713" y="6500818"/>
            <a:ext cx="4586287" cy="338554"/>
          </a:xfrm>
          <a:prstGeom prst="rect">
            <a:avLst/>
          </a:prstGeom>
          <a:noFill/>
        </p:spPr>
        <p:txBody>
          <a:bodyPr wrap="square" rtlCol="0">
            <a:spAutoFit/>
          </a:bodyPr>
          <a:lstStyle/>
          <a:p>
            <a:r>
              <a:rPr lang="en-US" sz="1600">
                <a:solidFill>
                  <a:schemeClr val="bg1">
                    <a:lumMod val="50000"/>
                  </a:schemeClr>
                </a:solidFill>
                <a:latin typeface="Verdana" charset="0"/>
                <a:ea typeface="Verdana" charset="0"/>
                <a:cs typeface="Verdana" charset="0"/>
              </a:rPr>
              <a:t>Data from Wood et al. 2014 Nat. Genetics  </a:t>
            </a:r>
          </a:p>
        </p:txBody>
      </p:sp>
      <p:pic>
        <p:nvPicPr>
          <p:cNvPr id="14" name="Picture 13"/>
          <p:cNvPicPr>
            <a:picLocks noChangeAspect="1"/>
          </p:cNvPicPr>
          <p:nvPr/>
        </p:nvPicPr>
        <p:blipFill>
          <a:blip r:embed="rId3"/>
          <a:stretch>
            <a:fillRect/>
          </a:stretch>
        </p:blipFill>
        <p:spPr>
          <a:xfrm>
            <a:off x="1444625" y="1432322"/>
            <a:ext cx="6370638" cy="4777979"/>
          </a:xfrm>
          <a:prstGeom prst="rect">
            <a:avLst/>
          </a:prstGeom>
        </p:spPr>
      </p:pic>
      <p:sp>
        <p:nvSpPr>
          <p:cNvPr id="9" name="Title 1"/>
          <p:cNvSpPr txBox="1">
            <a:spLocks/>
          </p:cNvSpPr>
          <p:nvPr/>
        </p:nvSpPr>
        <p:spPr>
          <a:xfrm>
            <a:off x="457200" y="160334"/>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a:solidFill>
                  <a:srgbClr val="0000FF"/>
                </a:solidFill>
                <a:latin typeface="Verdana"/>
                <a:cs typeface="Verdana"/>
              </a:rPr>
              <a:t>Missing heritability is largely about genetic architecture</a:t>
            </a:r>
          </a:p>
        </p:txBody>
      </p:sp>
    </p:spTree>
    <p:extLst>
      <p:ext uri="{BB962C8B-B14F-4D97-AF65-F5344CB8AC3E}">
        <p14:creationId xmlns:p14="http://schemas.microsoft.com/office/powerpoint/2010/main" val="15784915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rot="16200000">
            <a:off x="-472767" y="3382947"/>
            <a:ext cx="3915485" cy="707886"/>
          </a:xfrm>
          <a:prstGeom prst="rect">
            <a:avLst/>
          </a:prstGeom>
          <a:noFill/>
        </p:spPr>
        <p:txBody>
          <a:bodyPr wrap="square" rtlCol="0">
            <a:spAutoFit/>
          </a:bodyPr>
          <a:lstStyle/>
          <a:p>
            <a:pPr algn="ctr"/>
            <a:r>
              <a:rPr lang="en-US" sz="2000">
                <a:latin typeface="Verdana"/>
                <a:cs typeface="Verdana"/>
              </a:rPr>
              <a:t>% explained heritable variance </a:t>
            </a:r>
          </a:p>
        </p:txBody>
      </p:sp>
      <p:sp>
        <p:nvSpPr>
          <p:cNvPr id="16" name="TextBox 15"/>
          <p:cNvSpPr txBox="1"/>
          <p:nvPr/>
        </p:nvSpPr>
        <p:spPr>
          <a:xfrm>
            <a:off x="2286005" y="5694632"/>
            <a:ext cx="5479968" cy="400110"/>
          </a:xfrm>
          <a:prstGeom prst="rect">
            <a:avLst/>
          </a:prstGeom>
          <a:noFill/>
        </p:spPr>
        <p:txBody>
          <a:bodyPr wrap="square" rtlCol="0">
            <a:spAutoFit/>
          </a:bodyPr>
          <a:lstStyle/>
          <a:p>
            <a:pPr algn="ctr"/>
            <a:r>
              <a:rPr lang="en-US" sz="2000">
                <a:latin typeface="Verdana"/>
                <a:cs typeface="Verdana"/>
              </a:rPr>
              <a:t>threshold contribution to variance </a:t>
            </a: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a:ext>
            </a:extLst>
          </a:blip>
          <a:srcRect l="5361" b="10124"/>
          <a:stretch/>
        </p:blipFill>
        <p:spPr>
          <a:xfrm>
            <a:off x="1683698" y="1934369"/>
            <a:ext cx="6210294" cy="3915484"/>
          </a:xfrm>
          <a:prstGeom prst="rect">
            <a:avLst/>
          </a:prstGeom>
        </p:spPr>
      </p:pic>
      <p:sp>
        <p:nvSpPr>
          <p:cNvPr id="14" name="Title 1"/>
          <p:cNvSpPr txBox="1">
            <a:spLocks/>
          </p:cNvSpPr>
          <p:nvPr/>
        </p:nvSpPr>
        <p:spPr>
          <a:xfrm>
            <a:off x="457200" y="160334"/>
            <a:ext cx="8229600" cy="1143000"/>
          </a:xfrm>
          <a:prstGeom prst="rect">
            <a:avLst/>
          </a:prstGeom>
        </p:spPr>
        <p:txBody>
          <a:bodyPr vert="horz" lIns="91440" tIns="45720" rIns="91440" bIns="45720" rtlCol="0" anchor="ctr">
            <a:normAutofit fontScale="92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a:solidFill>
                  <a:srgbClr val="0000FF"/>
                </a:solidFill>
                <a:latin typeface="Verdana"/>
                <a:cs typeface="Verdana"/>
              </a:rPr>
              <a:t> </a:t>
            </a:r>
            <a:r>
              <a:rPr lang="en-US" sz="3200">
                <a:solidFill>
                  <a:srgbClr val="0000FF"/>
                </a:solidFill>
                <a:latin typeface="Verdana"/>
                <a:cs typeface="Verdana"/>
              </a:rPr>
              <a:t>A simple distribution of genetic variances </a:t>
            </a:r>
          </a:p>
          <a:p>
            <a:r>
              <a:rPr lang="en-US" sz="3200">
                <a:solidFill>
                  <a:srgbClr val="0000FF"/>
                </a:solidFill>
                <a:latin typeface="Verdana"/>
                <a:cs typeface="Verdana"/>
              </a:rPr>
              <a:t>among loci</a:t>
            </a:r>
          </a:p>
        </p:txBody>
      </p:sp>
    </p:spTree>
    <p:extLst>
      <p:ext uri="{BB962C8B-B14F-4D97-AF65-F5344CB8AC3E}">
        <p14:creationId xmlns:p14="http://schemas.microsoft.com/office/powerpoint/2010/main" val="2357870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5437" b="10238"/>
          <a:stretch/>
        </p:blipFill>
        <p:spPr>
          <a:xfrm>
            <a:off x="1683698" y="1934368"/>
            <a:ext cx="6213269" cy="3915485"/>
          </a:xfrm>
          <a:prstGeom prst="rect">
            <a:avLst/>
          </a:prstGeom>
        </p:spPr>
      </p:pic>
      <p:sp>
        <p:nvSpPr>
          <p:cNvPr id="13" name="TextBox 12"/>
          <p:cNvSpPr txBox="1"/>
          <p:nvPr/>
        </p:nvSpPr>
        <p:spPr>
          <a:xfrm rot="16200000">
            <a:off x="-472767" y="3382947"/>
            <a:ext cx="3915485" cy="707886"/>
          </a:xfrm>
          <a:prstGeom prst="rect">
            <a:avLst/>
          </a:prstGeom>
          <a:noFill/>
        </p:spPr>
        <p:txBody>
          <a:bodyPr wrap="square" rtlCol="0">
            <a:spAutoFit/>
          </a:bodyPr>
          <a:lstStyle/>
          <a:p>
            <a:pPr algn="ctr"/>
            <a:r>
              <a:rPr lang="en-US" sz="2000">
                <a:latin typeface="Verdana"/>
                <a:cs typeface="Verdana"/>
              </a:rPr>
              <a:t>% explained heritable variance </a:t>
            </a:r>
          </a:p>
        </p:txBody>
      </p:sp>
      <p:sp>
        <p:nvSpPr>
          <p:cNvPr id="16" name="TextBox 15"/>
          <p:cNvSpPr txBox="1"/>
          <p:nvPr/>
        </p:nvSpPr>
        <p:spPr>
          <a:xfrm>
            <a:off x="2286005" y="5694632"/>
            <a:ext cx="5479968" cy="400110"/>
          </a:xfrm>
          <a:prstGeom prst="rect">
            <a:avLst/>
          </a:prstGeom>
          <a:noFill/>
        </p:spPr>
        <p:txBody>
          <a:bodyPr wrap="square" rtlCol="0">
            <a:spAutoFit/>
          </a:bodyPr>
          <a:lstStyle/>
          <a:p>
            <a:pPr algn="ctr"/>
            <a:r>
              <a:rPr lang="en-US" sz="2000">
                <a:latin typeface="Verdana"/>
                <a:cs typeface="Verdana"/>
              </a:rPr>
              <a:t>threshold contribution to variance </a:t>
            </a:r>
          </a:p>
        </p:txBody>
      </p:sp>
      <p:sp>
        <p:nvSpPr>
          <p:cNvPr id="14" name="Rectangle 13"/>
          <p:cNvSpPr/>
          <p:nvPr/>
        </p:nvSpPr>
        <p:spPr>
          <a:xfrm>
            <a:off x="2286005" y="4656132"/>
            <a:ext cx="1713439" cy="445860"/>
          </a:xfrm>
          <a:prstGeom prst="rect">
            <a:avLst/>
          </a:prstGeom>
          <a:no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a:solidFill>
                  <a:srgbClr val="0000FF"/>
                </a:solidFill>
                <a:latin typeface="Verdana"/>
                <a:cs typeface="Verdana"/>
              </a:rPr>
              <a:t>Effectively neutral</a:t>
            </a:r>
            <a:endParaRPr lang="en-US" sz="1400" b="1" baseline="-25000">
              <a:solidFill>
                <a:srgbClr val="0000FF"/>
              </a:solidFill>
              <a:latin typeface="Verdana"/>
              <a:cs typeface="Verdana"/>
            </a:endParaRPr>
          </a:p>
        </p:txBody>
      </p:sp>
      <p:sp>
        <p:nvSpPr>
          <p:cNvPr id="10" name="Title 1"/>
          <p:cNvSpPr txBox="1">
            <a:spLocks/>
          </p:cNvSpPr>
          <p:nvPr/>
        </p:nvSpPr>
        <p:spPr>
          <a:xfrm>
            <a:off x="457200" y="160334"/>
            <a:ext cx="8229600" cy="1143000"/>
          </a:xfrm>
          <a:prstGeom prst="rect">
            <a:avLst/>
          </a:prstGeom>
        </p:spPr>
        <p:txBody>
          <a:bodyPr vert="horz" lIns="91440" tIns="45720" rIns="91440" bIns="45720" rtlCol="0" anchor="ctr">
            <a:normAutofit fontScale="92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a:solidFill>
                  <a:srgbClr val="0000FF"/>
                </a:solidFill>
                <a:latin typeface="Verdana"/>
                <a:cs typeface="Verdana"/>
              </a:rPr>
              <a:t> </a:t>
            </a:r>
            <a:r>
              <a:rPr lang="en-US" sz="3200" dirty="0">
                <a:solidFill>
                  <a:srgbClr val="0000FF"/>
                </a:solidFill>
                <a:latin typeface="Verdana"/>
                <a:cs typeface="Verdana"/>
              </a:rPr>
              <a:t>A simple distribution of genetic variances </a:t>
            </a:r>
          </a:p>
          <a:p>
            <a:r>
              <a:rPr lang="en-US" sz="3200" dirty="0">
                <a:solidFill>
                  <a:srgbClr val="0000FF"/>
                </a:solidFill>
                <a:latin typeface="Verdana"/>
                <a:cs typeface="Verdana"/>
              </a:rPr>
              <a:t>among loci</a:t>
            </a:r>
          </a:p>
        </p:txBody>
      </p:sp>
    </p:spTree>
    <p:extLst>
      <p:ext uri="{BB962C8B-B14F-4D97-AF65-F5344CB8AC3E}">
        <p14:creationId xmlns:p14="http://schemas.microsoft.com/office/powerpoint/2010/main" val="24701321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EDDBB88B-4C16-294B-90E6-CACDE7992439}"/>
              </a:ext>
            </a:extLst>
          </p:cNvPr>
          <p:cNvPicPr>
            <a:picLocks noChangeAspect="1"/>
          </p:cNvPicPr>
          <p:nvPr/>
        </p:nvPicPr>
        <p:blipFill rotWithShape="1">
          <a:blip r:embed="rId3"/>
          <a:srcRect l="6645" b="6286"/>
          <a:stretch/>
        </p:blipFill>
        <p:spPr>
          <a:xfrm>
            <a:off x="2110339" y="1421551"/>
            <a:ext cx="5352587" cy="4029870"/>
          </a:xfrm>
          <a:prstGeom prst="rect">
            <a:avLst/>
          </a:prstGeom>
        </p:spPr>
      </p:pic>
      <p:sp>
        <p:nvSpPr>
          <p:cNvPr id="26" name="TextBox 25">
            <a:extLst>
              <a:ext uri="{FF2B5EF4-FFF2-40B4-BE49-F238E27FC236}">
                <a16:creationId xmlns:a16="http://schemas.microsoft.com/office/drawing/2014/main" id="{37D6DB5D-D910-2E43-8390-8FBF0255EDE5}"/>
              </a:ext>
            </a:extLst>
          </p:cNvPr>
          <p:cNvSpPr txBox="1"/>
          <p:nvPr/>
        </p:nvSpPr>
        <p:spPr>
          <a:xfrm>
            <a:off x="5237937" y="3375142"/>
            <a:ext cx="1506695" cy="369332"/>
          </a:xfrm>
          <a:prstGeom prst="rect">
            <a:avLst/>
          </a:prstGeom>
          <a:noFill/>
        </p:spPr>
        <p:txBody>
          <a:bodyPr wrap="square" rtlCol="0">
            <a:spAutoFit/>
          </a:bodyPr>
          <a:lstStyle/>
          <a:p>
            <a:r>
              <a:rPr lang="en-US">
                <a:solidFill>
                  <a:srgbClr val="0070C0"/>
                </a:solidFill>
                <a:latin typeface="Verdana" charset="0"/>
                <a:ea typeface="Verdana" charset="0"/>
                <a:cs typeface="Verdana" charset="0"/>
              </a:rPr>
              <a:t>KS</a:t>
            </a:r>
            <a:r>
              <a:rPr lang="en-US" b="1">
                <a:solidFill>
                  <a:srgbClr val="0070C0"/>
                </a:solidFill>
              </a:rPr>
              <a:t> </a:t>
            </a:r>
            <a:r>
              <a:rPr lang="en-US">
                <a:solidFill>
                  <a:srgbClr val="0070C0"/>
                </a:solidFill>
                <a:latin typeface="Verdana" charset="0"/>
                <a:ea typeface="Verdana" charset="0"/>
                <a:cs typeface="Verdana" charset="0"/>
              </a:rPr>
              <a:t>p=0.67</a:t>
            </a:r>
            <a:endParaRPr lang="en-US" dirty="0">
              <a:solidFill>
                <a:srgbClr val="0070C0"/>
              </a:solidFill>
              <a:latin typeface="Verdana" charset="0"/>
              <a:ea typeface="Verdana" charset="0"/>
              <a:cs typeface="Verdana" charset="0"/>
            </a:endParaRPr>
          </a:p>
        </p:txBody>
      </p:sp>
      <p:sp>
        <p:nvSpPr>
          <p:cNvPr id="28" name="TextBox 27">
            <a:extLst>
              <a:ext uri="{FF2B5EF4-FFF2-40B4-BE49-F238E27FC236}">
                <a16:creationId xmlns:a16="http://schemas.microsoft.com/office/drawing/2014/main" id="{113FE31C-92C6-D443-9975-A4F39E9F54F0}"/>
              </a:ext>
            </a:extLst>
          </p:cNvPr>
          <p:cNvSpPr txBox="1"/>
          <p:nvPr/>
        </p:nvSpPr>
        <p:spPr>
          <a:xfrm rot="16200000">
            <a:off x="-514935" y="3201445"/>
            <a:ext cx="4566790" cy="461665"/>
          </a:xfrm>
          <a:prstGeom prst="rect">
            <a:avLst/>
          </a:prstGeom>
          <a:solidFill>
            <a:schemeClr val="bg1"/>
          </a:solidFill>
        </p:spPr>
        <p:txBody>
          <a:bodyPr wrap="square" rtlCol="0">
            <a:spAutoFit/>
          </a:bodyPr>
          <a:lstStyle/>
          <a:p>
            <a:pPr algn="ctr"/>
            <a:r>
              <a:rPr lang="en-US" sz="2400" dirty="0">
                <a:latin typeface="Verdana"/>
                <a:cs typeface="Verdana"/>
              </a:rPr>
              <a:t>% heritable variance </a:t>
            </a:r>
          </a:p>
        </p:txBody>
      </p:sp>
      <p:sp>
        <p:nvSpPr>
          <p:cNvPr id="29" name="TextBox 28">
            <a:extLst>
              <a:ext uri="{FF2B5EF4-FFF2-40B4-BE49-F238E27FC236}">
                <a16:creationId xmlns:a16="http://schemas.microsoft.com/office/drawing/2014/main" id="{5D44C466-C274-B949-8291-4E831D183A95}"/>
              </a:ext>
            </a:extLst>
          </p:cNvPr>
          <p:cNvSpPr txBox="1"/>
          <p:nvPr/>
        </p:nvSpPr>
        <p:spPr>
          <a:xfrm>
            <a:off x="5228415" y="3103796"/>
            <a:ext cx="1506695" cy="369332"/>
          </a:xfrm>
          <a:prstGeom prst="rect">
            <a:avLst/>
          </a:prstGeom>
          <a:noFill/>
        </p:spPr>
        <p:txBody>
          <a:bodyPr wrap="square" rtlCol="0">
            <a:spAutoFit/>
          </a:bodyPr>
          <a:lstStyle/>
          <a:p>
            <a:r>
              <a:rPr lang="en-US" dirty="0">
                <a:solidFill>
                  <a:srgbClr val="B84934"/>
                </a:solidFill>
                <a:latin typeface="Verdana" charset="0"/>
                <a:ea typeface="Verdana" charset="0"/>
                <a:cs typeface="Verdana" charset="0"/>
              </a:rPr>
              <a:t>KS</a:t>
            </a:r>
            <a:r>
              <a:rPr lang="en-US" b="1" dirty="0">
                <a:solidFill>
                  <a:srgbClr val="B84934"/>
                </a:solidFill>
              </a:rPr>
              <a:t> </a:t>
            </a:r>
            <a:r>
              <a:rPr lang="en-US" dirty="0">
                <a:solidFill>
                  <a:srgbClr val="B84934"/>
                </a:solidFill>
                <a:latin typeface="Verdana" charset="0"/>
                <a:ea typeface="Verdana" charset="0"/>
                <a:cs typeface="Verdana" charset="0"/>
              </a:rPr>
              <a:t>p=0.22</a:t>
            </a:r>
          </a:p>
        </p:txBody>
      </p:sp>
      <p:grpSp>
        <p:nvGrpSpPr>
          <p:cNvPr id="31" name="Group 30">
            <a:extLst>
              <a:ext uri="{FF2B5EF4-FFF2-40B4-BE49-F238E27FC236}">
                <a16:creationId xmlns:a16="http://schemas.microsoft.com/office/drawing/2014/main" id="{A7DE9135-3CD7-7A4E-B666-95382DB92C15}"/>
              </a:ext>
            </a:extLst>
          </p:cNvPr>
          <p:cNvGrpSpPr/>
          <p:nvPr/>
        </p:nvGrpSpPr>
        <p:grpSpPr>
          <a:xfrm>
            <a:off x="4944218" y="1731727"/>
            <a:ext cx="1969742" cy="806812"/>
            <a:chOff x="4736398" y="1523907"/>
            <a:chExt cx="1969742" cy="806812"/>
          </a:xfrm>
        </p:grpSpPr>
        <p:cxnSp>
          <p:nvCxnSpPr>
            <p:cNvPr id="32" name="Straight Connector 31">
              <a:extLst>
                <a:ext uri="{FF2B5EF4-FFF2-40B4-BE49-F238E27FC236}">
                  <a16:creationId xmlns:a16="http://schemas.microsoft.com/office/drawing/2014/main" id="{BF02FD57-BF09-C648-8CB3-DD720ED17ABA}"/>
                </a:ext>
              </a:extLst>
            </p:cNvPr>
            <p:cNvCxnSpPr/>
            <p:nvPr/>
          </p:nvCxnSpPr>
          <p:spPr>
            <a:xfrm>
              <a:off x="5651029" y="2133106"/>
              <a:ext cx="373391" cy="0"/>
            </a:xfrm>
            <a:prstGeom prst="line">
              <a:avLst/>
            </a:prstGeom>
            <a:ln w="127000" cmpd="sng">
              <a:solidFill>
                <a:srgbClr val="FAB4B4"/>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DF745226-DB5A-BF43-9207-BCEA0446EE16}"/>
                </a:ext>
              </a:extLst>
            </p:cNvPr>
            <p:cNvCxnSpPr/>
            <p:nvPr/>
          </p:nvCxnSpPr>
          <p:spPr>
            <a:xfrm flipV="1">
              <a:off x="5651029" y="2133106"/>
              <a:ext cx="373391" cy="319"/>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77870EE1-7133-2046-B1CD-2F3F77CF77C9}"/>
                </a:ext>
              </a:extLst>
            </p:cNvPr>
            <p:cNvCxnSpPr/>
            <p:nvPr/>
          </p:nvCxnSpPr>
          <p:spPr>
            <a:xfrm>
              <a:off x="5651029" y="1674868"/>
              <a:ext cx="367083" cy="0"/>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2E382B86-309E-DC45-B9EA-831CA517E3B0}"/>
                </a:ext>
              </a:extLst>
            </p:cNvPr>
            <p:cNvCxnSpPr/>
            <p:nvPr/>
          </p:nvCxnSpPr>
          <p:spPr>
            <a:xfrm>
              <a:off x="6247763" y="1674868"/>
              <a:ext cx="363282" cy="319"/>
            </a:xfrm>
            <a:prstGeom prst="line">
              <a:avLst/>
            </a:prstGeom>
            <a:ln>
              <a:solidFill>
                <a:srgbClr val="0000A6"/>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6779AF68-96BA-3847-AC7C-0AB691B04AE9}"/>
                </a:ext>
              </a:extLst>
            </p:cNvPr>
            <p:cNvCxnSpPr/>
            <p:nvPr/>
          </p:nvCxnSpPr>
          <p:spPr>
            <a:xfrm>
              <a:off x="6247763" y="2136452"/>
              <a:ext cx="380446" cy="0"/>
            </a:xfrm>
            <a:prstGeom prst="line">
              <a:avLst/>
            </a:prstGeom>
            <a:ln w="127000" cmpd="sng">
              <a:solidFill>
                <a:srgbClr val="B4C8FA"/>
              </a:solidFill>
            </a:ln>
            <a:effectLst/>
          </p:spPr>
          <p:style>
            <a:lnRef idx="2">
              <a:schemeClr val="accent1"/>
            </a:lnRef>
            <a:fillRef idx="0">
              <a:schemeClr val="accent1"/>
            </a:fillRef>
            <a:effectRef idx="1">
              <a:schemeClr val="accent1"/>
            </a:effectRef>
            <a:fontRef idx="minor">
              <a:schemeClr val="tx1"/>
            </a:fontRef>
          </p:style>
        </p:cxnSp>
        <p:sp>
          <p:nvSpPr>
            <p:cNvPr id="41" name="Rectangle 40">
              <a:extLst>
                <a:ext uri="{FF2B5EF4-FFF2-40B4-BE49-F238E27FC236}">
                  <a16:creationId xmlns:a16="http://schemas.microsoft.com/office/drawing/2014/main" id="{44CCAED7-EC91-2E4F-8677-11B7BFCA3176}"/>
                </a:ext>
              </a:extLst>
            </p:cNvPr>
            <p:cNvSpPr/>
            <p:nvPr/>
          </p:nvSpPr>
          <p:spPr>
            <a:xfrm>
              <a:off x="4824993" y="1523907"/>
              <a:ext cx="1881147" cy="806812"/>
            </a:xfrm>
            <a:prstGeom prst="rect">
              <a:avLst/>
            </a:prstGeom>
            <a:no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29A4885D-D33E-7842-92BA-03E5D5E265A8}"/>
                </a:ext>
              </a:extLst>
            </p:cNvPr>
            <p:cNvSpPr txBox="1"/>
            <p:nvPr/>
          </p:nvSpPr>
          <p:spPr>
            <a:xfrm>
              <a:off x="4943687" y="1557670"/>
              <a:ext cx="553785" cy="215444"/>
            </a:xfrm>
            <a:prstGeom prst="rect">
              <a:avLst/>
            </a:prstGeom>
            <a:noFill/>
          </p:spPr>
          <p:txBody>
            <a:bodyPr wrap="square" tIns="0" bIns="0" rtlCol="0" anchor="t" anchorCtr="0">
              <a:spAutoFit/>
            </a:bodyPr>
            <a:lstStyle/>
            <a:p>
              <a:pPr algn="ctr"/>
              <a:r>
                <a:rPr lang="en-US" sz="1400" dirty="0">
                  <a:latin typeface="Cambria"/>
                  <a:cs typeface="Cambria"/>
                </a:rPr>
                <a:t>Data</a:t>
              </a:r>
            </a:p>
          </p:txBody>
        </p:sp>
        <p:sp>
          <p:nvSpPr>
            <p:cNvPr id="43" name="TextBox 42">
              <a:extLst>
                <a:ext uri="{FF2B5EF4-FFF2-40B4-BE49-F238E27FC236}">
                  <a16:creationId xmlns:a16="http://schemas.microsoft.com/office/drawing/2014/main" id="{0F8CFD02-D97C-6E4D-9572-C8F872CD9444}"/>
                </a:ext>
              </a:extLst>
            </p:cNvPr>
            <p:cNvSpPr txBox="1"/>
            <p:nvPr/>
          </p:nvSpPr>
          <p:spPr>
            <a:xfrm>
              <a:off x="4736398" y="1887001"/>
              <a:ext cx="962162" cy="430887"/>
            </a:xfrm>
            <a:prstGeom prst="rect">
              <a:avLst/>
            </a:prstGeom>
            <a:noFill/>
          </p:spPr>
          <p:txBody>
            <a:bodyPr wrap="square" tIns="0" bIns="0" rtlCol="0" anchor="t" anchorCtr="0">
              <a:spAutoFit/>
            </a:bodyPr>
            <a:lstStyle/>
            <a:p>
              <a:pPr algn="ctr"/>
              <a:r>
                <a:rPr lang="en-US" sz="1400" dirty="0">
                  <a:latin typeface="Cambria"/>
                  <a:cs typeface="Cambria"/>
                </a:rPr>
                <a:t>Model </a:t>
              </a:r>
            </a:p>
            <a:p>
              <a:pPr algn="ctr"/>
              <a:r>
                <a:rPr lang="en-US" sz="1400" dirty="0">
                  <a:latin typeface="Cambria"/>
                  <a:cs typeface="Cambria"/>
                </a:rPr>
                <a:t>+ 95% CI</a:t>
              </a:r>
            </a:p>
          </p:txBody>
        </p:sp>
        <p:cxnSp>
          <p:nvCxnSpPr>
            <p:cNvPr id="44" name="Straight Connector 43">
              <a:extLst>
                <a:ext uri="{FF2B5EF4-FFF2-40B4-BE49-F238E27FC236}">
                  <a16:creationId xmlns:a16="http://schemas.microsoft.com/office/drawing/2014/main" id="{CCA57CFC-C032-4142-A039-3D11807126F7}"/>
                </a:ext>
              </a:extLst>
            </p:cNvPr>
            <p:cNvCxnSpPr/>
            <p:nvPr/>
          </p:nvCxnSpPr>
          <p:spPr>
            <a:xfrm flipV="1">
              <a:off x="6247763" y="2133425"/>
              <a:ext cx="380446" cy="1"/>
            </a:xfrm>
            <a:prstGeom prst="line">
              <a:avLst/>
            </a:prstGeom>
            <a:ln>
              <a:solidFill>
                <a:srgbClr val="285FFF"/>
              </a:solidFill>
            </a:ln>
            <a:effectLst/>
          </p:spPr>
          <p:style>
            <a:lnRef idx="2">
              <a:schemeClr val="accent1"/>
            </a:lnRef>
            <a:fillRef idx="0">
              <a:schemeClr val="accent1"/>
            </a:fillRef>
            <a:effectRef idx="1">
              <a:schemeClr val="accent1"/>
            </a:effectRef>
            <a:fontRef idx="minor">
              <a:schemeClr val="tx1"/>
            </a:fontRef>
          </p:style>
        </p:cxnSp>
      </p:grpSp>
      <p:sp>
        <p:nvSpPr>
          <p:cNvPr id="45" name="TextBox 44">
            <a:extLst>
              <a:ext uri="{FF2B5EF4-FFF2-40B4-BE49-F238E27FC236}">
                <a16:creationId xmlns:a16="http://schemas.microsoft.com/office/drawing/2014/main" id="{2A5B6A0C-0469-3847-9D43-E58F3B826B04}"/>
              </a:ext>
            </a:extLst>
          </p:cNvPr>
          <p:cNvSpPr txBox="1"/>
          <p:nvPr/>
        </p:nvSpPr>
        <p:spPr>
          <a:xfrm rot="1208730">
            <a:off x="3422530" y="4441597"/>
            <a:ext cx="1047030" cy="400110"/>
          </a:xfrm>
          <a:prstGeom prst="rect">
            <a:avLst/>
          </a:prstGeom>
          <a:noFill/>
        </p:spPr>
        <p:txBody>
          <a:bodyPr wrap="square" rtlCol="0">
            <a:spAutoFit/>
          </a:bodyPr>
          <a:lstStyle/>
          <a:p>
            <a:r>
              <a:rPr lang="en-US" sz="2000">
                <a:solidFill>
                  <a:schemeClr val="accent1">
                    <a:lumMod val="75000"/>
                  </a:schemeClr>
                </a:solidFill>
                <a:latin typeface="Verdana" charset="0"/>
                <a:ea typeface="Verdana" charset="0"/>
                <a:cs typeface="Verdana" charset="0"/>
              </a:rPr>
              <a:t>BMI</a:t>
            </a:r>
            <a:endParaRPr lang="en-US" sz="2000" dirty="0">
              <a:solidFill>
                <a:schemeClr val="accent1">
                  <a:lumMod val="75000"/>
                </a:schemeClr>
              </a:solidFill>
              <a:latin typeface="Verdana" charset="0"/>
              <a:ea typeface="Verdana" charset="0"/>
              <a:cs typeface="Verdana" charset="0"/>
            </a:endParaRPr>
          </a:p>
        </p:txBody>
      </p:sp>
      <p:sp>
        <p:nvSpPr>
          <p:cNvPr id="46" name="TextBox 45">
            <a:extLst>
              <a:ext uri="{FF2B5EF4-FFF2-40B4-BE49-F238E27FC236}">
                <a16:creationId xmlns:a16="http://schemas.microsoft.com/office/drawing/2014/main" id="{E40F29A3-5F7A-5B4F-856D-D016D5798CAD}"/>
              </a:ext>
            </a:extLst>
          </p:cNvPr>
          <p:cNvSpPr txBox="1"/>
          <p:nvPr/>
        </p:nvSpPr>
        <p:spPr>
          <a:xfrm rot="1620864">
            <a:off x="3666322" y="3800845"/>
            <a:ext cx="1145530" cy="400110"/>
          </a:xfrm>
          <a:prstGeom prst="rect">
            <a:avLst/>
          </a:prstGeom>
          <a:noFill/>
        </p:spPr>
        <p:txBody>
          <a:bodyPr wrap="square" rtlCol="0">
            <a:spAutoFit/>
          </a:bodyPr>
          <a:lstStyle/>
          <a:p>
            <a:r>
              <a:rPr lang="en-US" sz="2000">
                <a:solidFill>
                  <a:srgbClr val="B84935"/>
                </a:solidFill>
                <a:latin typeface="Verdana" charset="0"/>
                <a:ea typeface="Verdana" charset="0"/>
                <a:cs typeface="Verdana" charset="0"/>
              </a:rPr>
              <a:t>Height</a:t>
            </a:r>
            <a:endParaRPr lang="en-US" sz="2000" dirty="0">
              <a:solidFill>
                <a:srgbClr val="B84935"/>
              </a:solidFill>
              <a:latin typeface="Verdana" charset="0"/>
              <a:ea typeface="Verdana" charset="0"/>
              <a:cs typeface="Verdana" charset="0"/>
            </a:endParaRPr>
          </a:p>
        </p:txBody>
      </p:sp>
      <p:sp>
        <p:nvSpPr>
          <p:cNvPr id="47" name="TextBox 46">
            <a:extLst>
              <a:ext uri="{FF2B5EF4-FFF2-40B4-BE49-F238E27FC236}">
                <a16:creationId xmlns:a16="http://schemas.microsoft.com/office/drawing/2014/main" id="{6121C8D8-B2D5-2942-B8A5-A439E14ED101}"/>
              </a:ext>
            </a:extLst>
          </p:cNvPr>
          <p:cNvSpPr txBox="1"/>
          <p:nvPr/>
        </p:nvSpPr>
        <p:spPr>
          <a:xfrm>
            <a:off x="2373345" y="5443885"/>
            <a:ext cx="4566790" cy="830997"/>
          </a:xfrm>
          <a:prstGeom prst="rect">
            <a:avLst/>
          </a:prstGeom>
          <a:solidFill>
            <a:schemeClr val="bg1"/>
          </a:solidFill>
        </p:spPr>
        <p:txBody>
          <a:bodyPr wrap="square" rtlCol="0">
            <a:spAutoFit/>
          </a:bodyPr>
          <a:lstStyle/>
          <a:p>
            <a:pPr algn="ctr"/>
            <a:r>
              <a:rPr lang="en-US" sz="2400" dirty="0">
                <a:latin typeface="Verdana"/>
                <a:cs typeface="Verdana"/>
              </a:rPr>
              <a:t>Threshold variance </a:t>
            </a:r>
          </a:p>
          <a:p>
            <a:pPr algn="ctr"/>
            <a:r>
              <a:rPr lang="en-US" sz="2400" dirty="0">
                <a:latin typeface="Verdana"/>
                <a:cs typeface="Verdana"/>
              </a:rPr>
              <a:t>(in unit of </a:t>
            </a:r>
            <a:r>
              <a:rPr lang="en-US" sz="2400" i="1" dirty="0">
                <a:latin typeface="Verdana"/>
                <a:cs typeface="Verdana"/>
              </a:rPr>
              <a:t>v</a:t>
            </a:r>
            <a:r>
              <a:rPr lang="en-US" sz="2400" i="1" baseline="-25000" dirty="0">
                <a:latin typeface="Verdana"/>
                <a:cs typeface="Verdana"/>
              </a:rPr>
              <a:t>s</a:t>
            </a:r>
            <a:r>
              <a:rPr lang="en-US" sz="2400" dirty="0">
                <a:latin typeface="Verdana"/>
                <a:cs typeface="Verdana"/>
              </a:rPr>
              <a:t>)</a:t>
            </a:r>
          </a:p>
        </p:txBody>
      </p:sp>
      <p:sp>
        <p:nvSpPr>
          <p:cNvPr id="48" name="TextBox 47">
            <a:extLst>
              <a:ext uri="{FF2B5EF4-FFF2-40B4-BE49-F238E27FC236}">
                <a16:creationId xmlns:a16="http://schemas.microsoft.com/office/drawing/2014/main" id="{96DE4341-4B4F-A249-BD03-7EA92EADCE45}"/>
              </a:ext>
            </a:extLst>
          </p:cNvPr>
          <p:cNvSpPr txBox="1"/>
          <p:nvPr/>
        </p:nvSpPr>
        <p:spPr>
          <a:xfrm>
            <a:off x="1735811" y="6500818"/>
            <a:ext cx="7408190" cy="338554"/>
          </a:xfrm>
          <a:prstGeom prst="rect">
            <a:avLst/>
          </a:prstGeom>
          <a:noFill/>
        </p:spPr>
        <p:txBody>
          <a:bodyPr wrap="square" rtlCol="0">
            <a:spAutoFit/>
          </a:bodyPr>
          <a:lstStyle/>
          <a:p>
            <a:r>
              <a:rPr lang="en-US" sz="1600" dirty="0">
                <a:solidFill>
                  <a:schemeClr val="bg1">
                    <a:lumMod val="50000"/>
                  </a:schemeClr>
                </a:solidFill>
                <a:latin typeface="Verdana" charset="0"/>
                <a:ea typeface="Verdana" charset="0"/>
                <a:cs typeface="Verdana" charset="0"/>
              </a:rPr>
              <a:t>Data from Wood et al. 2014 Nat. Genetics &amp; Locke et al. Nature 2014  </a:t>
            </a:r>
          </a:p>
        </p:txBody>
      </p:sp>
      <p:sp>
        <p:nvSpPr>
          <p:cNvPr id="49" name="Title 1">
            <a:extLst>
              <a:ext uri="{FF2B5EF4-FFF2-40B4-BE49-F238E27FC236}">
                <a16:creationId xmlns:a16="http://schemas.microsoft.com/office/drawing/2014/main" id="{65FD641F-E482-2B45-86E3-9D26749D5BE7}"/>
              </a:ext>
            </a:extLst>
          </p:cNvPr>
          <p:cNvSpPr txBox="1">
            <a:spLocks/>
          </p:cNvSpPr>
          <p:nvPr/>
        </p:nvSpPr>
        <p:spPr>
          <a:xfrm>
            <a:off x="0" y="-26704"/>
            <a:ext cx="91440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a:solidFill>
                  <a:srgbClr val="0000FF"/>
                </a:solidFill>
                <a:latin typeface="Verdana"/>
                <a:cs typeface="Verdana"/>
              </a:rPr>
              <a:t> </a:t>
            </a:r>
            <a:r>
              <a:rPr lang="en-US" sz="3200" dirty="0">
                <a:solidFill>
                  <a:srgbClr val="0000FF"/>
                </a:solidFill>
                <a:latin typeface="Verdana"/>
                <a:cs typeface="Verdana"/>
              </a:rPr>
              <a:t>The theory fits the data</a:t>
            </a:r>
          </a:p>
        </p:txBody>
      </p:sp>
    </p:spTree>
    <p:extLst>
      <p:ext uri="{BB962C8B-B14F-4D97-AF65-F5344CB8AC3E}">
        <p14:creationId xmlns:p14="http://schemas.microsoft.com/office/powerpoint/2010/main" val="24158900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217984" y="258358"/>
            <a:ext cx="6830589" cy="646331"/>
          </a:xfrm>
          <a:prstGeom prst="rect">
            <a:avLst/>
          </a:prstGeom>
          <a:noFill/>
        </p:spPr>
        <p:txBody>
          <a:bodyPr wrap="none" rtlCol="0">
            <a:spAutoFit/>
          </a:bodyPr>
          <a:lstStyle/>
          <a:p>
            <a:pPr algn="ctr"/>
            <a:r>
              <a:rPr lang="en-US" sz="3600" dirty="0">
                <a:solidFill>
                  <a:srgbClr val="0000FF"/>
                </a:solidFill>
                <a:latin typeface="Verdana"/>
                <a:cs typeface="Verdana"/>
              </a:rPr>
              <a:t>Predictions for future GWAS </a:t>
            </a:r>
          </a:p>
        </p:txBody>
      </p:sp>
      <p:sp>
        <p:nvSpPr>
          <p:cNvPr id="2" name="TextBox 1"/>
          <p:cNvSpPr txBox="1"/>
          <p:nvPr/>
        </p:nvSpPr>
        <p:spPr>
          <a:xfrm>
            <a:off x="5098001" y="6477535"/>
            <a:ext cx="4586287" cy="369332"/>
          </a:xfrm>
          <a:prstGeom prst="rect">
            <a:avLst/>
          </a:prstGeom>
          <a:noFill/>
        </p:spPr>
        <p:txBody>
          <a:bodyPr wrap="square" rtlCol="0">
            <a:spAutoFit/>
          </a:bodyPr>
          <a:lstStyle/>
          <a:p>
            <a:r>
              <a:rPr lang="en-US"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Simons et al. </a:t>
            </a:r>
            <a:r>
              <a:rPr lang="en-US" dirty="0" err="1">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PLoS</a:t>
            </a:r>
            <a:r>
              <a:rPr lang="en-US"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 Biology 2018</a:t>
            </a:r>
          </a:p>
        </p:txBody>
      </p:sp>
      <p:pic>
        <p:nvPicPr>
          <p:cNvPr id="13" name="Picture 12">
            <a:extLst>
              <a:ext uri="{FF2B5EF4-FFF2-40B4-BE49-F238E27FC236}">
                <a16:creationId xmlns:a16="http://schemas.microsoft.com/office/drawing/2014/main" id="{20F902C1-917D-324D-82ED-7727B531D27E}"/>
              </a:ext>
            </a:extLst>
          </p:cNvPr>
          <p:cNvPicPr>
            <a:picLocks noChangeAspect="1"/>
          </p:cNvPicPr>
          <p:nvPr/>
        </p:nvPicPr>
        <p:blipFill>
          <a:blip r:embed="rId3"/>
          <a:stretch>
            <a:fillRect/>
          </a:stretch>
        </p:blipFill>
        <p:spPr>
          <a:xfrm>
            <a:off x="366626" y="1857251"/>
            <a:ext cx="8378456" cy="3198568"/>
          </a:xfrm>
          <a:prstGeom prst="rect">
            <a:avLst/>
          </a:prstGeom>
        </p:spPr>
      </p:pic>
      <p:sp>
        <p:nvSpPr>
          <p:cNvPr id="15" name="Rectangle 14">
            <a:extLst>
              <a:ext uri="{FF2B5EF4-FFF2-40B4-BE49-F238E27FC236}">
                <a16:creationId xmlns:a16="http://schemas.microsoft.com/office/drawing/2014/main" id="{5DEA4DA3-5F3E-1A49-95ED-57286BEFDE0D}"/>
              </a:ext>
            </a:extLst>
          </p:cNvPr>
          <p:cNvSpPr/>
          <p:nvPr/>
        </p:nvSpPr>
        <p:spPr>
          <a:xfrm>
            <a:off x="1095512" y="2027372"/>
            <a:ext cx="483225" cy="48545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68F6294-C8AC-424F-881B-04D16A8BEF3C}"/>
              </a:ext>
            </a:extLst>
          </p:cNvPr>
          <p:cNvSpPr/>
          <p:nvPr/>
        </p:nvSpPr>
        <p:spPr>
          <a:xfrm>
            <a:off x="5330814" y="2027372"/>
            <a:ext cx="483225" cy="48545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42101362-C276-9140-B30A-185E1ED92C79}"/>
              </a:ext>
            </a:extLst>
          </p:cNvPr>
          <p:cNvGrpSpPr/>
          <p:nvPr/>
        </p:nvGrpSpPr>
        <p:grpSpPr>
          <a:xfrm>
            <a:off x="338462" y="5422536"/>
            <a:ext cx="1969742" cy="806812"/>
            <a:chOff x="4736398" y="1523907"/>
            <a:chExt cx="1969742" cy="806812"/>
          </a:xfrm>
        </p:grpSpPr>
        <p:cxnSp>
          <p:nvCxnSpPr>
            <p:cNvPr id="24" name="Straight Connector 23">
              <a:extLst>
                <a:ext uri="{FF2B5EF4-FFF2-40B4-BE49-F238E27FC236}">
                  <a16:creationId xmlns:a16="http://schemas.microsoft.com/office/drawing/2014/main" id="{FC8DE7B4-4F2E-9743-9D9C-708AFE4F6545}"/>
                </a:ext>
              </a:extLst>
            </p:cNvPr>
            <p:cNvCxnSpPr/>
            <p:nvPr/>
          </p:nvCxnSpPr>
          <p:spPr>
            <a:xfrm>
              <a:off x="5651029" y="2133106"/>
              <a:ext cx="373391" cy="0"/>
            </a:xfrm>
            <a:prstGeom prst="line">
              <a:avLst/>
            </a:prstGeom>
            <a:ln w="127000" cmpd="sng">
              <a:solidFill>
                <a:srgbClr val="FAB4B4"/>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15E230CF-C596-B346-91B2-3C796FC88E12}"/>
                </a:ext>
              </a:extLst>
            </p:cNvPr>
            <p:cNvCxnSpPr/>
            <p:nvPr/>
          </p:nvCxnSpPr>
          <p:spPr>
            <a:xfrm flipV="1">
              <a:off x="5651029" y="2133106"/>
              <a:ext cx="373391" cy="319"/>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1EC73D09-F664-E542-A12E-BB6A55AB9E18}"/>
                </a:ext>
              </a:extLst>
            </p:cNvPr>
            <p:cNvCxnSpPr/>
            <p:nvPr/>
          </p:nvCxnSpPr>
          <p:spPr>
            <a:xfrm>
              <a:off x="5651029" y="1674868"/>
              <a:ext cx="367083" cy="0"/>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0E04433C-7048-8547-A779-86E81EDA3F6A}"/>
                </a:ext>
              </a:extLst>
            </p:cNvPr>
            <p:cNvCxnSpPr/>
            <p:nvPr/>
          </p:nvCxnSpPr>
          <p:spPr>
            <a:xfrm>
              <a:off x="6247763" y="1674868"/>
              <a:ext cx="363282" cy="319"/>
            </a:xfrm>
            <a:prstGeom prst="line">
              <a:avLst/>
            </a:prstGeom>
            <a:ln>
              <a:solidFill>
                <a:srgbClr val="0000A6"/>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6CB5DC97-3079-A14D-BD13-B15852325A54}"/>
                </a:ext>
              </a:extLst>
            </p:cNvPr>
            <p:cNvCxnSpPr/>
            <p:nvPr/>
          </p:nvCxnSpPr>
          <p:spPr>
            <a:xfrm>
              <a:off x="6247763" y="2136452"/>
              <a:ext cx="380446" cy="0"/>
            </a:xfrm>
            <a:prstGeom prst="line">
              <a:avLst/>
            </a:prstGeom>
            <a:ln w="127000" cmpd="sng">
              <a:solidFill>
                <a:srgbClr val="B4C8FA"/>
              </a:solidFill>
            </a:ln>
            <a:effectLst/>
          </p:spPr>
          <p:style>
            <a:lnRef idx="2">
              <a:schemeClr val="accent1"/>
            </a:lnRef>
            <a:fillRef idx="0">
              <a:schemeClr val="accent1"/>
            </a:fillRef>
            <a:effectRef idx="1">
              <a:schemeClr val="accent1"/>
            </a:effectRef>
            <a:fontRef idx="minor">
              <a:schemeClr val="tx1"/>
            </a:fontRef>
          </p:style>
        </p:cxnSp>
        <p:sp>
          <p:nvSpPr>
            <p:cNvPr id="29" name="Rectangle 28">
              <a:extLst>
                <a:ext uri="{FF2B5EF4-FFF2-40B4-BE49-F238E27FC236}">
                  <a16:creationId xmlns:a16="http://schemas.microsoft.com/office/drawing/2014/main" id="{2C5CA715-49AD-8941-A12A-AB344ED5F67C}"/>
                </a:ext>
              </a:extLst>
            </p:cNvPr>
            <p:cNvSpPr/>
            <p:nvPr/>
          </p:nvSpPr>
          <p:spPr>
            <a:xfrm>
              <a:off x="4824993" y="1523907"/>
              <a:ext cx="1881147" cy="806812"/>
            </a:xfrm>
            <a:prstGeom prst="rect">
              <a:avLst/>
            </a:prstGeom>
            <a:no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EF99472D-E476-2040-85C9-C82344F5A7A8}"/>
                </a:ext>
              </a:extLst>
            </p:cNvPr>
            <p:cNvSpPr txBox="1"/>
            <p:nvPr/>
          </p:nvSpPr>
          <p:spPr>
            <a:xfrm>
              <a:off x="4943687" y="1557670"/>
              <a:ext cx="553785" cy="215444"/>
            </a:xfrm>
            <a:prstGeom prst="rect">
              <a:avLst/>
            </a:prstGeom>
            <a:noFill/>
          </p:spPr>
          <p:txBody>
            <a:bodyPr wrap="square" tIns="0" bIns="0" rtlCol="0" anchor="t" anchorCtr="0">
              <a:spAutoFit/>
            </a:bodyPr>
            <a:lstStyle/>
            <a:p>
              <a:pPr algn="ctr"/>
              <a:r>
                <a:rPr lang="en-US" sz="1400" dirty="0">
                  <a:latin typeface="Cambria"/>
                  <a:cs typeface="Cambria"/>
                </a:rPr>
                <a:t>Data</a:t>
              </a:r>
            </a:p>
          </p:txBody>
        </p:sp>
        <p:sp>
          <p:nvSpPr>
            <p:cNvPr id="31" name="TextBox 30">
              <a:extLst>
                <a:ext uri="{FF2B5EF4-FFF2-40B4-BE49-F238E27FC236}">
                  <a16:creationId xmlns:a16="http://schemas.microsoft.com/office/drawing/2014/main" id="{2AC1FD3D-0219-A14A-8A75-627765A4D5F1}"/>
                </a:ext>
              </a:extLst>
            </p:cNvPr>
            <p:cNvSpPr txBox="1"/>
            <p:nvPr/>
          </p:nvSpPr>
          <p:spPr>
            <a:xfrm>
              <a:off x="4736398" y="1887001"/>
              <a:ext cx="962162" cy="430887"/>
            </a:xfrm>
            <a:prstGeom prst="rect">
              <a:avLst/>
            </a:prstGeom>
            <a:noFill/>
          </p:spPr>
          <p:txBody>
            <a:bodyPr wrap="square" tIns="0" bIns="0" rtlCol="0" anchor="t" anchorCtr="0">
              <a:spAutoFit/>
            </a:bodyPr>
            <a:lstStyle/>
            <a:p>
              <a:pPr algn="ctr"/>
              <a:r>
                <a:rPr lang="en-US" sz="1400" dirty="0">
                  <a:latin typeface="Cambria"/>
                  <a:cs typeface="Cambria"/>
                </a:rPr>
                <a:t>Model </a:t>
              </a:r>
            </a:p>
            <a:p>
              <a:pPr algn="ctr"/>
              <a:r>
                <a:rPr lang="en-US" sz="1400" dirty="0">
                  <a:latin typeface="Cambria"/>
                  <a:cs typeface="Cambria"/>
                </a:rPr>
                <a:t>+ 95% CI</a:t>
              </a:r>
            </a:p>
          </p:txBody>
        </p:sp>
        <p:cxnSp>
          <p:nvCxnSpPr>
            <p:cNvPr id="32" name="Straight Connector 31">
              <a:extLst>
                <a:ext uri="{FF2B5EF4-FFF2-40B4-BE49-F238E27FC236}">
                  <a16:creationId xmlns:a16="http://schemas.microsoft.com/office/drawing/2014/main" id="{B2BB3E59-208F-D747-81F4-6AF26EC52A66}"/>
                </a:ext>
              </a:extLst>
            </p:cNvPr>
            <p:cNvCxnSpPr/>
            <p:nvPr/>
          </p:nvCxnSpPr>
          <p:spPr>
            <a:xfrm flipV="1">
              <a:off x="6247763" y="2133425"/>
              <a:ext cx="380446" cy="1"/>
            </a:xfrm>
            <a:prstGeom prst="line">
              <a:avLst/>
            </a:prstGeom>
            <a:ln>
              <a:solidFill>
                <a:srgbClr val="285FFF"/>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9744738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97F75-EFFC-6848-B4D2-9CDA33E78EDD}"/>
              </a:ext>
            </a:extLst>
          </p:cNvPr>
          <p:cNvSpPr>
            <a:spLocks noGrp="1"/>
          </p:cNvSpPr>
          <p:nvPr>
            <p:ph type="title"/>
          </p:nvPr>
        </p:nvSpPr>
        <p:spPr>
          <a:xfrm>
            <a:off x="457200" y="150654"/>
            <a:ext cx="8229600" cy="1143000"/>
          </a:xfrm>
        </p:spPr>
        <p:txBody>
          <a:bodyPr>
            <a:normAutofit/>
          </a:bodyPr>
          <a:lstStyle/>
          <a:p>
            <a:r>
              <a:rPr lang="en-US" sz="3200" dirty="0">
                <a:solidFill>
                  <a:srgbClr val="0432FF"/>
                </a:solidFill>
                <a:latin typeface="Verdana" panose="020B0604030504040204" pitchFamily="34" charset="0"/>
                <a:ea typeface="Verdana" panose="020B0604030504040204" pitchFamily="34" charset="0"/>
                <a:cs typeface="Verdana" panose="020B0604030504040204" pitchFamily="34" charset="0"/>
              </a:rPr>
              <a:t>Demographic history affects the range of selection effects seen in GWAS</a:t>
            </a:r>
          </a:p>
        </p:txBody>
      </p:sp>
      <p:pic>
        <p:nvPicPr>
          <p:cNvPr id="4" name="Content Placeholder 3">
            <a:extLst>
              <a:ext uri="{FF2B5EF4-FFF2-40B4-BE49-F238E27FC236}">
                <a16:creationId xmlns:a16="http://schemas.microsoft.com/office/drawing/2014/main" id="{08D312F6-EC96-A943-8F60-65ECF59D7FEA}"/>
              </a:ext>
            </a:extLst>
          </p:cNvPr>
          <p:cNvPicPr>
            <a:picLocks noGrp="1" noChangeAspect="1"/>
          </p:cNvPicPr>
          <p:nvPr>
            <p:ph idx="1"/>
          </p:nvPr>
        </p:nvPicPr>
        <p:blipFill>
          <a:blip r:embed="rId3"/>
          <a:stretch>
            <a:fillRect/>
          </a:stretch>
        </p:blipFill>
        <p:spPr>
          <a:xfrm>
            <a:off x="252603" y="2464231"/>
            <a:ext cx="3624358" cy="2464564"/>
          </a:xfrm>
          <a:prstGeom prst="rect">
            <a:avLst/>
          </a:prstGeom>
        </p:spPr>
      </p:pic>
      <p:sp>
        <p:nvSpPr>
          <p:cNvPr id="5" name="TextBox 4">
            <a:extLst>
              <a:ext uri="{FF2B5EF4-FFF2-40B4-BE49-F238E27FC236}">
                <a16:creationId xmlns:a16="http://schemas.microsoft.com/office/drawing/2014/main" id="{5BA2407C-7423-C340-9A30-34D869BD8CFB}"/>
              </a:ext>
            </a:extLst>
          </p:cNvPr>
          <p:cNvSpPr txBox="1"/>
          <p:nvPr/>
        </p:nvSpPr>
        <p:spPr>
          <a:xfrm>
            <a:off x="1" y="6478621"/>
            <a:ext cx="6400800" cy="369332"/>
          </a:xfrm>
          <a:prstGeom prst="rect">
            <a:avLst/>
          </a:prstGeom>
          <a:noFill/>
        </p:spPr>
        <p:txBody>
          <a:bodyPr wrap="square" rtlCol="0">
            <a:spAutoFit/>
          </a:bodyPr>
          <a:lstStyle/>
          <a:p>
            <a:r>
              <a:rPr lang="en-US"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from </a:t>
            </a:r>
            <a:r>
              <a:rPr lang="en-US" dirty="0" err="1">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Schiffles</a:t>
            </a:r>
            <a:r>
              <a:rPr lang="en-US"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 &amp; Durbin Nat Genet 2014 </a:t>
            </a:r>
          </a:p>
        </p:txBody>
      </p:sp>
      <p:grpSp>
        <p:nvGrpSpPr>
          <p:cNvPr id="11" name="Group 10">
            <a:extLst>
              <a:ext uri="{FF2B5EF4-FFF2-40B4-BE49-F238E27FC236}">
                <a16:creationId xmlns:a16="http://schemas.microsoft.com/office/drawing/2014/main" id="{FDCF2DE2-16CE-E849-BF21-50C3A6E9C635}"/>
              </a:ext>
            </a:extLst>
          </p:cNvPr>
          <p:cNvGrpSpPr>
            <a:grpSpLocks noChangeAspect="1"/>
          </p:cNvGrpSpPr>
          <p:nvPr/>
        </p:nvGrpSpPr>
        <p:grpSpPr>
          <a:xfrm>
            <a:off x="4702659" y="2107771"/>
            <a:ext cx="4151536" cy="3223647"/>
            <a:chOff x="5524070" y="2603715"/>
            <a:chExt cx="2311400" cy="1794791"/>
          </a:xfrm>
        </p:grpSpPr>
        <p:grpSp>
          <p:nvGrpSpPr>
            <p:cNvPr id="9" name="Group 8">
              <a:extLst>
                <a:ext uri="{FF2B5EF4-FFF2-40B4-BE49-F238E27FC236}">
                  <a16:creationId xmlns:a16="http://schemas.microsoft.com/office/drawing/2014/main" id="{970F25D9-D721-414A-9692-83CA1E7D0A78}"/>
                </a:ext>
              </a:extLst>
            </p:cNvPr>
            <p:cNvGrpSpPr/>
            <p:nvPr/>
          </p:nvGrpSpPr>
          <p:grpSpPr>
            <a:xfrm>
              <a:off x="5524070" y="2751594"/>
              <a:ext cx="2311400" cy="1646912"/>
              <a:chOff x="3416300" y="2705100"/>
              <a:chExt cx="2311400" cy="1646912"/>
            </a:xfrm>
          </p:grpSpPr>
          <p:pic>
            <p:nvPicPr>
              <p:cNvPr id="7" name="Picture 6">
                <a:extLst>
                  <a:ext uri="{FF2B5EF4-FFF2-40B4-BE49-F238E27FC236}">
                    <a16:creationId xmlns:a16="http://schemas.microsoft.com/office/drawing/2014/main" id="{F7460A50-FCB4-9045-8F05-D2AA5EFE49CD}"/>
                  </a:ext>
                </a:extLst>
              </p:cNvPr>
              <p:cNvPicPr>
                <a:picLocks noChangeAspect="1"/>
              </p:cNvPicPr>
              <p:nvPr/>
            </p:nvPicPr>
            <p:blipFill>
              <a:blip r:embed="rId4"/>
              <a:stretch>
                <a:fillRect/>
              </a:stretch>
            </p:blipFill>
            <p:spPr>
              <a:xfrm>
                <a:off x="4098333" y="4148812"/>
                <a:ext cx="1257300" cy="203200"/>
              </a:xfrm>
              <a:prstGeom prst="rect">
                <a:avLst/>
              </a:prstGeom>
            </p:spPr>
          </p:pic>
          <p:pic>
            <p:nvPicPr>
              <p:cNvPr id="8" name="Picture 7">
                <a:extLst>
                  <a:ext uri="{FF2B5EF4-FFF2-40B4-BE49-F238E27FC236}">
                    <a16:creationId xmlns:a16="http://schemas.microsoft.com/office/drawing/2014/main" id="{1957C506-9D53-6947-8F7C-B30468BEC383}"/>
                  </a:ext>
                </a:extLst>
              </p:cNvPr>
              <p:cNvPicPr>
                <a:picLocks noChangeAspect="1"/>
              </p:cNvPicPr>
              <p:nvPr/>
            </p:nvPicPr>
            <p:blipFill>
              <a:blip r:embed="rId5"/>
              <a:stretch>
                <a:fillRect/>
              </a:stretch>
            </p:blipFill>
            <p:spPr>
              <a:xfrm>
                <a:off x="3416300" y="2705100"/>
                <a:ext cx="2311400" cy="1447800"/>
              </a:xfrm>
              <a:prstGeom prst="rect">
                <a:avLst/>
              </a:prstGeom>
            </p:spPr>
          </p:pic>
        </p:grpSp>
        <p:sp>
          <p:nvSpPr>
            <p:cNvPr id="10" name="Rectangle 9">
              <a:extLst>
                <a:ext uri="{FF2B5EF4-FFF2-40B4-BE49-F238E27FC236}">
                  <a16:creationId xmlns:a16="http://schemas.microsoft.com/office/drawing/2014/main" id="{4292A807-9C95-F44C-B002-AC41CFCD0B69}"/>
                </a:ext>
              </a:extLst>
            </p:cNvPr>
            <p:cNvSpPr/>
            <p:nvPr/>
          </p:nvSpPr>
          <p:spPr>
            <a:xfrm>
              <a:off x="6726264" y="2603715"/>
              <a:ext cx="371960" cy="1859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1F36C171-3632-AB4F-B151-2975E812642F}"/>
              </a:ext>
            </a:extLst>
          </p:cNvPr>
          <p:cNvSpPr txBox="1"/>
          <p:nvPr/>
        </p:nvSpPr>
        <p:spPr>
          <a:xfrm>
            <a:off x="6401255" y="1931065"/>
            <a:ext cx="1614715" cy="523220"/>
          </a:xfrm>
          <a:prstGeom prst="rect">
            <a:avLst/>
          </a:prstGeom>
          <a:noFill/>
        </p:spPr>
        <p:txBody>
          <a:bodyPr wrap="square" rtlCol="0">
            <a:spAutoFit/>
          </a:bodyPr>
          <a:lstStyle/>
          <a:p>
            <a:pPr algn="ctr"/>
            <a:r>
              <a:rPr lang="en-US" sz="2800" dirty="0">
                <a:solidFill>
                  <a:schemeClr val="accent1">
                    <a:lumMod val="75000"/>
                  </a:schemeClr>
                </a:solidFill>
                <a:latin typeface="Verdana" charset="0"/>
                <a:ea typeface="Verdana" charset="0"/>
                <a:cs typeface="Verdana" charset="0"/>
              </a:rPr>
              <a:t>height</a:t>
            </a:r>
          </a:p>
        </p:txBody>
      </p:sp>
      <p:sp>
        <p:nvSpPr>
          <p:cNvPr id="14" name="Rectangle 13">
            <a:extLst>
              <a:ext uri="{FF2B5EF4-FFF2-40B4-BE49-F238E27FC236}">
                <a16:creationId xmlns:a16="http://schemas.microsoft.com/office/drawing/2014/main" id="{45BB89C9-2691-4D4B-AD26-B0FF6F3D3A67}"/>
              </a:ext>
            </a:extLst>
          </p:cNvPr>
          <p:cNvSpPr/>
          <p:nvPr/>
        </p:nvSpPr>
        <p:spPr>
          <a:xfrm>
            <a:off x="5774267" y="2607733"/>
            <a:ext cx="372534" cy="3894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773176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D6714-303E-EB43-9F62-48C90F729168}"/>
              </a:ext>
            </a:extLst>
          </p:cNvPr>
          <p:cNvSpPr>
            <a:spLocks noGrp="1"/>
          </p:cNvSpPr>
          <p:nvPr>
            <p:ph type="title"/>
          </p:nvPr>
        </p:nvSpPr>
        <p:spPr>
          <a:xfrm>
            <a:off x="1" y="189972"/>
            <a:ext cx="9144000" cy="1143000"/>
          </a:xfrm>
        </p:spPr>
        <p:txBody>
          <a:bodyPr>
            <a:normAutofit fontScale="90000"/>
          </a:bodyPr>
          <a:lstStyle/>
          <a:p>
            <a:r>
              <a:rPr lang="en-US" sz="3600" dirty="0">
                <a:solidFill>
                  <a:srgbClr val="0432FF"/>
                </a:solidFill>
                <a:latin typeface="Verdana" panose="020B0604030504040204" pitchFamily="34" charset="0"/>
                <a:ea typeface="Verdana" panose="020B0604030504040204" pitchFamily="34" charset="0"/>
                <a:cs typeface="Verdana" panose="020B0604030504040204" pitchFamily="34" charset="0"/>
              </a:rPr>
              <a:t>Genotyping effects on missing heritability</a:t>
            </a:r>
          </a:p>
        </p:txBody>
      </p:sp>
      <p:pic>
        <p:nvPicPr>
          <p:cNvPr id="8" name="Picture 7">
            <a:extLst>
              <a:ext uri="{FF2B5EF4-FFF2-40B4-BE49-F238E27FC236}">
                <a16:creationId xmlns:a16="http://schemas.microsoft.com/office/drawing/2014/main" id="{B75FDB2A-BB87-374F-91E9-BAB8D6DBE5F0}"/>
              </a:ext>
            </a:extLst>
          </p:cNvPr>
          <p:cNvPicPr>
            <a:picLocks noChangeAspect="1"/>
          </p:cNvPicPr>
          <p:nvPr/>
        </p:nvPicPr>
        <p:blipFill>
          <a:blip r:embed="rId3"/>
          <a:stretch>
            <a:fillRect/>
          </a:stretch>
        </p:blipFill>
        <p:spPr>
          <a:xfrm>
            <a:off x="50807" y="2429932"/>
            <a:ext cx="4091444" cy="2922460"/>
          </a:xfrm>
          <a:prstGeom prst="rect">
            <a:avLst/>
          </a:prstGeom>
        </p:spPr>
      </p:pic>
      <p:pic>
        <p:nvPicPr>
          <p:cNvPr id="9" name="Picture 8">
            <a:extLst>
              <a:ext uri="{FF2B5EF4-FFF2-40B4-BE49-F238E27FC236}">
                <a16:creationId xmlns:a16="http://schemas.microsoft.com/office/drawing/2014/main" id="{388A2B38-E762-1141-B033-87740ABE3EE6}"/>
              </a:ext>
            </a:extLst>
          </p:cNvPr>
          <p:cNvPicPr>
            <a:picLocks noChangeAspect="1"/>
          </p:cNvPicPr>
          <p:nvPr/>
        </p:nvPicPr>
        <p:blipFill>
          <a:blip r:embed="rId4"/>
          <a:stretch>
            <a:fillRect/>
          </a:stretch>
        </p:blipFill>
        <p:spPr>
          <a:xfrm>
            <a:off x="4618565" y="2371546"/>
            <a:ext cx="4322235" cy="2980852"/>
          </a:xfrm>
          <a:prstGeom prst="rect">
            <a:avLst/>
          </a:prstGeom>
        </p:spPr>
      </p:pic>
      <p:sp>
        <p:nvSpPr>
          <p:cNvPr id="10" name="TextBox 9">
            <a:extLst>
              <a:ext uri="{FF2B5EF4-FFF2-40B4-BE49-F238E27FC236}">
                <a16:creationId xmlns:a16="http://schemas.microsoft.com/office/drawing/2014/main" id="{69569EC3-E17D-2E47-889E-349D9B0E001F}"/>
              </a:ext>
            </a:extLst>
          </p:cNvPr>
          <p:cNvSpPr txBox="1"/>
          <p:nvPr/>
        </p:nvSpPr>
        <p:spPr>
          <a:xfrm>
            <a:off x="3657601" y="6468530"/>
            <a:ext cx="5486400" cy="369332"/>
          </a:xfrm>
          <a:prstGeom prst="rect">
            <a:avLst/>
          </a:prstGeom>
          <a:noFill/>
        </p:spPr>
        <p:txBody>
          <a:bodyPr wrap="square" rtlCol="0">
            <a:spAutoFit/>
          </a:bodyPr>
          <a:lstStyle/>
          <a:p>
            <a:r>
              <a:rPr lang="en-US" dirty="0">
                <a:latin typeface="Verdana" panose="020B0604030504040204" pitchFamily="34" charset="0"/>
                <a:ea typeface="Verdana" panose="020B0604030504040204" pitchFamily="34" charset="0"/>
                <a:cs typeface="Verdana" panose="020B0604030504040204" pitchFamily="34" charset="0"/>
              </a:rPr>
              <a:t>Parameters adjusted for the GWAS of height</a:t>
            </a:r>
          </a:p>
        </p:txBody>
      </p:sp>
      <p:sp>
        <p:nvSpPr>
          <p:cNvPr id="11" name="TextBox 10">
            <a:extLst>
              <a:ext uri="{FF2B5EF4-FFF2-40B4-BE49-F238E27FC236}">
                <a16:creationId xmlns:a16="http://schemas.microsoft.com/office/drawing/2014/main" id="{D4534239-192C-4745-B996-41C188CF1441}"/>
              </a:ext>
            </a:extLst>
          </p:cNvPr>
          <p:cNvSpPr txBox="1"/>
          <p:nvPr/>
        </p:nvSpPr>
        <p:spPr>
          <a:xfrm>
            <a:off x="338667" y="1913467"/>
            <a:ext cx="3803584" cy="369332"/>
          </a:xfrm>
          <a:prstGeom prst="rect">
            <a:avLst/>
          </a:prstGeom>
          <a:noFill/>
        </p:spPr>
        <p:txBody>
          <a:bodyPr wrap="square" rtlCol="0">
            <a:spAutoFit/>
          </a:bodyPr>
          <a:lstStyle/>
          <a:p>
            <a:pPr algn="ctr"/>
            <a:r>
              <a:rPr lang="en-US" dirty="0">
                <a:solidFill>
                  <a:srgbClr val="0432FF"/>
                </a:solidFill>
                <a:latin typeface="Verdana" panose="020B0604030504040204" pitchFamily="34" charset="0"/>
                <a:ea typeface="Verdana" panose="020B0604030504040204" pitchFamily="34" charset="0"/>
                <a:cs typeface="Verdana" panose="020B0604030504040204" pitchFamily="34" charset="0"/>
              </a:rPr>
              <a:t>Constant population size</a:t>
            </a:r>
          </a:p>
        </p:txBody>
      </p:sp>
      <p:sp>
        <p:nvSpPr>
          <p:cNvPr id="12" name="TextBox 11">
            <a:extLst>
              <a:ext uri="{FF2B5EF4-FFF2-40B4-BE49-F238E27FC236}">
                <a16:creationId xmlns:a16="http://schemas.microsoft.com/office/drawing/2014/main" id="{C8FC1725-E8FE-7247-BB69-E35D2BC63C67}"/>
              </a:ext>
            </a:extLst>
          </p:cNvPr>
          <p:cNvSpPr txBox="1"/>
          <p:nvPr/>
        </p:nvSpPr>
        <p:spPr>
          <a:xfrm>
            <a:off x="4995329" y="1913469"/>
            <a:ext cx="3803584" cy="369332"/>
          </a:xfrm>
          <a:prstGeom prst="rect">
            <a:avLst/>
          </a:prstGeom>
          <a:noFill/>
        </p:spPr>
        <p:txBody>
          <a:bodyPr wrap="square" rtlCol="0">
            <a:spAutoFit/>
          </a:bodyPr>
          <a:lstStyle/>
          <a:p>
            <a:pPr algn="ctr"/>
            <a:r>
              <a:rPr lang="en-US" dirty="0">
                <a:solidFill>
                  <a:srgbClr val="0432FF"/>
                </a:solidFill>
                <a:latin typeface="Verdana" panose="020B0604030504040204" pitchFamily="34" charset="0"/>
                <a:ea typeface="Verdana" panose="020B0604030504040204" pitchFamily="34" charset="0"/>
                <a:cs typeface="Verdana" panose="020B0604030504040204" pitchFamily="34" charset="0"/>
              </a:rPr>
              <a:t>European demography</a:t>
            </a:r>
          </a:p>
        </p:txBody>
      </p:sp>
      <p:sp>
        <p:nvSpPr>
          <p:cNvPr id="13" name="Rectangle 12">
            <a:extLst>
              <a:ext uri="{FF2B5EF4-FFF2-40B4-BE49-F238E27FC236}">
                <a16:creationId xmlns:a16="http://schemas.microsoft.com/office/drawing/2014/main" id="{99CEC49F-DCDB-5C48-9759-3A2C630205DF}"/>
              </a:ext>
            </a:extLst>
          </p:cNvPr>
          <p:cNvSpPr/>
          <p:nvPr/>
        </p:nvSpPr>
        <p:spPr>
          <a:xfrm>
            <a:off x="5350934" y="2506135"/>
            <a:ext cx="372534" cy="3894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37FC921-333E-FA45-ADDD-7D6B6C165ED4}"/>
              </a:ext>
            </a:extLst>
          </p:cNvPr>
          <p:cNvSpPr/>
          <p:nvPr/>
        </p:nvSpPr>
        <p:spPr>
          <a:xfrm>
            <a:off x="762007" y="2540004"/>
            <a:ext cx="372534" cy="3894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363023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B4573-79B9-1B4C-BC60-1069B10195F4}"/>
              </a:ext>
            </a:extLst>
          </p:cNvPr>
          <p:cNvSpPr>
            <a:spLocks noGrp="1"/>
          </p:cNvSpPr>
          <p:nvPr>
            <p:ph type="title"/>
          </p:nvPr>
        </p:nvSpPr>
        <p:spPr>
          <a:xfrm>
            <a:off x="0" y="274638"/>
            <a:ext cx="9144000" cy="1143000"/>
          </a:xfrm>
        </p:spPr>
        <p:txBody>
          <a:bodyPr>
            <a:normAutofit fontScale="90000"/>
          </a:bodyPr>
          <a:lstStyle/>
          <a:p>
            <a:r>
              <a:rPr lang="en-US" sz="3600" dirty="0">
                <a:solidFill>
                  <a:srgbClr val="0432FF"/>
                </a:solidFill>
                <a:latin typeface="Verdana" panose="020B0604030504040204" pitchFamily="34" charset="0"/>
                <a:ea typeface="Verdana" panose="020B0604030504040204" pitchFamily="34" charset="0"/>
                <a:cs typeface="Verdana" panose="020B0604030504040204" pitchFamily="34" charset="0"/>
              </a:rPr>
              <a:t>Some complex diseases may be subject to directional (purifying) selection</a:t>
            </a:r>
          </a:p>
        </p:txBody>
      </p:sp>
      <p:grpSp>
        <p:nvGrpSpPr>
          <p:cNvPr id="16" name="Group 15">
            <a:extLst>
              <a:ext uri="{FF2B5EF4-FFF2-40B4-BE49-F238E27FC236}">
                <a16:creationId xmlns:a16="http://schemas.microsoft.com/office/drawing/2014/main" id="{0E413E16-781A-374D-862F-B6E953750C8E}"/>
              </a:ext>
            </a:extLst>
          </p:cNvPr>
          <p:cNvGrpSpPr/>
          <p:nvPr/>
        </p:nvGrpSpPr>
        <p:grpSpPr>
          <a:xfrm>
            <a:off x="91020" y="1728666"/>
            <a:ext cx="5869516" cy="3669869"/>
            <a:chOff x="1648884" y="1643998"/>
            <a:chExt cx="5869516" cy="3669869"/>
          </a:xfrm>
        </p:grpSpPr>
        <p:grpSp>
          <p:nvGrpSpPr>
            <p:cNvPr id="4" name="Group 3">
              <a:extLst>
                <a:ext uri="{FF2B5EF4-FFF2-40B4-BE49-F238E27FC236}">
                  <a16:creationId xmlns:a16="http://schemas.microsoft.com/office/drawing/2014/main" id="{DD35B913-2938-F34D-BBFF-140AD4821291}"/>
                </a:ext>
              </a:extLst>
            </p:cNvPr>
            <p:cNvGrpSpPr>
              <a:grpSpLocks noChangeAspect="1"/>
            </p:cNvGrpSpPr>
            <p:nvPr/>
          </p:nvGrpSpPr>
          <p:grpSpPr>
            <a:xfrm>
              <a:off x="1648884" y="1643998"/>
              <a:ext cx="5547783" cy="3239578"/>
              <a:chOff x="666750" y="1303334"/>
              <a:chExt cx="7784076" cy="4545441"/>
            </a:xfrm>
          </p:grpSpPr>
          <p:pic>
            <p:nvPicPr>
              <p:cNvPr id="5" name="Picture 4">
                <a:extLst>
                  <a:ext uri="{FF2B5EF4-FFF2-40B4-BE49-F238E27FC236}">
                    <a16:creationId xmlns:a16="http://schemas.microsoft.com/office/drawing/2014/main" id="{3C8CD3CD-D8A6-C84D-8803-375AD754A5E7}"/>
                  </a:ext>
                </a:extLst>
              </p:cNvPr>
              <p:cNvPicPr>
                <a:picLocks noChangeAspect="1"/>
              </p:cNvPicPr>
              <p:nvPr/>
            </p:nvPicPr>
            <p:blipFill>
              <a:blip r:embed="rId3"/>
              <a:stretch>
                <a:fillRect/>
              </a:stretch>
            </p:blipFill>
            <p:spPr>
              <a:xfrm>
                <a:off x="1714488" y="1783624"/>
                <a:ext cx="5417383" cy="4065150"/>
              </a:xfrm>
              <a:prstGeom prst="rect">
                <a:avLst/>
              </a:prstGeom>
            </p:spPr>
          </p:pic>
          <p:pic>
            <p:nvPicPr>
              <p:cNvPr id="6" name="Picture 5">
                <a:extLst>
                  <a:ext uri="{FF2B5EF4-FFF2-40B4-BE49-F238E27FC236}">
                    <a16:creationId xmlns:a16="http://schemas.microsoft.com/office/drawing/2014/main" id="{042CD68C-9E6B-4748-AF2B-61B297A00E1E}"/>
                  </a:ext>
                </a:extLst>
              </p:cNvPr>
              <p:cNvPicPr>
                <a:picLocks noChangeAspect="1"/>
              </p:cNvPicPr>
              <p:nvPr/>
            </p:nvPicPr>
            <p:blipFill>
              <a:blip r:embed="rId4"/>
              <a:stretch>
                <a:fillRect/>
              </a:stretch>
            </p:blipFill>
            <p:spPr>
              <a:xfrm>
                <a:off x="3460750" y="2755900"/>
                <a:ext cx="2222500" cy="1346200"/>
              </a:xfrm>
              <a:prstGeom prst="rect">
                <a:avLst/>
              </a:prstGeom>
            </p:spPr>
          </p:pic>
          <p:pic>
            <p:nvPicPr>
              <p:cNvPr id="7" name="Picture 6">
                <a:extLst>
                  <a:ext uri="{FF2B5EF4-FFF2-40B4-BE49-F238E27FC236}">
                    <a16:creationId xmlns:a16="http://schemas.microsoft.com/office/drawing/2014/main" id="{5311134D-B945-4941-BC4C-0CB69E2716DE}"/>
                  </a:ext>
                </a:extLst>
              </p:cNvPr>
              <p:cNvPicPr>
                <a:picLocks noChangeAspect="1"/>
              </p:cNvPicPr>
              <p:nvPr/>
            </p:nvPicPr>
            <p:blipFill rotWithShape="1">
              <a:blip r:embed="rId5"/>
              <a:srcRect l="-724" t="15161" r="-1" b="8125"/>
              <a:stretch/>
            </p:blipFill>
            <p:spPr>
              <a:xfrm>
                <a:off x="666750" y="1415845"/>
                <a:ext cx="7784076" cy="4432930"/>
              </a:xfrm>
              <a:prstGeom prst="rect">
                <a:avLst/>
              </a:prstGeom>
            </p:spPr>
          </p:pic>
          <p:sp>
            <p:nvSpPr>
              <p:cNvPr id="8" name="Rectangle 7">
                <a:extLst>
                  <a:ext uri="{FF2B5EF4-FFF2-40B4-BE49-F238E27FC236}">
                    <a16:creationId xmlns:a16="http://schemas.microsoft.com/office/drawing/2014/main" id="{D204F8DE-CFF9-B64E-88CD-ED39E7D071FB}"/>
                  </a:ext>
                </a:extLst>
              </p:cNvPr>
              <p:cNvSpPr/>
              <p:nvPr/>
            </p:nvSpPr>
            <p:spPr>
              <a:xfrm>
                <a:off x="6046838" y="1303334"/>
                <a:ext cx="2256504" cy="337190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F7E0BE0-0A1A-B64E-B0BD-67557AC9AF85}"/>
                  </a:ext>
                </a:extLst>
              </p:cNvPr>
              <p:cNvSpPr/>
              <p:nvPr/>
            </p:nvSpPr>
            <p:spPr>
              <a:xfrm>
                <a:off x="6435211" y="3170900"/>
                <a:ext cx="1558414" cy="192220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11" name="Straight Arrow Connector 10">
              <a:extLst>
                <a:ext uri="{FF2B5EF4-FFF2-40B4-BE49-F238E27FC236}">
                  <a16:creationId xmlns:a16="http://schemas.microsoft.com/office/drawing/2014/main" id="{B27534CE-4AEB-A543-B574-09AE37C20B35}"/>
                </a:ext>
              </a:extLst>
            </p:cNvPr>
            <p:cNvCxnSpPr/>
            <p:nvPr/>
          </p:nvCxnSpPr>
          <p:spPr>
            <a:xfrm>
              <a:off x="1744133" y="4826000"/>
              <a:ext cx="5774267" cy="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D1A2BA79-049E-3C44-B99C-F84DB717734F}"/>
                </a:ext>
              </a:extLst>
            </p:cNvPr>
            <p:cNvSpPr txBox="1"/>
            <p:nvPr/>
          </p:nvSpPr>
          <p:spPr>
            <a:xfrm>
              <a:off x="3403126" y="4944535"/>
              <a:ext cx="2119926"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cs typeface="Verdana" panose="020B0604030504040204" pitchFamily="34" charset="0"/>
                </a:rPr>
                <a:t>liability</a:t>
              </a:r>
            </a:p>
          </p:txBody>
        </p:sp>
        <p:sp>
          <p:nvSpPr>
            <p:cNvPr id="13" name="TextBox 12">
              <a:extLst>
                <a:ext uri="{FF2B5EF4-FFF2-40B4-BE49-F238E27FC236}">
                  <a16:creationId xmlns:a16="http://schemas.microsoft.com/office/drawing/2014/main" id="{D5F8E797-C66B-8F4C-AB99-285FCD42832E}"/>
                </a:ext>
              </a:extLst>
            </p:cNvPr>
            <p:cNvSpPr txBox="1"/>
            <p:nvPr/>
          </p:nvSpPr>
          <p:spPr>
            <a:xfrm>
              <a:off x="6112934" y="3877733"/>
              <a:ext cx="1237754" cy="369332"/>
            </a:xfrm>
            <a:prstGeom prst="rect">
              <a:avLst/>
            </a:prstGeom>
            <a:noFill/>
            <a:ln w="38100">
              <a:solidFill>
                <a:schemeClr val="accent1"/>
              </a:solidFill>
            </a:ln>
          </p:spPr>
          <p:txBody>
            <a:bodyPr wrap="square" rtlCol="0">
              <a:spAutoFit/>
            </a:bodyPr>
            <a:lstStyle/>
            <a:p>
              <a:pPr algn="ctr"/>
              <a:r>
                <a:rPr lang="en-US" dirty="0">
                  <a:latin typeface="Verdana" panose="020B0604030504040204" pitchFamily="34" charset="0"/>
                  <a:ea typeface="Verdana" panose="020B0604030504040204" pitchFamily="34" charset="0"/>
                  <a:cs typeface="Verdana" panose="020B0604030504040204" pitchFamily="34" charset="0"/>
                </a:rPr>
                <a:t>affected</a:t>
              </a:r>
            </a:p>
          </p:txBody>
        </p:sp>
        <p:cxnSp>
          <p:nvCxnSpPr>
            <p:cNvPr id="15" name="Straight Arrow Connector 14">
              <a:extLst>
                <a:ext uri="{FF2B5EF4-FFF2-40B4-BE49-F238E27FC236}">
                  <a16:creationId xmlns:a16="http://schemas.microsoft.com/office/drawing/2014/main" id="{465DF767-0785-934B-95EA-C02C41700651}"/>
                </a:ext>
              </a:extLst>
            </p:cNvPr>
            <p:cNvCxnSpPr/>
            <p:nvPr/>
          </p:nvCxnSpPr>
          <p:spPr>
            <a:xfrm flipH="1">
              <a:off x="5760120" y="4257333"/>
              <a:ext cx="335880" cy="34979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cxnSp>
        <p:nvCxnSpPr>
          <p:cNvPr id="29" name="Straight Connector 28">
            <a:extLst>
              <a:ext uri="{FF2B5EF4-FFF2-40B4-BE49-F238E27FC236}">
                <a16:creationId xmlns:a16="http://schemas.microsoft.com/office/drawing/2014/main" id="{390E1C87-C859-D142-B7E4-D5DA167737CB}"/>
              </a:ext>
            </a:extLst>
          </p:cNvPr>
          <p:cNvCxnSpPr/>
          <p:nvPr/>
        </p:nvCxnSpPr>
        <p:spPr>
          <a:xfrm flipV="1">
            <a:off x="3965188" y="3487119"/>
            <a:ext cx="0" cy="1423549"/>
          </a:xfrm>
          <a:prstGeom prst="line">
            <a:avLst/>
          </a:prstGeom>
          <a:ln w="31750">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sp>
        <p:nvSpPr>
          <p:cNvPr id="14" name="Content Placeholder 13">
            <a:extLst>
              <a:ext uri="{FF2B5EF4-FFF2-40B4-BE49-F238E27FC236}">
                <a16:creationId xmlns:a16="http://schemas.microsoft.com/office/drawing/2014/main" id="{410762F4-A43D-914B-B8A0-590F133F2891}"/>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3751764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B4573-79B9-1B4C-BC60-1069B10195F4}"/>
              </a:ext>
            </a:extLst>
          </p:cNvPr>
          <p:cNvSpPr>
            <a:spLocks noGrp="1"/>
          </p:cNvSpPr>
          <p:nvPr>
            <p:ph type="title"/>
          </p:nvPr>
        </p:nvSpPr>
        <p:spPr>
          <a:xfrm>
            <a:off x="0" y="274638"/>
            <a:ext cx="9144000" cy="1143000"/>
          </a:xfrm>
        </p:spPr>
        <p:txBody>
          <a:bodyPr>
            <a:normAutofit fontScale="90000"/>
          </a:bodyPr>
          <a:lstStyle/>
          <a:p>
            <a:r>
              <a:rPr lang="en-US" sz="3600" dirty="0">
                <a:solidFill>
                  <a:srgbClr val="0432FF"/>
                </a:solidFill>
                <a:latin typeface="Verdana" panose="020B0604030504040204" pitchFamily="34" charset="0"/>
                <a:ea typeface="Verdana" panose="020B0604030504040204" pitchFamily="34" charset="0"/>
                <a:cs typeface="Verdana" panose="020B0604030504040204" pitchFamily="34" charset="0"/>
              </a:rPr>
              <a:t>Some complex diseases may be subject to directional (purifying) selection</a:t>
            </a:r>
          </a:p>
        </p:txBody>
      </p:sp>
      <p:sp>
        <p:nvSpPr>
          <p:cNvPr id="3" name="Content Placeholder 2">
            <a:extLst>
              <a:ext uri="{FF2B5EF4-FFF2-40B4-BE49-F238E27FC236}">
                <a16:creationId xmlns:a16="http://schemas.microsoft.com/office/drawing/2014/main" id="{7D591203-F5E4-BE4B-B422-795C154D0AE2}"/>
              </a:ext>
            </a:extLst>
          </p:cNvPr>
          <p:cNvSpPr>
            <a:spLocks noGrp="1"/>
          </p:cNvSpPr>
          <p:nvPr>
            <p:ph idx="1"/>
          </p:nvPr>
        </p:nvSpPr>
        <p:spPr>
          <a:xfrm>
            <a:off x="457200" y="5577219"/>
            <a:ext cx="8161867" cy="548944"/>
          </a:xfrm>
        </p:spPr>
        <p:txBody>
          <a:bodyPr>
            <a:normAutofit/>
          </a:bodyPr>
          <a:lstStyle/>
          <a:p>
            <a:pPr marL="0" indent="0" algn="ctr">
              <a:buNone/>
            </a:pPr>
            <a:r>
              <a:rPr lang="en-US" sz="2400" dirty="0">
                <a:solidFill>
                  <a:srgbClr val="FF0000"/>
                </a:solidFill>
                <a:latin typeface="Verdana" panose="020B0604030504040204" pitchFamily="34" charset="0"/>
                <a:ea typeface="Verdana" panose="020B0604030504040204" pitchFamily="34" charset="0"/>
                <a:cs typeface="Verdana" panose="020B0604030504040204" pitchFamily="34" charset="0"/>
              </a:rPr>
              <a:t>Polygenic mutation-selection-drift balance (MSDB)</a:t>
            </a:r>
          </a:p>
        </p:txBody>
      </p:sp>
      <p:grpSp>
        <p:nvGrpSpPr>
          <p:cNvPr id="16" name="Group 15">
            <a:extLst>
              <a:ext uri="{FF2B5EF4-FFF2-40B4-BE49-F238E27FC236}">
                <a16:creationId xmlns:a16="http://schemas.microsoft.com/office/drawing/2014/main" id="{0E413E16-781A-374D-862F-B6E953750C8E}"/>
              </a:ext>
            </a:extLst>
          </p:cNvPr>
          <p:cNvGrpSpPr/>
          <p:nvPr/>
        </p:nvGrpSpPr>
        <p:grpSpPr>
          <a:xfrm>
            <a:off x="91020" y="1728666"/>
            <a:ext cx="5869516" cy="3669869"/>
            <a:chOff x="1648884" y="1643998"/>
            <a:chExt cx="5869516" cy="3669869"/>
          </a:xfrm>
        </p:grpSpPr>
        <p:grpSp>
          <p:nvGrpSpPr>
            <p:cNvPr id="4" name="Group 3">
              <a:extLst>
                <a:ext uri="{FF2B5EF4-FFF2-40B4-BE49-F238E27FC236}">
                  <a16:creationId xmlns:a16="http://schemas.microsoft.com/office/drawing/2014/main" id="{DD35B913-2938-F34D-BBFF-140AD4821291}"/>
                </a:ext>
              </a:extLst>
            </p:cNvPr>
            <p:cNvGrpSpPr>
              <a:grpSpLocks noChangeAspect="1"/>
            </p:cNvGrpSpPr>
            <p:nvPr/>
          </p:nvGrpSpPr>
          <p:grpSpPr>
            <a:xfrm>
              <a:off x="1648884" y="1643998"/>
              <a:ext cx="5547783" cy="3239578"/>
              <a:chOff x="666750" y="1303334"/>
              <a:chExt cx="7784076" cy="4545441"/>
            </a:xfrm>
          </p:grpSpPr>
          <p:pic>
            <p:nvPicPr>
              <p:cNvPr id="5" name="Picture 4">
                <a:extLst>
                  <a:ext uri="{FF2B5EF4-FFF2-40B4-BE49-F238E27FC236}">
                    <a16:creationId xmlns:a16="http://schemas.microsoft.com/office/drawing/2014/main" id="{3C8CD3CD-D8A6-C84D-8803-375AD754A5E7}"/>
                  </a:ext>
                </a:extLst>
              </p:cNvPr>
              <p:cNvPicPr>
                <a:picLocks noChangeAspect="1"/>
              </p:cNvPicPr>
              <p:nvPr/>
            </p:nvPicPr>
            <p:blipFill>
              <a:blip r:embed="rId3"/>
              <a:stretch>
                <a:fillRect/>
              </a:stretch>
            </p:blipFill>
            <p:spPr>
              <a:xfrm>
                <a:off x="1714488" y="1783624"/>
                <a:ext cx="5417383" cy="4065150"/>
              </a:xfrm>
              <a:prstGeom prst="rect">
                <a:avLst/>
              </a:prstGeom>
            </p:spPr>
          </p:pic>
          <p:pic>
            <p:nvPicPr>
              <p:cNvPr id="6" name="Picture 5">
                <a:extLst>
                  <a:ext uri="{FF2B5EF4-FFF2-40B4-BE49-F238E27FC236}">
                    <a16:creationId xmlns:a16="http://schemas.microsoft.com/office/drawing/2014/main" id="{042CD68C-9E6B-4748-AF2B-61B297A00E1E}"/>
                  </a:ext>
                </a:extLst>
              </p:cNvPr>
              <p:cNvPicPr>
                <a:picLocks noChangeAspect="1"/>
              </p:cNvPicPr>
              <p:nvPr/>
            </p:nvPicPr>
            <p:blipFill>
              <a:blip r:embed="rId4"/>
              <a:stretch>
                <a:fillRect/>
              </a:stretch>
            </p:blipFill>
            <p:spPr>
              <a:xfrm>
                <a:off x="3460750" y="2755900"/>
                <a:ext cx="2222500" cy="1346200"/>
              </a:xfrm>
              <a:prstGeom prst="rect">
                <a:avLst/>
              </a:prstGeom>
            </p:spPr>
          </p:pic>
          <p:pic>
            <p:nvPicPr>
              <p:cNvPr id="7" name="Picture 6">
                <a:extLst>
                  <a:ext uri="{FF2B5EF4-FFF2-40B4-BE49-F238E27FC236}">
                    <a16:creationId xmlns:a16="http://schemas.microsoft.com/office/drawing/2014/main" id="{5311134D-B945-4941-BC4C-0CB69E2716DE}"/>
                  </a:ext>
                </a:extLst>
              </p:cNvPr>
              <p:cNvPicPr>
                <a:picLocks noChangeAspect="1"/>
              </p:cNvPicPr>
              <p:nvPr/>
            </p:nvPicPr>
            <p:blipFill rotWithShape="1">
              <a:blip r:embed="rId5"/>
              <a:srcRect l="-724" t="15161" r="-1" b="8125"/>
              <a:stretch/>
            </p:blipFill>
            <p:spPr>
              <a:xfrm>
                <a:off x="666750" y="1415845"/>
                <a:ext cx="7784076" cy="4432930"/>
              </a:xfrm>
              <a:prstGeom prst="rect">
                <a:avLst/>
              </a:prstGeom>
            </p:spPr>
          </p:pic>
          <p:sp>
            <p:nvSpPr>
              <p:cNvPr id="8" name="Rectangle 7">
                <a:extLst>
                  <a:ext uri="{FF2B5EF4-FFF2-40B4-BE49-F238E27FC236}">
                    <a16:creationId xmlns:a16="http://schemas.microsoft.com/office/drawing/2014/main" id="{D204F8DE-CFF9-B64E-88CD-ED39E7D071FB}"/>
                  </a:ext>
                </a:extLst>
              </p:cNvPr>
              <p:cNvSpPr/>
              <p:nvPr/>
            </p:nvSpPr>
            <p:spPr>
              <a:xfrm>
                <a:off x="6046838" y="1303334"/>
                <a:ext cx="2256504" cy="337190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F7E0BE0-0A1A-B64E-B0BD-67557AC9AF85}"/>
                  </a:ext>
                </a:extLst>
              </p:cNvPr>
              <p:cNvSpPr/>
              <p:nvPr/>
            </p:nvSpPr>
            <p:spPr>
              <a:xfrm>
                <a:off x="6435211" y="3170900"/>
                <a:ext cx="1558414" cy="192220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11" name="Straight Arrow Connector 10">
              <a:extLst>
                <a:ext uri="{FF2B5EF4-FFF2-40B4-BE49-F238E27FC236}">
                  <a16:creationId xmlns:a16="http://schemas.microsoft.com/office/drawing/2014/main" id="{B27534CE-4AEB-A543-B574-09AE37C20B35}"/>
                </a:ext>
              </a:extLst>
            </p:cNvPr>
            <p:cNvCxnSpPr/>
            <p:nvPr/>
          </p:nvCxnSpPr>
          <p:spPr>
            <a:xfrm>
              <a:off x="1744133" y="4826000"/>
              <a:ext cx="5774267" cy="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D1A2BA79-049E-3C44-B99C-F84DB717734F}"/>
                </a:ext>
              </a:extLst>
            </p:cNvPr>
            <p:cNvSpPr txBox="1"/>
            <p:nvPr/>
          </p:nvSpPr>
          <p:spPr>
            <a:xfrm>
              <a:off x="3403126" y="4944535"/>
              <a:ext cx="2119926"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cs typeface="Verdana" panose="020B0604030504040204" pitchFamily="34" charset="0"/>
                </a:rPr>
                <a:t>liability</a:t>
              </a:r>
            </a:p>
          </p:txBody>
        </p:sp>
        <p:sp>
          <p:nvSpPr>
            <p:cNvPr id="13" name="TextBox 12">
              <a:extLst>
                <a:ext uri="{FF2B5EF4-FFF2-40B4-BE49-F238E27FC236}">
                  <a16:creationId xmlns:a16="http://schemas.microsoft.com/office/drawing/2014/main" id="{D5F8E797-C66B-8F4C-AB99-285FCD42832E}"/>
                </a:ext>
              </a:extLst>
            </p:cNvPr>
            <p:cNvSpPr txBox="1"/>
            <p:nvPr/>
          </p:nvSpPr>
          <p:spPr>
            <a:xfrm>
              <a:off x="6112934" y="3877733"/>
              <a:ext cx="1237754" cy="369332"/>
            </a:xfrm>
            <a:prstGeom prst="rect">
              <a:avLst/>
            </a:prstGeom>
            <a:noFill/>
            <a:ln w="38100">
              <a:solidFill>
                <a:schemeClr val="accent1"/>
              </a:solidFill>
            </a:ln>
          </p:spPr>
          <p:txBody>
            <a:bodyPr wrap="square" rtlCol="0">
              <a:spAutoFit/>
            </a:bodyPr>
            <a:lstStyle/>
            <a:p>
              <a:pPr algn="ctr"/>
              <a:r>
                <a:rPr lang="en-US" dirty="0">
                  <a:latin typeface="Verdana" panose="020B0604030504040204" pitchFamily="34" charset="0"/>
                  <a:ea typeface="Verdana" panose="020B0604030504040204" pitchFamily="34" charset="0"/>
                  <a:cs typeface="Verdana" panose="020B0604030504040204" pitchFamily="34" charset="0"/>
                </a:rPr>
                <a:t>affected</a:t>
              </a:r>
            </a:p>
          </p:txBody>
        </p:sp>
        <p:cxnSp>
          <p:nvCxnSpPr>
            <p:cNvPr id="15" name="Straight Arrow Connector 14">
              <a:extLst>
                <a:ext uri="{FF2B5EF4-FFF2-40B4-BE49-F238E27FC236}">
                  <a16:creationId xmlns:a16="http://schemas.microsoft.com/office/drawing/2014/main" id="{465DF767-0785-934B-95EA-C02C41700651}"/>
                </a:ext>
              </a:extLst>
            </p:cNvPr>
            <p:cNvCxnSpPr/>
            <p:nvPr/>
          </p:nvCxnSpPr>
          <p:spPr>
            <a:xfrm flipH="1">
              <a:off x="5760120" y="4257333"/>
              <a:ext cx="335880" cy="34979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grpSp>
        <p:nvGrpSpPr>
          <p:cNvPr id="27" name="Group 26">
            <a:extLst>
              <a:ext uri="{FF2B5EF4-FFF2-40B4-BE49-F238E27FC236}">
                <a16:creationId xmlns:a16="http://schemas.microsoft.com/office/drawing/2014/main" id="{E42738AB-503F-2F4E-BD57-54D2E17B97C4}"/>
              </a:ext>
            </a:extLst>
          </p:cNvPr>
          <p:cNvGrpSpPr/>
          <p:nvPr/>
        </p:nvGrpSpPr>
        <p:grpSpPr>
          <a:xfrm>
            <a:off x="4910668" y="2020172"/>
            <a:ext cx="4013196" cy="1730063"/>
            <a:chOff x="67737" y="1986306"/>
            <a:chExt cx="4013196" cy="1730063"/>
          </a:xfrm>
        </p:grpSpPr>
        <p:cxnSp>
          <p:nvCxnSpPr>
            <p:cNvPr id="18" name="Straight Arrow Connector 17">
              <a:extLst>
                <a:ext uri="{FF2B5EF4-FFF2-40B4-BE49-F238E27FC236}">
                  <a16:creationId xmlns:a16="http://schemas.microsoft.com/office/drawing/2014/main" id="{8EF9847A-C5E4-D14C-AD93-072C40198EFC}"/>
                </a:ext>
              </a:extLst>
            </p:cNvPr>
            <p:cNvCxnSpPr/>
            <p:nvPr/>
          </p:nvCxnSpPr>
          <p:spPr>
            <a:xfrm>
              <a:off x="1185333" y="2523067"/>
              <a:ext cx="1744133" cy="0"/>
            </a:xfrm>
            <a:prstGeom prst="straightConnector1">
              <a:avLst/>
            </a:prstGeom>
            <a:ln w="635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E0A7CEEF-4465-9845-8025-00F8599355AD}"/>
                </a:ext>
              </a:extLst>
            </p:cNvPr>
            <p:cNvCxnSpPr>
              <a:cxnSpLocks/>
            </p:cNvCxnSpPr>
            <p:nvPr/>
          </p:nvCxnSpPr>
          <p:spPr>
            <a:xfrm flipH="1">
              <a:off x="1117600" y="2844798"/>
              <a:ext cx="1744133" cy="0"/>
            </a:xfrm>
            <a:prstGeom prst="straightConnector1">
              <a:avLst/>
            </a:prstGeom>
            <a:ln w="63500">
              <a:solidFill>
                <a:srgbClr val="0432FF"/>
              </a:solidFill>
              <a:tailEnd type="triangle"/>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D3ECEB84-50AA-E941-80B0-57DF54EED82F}"/>
                    </a:ext>
                  </a:extLst>
                </p:cNvPr>
                <p:cNvSpPr txBox="1"/>
                <p:nvPr/>
              </p:nvSpPr>
              <p:spPr>
                <a:xfrm>
                  <a:off x="135466" y="1986306"/>
                  <a:ext cx="3860801" cy="369332"/>
                </a:xfrm>
                <a:prstGeom prst="rect">
                  <a:avLst/>
                </a:prstGeom>
                <a:noFill/>
              </p:spPr>
              <p:txBody>
                <a:bodyPr wrap="square" rtlCol="0">
                  <a:spAutoFit/>
                </a:bodyPr>
                <a:lstStyle/>
                <a:p>
                  <a:pPr algn="ctr"/>
                  <a:r>
                    <a:rPr lang="en-US" dirty="0">
                      <a:solidFill>
                        <a:srgbClr val="FF0000"/>
                      </a:solidFill>
                      <a:latin typeface="Verdana" panose="020B0604030504040204" pitchFamily="34" charset="0"/>
                      <a:ea typeface="Verdana" panose="020B0604030504040204" pitchFamily="34" charset="0"/>
                      <a:cs typeface="Verdana" panose="020B0604030504040204" pitchFamily="34" charset="0"/>
                    </a:rPr>
                    <a:t>Mutation increases liability (</a:t>
                  </a:r>
                  <a14:m>
                    <m:oMath xmlns:m="http://schemas.openxmlformats.org/officeDocument/2006/math">
                      <m:r>
                        <m:rPr>
                          <m:sty m:val="p"/>
                        </m:rPr>
                        <a:rPr lang="el-GR" i="1" smtClean="0">
                          <a:solidFill>
                            <a:srgbClr val="FF0000"/>
                          </a:solidFill>
                          <a:latin typeface="Cambria Math" panose="02040503050406030204" pitchFamily="18" charset="0"/>
                          <a:ea typeface="Cambria Math" panose="02040503050406030204" pitchFamily="18" charset="0"/>
                          <a:cs typeface="Verdana" panose="020B0604030504040204" pitchFamily="34" charset="0"/>
                        </a:rPr>
                        <m:t>Δ</m:t>
                      </m:r>
                      <m:r>
                        <a:rPr lang="en-US" b="0" i="1" smtClean="0">
                          <a:solidFill>
                            <a:srgbClr val="FF0000"/>
                          </a:solidFill>
                          <a:latin typeface="Cambria Math" panose="02040503050406030204" pitchFamily="18" charset="0"/>
                          <a:ea typeface="Cambria Math" panose="02040503050406030204" pitchFamily="18" charset="0"/>
                          <a:cs typeface="Verdana" panose="020B0604030504040204" pitchFamily="34" charset="0"/>
                        </a:rPr>
                        <m:t>𝑈</m:t>
                      </m:r>
                    </m:oMath>
                  </a14:m>
                  <a:r>
                    <a:rPr lang="en-US" dirty="0">
                      <a:solidFill>
                        <a:srgbClr val="FF0000"/>
                      </a:solidFill>
                      <a:latin typeface="Verdana" panose="020B0604030504040204" pitchFamily="34" charset="0"/>
                      <a:ea typeface="Verdana" panose="020B0604030504040204" pitchFamily="34" charset="0"/>
                      <a:cs typeface="Verdana" panose="020B0604030504040204" pitchFamily="34" charset="0"/>
                    </a:rPr>
                    <a:t>)</a:t>
                  </a:r>
                </a:p>
              </p:txBody>
            </p:sp>
          </mc:Choice>
          <mc:Fallback xmlns="">
            <p:sp>
              <p:nvSpPr>
                <p:cNvPr id="25" name="TextBox 24">
                  <a:extLst>
                    <a:ext uri="{FF2B5EF4-FFF2-40B4-BE49-F238E27FC236}">
                      <a16:creationId xmlns:a16="http://schemas.microsoft.com/office/drawing/2014/main" id="{D3ECEB84-50AA-E941-80B0-57DF54EED82F}"/>
                    </a:ext>
                  </a:extLst>
                </p:cNvPr>
                <p:cNvSpPr txBox="1">
                  <a:spLocks noRot="1" noChangeAspect="1" noMove="1" noResize="1" noEditPoints="1" noAdjustHandles="1" noChangeArrowheads="1" noChangeShapeType="1" noTextEdit="1"/>
                </p:cNvSpPr>
                <p:nvPr/>
              </p:nvSpPr>
              <p:spPr>
                <a:xfrm>
                  <a:off x="135466" y="1986306"/>
                  <a:ext cx="3860801" cy="369332"/>
                </a:xfrm>
                <a:prstGeom prst="rect">
                  <a:avLst/>
                </a:prstGeom>
                <a:blipFill>
                  <a:blip r:embed="rId6"/>
                  <a:stretch>
                    <a:fillRect l="-656" t="-6667" r="-656"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0FDAD51C-4CBC-FC44-8AB9-AD771A3350A0}"/>
                    </a:ext>
                  </a:extLst>
                </p:cNvPr>
                <p:cNvSpPr txBox="1"/>
                <p:nvPr/>
              </p:nvSpPr>
              <p:spPr>
                <a:xfrm>
                  <a:off x="67737" y="3070038"/>
                  <a:ext cx="4013196" cy="646331"/>
                </a:xfrm>
                <a:prstGeom prst="rect">
                  <a:avLst/>
                </a:prstGeom>
                <a:noFill/>
              </p:spPr>
              <p:txBody>
                <a:bodyPr wrap="square" rtlCol="0">
                  <a:spAutoFit/>
                </a:bodyPr>
                <a:lstStyle/>
                <a:p>
                  <a:pPr algn="ctr"/>
                  <a:r>
                    <a:rPr lang="en-US" dirty="0">
                      <a:solidFill>
                        <a:srgbClr val="0432FF"/>
                      </a:solidFill>
                      <a:latin typeface="Verdana" panose="020B0604030504040204" pitchFamily="34" charset="0"/>
                      <a:ea typeface="Verdana" panose="020B0604030504040204" pitchFamily="34" charset="0"/>
                      <a:cs typeface="Verdana" panose="020B0604030504040204" pitchFamily="34" charset="0"/>
                    </a:rPr>
                    <a:t>Selection (on disease) decreases liability (</a:t>
                  </a:r>
                  <a14:m>
                    <m:oMath xmlns:m="http://schemas.openxmlformats.org/officeDocument/2006/math">
                      <m:r>
                        <m:rPr>
                          <m:sty m:val="p"/>
                        </m:rPr>
                        <a:rPr lang="el-GR" i="1" smtClean="0">
                          <a:solidFill>
                            <a:srgbClr val="0432FF"/>
                          </a:solidFill>
                          <a:latin typeface="Cambria Math" panose="02040503050406030204" pitchFamily="18" charset="0"/>
                          <a:ea typeface="Cambria Math" panose="02040503050406030204" pitchFamily="18" charset="0"/>
                          <a:cs typeface="Verdana" panose="020B0604030504040204" pitchFamily="34" charset="0"/>
                        </a:rPr>
                        <m:t>Δ</m:t>
                      </m:r>
                      <m:r>
                        <a:rPr lang="en-US" b="0" i="1" smtClean="0">
                          <a:solidFill>
                            <a:srgbClr val="0432FF"/>
                          </a:solidFill>
                          <a:latin typeface="Cambria Math" panose="02040503050406030204" pitchFamily="18" charset="0"/>
                          <a:ea typeface="Cambria Math" panose="02040503050406030204" pitchFamily="18" charset="0"/>
                          <a:cs typeface="Verdana" panose="020B0604030504040204" pitchFamily="34" charset="0"/>
                        </a:rPr>
                        <m:t>𝑆</m:t>
                      </m:r>
                    </m:oMath>
                  </a14:m>
                  <a:r>
                    <a:rPr lang="en-US" dirty="0">
                      <a:solidFill>
                        <a:srgbClr val="0432FF"/>
                      </a:solidFill>
                      <a:latin typeface="Verdana" panose="020B0604030504040204" pitchFamily="34" charset="0"/>
                      <a:ea typeface="Verdana" panose="020B0604030504040204" pitchFamily="34" charset="0"/>
                      <a:cs typeface="Verdana" panose="020B0604030504040204" pitchFamily="34" charset="0"/>
                    </a:rPr>
                    <a:t>)</a:t>
                  </a:r>
                </a:p>
              </p:txBody>
            </p:sp>
          </mc:Choice>
          <mc:Fallback xmlns="">
            <p:sp>
              <p:nvSpPr>
                <p:cNvPr id="26" name="TextBox 25">
                  <a:extLst>
                    <a:ext uri="{FF2B5EF4-FFF2-40B4-BE49-F238E27FC236}">
                      <a16:creationId xmlns:a16="http://schemas.microsoft.com/office/drawing/2014/main" id="{0FDAD51C-4CBC-FC44-8AB9-AD771A3350A0}"/>
                    </a:ext>
                  </a:extLst>
                </p:cNvPr>
                <p:cNvSpPr txBox="1">
                  <a:spLocks noRot="1" noChangeAspect="1" noMove="1" noResize="1" noEditPoints="1" noAdjustHandles="1" noChangeArrowheads="1" noChangeShapeType="1" noTextEdit="1"/>
                </p:cNvSpPr>
                <p:nvPr/>
              </p:nvSpPr>
              <p:spPr>
                <a:xfrm>
                  <a:off x="67737" y="3070038"/>
                  <a:ext cx="4013196" cy="646331"/>
                </a:xfrm>
                <a:prstGeom prst="rect">
                  <a:avLst/>
                </a:prstGeom>
                <a:blipFill>
                  <a:blip r:embed="rId7"/>
                  <a:stretch>
                    <a:fillRect l="-631" t="-1923" r="-2208" b="-13462"/>
                  </a:stretch>
                </a:blipFill>
              </p:spPr>
              <p:txBody>
                <a:bodyPr/>
                <a:lstStyle/>
                <a:p>
                  <a:r>
                    <a:rPr lang="en-US">
                      <a:noFill/>
                    </a:rPr>
                    <a:t> </a:t>
                  </a:r>
                </a:p>
              </p:txBody>
            </p:sp>
          </mc:Fallback>
        </mc:AlternateContent>
      </p:grpSp>
      <p:cxnSp>
        <p:nvCxnSpPr>
          <p:cNvPr id="29" name="Straight Connector 28">
            <a:extLst>
              <a:ext uri="{FF2B5EF4-FFF2-40B4-BE49-F238E27FC236}">
                <a16:creationId xmlns:a16="http://schemas.microsoft.com/office/drawing/2014/main" id="{390E1C87-C859-D142-B7E4-D5DA167737CB}"/>
              </a:ext>
            </a:extLst>
          </p:cNvPr>
          <p:cNvCxnSpPr/>
          <p:nvPr/>
        </p:nvCxnSpPr>
        <p:spPr>
          <a:xfrm flipV="1">
            <a:off x="3965188" y="3487119"/>
            <a:ext cx="0" cy="1423549"/>
          </a:xfrm>
          <a:prstGeom prst="line">
            <a:avLst/>
          </a:prstGeom>
          <a:ln w="31750">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971201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05871-425C-244D-A724-0FBEE7339548}"/>
              </a:ext>
            </a:extLst>
          </p:cNvPr>
          <p:cNvSpPr>
            <a:spLocks noGrp="1"/>
          </p:cNvSpPr>
          <p:nvPr>
            <p:ph type="title"/>
          </p:nvPr>
        </p:nvSpPr>
        <p:spPr>
          <a:xfrm>
            <a:off x="457200" y="173040"/>
            <a:ext cx="8229600" cy="1143000"/>
          </a:xfrm>
        </p:spPr>
        <p:txBody>
          <a:bodyPr>
            <a:normAutofit fontScale="90000"/>
          </a:bodyPr>
          <a:lstStyle/>
          <a:p>
            <a:r>
              <a:rPr lang="en-US" sz="3600" dirty="0">
                <a:solidFill>
                  <a:srgbClr val="0432FF"/>
                </a:solidFill>
                <a:latin typeface="Verdana" panose="020B0604030504040204" pitchFamily="34" charset="0"/>
                <a:ea typeface="Verdana" panose="020B0604030504040204" pitchFamily="34" charset="0"/>
                <a:cs typeface="Verdana" panose="020B0604030504040204" pitchFamily="34" charset="0"/>
              </a:rPr>
              <a:t>Missing heritability differs markedly under MSDB and stabilizing selection</a:t>
            </a:r>
          </a:p>
        </p:txBody>
      </p:sp>
      <p:pic>
        <p:nvPicPr>
          <p:cNvPr id="4" name="Picture 3">
            <a:extLst>
              <a:ext uri="{FF2B5EF4-FFF2-40B4-BE49-F238E27FC236}">
                <a16:creationId xmlns:a16="http://schemas.microsoft.com/office/drawing/2014/main" id="{F664C6BB-FF63-B341-A681-14BF0D2CE0ED}"/>
              </a:ext>
            </a:extLst>
          </p:cNvPr>
          <p:cNvPicPr>
            <a:picLocks noChangeAspect="1"/>
          </p:cNvPicPr>
          <p:nvPr/>
        </p:nvPicPr>
        <p:blipFill>
          <a:blip r:embed="rId3"/>
          <a:stretch>
            <a:fillRect/>
          </a:stretch>
        </p:blipFill>
        <p:spPr>
          <a:xfrm>
            <a:off x="6222597" y="2994215"/>
            <a:ext cx="2701817" cy="1929869"/>
          </a:xfrm>
          <a:prstGeom prst="rect">
            <a:avLst/>
          </a:prstGeom>
        </p:spPr>
      </p:pic>
      <p:sp>
        <p:nvSpPr>
          <p:cNvPr id="8" name="Rectangle 7">
            <a:extLst>
              <a:ext uri="{FF2B5EF4-FFF2-40B4-BE49-F238E27FC236}">
                <a16:creationId xmlns:a16="http://schemas.microsoft.com/office/drawing/2014/main" id="{8347E8F6-4DD0-0D44-A956-3C73EFBA85D3}"/>
              </a:ext>
            </a:extLst>
          </p:cNvPr>
          <p:cNvSpPr/>
          <p:nvPr/>
        </p:nvSpPr>
        <p:spPr>
          <a:xfrm>
            <a:off x="5384800" y="2184406"/>
            <a:ext cx="372534" cy="3894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5" name="Group 4">
            <a:extLst>
              <a:ext uri="{FF2B5EF4-FFF2-40B4-BE49-F238E27FC236}">
                <a16:creationId xmlns:a16="http://schemas.microsoft.com/office/drawing/2014/main" id="{BAA7EC48-9E4D-474B-B182-53579AF2FE85}"/>
              </a:ext>
            </a:extLst>
          </p:cNvPr>
          <p:cNvGrpSpPr>
            <a:grpSpLocks noChangeAspect="1"/>
          </p:cNvGrpSpPr>
          <p:nvPr/>
        </p:nvGrpSpPr>
        <p:grpSpPr>
          <a:xfrm>
            <a:off x="329575" y="2069644"/>
            <a:ext cx="5369164" cy="4259438"/>
            <a:chOff x="329575" y="2069644"/>
            <a:chExt cx="5662972" cy="4492520"/>
          </a:xfrm>
        </p:grpSpPr>
        <p:pic>
          <p:nvPicPr>
            <p:cNvPr id="3" name="Picture 2">
              <a:extLst>
                <a:ext uri="{FF2B5EF4-FFF2-40B4-BE49-F238E27FC236}">
                  <a16:creationId xmlns:a16="http://schemas.microsoft.com/office/drawing/2014/main" id="{8A623C2B-DA05-1641-AC96-1C0AC3535AC5}"/>
                </a:ext>
              </a:extLst>
            </p:cNvPr>
            <p:cNvPicPr>
              <a:picLocks noChangeAspect="1"/>
            </p:cNvPicPr>
            <p:nvPr/>
          </p:nvPicPr>
          <p:blipFill rotWithShape="1">
            <a:blip r:embed="rId4"/>
            <a:srcRect l="2281" b="3151"/>
            <a:stretch/>
          </p:blipFill>
          <p:spPr>
            <a:xfrm>
              <a:off x="780484" y="2069644"/>
              <a:ext cx="5212063" cy="3864991"/>
            </a:xfrm>
            <a:prstGeom prst="rect">
              <a:avLst/>
            </a:prstGeom>
          </p:spPr>
        </p:pic>
        <p:pic>
          <p:nvPicPr>
            <p:cNvPr id="7" name="Picture 6">
              <a:extLst>
                <a:ext uri="{FF2B5EF4-FFF2-40B4-BE49-F238E27FC236}">
                  <a16:creationId xmlns:a16="http://schemas.microsoft.com/office/drawing/2014/main" id="{B13F43BA-85CD-884B-9F44-980239759A3C}"/>
                </a:ext>
              </a:extLst>
            </p:cNvPr>
            <p:cNvPicPr>
              <a:picLocks noChangeAspect="1"/>
            </p:cNvPicPr>
            <p:nvPr/>
          </p:nvPicPr>
          <p:blipFill rotWithShape="1">
            <a:blip r:embed="rId3"/>
            <a:srcRect t="1396" r="93012" b="6684"/>
            <a:stretch/>
          </p:blipFill>
          <p:spPr>
            <a:xfrm>
              <a:off x="329575" y="2492182"/>
              <a:ext cx="360711" cy="3388658"/>
            </a:xfrm>
            <a:prstGeom prst="rect">
              <a:avLst/>
            </a:prstGeom>
          </p:spPr>
        </p:pic>
        <p:pic>
          <p:nvPicPr>
            <p:cNvPr id="10" name="Picture 9">
              <a:extLst>
                <a:ext uri="{FF2B5EF4-FFF2-40B4-BE49-F238E27FC236}">
                  <a16:creationId xmlns:a16="http://schemas.microsoft.com/office/drawing/2014/main" id="{FEF7017A-2E3D-BB4A-9E25-AD7523F1DC40}"/>
                </a:ext>
              </a:extLst>
            </p:cNvPr>
            <p:cNvPicPr>
              <a:picLocks noChangeAspect="1"/>
            </p:cNvPicPr>
            <p:nvPr/>
          </p:nvPicPr>
          <p:blipFill rotWithShape="1">
            <a:blip r:embed="rId3"/>
            <a:srcRect l="852" t="81639"/>
            <a:stretch/>
          </p:blipFill>
          <p:spPr>
            <a:xfrm>
              <a:off x="1085091" y="5947341"/>
              <a:ext cx="4647894" cy="614823"/>
            </a:xfrm>
            <a:prstGeom prst="rect">
              <a:avLst/>
            </a:prstGeom>
          </p:spPr>
        </p:pic>
      </p:grpSp>
      <p:sp>
        <p:nvSpPr>
          <p:cNvPr id="11" name="Rectangle 10">
            <a:extLst>
              <a:ext uri="{FF2B5EF4-FFF2-40B4-BE49-F238E27FC236}">
                <a16:creationId xmlns:a16="http://schemas.microsoft.com/office/drawing/2014/main" id="{CD96A14F-8EE1-0042-B208-5882E5A5AE05}"/>
              </a:ext>
            </a:extLst>
          </p:cNvPr>
          <p:cNvSpPr/>
          <p:nvPr/>
        </p:nvSpPr>
        <p:spPr>
          <a:xfrm>
            <a:off x="4123765" y="5127811"/>
            <a:ext cx="1574974" cy="2868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AD5ECEC5-3629-C546-990F-EAD6C2851252}"/>
              </a:ext>
            </a:extLst>
          </p:cNvPr>
          <p:cNvSpPr txBox="1"/>
          <p:nvPr/>
        </p:nvSpPr>
        <p:spPr>
          <a:xfrm>
            <a:off x="3818965" y="2922496"/>
            <a:ext cx="1879774" cy="338554"/>
          </a:xfrm>
          <a:prstGeom prst="rect">
            <a:avLst/>
          </a:prstGeom>
          <a:noFill/>
        </p:spPr>
        <p:txBody>
          <a:bodyPr wrap="square" rtlCol="0">
            <a:spAutoFit/>
          </a:bodyPr>
          <a:lstStyle/>
          <a:p>
            <a:r>
              <a:rPr lang="en-US" sz="1600" dirty="0">
                <a:latin typeface="Verdana" panose="020B0604030504040204" pitchFamily="34" charset="0"/>
                <a:ea typeface="Verdana" panose="020B0604030504040204" pitchFamily="34" charset="0"/>
                <a:cs typeface="Verdana" panose="020B0604030504040204" pitchFamily="34" charset="0"/>
              </a:rPr>
              <a:t>Re-sequencing</a:t>
            </a:r>
          </a:p>
        </p:txBody>
      </p:sp>
      <p:sp>
        <p:nvSpPr>
          <p:cNvPr id="13" name="TextBox 12">
            <a:extLst>
              <a:ext uri="{FF2B5EF4-FFF2-40B4-BE49-F238E27FC236}">
                <a16:creationId xmlns:a16="http://schemas.microsoft.com/office/drawing/2014/main" id="{538083C1-BBEF-914B-9EA7-53A47EAD80CF}"/>
              </a:ext>
            </a:extLst>
          </p:cNvPr>
          <p:cNvSpPr txBox="1"/>
          <p:nvPr/>
        </p:nvSpPr>
        <p:spPr>
          <a:xfrm>
            <a:off x="4347878" y="4509243"/>
            <a:ext cx="1879774" cy="338554"/>
          </a:xfrm>
          <a:prstGeom prst="rect">
            <a:avLst/>
          </a:prstGeom>
          <a:noFill/>
        </p:spPr>
        <p:txBody>
          <a:bodyPr wrap="square" rtlCol="0">
            <a:spAutoFit/>
          </a:bodyPr>
          <a:lstStyle/>
          <a:p>
            <a:r>
              <a:rPr lang="en-US" sz="1600" dirty="0">
                <a:solidFill>
                  <a:srgbClr val="FF0000"/>
                </a:solidFill>
                <a:latin typeface="Verdana" panose="020B0604030504040204" pitchFamily="34" charset="0"/>
                <a:ea typeface="Verdana" panose="020B0604030504040204" pitchFamily="34" charset="0"/>
                <a:cs typeface="Verdana" panose="020B0604030504040204" pitchFamily="34" charset="0"/>
              </a:rPr>
              <a:t>Genotyping</a:t>
            </a:r>
          </a:p>
        </p:txBody>
      </p:sp>
      <p:sp>
        <p:nvSpPr>
          <p:cNvPr id="14" name="TextBox 13">
            <a:extLst>
              <a:ext uri="{FF2B5EF4-FFF2-40B4-BE49-F238E27FC236}">
                <a16:creationId xmlns:a16="http://schemas.microsoft.com/office/drawing/2014/main" id="{BF617E61-0084-084E-8FD2-E397C6B81799}"/>
              </a:ext>
            </a:extLst>
          </p:cNvPr>
          <p:cNvSpPr txBox="1"/>
          <p:nvPr/>
        </p:nvSpPr>
        <p:spPr>
          <a:xfrm>
            <a:off x="3263152" y="6522317"/>
            <a:ext cx="5916707" cy="369332"/>
          </a:xfrm>
          <a:prstGeom prst="rect">
            <a:avLst/>
          </a:prstGeom>
          <a:noFill/>
        </p:spPr>
        <p:txBody>
          <a:bodyPr wrap="square" rtlCol="0">
            <a:spAutoFit/>
          </a:bodyPr>
          <a:lstStyle/>
          <a:p>
            <a:r>
              <a:rPr lang="en-US" dirty="0">
                <a:latin typeface="Verdana" panose="020B0604030504040204" pitchFamily="34" charset="0"/>
                <a:ea typeface="Verdana" panose="020B0604030504040204" pitchFamily="34" charset="0"/>
                <a:cs typeface="Verdana" panose="020B0604030504040204" pitchFamily="34" charset="0"/>
              </a:rPr>
              <a:t>Parameters adjusted (roughly) for Schizophrenia</a:t>
            </a:r>
          </a:p>
        </p:txBody>
      </p:sp>
    </p:spTree>
    <p:extLst>
      <p:ext uri="{BB962C8B-B14F-4D97-AF65-F5344CB8AC3E}">
        <p14:creationId xmlns:p14="http://schemas.microsoft.com/office/powerpoint/2010/main" val="14152740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A0671-A64E-8349-AC08-A069645D8094}"/>
              </a:ext>
            </a:extLst>
          </p:cNvPr>
          <p:cNvSpPr>
            <a:spLocks noGrp="1"/>
          </p:cNvSpPr>
          <p:nvPr>
            <p:ph type="title"/>
          </p:nvPr>
        </p:nvSpPr>
        <p:spPr>
          <a:xfrm>
            <a:off x="0" y="169336"/>
            <a:ext cx="9144000" cy="841910"/>
          </a:xfrm>
        </p:spPr>
        <p:txBody>
          <a:bodyPr>
            <a:normAutofit/>
          </a:bodyPr>
          <a:lstStyle/>
          <a:p>
            <a:r>
              <a:rPr lang="en-US" sz="3200" dirty="0">
                <a:solidFill>
                  <a:srgbClr val="FFFF00"/>
                </a:solidFill>
                <a:latin typeface="Verdana" panose="020B0604030504040204" pitchFamily="34" charset="0"/>
                <a:ea typeface="Verdana" panose="020B0604030504040204" pitchFamily="34" charset="0"/>
                <a:cs typeface="Verdana" panose="020B0604030504040204" pitchFamily="34" charset="0"/>
              </a:rPr>
              <a:t>Moving forward</a:t>
            </a:r>
          </a:p>
        </p:txBody>
      </p:sp>
      <p:sp>
        <p:nvSpPr>
          <p:cNvPr id="3" name="Content Placeholder 2">
            <a:extLst>
              <a:ext uri="{FF2B5EF4-FFF2-40B4-BE49-F238E27FC236}">
                <a16:creationId xmlns:a16="http://schemas.microsoft.com/office/drawing/2014/main" id="{B976BCB8-E805-3B43-8FC0-64688C04C4CC}"/>
              </a:ext>
            </a:extLst>
          </p:cNvPr>
          <p:cNvSpPr>
            <a:spLocks noGrp="1"/>
          </p:cNvSpPr>
          <p:nvPr>
            <p:ph idx="1"/>
          </p:nvPr>
        </p:nvSpPr>
        <p:spPr>
          <a:xfrm>
            <a:off x="457200" y="1346201"/>
            <a:ext cx="8229600" cy="4525963"/>
          </a:xfrm>
        </p:spPr>
        <p:txBody>
          <a:bodyPr>
            <a:normAutofit/>
          </a:bodyPr>
          <a:lstStyle/>
          <a:p>
            <a:r>
              <a:rPr lang="en-US" sz="2400" dirty="0">
                <a:solidFill>
                  <a:srgbClr val="FFFFFF"/>
                </a:solidFill>
                <a:latin typeface="Verdana" panose="020B0604030504040204" pitchFamily="34" charset="0"/>
                <a:ea typeface="Verdana" panose="020B0604030504040204" pitchFamily="34" charset="0"/>
                <a:cs typeface="Verdana" panose="020B0604030504040204" pitchFamily="34" charset="0"/>
              </a:rPr>
              <a:t>Understanding how evolution shapes architecture helps explain missing heritability.</a:t>
            </a:r>
          </a:p>
          <a:p>
            <a:endParaRPr lang="en-US" sz="2400"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r>
              <a:rPr lang="en-US" sz="2400" dirty="0">
                <a:solidFill>
                  <a:srgbClr val="FFFFFF"/>
                </a:solidFill>
                <a:latin typeface="Verdana" panose="020B0604030504040204" pitchFamily="34" charset="0"/>
                <a:ea typeface="Verdana" panose="020B0604030504040204" pitchFamily="34" charset="0"/>
                <a:cs typeface="Verdana" panose="020B0604030504040204" pitchFamily="34" charset="0"/>
              </a:rPr>
              <a:t>Improving inferences about traits specific evolutionary forces and parameters should allow better predictions and inform study design.</a:t>
            </a:r>
          </a:p>
        </p:txBody>
      </p:sp>
      <p:sp>
        <p:nvSpPr>
          <p:cNvPr id="4" name="TextBox 3">
            <a:extLst>
              <a:ext uri="{FF2B5EF4-FFF2-40B4-BE49-F238E27FC236}">
                <a16:creationId xmlns:a16="http://schemas.microsoft.com/office/drawing/2014/main" id="{B3DD540D-8785-B145-B42D-DCDEB783435B}"/>
              </a:ext>
            </a:extLst>
          </p:cNvPr>
          <p:cNvSpPr txBox="1"/>
          <p:nvPr/>
        </p:nvSpPr>
        <p:spPr>
          <a:xfrm>
            <a:off x="569822" y="6117004"/>
            <a:ext cx="1584176" cy="707886"/>
          </a:xfrm>
          <a:prstGeom prst="rect">
            <a:avLst/>
          </a:prstGeom>
          <a:noFill/>
        </p:spPr>
        <p:txBody>
          <a:bodyPr wrap="square" rtlCol="0">
            <a:spAutoFit/>
          </a:bodyPr>
          <a:lstStyle/>
          <a:p>
            <a:pPr algn="ctr"/>
            <a:r>
              <a:rPr lang="en-US" sz="2000" dirty="0">
                <a:solidFill>
                  <a:srgbClr val="FFFFFF"/>
                </a:solidFill>
                <a:latin typeface="Verdana"/>
                <a:cs typeface="Verdana"/>
              </a:rPr>
              <a:t>Yuval Simons</a:t>
            </a:r>
          </a:p>
        </p:txBody>
      </p:sp>
      <p:pic>
        <p:nvPicPr>
          <p:cNvPr id="5" name="Picture 4">
            <a:extLst>
              <a:ext uri="{FF2B5EF4-FFF2-40B4-BE49-F238E27FC236}">
                <a16:creationId xmlns:a16="http://schemas.microsoft.com/office/drawing/2014/main" id="{73D70CD5-2EA6-C746-A6DA-3C244DCE1998}"/>
              </a:ext>
            </a:extLst>
          </p:cNvPr>
          <p:cNvPicPr>
            <a:picLocks noChangeAspect="1"/>
          </p:cNvPicPr>
          <p:nvPr/>
        </p:nvPicPr>
        <p:blipFill rotWithShape="1">
          <a:blip r:embed="rId3"/>
          <a:srcRect t="6945" r="2608" b="17724"/>
          <a:stretch/>
        </p:blipFill>
        <p:spPr>
          <a:xfrm>
            <a:off x="628821" y="4542080"/>
            <a:ext cx="1366417" cy="1358900"/>
          </a:xfrm>
          <a:prstGeom prst="ellipse">
            <a:avLst/>
          </a:prstGeom>
        </p:spPr>
      </p:pic>
      <p:pic>
        <p:nvPicPr>
          <p:cNvPr id="6" name="Picture 5">
            <a:extLst>
              <a:ext uri="{FF2B5EF4-FFF2-40B4-BE49-F238E27FC236}">
                <a16:creationId xmlns:a16="http://schemas.microsoft.com/office/drawing/2014/main" id="{1CDA451A-88EB-2640-8ABE-89395F0796F8}"/>
              </a:ext>
            </a:extLst>
          </p:cNvPr>
          <p:cNvPicPr>
            <a:picLocks noChangeAspect="1"/>
          </p:cNvPicPr>
          <p:nvPr/>
        </p:nvPicPr>
        <p:blipFill rotWithShape="1">
          <a:blip r:embed="rId4"/>
          <a:srcRect l="33552" r="1" b="34658"/>
          <a:stretch/>
        </p:blipFill>
        <p:spPr>
          <a:xfrm>
            <a:off x="2674246" y="4542080"/>
            <a:ext cx="1417950" cy="1394360"/>
          </a:xfrm>
          <a:prstGeom prst="ellipse">
            <a:avLst/>
          </a:prstGeom>
        </p:spPr>
      </p:pic>
      <p:sp>
        <p:nvSpPr>
          <p:cNvPr id="7" name="TextBox 6">
            <a:extLst>
              <a:ext uri="{FF2B5EF4-FFF2-40B4-BE49-F238E27FC236}">
                <a16:creationId xmlns:a16="http://schemas.microsoft.com/office/drawing/2014/main" id="{AF9110D6-2037-104F-AB55-D8CE09632350}"/>
              </a:ext>
            </a:extLst>
          </p:cNvPr>
          <p:cNvSpPr txBox="1"/>
          <p:nvPr/>
        </p:nvSpPr>
        <p:spPr>
          <a:xfrm>
            <a:off x="2623525" y="6126526"/>
            <a:ext cx="1584176" cy="707886"/>
          </a:xfrm>
          <a:prstGeom prst="rect">
            <a:avLst/>
          </a:prstGeom>
          <a:noFill/>
        </p:spPr>
        <p:txBody>
          <a:bodyPr wrap="square" rtlCol="0">
            <a:spAutoFit/>
          </a:bodyPr>
          <a:lstStyle/>
          <a:p>
            <a:pPr algn="ctr"/>
            <a:r>
              <a:rPr lang="en-US" sz="2000" dirty="0">
                <a:solidFill>
                  <a:srgbClr val="FFFFFF"/>
                </a:solidFill>
                <a:latin typeface="Verdana"/>
                <a:cs typeface="Verdana"/>
              </a:rPr>
              <a:t>Jeremy Berg</a:t>
            </a:r>
          </a:p>
        </p:txBody>
      </p:sp>
      <p:pic>
        <p:nvPicPr>
          <p:cNvPr id="8" name="Content Placeholder 3" descr="images.jpg">
            <a:extLst>
              <a:ext uri="{FF2B5EF4-FFF2-40B4-BE49-F238E27FC236}">
                <a16:creationId xmlns:a16="http://schemas.microsoft.com/office/drawing/2014/main" id="{996BFB26-81FE-6245-A0B1-3FD9293A0C89}"/>
              </a:ext>
            </a:extLst>
          </p:cNvPr>
          <p:cNvPicPr>
            <a:picLocks noChangeAspect="1"/>
          </p:cNvPicPr>
          <p:nvPr/>
        </p:nvPicPr>
        <p:blipFill>
          <a:blip r:embed="rId5"/>
          <a:stretch>
            <a:fillRect/>
          </a:stretch>
        </p:blipFill>
        <p:spPr>
          <a:xfrm>
            <a:off x="6887497" y="4625136"/>
            <a:ext cx="2263877" cy="2232864"/>
          </a:xfrm>
          <a:prstGeom prst="rect">
            <a:avLst/>
          </a:prstGeom>
        </p:spPr>
      </p:pic>
    </p:spTree>
    <p:extLst>
      <p:ext uri="{BB962C8B-B14F-4D97-AF65-F5344CB8AC3E}">
        <p14:creationId xmlns:p14="http://schemas.microsoft.com/office/powerpoint/2010/main" val="7901225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557713" y="6500818"/>
            <a:ext cx="4586287" cy="338554"/>
          </a:xfrm>
          <a:prstGeom prst="rect">
            <a:avLst/>
          </a:prstGeom>
          <a:noFill/>
        </p:spPr>
        <p:txBody>
          <a:bodyPr wrap="square" rtlCol="0">
            <a:spAutoFit/>
          </a:bodyPr>
          <a:lstStyle/>
          <a:p>
            <a:r>
              <a:rPr lang="en-US" sz="1600">
                <a:solidFill>
                  <a:schemeClr val="bg1">
                    <a:lumMod val="50000"/>
                  </a:schemeClr>
                </a:solidFill>
                <a:latin typeface="Verdana" charset="0"/>
                <a:ea typeface="Verdana" charset="0"/>
                <a:cs typeface="Verdana" charset="0"/>
              </a:rPr>
              <a:t>Data from Wood et al. 2014 Nat. Genetics  </a:t>
            </a:r>
          </a:p>
        </p:txBody>
      </p:sp>
      <p:pic>
        <p:nvPicPr>
          <p:cNvPr id="14" name="Picture 13"/>
          <p:cNvPicPr>
            <a:picLocks noChangeAspect="1"/>
          </p:cNvPicPr>
          <p:nvPr/>
        </p:nvPicPr>
        <p:blipFill>
          <a:blip r:embed="rId3"/>
          <a:stretch>
            <a:fillRect/>
          </a:stretch>
        </p:blipFill>
        <p:spPr>
          <a:xfrm>
            <a:off x="1444625" y="1432322"/>
            <a:ext cx="6370638" cy="4777979"/>
          </a:xfrm>
          <a:prstGeom prst="rect">
            <a:avLst/>
          </a:prstGeom>
        </p:spPr>
      </p:pic>
      <p:cxnSp>
        <p:nvCxnSpPr>
          <p:cNvPr id="5" name="Straight Arrow Connector 4"/>
          <p:cNvCxnSpPr>
            <a:cxnSpLocks/>
          </p:cNvCxnSpPr>
          <p:nvPr/>
        </p:nvCxnSpPr>
        <p:spPr>
          <a:xfrm flipV="1">
            <a:off x="2612574" y="4677642"/>
            <a:ext cx="276808" cy="923061"/>
          </a:xfrm>
          <a:prstGeom prst="straightConnector1">
            <a:avLst/>
          </a:prstGeom>
          <a:ln w="38100" cmpd="sng">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130631" y="5600703"/>
            <a:ext cx="2481943" cy="829884"/>
          </a:xfrm>
          <a:prstGeom prst="rect">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latin typeface="Verdana"/>
                <a:cs typeface="Verdana"/>
              </a:rPr>
              <a:t>Threshold </a:t>
            </a:r>
          </a:p>
          <a:p>
            <a:pPr algn="ctr"/>
            <a:r>
              <a:rPr lang="en-US" dirty="0">
                <a:solidFill>
                  <a:schemeClr val="tx1"/>
                </a:solidFill>
                <a:latin typeface="Verdana"/>
                <a:cs typeface="Verdana"/>
              </a:rPr>
              <a:t>2</a:t>
            </a:r>
            <a:r>
              <a:rPr lang="en-US" i="1" dirty="0">
                <a:solidFill>
                  <a:schemeClr val="tx1"/>
                </a:solidFill>
                <a:latin typeface="Verdana"/>
                <a:cs typeface="Verdana"/>
              </a:rPr>
              <a:t>a</a:t>
            </a:r>
            <a:r>
              <a:rPr lang="en-US" baseline="30000" dirty="0">
                <a:solidFill>
                  <a:schemeClr val="tx1"/>
                </a:solidFill>
                <a:latin typeface="Verdana"/>
                <a:cs typeface="Verdana"/>
              </a:rPr>
              <a:t>2</a:t>
            </a:r>
            <a:r>
              <a:rPr lang="en-US" i="1" dirty="0">
                <a:solidFill>
                  <a:schemeClr val="tx1"/>
                </a:solidFill>
                <a:latin typeface="Verdana"/>
                <a:cs typeface="Verdana"/>
              </a:rPr>
              <a:t>pq &gt; v</a:t>
            </a:r>
            <a:r>
              <a:rPr lang="en-US" dirty="0">
                <a:solidFill>
                  <a:schemeClr val="tx1"/>
                </a:solidFill>
                <a:latin typeface="Verdana"/>
                <a:cs typeface="Verdana"/>
              </a:rPr>
              <a:t>* ~ </a:t>
            </a:r>
            <a:r>
              <a:rPr lang="en-US" i="1" dirty="0" err="1">
                <a:solidFill>
                  <a:schemeClr val="tx1"/>
                </a:solidFill>
                <a:latin typeface="Verdana"/>
                <a:cs typeface="Verdana"/>
              </a:rPr>
              <a:t>V</a:t>
            </a:r>
            <a:r>
              <a:rPr lang="en-US" i="1" baseline="-25000" dirty="0" err="1">
                <a:solidFill>
                  <a:schemeClr val="tx1"/>
                </a:solidFill>
                <a:latin typeface="Verdana"/>
                <a:cs typeface="Verdana"/>
              </a:rPr>
              <a:t>p</a:t>
            </a:r>
            <a:r>
              <a:rPr lang="en-US" dirty="0">
                <a:solidFill>
                  <a:schemeClr val="tx1"/>
                </a:solidFill>
                <a:latin typeface="Verdana"/>
                <a:cs typeface="Verdana"/>
              </a:rPr>
              <a:t>/</a:t>
            </a:r>
            <a:r>
              <a:rPr lang="en-US" i="1" dirty="0">
                <a:solidFill>
                  <a:schemeClr val="tx1"/>
                </a:solidFill>
                <a:latin typeface="Verdana"/>
                <a:cs typeface="Verdana"/>
              </a:rPr>
              <a:t>n</a:t>
            </a:r>
            <a:r>
              <a:rPr lang="en-US" dirty="0">
                <a:solidFill>
                  <a:schemeClr val="tx1"/>
                </a:solidFill>
                <a:latin typeface="Verdana"/>
                <a:cs typeface="Verdana"/>
              </a:rPr>
              <a:t>    </a:t>
            </a:r>
            <a:endParaRPr lang="en-US" i="1" baseline="-25000" dirty="0">
              <a:solidFill>
                <a:schemeClr val="tx1"/>
              </a:solidFill>
              <a:latin typeface="Verdana"/>
              <a:cs typeface="Verdana"/>
            </a:endParaRPr>
          </a:p>
        </p:txBody>
      </p:sp>
      <p:sp>
        <p:nvSpPr>
          <p:cNvPr id="9" name="Title 1"/>
          <p:cNvSpPr txBox="1">
            <a:spLocks/>
          </p:cNvSpPr>
          <p:nvPr/>
        </p:nvSpPr>
        <p:spPr>
          <a:xfrm>
            <a:off x="457200" y="160334"/>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a:solidFill>
                  <a:srgbClr val="0000FF"/>
                </a:solidFill>
                <a:latin typeface="Verdana"/>
                <a:cs typeface="Verdana"/>
              </a:rPr>
              <a:t>Missing heritability is largely about genetic architecture</a:t>
            </a:r>
          </a:p>
        </p:txBody>
      </p:sp>
    </p:spTree>
    <p:extLst>
      <p:ext uri="{BB962C8B-B14F-4D97-AF65-F5344CB8AC3E}">
        <p14:creationId xmlns:p14="http://schemas.microsoft.com/office/powerpoint/2010/main" val="32373286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97F75-EFFC-6848-B4D2-9CDA33E78EDD}"/>
              </a:ext>
            </a:extLst>
          </p:cNvPr>
          <p:cNvSpPr>
            <a:spLocks noGrp="1"/>
          </p:cNvSpPr>
          <p:nvPr>
            <p:ph type="title"/>
          </p:nvPr>
        </p:nvSpPr>
        <p:spPr>
          <a:xfrm>
            <a:off x="457200" y="150654"/>
            <a:ext cx="8229600" cy="1143000"/>
          </a:xfrm>
        </p:spPr>
        <p:txBody>
          <a:bodyPr>
            <a:normAutofit/>
          </a:bodyPr>
          <a:lstStyle/>
          <a:p>
            <a:r>
              <a:rPr lang="en-US" sz="3200" dirty="0">
                <a:solidFill>
                  <a:srgbClr val="0432FF"/>
                </a:solidFill>
                <a:latin typeface="Verdana" panose="020B0604030504040204" pitchFamily="34" charset="0"/>
                <a:ea typeface="Verdana" panose="020B0604030504040204" pitchFamily="34" charset="0"/>
                <a:cs typeface="Verdana" panose="020B0604030504040204" pitchFamily="34" charset="0"/>
              </a:rPr>
              <a:t>Demographic history affects the range of selection effects seen in GWAS</a:t>
            </a:r>
          </a:p>
        </p:txBody>
      </p:sp>
      <p:pic>
        <p:nvPicPr>
          <p:cNvPr id="4" name="Content Placeholder 3">
            <a:extLst>
              <a:ext uri="{FF2B5EF4-FFF2-40B4-BE49-F238E27FC236}">
                <a16:creationId xmlns:a16="http://schemas.microsoft.com/office/drawing/2014/main" id="{08D312F6-EC96-A943-8F60-65ECF59D7FEA}"/>
              </a:ext>
            </a:extLst>
          </p:cNvPr>
          <p:cNvPicPr>
            <a:picLocks noGrp="1" noChangeAspect="1"/>
          </p:cNvPicPr>
          <p:nvPr>
            <p:ph idx="1"/>
          </p:nvPr>
        </p:nvPicPr>
        <p:blipFill>
          <a:blip r:embed="rId3"/>
          <a:stretch>
            <a:fillRect/>
          </a:stretch>
        </p:blipFill>
        <p:spPr>
          <a:xfrm>
            <a:off x="252603" y="2464231"/>
            <a:ext cx="3624358" cy="2464564"/>
          </a:xfrm>
          <a:prstGeom prst="rect">
            <a:avLst/>
          </a:prstGeom>
        </p:spPr>
      </p:pic>
      <p:sp>
        <p:nvSpPr>
          <p:cNvPr id="5" name="TextBox 4">
            <a:extLst>
              <a:ext uri="{FF2B5EF4-FFF2-40B4-BE49-F238E27FC236}">
                <a16:creationId xmlns:a16="http://schemas.microsoft.com/office/drawing/2014/main" id="{5BA2407C-7423-C340-9A30-34D869BD8CFB}"/>
              </a:ext>
            </a:extLst>
          </p:cNvPr>
          <p:cNvSpPr txBox="1"/>
          <p:nvPr/>
        </p:nvSpPr>
        <p:spPr>
          <a:xfrm>
            <a:off x="-677329" y="6478621"/>
            <a:ext cx="6400800" cy="369332"/>
          </a:xfrm>
          <a:prstGeom prst="rect">
            <a:avLst/>
          </a:prstGeom>
          <a:noFill/>
        </p:spPr>
        <p:txBody>
          <a:bodyPr wrap="square" rtlCol="0">
            <a:spAutoFit/>
          </a:bodyPr>
          <a:lstStyle/>
          <a:p>
            <a:r>
              <a:rPr lang="en-US" dirty="0">
                <a:latin typeface="Verdana" panose="020B0604030504040204" pitchFamily="34" charset="0"/>
                <a:ea typeface="Verdana" panose="020B0604030504040204" pitchFamily="34" charset="0"/>
                <a:cs typeface="Verdana" panose="020B0604030504040204" pitchFamily="34" charset="0"/>
              </a:rPr>
              <a:t>from </a:t>
            </a:r>
            <a:r>
              <a:rPr lang="en-US" dirty="0" err="1">
                <a:latin typeface="Verdana" panose="020B0604030504040204" pitchFamily="34" charset="0"/>
                <a:ea typeface="Verdana" panose="020B0604030504040204" pitchFamily="34" charset="0"/>
                <a:cs typeface="Verdana" panose="020B0604030504040204" pitchFamily="34" charset="0"/>
              </a:rPr>
              <a:t>Schiffles</a:t>
            </a:r>
            <a:r>
              <a:rPr lang="en-US" dirty="0">
                <a:latin typeface="Verdana" panose="020B0604030504040204" pitchFamily="34" charset="0"/>
                <a:ea typeface="Verdana" panose="020B0604030504040204" pitchFamily="34" charset="0"/>
                <a:cs typeface="Verdana" panose="020B0604030504040204" pitchFamily="34" charset="0"/>
              </a:rPr>
              <a:t> &amp; Durbin Nat Genet 2014 </a:t>
            </a:r>
          </a:p>
        </p:txBody>
      </p:sp>
      <p:grpSp>
        <p:nvGrpSpPr>
          <p:cNvPr id="11" name="Group 10">
            <a:extLst>
              <a:ext uri="{FF2B5EF4-FFF2-40B4-BE49-F238E27FC236}">
                <a16:creationId xmlns:a16="http://schemas.microsoft.com/office/drawing/2014/main" id="{FDCF2DE2-16CE-E849-BF21-50C3A6E9C635}"/>
              </a:ext>
            </a:extLst>
          </p:cNvPr>
          <p:cNvGrpSpPr>
            <a:grpSpLocks noChangeAspect="1"/>
          </p:cNvGrpSpPr>
          <p:nvPr/>
        </p:nvGrpSpPr>
        <p:grpSpPr>
          <a:xfrm>
            <a:off x="4702659" y="1328839"/>
            <a:ext cx="3747803" cy="2910150"/>
            <a:chOff x="5524070" y="2603715"/>
            <a:chExt cx="2311400" cy="1794791"/>
          </a:xfrm>
        </p:grpSpPr>
        <p:grpSp>
          <p:nvGrpSpPr>
            <p:cNvPr id="9" name="Group 8">
              <a:extLst>
                <a:ext uri="{FF2B5EF4-FFF2-40B4-BE49-F238E27FC236}">
                  <a16:creationId xmlns:a16="http://schemas.microsoft.com/office/drawing/2014/main" id="{970F25D9-D721-414A-9692-83CA1E7D0A78}"/>
                </a:ext>
              </a:extLst>
            </p:cNvPr>
            <p:cNvGrpSpPr/>
            <p:nvPr/>
          </p:nvGrpSpPr>
          <p:grpSpPr>
            <a:xfrm>
              <a:off x="5524070" y="2751594"/>
              <a:ext cx="2311400" cy="1646912"/>
              <a:chOff x="3416300" y="2705100"/>
              <a:chExt cx="2311400" cy="1646912"/>
            </a:xfrm>
          </p:grpSpPr>
          <p:pic>
            <p:nvPicPr>
              <p:cNvPr id="7" name="Picture 6">
                <a:extLst>
                  <a:ext uri="{FF2B5EF4-FFF2-40B4-BE49-F238E27FC236}">
                    <a16:creationId xmlns:a16="http://schemas.microsoft.com/office/drawing/2014/main" id="{F7460A50-FCB4-9045-8F05-D2AA5EFE49CD}"/>
                  </a:ext>
                </a:extLst>
              </p:cNvPr>
              <p:cNvPicPr>
                <a:picLocks noChangeAspect="1"/>
              </p:cNvPicPr>
              <p:nvPr/>
            </p:nvPicPr>
            <p:blipFill>
              <a:blip r:embed="rId4"/>
              <a:stretch>
                <a:fillRect/>
              </a:stretch>
            </p:blipFill>
            <p:spPr>
              <a:xfrm>
                <a:off x="4098333" y="4148812"/>
                <a:ext cx="1257300" cy="203200"/>
              </a:xfrm>
              <a:prstGeom prst="rect">
                <a:avLst/>
              </a:prstGeom>
            </p:spPr>
          </p:pic>
          <p:pic>
            <p:nvPicPr>
              <p:cNvPr id="8" name="Picture 7">
                <a:extLst>
                  <a:ext uri="{FF2B5EF4-FFF2-40B4-BE49-F238E27FC236}">
                    <a16:creationId xmlns:a16="http://schemas.microsoft.com/office/drawing/2014/main" id="{1957C506-9D53-6947-8F7C-B30468BEC383}"/>
                  </a:ext>
                </a:extLst>
              </p:cNvPr>
              <p:cNvPicPr>
                <a:picLocks noChangeAspect="1"/>
              </p:cNvPicPr>
              <p:nvPr/>
            </p:nvPicPr>
            <p:blipFill>
              <a:blip r:embed="rId5"/>
              <a:stretch>
                <a:fillRect/>
              </a:stretch>
            </p:blipFill>
            <p:spPr>
              <a:xfrm>
                <a:off x="3416300" y="2705100"/>
                <a:ext cx="2311400" cy="1447800"/>
              </a:xfrm>
              <a:prstGeom prst="rect">
                <a:avLst/>
              </a:prstGeom>
            </p:spPr>
          </p:pic>
        </p:grpSp>
        <p:sp>
          <p:nvSpPr>
            <p:cNvPr id="10" name="Rectangle 9">
              <a:extLst>
                <a:ext uri="{FF2B5EF4-FFF2-40B4-BE49-F238E27FC236}">
                  <a16:creationId xmlns:a16="http://schemas.microsoft.com/office/drawing/2014/main" id="{4292A807-9C95-F44C-B002-AC41CFCD0B69}"/>
                </a:ext>
              </a:extLst>
            </p:cNvPr>
            <p:cNvSpPr/>
            <p:nvPr/>
          </p:nvSpPr>
          <p:spPr>
            <a:xfrm>
              <a:off x="6726264" y="2603715"/>
              <a:ext cx="371960" cy="1859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1F36C171-3632-AB4F-B151-2975E812642F}"/>
              </a:ext>
            </a:extLst>
          </p:cNvPr>
          <p:cNvSpPr txBox="1"/>
          <p:nvPr/>
        </p:nvSpPr>
        <p:spPr>
          <a:xfrm>
            <a:off x="6401255" y="1152132"/>
            <a:ext cx="1614715" cy="523220"/>
          </a:xfrm>
          <a:prstGeom prst="rect">
            <a:avLst/>
          </a:prstGeom>
          <a:noFill/>
        </p:spPr>
        <p:txBody>
          <a:bodyPr wrap="square" rtlCol="0">
            <a:spAutoFit/>
          </a:bodyPr>
          <a:lstStyle/>
          <a:p>
            <a:pPr algn="ctr"/>
            <a:r>
              <a:rPr lang="en-US" sz="2800" dirty="0">
                <a:solidFill>
                  <a:schemeClr val="accent1">
                    <a:lumMod val="75000"/>
                  </a:schemeClr>
                </a:solidFill>
                <a:latin typeface="Verdana" charset="0"/>
                <a:ea typeface="Verdana" charset="0"/>
                <a:cs typeface="Verdana" charset="0"/>
              </a:rPr>
              <a:t>height</a:t>
            </a:r>
          </a:p>
        </p:txBody>
      </p:sp>
      <p:pic>
        <p:nvPicPr>
          <p:cNvPr id="3" name="Picture 2">
            <a:extLst>
              <a:ext uri="{FF2B5EF4-FFF2-40B4-BE49-F238E27FC236}">
                <a16:creationId xmlns:a16="http://schemas.microsoft.com/office/drawing/2014/main" id="{765470C3-F9CE-AD4B-9E02-07668A19FE42}"/>
              </a:ext>
            </a:extLst>
          </p:cNvPr>
          <p:cNvPicPr>
            <a:picLocks noChangeAspect="1"/>
          </p:cNvPicPr>
          <p:nvPr/>
        </p:nvPicPr>
        <p:blipFill>
          <a:blip r:embed="rId6"/>
          <a:stretch>
            <a:fillRect/>
          </a:stretch>
        </p:blipFill>
        <p:spPr>
          <a:xfrm>
            <a:off x="4702659" y="4128536"/>
            <a:ext cx="3747803" cy="2359728"/>
          </a:xfrm>
          <a:prstGeom prst="rect">
            <a:avLst/>
          </a:prstGeom>
        </p:spPr>
      </p:pic>
      <p:pic>
        <p:nvPicPr>
          <p:cNvPr id="6" name="Picture 5">
            <a:extLst>
              <a:ext uri="{FF2B5EF4-FFF2-40B4-BE49-F238E27FC236}">
                <a16:creationId xmlns:a16="http://schemas.microsoft.com/office/drawing/2014/main" id="{E79C8C8D-8824-664A-8762-413C992E5162}"/>
              </a:ext>
            </a:extLst>
          </p:cNvPr>
          <p:cNvPicPr>
            <a:picLocks noChangeAspect="1"/>
          </p:cNvPicPr>
          <p:nvPr/>
        </p:nvPicPr>
        <p:blipFill>
          <a:blip r:embed="rId7"/>
          <a:stretch>
            <a:fillRect/>
          </a:stretch>
        </p:blipFill>
        <p:spPr>
          <a:xfrm>
            <a:off x="5090583" y="6444421"/>
            <a:ext cx="3913127" cy="231546"/>
          </a:xfrm>
          <a:prstGeom prst="rect">
            <a:avLst/>
          </a:prstGeom>
        </p:spPr>
      </p:pic>
    </p:spTree>
    <p:extLst>
      <p:ext uri="{BB962C8B-B14F-4D97-AF65-F5344CB8AC3E}">
        <p14:creationId xmlns:p14="http://schemas.microsoft.com/office/powerpoint/2010/main" val="22906155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05871-425C-244D-A724-0FBEE7339548}"/>
              </a:ext>
            </a:extLst>
          </p:cNvPr>
          <p:cNvSpPr>
            <a:spLocks noGrp="1"/>
          </p:cNvSpPr>
          <p:nvPr>
            <p:ph type="title"/>
          </p:nvPr>
        </p:nvSpPr>
        <p:spPr>
          <a:xfrm>
            <a:off x="457200" y="173040"/>
            <a:ext cx="8229600" cy="1143000"/>
          </a:xfrm>
        </p:spPr>
        <p:txBody>
          <a:bodyPr>
            <a:normAutofit fontScale="90000"/>
          </a:bodyPr>
          <a:lstStyle/>
          <a:p>
            <a:r>
              <a:rPr lang="en-US" sz="3600" dirty="0">
                <a:solidFill>
                  <a:srgbClr val="0432FF"/>
                </a:solidFill>
                <a:latin typeface="Verdana" panose="020B0604030504040204" pitchFamily="34" charset="0"/>
                <a:ea typeface="Verdana" panose="020B0604030504040204" pitchFamily="34" charset="0"/>
                <a:cs typeface="Verdana" panose="020B0604030504040204" pitchFamily="34" charset="0"/>
              </a:rPr>
              <a:t>Missing heritability differs markedly under MSB and stabilizing selection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CFC8752-DC76-9F4E-9C20-D467B02CC537}"/>
                  </a:ext>
                </a:extLst>
              </p:cNvPr>
              <p:cNvSpPr>
                <a:spLocks noGrp="1"/>
              </p:cNvSpPr>
              <p:nvPr>
                <p:ph idx="1"/>
              </p:nvPr>
            </p:nvSpPr>
            <p:spPr>
              <a:xfrm>
                <a:off x="33868" y="5401729"/>
                <a:ext cx="9076266" cy="1422399"/>
              </a:xfrm>
              <a:ln w="38100">
                <a:solidFill>
                  <a:srgbClr val="0432FF"/>
                </a:solidFill>
              </a:ln>
            </p:spPr>
            <p:txBody>
              <a:bodyPr>
                <a:normAutofit lnSpcReduction="10000"/>
              </a:bodyPr>
              <a:lstStyle/>
              <a:p>
                <a:pPr marL="0" indent="0">
                  <a:buNone/>
                </a:pPr>
                <a:r>
                  <a:rPr lang="en-US" sz="2000" b="1" dirty="0">
                    <a:latin typeface="Verdana" panose="020B0604030504040204" pitchFamily="34" charset="0"/>
                    <a:ea typeface="Verdana" panose="020B0604030504040204" pitchFamily="34" charset="0"/>
                    <a:cs typeface="Verdana" panose="020B0604030504040204" pitchFamily="34" charset="0"/>
                  </a:rPr>
                  <a:t>Intuition:</a:t>
                </a:r>
              </a:p>
              <a:p>
                <a:pPr marL="0" indent="0">
                  <a:buNone/>
                </a:pPr>
                <a:r>
                  <a:rPr lang="en-US" sz="2000" dirty="0">
                    <a:latin typeface="Verdana" panose="020B0604030504040204" pitchFamily="34" charset="0"/>
                    <a:ea typeface="Verdana" panose="020B0604030504040204" pitchFamily="34" charset="0"/>
                    <a:cs typeface="Verdana" panose="020B0604030504040204" pitchFamily="34" charset="0"/>
                  </a:rPr>
                  <a:t>When selection is strong: </a:t>
                </a:r>
                <a14:m>
                  <m:oMath xmlns:m="http://schemas.openxmlformats.org/officeDocument/2006/math">
                    <m:r>
                      <a:rPr lang="en-US" sz="2000" b="0" i="1" smtClean="0">
                        <a:latin typeface="Cambria Math" panose="02040503050406030204" pitchFamily="18" charset="0"/>
                        <a:ea typeface="Verdana" panose="020B0604030504040204" pitchFamily="34" charset="0"/>
                        <a:cs typeface="Verdana" panose="020B0604030504040204" pitchFamily="34" charset="0"/>
                      </a:rPr>
                      <m:t>𝑣</m:t>
                    </m:r>
                    <m:r>
                      <a:rPr lang="en-US" sz="2000" b="0" i="1" smtClean="0">
                        <a:latin typeface="Cambria Math" panose="02040503050406030204" pitchFamily="18" charset="0"/>
                        <a:ea typeface="Cambria Math" panose="02040503050406030204" pitchFamily="18" charset="0"/>
                        <a:cs typeface="Verdana" panose="020B0604030504040204" pitchFamily="34" charset="0"/>
                      </a:rPr>
                      <m:t>∝</m:t>
                    </m:r>
                    <m:sSup>
                      <m:sSupPr>
                        <m:ctrlPr>
                          <a:rPr lang="en-US" sz="2000" b="0" i="1" smtClean="0">
                            <a:latin typeface="Cambria Math" panose="02040503050406030204" pitchFamily="18" charset="0"/>
                            <a:ea typeface="Cambria Math" panose="02040503050406030204" pitchFamily="18" charset="0"/>
                            <a:cs typeface="Verdana" panose="020B0604030504040204" pitchFamily="34" charset="0"/>
                          </a:rPr>
                        </m:ctrlPr>
                      </m:sSupPr>
                      <m:e>
                        <m:r>
                          <a:rPr lang="en-US" sz="2000" b="0" i="1" smtClean="0">
                            <a:latin typeface="Cambria Math" panose="02040503050406030204" pitchFamily="18" charset="0"/>
                            <a:ea typeface="Cambria Math" panose="02040503050406030204" pitchFamily="18" charset="0"/>
                            <a:cs typeface="Verdana" panose="020B0604030504040204" pitchFamily="34" charset="0"/>
                          </a:rPr>
                          <m:t>𝑎</m:t>
                        </m:r>
                      </m:e>
                      <m:sup>
                        <m:r>
                          <a:rPr lang="en-US" sz="2000" b="0" i="1" smtClean="0">
                            <a:latin typeface="Cambria Math" panose="02040503050406030204" pitchFamily="18" charset="0"/>
                            <a:ea typeface="Cambria Math" panose="02040503050406030204" pitchFamily="18" charset="0"/>
                            <a:cs typeface="Verdana" panose="020B0604030504040204" pitchFamily="34" charset="0"/>
                          </a:rPr>
                          <m:t>2</m:t>
                        </m:r>
                      </m:sup>
                    </m:sSup>
                    <m:r>
                      <a:rPr lang="en-US" sz="2000" b="0" i="1" smtClean="0">
                        <a:latin typeface="Cambria Math" panose="02040503050406030204" pitchFamily="18" charset="0"/>
                        <a:ea typeface="Cambria Math" panose="02040503050406030204" pitchFamily="18" charset="0"/>
                        <a:cs typeface="Verdana" panose="020B0604030504040204" pitchFamily="34" charset="0"/>
                      </a:rPr>
                      <m:t>𝑞</m:t>
                    </m:r>
                  </m:oMath>
                </a14:m>
                <a:r>
                  <a:rPr lang="en-US" sz="2000" dirty="0">
                    <a:latin typeface="Verdana" panose="020B0604030504040204" pitchFamily="34" charset="0"/>
                    <a:ea typeface="Verdana" panose="020B0604030504040204" pitchFamily="34" charset="0"/>
                    <a:cs typeface="Verdana" panose="020B0604030504040204" pitchFamily="34" charset="0"/>
                  </a:rPr>
                  <a:t> and </a:t>
                </a:r>
                <a14:m>
                  <m:oMath xmlns:m="http://schemas.openxmlformats.org/officeDocument/2006/math">
                    <m:r>
                      <a:rPr lang="en-US" sz="2000" b="0" i="1" smtClean="0">
                        <a:latin typeface="Cambria Math" panose="02040503050406030204" pitchFamily="18" charset="0"/>
                        <a:ea typeface="Verdana" panose="020B0604030504040204" pitchFamily="34" charset="0"/>
                        <a:cs typeface="Verdana" panose="020B0604030504040204" pitchFamily="34" charset="0"/>
                      </a:rPr>
                      <m:t>𝑞</m:t>
                    </m:r>
                    <m:r>
                      <a:rPr lang="en-US" sz="2000" b="0" i="1" smtClean="0">
                        <a:latin typeface="Cambria Math" panose="02040503050406030204" pitchFamily="18" charset="0"/>
                        <a:ea typeface="Cambria Math" panose="02040503050406030204" pitchFamily="18" charset="0"/>
                        <a:cs typeface="Verdana" panose="020B0604030504040204" pitchFamily="34" charset="0"/>
                      </a:rPr>
                      <m:t>∝</m:t>
                    </m:r>
                    <m:f>
                      <m:fPr>
                        <m:type m:val="lin"/>
                        <m:ctrlPr>
                          <a:rPr lang="en-US" sz="2000" b="0" i="1" smtClean="0">
                            <a:latin typeface="Cambria Math" panose="02040503050406030204" pitchFamily="18" charset="0"/>
                            <a:ea typeface="Cambria Math" panose="02040503050406030204" pitchFamily="18" charset="0"/>
                            <a:cs typeface="Verdana" panose="020B0604030504040204" pitchFamily="34" charset="0"/>
                          </a:rPr>
                        </m:ctrlPr>
                      </m:fPr>
                      <m:num>
                        <m:r>
                          <a:rPr lang="en-US" sz="2000" b="0" i="1" smtClean="0">
                            <a:latin typeface="Cambria Math" panose="02040503050406030204" pitchFamily="18" charset="0"/>
                            <a:ea typeface="Cambria Math" panose="02040503050406030204" pitchFamily="18" charset="0"/>
                            <a:cs typeface="Verdana" panose="020B0604030504040204" pitchFamily="34" charset="0"/>
                          </a:rPr>
                          <m:t>1</m:t>
                        </m:r>
                      </m:num>
                      <m:den>
                        <m:r>
                          <a:rPr lang="en-US" sz="2000" b="0" i="1" smtClean="0">
                            <a:latin typeface="Cambria Math" panose="02040503050406030204" pitchFamily="18" charset="0"/>
                            <a:ea typeface="Cambria Math" panose="02040503050406030204" pitchFamily="18" charset="0"/>
                            <a:cs typeface="Verdana" panose="020B0604030504040204" pitchFamily="34" charset="0"/>
                          </a:rPr>
                          <m:t>𝑠</m:t>
                        </m:r>
                      </m:den>
                    </m:f>
                  </m:oMath>
                </a14:m>
                <a:endParaRPr lang="en-US" sz="2000" dirty="0">
                  <a:latin typeface="Verdana" panose="020B0604030504040204" pitchFamily="34" charset="0"/>
                  <a:ea typeface="Verdana" panose="020B0604030504040204" pitchFamily="34" charset="0"/>
                  <a:cs typeface="Verdana" panose="020B0604030504040204" pitchFamily="34" charset="0"/>
                </a:endParaRPr>
              </a:p>
              <a:p>
                <a:pPr marL="0" indent="0">
                  <a:buNone/>
                </a:pPr>
                <a:r>
                  <a:rPr lang="en-US" sz="2000" dirty="0">
                    <a:latin typeface="Verdana" panose="020B0604030504040204" pitchFamily="34" charset="0"/>
                    <a:ea typeface="Verdana" panose="020B0604030504040204" pitchFamily="34" charset="0"/>
                    <a:cs typeface="Verdana" panose="020B0604030504040204" pitchFamily="34" charset="0"/>
                  </a:rPr>
                  <a:t>Under MSB: </a:t>
                </a:r>
                <a14:m>
                  <m:oMath xmlns:m="http://schemas.openxmlformats.org/officeDocument/2006/math">
                    <m:r>
                      <a:rPr lang="en-US" sz="2000" b="0" i="1" smtClean="0">
                        <a:latin typeface="Cambria Math" panose="02040503050406030204" pitchFamily="18" charset="0"/>
                        <a:ea typeface="Verdana" panose="020B0604030504040204" pitchFamily="34" charset="0"/>
                        <a:cs typeface="Verdana" panose="020B0604030504040204" pitchFamily="34" charset="0"/>
                      </a:rPr>
                      <m:t>𝑠</m:t>
                    </m:r>
                    <m:r>
                      <a:rPr lang="en-US" sz="2000" b="0" i="1" smtClean="0">
                        <a:latin typeface="Cambria Math" panose="02040503050406030204" pitchFamily="18" charset="0"/>
                        <a:ea typeface="Cambria Math" panose="02040503050406030204" pitchFamily="18" charset="0"/>
                        <a:cs typeface="Verdana" panose="020B0604030504040204" pitchFamily="34" charset="0"/>
                      </a:rPr>
                      <m:t>∝</m:t>
                    </m:r>
                    <m:r>
                      <a:rPr lang="en-US" sz="2000" b="0" i="1" smtClean="0">
                        <a:latin typeface="Cambria Math" panose="02040503050406030204" pitchFamily="18" charset="0"/>
                        <a:ea typeface="Cambria Math" panose="02040503050406030204" pitchFamily="18" charset="0"/>
                        <a:cs typeface="Verdana" panose="020B0604030504040204" pitchFamily="34" charset="0"/>
                      </a:rPr>
                      <m:t>𝑎</m:t>
                    </m:r>
                  </m:oMath>
                </a14:m>
                <a:r>
                  <a:rPr lang="en-US" sz="2000" dirty="0">
                    <a:latin typeface="Verdana" panose="020B0604030504040204" pitchFamily="34" charset="0"/>
                    <a:ea typeface="Verdana" panose="020B0604030504040204" pitchFamily="34" charset="0"/>
                    <a:cs typeface="Verdana" panose="020B0604030504040204" pitchFamily="34" charset="0"/>
                  </a:rPr>
                  <a:t> and therefore </a:t>
                </a:r>
                <a14:m>
                  <m:oMath xmlns:m="http://schemas.openxmlformats.org/officeDocument/2006/math">
                    <m:r>
                      <a:rPr lang="en-US" sz="2000" b="0" i="1" smtClean="0">
                        <a:latin typeface="Cambria Math" panose="02040503050406030204" pitchFamily="18" charset="0"/>
                        <a:ea typeface="Verdana" panose="020B0604030504040204" pitchFamily="34" charset="0"/>
                        <a:cs typeface="Verdana" panose="020B0604030504040204" pitchFamily="34" charset="0"/>
                      </a:rPr>
                      <m:t>𝑣</m:t>
                    </m:r>
                    <m:r>
                      <a:rPr lang="en-US" sz="2000" b="0" i="1" smtClean="0">
                        <a:latin typeface="Cambria Math" panose="02040503050406030204" pitchFamily="18" charset="0"/>
                        <a:ea typeface="Cambria Math" panose="02040503050406030204" pitchFamily="18" charset="0"/>
                        <a:cs typeface="Verdana" panose="020B0604030504040204" pitchFamily="34" charset="0"/>
                      </a:rPr>
                      <m:t>∝</m:t>
                    </m:r>
                    <m:r>
                      <a:rPr lang="en-US" sz="2000" b="0" i="1" smtClean="0">
                        <a:latin typeface="Cambria Math" panose="02040503050406030204" pitchFamily="18" charset="0"/>
                        <a:ea typeface="Cambria Math" panose="02040503050406030204" pitchFamily="18" charset="0"/>
                        <a:cs typeface="Verdana" panose="020B0604030504040204" pitchFamily="34" charset="0"/>
                      </a:rPr>
                      <m:t>𝑎</m:t>
                    </m:r>
                  </m:oMath>
                </a14:m>
                <a:endParaRPr lang="en-US" sz="2000" dirty="0">
                  <a:latin typeface="Verdana" panose="020B0604030504040204" pitchFamily="34" charset="0"/>
                  <a:ea typeface="Verdana" panose="020B0604030504040204" pitchFamily="34" charset="0"/>
                  <a:cs typeface="Verdana" panose="020B0604030504040204" pitchFamily="34" charset="0"/>
                </a:endParaRPr>
              </a:p>
              <a:p>
                <a:pPr marL="0" indent="0">
                  <a:buNone/>
                </a:pPr>
                <a:r>
                  <a:rPr lang="en-US" sz="2000" dirty="0">
                    <a:latin typeface="Verdana" panose="020B0604030504040204" pitchFamily="34" charset="0"/>
                    <a:ea typeface="Verdana" panose="020B0604030504040204" pitchFamily="34" charset="0"/>
                    <a:cs typeface="Verdana" panose="020B0604030504040204" pitchFamily="34" charset="0"/>
                  </a:rPr>
                  <a:t>Under </a:t>
                </a:r>
                <a:r>
                  <a:rPr lang="en-US" sz="2000" dirty="0" err="1">
                    <a:latin typeface="Verdana" panose="020B0604030504040204" pitchFamily="34" charset="0"/>
                    <a:ea typeface="Verdana" panose="020B0604030504040204" pitchFamily="34" charset="0"/>
                    <a:cs typeface="Verdana" panose="020B0604030504040204" pitchFamily="34" charset="0"/>
                  </a:rPr>
                  <a:t>St.S</a:t>
                </a:r>
                <a:r>
                  <a:rPr lang="en-US" sz="2000" dirty="0">
                    <a:latin typeface="Verdana" panose="020B0604030504040204" pitchFamily="34" charset="0"/>
                    <a:ea typeface="Verdana" panose="020B0604030504040204" pitchFamily="34" charset="0"/>
                    <a:cs typeface="Verdana" panose="020B0604030504040204" pitchFamily="34" charset="0"/>
                  </a:rPr>
                  <a:t>: </a:t>
                </a:r>
                <a14:m>
                  <m:oMath xmlns:m="http://schemas.openxmlformats.org/officeDocument/2006/math">
                    <m:r>
                      <a:rPr lang="en-US" sz="2000" i="1">
                        <a:latin typeface="Cambria Math" panose="02040503050406030204" pitchFamily="18" charset="0"/>
                        <a:ea typeface="Verdana" panose="020B0604030504040204" pitchFamily="34" charset="0"/>
                        <a:cs typeface="Verdana" panose="020B0604030504040204" pitchFamily="34" charset="0"/>
                      </a:rPr>
                      <m:t>𝑠</m:t>
                    </m:r>
                    <m:r>
                      <a:rPr lang="en-US" sz="2000" i="1">
                        <a:latin typeface="Cambria Math" panose="02040503050406030204" pitchFamily="18" charset="0"/>
                        <a:ea typeface="Cambria Math" panose="02040503050406030204" pitchFamily="18" charset="0"/>
                        <a:cs typeface="Verdana" panose="020B0604030504040204" pitchFamily="34" charset="0"/>
                      </a:rPr>
                      <m:t>∝</m:t>
                    </m:r>
                    <m:sSup>
                      <m:sSupPr>
                        <m:ctrlPr>
                          <a:rPr lang="en-US" sz="2000" b="0" i="1" smtClean="0">
                            <a:latin typeface="Cambria Math" panose="02040503050406030204" pitchFamily="18" charset="0"/>
                            <a:ea typeface="Cambria Math" panose="02040503050406030204" pitchFamily="18" charset="0"/>
                            <a:cs typeface="Verdana" panose="020B0604030504040204" pitchFamily="34" charset="0"/>
                          </a:rPr>
                        </m:ctrlPr>
                      </m:sSupPr>
                      <m:e>
                        <m:r>
                          <a:rPr lang="en-US" sz="2000" i="1">
                            <a:latin typeface="Cambria Math" panose="02040503050406030204" pitchFamily="18" charset="0"/>
                            <a:ea typeface="Cambria Math" panose="02040503050406030204" pitchFamily="18" charset="0"/>
                            <a:cs typeface="Verdana" panose="020B0604030504040204" pitchFamily="34" charset="0"/>
                          </a:rPr>
                          <m:t>𝑎</m:t>
                        </m:r>
                      </m:e>
                      <m:sup>
                        <m:r>
                          <a:rPr lang="en-US" sz="2000" b="0" i="1" smtClean="0">
                            <a:latin typeface="Cambria Math" panose="02040503050406030204" pitchFamily="18" charset="0"/>
                            <a:ea typeface="Cambria Math" panose="02040503050406030204" pitchFamily="18" charset="0"/>
                            <a:cs typeface="Verdana" panose="020B0604030504040204" pitchFamily="34" charset="0"/>
                          </a:rPr>
                          <m:t>2</m:t>
                        </m:r>
                      </m:sup>
                    </m:sSup>
                  </m:oMath>
                </a14:m>
                <a:r>
                  <a:rPr lang="en-US" sz="2000" dirty="0">
                    <a:latin typeface="Verdana" panose="020B0604030504040204" pitchFamily="34" charset="0"/>
                    <a:ea typeface="Verdana" panose="020B0604030504040204" pitchFamily="34" charset="0"/>
                    <a:cs typeface="Verdana" panose="020B0604030504040204" pitchFamily="34" charset="0"/>
                  </a:rPr>
                  <a:t> and therefore </a:t>
                </a:r>
                <a14:m>
                  <m:oMath xmlns:m="http://schemas.openxmlformats.org/officeDocument/2006/math">
                    <m:r>
                      <a:rPr lang="en-US" sz="2000" i="1">
                        <a:latin typeface="Cambria Math" panose="02040503050406030204" pitchFamily="18" charset="0"/>
                        <a:ea typeface="Verdana" panose="020B0604030504040204" pitchFamily="34" charset="0"/>
                        <a:cs typeface="Verdana" panose="020B0604030504040204" pitchFamily="34" charset="0"/>
                      </a:rPr>
                      <m:t>𝑣</m:t>
                    </m:r>
                    <m:r>
                      <a:rPr lang="en-US" sz="2000" i="1" smtClean="0">
                        <a:latin typeface="Cambria Math" panose="02040503050406030204" pitchFamily="18" charset="0"/>
                        <a:ea typeface="Cambria Math" panose="02040503050406030204" pitchFamily="18" charset="0"/>
                        <a:cs typeface="Verdana" panose="020B0604030504040204" pitchFamily="34" charset="0"/>
                      </a:rPr>
                      <m:t>≈</m:t>
                    </m:r>
                    <m:r>
                      <a:rPr lang="en-US" sz="2000" b="0" i="1" smtClean="0">
                        <a:latin typeface="Cambria Math" panose="02040503050406030204" pitchFamily="18" charset="0"/>
                        <a:ea typeface="Cambria Math" panose="02040503050406030204" pitchFamily="18" charset="0"/>
                        <a:cs typeface="Verdana" panose="020B0604030504040204" pitchFamily="34" charset="0"/>
                      </a:rPr>
                      <m:t>𝑐𝑜𝑛𝑠𝑡</m:t>
                    </m:r>
                  </m:oMath>
                </a14:m>
                <a:endParaRPr lang="en-US" sz="2000" dirty="0">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en-US" sz="2400" dirty="0">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en-US" sz="2400" dirty="0">
                  <a:latin typeface="Verdana" panose="020B0604030504040204" pitchFamily="34" charset="0"/>
                  <a:ea typeface="Verdana" panose="020B0604030504040204" pitchFamily="34" charset="0"/>
                  <a:cs typeface="Verdana" panose="020B0604030504040204" pitchFamily="34" charset="0"/>
                </a:endParaRPr>
              </a:p>
            </p:txBody>
          </p:sp>
        </mc:Choice>
        <mc:Fallback xmlns="">
          <p:sp>
            <p:nvSpPr>
              <p:cNvPr id="3" name="Content Placeholder 2">
                <a:extLst>
                  <a:ext uri="{FF2B5EF4-FFF2-40B4-BE49-F238E27FC236}">
                    <a16:creationId xmlns:a16="http://schemas.microsoft.com/office/drawing/2014/main" id="{DCFC8752-DC76-9F4E-9C20-D467B02CC537}"/>
                  </a:ext>
                </a:extLst>
              </p:cNvPr>
              <p:cNvSpPr>
                <a:spLocks noGrp="1" noRot="1" noChangeAspect="1" noMove="1" noResize="1" noEditPoints="1" noAdjustHandles="1" noChangeArrowheads="1" noChangeShapeType="1" noTextEdit="1"/>
              </p:cNvSpPr>
              <p:nvPr>
                <p:ph idx="1"/>
              </p:nvPr>
            </p:nvSpPr>
            <p:spPr>
              <a:xfrm>
                <a:off x="33868" y="5401729"/>
                <a:ext cx="9076266" cy="1422399"/>
              </a:xfrm>
              <a:blipFill>
                <a:blip r:embed="rId3"/>
                <a:stretch>
                  <a:fillRect l="-418" t="-9483" b="-862"/>
                </a:stretch>
              </a:blipFill>
              <a:ln w="38100">
                <a:solidFill>
                  <a:srgbClr val="0432FF"/>
                </a:solidFill>
              </a:ln>
            </p:spPr>
            <p:txBody>
              <a:bodyPr/>
              <a:lstStyle/>
              <a:p>
                <a:r>
                  <a:rPr lang="en-US">
                    <a:noFill/>
                  </a:rPr>
                  <a:t> </a:t>
                </a:r>
              </a:p>
            </p:txBody>
          </p:sp>
        </mc:Fallback>
      </mc:AlternateContent>
      <p:pic>
        <p:nvPicPr>
          <p:cNvPr id="4" name="Picture 3">
            <a:extLst>
              <a:ext uri="{FF2B5EF4-FFF2-40B4-BE49-F238E27FC236}">
                <a16:creationId xmlns:a16="http://schemas.microsoft.com/office/drawing/2014/main" id="{F664C6BB-FF63-B341-A681-14BF0D2CE0ED}"/>
              </a:ext>
            </a:extLst>
          </p:cNvPr>
          <p:cNvPicPr>
            <a:picLocks noChangeAspect="1"/>
          </p:cNvPicPr>
          <p:nvPr/>
        </p:nvPicPr>
        <p:blipFill>
          <a:blip r:embed="rId4"/>
          <a:stretch>
            <a:fillRect/>
          </a:stretch>
        </p:blipFill>
        <p:spPr>
          <a:xfrm>
            <a:off x="4707468" y="2091268"/>
            <a:ext cx="4091444" cy="2922460"/>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8C8C056F-A9B6-1F45-9936-9C2208800644}"/>
                  </a:ext>
                </a:extLst>
              </p:cNvPr>
              <p:cNvSpPr txBox="1"/>
              <p:nvPr/>
            </p:nvSpPr>
            <p:spPr>
              <a:xfrm>
                <a:off x="6112927" y="5503331"/>
                <a:ext cx="2912534" cy="1200329"/>
              </a:xfrm>
              <a:prstGeom prst="rect">
                <a:avLst/>
              </a:prstGeom>
              <a:noFill/>
              <a:ln w="38100">
                <a:solidFill>
                  <a:srgbClr val="FF0000"/>
                </a:solidFill>
              </a:ln>
            </p:spPr>
            <p:txBody>
              <a:bodyPr wrap="square" rtlCol="0">
                <a:spAutoFit/>
              </a:bodyPr>
              <a:lstStyle/>
              <a:p>
                <a14:m>
                  <m:oMath xmlns:m="http://schemas.openxmlformats.org/officeDocument/2006/math">
                    <m:r>
                      <a:rPr lang="en-US" b="0" i="1" smtClean="0">
                        <a:latin typeface="Cambria Math" panose="02040503050406030204" pitchFamily="18" charset="0"/>
                        <a:ea typeface="Verdana" panose="020B0604030504040204" pitchFamily="34" charset="0"/>
                        <a:cs typeface="Verdana" panose="020B0604030504040204" pitchFamily="34" charset="0"/>
                      </a:rPr>
                      <m:t>𝑣</m:t>
                    </m:r>
                  </m:oMath>
                </a14:m>
                <a:r>
                  <a:rPr lang="en-US" b="0" dirty="0">
                    <a:latin typeface="Verdana" panose="020B0604030504040204" pitchFamily="34" charset="0"/>
                    <a:ea typeface="Verdana" panose="020B0604030504040204" pitchFamily="34" charset="0"/>
                    <a:cs typeface="Verdana" panose="020B0604030504040204" pitchFamily="34" charset="0"/>
                  </a:rPr>
                  <a:t> – genetic variance</a:t>
                </a:r>
              </a:p>
              <a:p>
                <a14:m>
                  <m:oMath xmlns:m="http://schemas.openxmlformats.org/officeDocument/2006/math">
                    <m:r>
                      <a:rPr lang="en-US" b="0" i="1" smtClean="0">
                        <a:latin typeface="Cambria Math" panose="02040503050406030204" pitchFamily="18" charset="0"/>
                        <a:ea typeface="Verdana" panose="020B0604030504040204" pitchFamily="34" charset="0"/>
                        <a:cs typeface="Verdana" panose="020B0604030504040204" pitchFamily="34" charset="0"/>
                      </a:rPr>
                      <m:t>𝑠</m:t>
                    </m:r>
                  </m:oMath>
                </a14:m>
                <a:r>
                  <a:rPr lang="en-US" b="0" dirty="0">
                    <a:latin typeface="Verdana" panose="020B0604030504040204" pitchFamily="34" charset="0"/>
                    <a:ea typeface="Verdana" panose="020B0604030504040204" pitchFamily="34" charset="0"/>
                    <a:cs typeface="Verdana" panose="020B0604030504040204" pitchFamily="34" charset="0"/>
                  </a:rPr>
                  <a:t> – selection coefficient</a:t>
                </a:r>
                <a:endParaRPr lang="en-US" b="0" i="1" dirty="0">
                  <a:latin typeface="Cambria Math" panose="02040503050406030204" pitchFamily="18" charset="0"/>
                  <a:ea typeface="Verdana" panose="020B0604030504040204" pitchFamily="34" charset="0"/>
                  <a:cs typeface="Verdana" panose="020B0604030504040204" pitchFamily="34" charset="0"/>
                </a:endParaRPr>
              </a:p>
              <a:p>
                <a14:m>
                  <m:oMath xmlns:m="http://schemas.openxmlformats.org/officeDocument/2006/math">
                    <m:r>
                      <a:rPr lang="en-US" b="0" i="1" smtClean="0">
                        <a:latin typeface="Cambria Math" panose="02040503050406030204" pitchFamily="18" charset="0"/>
                        <a:ea typeface="Verdana" panose="020B0604030504040204" pitchFamily="34" charset="0"/>
                        <a:cs typeface="Verdana" panose="020B0604030504040204" pitchFamily="34" charset="0"/>
                      </a:rPr>
                      <m:t>𝑎</m:t>
                    </m:r>
                  </m:oMath>
                </a14:m>
                <a:r>
                  <a:rPr lang="en-US" dirty="0">
                    <a:latin typeface="Verdana" panose="020B0604030504040204" pitchFamily="34" charset="0"/>
                    <a:ea typeface="Verdana" panose="020B0604030504040204" pitchFamily="34" charset="0"/>
                    <a:cs typeface="Verdana" panose="020B0604030504040204" pitchFamily="34" charset="0"/>
                  </a:rPr>
                  <a:t> – effect size</a:t>
                </a:r>
              </a:p>
              <a:p>
                <a14:m>
                  <m:oMath xmlns:m="http://schemas.openxmlformats.org/officeDocument/2006/math">
                    <m:r>
                      <a:rPr lang="en-US" b="0" i="1" smtClean="0">
                        <a:latin typeface="Cambria Math" panose="02040503050406030204" pitchFamily="18" charset="0"/>
                        <a:ea typeface="Verdana" panose="020B0604030504040204" pitchFamily="34" charset="0"/>
                        <a:cs typeface="Verdana" panose="020B0604030504040204" pitchFamily="34" charset="0"/>
                      </a:rPr>
                      <m:t>𝑞</m:t>
                    </m:r>
                  </m:oMath>
                </a14:m>
                <a:r>
                  <a:rPr lang="en-US" dirty="0">
                    <a:latin typeface="Verdana" panose="020B0604030504040204" pitchFamily="34" charset="0"/>
                    <a:ea typeface="Verdana" panose="020B0604030504040204" pitchFamily="34" charset="0"/>
                    <a:cs typeface="Verdana" panose="020B0604030504040204" pitchFamily="34" charset="0"/>
                  </a:rPr>
                  <a:t> - MAF</a:t>
                </a:r>
              </a:p>
            </p:txBody>
          </p:sp>
        </mc:Choice>
        <mc:Fallback xmlns="">
          <p:sp>
            <p:nvSpPr>
              <p:cNvPr id="7" name="TextBox 6">
                <a:extLst>
                  <a:ext uri="{FF2B5EF4-FFF2-40B4-BE49-F238E27FC236}">
                    <a16:creationId xmlns:a16="http://schemas.microsoft.com/office/drawing/2014/main" id="{8C8C056F-A9B6-1F45-9936-9C2208800644}"/>
                  </a:ext>
                </a:extLst>
              </p:cNvPr>
              <p:cNvSpPr txBox="1">
                <a:spLocks noRot="1" noChangeAspect="1" noMove="1" noResize="1" noEditPoints="1" noAdjustHandles="1" noChangeArrowheads="1" noChangeShapeType="1" noTextEdit="1"/>
              </p:cNvSpPr>
              <p:nvPr/>
            </p:nvSpPr>
            <p:spPr>
              <a:xfrm>
                <a:off x="6112927" y="5503331"/>
                <a:ext cx="2912534" cy="1200329"/>
              </a:xfrm>
              <a:prstGeom prst="rect">
                <a:avLst/>
              </a:prstGeom>
              <a:blipFill>
                <a:blip r:embed="rId5"/>
                <a:stretch>
                  <a:fillRect t="-1020" b="-4082"/>
                </a:stretch>
              </a:blipFill>
              <a:ln w="38100">
                <a:solidFill>
                  <a:srgbClr val="FF0000"/>
                </a:solidFill>
              </a:ln>
            </p:spPr>
            <p:txBody>
              <a:bodyPr/>
              <a:lstStyle/>
              <a:p>
                <a:r>
                  <a:rPr lang="en-US">
                    <a:noFill/>
                  </a:rPr>
                  <a:t> </a:t>
                </a:r>
              </a:p>
            </p:txBody>
          </p:sp>
        </mc:Fallback>
      </mc:AlternateContent>
    </p:spTree>
    <p:extLst>
      <p:ext uri="{BB962C8B-B14F-4D97-AF65-F5344CB8AC3E}">
        <p14:creationId xmlns:p14="http://schemas.microsoft.com/office/powerpoint/2010/main" val="10509730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557713" y="6500818"/>
            <a:ext cx="4586287" cy="338554"/>
          </a:xfrm>
          <a:prstGeom prst="rect">
            <a:avLst/>
          </a:prstGeom>
          <a:noFill/>
        </p:spPr>
        <p:txBody>
          <a:bodyPr wrap="square" rtlCol="0">
            <a:spAutoFit/>
          </a:bodyPr>
          <a:lstStyle/>
          <a:p>
            <a:r>
              <a:rPr lang="en-US" sz="1600">
                <a:solidFill>
                  <a:schemeClr val="bg1">
                    <a:lumMod val="50000"/>
                  </a:schemeClr>
                </a:solidFill>
                <a:latin typeface="Verdana" charset="0"/>
                <a:ea typeface="Verdana" charset="0"/>
                <a:cs typeface="Verdana" charset="0"/>
              </a:rPr>
              <a:t>Data from Wood et al. 2014 Nat. Genetics  </a:t>
            </a:r>
          </a:p>
        </p:txBody>
      </p:sp>
      <p:pic>
        <p:nvPicPr>
          <p:cNvPr id="14" name="Picture 13"/>
          <p:cNvPicPr>
            <a:picLocks noChangeAspect="1"/>
          </p:cNvPicPr>
          <p:nvPr/>
        </p:nvPicPr>
        <p:blipFill>
          <a:blip r:embed="rId3"/>
          <a:stretch>
            <a:fillRect/>
          </a:stretch>
        </p:blipFill>
        <p:spPr>
          <a:xfrm>
            <a:off x="1444625" y="1432322"/>
            <a:ext cx="6370638" cy="4777979"/>
          </a:xfrm>
          <a:prstGeom prst="rect">
            <a:avLst/>
          </a:prstGeom>
        </p:spPr>
      </p:pic>
      <p:cxnSp>
        <p:nvCxnSpPr>
          <p:cNvPr id="5" name="Straight Arrow Connector 4"/>
          <p:cNvCxnSpPr>
            <a:cxnSpLocks/>
          </p:cNvCxnSpPr>
          <p:nvPr/>
        </p:nvCxnSpPr>
        <p:spPr>
          <a:xfrm flipV="1">
            <a:off x="2612574" y="4677642"/>
            <a:ext cx="276808" cy="923061"/>
          </a:xfrm>
          <a:prstGeom prst="straightConnector1">
            <a:avLst/>
          </a:prstGeom>
          <a:ln w="38100" cmpd="sng">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130631" y="5600703"/>
            <a:ext cx="2481943" cy="829884"/>
          </a:xfrm>
          <a:prstGeom prst="rect">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latin typeface="Verdana"/>
                <a:cs typeface="Verdana"/>
              </a:rPr>
              <a:t>Threshold </a:t>
            </a:r>
          </a:p>
          <a:p>
            <a:pPr algn="ctr"/>
            <a:r>
              <a:rPr lang="en-US" dirty="0">
                <a:solidFill>
                  <a:schemeClr val="tx1"/>
                </a:solidFill>
                <a:latin typeface="Verdana"/>
                <a:cs typeface="Verdana"/>
              </a:rPr>
              <a:t>2</a:t>
            </a:r>
            <a:r>
              <a:rPr lang="en-US" i="1" dirty="0">
                <a:solidFill>
                  <a:schemeClr val="tx1"/>
                </a:solidFill>
                <a:latin typeface="Verdana"/>
                <a:cs typeface="Verdana"/>
              </a:rPr>
              <a:t>a</a:t>
            </a:r>
            <a:r>
              <a:rPr lang="en-US" baseline="30000" dirty="0">
                <a:solidFill>
                  <a:schemeClr val="tx1"/>
                </a:solidFill>
                <a:latin typeface="Verdana"/>
                <a:cs typeface="Verdana"/>
              </a:rPr>
              <a:t>2</a:t>
            </a:r>
            <a:r>
              <a:rPr lang="en-US" i="1" dirty="0">
                <a:solidFill>
                  <a:schemeClr val="tx1"/>
                </a:solidFill>
                <a:latin typeface="Verdana"/>
                <a:cs typeface="Verdana"/>
              </a:rPr>
              <a:t>pq &gt; v</a:t>
            </a:r>
            <a:r>
              <a:rPr lang="en-US" dirty="0">
                <a:solidFill>
                  <a:schemeClr val="tx1"/>
                </a:solidFill>
                <a:latin typeface="Verdana"/>
                <a:cs typeface="Verdana"/>
              </a:rPr>
              <a:t>* ~ </a:t>
            </a:r>
            <a:r>
              <a:rPr lang="en-US" i="1" dirty="0" err="1">
                <a:solidFill>
                  <a:schemeClr val="tx1"/>
                </a:solidFill>
                <a:latin typeface="Verdana"/>
                <a:cs typeface="Verdana"/>
              </a:rPr>
              <a:t>V</a:t>
            </a:r>
            <a:r>
              <a:rPr lang="en-US" i="1" baseline="-25000" dirty="0" err="1">
                <a:solidFill>
                  <a:schemeClr val="tx1"/>
                </a:solidFill>
                <a:latin typeface="Verdana"/>
                <a:cs typeface="Verdana"/>
              </a:rPr>
              <a:t>p</a:t>
            </a:r>
            <a:r>
              <a:rPr lang="en-US" dirty="0">
                <a:solidFill>
                  <a:schemeClr val="tx1"/>
                </a:solidFill>
                <a:latin typeface="Verdana"/>
                <a:cs typeface="Verdana"/>
              </a:rPr>
              <a:t>/</a:t>
            </a:r>
            <a:r>
              <a:rPr lang="en-US" i="1" dirty="0">
                <a:solidFill>
                  <a:schemeClr val="tx1"/>
                </a:solidFill>
                <a:latin typeface="Verdana"/>
                <a:cs typeface="Verdana"/>
              </a:rPr>
              <a:t>n</a:t>
            </a:r>
            <a:r>
              <a:rPr lang="en-US" dirty="0">
                <a:solidFill>
                  <a:schemeClr val="tx1"/>
                </a:solidFill>
                <a:latin typeface="Verdana"/>
                <a:cs typeface="Verdana"/>
              </a:rPr>
              <a:t>    </a:t>
            </a:r>
            <a:endParaRPr lang="en-US" i="1" baseline="-25000" dirty="0">
              <a:solidFill>
                <a:schemeClr val="tx1"/>
              </a:solidFill>
              <a:latin typeface="Verdana"/>
              <a:cs typeface="Verdana"/>
            </a:endParaRPr>
          </a:p>
        </p:txBody>
      </p:sp>
      <p:sp>
        <p:nvSpPr>
          <p:cNvPr id="9" name="Title 1"/>
          <p:cNvSpPr txBox="1">
            <a:spLocks/>
          </p:cNvSpPr>
          <p:nvPr/>
        </p:nvSpPr>
        <p:spPr>
          <a:xfrm>
            <a:off x="457200" y="160334"/>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a:solidFill>
                  <a:srgbClr val="0000FF"/>
                </a:solidFill>
                <a:latin typeface="Verdana"/>
                <a:cs typeface="Verdana"/>
              </a:rPr>
              <a:t>Missing heritability is largely about genetic architecture</a:t>
            </a:r>
          </a:p>
        </p:txBody>
      </p:sp>
      <p:sp>
        <p:nvSpPr>
          <p:cNvPr id="2" name="Rectangle 1">
            <a:extLst>
              <a:ext uri="{FF2B5EF4-FFF2-40B4-BE49-F238E27FC236}">
                <a16:creationId xmlns:a16="http://schemas.microsoft.com/office/drawing/2014/main" id="{20D30430-E7F3-7144-9E27-70E3B47AD0EC}"/>
              </a:ext>
            </a:extLst>
          </p:cNvPr>
          <p:cNvSpPr/>
          <p:nvPr/>
        </p:nvSpPr>
        <p:spPr>
          <a:xfrm flipH="1">
            <a:off x="2292274" y="1785257"/>
            <a:ext cx="87086" cy="3686458"/>
          </a:xfrm>
          <a:prstGeom prst="rect">
            <a:avLst/>
          </a:prstGeom>
          <a:solidFill>
            <a:srgbClr val="00B050">
              <a:alpha val="41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13BACC5-E674-4C47-A8FE-6C51DA02325E}"/>
              </a:ext>
            </a:extLst>
          </p:cNvPr>
          <p:cNvSpPr txBox="1"/>
          <p:nvPr/>
        </p:nvSpPr>
        <p:spPr>
          <a:xfrm>
            <a:off x="130631" y="1932039"/>
            <a:ext cx="1565434" cy="369332"/>
          </a:xfrm>
          <a:prstGeom prst="rect">
            <a:avLst/>
          </a:prstGeom>
          <a:noFill/>
          <a:ln w="38100">
            <a:solidFill>
              <a:srgbClr val="2EB134"/>
            </a:solidFill>
          </a:ln>
        </p:spPr>
        <p:txBody>
          <a:bodyPr wrap="square" rtlCol="0">
            <a:spAutoFit/>
          </a:bodyPr>
          <a:lstStyle/>
          <a:p>
            <a:r>
              <a:rPr lang="en-US" dirty="0">
                <a:latin typeface="Verdana" panose="020B0604030504040204" pitchFamily="34" charset="0"/>
                <a:ea typeface="Verdana" panose="020B0604030504040204" pitchFamily="34" charset="0"/>
                <a:cs typeface="Verdana" panose="020B0604030504040204" pitchFamily="34" charset="0"/>
              </a:rPr>
              <a:t>Genotyping</a:t>
            </a:r>
          </a:p>
        </p:txBody>
      </p:sp>
      <p:cxnSp>
        <p:nvCxnSpPr>
          <p:cNvPr id="7" name="Straight Arrow Connector 6">
            <a:extLst>
              <a:ext uri="{FF2B5EF4-FFF2-40B4-BE49-F238E27FC236}">
                <a16:creationId xmlns:a16="http://schemas.microsoft.com/office/drawing/2014/main" id="{E1BB50E8-64EB-5741-A402-EB8DA50EED3A}"/>
              </a:ext>
            </a:extLst>
          </p:cNvPr>
          <p:cNvCxnSpPr>
            <a:cxnSpLocks/>
          </p:cNvCxnSpPr>
          <p:nvPr/>
        </p:nvCxnSpPr>
        <p:spPr>
          <a:xfrm>
            <a:off x="1696065" y="2301371"/>
            <a:ext cx="611707" cy="500823"/>
          </a:xfrm>
          <a:prstGeom prst="straightConnector1">
            <a:avLst/>
          </a:prstGeom>
          <a:ln w="38100">
            <a:solidFill>
              <a:srgbClr val="2EB134"/>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066066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557713" y="6500818"/>
            <a:ext cx="4586287" cy="338554"/>
          </a:xfrm>
          <a:prstGeom prst="rect">
            <a:avLst/>
          </a:prstGeom>
          <a:noFill/>
        </p:spPr>
        <p:txBody>
          <a:bodyPr wrap="square" rtlCol="0">
            <a:spAutoFit/>
          </a:bodyPr>
          <a:lstStyle/>
          <a:p>
            <a:r>
              <a:rPr lang="en-US" sz="1600" dirty="0">
                <a:solidFill>
                  <a:schemeClr val="bg1">
                    <a:lumMod val="50000"/>
                  </a:schemeClr>
                </a:solidFill>
                <a:latin typeface="Verdana" charset="0"/>
                <a:ea typeface="Verdana" charset="0"/>
                <a:cs typeface="Verdana" charset="0"/>
              </a:rPr>
              <a:t>Data from Wood et al. 2014 Nat. Genetics  </a:t>
            </a:r>
          </a:p>
        </p:txBody>
      </p:sp>
      <p:grpSp>
        <p:nvGrpSpPr>
          <p:cNvPr id="14" name="Group 13"/>
          <p:cNvGrpSpPr>
            <a:grpSpLocks noChangeAspect="1"/>
          </p:cNvGrpSpPr>
          <p:nvPr/>
        </p:nvGrpSpPr>
        <p:grpSpPr>
          <a:xfrm>
            <a:off x="1439863" y="1400178"/>
            <a:ext cx="6413498" cy="4810124"/>
            <a:chOff x="1016000" y="762000"/>
            <a:chExt cx="7112000" cy="5334000"/>
          </a:xfrm>
        </p:grpSpPr>
        <p:pic>
          <p:nvPicPr>
            <p:cNvPr id="15" name="Picture 14"/>
            <p:cNvPicPr>
              <a:picLocks noChangeAspect="1"/>
            </p:cNvPicPr>
            <p:nvPr/>
          </p:nvPicPr>
          <p:blipFill>
            <a:blip r:embed="rId3"/>
            <a:stretch>
              <a:fillRect/>
            </a:stretch>
          </p:blipFill>
          <p:spPr>
            <a:xfrm>
              <a:off x="1016000" y="762000"/>
              <a:ext cx="7112000" cy="5334000"/>
            </a:xfrm>
            <a:prstGeom prst="rect">
              <a:avLst/>
            </a:prstGeom>
          </p:spPr>
        </p:pic>
        <p:sp>
          <p:nvSpPr>
            <p:cNvPr id="18" name="TextBox 17"/>
            <p:cNvSpPr txBox="1"/>
            <p:nvPr/>
          </p:nvSpPr>
          <p:spPr>
            <a:xfrm rot="1140000">
              <a:off x="3286683" y="3457062"/>
              <a:ext cx="1614714" cy="506994"/>
            </a:xfrm>
            <a:prstGeom prst="rect">
              <a:avLst/>
            </a:prstGeom>
            <a:noFill/>
          </p:spPr>
          <p:txBody>
            <a:bodyPr wrap="square" rtlCol="0">
              <a:spAutoFit/>
            </a:bodyPr>
            <a:lstStyle/>
            <a:p>
              <a:r>
                <a:rPr lang="en-US" sz="2000">
                  <a:solidFill>
                    <a:srgbClr val="008000"/>
                  </a:solidFill>
                  <a:latin typeface="Verdana"/>
                  <a:cs typeface="Verdana"/>
                </a:rPr>
                <a:t>50k</a:t>
              </a:r>
            </a:p>
          </p:txBody>
        </p:sp>
        <p:sp>
          <p:nvSpPr>
            <p:cNvPr id="19" name="TextBox 18"/>
            <p:cNvSpPr txBox="1"/>
            <p:nvPr/>
          </p:nvSpPr>
          <p:spPr>
            <a:xfrm rot="1024137">
              <a:off x="2918185" y="3910588"/>
              <a:ext cx="1614714" cy="443686"/>
            </a:xfrm>
            <a:prstGeom prst="rect">
              <a:avLst/>
            </a:prstGeom>
            <a:noFill/>
          </p:spPr>
          <p:txBody>
            <a:bodyPr wrap="square" rtlCol="0">
              <a:spAutoFit/>
            </a:bodyPr>
            <a:lstStyle/>
            <a:p>
              <a:r>
                <a:rPr lang="en-US" sz="2000">
                  <a:solidFill>
                    <a:srgbClr val="CD0000"/>
                  </a:solidFill>
                  <a:latin typeface="Verdana"/>
                  <a:cs typeface="Verdana"/>
                </a:rPr>
                <a:t>100k</a:t>
              </a:r>
            </a:p>
          </p:txBody>
        </p:sp>
        <p:sp>
          <p:nvSpPr>
            <p:cNvPr id="22" name="TextBox 21"/>
            <p:cNvSpPr txBox="1"/>
            <p:nvPr/>
          </p:nvSpPr>
          <p:spPr>
            <a:xfrm rot="763425">
              <a:off x="2657431" y="4622625"/>
              <a:ext cx="1614714" cy="443686"/>
            </a:xfrm>
            <a:prstGeom prst="rect">
              <a:avLst/>
            </a:prstGeom>
            <a:noFill/>
          </p:spPr>
          <p:txBody>
            <a:bodyPr wrap="square" rtlCol="0">
              <a:spAutoFit/>
            </a:bodyPr>
            <a:lstStyle/>
            <a:p>
              <a:r>
                <a:rPr lang="en-US" sz="2000">
                  <a:latin typeface="Verdana"/>
                  <a:cs typeface="Verdana"/>
                </a:rPr>
                <a:t>250k</a:t>
              </a:r>
            </a:p>
          </p:txBody>
        </p:sp>
      </p:grpSp>
      <p:cxnSp>
        <p:nvCxnSpPr>
          <p:cNvPr id="11" name="Straight Arrow Connector 10">
            <a:extLst>
              <a:ext uri="{FF2B5EF4-FFF2-40B4-BE49-F238E27FC236}">
                <a16:creationId xmlns:a16="http://schemas.microsoft.com/office/drawing/2014/main" id="{462D8586-5BE5-5545-82A4-8F4A2D940DEA}"/>
              </a:ext>
            </a:extLst>
          </p:cNvPr>
          <p:cNvCxnSpPr>
            <a:cxnSpLocks/>
          </p:cNvCxnSpPr>
          <p:nvPr/>
        </p:nvCxnSpPr>
        <p:spPr>
          <a:xfrm flipV="1">
            <a:off x="2612574" y="4677642"/>
            <a:ext cx="276808" cy="923061"/>
          </a:xfrm>
          <a:prstGeom prst="straightConnector1">
            <a:avLst/>
          </a:prstGeom>
          <a:ln w="38100" cmpd="sng">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8C23AA0B-A7AA-6C44-B755-7361E8BC3638}"/>
              </a:ext>
            </a:extLst>
          </p:cNvPr>
          <p:cNvSpPr/>
          <p:nvPr/>
        </p:nvSpPr>
        <p:spPr>
          <a:xfrm>
            <a:off x="130631" y="5600703"/>
            <a:ext cx="2481943" cy="829884"/>
          </a:xfrm>
          <a:prstGeom prst="rect">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latin typeface="Verdana"/>
                <a:cs typeface="Verdana"/>
              </a:rPr>
              <a:t>Threshold </a:t>
            </a:r>
          </a:p>
          <a:p>
            <a:pPr algn="ctr"/>
            <a:r>
              <a:rPr lang="en-US" dirty="0">
                <a:solidFill>
                  <a:schemeClr val="tx1"/>
                </a:solidFill>
                <a:latin typeface="Verdana"/>
                <a:cs typeface="Verdana"/>
              </a:rPr>
              <a:t>2</a:t>
            </a:r>
            <a:r>
              <a:rPr lang="en-US" i="1" dirty="0">
                <a:solidFill>
                  <a:schemeClr val="tx1"/>
                </a:solidFill>
                <a:latin typeface="Verdana"/>
                <a:cs typeface="Verdana"/>
              </a:rPr>
              <a:t>a</a:t>
            </a:r>
            <a:r>
              <a:rPr lang="en-US" baseline="30000" dirty="0">
                <a:solidFill>
                  <a:schemeClr val="tx1"/>
                </a:solidFill>
                <a:latin typeface="Verdana"/>
                <a:cs typeface="Verdana"/>
              </a:rPr>
              <a:t>2</a:t>
            </a:r>
            <a:r>
              <a:rPr lang="en-US" i="1" dirty="0">
                <a:solidFill>
                  <a:schemeClr val="tx1"/>
                </a:solidFill>
                <a:latin typeface="Verdana"/>
                <a:cs typeface="Verdana"/>
              </a:rPr>
              <a:t>pq &gt; v</a:t>
            </a:r>
            <a:r>
              <a:rPr lang="en-US" dirty="0">
                <a:solidFill>
                  <a:schemeClr val="tx1"/>
                </a:solidFill>
                <a:latin typeface="Verdana"/>
                <a:cs typeface="Verdana"/>
              </a:rPr>
              <a:t>* ~ </a:t>
            </a:r>
            <a:r>
              <a:rPr lang="en-US" i="1" dirty="0" err="1">
                <a:solidFill>
                  <a:schemeClr val="tx1"/>
                </a:solidFill>
                <a:latin typeface="Verdana"/>
                <a:cs typeface="Verdana"/>
              </a:rPr>
              <a:t>V</a:t>
            </a:r>
            <a:r>
              <a:rPr lang="en-US" i="1" baseline="-25000" dirty="0" err="1">
                <a:solidFill>
                  <a:schemeClr val="tx1"/>
                </a:solidFill>
                <a:latin typeface="Verdana"/>
                <a:cs typeface="Verdana"/>
              </a:rPr>
              <a:t>p</a:t>
            </a:r>
            <a:r>
              <a:rPr lang="en-US" dirty="0">
                <a:solidFill>
                  <a:schemeClr val="tx1"/>
                </a:solidFill>
                <a:latin typeface="Verdana"/>
                <a:cs typeface="Verdana"/>
              </a:rPr>
              <a:t>/</a:t>
            </a:r>
            <a:r>
              <a:rPr lang="en-US" i="1" dirty="0">
                <a:solidFill>
                  <a:schemeClr val="tx1"/>
                </a:solidFill>
                <a:latin typeface="Verdana"/>
                <a:cs typeface="Verdana"/>
              </a:rPr>
              <a:t>n</a:t>
            </a:r>
            <a:r>
              <a:rPr lang="en-US" dirty="0">
                <a:solidFill>
                  <a:schemeClr val="tx1"/>
                </a:solidFill>
                <a:latin typeface="Verdana"/>
                <a:cs typeface="Verdana"/>
              </a:rPr>
              <a:t>    </a:t>
            </a:r>
            <a:endParaRPr lang="en-US" i="1" baseline="-25000" dirty="0">
              <a:solidFill>
                <a:schemeClr val="tx1"/>
              </a:solidFill>
              <a:latin typeface="Verdana"/>
              <a:cs typeface="Verdana"/>
            </a:endParaRPr>
          </a:p>
        </p:txBody>
      </p:sp>
      <p:sp>
        <p:nvSpPr>
          <p:cNvPr id="20" name="Title 1">
            <a:extLst>
              <a:ext uri="{FF2B5EF4-FFF2-40B4-BE49-F238E27FC236}">
                <a16:creationId xmlns:a16="http://schemas.microsoft.com/office/drawing/2014/main" id="{026FE202-9E8A-0449-AE7F-70B447D28B50}"/>
              </a:ext>
            </a:extLst>
          </p:cNvPr>
          <p:cNvSpPr txBox="1">
            <a:spLocks/>
          </p:cNvSpPr>
          <p:nvPr/>
        </p:nvSpPr>
        <p:spPr>
          <a:xfrm>
            <a:off x="457200" y="160334"/>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a:solidFill>
                  <a:srgbClr val="0000FF"/>
                </a:solidFill>
                <a:latin typeface="Verdana"/>
                <a:cs typeface="Verdana"/>
              </a:rPr>
              <a:t>Missing heritability is largely about genetic architecture</a:t>
            </a:r>
          </a:p>
        </p:txBody>
      </p:sp>
    </p:spTree>
    <p:extLst>
      <p:ext uri="{BB962C8B-B14F-4D97-AF65-F5344CB8AC3E}">
        <p14:creationId xmlns:p14="http://schemas.microsoft.com/office/powerpoint/2010/main" val="8070133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3A6CBA9C-D6B7-D545-AB3D-E53D67EEDCFF}"/>
              </a:ext>
            </a:extLst>
          </p:cNvPr>
          <p:cNvSpPr txBox="1">
            <a:spLocks/>
          </p:cNvSpPr>
          <p:nvPr/>
        </p:nvSpPr>
        <p:spPr>
          <a:xfrm>
            <a:off x="457200" y="160334"/>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a:solidFill>
                  <a:srgbClr val="0000FF"/>
                </a:solidFill>
                <a:latin typeface="Verdana"/>
                <a:cs typeface="Verdana"/>
              </a:rPr>
              <a:t>The distribution of variance among loci largely explains what we see in GWAS</a:t>
            </a:r>
            <a:endParaRPr lang="he-IL" sz="3200" dirty="0">
              <a:solidFill>
                <a:srgbClr val="0000FF"/>
              </a:solidFill>
              <a:latin typeface="Verdana"/>
              <a:cs typeface="Verdana"/>
            </a:endParaRPr>
          </a:p>
        </p:txBody>
      </p:sp>
      <p:sp>
        <p:nvSpPr>
          <p:cNvPr id="16" name="TextBox 15">
            <a:extLst>
              <a:ext uri="{FF2B5EF4-FFF2-40B4-BE49-F238E27FC236}">
                <a16:creationId xmlns:a16="http://schemas.microsoft.com/office/drawing/2014/main" id="{DEF2B710-7C11-5644-B8D4-24C11BFEEFA2}"/>
              </a:ext>
            </a:extLst>
          </p:cNvPr>
          <p:cNvSpPr txBox="1"/>
          <p:nvPr/>
        </p:nvSpPr>
        <p:spPr>
          <a:xfrm>
            <a:off x="1735811" y="6500818"/>
            <a:ext cx="7408190" cy="338554"/>
          </a:xfrm>
          <a:prstGeom prst="rect">
            <a:avLst/>
          </a:prstGeom>
          <a:noFill/>
        </p:spPr>
        <p:txBody>
          <a:bodyPr wrap="square" rtlCol="0">
            <a:spAutoFit/>
          </a:bodyPr>
          <a:lstStyle/>
          <a:p>
            <a:r>
              <a:rPr lang="en-US" sz="1600" dirty="0">
                <a:solidFill>
                  <a:schemeClr val="bg1">
                    <a:lumMod val="50000"/>
                  </a:schemeClr>
                </a:solidFill>
                <a:latin typeface="Verdana" charset="0"/>
                <a:ea typeface="Verdana" charset="0"/>
                <a:cs typeface="Verdana" charset="0"/>
              </a:rPr>
              <a:t>Data from Wood et al. 2014 Nat. Genetics &amp; Locke et al. Nature 2014  </a:t>
            </a:r>
          </a:p>
        </p:txBody>
      </p:sp>
      <p:sp>
        <p:nvSpPr>
          <p:cNvPr id="3" name="TextBox 2">
            <a:extLst>
              <a:ext uri="{FF2B5EF4-FFF2-40B4-BE49-F238E27FC236}">
                <a16:creationId xmlns:a16="http://schemas.microsoft.com/office/drawing/2014/main" id="{384FEEB8-103A-C94D-89AB-7131E3D235A7}"/>
              </a:ext>
            </a:extLst>
          </p:cNvPr>
          <p:cNvSpPr txBox="1"/>
          <p:nvPr/>
        </p:nvSpPr>
        <p:spPr>
          <a:xfrm>
            <a:off x="232475" y="5651427"/>
            <a:ext cx="8725545" cy="707886"/>
          </a:xfrm>
          <a:prstGeom prst="rect">
            <a:avLst/>
          </a:prstGeom>
          <a:noFill/>
        </p:spPr>
        <p:txBody>
          <a:bodyPr wrap="square" rtlCol="0">
            <a:spAutoFit/>
          </a:bodyPr>
          <a:lstStyle/>
          <a:p>
            <a:pPr algn="ctr">
              <a:defRPr/>
            </a:pPr>
            <a:r>
              <a:rPr lang="en-US" sz="2000" dirty="0">
                <a:solidFill>
                  <a:srgbClr val="FF0000"/>
                </a:solidFill>
                <a:latin typeface="Verdana" panose="020B0604030504040204" pitchFamily="34" charset="0"/>
                <a:ea typeface="Verdana" panose="020B0604030504040204" pitchFamily="34" charset="0"/>
                <a:cs typeface="Verdana" panose="020B0604030504040204" pitchFamily="34" charset="0"/>
              </a:rPr>
              <a:t>To understand missing heritability and why it differs among traits, we need to understand how architectures are shaped.</a:t>
            </a:r>
          </a:p>
        </p:txBody>
      </p:sp>
      <p:pic>
        <p:nvPicPr>
          <p:cNvPr id="18" name="Picture 17">
            <a:extLst>
              <a:ext uri="{FF2B5EF4-FFF2-40B4-BE49-F238E27FC236}">
                <a16:creationId xmlns:a16="http://schemas.microsoft.com/office/drawing/2014/main" id="{6A9D17C3-A60F-3448-B54E-03F3F731D7A3}"/>
              </a:ext>
            </a:extLst>
          </p:cNvPr>
          <p:cNvPicPr>
            <a:picLocks noChangeAspect="1"/>
          </p:cNvPicPr>
          <p:nvPr/>
        </p:nvPicPr>
        <p:blipFill>
          <a:blip r:embed="rId3"/>
          <a:stretch>
            <a:fillRect/>
          </a:stretch>
        </p:blipFill>
        <p:spPr>
          <a:xfrm>
            <a:off x="304112" y="2069123"/>
            <a:ext cx="4244067" cy="3183050"/>
          </a:xfrm>
          <a:prstGeom prst="rect">
            <a:avLst/>
          </a:prstGeom>
        </p:spPr>
      </p:pic>
      <p:pic>
        <p:nvPicPr>
          <p:cNvPr id="19" name="Picture 18">
            <a:extLst>
              <a:ext uri="{FF2B5EF4-FFF2-40B4-BE49-F238E27FC236}">
                <a16:creationId xmlns:a16="http://schemas.microsoft.com/office/drawing/2014/main" id="{27AEA026-9BF3-3545-A21D-456FEEC7CF6C}"/>
              </a:ext>
            </a:extLst>
          </p:cNvPr>
          <p:cNvPicPr>
            <a:picLocks noChangeAspect="1"/>
          </p:cNvPicPr>
          <p:nvPr/>
        </p:nvPicPr>
        <p:blipFill>
          <a:blip r:embed="rId4"/>
          <a:stretch>
            <a:fillRect/>
          </a:stretch>
        </p:blipFill>
        <p:spPr>
          <a:xfrm>
            <a:off x="4657062" y="2063806"/>
            <a:ext cx="4267705" cy="3200778"/>
          </a:xfrm>
          <a:prstGeom prst="rect">
            <a:avLst/>
          </a:prstGeom>
        </p:spPr>
      </p:pic>
      <p:sp>
        <p:nvSpPr>
          <p:cNvPr id="20" name="TextBox 19">
            <a:extLst>
              <a:ext uri="{FF2B5EF4-FFF2-40B4-BE49-F238E27FC236}">
                <a16:creationId xmlns:a16="http://schemas.microsoft.com/office/drawing/2014/main" id="{3673BA17-5B90-C444-B9CE-0CE95750E7A8}"/>
              </a:ext>
            </a:extLst>
          </p:cNvPr>
          <p:cNvSpPr txBox="1"/>
          <p:nvPr/>
        </p:nvSpPr>
        <p:spPr>
          <a:xfrm rot="16200000">
            <a:off x="-1253390" y="3217770"/>
            <a:ext cx="3157537" cy="338554"/>
          </a:xfrm>
          <a:prstGeom prst="rect">
            <a:avLst/>
          </a:prstGeom>
          <a:solidFill>
            <a:schemeClr val="bg1"/>
          </a:solidFill>
        </p:spPr>
        <p:txBody>
          <a:bodyPr wrap="square" rtlCol="0">
            <a:spAutoFit/>
          </a:bodyPr>
          <a:lstStyle/>
          <a:p>
            <a:r>
              <a:rPr lang="en-US" sz="1600" dirty="0">
                <a:latin typeface="Verdana" charset="0"/>
                <a:ea typeface="Verdana" charset="0"/>
                <a:cs typeface="Verdana" charset="0"/>
              </a:rPr>
              <a:t>Explained heritability (%)</a:t>
            </a:r>
          </a:p>
        </p:txBody>
      </p:sp>
      <p:sp>
        <p:nvSpPr>
          <p:cNvPr id="21" name="TextBox 20">
            <a:extLst>
              <a:ext uri="{FF2B5EF4-FFF2-40B4-BE49-F238E27FC236}">
                <a16:creationId xmlns:a16="http://schemas.microsoft.com/office/drawing/2014/main" id="{AE5B23C8-5202-884A-AD1F-A287D07797C0}"/>
              </a:ext>
            </a:extLst>
          </p:cNvPr>
          <p:cNvSpPr txBox="1"/>
          <p:nvPr/>
        </p:nvSpPr>
        <p:spPr>
          <a:xfrm>
            <a:off x="1004305" y="5189449"/>
            <a:ext cx="3200400" cy="338554"/>
          </a:xfrm>
          <a:prstGeom prst="rect">
            <a:avLst/>
          </a:prstGeom>
          <a:solidFill>
            <a:schemeClr val="bg1"/>
          </a:solidFill>
        </p:spPr>
        <p:txBody>
          <a:bodyPr wrap="square" rtlCol="0">
            <a:spAutoFit/>
          </a:bodyPr>
          <a:lstStyle/>
          <a:p>
            <a:pPr algn="ctr"/>
            <a:r>
              <a:rPr lang="en-US" sz="1600" dirty="0">
                <a:latin typeface="Verdana" charset="0"/>
                <a:ea typeface="Verdana" charset="0"/>
                <a:cs typeface="Verdana" charset="0"/>
              </a:rPr>
              <a:t>Study size (in thousands)</a:t>
            </a:r>
          </a:p>
        </p:txBody>
      </p:sp>
      <p:sp>
        <p:nvSpPr>
          <p:cNvPr id="24" name="TextBox 23">
            <a:extLst>
              <a:ext uri="{FF2B5EF4-FFF2-40B4-BE49-F238E27FC236}">
                <a16:creationId xmlns:a16="http://schemas.microsoft.com/office/drawing/2014/main" id="{33A90168-6D2D-A040-B275-D7EB5FE216F2}"/>
              </a:ext>
            </a:extLst>
          </p:cNvPr>
          <p:cNvSpPr txBox="1"/>
          <p:nvPr/>
        </p:nvSpPr>
        <p:spPr>
          <a:xfrm rot="16200000">
            <a:off x="3095625" y="3190880"/>
            <a:ext cx="3157537" cy="338554"/>
          </a:xfrm>
          <a:prstGeom prst="rect">
            <a:avLst/>
          </a:prstGeom>
          <a:solidFill>
            <a:schemeClr val="bg1"/>
          </a:solidFill>
        </p:spPr>
        <p:txBody>
          <a:bodyPr wrap="square" rtlCol="0">
            <a:spAutoFit/>
          </a:bodyPr>
          <a:lstStyle/>
          <a:p>
            <a:pPr algn="ctr"/>
            <a:r>
              <a:rPr lang="en-US" sz="1600">
                <a:latin typeface="Verdana" charset="0"/>
                <a:ea typeface="Verdana" charset="0"/>
                <a:cs typeface="Verdana" charset="0"/>
              </a:rPr>
              <a:t>Number of loci</a:t>
            </a:r>
          </a:p>
        </p:txBody>
      </p:sp>
      <p:sp>
        <p:nvSpPr>
          <p:cNvPr id="30" name="TextBox 29">
            <a:extLst>
              <a:ext uri="{FF2B5EF4-FFF2-40B4-BE49-F238E27FC236}">
                <a16:creationId xmlns:a16="http://schemas.microsoft.com/office/drawing/2014/main" id="{0FCED037-19CB-FC45-B6AE-286123FADA7A}"/>
              </a:ext>
            </a:extLst>
          </p:cNvPr>
          <p:cNvSpPr txBox="1"/>
          <p:nvPr/>
        </p:nvSpPr>
        <p:spPr>
          <a:xfrm rot="20701943">
            <a:off x="2468706" y="4253795"/>
            <a:ext cx="1047030" cy="400110"/>
          </a:xfrm>
          <a:prstGeom prst="rect">
            <a:avLst/>
          </a:prstGeom>
          <a:noFill/>
        </p:spPr>
        <p:txBody>
          <a:bodyPr wrap="square" rtlCol="0">
            <a:spAutoFit/>
          </a:bodyPr>
          <a:lstStyle/>
          <a:p>
            <a:r>
              <a:rPr lang="en-US" sz="2000">
                <a:solidFill>
                  <a:schemeClr val="accent1">
                    <a:lumMod val="75000"/>
                  </a:schemeClr>
                </a:solidFill>
                <a:latin typeface="Verdana" charset="0"/>
                <a:ea typeface="Verdana" charset="0"/>
                <a:cs typeface="Verdana" charset="0"/>
              </a:rPr>
              <a:t>BMI</a:t>
            </a:r>
            <a:endParaRPr lang="en-US" sz="2000" dirty="0">
              <a:solidFill>
                <a:schemeClr val="accent1">
                  <a:lumMod val="75000"/>
                </a:schemeClr>
              </a:solidFill>
              <a:latin typeface="Verdana" charset="0"/>
              <a:ea typeface="Verdana" charset="0"/>
              <a:cs typeface="Verdana" charset="0"/>
            </a:endParaRPr>
          </a:p>
        </p:txBody>
      </p:sp>
      <p:sp>
        <p:nvSpPr>
          <p:cNvPr id="32" name="TextBox 31">
            <a:extLst>
              <a:ext uri="{FF2B5EF4-FFF2-40B4-BE49-F238E27FC236}">
                <a16:creationId xmlns:a16="http://schemas.microsoft.com/office/drawing/2014/main" id="{BDC28401-1C4B-AA44-AA01-C2448247A2D9}"/>
              </a:ext>
            </a:extLst>
          </p:cNvPr>
          <p:cNvSpPr txBox="1"/>
          <p:nvPr/>
        </p:nvSpPr>
        <p:spPr>
          <a:xfrm rot="18529536">
            <a:off x="1557413" y="3373584"/>
            <a:ext cx="1391321" cy="400110"/>
          </a:xfrm>
          <a:prstGeom prst="rect">
            <a:avLst/>
          </a:prstGeom>
          <a:noFill/>
        </p:spPr>
        <p:txBody>
          <a:bodyPr wrap="square" rtlCol="0">
            <a:spAutoFit/>
          </a:bodyPr>
          <a:lstStyle/>
          <a:p>
            <a:r>
              <a:rPr lang="en-US" sz="2000">
                <a:solidFill>
                  <a:srgbClr val="B84935"/>
                </a:solidFill>
                <a:latin typeface="Verdana" charset="0"/>
                <a:ea typeface="Verdana" charset="0"/>
                <a:cs typeface="Verdana" charset="0"/>
              </a:rPr>
              <a:t>Height</a:t>
            </a:r>
            <a:endParaRPr lang="en-US" sz="2000" dirty="0">
              <a:solidFill>
                <a:srgbClr val="B84935"/>
              </a:solidFill>
              <a:latin typeface="Verdana" charset="0"/>
              <a:ea typeface="Verdana" charset="0"/>
              <a:cs typeface="Verdana" charset="0"/>
            </a:endParaRPr>
          </a:p>
        </p:txBody>
      </p:sp>
      <p:sp>
        <p:nvSpPr>
          <p:cNvPr id="33" name="TextBox 32">
            <a:extLst>
              <a:ext uri="{FF2B5EF4-FFF2-40B4-BE49-F238E27FC236}">
                <a16:creationId xmlns:a16="http://schemas.microsoft.com/office/drawing/2014/main" id="{A72A4BDE-FC82-724B-8913-27DAF57132F4}"/>
              </a:ext>
            </a:extLst>
          </p:cNvPr>
          <p:cNvSpPr txBox="1"/>
          <p:nvPr/>
        </p:nvSpPr>
        <p:spPr>
          <a:xfrm>
            <a:off x="834599" y="1450701"/>
            <a:ext cx="3200400" cy="584775"/>
          </a:xfrm>
          <a:prstGeom prst="rect">
            <a:avLst/>
          </a:prstGeom>
          <a:solidFill>
            <a:schemeClr val="bg1"/>
          </a:solidFill>
        </p:spPr>
        <p:txBody>
          <a:bodyPr wrap="square" rtlCol="0">
            <a:spAutoFit/>
          </a:bodyPr>
          <a:lstStyle/>
          <a:p>
            <a:pPr algn="ctr"/>
            <a:r>
              <a:rPr lang="en-US" sz="1600" dirty="0">
                <a:solidFill>
                  <a:srgbClr val="2EB134"/>
                </a:solidFill>
                <a:latin typeface="Verdana" charset="0"/>
                <a:ea typeface="Verdana" charset="0"/>
                <a:cs typeface="Verdana" charset="0"/>
              </a:rPr>
              <a:t>Threshold variance </a:t>
            </a:r>
          </a:p>
          <a:p>
            <a:pPr algn="ctr"/>
            <a:r>
              <a:rPr lang="en-US" sz="1600" dirty="0">
                <a:solidFill>
                  <a:srgbClr val="2EB134"/>
                </a:solidFill>
                <a:latin typeface="Verdana" charset="0"/>
                <a:ea typeface="Verdana" charset="0"/>
                <a:cs typeface="Verdana" charset="0"/>
              </a:rPr>
              <a:t>(in units of 10</a:t>
            </a:r>
            <a:r>
              <a:rPr lang="en-US" sz="1600" baseline="30000" dirty="0">
                <a:solidFill>
                  <a:srgbClr val="2EB134"/>
                </a:solidFill>
                <a:latin typeface="Verdana" charset="0"/>
                <a:ea typeface="Verdana" charset="0"/>
                <a:cs typeface="Verdana" charset="0"/>
              </a:rPr>
              <a:t>-4</a:t>
            </a:r>
            <a:r>
              <a:rPr lang="en-US" sz="1600" dirty="0">
                <a:solidFill>
                  <a:srgbClr val="2EB134"/>
                </a:solidFill>
                <a:latin typeface="Verdana" charset="0"/>
                <a:ea typeface="Verdana" charset="0"/>
                <a:cs typeface="Verdana" charset="0"/>
              </a:rPr>
              <a:t> V</a:t>
            </a:r>
            <a:r>
              <a:rPr lang="en-US" sz="1600" baseline="-25000" dirty="0">
                <a:solidFill>
                  <a:srgbClr val="2EB134"/>
                </a:solidFill>
                <a:latin typeface="Verdana" charset="0"/>
                <a:ea typeface="Verdana" charset="0"/>
                <a:cs typeface="Verdana" charset="0"/>
              </a:rPr>
              <a:t>P</a:t>
            </a:r>
            <a:r>
              <a:rPr lang="en-US" sz="1600" dirty="0">
                <a:solidFill>
                  <a:srgbClr val="2EB134"/>
                </a:solidFill>
                <a:latin typeface="Verdana" charset="0"/>
                <a:ea typeface="Verdana" charset="0"/>
                <a:cs typeface="Verdana" charset="0"/>
              </a:rPr>
              <a:t>)</a:t>
            </a:r>
          </a:p>
        </p:txBody>
      </p:sp>
      <p:sp>
        <p:nvSpPr>
          <p:cNvPr id="34" name="TextBox 33">
            <a:extLst>
              <a:ext uri="{FF2B5EF4-FFF2-40B4-BE49-F238E27FC236}">
                <a16:creationId xmlns:a16="http://schemas.microsoft.com/office/drawing/2014/main" id="{ABD87218-80F4-CB4F-A1EC-F5E4EA54DDC1}"/>
              </a:ext>
            </a:extLst>
          </p:cNvPr>
          <p:cNvSpPr txBox="1"/>
          <p:nvPr/>
        </p:nvSpPr>
        <p:spPr>
          <a:xfrm>
            <a:off x="5462687" y="5189449"/>
            <a:ext cx="3200400" cy="338554"/>
          </a:xfrm>
          <a:prstGeom prst="rect">
            <a:avLst/>
          </a:prstGeom>
          <a:solidFill>
            <a:schemeClr val="bg1"/>
          </a:solidFill>
        </p:spPr>
        <p:txBody>
          <a:bodyPr wrap="square" rtlCol="0">
            <a:spAutoFit/>
          </a:bodyPr>
          <a:lstStyle/>
          <a:p>
            <a:pPr algn="ctr"/>
            <a:r>
              <a:rPr lang="en-US" sz="1600" dirty="0">
                <a:latin typeface="Verdana" charset="0"/>
                <a:ea typeface="Verdana" charset="0"/>
                <a:cs typeface="Verdana" charset="0"/>
              </a:rPr>
              <a:t>Study size (in thousands)</a:t>
            </a:r>
          </a:p>
        </p:txBody>
      </p:sp>
      <p:sp>
        <p:nvSpPr>
          <p:cNvPr id="35" name="TextBox 34">
            <a:extLst>
              <a:ext uri="{FF2B5EF4-FFF2-40B4-BE49-F238E27FC236}">
                <a16:creationId xmlns:a16="http://schemas.microsoft.com/office/drawing/2014/main" id="{30A349E7-A671-0642-B86A-2A1D46FF02CD}"/>
              </a:ext>
            </a:extLst>
          </p:cNvPr>
          <p:cNvSpPr txBox="1"/>
          <p:nvPr/>
        </p:nvSpPr>
        <p:spPr>
          <a:xfrm rot="20255037">
            <a:off x="6849998" y="4322945"/>
            <a:ext cx="1047030" cy="400110"/>
          </a:xfrm>
          <a:prstGeom prst="rect">
            <a:avLst/>
          </a:prstGeom>
          <a:noFill/>
        </p:spPr>
        <p:txBody>
          <a:bodyPr wrap="square" rtlCol="0">
            <a:spAutoFit/>
          </a:bodyPr>
          <a:lstStyle/>
          <a:p>
            <a:r>
              <a:rPr lang="en-US" sz="2000" dirty="0">
                <a:solidFill>
                  <a:schemeClr val="accent1">
                    <a:lumMod val="75000"/>
                  </a:schemeClr>
                </a:solidFill>
                <a:latin typeface="Verdana" charset="0"/>
                <a:ea typeface="Verdana" charset="0"/>
                <a:cs typeface="Verdana" charset="0"/>
              </a:rPr>
              <a:t>BMI</a:t>
            </a:r>
          </a:p>
        </p:txBody>
      </p:sp>
      <p:sp>
        <p:nvSpPr>
          <p:cNvPr id="36" name="TextBox 35">
            <a:extLst>
              <a:ext uri="{FF2B5EF4-FFF2-40B4-BE49-F238E27FC236}">
                <a16:creationId xmlns:a16="http://schemas.microsoft.com/office/drawing/2014/main" id="{5BAD7657-63DA-0049-8F80-51DF9158D4A3}"/>
              </a:ext>
            </a:extLst>
          </p:cNvPr>
          <p:cNvSpPr txBox="1"/>
          <p:nvPr/>
        </p:nvSpPr>
        <p:spPr>
          <a:xfrm rot="17660474">
            <a:off x="6462783" y="3335416"/>
            <a:ext cx="1200207" cy="400110"/>
          </a:xfrm>
          <a:prstGeom prst="rect">
            <a:avLst/>
          </a:prstGeom>
          <a:noFill/>
        </p:spPr>
        <p:txBody>
          <a:bodyPr wrap="square" rtlCol="0">
            <a:spAutoFit/>
          </a:bodyPr>
          <a:lstStyle/>
          <a:p>
            <a:r>
              <a:rPr lang="en-US" sz="2000">
                <a:solidFill>
                  <a:srgbClr val="B84935"/>
                </a:solidFill>
                <a:latin typeface="Verdana" charset="0"/>
                <a:ea typeface="Verdana" charset="0"/>
                <a:cs typeface="Verdana" charset="0"/>
              </a:rPr>
              <a:t>Height</a:t>
            </a:r>
            <a:endParaRPr lang="en-US" sz="2000" dirty="0">
              <a:solidFill>
                <a:srgbClr val="B84935"/>
              </a:solidFill>
              <a:latin typeface="Verdana" charset="0"/>
              <a:ea typeface="Verdana" charset="0"/>
              <a:cs typeface="Verdana" charset="0"/>
            </a:endParaRPr>
          </a:p>
        </p:txBody>
      </p:sp>
      <p:sp>
        <p:nvSpPr>
          <p:cNvPr id="37" name="TextBox 36">
            <a:extLst>
              <a:ext uri="{FF2B5EF4-FFF2-40B4-BE49-F238E27FC236}">
                <a16:creationId xmlns:a16="http://schemas.microsoft.com/office/drawing/2014/main" id="{ADB69CF6-246D-F749-B788-D1EB8CC66772}"/>
              </a:ext>
            </a:extLst>
          </p:cNvPr>
          <p:cNvSpPr txBox="1"/>
          <p:nvPr/>
        </p:nvSpPr>
        <p:spPr>
          <a:xfrm>
            <a:off x="5185407" y="1450701"/>
            <a:ext cx="3200400" cy="584775"/>
          </a:xfrm>
          <a:prstGeom prst="rect">
            <a:avLst/>
          </a:prstGeom>
          <a:solidFill>
            <a:schemeClr val="bg1"/>
          </a:solidFill>
        </p:spPr>
        <p:txBody>
          <a:bodyPr wrap="square" rtlCol="0">
            <a:spAutoFit/>
          </a:bodyPr>
          <a:lstStyle/>
          <a:p>
            <a:pPr algn="ctr"/>
            <a:r>
              <a:rPr lang="en-US" sz="1600" dirty="0">
                <a:solidFill>
                  <a:srgbClr val="2EB134"/>
                </a:solidFill>
                <a:latin typeface="Verdana" charset="0"/>
                <a:ea typeface="Verdana" charset="0"/>
                <a:cs typeface="Verdana" charset="0"/>
              </a:rPr>
              <a:t>Threshold variance </a:t>
            </a:r>
          </a:p>
          <a:p>
            <a:pPr algn="ctr"/>
            <a:r>
              <a:rPr lang="en-US" sz="1600" dirty="0">
                <a:solidFill>
                  <a:srgbClr val="2EB134"/>
                </a:solidFill>
                <a:latin typeface="Verdana" charset="0"/>
                <a:ea typeface="Verdana" charset="0"/>
                <a:cs typeface="Verdana" charset="0"/>
              </a:rPr>
              <a:t>(in units of 10</a:t>
            </a:r>
            <a:r>
              <a:rPr lang="en-US" sz="1600" baseline="30000" dirty="0">
                <a:solidFill>
                  <a:srgbClr val="2EB134"/>
                </a:solidFill>
                <a:latin typeface="Verdana" charset="0"/>
                <a:ea typeface="Verdana" charset="0"/>
                <a:cs typeface="Verdana" charset="0"/>
              </a:rPr>
              <a:t>-4</a:t>
            </a:r>
            <a:r>
              <a:rPr lang="en-US" sz="1600" dirty="0">
                <a:solidFill>
                  <a:srgbClr val="2EB134"/>
                </a:solidFill>
                <a:latin typeface="Verdana" charset="0"/>
                <a:ea typeface="Verdana" charset="0"/>
                <a:cs typeface="Verdana" charset="0"/>
              </a:rPr>
              <a:t> V</a:t>
            </a:r>
            <a:r>
              <a:rPr lang="en-US" sz="1600" baseline="-25000" dirty="0">
                <a:solidFill>
                  <a:srgbClr val="2EB134"/>
                </a:solidFill>
                <a:latin typeface="Verdana" charset="0"/>
                <a:ea typeface="Verdana" charset="0"/>
                <a:cs typeface="Verdana" charset="0"/>
              </a:rPr>
              <a:t>P</a:t>
            </a:r>
            <a:r>
              <a:rPr lang="en-US" sz="1600" dirty="0">
                <a:solidFill>
                  <a:srgbClr val="2EB134"/>
                </a:solidFill>
                <a:latin typeface="Verdana" charset="0"/>
                <a:ea typeface="Verdana" charset="0"/>
                <a:cs typeface="Verdana" charset="0"/>
              </a:rPr>
              <a:t>)</a:t>
            </a:r>
          </a:p>
        </p:txBody>
      </p:sp>
    </p:spTree>
    <p:extLst>
      <p:ext uri="{BB962C8B-B14F-4D97-AF65-F5344CB8AC3E}">
        <p14:creationId xmlns:p14="http://schemas.microsoft.com/office/powerpoint/2010/main" val="34608170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44626" y="1432322"/>
            <a:ext cx="6370640" cy="4777979"/>
          </a:xfrm>
          <a:prstGeom prst="rect">
            <a:avLst/>
          </a:prstGeom>
        </p:spPr>
      </p:pic>
    </p:spTree>
    <p:extLst>
      <p:ext uri="{BB962C8B-B14F-4D97-AF65-F5344CB8AC3E}">
        <p14:creationId xmlns:p14="http://schemas.microsoft.com/office/powerpoint/2010/main" val="6583861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44626" y="1432322"/>
            <a:ext cx="6370640" cy="4777979"/>
          </a:xfrm>
          <a:prstGeom prst="rect">
            <a:avLst/>
          </a:prstGeom>
        </p:spPr>
      </p:pic>
      <p:cxnSp>
        <p:nvCxnSpPr>
          <p:cNvPr id="7" name="Straight Arrow Connector 6"/>
          <p:cNvCxnSpPr>
            <a:cxnSpLocks noChangeAspect="1"/>
          </p:cNvCxnSpPr>
          <p:nvPr/>
        </p:nvCxnSpPr>
        <p:spPr>
          <a:xfrm flipH="1">
            <a:off x="3538329" y="4929811"/>
            <a:ext cx="2491409" cy="0"/>
          </a:xfrm>
          <a:prstGeom prst="straightConnector1">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538330" y="4956314"/>
            <a:ext cx="2637184" cy="400110"/>
          </a:xfrm>
          <a:prstGeom prst="rect">
            <a:avLst/>
          </a:prstGeom>
          <a:noFill/>
        </p:spPr>
        <p:txBody>
          <a:bodyPr wrap="square" rtlCol="0">
            <a:spAutoFit/>
          </a:bodyPr>
          <a:lstStyle/>
          <a:p>
            <a:pPr algn="ctr"/>
            <a:r>
              <a:rPr lang="en-US" sz="2000" dirty="0">
                <a:latin typeface="Verdana" charset="0"/>
                <a:ea typeface="Verdana" charset="0"/>
                <a:cs typeface="Verdana" charset="0"/>
              </a:rPr>
              <a:t>stronger selection </a:t>
            </a:r>
          </a:p>
        </p:txBody>
      </p:sp>
    </p:spTree>
    <p:extLst>
      <p:ext uri="{BB962C8B-B14F-4D97-AF65-F5344CB8AC3E}">
        <p14:creationId xmlns:p14="http://schemas.microsoft.com/office/powerpoint/2010/main" val="13143577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44626" y="1432322"/>
            <a:ext cx="6370640" cy="4777979"/>
          </a:xfrm>
          <a:prstGeom prst="rect">
            <a:avLst/>
          </a:prstGeom>
        </p:spPr>
      </p:pic>
      <p:sp>
        <p:nvSpPr>
          <p:cNvPr id="4" name="Rounded Rectangle 3"/>
          <p:cNvSpPr/>
          <p:nvPr/>
        </p:nvSpPr>
        <p:spPr>
          <a:xfrm>
            <a:off x="2358887" y="3564834"/>
            <a:ext cx="4770782" cy="1417983"/>
          </a:xfrm>
          <a:prstGeom prst="roundRect">
            <a:avLst/>
          </a:prstGeom>
          <a:gradFill flip="none" rotWithShape="1">
            <a:gsLst>
              <a:gs pos="0">
                <a:schemeClr val="accent1">
                  <a:tint val="100000"/>
                  <a:shade val="100000"/>
                  <a:satMod val="130000"/>
                  <a:alpha val="90000"/>
                  <a:lumMod val="71000"/>
                  <a:lumOff val="29000"/>
                </a:schemeClr>
              </a:gs>
              <a:gs pos="100000">
                <a:srgbClr val="0432FF"/>
              </a:gs>
            </a:gsLst>
            <a:lin ang="10800000" scaled="0"/>
            <a:tileRect/>
          </a:gradFill>
          <a:ln>
            <a:noFill/>
          </a:ln>
          <a:effectLst>
            <a:softEdge rad="635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7" name="Straight Arrow Connector 6"/>
          <p:cNvCxnSpPr>
            <a:cxnSpLocks noChangeAspect="1"/>
          </p:cNvCxnSpPr>
          <p:nvPr/>
        </p:nvCxnSpPr>
        <p:spPr>
          <a:xfrm flipH="1">
            <a:off x="3538329" y="4929811"/>
            <a:ext cx="2491409" cy="0"/>
          </a:xfrm>
          <a:prstGeom prst="straightConnector1">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538330" y="4956314"/>
            <a:ext cx="2637184" cy="400110"/>
          </a:xfrm>
          <a:prstGeom prst="rect">
            <a:avLst/>
          </a:prstGeom>
          <a:noFill/>
        </p:spPr>
        <p:txBody>
          <a:bodyPr wrap="square" rtlCol="0">
            <a:spAutoFit/>
          </a:bodyPr>
          <a:lstStyle/>
          <a:p>
            <a:pPr algn="ctr"/>
            <a:r>
              <a:rPr lang="en-US" sz="2000" dirty="0">
                <a:latin typeface="Verdana" charset="0"/>
                <a:ea typeface="Verdana" charset="0"/>
                <a:cs typeface="Verdana" charset="0"/>
              </a:rPr>
              <a:t>stronger selection </a:t>
            </a:r>
          </a:p>
        </p:txBody>
      </p:sp>
    </p:spTree>
    <p:extLst>
      <p:ext uri="{BB962C8B-B14F-4D97-AF65-F5344CB8AC3E}">
        <p14:creationId xmlns:p14="http://schemas.microsoft.com/office/powerpoint/2010/main" val="38664398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264669</TotalTime>
  <Words>4604</Words>
  <Application>Microsoft Macintosh PowerPoint</Application>
  <PresentationFormat>On-screen Show (4:3)</PresentationFormat>
  <Paragraphs>436</Paragraphs>
  <Slides>31</Slides>
  <Notes>31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Arial</vt:lpstr>
      <vt:lpstr>Calibri</vt:lpstr>
      <vt:lpstr>Cambria</vt:lpstr>
      <vt:lpstr>Cambria Math</vt:lpstr>
      <vt:lpstr>Verdana</vt:lpstr>
      <vt:lpstr>Office Theme</vt:lpstr>
      <vt:lpstr>The population genetic underpinnings of missing heritability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Demographic history affects the range of selection effects seen in GWAS</vt:lpstr>
      <vt:lpstr>Genotyping effects on missing heritability</vt:lpstr>
      <vt:lpstr>Some complex diseases may be subject to directional (purifying) selection</vt:lpstr>
      <vt:lpstr>Some complex diseases may be subject to directional (purifying) selection</vt:lpstr>
      <vt:lpstr>Missing heritability differs markedly under MSDB and stabilizing selection</vt:lpstr>
      <vt:lpstr>Moving forward</vt:lpstr>
      <vt:lpstr>Demographic history affects the range of selection effects seen in GWAS</vt:lpstr>
      <vt:lpstr>Missing heritability differs markedly under MSB and stabilizing selection</vt:lpstr>
    </vt:vector>
  </TitlesOfParts>
  <Company>UC Davis, Section of Evolution and Ecology</Company>
  <LinksUpToDate>false</LinksUpToDate>
  <SharedDoc>false</SharedDoc>
  <HyperlinksChanged>false</HyperlinksChanged>
  <AppVersion>16.0012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Graham Coop</dc:creator>
  <cp:lastModifiedBy>Microsoft Office User</cp:lastModifiedBy>
  <cp:revision>1692</cp:revision>
  <cp:lastPrinted>2018-05-01T03:41:34Z</cp:lastPrinted>
  <dcterms:created xsi:type="dcterms:W3CDTF">2012-05-11T19:55:39Z</dcterms:created>
  <dcterms:modified xsi:type="dcterms:W3CDTF">2018-05-01T10:40:47Z</dcterms:modified>
</cp:coreProperties>
</file>