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401" r:id="rId1"/>
    <p:sldMasterId id="2147484440" r:id="rId2"/>
  </p:sldMasterIdLst>
  <p:notesMasterIdLst>
    <p:notesMasterId r:id="rId23"/>
  </p:notesMasterIdLst>
  <p:handoutMasterIdLst>
    <p:handoutMasterId r:id="rId24"/>
  </p:handoutMasterIdLst>
  <p:sldIdLst>
    <p:sldId id="1332" r:id="rId3"/>
    <p:sldId id="1369" r:id="rId4"/>
    <p:sldId id="1372" r:id="rId5"/>
    <p:sldId id="1374" r:id="rId6"/>
    <p:sldId id="1376" r:id="rId7"/>
    <p:sldId id="1383" r:id="rId8"/>
    <p:sldId id="1375" r:id="rId9"/>
    <p:sldId id="1377" r:id="rId10"/>
    <p:sldId id="1379" r:id="rId11"/>
    <p:sldId id="1378" r:id="rId12"/>
    <p:sldId id="1380" r:id="rId13"/>
    <p:sldId id="1364" r:id="rId14"/>
    <p:sldId id="1365" r:id="rId15"/>
    <p:sldId id="1366" r:id="rId16"/>
    <p:sldId id="1367" r:id="rId17"/>
    <p:sldId id="1384" r:id="rId18"/>
    <p:sldId id="1381" r:id="rId19"/>
    <p:sldId id="1382" r:id="rId20"/>
    <p:sldId id="1330" r:id="rId21"/>
    <p:sldId id="1355" r:id="rId22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+mn-ea"/>
        <a:cs typeface="+mn-cs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+mn-ea"/>
        <a:cs typeface="+mn-cs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+mn-ea"/>
        <a:cs typeface="+mn-cs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+mn-ea"/>
        <a:cs typeface="+mn-cs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104"/>
    <a:srgbClr val="CCFF66"/>
    <a:srgbClr val="D9922D"/>
    <a:srgbClr val="BAE173"/>
    <a:srgbClr val="E7706D"/>
    <a:srgbClr val="6B9FE4"/>
    <a:srgbClr val="FFA695"/>
    <a:srgbClr val="9BCD36"/>
    <a:srgbClr val="DDDBDF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578"/>
    <p:restoredTop sz="86390"/>
  </p:normalViewPr>
  <p:slideViewPr>
    <p:cSldViewPr snapToGrid="0">
      <p:cViewPr>
        <p:scale>
          <a:sx n="100" d="100"/>
          <a:sy n="100" d="100"/>
        </p:scale>
        <p:origin x="1688" y="83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1.xlsx"/><Relationship Id="rId5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tx1"/>
                </a:solidFill>
              </a:rPr>
              <a:t>BHCMG</a:t>
            </a:r>
            <a:r>
              <a:rPr lang="en-US" sz="2000" b="1" baseline="0">
                <a:solidFill>
                  <a:schemeClr val="tx1"/>
                </a:solidFill>
              </a:rPr>
              <a:t> Gene Discovery</a:t>
            </a:r>
          </a:p>
          <a:p>
            <a:pPr>
              <a:defRPr sz="2000">
                <a:solidFill>
                  <a:schemeClr val="tx1"/>
                </a:solidFill>
              </a:defRPr>
            </a:pPr>
            <a:r>
              <a:rPr lang="en-US" sz="2000" b="1" i="1" baseline="0">
                <a:solidFill>
                  <a:schemeClr val="tx1"/>
                </a:solidFill>
              </a:rPr>
              <a:t>2011 to present</a:t>
            </a:r>
            <a:endParaRPr lang="en-US" sz="2000" b="1" i="1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540354993484"/>
          <c:y val="0.145484523796817"/>
          <c:w val="0.775821828861029"/>
          <c:h val="0.640660996150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'FOR GRAPH'!$AP$2</c:f>
              <c:strCache>
                <c:ptCount val="1"/>
                <c:pt idx="0">
                  <c:v>Novel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'FOR GRAPH'!$AO$3:$AO$20</c:f>
              <c:strCache>
                <c:ptCount val="18"/>
                <c:pt idx="0">
                  <c:v>Y1Q1Q2</c:v>
                </c:pt>
                <c:pt idx="1">
                  <c:v>Y1Q3</c:v>
                </c:pt>
                <c:pt idx="2">
                  <c:v>Y1Q4</c:v>
                </c:pt>
                <c:pt idx="3">
                  <c:v>Y2Q1</c:v>
                </c:pt>
                <c:pt idx="4">
                  <c:v>Y2Q2Q3</c:v>
                </c:pt>
                <c:pt idx="5">
                  <c:v>Y2Q4</c:v>
                </c:pt>
                <c:pt idx="6">
                  <c:v>Y3Q1</c:v>
                </c:pt>
                <c:pt idx="7">
                  <c:v>Y3Q2</c:v>
                </c:pt>
                <c:pt idx="8">
                  <c:v>Y3Q3</c:v>
                </c:pt>
                <c:pt idx="9">
                  <c:v>Y3Q4</c:v>
                </c:pt>
                <c:pt idx="10">
                  <c:v>Y4Q1</c:v>
                </c:pt>
                <c:pt idx="11">
                  <c:v>Y4Q2</c:v>
                </c:pt>
                <c:pt idx="12">
                  <c:v>Y4Q3</c:v>
                </c:pt>
                <c:pt idx="13">
                  <c:v>Y4Q4</c:v>
                </c:pt>
                <c:pt idx="14">
                  <c:v>Y5Q1Q2</c:v>
                </c:pt>
                <c:pt idx="15">
                  <c:v>Y5Q3Q4</c:v>
                </c:pt>
                <c:pt idx="16">
                  <c:v>Y6Q1Q2</c:v>
                </c:pt>
                <c:pt idx="17">
                  <c:v>Y6Q3Q4</c:v>
                </c:pt>
              </c:strCache>
            </c:strRef>
          </c:cat>
          <c:val>
            <c:numRef>
              <c:f>'FOR GRAPH'!$AP$3:$AP$20</c:f>
              <c:numCache>
                <c:formatCode>General</c:formatCode>
                <c:ptCount val="18"/>
                <c:pt idx="0">
                  <c:v>0.0</c:v>
                </c:pt>
                <c:pt idx="1">
                  <c:v>2.0</c:v>
                </c:pt>
                <c:pt idx="2">
                  <c:v>0.0</c:v>
                </c:pt>
                <c:pt idx="3">
                  <c:v>2.0</c:v>
                </c:pt>
                <c:pt idx="4">
                  <c:v>27.0</c:v>
                </c:pt>
                <c:pt idx="5">
                  <c:v>43.0</c:v>
                </c:pt>
                <c:pt idx="6">
                  <c:v>33.0</c:v>
                </c:pt>
                <c:pt idx="7">
                  <c:v>20.0</c:v>
                </c:pt>
                <c:pt idx="8">
                  <c:v>0.0</c:v>
                </c:pt>
                <c:pt idx="9">
                  <c:v>20.0</c:v>
                </c:pt>
                <c:pt idx="10">
                  <c:v>13.0</c:v>
                </c:pt>
                <c:pt idx="11">
                  <c:v>14.0</c:v>
                </c:pt>
                <c:pt idx="12">
                  <c:v>13.0</c:v>
                </c:pt>
                <c:pt idx="13">
                  <c:v>22.0</c:v>
                </c:pt>
                <c:pt idx="14">
                  <c:v>14.0</c:v>
                </c:pt>
                <c:pt idx="15">
                  <c:v>26.0</c:v>
                </c:pt>
                <c:pt idx="16">
                  <c:v>12.0</c:v>
                </c:pt>
                <c:pt idx="17">
                  <c:v>13.0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18-4186-8982-C6D99DD3CBF5}"/>
            </c:ext>
          </c:extLst>
        </c:ser>
        <c:ser>
          <c:idx val="1"/>
          <c:order val="1"/>
          <c:tx>
            <c:strRef>
              <c:f>'FOR GRAPH'!$AS$2</c:f>
              <c:strCache>
                <c:ptCount val="1"/>
                <c:pt idx="0">
                  <c:v>Cumulative Novel</c:v>
                </c:pt>
              </c:strCache>
            </c:strRef>
          </c:tx>
          <c:spPr>
            <a:solidFill>
              <a:srgbClr val="D4635A"/>
            </a:solidFill>
            <a:ln>
              <a:noFill/>
            </a:ln>
            <a:effectLst/>
          </c:spPr>
          <c:invertIfNegative val="0"/>
          <c:cat>
            <c:strRef>
              <c:f>'FOR GRAPH'!$AO$3:$AO$20</c:f>
              <c:strCache>
                <c:ptCount val="18"/>
                <c:pt idx="0">
                  <c:v>Y1Q1Q2</c:v>
                </c:pt>
                <c:pt idx="1">
                  <c:v>Y1Q3</c:v>
                </c:pt>
                <c:pt idx="2">
                  <c:v>Y1Q4</c:v>
                </c:pt>
                <c:pt idx="3">
                  <c:v>Y2Q1</c:v>
                </c:pt>
                <c:pt idx="4">
                  <c:v>Y2Q2Q3</c:v>
                </c:pt>
                <c:pt idx="5">
                  <c:v>Y2Q4</c:v>
                </c:pt>
                <c:pt idx="6">
                  <c:v>Y3Q1</c:v>
                </c:pt>
                <c:pt idx="7">
                  <c:v>Y3Q2</c:v>
                </c:pt>
                <c:pt idx="8">
                  <c:v>Y3Q3</c:v>
                </c:pt>
                <c:pt idx="9">
                  <c:v>Y3Q4</c:v>
                </c:pt>
                <c:pt idx="10">
                  <c:v>Y4Q1</c:v>
                </c:pt>
                <c:pt idx="11">
                  <c:v>Y4Q2</c:v>
                </c:pt>
                <c:pt idx="12">
                  <c:v>Y4Q3</c:v>
                </c:pt>
                <c:pt idx="13">
                  <c:v>Y4Q4</c:v>
                </c:pt>
                <c:pt idx="14">
                  <c:v>Y5Q1Q2</c:v>
                </c:pt>
                <c:pt idx="15">
                  <c:v>Y5Q3Q4</c:v>
                </c:pt>
                <c:pt idx="16">
                  <c:v>Y6Q1Q2</c:v>
                </c:pt>
                <c:pt idx="17">
                  <c:v>Y6Q3Q4</c:v>
                </c:pt>
              </c:strCache>
            </c:strRef>
          </c:cat>
          <c:val>
            <c:numRef>
              <c:f>'FOR GRAPH'!$AS$3:$AS$20</c:f>
              <c:numCache>
                <c:formatCode>General</c:formatCode>
                <c:ptCount val="18"/>
                <c:pt idx="0">
                  <c:v>0.0</c:v>
                </c:pt>
                <c:pt idx="1">
                  <c:v>2.0</c:v>
                </c:pt>
                <c:pt idx="2">
                  <c:v>2.0</c:v>
                </c:pt>
                <c:pt idx="3">
                  <c:v>4.0</c:v>
                </c:pt>
                <c:pt idx="4">
                  <c:v>31.0</c:v>
                </c:pt>
                <c:pt idx="5">
                  <c:v>74.0</c:v>
                </c:pt>
                <c:pt idx="6">
                  <c:v>107.0</c:v>
                </c:pt>
                <c:pt idx="7">
                  <c:v>127.0</c:v>
                </c:pt>
                <c:pt idx="8">
                  <c:v>127.0</c:v>
                </c:pt>
                <c:pt idx="9">
                  <c:v>147.0</c:v>
                </c:pt>
                <c:pt idx="10">
                  <c:v>160.0</c:v>
                </c:pt>
                <c:pt idx="11">
                  <c:v>174.0</c:v>
                </c:pt>
                <c:pt idx="12">
                  <c:v>187.0</c:v>
                </c:pt>
                <c:pt idx="13">
                  <c:v>209.0</c:v>
                </c:pt>
                <c:pt idx="14">
                  <c:v>223.0</c:v>
                </c:pt>
                <c:pt idx="15">
                  <c:v>249.0</c:v>
                </c:pt>
                <c:pt idx="16">
                  <c:v>261.0</c:v>
                </c:pt>
                <c:pt idx="17">
                  <c:v>274.0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18-4186-8982-C6D99DD3C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3"/>
        <c:axId val="-1361445120"/>
        <c:axId val="-1428774432"/>
      </c:barChart>
      <c:lineChart>
        <c:grouping val="standard"/>
        <c:varyColors val="0"/>
        <c:ser>
          <c:idx val="2"/>
          <c:order val="2"/>
          <c:tx>
            <c:strRef>
              <c:f>'FOR GRAPH'!$AQ$2</c:f>
              <c:strCache>
                <c:ptCount val="1"/>
                <c:pt idx="0">
                  <c:v>Pheno Expan</c:v>
                </c:pt>
              </c:strCache>
            </c:strRef>
          </c:tx>
          <c:spPr>
            <a:ln w="28575" cap="rnd">
              <a:solidFill>
                <a:srgbClr val="50EA6A"/>
              </a:solidFill>
              <a:round/>
            </a:ln>
            <a:effectLst/>
          </c:spPr>
          <c:marker>
            <c:symbol val="none"/>
          </c:marker>
          <c:cat>
            <c:strRef>
              <c:f>'FOR GRAPH'!$AO$3:$AO$20</c:f>
              <c:strCache>
                <c:ptCount val="18"/>
                <c:pt idx="0">
                  <c:v>Y1Q1Q2</c:v>
                </c:pt>
                <c:pt idx="1">
                  <c:v>Y1Q3</c:v>
                </c:pt>
                <c:pt idx="2">
                  <c:v>Y1Q4</c:v>
                </c:pt>
                <c:pt idx="3">
                  <c:v>Y2Q1</c:v>
                </c:pt>
                <c:pt idx="4">
                  <c:v>Y2Q2Q3</c:v>
                </c:pt>
                <c:pt idx="5">
                  <c:v>Y2Q4</c:v>
                </c:pt>
                <c:pt idx="6">
                  <c:v>Y3Q1</c:v>
                </c:pt>
                <c:pt idx="7">
                  <c:v>Y3Q2</c:v>
                </c:pt>
                <c:pt idx="8">
                  <c:v>Y3Q3</c:v>
                </c:pt>
                <c:pt idx="9">
                  <c:v>Y3Q4</c:v>
                </c:pt>
                <c:pt idx="10">
                  <c:v>Y4Q1</c:v>
                </c:pt>
                <c:pt idx="11">
                  <c:v>Y4Q2</c:v>
                </c:pt>
                <c:pt idx="12">
                  <c:v>Y4Q3</c:v>
                </c:pt>
                <c:pt idx="13">
                  <c:v>Y4Q4</c:v>
                </c:pt>
                <c:pt idx="14">
                  <c:v>Y5Q1Q2</c:v>
                </c:pt>
                <c:pt idx="15">
                  <c:v>Y5Q3Q4</c:v>
                </c:pt>
                <c:pt idx="16">
                  <c:v>Y6Q1Q2</c:v>
                </c:pt>
                <c:pt idx="17">
                  <c:v>Y6Q3Q4</c:v>
                </c:pt>
              </c:strCache>
            </c:strRef>
          </c:cat>
          <c:val>
            <c:numRef>
              <c:f>'FOR GRAPH'!$AQ$3:$AQ$20</c:f>
              <c:numCache>
                <c:formatCode>General</c:formatCode>
                <c:ptCount val="18"/>
                <c:pt idx="0">
                  <c:v>4.0</c:v>
                </c:pt>
                <c:pt idx="1">
                  <c:v>3.0</c:v>
                </c:pt>
                <c:pt idx="2">
                  <c:v>4.0</c:v>
                </c:pt>
                <c:pt idx="3">
                  <c:v>2.0</c:v>
                </c:pt>
                <c:pt idx="4">
                  <c:v>46.0</c:v>
                </c:pt>
                <c:pt idx="5">
                  <c:v>21.0</c:v>
                </c:pt>
                <c:pt idx="6">
                  <c:v>18.0</c:v>
                </c:pt>
                <c:pt idx="7">
                  <c:v>12.0</c:v>
                </c:pt>
                <c:pt idx="8">
                  <c:v>4.0</c:v>
                </c:pt>
                <c:pt idx="9">
                  <c:v>14.0</c:v>
                </c:pt>
                <c:pt idx="10">
                  <c:v>14.0</c:v>
                </c:pt>
                <c:pt idx="11">
                  <c:v>3.0</c:v>
                </c:pt>
                <c:pt idx="12">
                  <c:v>9.0</c:v>
                </c:pt>
                <c:pt idx="13">
                  <c:v>7.0</c:v>
                </c:pt>
                <c:pt idx="14">
                  <c:v>14.0</c:v>
                </c:pt>
                <c:pt idx="15">
                  <c:v>14.0</c:v>
                </c:pt>
                <c:pt idx="16">
                  <c:v>2.0</c:v>
                </c:pt>
                <c:pt idx="17">
                  <c:v>9.0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518-4186-8982-C6D99DD3CBF5}"/>
            </c:ext>
          </c:extLst>
        </c:ser>
        <c:ser>
          <c:idx val="3"/>
          <c:order val="3"/>
          <c:tx>
            <c:strRef>
              <c:f>'FOR GRAPH'!$AR$2</c:f>
              <c:strCache>
                <c:ptCount val="1"/>
                <c:pt idx="0">
                  <c:v>Known</c:v>
                </c:pt>
              </c:strCache>
            </c:strRef>
          </c:tx>
          <c:spPr>
            <a:ln w="28575" cap="rnd">
              <a:solidFill>
                <a:srgbClr val="CC00CC"/>
              </a:solidFill>
              <a:round/>
            </a:ln>
            <a:effectLst/>
          </c:spPr>
          <c:marker>
            <c:symbol val="none"/>
          </c:marker>
          <c:cat>
            <c:strRef>
              <c:f>'FOR GRAPH'!$AO$3:$AO$20</c:f>
              <c:strCache>
                <c:ptCount val="18"/>
                <c:pt idx="0">
                  <c:v>Y1Q1Q2</c:v>
                </c:pt>
                <c:pt idx="1">
                  <c:v>Y1Q3</c:v>
                </c:pt>
                <c:pt idx="2">
                  <c:v>Y1Q4</c:v>
                </c:pt>
                <c:pt idx="3">
                  <c:v>Y2Q1</c:v>
                </c:pt>
                <c:pt idx="4">
                  <c:v>Y2Q2Q3</c:v>
                </c:pt>
                <c:pt idx="5">
                  <c:v>Y2Q4</c:v>
                </c:pt>
                <c:pt idx="6">
                  <c:v>Y3Q1</c:v>
                </c:pt>
                <c:pt idx="7">
                  <c:v>Y3Q2</c:v>
                </c:pt>
                <c:pt idx="8">
                  <c:v>Y3Q3</c:v>
                </c:pt>
                <c:pt idx="9">
                  <c:v>Y3Q4</c:v>
                </c:pt>
                <c:pt idx="10">
                  <c:v>Y4Q1</c:v>
                </c:pt>
                <c:pt idx="11">
                  <c:v>Y4Q2</c:v>
                </c:pt>
                <c:pt idx="12">
                  <c:v>Y4Q3</c:v>
                </c:pt>
                <c:pt idx="13">
                  <c:v>Y4Q4</c:v>
                </c:pt>
                <c:pt idx="14">
                  <c:v>Y5Q1Q2</c:v>
                </c:pt>
                <c:pt idx="15">
                  <c:v>Y5Q3Q4</c:v>
                </c:pt>
                <c:pt idx="16">
                  <c:v>Y6Q1Q2</c:v>
                </c:pt>
                <c:pt idx="17">
                  <c:v>Y6Q3Q4</c:v>
                </c:pt>
              </c:strCache>
            </c:strRef>
          </c:cat>
          <c:val>
            <c:numRef>
              <c:f>'FOR GRAPH'!$AR$3:$AR$20</c:f>
              <c:numCache>
                <c:formatCode>General</c:formatCode>
                <c:ptCount val="18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6.0</c:v>
                </c:pt>
                <c:pt idx="4">
                  <c:v>20.0</c:v>
                </c:pt>
                <c:pt idx="5">
                  <c:v>24.0</c:v>
                </c:pt>
                <c:pt idx="6">
                  <c:v>12.0</c:v>
                </c:pt>
                <c:pt idx="7">
                  <c:v>13.0</c:v>
                </c:pt>
                <c:pt idx="8">
                  <c:v>11.0</c:v>
                </c:pt>
                <c:pt idx="9">
                  <c:v>25.0</c:v>
                </c:pt>
                <c:pt idx="10">
                  <c:v>23.0</c:v>
                </c:pt>
                <c:pt idx="11">
                  <c:v>1.0</c:v>
                </c:pt>
                <c:pt idx="12">
                  <c:v>19.0</c:v>
                </c:pt>
                <c:pt idx="13">
                  <c:v>28.0</c:v>
                </c:pt>
                <c:pt idx="14">
                  <c:v>32.0</c:v>
                </c:pt>
                <c:pt idx="15">
                  <c:v>40.0</c:v>
                </c:pt>
                <c:pt idx="16">
                  <c:v>10.0</c:v>
                </c:pt>
                <c:pt idx="17">
                  <c:v>65.0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8518-4186-8982-C6D99DD3C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361445120"/>
        <c:axId val="-1428774432"/>
      </c:lineChart>
      <c:lineChart>
        <c:grouping val="standard"/>
        <c:varyColors val="0"/>
        <c:ser>
          <c:idx val="4"/>
          <c:order val="4"/>
          <c:tx>
            <c:strRef>
              <c:f>'FOR GRAPH'!$AV$2</c:f>
              <c:strCache>
                <c:ptCount val="1"/>
                <c:pt idx="0">
                  <c:v># WES</c:v>
                </c:pt>
              </c:strCache>
            </c:strRef>
          </c:tx>
          <c:spPr>
            <a:ln w="28575" cap="rnd">
              <a:solidFill>
                <a:sysClr val="windowText" lastClr="000000">
                  <a:lumMod val="65000"/>
                  <a:lumOff val="35000"/>
                </a:sysClr>
              </a:solidFill>
              <a:prstDash val="dashDot"/>
              <a:round/>
            </a:ln>
            <a:effectLst/>
          </c:spPr>
          <c:marker>
            <c:symbol val="none"/>
          </c:marker>
          <c:cat>
            <c:strRef>
              <c:f>'FOR GRAPH'!$AO$3:$AO$20</c:f>
              <c:strCache>
                <c:ptCount val="18"/>
                <c:pt idx="0">
                  <c:v>Y1Q1Q2</c:v>
                </c:pt>
                <c:pt idx="1">
                  <c:v>Y1Q3</c:v>
                </c:pt>
                <c:pt idx="2">
                  <c:v>Y1Q4</c:v>
                </c:pt>
                <c:pt idx="3">
                  <c:v>Y2Q1</c:v>
                </c:pt>
                <c:pt idx="4">
                  <c:v>Y2Q2Q3</c:v>
                </c:pt>
                <c:pt idx="5">
                  <c:v>Y2Q4</c:v>
                </c:pt>
                <c:pt idx="6">
                  <c:v>Y3Q1</c:v>
                </c:pt>
                <c:pt idx="7">
                  <c:v>Y3Q2</c:v>
                </c:pt>
                <c:pt idx="8">
                  <c:v>Y3Q3</c:v>
                </c:pt>
                <c:pt idx="9">
                  <c:v>Y3Q4</c:v>
                </c:pt>
                <c:pt idx="10">
                  <c:v>Y4Q1</c:v>
                </c:pt>
                <c:pt idx="11">
                  <c:v>Y4Q2</c:v>
                </c:pt>
                <c:pt idx="12">
                  <c:v>Y4Q3</c:v>
                </c:pt>
                <c:pt idx="13">
                  <c:v>Y4Q4</c:v>
                </c:pt>
                <c:pt idx="14">
                  <c:v>Y5Q1Q2</c:v>
                </c:pt>
                <c:pt idx="15">
                  <c:v>Y5Q3Q4</c:v>
                </c:pt>
                <c:pt idx="16">
                  <c:v>Y6Q1Q2</c:v>
                </c:pt>
                <c:pt idx="17">
                  <c:v>Y6Q3Q4</c:v>
                </c:pt>
              </c:strCache>
            </c:strRef>
          </c:cat>
          <c:val>
            <c:numRef>
              <c:f>'FOR GRAPH'!$AV$3:$AV$20</c:f>
              <c:numCache>
                <c:formatCode>General</c:formatCode>
                <c:ptCount val="18"/>
                <c:pt idx="0">
                  <c:v>80.0</c:v>
                </c:pt>
                <c:pt idx="1">
                  <c:v>259.0</c:v>
                </c:pt>
                <c:pt idx="2">
                  <c:v>506.0</c:v>
                </c:pt>
                <c:pt idx="3">
                  <c:v>655.0</c:v>
                </c:pt>
                <c:pt idx="4">
                  <c:v>785.0</c:v>
                </c:pt>
                <c:pt idx="5">
                  <c:v>549.0</c:v>
                </c:pt>
                <c:pt idx="6">
                  <c:v>639.0</c:v>
                </c:pt>
                <c:pt idx="7">
                  <c:v>399.0</c:v>
                </c:pt>
                <c:pt idx="8">
                  <c:v>619.0</c:v>
                </c:pt>
                <c:pt idx="9">
                  <c:v>515.0</c:v>
                </c:pt>
                <c:pt idx="10">
                  <c:v>215.0</c:v>
                </c:pt>
                <c:pt idx="11">
                  <c:v>549.0</c:v>
                </c:pt>
                <c:pt idx="12">
                  <c:v>88.0</c:v>
                </c:pt>
                <c:pt idx="13">
                  <c:v>341.0</c:v>
                </c:pt>
                <c:pt idx="14">
                  <c:v>541.0</c:v>
                </c:pt>
                <c:pt idx="15">
                  <c:v>663.0</c:v>
                </c:pt>
                <c:pt idx="16">
                  <c:v>971.0</c:v>
                </c:pt>
                <c:pt idx="17">
                  <c:v>759.0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8518-4186-8982-C6D99DD3C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450487584"/>
        <c:axId val="-1430139968"/>
      </c:lineChart>
      <c:catAx>
        <c:axId val="-136144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28774432"/>
        <c:crosses val="autoZero"/>
        <c:auto val="1"/>
        <c:lblAlgn val="ctr"/>
        <c:lblOffset val="100"/>
        <c:noMultiLvlLbl val="0"/>
      </c:catAx>
      <c:valAx>
        <c:axId val="-142877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Number</a:t>
                </a:r>
                <a:r>
                  <a:rPr lang="en-US" sz="1600" b="1" baseline="0">
                    <a:solidFill>
                      <a:schemeClr val="tx1"/>
                    </a:solidFill>
                  </a:rPr>
                  <a:t> of Genes</a:t>
                </a:r>
                <a:endParaRPr lang="en-US" sz="1600" b="1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161211169634155"/>
              <c:y val="0.3130285655357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61445120"/>
        <c:crosses val="autoZero"/>
        <c:crossBetween val="between"/>
      </c:valAx>
      <c:valAx>
        <c:axId val="-14301399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chemeClr val="tx1"/>
                    </a:solidFill>
                  </a:rPr>
                  <a:t>Number of WES</a:t>
                </a:r>
              </a:p>
            </c:rich>
          </c:tx>
          <c:layout>
            <c:manualLayout>
              <c:xMode val="edge"/>
              <c:yMode val="edge"/>
              <c:x val="0.952240523941754"/>
              <c:y val="0.3080715685263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450487584"/>
        <c:crosses val="max"/>
        <c:crossBetween val="between"/>
      </c:valAx>
      <c:catAx>
        <c:axId val="-14504875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430139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7779945903216"/>
          <c:y val="0.931400797597154"/>
          <c:w val="0.784439993010704"/>
          <c:h val="0.0450249022880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0.41185</cdr:x>
      <cdr:y>0.1027</cdr:y>
    </cdr:from>
    <cdr:to>
      <cdr:x>0.92908</cdr:x>
      <cdr:y>0.30285</cdr:y>
    </cdr:to>
    <cdr:sp macro="" textlink="">
      <cdr:nvSpPr>
        <cdr:cNvPr id="8" name="Right Arrow 7"/>
        <cdr:cNvSpPr/>
      </cdr:nvSpPr>
      <cdr:spPr>
        <a:xfrm xmlns:a="http://schemas.openxmlformats.org/drawingml/2006/main" rot="19706717">
          <a:off x="3186471" y="560179"/>
          <a:ext cx="4001762" cy="1091730"/>
        </a:xfrm>
        <a:prstGeom xmlns:a="http://schemas.openxmlformats.org/drawingml/2006/main" prst="rightArrow">
          <a:avLst>
            <a:gd name="adj1" fmla="val 60791"/>
            <a:gd name="adj2" fmla="val 72535"/>
          </a:avLst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0.40281</cdr:x>
      <cdr:y>0.11599</cdr:y>
    </cdr:from>
    <cdr:to>
      <cdr:x>0.93933</cdr:x>
      <cdr:y>0.27378</cdr:y>
    </cdr:to>
    <cdr:sp macro="" textlink="">
      <cdr:nvSpPr>
        <cdr:cNvPr id="7" name="TextBox 6"/>
        <cdr:cNvSpPr txBox="1"/>
      </cdr:nvSpPr>
      <cdr:spPr>
        <a:xfrm xmlns:a="http://schemas.openxmlformats.org/drawingml/2006/main" rot="19670079">
          <a:off x="3116495" y="632677"/>
          <a:ext cx="4151007" cy="860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800" b="1" baseline="0" dirty="0">
              <a:solidFill>
                <a:schemeClr val="tx1"/>
              </a:solidFill>
            </a:rPr>
            <a:t>Novel Disease Gene Discovery</a:t>
          </a:r>
        </a:p>
        <a:p xmlns:a="http://schemas.openxmlformats.org/drawingml/2006/main">
          <a:pPr algn="ctr"/>
          <a:r>
            <a:rPr lang="en-US" sz="1400" b="1" baseline="0" dirty="0">
              <a:solidFill>
                <a:schemeClr val="tx1"/>
              </a:solidFill>
            </a:rPr>
            <a:t>~15 genes /quarter; </a:t>
          </a:r>
          <a:r>
            <a:rPr lang="en-US" sz="1400" b="1" baseline="0" dirty="0" smtClean="0">
              <a:solidFill>
                <a:schemeClr val="tx1"/>
              </a:solidFill>
            </a:rPr>
            <a:t>1:33 </a:t>
          </a:r>
          <a:r>
            <a:rPr lang="en-US" sz="1400" b="1" baseline="0" dirty="0">
              <a:solidFill>
                <a:schemeClr val="tx1"/>
              </a:solidFill>
            </a:rPr>
            <a:t>- Novel gene to # WES</a:t>
          </a:r>
        </a:p>
        <a:p xmlns:a="http://schemas.openxmlformats.org/drawingml/2006/main">
          <a:pPr algn="ctr"/>
          <a:endParaRPr lang="en-US" sz="1200" b="1" baseline="0" dirty="0">
            <a:solidFill>
              <a:schemeClr val="bg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US" sz="1200" b="0" dirty="0">
                <a:latin typeface="Arial" pitchFamily="-110" charset="0"/>
              </a:rPr>
              <a:t>Page </a:t>
            </a:r>
            <a:fld id="{8581B8CC-7D12-7645-AAFE-2CB010870AED}" type="slidenum">
              <a:rPr lang="en-US" sz="1200" b="0">
                <a:latin typeface="Arial" pitchFamily="-110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US" sz="1200" b="0" dirty="0"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55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51175" y="8710613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2" tIns="44450" rIns="87312" bIns="44450">
            <a:prstTxWarp prst="textNoShape">
              <a:avLst/>
            </a:prstTxWarp>
            <a:spAutoFit/>
          </a:bodyPr>
          <a:lstStyle/>
          <a:p>
            <a:pPr algn="ctr" defTabSz="868363">
              <a:lnSpc>
                <a:spcPct val="90000"/>
              </a:lnSpc>
              <a:defRPr/>
            </a:pPr>
            <a:r>
              <a:rPr lang="en-US" sz="1200" b="0" dirty="0">
                <a:latin typeface="Arial" pitchFamily="-110" charset="0"/>
              </a:rPr>
              <a:t>Page </a:t>
            </a:r>
            <a:fld id="{DAF4FEA6-7488-064A-9EBF-E5E41F0B488C}" type="slidenum">
              <a:rPr lang="en-US" sz="1200" b="0">
                <a:latin typeface="Arial" pitchFamily="-110" charset="0"/>
              </a:rPr>
              <a:pPr algn="ctr" defTabSz="868363">
                <a:lnSpc>
                  <a:spcPct val="90000"/>
                </a:lnSpc>
                <a:defRPr/>
              </a:pPr>
              <a:t>‹#›</a:t>
            </a:fld>
            <a:endParaRPr lang="en-US" sz="1200" b="0" dirty="0">
              <a:latin typeface="Arial" pitchFamily="-110" charset="0"/>
            </a:endParaRPr>
          </a:p>
        </p:txBody>
      </p:sp>
      <p:sp>
        <p:nvSpPr>
          <p:cNvPr id="143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692150"/>
            <a:ext cx="51244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8215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6C4D8B-286B-F747-8F8A-8F6AD924F353}" type="slidenum">
              <a:rPr lang="en-US" sz="18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to new disease </a:t>
            </a:r>
            <a:r>
              <a:rPr lang="en-US" dirty="0" err="1" smtClean="0"/>
              <a:t>assoc</a:t>
            </a:r>
            <a:r>
              <a:rPr lang="en-US" dirty="0" smtClean="0"/>
              <a:t> alleles in known KS genes</a:t>
            </a:r>
            <a:r>
              <a:rPr lang="en-US" baseline="0" dirty="0" smtClean="0"/>
              <a:t> and molecular sorting of disorders with overlapping phenotypic features</a:t>
            </a:r>
          </a:p>
          <a:p>
            <a:r>
              <a:rPr lang="en-US" baseline="0" dirty="0" smtClean="0"/>
              <a:t>Similar results by </a:t>
            </a:r>
            <a:r>
              <a:rPr lang="en-US" baseline="0" dirty="0" err="1" smtClean="0"/>
              <a:t>Weksberg</a:t>
            </a:r>
            <a:r>
              <a:rPr lang="en-US" baseline="0" dirty="0" smtClean="0"/>
              <a:t> and her colleagues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12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6C4D8B-286B-F747-8F8A-8F6AD924F353}" type="slidenum">
              <a:rPr lang="en-US" sz="1800" smtClean="0">
                <a:solidFill>
                  <a:srgbClr val="000000"/>
                </a:solidFill>
              </a:rPr>
              <a:pPr eaLnBrk="1" hangingPunct="1"/>
              <a:t>16</a:t>
            </a:fld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18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6C4D8B-286B-F747-8F8A-8F6AD924F353}" type="slidenum">
              <a:rPr lang="en-US" sz="1800" smtClean="0">
                <a:solidFill>
                  <a:srgbClr val="000000"/>
                </a:solidFill>
              </a:rPr>
              <a:pPr eaLnBrk="1" hangingPunct="1"/>
              <a:t>17</a:t>
            </a:fld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1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SMAD6 encodes a BMP-induced osteoblast differentiation</a:t>
            </a:r>
          </a:p>
          <a:p>
            <a:r>
              <a:rPr lang="en-US" dirty="0" smtClean="0"/>
              <a:t>BMP2 downstream variant – C is the risk; T is the protective</a:t>
            </a:r>
          </a:p>
          <a:p>
            <a:r>
              <a:rPr lang="en-US" dirty="0" smtClean="0"/>
              <a:t>Different colors = different sutures</a:t>
            </a:r>
          </a:p>
          <a:p>
            <a:endParaRPr lang="en-US" dirty="0" smtClean="0"/>
          </a:p>
          <a:p>
            <a:r>
              <a:rPr lang="en-US" dirty="0" smtClean="0"/>
              <a:t>NEXT </a:t>
            </a:r>
            <a:r>
              <a:rPr lang="mr-IN" dirty="0" smtClean="0"/>
              <a:t>–</a:t>
            </a:r>
            <a:r>
              <a:rPr lang="en-US" dirty="0" smtClean="0"/>
              <a:t> SOME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028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26C4D8B-286B-F747-8F8A-8F6AD924F353}" type="slidenum">
              <a:rPr lang="en-US" sz="1800" smtClean="0">
                <a:solidFill>
                  <a:srgbClr val="000000"/>
                </a:solidFill>
              </a:rPr>
              <a:pPr eaLnBrk="1" hangingPunct="1"/>
              <a:t>20</a:t>
            </a:fld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Eric, Aravinda, Lynn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Jorde</a:t>
            </a:r>
            <a:r>
              <a:rPr lang="en-US" baseline="0" dirty="0" smtClean="0"/>
              <a:t>, Kim et al</a:t>
            </a:r>
          </a:p>
          <a:p>
            <a:r>
              <a:rPr lang="en-US" baseline="0" dirty="0" smtClean="0"/>
              <a:t>Highly educational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C4BC41-D670-7148-B43A-076C0B21CAE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8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70B6578F-F51B-7E48-B4D5-1B7D95EA2A6E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57250" y="685800"/>
            <a:ext cx="5143500" cy="342900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979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smtClean="0"/>
              <a:t>Highly educational; e.g. see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9C4BC41-D670-7148-B43A-076C0B21CAE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7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6975" y="1189038"/>
            <a:ext cx="4805363" cy="3203575"/>
          </a:xfrm>
          <a:ln/>
        </p:spPr>
      </p:sp>
      <p:sp>
        <p:nvSpPr>
          <p:cNvPr id="835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761" indent="-171761">
              <a:buFontTx/>
              <a:buChar char="•"/>
            </a:pPr>
            <a:r>
              <a:rPr lang="en-US"/>
              <a:t>Although I haven’t found anything in DVL2 yet</a:t>
            </a:r>
          </a:p>
          <a:p>
            <a:pPr marL="171761" indent="-171761">
              <a:buFontTx/>
              <a:buChar char="•"/>
            </a:pPr>
            <a:r>
              <a:rPr lang="en-US"/>
              <a:t>DVl3 has a very similar story to DVl1</a:t>
            </a:r>
          </a:p>
          <a:p>
            <a:pPr marL="171761" indent="-171761">
              <a:buFontTx/>
              <a:buChar char="•"/>
            </a:pPr>
            <a:r>
              <a:rPr lang="en-US"/>
              <a:t>6 total pathogenic variants which are tightly clustered within 100nt of each other</a:t>
            </a:r>
          </a:p>
          <a:p>
            <a:pPr marL="171761" indent="-171761">
              <a:buFontTx/>
              <a:buChar char="•"/>
            </a:pPr>
            <a:r>
              <a:rPr lang="en-US"/>
              <a:t>Contrary to DVl1 the variants are also located in the final exon and includes two splice acceptors mutations</a:t>
            </a:r>
          </a:p>
          <a:p>
            <a:pPr marL="171761" indent="-171761">
              <a:buFontTx/>
              <a:buChar char="•"/>
            </a:pPr>
            <a:r>
              <a:rPr lang="en-US"/>
              <a:t>But all are still -1 </a:t>
            </a:r>
            <a:r>
              <a:rPr lang="en-US" err="1"/>
              <a:t>framesifting</a:t>
            </a:r>
            <a:r>
              <a:rPr lang="en-US"/>
              <a:t> and escape from NMD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852" y="8685235"/>
            <a:ext cx="2971593" cy="457200"/>
          </a:xfrm>
          <a:prstGeom prst="rect">
            <a:avLst/>
          </a:prstGeom>
        </p:spPr>
        <p:txBody>
          <a:bodyPr lIns="89940" tIns="44970" rIns="89940" bIns="44970"/>
          <a:lstStyle>
            <a:lvl1pPr defTabSz="935318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93531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93531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93531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935318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40703" indent="3123" defTabSz="935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690405" indent="3123" defTabSz="935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140107" indent="3123" defTabSz="935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589809" indent="3123" defTabSz="935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3EBD712-6D43-844C-A990-DDCE7AFE2FAD}" type="slidenum">
              <a:rPr lang="en-US" sz="1800">
                <a:solidFill>
                  <a:srgbClr val="000000"/>
                </a:solidFill>
              </a:rPr>
              <a:pPr/>
              <a:t>10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7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Our </a:t>
            </a:r>
            <a:r>
              <a:rPr lang="en-US" baseline="0">
                <a:solidFill>
                  <a:srgbClr val="C00000"/>
                </a:solidFill>
              </a:rPr>
              <a:t>lab was the first to report the occurrence of dual molecular diagnoses resulting in a blended phenotype.</a:t>
            </a:r>
          </a:p>
          <a:p>
            <a:r>
              <a:rPr lang="en-US" baseline="0">
                <a:solidFill>
                  <a:srgbClr val="C00000"/>
                </a:solidFill>
              </a:rPr>
              <a:t>Has implications for clinical care, as these dual diagnoses may not be ascertained clinically, and thus without WES may never be properly diagnosed.</a:t>
            </a:r>
          </a:p>
          <a:p>
            <a:r>
              <a:rPr lang="en-US" baseline="0">
                <a:solidFill>
                  <a:srgbClr val="C00000"/>
                </a:solidFill>
              </a:rPr>
              <a:t>Recognition of dual diagnosis is important as it informs recurrence risk counseling and may also inform management and surveillance recommendations, such as the example above (mexiletine for MC).</a:t>
            </a:r>
            <a:endParaRPr lang="en-US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1382C4B-F77A-4100-B726-447CD3DBE21D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76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20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ICF syndrome, DNMT3B, ZBTB24</a:t>
            </a:r>
          </a:p>
          <a:p>
            <a:r>
              <a:rPr lang="en-US" dirty="0" smtClean="0"/>
              <a:t>2 probands with LOF in KMT2A,</a:t>
            </a:r>
            <a:r>
              <a:rPr lang="en-US" baseline="0" dirty="0" smtClean="0"/>
              <a:t> gene for </a:t>
            </a:r>
            <a:r>
              <a:rPr lang="en-US" baseline="0" dirty="0" err="1" smtClean="0"/>
              <a:t>Wiedemann</a:t>
            </a:r>
            <a:r>
              <a:rPr lang="en-US" baseline="0" dirty="0" smtClean="0"/>
              <a:t>-Steiner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30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590</a:t>
            </a:r>
            <a:r>
              <a:rPr lang="en-US" baseline="0" dirty="0" smtClean="0"/>
              <a:t> DMR at FDR &lt;0.05; 414 in genes and 176 outside of genes</a:t>
            </a:r>
          </a:p>
          <a:p>
            <a:r>
              <a:rPr lang="en-US" baseline="0" dirty="0" smtClean="0"/>
              <a:t>6 genes with 5 or more intragenic DMR </a:t>
            </a:r>
            <a:r>
              <a:rPr lang="mr-IN" baseline="0" dirty="0" smtClean="0"/>
              <a:t>–</a:t>
            </a:r>
            <a:r>
              <a:rPr lang="en-US" baseline="0" dirty="0" smtClean="0"/>
              <a:t> ESR1, TSPAN4, GARS, MYO1F, SOX18 and AGAP2; several located 5’ of TJP1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22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536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A6890BED-3044-5043-80E4-DF30E6A02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6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09F1ED7F-01FD-AB4F-9D94-77834ACA1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1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7" y="609600"/>
            <a:ext cx="2185988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7" y="609600"/>
            <a:ext cx="6386513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EB453ED7-B77D-9343-9783-8CDE7427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11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514350" y="1600200"/>
            <a:ext cx="4543425" cy="452596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900"/>
            </a:lvl1pPr>
            <a:lvl2pPr marL="802400" indent="-345246">
              <a:spcBef>
                <a:spcPts val="600"/>
              </a:spcBef>
              <a:defRPr sz="2900"/>
            </a:lvl2pPr>
            <a:lvl3pPr marL="1245744" indent="-331438">
              <a:spcBef>
                <a:spcPts val="600"/>
              </a:spcBef>
              <a:defRPr sz="2900"/>
            </a:lvl3pPr>
            <a:lvl4pPr marL="1739725" indent="-368262">
              <a:spcBef>
                <a:spcPts val="600"/>
              </a:spcBef>
              <a:defRPr sz="2900"/>
            </a:lvl4pPr>
            <a:lvl5pPr marL="2196881" indent="-368262">
              <a:spcBef>
                <a:spcPts val="600"/>
              </a:spcBef>
              <a:defRPr sz="29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514351" y="1535112"/>
            <a:ext cx="4545214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5225659" y="1535111"/>
            <a:ext cx="4547004" cy="639792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35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4021932" y="273125"/>
            <a:ext cx="5750726" cy="585311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514389" y="1435103"/>
            <a:ext cx="338435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2016325" y="4800674"/>
            <a:ext cx="6172202" cy="56676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2016325" y="612776"/>
            <a:ext cx="6172202" cy="4114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2016325" y="5367337"/>
            <a:ext cx="6172202" cy="8048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9F0A77FF-37EC-444A-B7F1-5A8DE05E6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26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7458075" y="274712"/>
            <a:ext cx="2314575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514350" y="274712"/>
            <a:ext cx="6772275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71525" y="2130541"/>
            <a:ext cx="8743950" cy="1470029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812642" y="4406944"/>
            <a:ext cx="8743951" cy="1362104"/>
          </a:xfrm>
          <a:prstGeom prst="rect">
            <a:avLst/>
          </a:prstGeom>
        </p:spPr>
        <p:txBody>
          <a:bodyPr anchor="t"/>
          <a:lstStyle>
            <a:lvl1pPr algn="l" defTabSz="914400">
              <a:defRPr sz="41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812642" y="2906717"/>
            <a:ext cx="8743951" cy="1500217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half" idx="1"/>
          </p:nvPr>
        </p:nvSpPr>
        <p:spPr>
          <a:xfrm>
            <a:off x="771525" y="1981200"/>
            <a:ext cx="4286250" cy="4114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1pPr>
            <a:lvl2pPr marL="802400" indent="-345246"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2pPr>
            <a:lvl3pPr marL="1245744" indent="-331438"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3pPr>
            <a:lvl4pPr marL="1739725" indent="-368262"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4pPr>
            <a:lvl5pPr marL="2196881" indent="-368262" defTabSz="914400">
              <a:spcBef>
                <a:spcPts val="600"/>
              </a:spcBef>
              <a:buFontTx/>
              <a:defRPr sz="29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xfrm>
            <a:off x="514351" y="1535112"/>
            <a:ext cx="4545214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3"/>
          </p:nvPr>
        </p:nvSpPr>
        <p:spPr>
          <a:xfrm>
            <a:off x="5225678" y="1535111"/>
            <a:ext cx="4547004" cy="639792"/>
          </a:xfrm>
          <a:prstGeom prst="rect">
            <a:avLst/>
          </a:prstGeom>
        </p:spPr>
        <p:txBody>
          <a:bodyPr lIns="45718" tIns="45718" rIns="45718" bIns="45718" anchor="b"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xfrm>
            <a:off x="514395" y="273050"/>
            <a:ext cx="3384357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xfrm>
            <a:off x="4021932" y="273168"/>
            <a:ext cx="5750726" cy="585311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sz="half" idx="13"/>
          </p:nvPr>
        </p:nvSpPr>
        <p:spPr>
          <a:xfrm>
            <a:off x="514395" y="1435104"/>
            <a:ext cx="3384357" cy="4691063"/>
          </a:xfrm>
          <a:prstGeom prst="rect">
            <a:avLst/>
          </a:prstGeom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2016325" y="4800674"/>
            <a:ext cx="6172202" cy="566767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pic" sz="half" idx="13"/>
          </p:nvPr>
        </p:nvSpPr>
        <p:spPr>
          <a:xfrm>
            <a:off x="2016325" y="612776"/>
            <a:ext cx="6172202" cy="4114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xfrm>
            <a:off x="2016325" y="5367337"/>
            <a:ext cx="6172202" cy="804892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01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8CAFE298-3E44-5C40-B6F3-083D71E4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6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771525" y="609600"/>
            <a:ext cx="874395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92" name="Shape 192"/>
          <p:cNvSpPr>
            <a:spLocks noGrp="1"/>
          </p:cNvSpPr>
          <p:nvPr>
            <p:ph type="body" idx="1"/>
          </p:nvPr>
        </p:nvSpPr>
        <p:spPr>
          <a:xfrm>
            <a:off x="771525" y="1981200"/>
            <a:ext cx="874395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93" name="Shape 193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/>
          </p:cNvSpPr>
          <p:nvPr>
            <p:ph type="title"/>
          </p:nvPr>
        </p:nvSpPr>
        <p:spPr>
          <a:xfrm>
            <a:off x="7329487" y="609600"/>
            <a:ext cx="2185988" cy="54864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01" name="Shape 201"/>
          <p:cNvSpPr>
            <a:spLocks noGrp="1"/>
          </p:cNvSpPr>
          <p:nvPr>
            <p:ph type="body" idx="1"/>
          </p:nvPr>
        </p:nvSpPr>
        <p:spPr>
          <a:xfrm>
            <a:off x="771526" y="609600"/>
            <a:ext cx="6386515" cy="54864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1pPr>
            <a:lvl2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2pPr>
            <a:lvl3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3pPr>
            <a:lvl4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4pPr>
            <a:lvl5pPr defTabSz="914400">
              <a:buFontTx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02" name="Shape 202"/>
          <p:cNvSpPr>
            <a:spLocks noGrp="1"/>
          </p:cNvSpPr>
          <p:nvPr>
            <p:ph type="sldNum" sz="quarter" idx="2"/>
          </p:nvPr>
        </p:nvSpPr>
        <p:spPr>
          <a:xfrm>
            <a:off x="9203733" y="6248400"/>
            <a:ext cx="311744" cy="307764"/>
          </a:xfrm>
          <a:prstGeom prst="rect">
            <a:avLst/>
          </a:prstGeom>
        </p:spPr>
        <p:txBody>
          <a:bodyPr anchor="t"/>
          <a:lstStyle>
            <a:lvl1pPr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0" name="Shape 2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hape 2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707229" y="705629"/>
            <a:ext cx="8872542" cy="1178281"/>
          </a:xfrm>
          <a:prstGeom prst="rect">
            <a:avLst/>
          </a:prstGeom>
        </p:spPr>
        <p:txBody>
          <a:bodyPr lIns="40639" tIns="40639" rIns="40639" bIns="40639"/>
          <a:lstStyle>
            <a:lvl1pPr algn="l" defTabSz="914400">
              <a:lnSpc>
                <a:spcPct val="90000"/>
              </a:lnSpc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idx="1"/>
          </p:nvPr>
        </p:nvSpPr>
        <p:spPr>
          <a:xfrm>
            <a:off x="707229" y="2003774"/>
            <a:ext cx="8872542" cy="3867862"/>
          </a:xfrm>
          <a:prstGeom prst="rect">
            <a:avLst/>
          </a:prstGeom>
        </p:spPr>
        <p:txBody>
          <a:bodyPr lIns="40639" tIns="40639" rIns="40639" bIns="40639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defRPr sz="2800"/>
            </a:lvl1pPr>
            <a:lvl2pPr marL="723900" indent="-266700" defTabSz="914400">
              <a:lnSpc>
                <a:spcPct val="90000"/>
              </a:lnSpc>
              <a:spcBef>
                <a:spcPts val="1000"/>
              </a:spcBef>
              <a:buChar char="•"/>
              <a:defRPr sz="2800"/>
            </a:lvl2pPr>
            <a:lvl3pPr marL="1234438" indent="-320038" defTabSz="914400">
              <a:lnSpc>
                <a:spcPct val="90000"/>
              </a:lnSpc>
              <a:spcBef>
                <a:spcPts val="1000"/>
              </a:spcBef>
              <a:defRPr sz="2800"/>
            </a:lvl3pPr>
            <a:lvl4pPr marL="1727200" indent="-355600" defTabSz="914400">
              <a:lnSpc>
                <a:spcPct val="90000"/>
              </a:lnSpc>
              <a:spcBef>
                <a:spcPts val="1000"/>
              </a:spcBef>
              <a:buChar char="•"/>
              <a:defRPr sz="2800"/>
            </a:lvl4pPr>
            <a:lvl5pPr marL="2184400" indent="-355600" defTabSz="914400">
              <a:lnSpc>
                <a:spcPct val="90000"/>
              </a:lnSpc>
              <a:spcBef>
                <a:spcPts val="1000"/>
              </a:spcBef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9315110" y="6060001"/>
            <a:ext cx="264664" cy="266738"/>
          </a:xfrm>
          <a:prstGeom prst="rect">
            <a:avLst/>
          </a:prstGeom>
        </p:spPr>
        <p:txBody>
          <a:bodyPr lIns="40639" tIns="40639" rIns="40639" bIns="40639"/>
          <a:lstStyle>
            <a:lvl1pPr defTabSz="914400"/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>
            <a:lvl1pPr marL="342900" indent="-342900" defTabSz="457200"/>
            <a:lvl2pPr marL="783771" indent="-326571" defTabSz="457200"/>
            <a:lvl3pPr marL="1219200" indent="-304800" defTabSz="457200"/>
            <a:lvl4pPr marL="1737360" indent="-365760" defTabSz="457200"/>
            <a:lvl5pPr marL="2194560" indent="-36576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9497779" y="6400492"/>
            <a:ext cx="274913" cy="276987"/>
          </a:xfrm>
          <a:prstGeom prst="rect">
            <a:avLst/>
          </a:prstGeom>
        </p:spPr>
        <p:txBody>
          <a:bodyPr/>
          <a:lstStyle>
            <a:lvl1pPr defTabSz="457200"/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/>
          </a:lstStyle>
          <a:p>
            <a:r>
              <a:t>Title Text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xfrm>
            <a:off x="514350" y="1600206"/>
            <a:ext cx="9258300" cy="4525963"/>
          </a:xfrm>
          <a:prstGeom prst="rect">
            <a:avLst/>
          </a:prstGeom>
        </p:spPr>
        <p:txBody>
          <a:bodyPr/>
          <a:lstStyle>
            <a:lvl1pPr marL="342900" indent="-342900" defTabSz="457200"/>
            <a:lvl2pPr marL="783771" indent="-326571" defTabSz="457200"/>
            <a:lvl3pPr marL="1219200" indent="-304800" defTabSz="457200"/>
            <a:lvl4pPr marL="1737360" indent="-365760" defTabSz="457200"/>
            <a:lvl5pPr marL="2194560" indent="-365760" defTabSz="4572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9497779" y="6400492"/>
            <a:ext cx="274913" cy="276987"/>
          </a:xfrm>
          <a:prstGeom prst="rect">
            <a:avLst/>
          </a:prstGeom>
        </p:spPr>
        <p:txBody>
          <a:bodyPr/>
          <a:lstStyle>
            <a:lvl1pPr defTabSz="457200"/>
          </a:lstStyle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71525" y="2130498"/>
            <a:ext cx="8743950" cy="1470029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latin typeface="Calibri"/>
                <a:ea typeface="Calibri"/>
                <a:cs typeface="Calibri"/>
              </a:rPr>
              <a:pPr/>
              <a:t>‹#›</a:t>
            </a:fld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76954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6_Title and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07231" y="365125"/>
            <a:ext cx="887253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7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575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575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575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575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575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575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575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575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514350" marR="0" lvl="0" indent="-407194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36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28700" marR="0" lvl="1" indent="-385763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43050" marR="0" lvl="2" indent="-364331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6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-357188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571750" marR="0" lvl="4" indent="-357188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86100" marR="0" lvl="5" indent="-357188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00450" marR="0" lvl="6" indent="-357188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114800" marR="0" lvl="7" indent="-357188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629150" marR="0" lvl="8" indent="-357188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707231" y="6356351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407569" y="6356351"/>
            <a:ext cx="34718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7265194" y="6356351"/>
            <a:ext cx="23145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1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0"/>
              </a:spcAft>
            </a:pPr>
            <a:fld id="{00000000-1234-1234-1234-123412341234}" type="slidenum">
              <a:rPr lang="uk-UA" smtClean="0"/>
              <a:pPr>
                <a:spcAft>
                  <a:spcPts val="0"/>
                </a:spcAft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8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981200"/>
            <a:ext cx="42862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E5DE62F2-1F67-B544-9376-64035B340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36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16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16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0322F7B5-00F7-BA44-97DA-5B50C1543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85957CE1-866B-A44A-809C-86BDCD498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9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59F79EFF-33D3-9E47-A51E-68FCE3187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8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16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5B5FB893-ABC4-1441-A968-D2511BB58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5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b="1"/>
            </a:lvl1pPr>
          </a:lstStyle>
          <a:p>
            <a:pPr>
              <a:defRPr/>
            </a:pPr>
            <a:fld id="{CC6C31B5-BF76-6444-96D2-B40051A7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609600"/>
            <a:ext cx="874395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50981B22-1408-6148-B4A2-235670122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  <p:sldLayoutId id="2147484411" r:id="rId10"/>
    <p:sldLayoutId id="21474844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6" charset="0"/>
          <a:ea typeface="ＭＳ Ｐゴシック" pitchFamily="36" charset="-128"/>
          <a:cs typeface="ＭＳ Ｐゴシック" pitchFamily="3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14350" y="274711"/>
            <a:ext cx="92583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14350" y="1600200"/>
            <a:ext cx="9258300" cy="452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9499391" y="6400494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14" tIns="45714" rIns="45714" bIns="45714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914309" eaLnBrk="1" fontAlgn="auto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b="0" kern="0">
                <a:latin typeface="Calibri"/>
                <a:ea typeface="Calibri"/>
                <a:cs typeface="Calibri"/>
              </a:rPr>
              <a:pPr defTabSz="914309" eaLnBrk="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b="0" kern="0">
              <a:latin typeface="Calibri"/>
              <a:ea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  <p:sldLayoutId id="2147484455" r:id="rId13"/>
    <p:sldLayoutId id="2147484456" r:id="rId14"/>
    <p:sldLayoutId id="2147484457" r:id="rId15"/>
    <p:sldLayoutId id="2147484458" r:id="rId16"/>
    <p:sldLayoutId id="2147484459" r:id="rId17"/>
    <p:sldLayoutId id="2147484460" r:id="rId18"/>
    <p:sldLayoutId id="2147484461" r:id="rId19"/>
    <p:sldLayoutId id="2147484462" r:id="rId20"/>
    <p:sldLayoutId id="2147484463" r:id="rId21"/>
    <p:sldLayoutId id="2147484464" r:id="rId22"/>
    <p:sldLayoutId id="2147484465" r:id="rId23"/>
    <p:sldLayoutId id="2147484466" r:id="rId24"/>
    <p:sldLayoutId id="2147484467" r:id="rId25"/>
    <p:sldLayoutId id="2147484468" r:id="rId26"/>
  </p:sldLayoutIdLst>
  <p:transition spd="med"/>
  <p:txStyles>
    <p:titleStyle>
      <a:lvl1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864" marR="0" indent="-342864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72432" marR="0" indent="-315279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078" marR="0" indent="-304770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186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341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493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649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5802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2957" marR="0" indent="-365723" algn="l" defTabSz="914309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30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3792" y="393750"/>
            <a:ext cx="8991600" cy="1762277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0" dirty="0" smtClean="0">
                <a:solidFill>
                  <a:schemeClr val="accent4">
                    <a:lumMod val="10000"/>
                  </a:schemeClr>
                </a:solidFill>
                <a:latin typeface="Trebuchet MS"/>
                <a:cs typeface="Trebuchet MS"/>
              </a:rPr>
              <a:t>Phenotypic characterization:</a:t>
            </a:r>
          </a:p>
          <a:p>
            <a:pPr algn="ctr">
              <a:lnSpc>
                <a:spcPct val="130000"/>
              </a:lnSpc>
            </a:pPr>
            <a:r>
              <a:rPr lang="en-US" sz="4400" b="0" dirty="0" smtClean="0">
                <a:solidFill>
                  <a:schemeClr val="accent4">
                    <a:lumMod val="10000"/>
                  </a:schemeClr>
                </a:solidFill>
                <a:latin typeface="Trebuchet MS"/>
                <a:cs typeface="Trebuchet MS"/>
              </a:rPr>
              <a:t>Refining the denominator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782639" y="2324100"/>
            <a:ext cx="8968082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0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64" y="2717806"/>
            <a:ext cx="9182257" cy="3105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960"/>
              </a:lnSpc>
            </a:pPr>
            <a:r>
              <a:rPr lang="en-US" sz="3600" b="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David Valle, MD</a:t>
            </a:r>
          </a:p>
          <a:p>
            <a:pPr algn="ctr">
              <a:lnSpc>
                <a:spcPts val="5560"/>
              </a:lnSpc>
            </a:pPr>
            <a:r>
              <a:rPr lang="en-US" sz="3600" b="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McKusick-Nathans Institute of Genetic Medicine</a:t>
            </a:r>
          </a:p>
          <a:p>
            <a:pPr algn="ctr">
              <a:lnSpc>
                <a:spcPts val="5860"/>
              </a:lnSpc>
            </a:pPr>
            <a:r>
              <a:rPr lang="en-US" b="0" dirty="0">
                <a:solidFill>
                  <a:srgbClr val="000000"/>
                </a:solidFill>
                <a:latin typeface="Trebuchet MS"/>
                <a:cs typeface="Trebuchet MS"/>
              </a:rPr>
              <a:t>1</a:t>
            </a:r>
            <a:r>
              <a:rPr lang="en-US" b="0" dirty="0" smtClean="0">
                <a:solidFill>
                  <a:srgbClr val="000000"/>
                </a:solidFill>
                <a:latin typeface="Trebuchet MS"/>
                <a:cs typeface="Trebuchet MS"/>
              </a:rPr>
              <a:t> May 2018</a:t>
            </a:r>
          </a:p>
          <a:p>
            <a:pPr algn="ctr">
              <a:lnSpc>
                <a:spcPts val="3960"/>
              </a:lnSpc>
            </a:pPr>
            <a:endParaRPr lang="en-US" sz="3600" b="0" dirty="0" smtClean="0">
              <a:solidFill>
                <a:srgbClr val="000000"/>
              </a:solidFill>
              <a:latin typeface="Trebuchet MS"/>
              <a:cs typeface="Trebuchet MS"/>
            </a:endParaRPr>
          </a:p>
          <a:p>
            <a:pPr algn="ctr">
              <a:lnSpc>
                <a:spcPts val="3960"/>
              </a:lnSpc>
            </a:pPr>
            <a:endParaRPr lang="en-US" sz="3600" b="0" dirty="0">
              <a:solidFill>
                <a:srgbClr val="000000"/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 descr="igm_logo_final.tif"/>
          <p:cNvPicPr>
            <a:picLocks noChangeAspect="1"/>
          </p:cNvPicPr>
          <p:nvPr/>
        </p:nvPicPr>
        <p:blipFill>
          <a:blip r:embed="rId3">
            <a:lum contrast="4000"/>
          </a:blip>
          <a:stretch>
            <a:fillRect/>
          </a:stretch>
        </p:blipFill>
        <p:spPr>
          <a:xfrm>
            <a:off x="6573586" y="5110268"/>
            <a:ext cx="3053015" cy="966788"/>
          </a:xfrm>
          <a:prstGeom prst="rect">
            <a:avLst/>
          </a:prstGeom>
          <a:effectLst>
            <a:outerShdw blurRad="50800" dist="76200" dir="2700000">
              <a:srgbClr val="000000">
                <a:alpha val="84000"/>
              </a:srgbClr>
            </a:outerShdw>
          </a:effectLst>
        </p:spPr>
      </p:pic>
      <p:pic>
        <p:nvPicPr>
          <p:cNvPr id="15" name="Picture 14" descr="Hopkins seal_2 test.fl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38" y="4546810"/>
            <a:ext cx="1516062" cy="2093704"/>
          </a:xfrm>
          <a:prstGeom prst="rect">
            <a:avLst/>
          </a:prstGeom>
          <a:effectLst>
            <a:outerShdw blurRad="50800" dist="50800" dir="2700000">
              <a:srgbClr val="000000">
                <a:alpha val="70000"/>
              </a:srgbClr>
            </a:outerShdw>
          </a:effectLst>
        </p:spPr>
      </p:pic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6527800" y="6270625"/>
            <a:ext cx="26624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err="1">
                <a:solidFill>
                  <a:srgbClr val="000000"/>
                </a:solidFill>
                <a:latin typeface="Calibri"/>
                <a:cs typeface="Calibri"/>
              </a:rPr>
              <a:t>dvalle@jhmi.edu</a:t>
            </a:r>
            <a:endParaRPr lang="en-US" sz="2800" b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76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74781"/>
              </p:ext>
            </p:extLst>
          </p:nvPr>
        </p:nvGraphicFramePr>
        <p:xfrm>
          <a:off x="613768" y="5065714"/>
          <a:ext cx="9054704" cy="1558060"/>
        </p:xfrm>
        <a:graphic>
          <a:graphicData uri="http://schemas.openxmlformats.org/drawingml/2006/table">
            <a:tbl>
              <a:tblPr/>
              <a:tblGrid>
                <a:gridCol w="1398389"/>
                <a:gridCol w="710803"/>
                <a:gridCol w="3559374"/>
                <a:gridCol w="3386138"/>
              </a:tblGrid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366" marR="10366" marT="92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Gene</a:t>
                      </a:r>
                    </a:p>
                  </a:txBody>
                  <a:tcPr marL="10366" marR="10366" marT="92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Role in PCP pathway</a:t>
                      </a:r>
                    </a:p>
                  </a:txBody>
                  <a:tcPr marL="10366" marR="10366" marT="92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Clinical evidence</a:t>
                      </a:r>
                    </a:p>
                  </a:txBody>
                  <a:tcPr marL="10366" marR="10366" marT="92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Robinow-associated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genes</a:t>
                      </a: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366" marR="10366" marT="922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WNT5A</a:t>
                      </a: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366" marR="10366" marT="922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Noncanonical Wnt ligand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366" marR="10366" marT="922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Person </a:t>
                      </a:r>
                      <a:r>
                        <a:rPr kumimoji="0" lang="da-DK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et al. Dev Dyn</a:t>
                      </a: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. (2010)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366" marR="10366" marT="92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ROR2</a:t>
                      </a:r>
                      <a:endParaRPr kumimoji="0" lang="en-US" sz="14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366" marR="10366" marT="922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Co-receptor for WNT5A ligand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366" marR="10366" marT="92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Afzal </a:t>
                      </a:r>
                      <a:r>
                        <a:rPr kumimoji="0" lang="da-DK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et al</a:t>
                      </a: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. </a:t>
                      </a:r>
                      <a:r>
                        <a:rPr kumimoji="0" lang="da-DK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Nat. Genet</a:t>
                      </a: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. (2000)</a:t>
                      </a:r>
                      <a:endParaRPr kumimoji="0" lang="da-DK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366" marR="10366" marT="92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366" marR="10366" marT="922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DVL1</a:t>
                      </a:r>
                    </a:p>
                  </a:txBody>
                  <a:tcPr marL="10366" marR="10366" marT="922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Mediates canonical &amp; noncanonical signals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366" marR="10366" marT="92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White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et al. Am J Hum Genet. 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(2015)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366" marR="10366" marT="92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366" marR="10366" marT="922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DVL3</a:t>
                      </a:r>
                    </a:p>
                  </a:txBody>
                  <a:tcPr marL="10366" marR="10366" marT="922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Mediates canonical &amp; noncanonical signals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366" marR="10366" marT="92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White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et al. Am J Hum Genet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. (2016)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366" marR="10366" marT="92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 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366" marR="10366" marT="922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FZD2</a:t>
                      </a:r>
                    </a:p>
                  </a:txBody>
                  <a:tcPr marL="10366" marR="10366" marT="922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Co-receptor for WNT5A ligand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366" marR="10366" marT="92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5 families (current)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366" marR="10366" marT="92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0366" marR="10366" marT="922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RAC3</a:t>
                      </a:r>
                    </a:p>
                  </a:txBody>
                  <a:tcPr marL="10366" marR="10366" marT="922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Downstream GTPase effector</a:t>
                      </a:r>
                    </a:p>
                  </a:txBody>
                  <a:tcPr marL="10366" marR="10366" marT="92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1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de novo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variant identified</a:t>
                      </a:r>
                    </a:p>
                  </a:txBody>
                  <a:tcPr marL="10366" marR="10366" marT="922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34607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4" r="12544"/>
          <a:stretch>
            <a:fillRect/>
          </a:stretch>
        </p:blipFill>
        <p:spPr bwMode="auto">
          <a:xfrm>
            <a:off x="7099102" y="1022351"/>
            <a:ext cx="2743200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981231" y="1003300"/>
            <a:ext cx="77690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ROR2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64029" y="1722439"/>
            <a:ext cx="99844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WNT5A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53078" y="1724025"/>
            <a:ext cx="71666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FZD2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91239" y="3189289"/>
            <a:ext cx="135435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>
                <a:latin typeface="Calibri" panose="020F0502020204030204"/>
                <a:ea typeface="+mn-ea"/>
                <a:cs typeface="+mn-cs"/>
              </a:rPr>
              <a:t>DVL1,DVL3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61648" y="3714750"/>
            <a:ext cx="646509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>
                <a:solidFill>
                  <a:srgbClr val="C00000"/>
                </a:solidFill>
                <a:latin typeface="Calibri" panose="020F0502020204030204"/>
                <a:ea typeface="+mn-ea"/>
                <a:cs typeface="+mn-cs"/>
              </a:rPr>
              <a:t>RAC3</a:t>
            </a:r>
            <a:endParaRPr lang="en-US" b="1" i="1">
              <a:solidFill>
                <a:srgbClr val="C0000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72438" y="3714750"/>
            <a:ext cx="80698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DAAM1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881468" y="3687764"/>
            <a:ext cx="62753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RhoA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77821" y="4416426"/>
            <a:ext cx="51792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JNK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3696891" y="2665414"/>
          <a:ext cx="2644974" cy="210343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22487">
                  <a:extLst>
                    <a:ext uri="{9D8B030D-6E8A-4147-A177-3AD203B41FA5}"/>
                  </a:extLst>
                </a:gridCol>
                <a:gridCol w="1322487">
                  <a:extLst>
                    <a:ext uri="{9D8B030D-6E8A-4147-A177-3AD203B41FA5}"/>
                  </a:extLst>
                </a:gridCol>
              </a:tblGrid>
              <a:tr h="274361"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ysClr val="windowText" lastClr="000000"/>
                          </a:solidFill>
                        </a:rPr>
                        <a:t>Robinow Gene</a:t>
                      </a:r>
                    </a:p>
                  </a:txBody>
                  <a:tcPr marL="102881" marR="10288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ysClr val="windowText" lastClr="000000"/>
                          </a:solidFill>
                        </a:rPr>
                        <a:t>Contribution</a:t>
                      </a:r>
                    </a:p>
                  </a:txBody>
                  <a:tcPr marL="102881" marR="10288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274361"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ysClr val="windowText" lastClr="000000"/>
                          </a:solidFill>
                        </a:rPr>
                        <a:t>ROR2-</a:t>
                      </a:r>
                      <a:r>
                        <a:rPr lang="en-US" sz="1200" i="0">
                          <a:solidFill>
                            <a:sysClr val="windowText" lastClr="000000"/>
                          </a:solidFill>
                        </a:rPr>
                        <a:t>recessive</a:t>
                      </a:r>
                    </a:p>
                  </a:txBody>
                  <a:tcPr marL="102881" marR="10288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ysClr val="windowText" lastClr="000000"/>
                          </a:solidFill>
                        </a:rPr>
                        <a:t>3/34: 9%</a:t>
                      </a:r>
                    </a:p>
                  </a:txBody>
                  <a:tcPr marL="102881" marR="10288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274361">
                <a:tc>
                  <a:txBody>
                    <a:bodyPr/>
                    <a:lstStyle/>
                    <a:p>
                      <a:r>
                        <a:rPr lang="en-US" sz="1200" i="1">
                          <a:solidFill>
                            <a:sysClr val="windowText" lastClr="000000"/>
                          </a:solidFill>
                        </a:rPr>
                        <a:t>WNT5A</a:t>
                      </a:r>
                    </a:p>
                  </a:txBody>
                  <a:tcPr marL="102881" marR="10288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ysClr val="windowText" lastClr="000000"/>
                          </a:solidFill>
                        </a:rPr>
                        <a:t>1/34: 3%</a:t>
                      </a:r>
                    </a:p>
                  </a:txBody>
                  <a:tcPr marL="102881" marR="10288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274361">
                <a:tc>
                  <a:txBody>
                    <a:bodyPr/>
                    <a:lstStyle/>
                    <a:p>
                      <a:r>
                        <a:rPr lang="en-US" sz="1200" b="1" i="1">
                          <a:solidFill>
                            <a:sysClr val="windowText" lastClr="000000"/>
                          </a:solidFill>
                        </a:rPr>
                        <a:t>DVL1</a:t>
                      </a:r>
                    </a:p>
                  </a:txBody>
                  <a:tcPr marL="102881" marR="10288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ysClr val="windowText" lastClr="000000"/>
                          </a:solidFill>
                        </a:rPr>
                        <a:t>9/34: 26%</a:t>
                      </a:r>
                    </a:p>
                  </a:txBody>
                  <a:tcPr marL="102881" marR="10288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274361">
                <a:tc>
                  <a:txBody>
                    <a:bodyPr/>
                    <a:lstStyle/>
                    <a:p>
                      <a:r>
                        <a:rPr lang="en-US" sz="1200" b="1" i="1">
                          <a:solidFill>
                            <a:sysClr val="windowText" lastClr="000000"/>
                          </a:solidFill>
                        </a:rPr>
                        <a:t>DVL3</a:t>
                      </a:r>
                    </a:p>
                  </a:txBody>
                  <a:tcPr marL="102881" marR="10288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ysClr val="windowText" lastClr="000000"/>
                          </a:solidFill>
                        </a:rPr>
                        <a:t>6/34: 18%</a:t>
                      </a:r>
                    </a:p>
                  </a:txBody>
                  <a:tcPr marL="102881" marR="10288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274361">
                <a:tc>
                  <a:txBody>
                    <a:bodyPr/>
                    <a:lstStyle/>
                    <a:p>
                      <a:r>
                        <a:rPr lang="en-US" sz="1200" b="1" i="1">
                          <a:solidFill>
                            <a:sysClr val="windowText" lastClr="000000"/>
                          </a:solidFill>
                        </a:rPr>
                        <a:t>FZD2</a:t>
                      </a:r>
                    </a:p>
                  </a:txBody>
                  <a:tcPr marL="102881" marR="10288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ysClr val="windowText" lastClr="000000"/>
                          </a:solidFill>
                        </a:rPr>
                        <a:t>5/34: 15%</a:t>
                      </a:r>
                    </a:p>
                  </a:txBody>
                  <a:tcPr marL="102881" marR="10288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  <a:tr h="457269">
                <a:tc>
                  <a:txBody>
                    <a:bodyPr/>
                    <a:lstStyle/>
                    <a:p>
                      <a:r>
                        <a:rPr lang="en-US" sz="1200" b="1" i="1">
                          <a:solidFill>
                            <a:sysClr val="windowText" lastClr="000000"/>
                          </a:solidFill>
                        </a:rPr>
                        <a:t>Gene in differential</a:t>
                      </a:r>
                    </a:p>
                  </a:txBody>
                  <a:tcPr marL="102881" marR="10288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>
                          <a:solidFill>
                            <a:sysClr val="windowText" lastClr="000000"/>
                          </a:solidFill>
                        </a:rPr>
                        <a:t>4/34: 12%</a:t>
                      </a:r>
                    </a:p>
                  </a:txBody>
                  <a:tcPr marL="102881" marR="102881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639962" y="1624014"/>
            <a:ext cx="27588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BHCMG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Internal 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Robinow database</a:t>
            </a:r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596900" y="990600"/>
            <a:ext cx="97155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ea typeface="ＭＳ Ｐゴシック"/>
              <a:cs typeface="ＭＳ Ｐゴシック"/>
            </a:endParaRPr>
          </a:p>
        </p:txBody>
      </p:sp>
      <p:pic>
        <p:nvPicPr>
          <p:cNvPr id="37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0" t="46542" r="10184" b="19891"/>
          <a:stretch>
            <a:fillRect/>
          </a:stretch>
        </p:blipFill>
        <p:spPr bwMode="auto">
          <a:xfrm>
            <a:off x="508000" y="1329119"/>
            <a:ext cx="2770988" cy="28559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8000" y="12700"/>
            <a:ext cx="95758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40"/>
              </a:lnSpc>
            </a:pPr>
            <a:r>
              <a:rPr lang="en-US" sz="3200" b="0" i="1" dirty="0" smtClean="0">
                <a:latin typeface="Trebuchet MS"/>
                <a:cs typeface="Trebuchet MS"/>
              </a:rPr>
              <a:t>Locus heterogeneity: </a:t>
            </a:r>
            <a:r>
              <a:rPr lang="en-US" sz="3200" b="0" i="1" dirty="0" err="1" smtClean="0">
                <a:latin typeface="Trebuchet MS"/>
                <a:cs typeface="Trebuchet MS"/>
              </a:rPr>
              <a:t>Robinow</a:t>
            </a:r>
            <a:r>
              <a:rPr lang="en-US" sz="3200" b="0" i="1" dirty="0" smtClean="0">
                <a:latin typeface="Trebuchet MS"/>
                <a:cs typeface="Trebuchet MS"/>
              </a:rPr>
              <a:t> syndrome and the </a:t>
            </a:r>
            <a:r>
              <a:rPr lang="en-US" sz="3200" b="0" i="1" dirty="0" err="1" smtClean="0">
                <a:latin typeface="Trebuchet MS"/>
                <a:cs typeface="Trebuchet MS"/>
              </a:rPr>
              <a:t>Wnt</a:t>
            </a:r>
            <a:r>
              <a:rPr lang="en-US" sz="3200" b="0" i="1" dirty="0" smtClean="0">
                <a:latin typeface="Trebuchet MS"/>
                <a:cs typeface="Trebuchet MS"/>
              </a:rPr>
              <a:t>-PCP pathway (Lupski et al.)</a:t>
            </a:r>
            <a:endParaRPr lang="en-US" sz="3200" b="0" i="1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27386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584200" y="1260497"/>
            <a:ext cx="942975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9BCD36"/>
              </a:buClr>
            </a:pPr>
            <a:r>
              <a:rPr lang="en-US" sz="3200" b="0" smtClean="0">
                <a:solidFill>
                  <a:srgbClr val="4F81BD">
                    <a:lumMod val="50000"/>
                  </a:srgbClr>
                </a:solidFill>
                <a:latin typeface="Calibri"/>
                <a:cs typeface="Arial" charset="0"/>
              </a:rPr>
              <a:t>Recognition informs diagnosis, treatment, recurrence risk</a:t>
            </a:r>
            <a:endParaRPr lang="en-US" sz="3200" b="0">
              <a:solidFill>
                <a:srgbClr val="4F81BD">
                  <a:lumMod val="50000"/>
                </a:srgbClr>
              </a:solidFill>
              <a:latin typeface="Calibri"/>
              <a:cs typeface="Arial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2413000"/>
            <a:ext cx="6515100" cy="3513064"/>
          </a:xfrm>
          <a:prstGeom prst="rect">
            <a:avLst/>
          </a:prstGeom>
        </p:spPr>
      </p:pic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7029450" y="5543106"/>
            <a:ext cx="2743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400" b="0">
                <a:solidFill>
                  <a:srgbClr val="000000"/>
                </a:solidFill>
                <a:latin typeface="Arial" charset="0"/>
                <a:cs typeface="Arial" charset="0"/>
              </a:rPr>
              <a:t>Jennifer Posey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93" y="3314700"/>
            <a:ext cx="2235782" cy="1991362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47700" y="25400"/>
            <a:ext cx="96393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>
              <a:lnSpc>
                <a:spcPct val="90000"/>
              </a:lnSpc>
              <a:defRPr/>
            </a:pPr>
            <a:r>
              <a:rPr lang="en-US" sz="3600" b="0" i="1" kern="0" smtClean="0">
                <a:solidFill>
                  <a:srgbClr val="000000"/>
                </a:solidFill>
                <a:latin typeface="Trebuchet MS"/>
                <a:ea typeface="Gill Sans" charset="0"/>
                <a:cs typeface="Trebuchet MS"/>
              </a:rPr>
              <a:t>Multi-</a:t>
            </a:r>
            <a:r>
              <a:rPr lang="en-US" sz="3600" b="0" i="1" kern="0" err="1" smtClean="0">
                <a:solidFill>
                  <a:srgbClr val="000000"/>
                </a:solidFill>
                <a:latin typeface="Trebuchet MS"/>
                <a:ea typeface="Gill Sans" charset="0"/>
                <a:cs typeface="Trebuchet MS"/>
              </a:rPr>
              <a:t>Mendels</a:t>
            </a:r>
            <a:endParaRPr lang="en-US" sz="3600" b="0" i="1" kern="0">
              <a:solidFill>
                <a:srgbClr val="000000"/>
              </a:solidFill>
              <a:latin typeface="Trebuchet MS"/>
              <a:ea typeface="Gill Sans" charset="0"/>
              <a:cs typeface="Trebuchet MS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714375" y="977900"/>
            <a:ext cx="9572625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0" y="5956300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smtClean="0">
                <a:latin typeface="+mj-lt"/>
              </a:rPr>
              <a:t>2017</a:t>
            </a:r>
            <a:endParaRPr lang="en-US" sz="2000" b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8804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4912" y="-76200"/>
            <a:ext cx="9400288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i="1"/>
            </a:lvl1pPr>
          </a:lstStyle>
          <a:p>
            <a:pPr algn="l"/>
            <a:r>
              <a:rPr lang="en-US" dirty="0" smtClean="0"/>
              <a:t>Epigenome Patterns in Kabuki Syndrome *</a:t>
            </a:r>
            <a:endParaRPr dirty="0"/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45695" y="1149395"/>
            <a:ext cx="9893788" cy="5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58135">
              <a:lnSpc>
                <a:spcPct val="120000"/>
              </a:lnSpc>
              <a:spcBef>
                <a:spcPts val="22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280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Kabuki syndrome</a:t>
            </a:r>
          </a:p>
          <a:p>
            <a:pPr lvl="1" defTabSz="658135">
              <a:lnSpc>
                <a:spcPct val="120000"/>
              </a:lnSpc>
              <a:spcBef>
                <a:spcPts val="1000"/>
              </a:spcBef>
              <a:buClr>
                <a:srgbClr val="9BCD36"/>
              </a:buClr>
              <a:buSzPct val="70000"/>
              <a:buFont typeface="Courier New" charset="0"/>
              <a:buChar char="o"/>
              <a:defRPr sz="2200"/>
            </a:pP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ID, growth retardation,                                      dysmorphic features</a:t>
            </a:r>
          </a:p>
          <a:p>
            <a:pPr lvl="1" defTabSz="658135">
              <a:lnSpc>
                <a:spcPct val="120000"/>
              </a:lnSpc>
              <a:spcBef>
                <a:spcPts val="1000"/>
              </a:spcBef>
              <a:buClr>
                <a:srgbClr val="9BCD36"/>
              </a:buClr>
              <a:buSzPct val="70000"/>
              <a:buFont typeface="Courier New" charset="0"/>
              <a:buChar char="o"/>
              <a:defRPr sz="2200"/>
            </a:pPr>
            <a:r>
              <a:rPr lang="en-US" sz="2800" i="1" dirty="0" smtClean="0">
                <a:latin typeface="Trebuchet MS" charset="0"/>
                <a:ea typeface="Trebuchet MS" charset="0"/>
                <a:cs typeface="Trebuchet MS" charset="0"/>
              </a:rPr>
              <a:t>KMT2D</a:t>
            </a: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(~65%), </a:t>
            </a:r>
            <a:r>
              <a:rPr lang="en-US" sz="2800" i="1" dirty="0" smtClean="0">
                <a:latin typeface="Trebuchet MS" charset="0"/>
                <a:ea typeface="Trebuchet MS" charset="0"/>
                <a:cs typeface="Trebuchet MS" charset="0"/>
              </a:rPr>
              <a:t>KDM6A</a:t>
            </a: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 (4%)</a:t>
            </a:r>
          </a:p>
          <a:p>
            <a:pPr defTabSz="658135">
              <a:lnSpc>
                <a:spcPct val="120000"/>
              </a:lnSpc>
              <a:spcBef>
                <a:spcPts val="22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2800" dirty="0">
                <a:latin typeface="Trebuchet MS" charset="0"/>
                <a:ea typeface="Trebuchet MS" charset="0"/>
                <a:cs typeface="Trebuchet MS" charset="0"/>
              </a:rPr>
              <a:t>S</a:t>
            </a: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equencing </a:t>
            </a: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in 27 KS probands</a:t>
            </a:r>
          </a:p>
          <a:p>
            <a:pPr lvl="1" defTabSz="658135">
              <a:lnSpc>
                <a:spcPct val="120000"/>
              </a:lnSpc>
              <a:spcBef>
                <a:spcPts val="1000"/>
              </a:spcBef>
              <a:buClr>
                <a:srgbClr val="9BCD36"/>
              </a:buClr>
              <a:buSzPct val="70000"/>
              <a:buFont typeface="Courier New" charset="0"/>
              <a:buChar char="o"/>
              <a:defRPr sz="2200"/>
            </a:pP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12 with variants in </a:t>
            </a:r>
            <a:r>
              <a:rPr lang="en-US" sz="2800" i="1" dirty="0" smtClean="0">
                <a:latin typeface="Trebuchet MS" charset="0"/>
                <a:ea typeface="Trebuchet MS" charset="0"/>
                <a:cs typeface="Trebuchet MS" charset="0"/>
              </a:rPr>
              <a:t>KMT2D</a:t>
            </a: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 </a:t>
            </a:r>
          </a:p>
          <a:p>
            <a:pPr lvl="1" defTabSz="658135">
              <a:lnSpc>
                <a:spcPct val="120000"/>
              </a:lnSpc>
              <a:spcBef>
                <a:spcPts val="1000"/>
              </a:spcBef>
              <a:buClr>
                <a:srgbClr val="9BCD36"/>
              </a:buClr>
              <a:buSzPct val="70000"/>
              <a:buFont typeface="Courier New" charset="0"/>
              <a:buChar char="o"/>
              <a:defRPr sz="2200"/>
            </a:pP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6 with likely pathologic variants in other genes incl. </a:t>
            </a:r>
            <a:r>
              <a:rPr lang="en-US" sz="2800" i="1" dirty="0" smtClean="0">
                <a:latin typeface="Trebuchet MS" charset="0"/>
                <a:ea typeface="Trebuchet MS" charset="0"/>
                <a:cs typeface="Trebuchet MS" charset="0"/>
              </a:rPr>
              <a:t>KMT2A, HCFC1, ZBTB24, KMT2B, DNMT3B</a:t>
            </a:r>
            <a:endParaRPr sz="2800" i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20700" y="952500"/>
            <a:ext cx="9766301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0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25333" r="45833" b="17332"/>
          <a:stretch>
            <a:fillRect/>
          </a:stretch>
        </p:blipFill>
        <p:spPr bwMode="auto">
          <a:xfrm>
            <a:off x="7627561" y="1149395"/>
            <a:ext cx="2227639" cy="2762902"/>
          </a:xfrm>
          <a:prstGeom prst="rect">
            <a:avLst/>
          </a:prstGeom>
          <a:noFill/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16650" y="6404988"/>
            <a:ext cx="395236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3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* Sobreira, </a:t>
            </a:r>
            <a:r>
              <a:rPr kumimoji="0" lang="mr-I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…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.Bjornsson, EJHG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  <a:sym typeface="Helvetica"/>
              </a:rPr>
              <a:t>, 2017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503515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4912" y="-76200"/>
            <a:ext cx="9714098" cy="1143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i="1"/>
            </a:lvl1pPr>
          </a:lstStyle>
          <a:p>
            <a:pPr algn="l"/>
            <a:r>
              <a:rPr lang="en-US" sz="3600" dirty="0" smtClean="0"/>
              <a:t>How do histone alterations produce disease in KS? *</a:t>
            </a:r>
            <a:endParaRPr sz="3600" dirty="0"/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45695" y="1149395"/>
            <a:ext cx="9893788" cy="5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58135">
              <a:lnSpc>
                <a:spcPct val="120000"/>
              </a:lnSpc>
              <a:spcBef>
                <a:spcPts val="22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280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Examine DNA methylation patterns in 9 KS probands and 9 	age, sex matched controls to identify differentially 		methylated regions (DMRs)</a:t>
            </a:r>
          </a:p>
          <a:p>
            <a:pPr defTabSz="658135">
              <a:lnSpc>
                <a:spcPct val="120000"/>
              </a:lnSpc>
              <a:spcBef>
                <a:spcPts val="22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Whole blood DNA samples</a:t>
            </a:r>
          </a:p>
          <a:p>
            <a:pPr defTabSz="658135">
              <a:lnSpc>
                <a:spcPct val="120000"/>
              </a:lnSpc>
              <a:spcBef>
                <a:spcPts val="22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2800" dirty="0" err="1" smtClean="0">
                <a:latin typeface="Trebuchet MS" charset="0"/>
                <a:ea typeface="Trebuchet MS" charset="0"/>
                <a:cs typeface="Trebuchet MS" charset="0"/>
              </a:rPr>
              <a:t>Infinium</a:t>
            </a: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2800" dirty="0" err="1" smtClean="0">
                <a:latin typeface="Trebuchet MS" charset="0"/>
                <a:ea typeface="Trebuchet MS" charset="0"/>
                <a:cs typeface="Trebuchet MS" charset="0"/>
              </a:rPr>
              <a:t>HumanMethylation</a:t>
            </a: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 450 Bead Chip </a:t>
            </a:r>
          </a:p>
          <a:p>
            <a:pPr defTabSz="658135">
              <a:lnSpc>
                <a:spcPct val="120000"/>
              </a:lnSpc>
              <a:spcBef>
                <a:spcPts val="22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endParaRPr sz="2800" i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20700" y="952500"/>
            <a:ext cx="9766301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0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6650" y="6404988"/>
            <a:ext cx="395236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3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* Sobreira, </a:t>
            </a:r>
            <a:r>
              <a:rPr kumimoji="0" lang="mr-I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…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.Bjornsson, EJHG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  <a:sym typeface="Helvetica"/>
              </a:rPr>
              <a:t>, 2017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242472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4912" y="-292100"/>
            <a:ext cx="9714098" cy="1143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i="1"/>
            </a:lvl1pPr>
          </a:lstStyle>
          <a:p>
            <a:pPr algn="l"/>
            <a:r>
              <a:rPr lang="en-US" sz="3200" dirty="0" smtClean="0"/>
              <a:t>DNA methylation patterns in KS? *</a:t>
            </a:r>
            <a:endParaRPr sz="3200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54912" y="571500"/>
            <a:ext cx="9766301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0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6650" y="6404988"/>
            <a:ext cx="395236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3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* Sobreira, </a:t>
            </a:r>
            <a:r>
              <a:rPr kumimoji="0" lang="mr-I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…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.Bjornsson, EJHG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  <a:sym typeface="Helvetica"/>
              </a:rPr>
              <a:t>, 2017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154" y="1312288"/>
            <a:ext cx="4972546" cy="499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9" y="736600"/>
            <a:ext cx="4146003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60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4912" y="-76200"/>
            <a:ext cx="9714098" cy="114300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i="1"/>
            </a:lvl1pPr>
          </a:lstStyle>
          <a:p>
            <a:pPr algn="l"/>
            <a:r>
              <a:rPr lang="en-US" sz="3600" dirty="0" smtClean="0"/>
              <a:t>How do histone alterations produce disease in KS? *</a:t>
            </a:r>
            <a:endParaRPr sz="3600" dirty="0"/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45695" y="1060495"/>
            <a:ext cx="9893788" cy="554232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58135">
              <a:lnSpc>
                <a:spcPct val="120000"/>
              </a:lnSpc>
              <a:spcBef>
                <a:spcPts val="22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Alterations in patterns of DNA methylation secondary to defects in genes encoding histone modifying enzymes</a:t>
            </a:r>
          </a:p>
          <a:p>
            <a:pPr defTabSz="658135">
              <a:lnSpc>
                <a:spcPct val="120000"/>
              </a:lnSpc>
              <a:spcBef>
                <a:spcPts val="22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Suggests “cross talk” between epigenome changes in histones and DNA methylation</a:t>
            </a:r>
          </a:p>
          <a:p>
            <a:pPr defTabSz="658135">
              <a:lnSpc>
                <a:spcPct val="120000"/>
              </a:lnSpc>
              <a:spcBef>
                <a:spcPts val="22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Patterns similar in KS secondary to KMT2D, KDM6A and to KMT2A (</a:t>
            </a:r>
            <a:r>
              <a:rPr lang="en-US" sz="2800" dirty="0" err="1" smtClean="0">
                <a:latin typeface="Trebuchet MS" charset="0"/>
                <a:ea typeface="Trebuchet MS" charset="0"/>
                <a:cs typeface="Trebuchet MS" charset="0"/>
              </a:rPr>
              <a:t>Wiedermann</a:t>
            </a: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-Steiner) suggesting similar phenotype derives from similar epigenetic pattern</a:t>
            </a:r>
          </a:p>
          <a:p>
            <a:pPr defTabSz="658135">
              <a:lnSpc>
                <a:spcPct val="120000"/>
              </a:lnSpc>
              <a:spcBef>
                <a:spcPts val="22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2800" dirty="0" smtClean="0">
                <a:latin typeface="Trebuchet MS" charset="0"/>
                <a:ea typeface="Trebuchet MS" charset="0"/>
                <a:cs typeface="Trebuchet MS" charset="0"/>
              </a:rPr>
              <a:t>Results point to a set of downstream genes that may be important for pathogenesis   </a:t>
            </a:r>
            <a:endParaRPr sz="2800" i="1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20700" y="952500"/>
            <a:ext cx="9766301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0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6650" y="6404988"/>
            <a:ext cx="3952360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3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* Sobreira, </a:t>
            </a:r>
            <a:r>
              <a:rPr kumimoji="0" lang="mr-IN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…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.Bjornsson, EJHG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  <a:sym typeface="Helvetica"/>
              </a:rPr>
              <a:t>, 2017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05791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0058400" cy="1683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"/>
          <a:stretch/>
        </p:blipFill>
        <p:spPr>
          <a:xfrm>
            <a:off x="1143000" y="1821550"/>
            <a:ext cx="8115300" cy="4972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5273" y="1272930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smtClean="0">
                <a:latin typeface="Trebuchet MS" charset="0"/>
                <a:ea typeface="Trebuchet MS" charset="0"/>
                <a:cs typeface="Trebuchet MS" charset="0"/>
              </a:rPr>
              <a:t>NEJM, 2015</a:t>
            </a:r>
            <a:endParaRPr lang="en-US" sz="2000" b="0">
              <a:latin typeface="Trebuchet MS" charset="0"/>
              <a:ea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fton_craniostenos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488263"/>
            <a:ext cx="8940800" cy="3261400"/>
          </a:xfrm>
          <a:prstGeom prst="rect">
            <a:avLst/>
          </a:prstGeom>
        </p:spPr>
      </p:pic>
      <p:pic>
        <p:nvPicPr>
          <p:cNvPr id="4" name="Picture 3" descr="Lifton_tit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1" y="-15583"/>
            <a:ext cx="9042400" cy="3485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17971" y="6483290"/>
            <a:ext cx="2929182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b="0" smtClean="0">
                <a:latin typeface="Calibri"/>
                <a:cs typeface="Calibri"/>
              </a:rPr>
              <a:t>Timberlake et al., </a:t>
            </a:r>
            <a:r>
              <a:rPr lang="en-US" sz="1800" b="0" err="1" smtClean="0">
                <a:latin typeface="Calibri"/>
                <a:cs typeface="Calibri"/>
              </a:rPr>
              <a:t>eLIFE</a:t>
            </a:r>
            <a:r>
              <a:rPr lang="en-US" sz="1800" b="0" smtClean="0">
                <a:latin typeface="Calibri"/>
                <a:cs typeface="Calibri"/>
              </a:rPr>
              <a:t>, 2016</a:t>
            </a:r>
            <a:endParaRPr lang="en-US" sz="1800" b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43900" y="1054100"/>
            <a:ext cx="177484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Yale CMG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64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46100" y="-88900"/>
            <a:ext cx="91313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>
              <a:lnSpc>
                <a:spcPct val="90000"/>
              </a:lnSpc>
              <a:defRPr/>
            </a:pPr>
            <a:r>
              <a:rPr lang="en-US" sz="4000" b="0" i="1" kern="0" smtClean="0">
                <a:solidFill>
                  <a:srgbClr val="000000"/>
                </a:solidFill>
                <a:latin typeface="Trebuchet MS"/>
                <a:ea typeface="Gill Sans" charset="0"/>
                <a:cs typeface="Trebuchet MS"/>
              </a:rPr>
              <a:t>Craniosynostosis: Two locus model*</a:t>
            </a:r>
            <a:endParaRPr lang="en-US" sz="4000" b="0" i="1" kern="0">
              <a:solidFill>
                <a:srgbClr val="000000"/>
              </a:solidFill>
              <a:latin typeface="Trebuchet MS"/>
              <a:ea typeface="Gill Sans" charset="0"/>
              <a:cs typeface="Trebuchet MS"/>
            </a:endParaRPr>
          </a:p>
        </p:txBody>
      </p:sp>
      <p:sp>
        <p:nvSpPr>
          <p:cNvPr id="95234" name="TextBox 4"/>
          <p:cNvSpPr txBox="1">
            <a:spLocks noChangeArrowheads="1"/>
          </p:cNvSpPr>
          <p:nvPr/>
        </p:nvSpPr>
        <p:spPr bwMode="auto">
          <a:xfrm>
            <a:off x="482600" y="965245"/>
            <a:ext cx="9855200" cy="359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4275"/>
              </a:lnSpc>
              <a:spcBef>
                <a:spcPts val="600"/>
              </a:spcBef>
              <a:buClr>
                <a:srgbClr val="9BCD36"/>
              </a:buClr>
              <a:buFont typeface="Wingdings" charset="0"/>
              <a:buChar char="§"/>
            </a:pPr>
            <a:r>
              <a:rPr lang="en-US" sz="2800" b="0" dirty="0" smtClean="0">
                <a:solidFill>
                  <a:srgbClr val="000000"/>
                </a:solidFill>
                <a:latin typeface="Trebuchet MS" charset="0"/>
                <a:cs typeface="Gill Sans" charset="0"/>
              </a:rPr>
              <a:t> WES of a cohort of 191 (132 trios, 59 additional probands)</a:t>
            </a:r>
          </a:p>
          <a:p>
            <a:pPr>
              <a:lnSpc>
                <a:spcPts val="4275"/>
              </a:lnSpc>
              <a:spcBef>
                <a:spcPts val="600"/>
              </a:spcBef>
              <a:buClr>
                <a:srgbClr val="9BCD36"/>
              </a:buClr>
              <a:buFont typeface="Wingdings" charset="0"/>
              <a:buChar char="§"/>
            </a:pPr>
            <a:r>
              <a:rPr lang="en-US" sz="2800" b="0" dirty="0">
                <a:solidFill>
                  <a:srgbClr val="000000"/>
                </a:solidFill>
                <a:latin typeface="Trebuchet MS" charset="0"/>
                <a:cs typeface="Gill Sans" charset="0"/>
              </a:rPr>
              <a:t> </a:t>
            </a:r>
            <a:r>
              <a:rPr lang="en-US" sz="2800" b="0" dirty="0" smtClean="0">
                <a:solidFill>
                  <a:srgbClr val="000000"/>
                </a:solidFill>
                <a:latin typeface="Trebuchet MS" charset="0"/>
                <a:cs typeface="Gill Sans" charset="0"/>
              </a:rPr>
              <a:t>13 (7%) </a:t>
            </a:r>
            <a:r>
              <a:rPr lang="en-US" sz="2800" b="0" dirty="0" smtClean="0">
                <a:solidFill>
                  <a:srgbClr val="000000"/>
                </a:solidFill>
                <a:latin typeface="Trebuchet MS" charset="0"/>
                <a:cs typeface="Gill Sans" charset="0"/>
              </a:rPr>
              <a:t>rare damaging </a:t>
            </a:r>
            <a:r>
              <a:rPr lang="en-US" sz="2800" b="0" dirty="0" smtClean="0">
                <a:solidFill>
                  <a:srgbClr val="000000"/>
                </a:solidFill>
                <a:latin typeface="Trebuchet MS" charset="0"/>
                <a:cs typeface="Gill Sans" charset="0"/>
              </a:rPr>
              <a:t>de novo or transmitted variants in 	</a:t>
            </a:r>
            <a:r>
              <a:rPr lang="en-US" sz="2800" b="0" i="1" dirty="0" smtClean="0">
                <a:solidFill>
                  <a:srgbClr val="000000"/>
                </a:solidFill>
                <a:latin typeface="Trebuchet MS" charset="0"/>
                <a:cs typeface="Gill Sans" charset="0"/>
              </a:rPr>
              <a:t>SMAD6</a:t>
            </a:r>
          </a:p>
          <a:p>
            <a:pPr>
              <a:lnSpc>
                <a:spcPts val="4275"/>
              </a:lnSpc>
              <a:spcBef>
                <a:spcPts val="600"/>
              </a:spcBef>
              <a:buClr>
                <a:srgbClr val="9BCD36"/>
              </a:buClr>
              <a:buFont typeface="Wingdings" charset="0"/>
              <a:buChar char="§"/>
            </a:pPr>
            <a:r>
              <a:rPr lang="en-US" sz="2800" b="0" i="1" dirty="0">
                <a:solidFill>
                  <a:srgbClr val="000000"/>
                </a:solidFill>
                <a:latin typeface="Trebuchet MS" charset="0"/>
                <a:cs typeface="Gill Sans" charset="0"/>
              </a:rPr>
              <a:t> </a:t>
            </a:r>
            <a:r>
              <a:rPr lang="en-US" sz="2800" b="0" i="1" dirty="0" smtClean="0">
                <a:solidFill>
                  <a:srgbClr val="000000"/>
                </a:solidFill>
                <a:latin typeface="Trebuchet MS" charset="0"/>
                <a:cs typeface="Gill Sans" charset="0"/>
              </a:rPr>
              <a:t>SMAD6 </a:t>
            </a:r>
            <a:r>
              <a:rPr lang="en-US" sz="2800" b="0" dirty="0" smtClean="0">
                <a:solidFill>
                  <a:srgbClr val="000000"/>
                </a:solidFill>
                <a:latin typeface="Trebuchet MS" charset="0"/>
                <a:cs typeface="Gill Sans" charset="0"/>
              </a:rPr>
              <a:t>variants showed ~60% incomplete penetrance</a:t>
            </a:r>
          </a:p>
          <a:p>
            <a:pPr>
              <a:lnSpc>
                <a:spcPts val="4275"/>
              </a:lnSpc>
              <a:spcBef>
                <a:spcPts val="600"/>
              </a:spcBef>
              <a:buClr>
                <a:srgbClr val="9BCD36"/>
              </a:buClr>
              <a:buFont typeface="Wingdings" charset="0"/>
              <a:buChar char="§"/>
            </a:pPr>
            <a:r>
              <a:rPr lang="en-US" sz="2800" b="0" dirty="0">
                <a:solidFill>
                  <a:srgbClr val="000000"/>
                </a:solidFill>
                <a:latin typeface="Trebuchet MS" charset="0"/>
                <a:cs typeface="Gill Sans" charset="0"/>
              </a:rPr>
              <a:t> </a:t>
            </a:r>
            <a:r>
              <a:rPr lang="en-US" sz="2800" b="0" dirty="0" smtClean="0">
                <a:solidFill>
                  <a:srgbClr val="000000"/>
                </a:solidFill>
                <a:latin typeface="Trebuchet MS" charset="0"/>
                <a:cs typeface="Gill Sans" charset="0"/>
              </a:rPr>
              <a:t> Previous GWAS identified common variant (allele 	frequency of 0.35) 345 kb downstream of BMP2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596901" y="939800"/>
            <a:ext cx="96901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69901" y="4831168"/>
          <a:ext cx="5778499" cy="13130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628899"/>
                <a:gridCol w="1257300"/>
                <a:gridCol w="1892300"/>
              </a:tblGrid>
              <a:tr h="328273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SMAD6/BMP2</a:t>
                      </a:r>
                      <a:endParaRPr lang="en-US" sz="1600">
                        <a:solidFill>
                          <a:srgbClr val="0D0D0D"/>
                        </a:solidFill>
                        <a:latin typeface="Calibri"/>
                        <a:cs typeface="Calibri"/>
                      </a:endParaRPr>
                    </a:p>
                  </a:txBody>
                  <a:tcPr marL="80944" marR="80944" marT="40472" marB="40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Synostosis +</a:t>
                      </a:r>
                      <a:endParaRPr lang="en-US" sz="1600">
                        <a:solidFill>
                          <a:srgbClr val="0D0D0D"/>
                        </a:solidFill>
                        <a:latin typeface="Calibri"/>
                        <a:cs typeface="Calibri"/>
                      </a:endParaRPr>
                    </a:p>
                  </a:txBody>
                  <a:tcPr marL="80944" marR="80944" marT="40472" marB="40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olidFill>
                            <a:srgbClr val="0D0D0D"/>
                          </a:solidFill>
                          <a:latin typeface="Calibri"/>
                          <a:cs typeface="Calibri"/>
                        </a:rPr>
                        <a:t>Synostosis -</a:t>
                      </a:r>
                      <a:endParaRPr lang="en-US" sz="1600">
                        <a:solidFill>
                          <a:srgbClr val="0D0D0D"/>
                        </a:solidFill>
                        <a:latin typeface="Calibri"/>
                        <a:cs typeface="Calibri"/>
                      </a:endParaRPr>
                    </a:p>
                  </a:txBody>
                  <a:tcPr marL="80944" marR="80944" marT="40472" marB="40472"/>
                </a:tc>
              </a:tr>
              <a:tr h="328273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/>
                          <a:cs typeface="Calibri"/>
                        </a:rPr>
                        <a:t>SMAD6 +/BMP2</a:t>
                      </a:r>
                      <a:r>
                        <a:rPr lang="en-US" sz="1600" b="1" baseline="0" smtClean="0">
                          <a:latin typeface="Calibri"/>
                          <a:cs typeface="Calibri"/>
                        </a:rPr>
                        <a:t> risk +</a:t>
                      </a:r>
                      <a:endParaRPr lang="en-US" sz="1600" b="1">
                        <a:latin typeface="Calibri"/>
                        <a:cs typeface="Calibri"/>
                      </a:endParaRPr>
                    </a:p>
                  </a:txBody>
                  <a:tcPr marL="80944" marR="80944" marT="40472" marB="40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/>
                          <a:cs typeface="Calibri"/>
                        </a:rPr>
                        <a:t>14</a:t>
                      </a:r>
                      <a:endParaRPr lang="en-US" sz="1600" b="1">
                        <a:latin typeface="Calibri"/>
                        <a:cs typeface="Calibri"/>
                      </a:endParaRPr>
                    </a:p>
                  </a:txBody>
                  <a:tcPr marL="80944" marR="80944" marT="40472" marB="40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/>
                          <a:cs typeface="Calibri"/>
                        </a:rPr>
                        <a:t>0</a:t>
                      </a:r>
                      <a:endParaRPr lang="en-US" sz="1600" b="1">
                        <a:latin typeface="Calibri"/>
                        <a:cs typeface="Calibri"/>
                      </a:endParaRPr>
                    </a:p>
                  </a:txBody>
                  <a:tcPr marL="80944" marR="80944" marT="40472" marB="40472"/>
                </a:tc>
              </a:tr>
              <a:tr h="3282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latin typeface="Calibri"/>
                          <a:cs typeface="Calibri"/>
                        </a:rPr>
                        <a:t>SMAD6 +/BMP2</a:t>
                      </a:r>
                      <a:r>
                        <a:rPr lang="en-US" sz="1600" b="1" baseline="0" smtClean="0">
                          <a:latin typeface="Calibri"/>
                          <a:cs typeface="Calibri"/>
                        </a:rPr>
                        <a:t> risk -</a:t>
                      </a:r>
                      <a:endParaRPr lang="en-US" sz="1600" b="1" smtClean="0">
                        <a:latin typeface="Calibri"/>
                        <a:cs typeface="Calibri"/>
                      </a:endParaRPr>
                    </a:p>
                  </a:txBody>
                  <a:tcPr marL="80944" marR="80944" marT="40472" marB="40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/>
                          <a:cs typeface="Calibri"/>
                        </a:rPr>
                        <a:t>3</a:t>
                      </a:r>
                      <a:endParaRPr lang="en-US" sz="1600" b="1">
                        <a:latin typeface="Calibri"/>
                        <a:cs typeface="Calibri"/>
                      </a:endParaRPr>
                    </a:p>
                  </a:txBody>
                  <a:tcPr marL="80944" marR="80944" marT="40472" marB="40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/>
                          <a:cs typeface="Calibri"/>
                        </a:rPr>
                        <a:t>13</a:t>
                      </a:r>
                      <a:endParaRPr lang="en-US" sz="1600" b="1">
                        <a:latin typeface="Calibri"/>
                        <a:cs typeface="Calibri"/>
                      </a:endParaRPr>
                    </a:p>
                  </a:txBody>
                  <a:tcPr marL="80944" marR="80944" marT="40472" marB="40472"/>
                </a:tc>
              </a:tr>
              <a:tr h="3282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latin typeface="Calibri"/>
                          <a:cs typeface="Calibri"/>
                        </a:rPr>
                        <a:t>SMAD6 -/BMP2</a:t>
                      </a:r>
                      <a:r>
                        <a:rPr lang="en-US" sz="1600" b="1" baseline="0" smtClean="0">
                          <a:latin typeface="Calibri"/>
                          <a:cs typeface="Calibri"/>
                        </a:rPr>
                        <a:t> risk +</a:t>
                      </a:r>
                      <a:endParaRPr lang="en-US" sz="1600" b="1" smtClean="0">
                        <a:latin typeface="Calibri"/>
                        <a:cs typeface="Calibri"/>
                      </a:endParaRPr>
                    </a:p>
                  </a:txBody>
                  <a:tcPr marL="80944" marR="80944" marT="40472" marB="40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/>
                          <a:cs typeface="Calibri"/>
                        </a:rPr>
                        <a:t>0</a:t>
                      </a:r>
                      <a:endParaRPr lang="en-US" sz="1600" b="1">
                        <a:latin typeface="Calibri"/>
                        <a:cs typeface="Calibri"/>
                      </a:endParaRPr>
                    </a:p>
                  </a:txBody>
                  <a:tcPr marL="80944" marR="80944" marT="40472" marB="404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latin typeface="Calibri"/>
                          <a:cs typeface="Calibri"/>
                        </a:rPr>
                        <a:t>18</a:t>
                      </a:r>
                      <a:endParaRPr lang="en-US" sz="1600" b="1">
                        <a:latin typeface="Calibri"/>
                        <a:cs typeface="Calibri"/>
                      </a:endParaRPr>
                    </a:p>
                  </a:txBody>
                  <a:tcPr marL="80944" marR="80944" marT="40472" marB="40472"/>
                </a:tc>
              </a:tr>
            </a:tbl>
          </a:graphicData>
        </a:graphic>
      </p:graphicFrame>
      <p:pic>
        <p:nvPicPr>
          <p:cNvPr id="12" name="Picture 11" descr="Lifton_pedigre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604868"/>
            <a:ext cx="3403600" cy="21389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9958" y="6426200"/>
            <a:ext cx="3234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smtClean="0">
                <a:latin typeface="Calibri"/>
                <a:cs typeface="Calibri"/>
              </a:rPr>
              <a:t>Timberlake et al., </a:t>
            </a:r>
            <a:r>
              <a:rPr lang="en-US" sz="2000" b="0" err="1" smtClean="0">
                <a:latin typeface="Calibri"/>
                <a:cs typeface="Calibri"/>
              </a:rPr>
              <a:t>eLIFE</a:t>
            </a:r>
            <a:r>
              <a:rPr lang="en-US" sz="2000" b="0" smtClean="0">
                <a:latin typeface="Calibri"/>
                <a:cs typeface="Calibri"/>
              </a:rPr>
              <a:t>, 2016</a:t>
            </a:r>
            <a:endParaRPr lang="en-US" sz="2000" b="0">
              <a:latin typeface="Calibri"/>
              <a:cs typeface="Calibri"/>
            </a:endParaRPr>
          </a:p>
        </p:txBody>
      </p:sp>
      <p:sp>
        <p:nvSpPr>
          <p:cNvPr id="15" name="Left Arrow 14"/>
          <p:cNvSpPr/>
          <p:nvPr/>
        </p:nvSpPr>
        <p:spPr bwMode="auto">
          <a:xfrm rot="8858253">
            <a:off x="6908800" y="5638800"/>
            <a:ext cx="317500" cy="251354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6" charset="0"/>
              <a:ea typeface="ＭＳ Ｐゴシック" pitchFamily="36" charset="-128"/>
              <a:cs typeface="ＭＳ Ｐゴシック" pitchFamily="36" charset="-128"/>
            </a:endParaRPr>
          </a:p>
        </p:txBody>
      </p:sp>
      <p:sp>
        <p:nvSpPr>
          <p:cNvPr id="35" name="Left Arrow 34"/>
          <p:cNvSpPr/>
          <p:nvPr/>
        </p:nvSpPr>
        <p:spPr bwMode="auto">
          <a:xfrm rot="18619132">
            <a:off x="9715500" y="4864101"/>
            <a:ext cx="317500" cy="251354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6" charset="0"/>
              <a:ea typeface="ＭＳ Ｐゴシック" pitchFamily="36" charset="-128"/>
              <a:cs typeface="ＭＳ Ｐゴシック" pitchFamily="3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2426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/>
          <a:stretch/>
        </p:blipFill>
        <p:spPr>
          <a:xfrm>
            <a:off x="139700" y="63500"/>
            <a:ext cx="9423400" cy="425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74000" y="3721100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smtClean="0">
                <a:latin typeface="Trebuchet MS" charset="0"/>
                <a:ea typeface="Trebuchet MS" charset="0"/>
                <a:cs typeface="Trebuchet MS" charset="0"/>
              </a:rPr>
              <a:t>Science, 2018</a:t>
            </a:r>
            <a:endParaRPr lang="en-US" sz="2400" b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9" name="Shape 267"/>
          <p:cNvSpPr txBox="1">
            <a:spLocks/>
          </p:cNvSpPr>
          <p:nvPr/>
        </p:nvSpPr>
        <p:spPr bwMode="auto">
          <a:xfrm>
            <a:off x="304312" y="4483100"/>
            <a:ext cx="9893788" cy="554232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658135">
              <a:lnSpc>
                <a:spcPts val="2860"/>
              </a:lnSpc>
              <a:spcBef>
                <a:spcPts val="8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2800" b="0" kern="0" dirty="0" smtClean="0">
                <a:latin typeface="Trebuchet MS" charset="0"/>
                <a:ea typeface="Trebuchet MS" charset="0"/>
                <a:cs typeface="Trebuchet MS" charset="0"/>
                <a:sym typeface="Arial"/>
              </a:rPr>
              <a:t>Phenotype risk scores (</a:t>
            </a:r>
            <a:r>
              <a:rPr lang="en-US" sz="2800" b="0" kern="0" dirty="0" err="1" smtClean="0">
                <a:latin typeface="Trebuchet MS" charset="0"/>
                <a:ea typeface="Trebuchet MS" charset="0"/>
                <a:cs typeface="Trebuchet MS" charset="0"/>
                <a:sym typeface="Arial"/>
              </a:rPr>
              <a:t>PheRSs</a:t>
            </a:r>
            <a:r>
              <a:rPr lang="en-US" sz="2800" b="0" kern="0" dirty="0" smtClean="0">
                <a:latin typeface="Trebuchet MS" charset="0"/>
                <a:ea typeface="Trebuchet MS" charset="0"/>
                <a:cs typeface="Trebuchet MS" charset="0"/>
                <a:sym typeface="Arial"/>
              </a:rPr>
              <a:t>) for &gt; 1200 Mendelian traits from EHR</a:t>
            </a:r>
          </a:p>
          <a:p>
            <a:pPr defTabSz="658135">
              <a:lnSpc>
                <a:spcPts val="2860"/>
              </a:lnSpc>
              <a:spcBef>
                <a:spcPts val="8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2800" b="0" kern="0" dirty="0" smtClean="0">
                <a:latin typeface="Trebuchet MS" charset="0"/>
                <a:ea typeface="Trebuchet MS" charset="0"/>
                <a:cs typeface="Trebuchet MS" charset="0"/>
                <a:sym typeface="Arial"/>
              </a:rPr>
              <a:t>Map back to ~21,000 genotyped individuals at Vanderbilt</a:t>
            </a:r>
          </a:p>
          <a:p>
            <a:pPr defTabSz="658135">
              <a:lnSpc>
                <a:spcPts val="2860"/>
              </a:lnSpc>
              <a:spcBef>
                <a:spcPts val="8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2800" b="0" kern="0" dirty="0" smtClean="0">
                <a:latin typeface="Trebuchet MS" charset="0"/>
                <a:ea typeface="Trebuchet MS" charset="0"/>
                <a:cs typeface="Trebuchet MS" charset="0"/>
                <a:sym typeface="Arial"/>
              </a:rPr>
              <a:t>Identify associations with rare variants suggesting candidate responsible gene and variants </a:t>
            </a:r>
          </a:p>
        </p:txBody>
      </p:sp>
    </p:spTree>
    <p:extLst>
      <p:ext uri="{BB962C8B-B14F-4D97-AF65-F5344CB8AC3E}">
        <p14:creationId xmlns:p14="http://schemas.microsoft.com/office/powerpoint/2010/main" val="7907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80312" y="127000"/>
            <a:ext cx="9832088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i="1"/>
            </a:lvl1pPr>
          </a:lstStyle>
          <a:p>
            <a:pPr algn="l"/>
            <a:r>
              <a:rPr lang="en-US" dirty="0" smtClean="0"/>
              <a:t>Phenotype: a </a:t>
            </a:r>
            <a:r>
              <a:rPr lang="en-US" dirty="0"/>
              <a:t>medical genetics viewpoint </a:t>
            </a:r>
            <a:endParaRPr dirty="0"/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45695" y="1479595"/>
            <a:ext cx="9893788" cy="554232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defTabSz="658135">
              <a:lnSpc>
                <a:spcPts val="4260"/>
              </a:lnSpc>
              <a:spcBef>
                <a:spcPts val="28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3600" dirty="0" smtClean="0">
                <a:latin typeface="Trebuchet MS" charset="0"/>
                <a:ea typeface="Trebuchet MS" charset="0"/>
                <a:cs typeface="Trebuchet MS" charset="0"/>
              </a:rPr>
              <a:t>For </a:t>
            </a:r>
            <a:r>
              <a:rPr lang="en-US" sz="3600" dirty="0">
                <a:latin typeface="Trebuchet MS" charset="0"/>
                <a:ea typeface="Trebuchet MS" charset="0"/>
                <a:cs typeface="Trebuchet MS" charset="0"/>
              </a:rPr>
              <a:t>even the strongest variant, </a:t>
            </a:r>
            <a:r>
              <a:rPr lang="en-US" sz="3600" dirty="0" smtClean="0">
                <a:latin typeface="Trebuchet MS" charset="0"/>
                <a:ea typeface="Trebuchet MS" charset="0"/>
                <a:cs typeface="Trebuchet MS" charset="0"/>
              </a:rPr>
              <a:t>nearly all phenotypes </a:t>
            </a:r>
            <a:r>
              <a:rPr lang="en-US" sz="3600" dirty="0">
                <a:latin typeface="Trebuchet MS" charset="0"/>
                <a:ea typeface="Trebuchet MS" charset="0"/>
                <a:cs typeface="Trebuchet MS" charset="0"/>
              </a:rPr>
              <a:t>exhibit variation in expressivity</a:t>
            </a:r>
          </a:p>
          <a:p>
            <a:pPr defTabSz="658135">
              <a:lnSpc>
                <a:spcPts val="4260"/>
              </a:lnSpc>
              <a:spcBef>
                <a:spcPts val="28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3600" dirty="0">
                <a:latin typeface="Trebuchet MS" charset="0"/>
                <a:ea typeface="Trebuchet MS" charset="0"/>
                <a:cs typeface="Trebuchet MS" charset="0"/>
              </a:rPr>
              <a:t>For nearly all phenotypes, heterogeneity of etiology is the rule</a:t>
            </a:r>
          </a:p>
          <a:p>
            <a:pPr defTabSz="658135">
              <a:lnSpc>
                <a:spcPts val="4260"/>
              </a:lnSpc>
              <a:spcBef>
                <a:spcPts val="28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3600" dirty="0">
                <a:latin typeface="Trebuchet MS" charset="0"/>
                <a:ea typeface="Trebuchet MS" charset="0"/>
                <a:cs typeface="Trebuchet MS" charset="0"/>
              </a:rPr>
              <a:t>Informed, rigorous, iterative phenotyping yields best data </a:t>
            </a:r>
          </a:p>
          <a:p>
            <a:pPr defTabSz="658135">
              <a:lnSpc>
                <a:spcPct val="120000"/>
              </a:lnSpc>
              <a:spcBef>
                <a:spcPts val="28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endParaRPr lang="en-US" sz="3600" dirty="0" smtClean="0">
              <a:latin typeface="Trebuchet MS" charset="0"/>
              <a:ea typeface="Trebuchet MS" charset="0"/>
              <a:cs typeface="Trebuchet MS" charset="0"/>
              <a:sym typeface="Arial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20699" y="1193800"/>
            <a:ext cx="9766301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0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7400" y="5740400"/>
            <a:ext cx="9144487" cy="52321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3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charset="0"/>
                <a:ea typeface="Trebuchet MS" charset="0"/>
                <a:cs typeface="Trebuchet MS" charset="0"/>
                <a:sym typeface="Helvetica"/>
              </a:rPr>
              <a:t>For all these reasons and more,</a:t>
            </a:r>
            <a:r>
              <a:rPr kumimoji="0" lang="en-US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charset="0"/>
                <a:ea typeface="Trebuchet MS" charset="0"/>
                <a:cs typeface="Trebuchet MS" charset="0"/>
                <a:sym typeface="Helvetica"/>
              </a:rPr>
              <a:t> phenotyping is difficult!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charset="0"/>
              <a:ea typeface="Trebuchet MS" charset="0"/>
              <a:cs typeface="Trebuchet MS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227241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5475" y="596900"/>
            <a:ext cx="8743950" cy="4114800"/>
          </a:xfrm>
        </p:spPr>
        <p:txBody>
          <a:bodyPr/>
          <a:lstStyle/>
          <a:p>
            <a:pPr marL="0" indent="0" eaLnBrk="1" hangingPunct="1">
              <a:lnSpc>
                <a:spcPts val="5680"/>
              </a:lnSpc>
              <a:spcBef>
                <a:spcPct val="25000"/>
              </a:spcBef>
              <a:buClr>
                <a:schemeClr val="folHlink"/>
              </a:buClr>
              <a:buFontTx/>
              <a:buNone/>
              <a:defRPr/>
            </a:pPr>
            <a:endParaRPr lang="en-US" sz="4400" dirty="0" smtClean="0"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cs typeface="Trebuchet MS"/>
            </a:endParaRPr>
          </a:p>
          <a:p>
            <a:pPr marL="0" indent="0" eaLnBrk="1" hangingPunct="1">
              <a:lnSpc>
                <a:spcPts val="5680"/>
              </a:lnSpc>
              <a:spcBef>
                <a:spcPct val="25000"/>
              </a:spcBef>
              <a:buClr>
                <a:schemeClr val="folHlink"/>
              </a:buClr>
              <a:buFontTx/>
              <a:buNone/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Thanks for your attention!</a:t>
            </a:r>
            <a:endParaRPr lang="en-US" sz="4400" dirty="0">
              <a:effectLst>
                <a:outerShdw blurRad="38100" dist="38100" dir="2700000" algn="tl">
                  <a:srgbClr val="DDDDDD"/>
                </a:outerShdw>
              </a:effectLst>
              <a:latin typeface="Chalkboard" pitchFamily="-108" charset="0"/>
            </a:endParaRPr>
          </a:p>
          <a:p>
            <a:pPr marL="0" indent="0" eaLnBrk="1" hangingPunct="1">
              <a:lnSpc>
                <a:spcPts val="5680"/>
              </a:lnSpc>
              <a:spcBef>
                <a:spcPct val="25000"/>
              </a:spcBef>
              <a:buFontTx/>
              <a:buNone/>
              <a:defRPr/>
            </a:pPr>
            <a:endParaRPr lang="en-US" sz="4400" dirty="0">
              <a:effectLst>
                <a:outerShdw blurRad="38100" dist="38100" dir="2700000" algn="tl">
                  <a:srgbClr val="DDDDDD"/>
                </a:outerShdw>
              </a:effectLst>
              <a:latin typeface="Chalkboard" pitchFamily="-10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200" y="3632200"/>
            <a:ext cx="9055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 smtClean="0">
                <a:latin typeface="Trebuchet MS" charset="0"/>
                <a:ea typeface="Trebuchet MS" charset="0"/>
                <a:cs typeface="Trebuchet MS" charset="0"/>
              </a:rPr>
              <a:t>Acknowledgements:</a:t>
            </a:r>
          </a:p>
          <a:p>
            <a:r>
              <a:rPr lang="en-US" sz="3600" b="0" dirty="0">
                <a:latin typeface="Trebuchet MS" charset="0"/>
                <a:ea typeface="Trebuchet MS" charset="0"/>
                <a:cs typeface="Trebuchet MS" charset="0"/>
              </a:rPr>
              <a:t>	</a:t>
            </a:r>
            <a:r>
              <a:rPr lang="en-US" sz="3600" b="0" dirty="0" smtClean="0">
                <a:latin typeface="Trebuchet MS" charset="0"/>
                <a:ea typeface="Trebuchet MS" charset="0"/>
                <a:cs typeface="Trebuchet MS" charset="0"/>
              </a:rPr>
              <a:t>CMGs and especially BHCMG 	colleagues</a:t>
            </a:r>
          </a:p>
          <a:p>
            <a:r>
              <a:rPr lang="en-US" sz="3600" b="0" dirty="0">
                <a:latin typeface="Trebuchet MS" charset="0"/>
                <a:ea typeface="Trebuchet MS" charset="0"/>
                <a:cs typeface="Trebuchet MS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3144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389125" y="828652"/>
            <a:ext cx="9832088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i="1"/>
            </a:lvl1pPr>
          </a:lstStyle>
          <a:p>
            <a:pPr algn="l"/>
            <a:r>
              <a:rPr lang="en-US" dirty="0" smtClean="0"/>
              <a:t>Box 1: Research strategies using rare, low frequency variants and structural variants* </a:t>
            </a:r>
            <a:endParaRPr dirty="0"/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217095" y="2940050"/>
            <a:ext cx="10069905" cy="137790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defTabSz="658135">
              <a:lnSpc>
                <a:spcPct val="120000"/>
              </a:lnSpc>
              <a:spcBef>
                <a:spcPts val="2200"/>
              </a:spcBef>
              <a:buClr>
                <a:srgbClr val="9BCD36"/>
              </a:buClr>
              <a:buNone/>
              <a:defRPr sz="2200"/>
            </a:pPr>
            <a:r>
              <a:rPr lang="en-US" sz="360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3000" dirty="0" smtClean="0">
                <a:latin typeface="Trebuchet MS" charset="0"/>
                <a:ea typeface="Trebuchet MS" charset="0"/>
                <a:cs typeface="Trebuchet MS" charset="0"/>
              </a:rPr>
              <a:t># 3 </a:t>
            </a:r>
            <a:r>
              <a:rPr lang="en-US" sz="3600" dirty="0" smtClean="0">
                <a:latin typeface="Trebuchet MS" charset="0"/>
                <a:ea typeface="Trebuchet MS" charset="0"/>
                <a:cs typeface="Trebuchet MS" charset="0"/>
              </a:rPr>
              <a:t>- </a:t>
            </a:r>
            <a:r>
              <a:rPr lang="en-US" sz="3000" dirty="0" smtClean="0">
                <a:latin typeface="Trebuchet MS" charset="0"/>
                <a:ea typeface="Trebuchet MS" charset="0"/>
                <a:cs typeface="Trebuchet MS" charset="0"/>
              </a:rPr>
              <a:t>Using </a:t>
            </a:r>
            <a:r>
              <a:rPr lang="en-US" sz="3000" dirty="0">
                <a:latin typeface="Trebuchet MS" charset="0"/>
                <a:ea typeface="Trebuchet MS" charset="0"/>
                <a:cs typeface="Trebuchet MS" charset="0"/>
              </a:rPr>
              <a:t>targeted sequencing judiciously, focusing on </a:t>
            </a:r>
            <a:r>
              <a:rPr lang="en-US" sz="3000" dirty="0" smtClean="0">
                <a:latin typeface="Trebuchet MS" charset="0"/>
                <a:ea typeface="Trebuchet MS" charset="0"/>
                <a:cs typeface="Trebuchet MS" charset="0"/>
              </a:rPr>
              <a:t>			people </a:t>
            </a:r>
            <a:r>
              <a:rPr lang="en-US" sz="3000" dirty="0">
                <a:latin typeface="Trebuchet MS" charset="0"/>
                <a:ea typeface="Trebuchet MS" charset="0"/>
                <a:cs typeface="Trebuchet MS" charset="0"/>
              </a:rPr>
              <a:t>with extreme or unusual </a:t>
            </a:r>
            <a:r>
              <a:rPr lang="en-US" sz="3000" dirty="0" smtClean="0">
                <a:latin typeface="Trebuchet MS" charset="0"/>
                <a:ea typeface="Trebuchet MS" charset="0"/>
                <a:cs typeface="Trebuchet MS" charset="0"/>
              </a:rPr>
              <a:t>phenotypes </a:t>
            </a:r>
          </a:p>
          <a:p>
            <a:pPr marL="0" indent="0" defTabSz="658135">
              <a:lnSpc>
                <a:spcPct val="120000"/>
              </a:lnSpc>
              <a:spcBef>
                <a:spcPts val="2200"/>
              </a:spcBef>
              <a:buClr>
                <a:srgbClr val="9BCD36"/>
              </a:buClr>
              <a:buNone/>
              <a:defRPr sz="2200"/>
            </a:pPr>
            <a:r>
              <a:rPr lang="en-US" sz="3000" dirty="0" smtClean="0">
                <a:latin typeface="Trebuchet MS" charset="0"/>
                <a:ea typeface="Trebuchet MS" charset="0"/>
                <a:cs typeface="Trebuchet MS" charset="0"/>
              </a:rPr>
              <a:t># 5 -  Focusing </a:t>
            </a:r>
            <a:r>
              <a:rPr lang="en-US" sz="3000" dirty="0">
                <a:latin typeface="Trebuchet MS" charset="0"/>
                <a:ea typeface="Trebuchet MS" charset="0"/>
                <a:cs typeface="Trebuchet MS" charset="0"/>
              </a:rPr>
              <a:t>discovery efforts on well-phenotyped groups, </a:t>
            </a:r>
            <a:r>
              <a:rPr lang="en-US" sz="3000" dirty="0" smtClean="0">
                <a:latin typeface="Trebuchet MS" charset="0"/>
                <a:ea typeface="Trebuchet MS" charset="0"/>
                <a:cs typeface="Trebuchet MS" charset="0"/>
              </a:rPr>
              <a:t>	accessible </a:t>
            </a:r>
            <a:r>
              <a:rPr lang="en-US" sz="3000" dirty="0">
                <a:latin typeface="Trebuchet MS" charset="0"/>
                <a:ea typeface="Trebuchet MS" charset="0"/>
                <a:cs typeface="Trebuchet MS" charset="0"/>
              </a:rPr>
              <a:t>families with large </a:t>
            </a:r>
            <a:r>
              <a:rPr lang="en-US" sz="3000" dirty="0" err="1">
                <a:latin typeface="Trebuchet MS" charset="0"/>
                <a:ea typeface="Trebuchet MS" charset="0"/>
                <a:cs typeface="Trebuchet MS" charset="0"/>
              </a:rPr>
              <a:t>sibships</a:t>
            </a:r>
            <a:r>
              <a:rPr lang="en-US" sz="3000" dirty="0">
                <a:latin typeface="Trebuchet MS" charset="0"/>
                <a:ea typeface="Trebuchet MS" charset="0"/>
                <a:cs typeface="Trebuchet MS" charset="0"/>
              </a:rPr>
              <a:t>, and families that </a:t>
            </a:r>
            <a:r>
              <a:rPr lang="en-US" sz="3000" dirty="0" smtClean="0">
                <a:latin typeface="Trebuchet MS" charset="0"/>
                <a:ea typeface="Trebuchet MS" charset="0"/>
                <a:cs typeface="Trebuchet MS" charset="0"/>
              </a:rPr>
              <a:t>	allow </a:t>
            </a:r>
            <a:r>
              <a:rPr lang="en-US" sz="3000" dirty="0">
                <a:latin typeface="Trebuchet MS" charset="0"/>
                <a:ea typeface="Trebuchet MS" charset="0"/>
                <a:cs typeface="Trebuchet MS" charset="0"/>
              </a:rPr>
              <a:t>return to family members for </a:t>
            </a:r>
            <a:r>
              <a:rPr lang="en-US" sz="3000" dirty="0" smtClean="0">
                <a:latin typeface="Trebuchet MS" charset="0"/>
                <a:ea typeface="Trebuchet MS" charset="0"/>
                <a:cs typeface="Trebuchet MS" charset="0"/>
              </a:rPr>
              <a:t>iterative phenotyping </a:t>
            </a:r>
            <a:endParaRPr lang="en-US" sz="3000" dirty="0">
              <a:latin typeface="Trebuchet MS" charset="0"/>
              <a:ea typeface="Trebuchet MS" charset="0"/>
              <a:cs typeface="Trebuchet MS" charset="0"/>
            </a:endParaRPr>
          </a:p>
          <a:p>
            <a:pPr defTabSz="658135">
              <a:lnSpc>
                <a:spcPct val="120000"/>
              </a:lnSpc>
              <a:spcBef>
                <a:spcPts val="22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endParaRPr sz="3600" dirty="0"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54912" y="2730500"/>
            <a:ext cx="9766301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0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16700" y="6527800"/>
            <a:ext cx="3503519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30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charset="0"/>
                <a:ea typeface="Trebuchet MS" charset="0"/>
                <a:cs typeface="Trebuchet MS" charset="0"/>
                <a:sym typeface="Helvetica"/>
              </a:rPr>
              <a:t>* </a:t>
            </a:r>
            <a:r>
              <a:rPr kumimoji="0" lang="en-US" sz="20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charset="0"/>
                <a:ea typeface="Trebuchet MS" charset="0"/>
                <a:cs typeface="Trebuchet MS" charset="0"/>
                <a:sym typeface="Helvetica"/>
              </a:rPr>
              <a:t>Manolio</a:t>
            </a: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 charset="0"/>
                <a:ea typeface="Trebuchet MS" charset="0"/>
                <a:cs typeface="Trebuchet MS" charset="0"/>
                <a:sym typeface="Helvetica"/>
              </a:rPr>
              <a:t> et al., Nature, 2009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 charset="0"/>
              <a:ea typeface="Trebuchet MS" charset="0"/>
              <a:cs typeface="Trebuchet MS" charset="0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294938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0375" y="-53975"/>
            <a:ext cx="8743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6" charset="0"/>
                <a:ea typeface="ＭＳ Ｐゴシック" pitchFamily="36" charset="-128"/>
                <a:cs typeface="ＭＳ Ｐゴシック" pitchFamily="36" charset="-128"/>
              </a:defRPr>
            </a:lvl9pPr>
          </a:lstStyle>
          <a:p>
            <a:pPr algn="l" eaLnBrk="1" hangingPunct="1">
              <a:defRPr/>
            </a:pPr>
            <a:r>
              <a:rPr lang="en-US" b="0" i="1" dirty="0" smtClean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Centers for Mendelian Genomics</a:t>
            </a:r>
            <a:endParaRPr lang="en-US" b="0" i="1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571500" y="711200"/>
            <a:ext cx="97155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solidFill>
                <a:prstClr val="black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749300" y="2717800"/>
            <a:ext cx="9245600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ts val="3800"/>
              </a:lnSpc>
              <a:spcBef>
                <a:spcPts val="900"/>
              </a:spcBef>
              <a:buClr>
                <a:srgbClr val="7BBF5A"/>
              </a:buClr>
              <a:buFont typeface="Wingdings" pitchFamily="-108" charset="2"/>
              <a:buChar char="§"/>
              <a:defRPr/>
            </a:pPr>
            <a:r>
              <a:rPr lang="en-US" b="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/>
                <a:cs typeface="Calibri"/>
              </a:rPr>
              <a:t>Recruit well-</a:t>
            </a:r>
            <a:r>
              <a:rPr lang="en-US" b="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/>
                <a:cs typeface="Calibri"/>
              </a:rPr>
              <a:t>phenotyped</a:t>
            </a:r>
            <a:r>
              <a:rPr lang="en-US" b="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/>
                <a:cs typeface="Calibri"/>
              </a:rPr>
              <a:t> probands and families or cohorts from around the world</a:t>
            </a:r>
          </a:p>
          <a:p>
            <a:pPr marL="342900" indent="-342900" eaLnBrk="1" hangingPunct="1">
              <a:lnSpc>
                <a:spcPts val="3800"/>
              </a:lnSpc>
              <a:spcBef>
                <a:spcPts val="900"/>
              </a:spcBef>
              <a:buClr>
                <a:srgbClr val="7BBF5A"/>
              </a:buClr>
              <a:buFont typeface="Wingdings" pitchFamily="-108" charset="2"/>
              <a:buChar char="§"/>
              <a:defRPr/>
            </a:pPr>
            <a:r>
              <a:rPr lang="en-US" b="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/>
                <a:cs typeface="Calibri"/>
              </a:rPr>
              <a:t>Perform 	WES or WGS on relevant family members</a:t>
            </a:r>
          </a:p>
          <a:p>
            <a:pPr marL="342900" indent="-342900" eaLnBrk="1" hangingPunct="1">
              <a:lnSpc>
                <a:spcPts val="3800"/>
              </a:lnSpc>
              <a:spcBef>
                <a:spcPts val="900"/>
              </a:spcBef>
              <a:buClr>
                <a:srgbClr val="7BBF5A"/>
              </a:buClr>
              <a:buFont typeface="Wingdings" pitchFamily="-108" charset="2"/>
              <a:buChar char="§"/>
              <a:defRPr/>
            </a:pPr>
            <a:r>
              <a:rPr lang="en-US" b="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/>
                <a:cs typeface="Calibri"/>
              </a:rPr>
              <a:t>Use family relationships, allele frequency data, functional predictions, model organism results and functional studies to identify the responsible genes and </a:t>
            </a:r>
            <a:r>
              <a:rPr lang="en-US" b="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ea typeface="ＭＳ Ｐゴシック"/>
                <a:cs typeface="Calibri"/>
              </a:rPr>
              <a:t>variants</a:t>
            </a:r>
            <a:endParaRPr lang="en-US" b="0" kern="0" dirty="0" smtClean="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/>
              <a:ea typeface="ＭＳ Ｐゴシック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99" y="952500"/>
            <a:ext cx="963930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US" dirty="0" smtClean="0">
                <a:latin typeface="Calibri"/>
                <a:cs typeface="Calibri"/>
              </a:rPr>
              <a:t>Goal: </a:t>
            </a:r>
            <a:r>
              <a:rPr lang="en-US" b="0" dirty="0" smtClean="0">
                <a:latin typeface="Calibri"/>
                <a:cs typeface="Calibri"/>
              </a:rPr>
              <a:t>Identify all genes with high penetrance </a:t>
            </a:r>
            <a:r>
              <a:rPr lang="en-US" b="0" dirty="0" smtClean="0">
                <a:latin typeface="Calibri"/>
                <a:cs typeface="Calibri"/>
              </a:rPr>
              <a:t>variants to produce</a:t>
            </a:r>
          </a:p>
          <a:p>
            <a:pPr>
              <a:lnSpc>
                <a:spcPts val="3440"/>
              </a:lnSpc>
            </a:pPr>
            <a:r>
              <a:rPr lang="en-US" b="0" dirty="0" smtClean="0">
                <a:latin typeface="Calibri"/>
                <a:cs typeface="Calibri"/>
              </a:rPr>
              <a:t>a map of genotype/phenotype relationships for all genes in the genome </a:t>
            </a:r>
            <a:r>
              <a:rPr lang="mr-IN" b="0" dirty="0" smtClean="0">
                <a:latin typeface="Calibri"/>
                <a:cs typeface="Calibri"/>
              </a:rPr>
              <a:t>–</a:t>
            </a:r>
            <a:r>
              <a:rPr lang="en-US" b="0" dirty="0" smtClean="0">
                <a:latin typeface="Calibri"/>
                <a:cs typeface="Calibri"/>
              </a:rPr>
              <a:t> “integrative, whole organism phenotypes”   </a:t>
            </a:r>
            <a:endParaRPr lang="en-US" b="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349500"/>
            <a:ext cx="15161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Strategy:</a:t>
            </a:r>
          </a:p>
          <a:p>
            <a:endParaRPr lang="en-US" dirty="0"/>
          </a:p>
        </p:txBody>
      </p:sp>
      <p:pic>
        <p:nvPicPr>
          <p:cNvPr id="9" name="Picture 5" descr="CMGs_logo_ croped.fltshp.lu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3" y="6026951"/>
            <a:ext cx="9842500" cy="7167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418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4912" y="184149"/>
            <a:ext cx="9832088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i="1"/>
            </a:lvl1pPr>
          </a:lstStyle>
          <a:p>
            <a:pPr algn="l"/>
            <a:r>
              <a:rPr lang="en-US" dirty="0" smtClean="0"/>
              <a:t>CMGs: current progress (6yrs)</a:t>
            </a:r>
            <a:endParaRPr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454912" y="1327150"/>
            <a:ext cx="9766301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0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84271"/>
              </p:ext>
            </p:extLst>
          </p:nvPr>
        </p:nvGraphicFramePr>
        <p:xfrm>
          <a:off x="603251" y="2232008"/>
          <a:ext cx="9414195" cy="171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839"/>
                <a:gridCol w="1882839"/>
                <a:gridCol w="1882839"/>
                <a:gridCol w="1882839"/>
                <a:gridCol w="1882839"/>
              </a:tblGrid>
              <a:tr h="509064">
                <a:tc>
                  <a:txBody>
                    <a:bodyPr/>
                    <a:lstStyle/>
                    <a:p>
                      <a:pPr marL="0" marR="0" indent="0" algn="l" defTabSz="914309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09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Total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09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Novel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09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Known</a:t>
                      </a:r>
                      <a:endParaRPr lang="en-US" sz="2000" dirty="0"/>
                    </a:p>
                  </a:txBody>
                  <a:tcPr/>
                </a:tc>
              </a:tr>
              <a:tr h="509064">
                <a:tc>
                  <a:txBody>
                    <a:bodyPr/>
                    <a:lstStyle/>
                    <a:p>
                      <a:pPr marL="0" marR="0" indent="0" algn="l" defTabSz="914309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Gene discovery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09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Tier 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09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2197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09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1251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09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946 (~50% </a:t>
                      </a:r>
                      <a:r>
                        <a:rPr lang="en-US" sz="2000" dirty="0" err="1" smtClean="0"/>
                        <a:t>Pheno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Exp</a:t>
                      </a:r>
                      <a:r>
                        <a:rPr lang="en-US" sz="2000" baseline="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509064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09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Tier 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09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1000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09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933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09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dirty="0" smtClean="0"/>
                        <a:t>67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Shape 267"/>
          <p:cNvSpPr txBox="1">
            <a:spLocks/>
          </p:cNvSpPr>
          <p:nvPr/>
        </p:nvSpPr>
        <p:spPr>
          <a:xfrm>
            <a:off x="445695" y="1479595"/>
            <a:ext cx="9893788" cy="730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normAutofit/>
          </a:bodyPr>
          <a:lstStyle>
            <a:lvl1pPr marL="342864" marR="0" indent="-342864" algn="l" defTabSz="914309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72432" marR="0" indent="-315279" algn="l" defTabSz="914309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078" marR="0" indent="-304770" algn="l" defTabSz="914309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186" marR="0" indent="-365723" algn="l" defTabSz="914309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341" marR="0" indent="-365723" algn="l" defTabSz="914309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493" marR="0" indent="-365723" algn="l" defTabSz="914309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649" marR="0" indent="-365723" algn="l" defTabSz="914309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5802" marR="0" indent="-365723" algn="l" defTabSz="914309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2957" marR="0" indent="-365723" algn="l" defTabSz="914309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defTabSz="658135" eaLnBrk="1" fontAlgn="auto" hangingPunct="1">
              <a:lnSpc>
                <a:spcPts val="4260"/>
              </a:lnSpc>
              <a:spcBef>
                <a:spcPts val="28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3600" kern="0" dirty="0" smtClean="0">
                <a:latin typeface="Trebuchet MS" charset="0"/>
                <a:ea typeface="Trebuchet MS" charset="0"/>
                <a:cs typeface="Trebuchet MS" charset="0"/>
              </a:rPr>
              <a:t>Start date 1 Dec 2011</a:t>
            </a:r>
            <a:endParaRPr lang="en-US" sz="3600" kern="0" dirty="0" smtClean="0">
              <a:latin typeface="Trebuchet MS" charset="0"/>
              <a:ea typeface="Trebuchet MS" charset="0"/>
              <a:cs typeface="Trebuchet MS" charset="0"/>
              <a:sym typeface="Arial"/>
            </a:endParaRPr>
          </a:p>
        </p:txBody>
      </p:sp>
      <p:sp>
        <p:nvSpPr>
          <p:cNvPr id="15" name="Shape 267"/>
          <p:cNvSpPr txBox="1">
            <a:spLocks/>
          </p:cNvSpPr>
          <p:nvPr/>
        </p:nvSpPr>
        <p:spPr>
          <a:xfrm>
            <a:off x="598095" y="4210095"/>
            <a:ext cx="9893788" cy="730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4" tIns="45714" rIns="45714" bIns="45714">
            <a:noAutofit/>
          </a:bodyPr>
          <a:lstStyle>
            <a:lvl1pPr marL="342864" marR="0" indent="-342864" algn="l" defTabSz="914309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72432" marR="0" indent="-315279" algn="l" defTabSz="914309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19078" marR="0" indent="-304770" algn="l" defTabSz="914309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37186" marR="0" indent="-365723" algn="l" defTabSz="914309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94341" marR="0" indent="-365723" algn="l" defTabSz="914309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51493" marR="0" indent="-365723" algn="l" defTabSz="914309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649" marR="0" indent="-365723" algn="l" defTabSz="914309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5802" marR="0" indent="-365723" algn="l" defTabSz="914309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2957" marR="0" indent="-365723" algn="l" defTabSz="914309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defTabSz="658135" eaLnBrk="1" fontAlgn="auto" hangingPunct="1">
              <a:lnSpc>
                <a:spcPts val="4260"/>
              </a:lnSpc>
              <a:spcBef>
                <a:spcPts val="28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3600" kern="0" dirty="0" smtClean="0">
                <a:latin typeface="Trebuchet MS" charset="0"/>
                <a:ea typeface="Trebuchet MS" charset="0"/>
                <a:cs typeface="Trebuchet MS" charset="0"/>
              </a:rPr>
              <a:t> 437 publications</a:t>
            </a:r>
          </a:p>
          <a:p>
            <a:pPr defTabSz="658135" eaLnBrk="1" fontAlgn="auto" hangingPunct="1">
              <a:lnSpc>
                <a:spcPts val="4260"/>
              </a:lnSpc>
              <a:spcBef>
                <a:spcPts val="28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3600" kern="0" dirty="0"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en-US" sz="3600" kern="0" dirty="0" smtClean="0">
                <a:latin typeface="Trebuchet MS" charset="0"/>
                <a:ea typeface="Trebuchet MS" charset="0"/>
                <a:cs typeface="Trebuchet MS" charset="0"/>
              </a:rPr>
              <a:t>5250 unique authors</a:t>
            </a:r>
          </a:p>
          <a:p>
            <a:pPr defTabSz="658135" eaLnBrk="1" fontAlgn="auto" hangingPunct="1">
              <a:lnSpc>
                <a:spcPts val="4260"/>
              </a:lnSpc>
              <a:spcBef>
                <a:spcPts val="28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3600" kern="0" dirty="0" smtClean="0">
                <a:latin typeface="Trebuchet MS" charset="0"/>
                <a:ea typeface="Trebuchet MS" charset="0"/>
                <a:cs typeface="Trebuchet MS" charset="0"/>
              </a:rPr>
              <a:t> 74 countries</a:t>
            </a:r>
          </a:p>
        </p:txBody>
      </p:sp>
    </p:spTree>
    <p:extLst>
      <p:ext uri="{BB962C8B-B14F-4D97-AF65-F5344CB8AC3E}">
        <p14:creationId xmlns:p14="http://schemas.microsoft.com/office/powerpoint/2010/main" val="5495262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457422"/>
              </p:ext>
            </p:extLst>
          </p:nvPr>
        </p:nvGraphicFramePr>
        <p:xfrm>
          <a:off x="1406705" y="406197"/>
          <a:ext cx="7736910" cy="54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84747" y="6220518"/>
            <a:ext cx="1513556" cy="637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81" dirty="0" err="1"/>
              <a:t>Shalini</a:t>
            </a:r>
            <a:r>
              <a:rPr lang="en-US" sz="1181" dirty="0"/>
              <a:t> N </a:t>
            </a:r>
            <a:r>
              <a:rPr lang="en-US" sz="1181" dirty="0" err="1"/>
              <a:t>Janghani</a:t>
            </a:r>
            <a:endParaRPr lang="en-US" sz="1181" dirty="0"/>
          </a:p>
          <a:p>
            <a:r>
              <a:rPr lang="en-US" sz="1181" dirty="0"/>
              <a:t> Donna M. Muzny</a:t>
            </a:r>
          </a:p>
          <a:p>
            <a:r>
              <a:rPr lang="en-US" sz="1181" dirty="0"/>
              <a:t>   Corinne Boehm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417" y="6075704"/>
            <a:ext cx="1446230" cy="637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81" dirty="0"/>
              <a:t>   </a:t>
            </a:r>
            <a:r>
              <a:rPr lang="en-US" sz="1181" i="1" dirty="0"/>
              <a:t>Data directly</a:t>
            </a:r>
          </a:p>
          <a:p>
            <a:r>
              <a:rPr lang="en-US" sz="1181" i="1" dirty="0"/>
              <a:t> from submitted</a:t>
            </a:r>
          </a:p>
          <a:p>
            <a:r>
              <a:rPr lang="en-US" sz="1181" i="1" dirty="0"/>
              <a:t>quarterly reports</a:t>
            </a:r>
          </a:p>
        </p:txBody>
      </p:sp>
    </p:spTree>
    <p:extLst>
      <p:ext uri="{BB962C8B-B14F-4D97-AF65-F5344CB8AC3E}">
        <p14:creationId xmlns:p14="http://schemas.microsoft.com/office/powerpoint/2010/main" val="21147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7" y="393700"/>
            <a:ext cx="9701213" cy="609600"/>
          </a:xfrm>
          <a:effectLst>
            <a:outerShdw blurRad="1035050" dist="25400" dir="2700000" sx="67000" sy="67000">
              <a:srgbClr val="000000">
                <a:alpha val="14000"/>
              </a:srgbClr>
            </a:outerShdw>
          </a:effectLst>
        </p:spPr>
        <p:txBody>
          <a:bodyPr anchor="t"/>
          <a:lstStyle/>
          <a:p>
            <a:pPr algn="l" eaLnBrk="1" hangingPunct="1">
              <a:lnSpc>
                <a:spcPts val="4720"/>
              </a:lnSpc>
              <a:defRPr/>
            </a:pPr>
            <a:r>
              <a:rPr lang="en-US" sz="4000" i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rebuchet MS"/>
                <a:cs typeface="Trebuchet MS"/>
              </a:rPr>
              <a:t>Mendelian disease: current scorecard</a:t>
            </a:r>
            <a:endParaRPr lang="en-US" sz="4000" i="1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rebuchet MS"/>
              <a:cs typeface="Trebuchet M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55638" y="4178300"/>
            <a:ext cx="9486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ts val="3600"/>
              </a:lnSpc>
              <a:spcBef>
                <a:spcPts val="1440"/>
              </a:spcBef>
              <a:buClr>
                <a:srgbClr val="929292"/>
              </a:buClr>
              <a:buSzPct val="100000"/>
              <a:buFont typeface="Wingdings" pitchFamily="-108" charset="2"/>
              <a:buChar char="§"/>
              <a:tabLst>
                <a:tab pos="4635500" algn="l"/>
              </a:tabLst>
              <a:defRPr/>
            </a:pPr>
            <a:r>
              <a:rPr lang="en-US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ＭＳ Ｐゴシック"/>
                <a:cs typeface="Trebuchet MS"/>
              </a:rPr>
              <a:t>Mendelian phenotypes 		~</a:t>
            </a:r>
            <a:r>
              <a:rPr lang="en-US" sz="3000" b="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ＭＳ Ｐゴシック"/>
                <a:cs typeface="Trebuchet MS"/>
              </a:rPr>
              <a:t>8</a:t>
            </a:r>
            <a:r>
              <a:rPr lang="en-US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ＭＳ Ｐゴシック"/>
                <a:cs typeface="Trebuchet MS"/>
              </a:rPr>
              <a:t>,500</a:t>
            </a:r>
          </a:p>
          <a:p>
            <a:pPr eaLnBrk="1" hangingPunct="1">
              <a:lnSpc>
                <a:spcPts val="3600"/>
              </a:lnSpc>
              <a:spcBef>
                <a:spcPts val="1440"/>
              </a:spcBef>
              <a:buClr>
                <a:srgbClr val="929292"/>
              </a:buClr>
              <a:buSzPct val="100000"/>
              <a:buFont typeface="Wingdings" pitchFamily="-108" charset="2"/>
              <a:buChar char="§"/>
              <a:tabLst>
                <a:tab pos="4635500" algn="l"/>
              </a:tabLst>
              <a:defRPr/>
            </a:pPr>
            <a:r>
              <a:rPr lang="en-US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ＭＳ Ｐゴシック"/>
                <a:cs typeface="Trebuchet MS"/>
              </a:rPr>
              <a:t>Genes with phenotypes		~</a:t>
            </a:r>
            <a:r>
              <a:rPr lang="en-US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ＭＳ Ｐゴシック"/>
                <a:cs typeface="Trebuchet MS"/>
              </a:rPr>
              <a:t>3,894 </a:t>
            </a:r>
            <a:r>
              <a:rPr lang="en-US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ＭＳ Ｐゴシック"/>
                <a:cs typeface="Trebuchet MS"/>
              </a:rPr>
              <a:t>(~</a:t>
            </a:r>
            <a:r>
              <a:rPr lang="en-US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ＭＳ Ｐゴシック"/>
                <a:cs typeface="Trebuchet MS"/>
              </a:rPr>
              <a:t>19% </a:t>
            </a:r>
            <a:r>
              <a:rPr lang="en-US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ＭＳ Ｐゴシック"/>
                <a:cs typeface="Trebuchet MS"/>
              </a:rPr>
              <a:t>of total)</a:t>
            </a:r>
          </a:p>
          <a:p>
            <a:pPr eaLnBrk="1" hangingPunct="1">
              <a:lnSpc>
                <a:spcPts val="3600"/>
              </a:lnSpc>
              <a:spcBef>
                <a:spcPts val="1440"/>
              </a:spcBef>
              <a:buClr>
                <a:srgbClr val="929292"/>
              </a:buClr>
              <a:buSzPct val="100000"/>
              <a:buFont typeface="Wingdings" pitchFamily="-108" charset="2"/>
              <a:buChar char="§"/>
              <a:tabLst>
                <a:tab pos="4635500" algn="l"/>
              </a:tabLst>
              <a:defRPr/>
            </a:pPr>
            <a:r>
              <a:rPr lang="en-US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ＭＳ Ｐゴシック"/>
                <a:cs typeface="Trebuchet MS"/>
              </a:rPr>
              <a:t>Explained phenotypes		~</a:t>
            </a:r>
            <a:r>
              <a:rPr lang="en-US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ＭＳ Ｐゴシック"/>
                <a:cs typeface="Trebuchet MS"/>
              </a:rPr>
              <a:t>6,187</a:t>
            </a:r>
            <a:endParaRPr lang="en-US" sz="3000" b="0" dirty="0" smtClean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ＭＳ Ｐゴシック"/>
              <a:cs typeface="Trebuchet MS"/>
            </a:endParaRPr>
          </a:p>
          <a:p>
            <a:pPr eaLnBrk="1" hangingPunct="1">
              <a:lnSpc>
                <a:spcPts val="3600"/>
              </a:lnSpc>
              <a:spcBef>
                <a:spcPts val="1440"/>
              </a:spcBef>
              <a:buClr>
                <a:srgbClr val="929292"/>
              </a:buClr>
              <a:buSzPct val="100000"/>
              <a:buFont typeface="Wingdings" pitchFamily="-108" charset="2"/>
              <a:buChar char="§"/>
              <a:tabLst>
                <a:tab pos="4635500" algn="l"/>
              </a:tabLst>
              <a:defRPr/>
            </a:pPr>
            <a:r>
              <a:rPr lang="en-US" sz="30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ＭＳ Ｐゴシック"/>
                <a:cs typeface="Trebuchet MS"/>
              </a:rPr>
              <a:t>Unexplained phenotypes		~2,500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714375" y="1181100"/>
            <a:ext cx="9572625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3075" y="1943100"/>
            <a:ext cx="174088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err="1" smtClean="0">
                <a:solidFill>
                  <a:srgbClr val="000000"/>
                </a:solidFill>
                <a:latin typeface="Trebuchet MS"/>
                <a:ea typeface="ＭＳ Ｐゴシック"/>
                <a:cs typeface="Trebuchet MS"/>
              </a:rPr>
              <a:t>OMIM.org</a:t>
            </a:r>
            <a:endParaRPr lang="en-US">
              <a:solidFill>
                <a:srgbClr val="000000"/>
              </a:solidFill>
              <a:latin typeface="Trebuchet MS"/>
              <a:ea typeface="ＭＳ Ｐゴシック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94601" y="5473095"/>
            <a:ext cx="26416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ＭＳ Ｐゴシック"/>
                <a:cs typeface="Trebuchet MS"/>
              </a:rPr>
              <a:t>~</a:t>
            </a:r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ＭＳ Ｐゴシック"/>
                <a:cs typeface="Trebuchet MS"/>
              </a:rPr>
              <a:t>300 new phenotypes/</a:t>
            </a:r>
            <a:r>
              <a:rPr lang="en-US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ea typeface="ＭＳ Ｐゴシック"/>
                <a:cs typeface="Trebuchet MS"/>
              </a:rPr>
              <a:t>yr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rebuchet MS"/>
              <a:ea typeface="ＭＳ Ｐゴシック"/>
              <a:cs typeface="Trebuchet M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86237" y="1416670"/>
            <a:ext cx="5929313" cy="2698130"/>
            <a:chOff x="4186237" y="1416670"/>
            <a:chExt cx="5929313" cy="2698130"/>
          </a:xfrm>
        </p:grpSpPr>
        <p:grpSp>
          <p:nvGrpSpPr>
            <p:cNvPr id="2" name="Group 1"/>
            <p:cNvGrpSpPr/>
            <p:nvPr/>
          </p:nvGrpSpPr>
          <p:grpSpPr>
            <a:xfrm>
              <a:off x="4186237" y="1416670"/>
              <a:ext cx="5929313" cy="2698130"/>
              <a:chOff x="3721100" y="1467470"/>
              <a:chExt cx="5270500" cy="2698130"/>
            </a:xfrm>
          </p:grpSpPr>
          <p:pic>
            <p:nvPicPr>
              <p:cNvPr id="11" name="Picture 10" descr="OMIM title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9" t="3138" r="1675" b="4313"/>
              <a:stretch/>
            </p:blipFill>
            <p:spPr>
              <a:xfrm>
                <a:off x="3721100" y="1467470"/>
                <a:ext cx="5270500" cy="269813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397511" y="2387600"/>
                <a:ext cx="1933008" cy="369332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Updated </a:t>
                </a:r>
                <a:r>
                  <a:rPr lang="en-US" sz="1800" dirty="0">
                    <a:solidFill>
                      <a:srgbClr val="000000"/>
                    </a:solidFill>
                    <a:latin typeface="Calibri"/>
                    <a:cs typeface="Calibri"/>
                  </a:rPr>
                  <a:t>1</a:t>
                </a:r>
                <a:r>
                  <a:rPr lang="en-US" sz="1800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 May </a:t>
                </a:r>
                <a:r>
                  <a:rPr lang="en-US" sz="1800" b="1" dirty="0" smtClean="0">
                    <a:solidFill>
                      <a:srgbClr val="000000"/>
                    </a:solidFill>
                    <a:latin typeface="Calibri"/>
                    <a:cs typeface="Calibri"/>
                  </a:rPr>
                  <a:t>2018</a:t>
                </a:r>
                <a:endParaRPr lang="en-US" sz="1800" b="1" dirty="0">
                  <a:solidFill>
                    <a:srgbClr val="000000"/>
                  </a:solidFill>
                  <a:latin typeface="Calibri"/>
                  <a:cs typeface="Calibri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8382000" y="2616200"/>
              <a:ext cx="1041400" cy="381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6" charset="0"/>
                <a:ea typeface="ＭＳ Ｐゴシック" pitchFamily="36" charset="-128"/>
                <a:cs typeface="ＭＳ Ｐゴシック" pitchFamily="3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817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80312" y="127000"/>
            <a:ext cx="9832088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i="1"/>
            </a:lvl1pPr>
          </a:lstStyle>
          <a:p>
            <a:pPr algn="l"/>
            <a:r>
              <a:rPr lang="en-US" dirty="0" smtClean="0"/>
              <a:t>Some lessons learned</a:t>
            </a:r>
            <a:endParaRPr dirty="0"/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18612" y="1315673"/>
            <a:ext cx="9893788" cy="554232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defTabSz="658135">
              <a:lnSpc>
                <a:spcPct val="120000"/>
              </a:lnSpc>
              <a:spcBef>
                <a:spcPts val="28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3600" dirty="0" smtClean="0">
                <a:latin typeface="Trebuchet MS" charset="0"/>
                <a:ea typeface="Trebuchet MS" charset="0"/>
                <a:cs typeface="Trebuchet MS" charset="0"/>
                <a:sym typeface="Arial"/>
              </a:rPr>
              <a:t>Heterogeneity extensive</a:t>
            </a:r>
          </a:p>
          <a:p>
            <a:pPr lvl="1" defTabSz="658135">
              <a:lnSpc>
                <a:spcPct val="120000"/>
              </a:lnSpc>
              <a:spcBef>
                <a:spcPts val="1000"/>
              </a:spcBef>
              <a:buClr>
                <a:srgbClr val="9BCD36"/>
              </a:buClr>
              <a:buSzPct val="70000"/>
              <a:buFont typeface="Courier New" charset="0"/>
              <a:buChar char="o"/>
              <a:defRPr sz="2200"/>
            </a:pPr>
            <a:r>
              <a:rPr lang="en-US" sz="3600" dirty="0" smtClean="0">
                <a:latin typeface="Trebuchet MS" charset="0"/>
                <a:ea typeface="Trebuchet MS" charset="0"/>
                <a:cs typeface="Trebuchet MS" charset="0"/>
                <a:sym typeface="Arial"/>
              </a:rPr>
              <a:t>Allelic often with different phenotypes</a:t>
            </a:r>
          </a:p>
          <a:p>
            <a:pPr lvl="1" defTabSz="658135">
              <a:lnSpc>
                <a:spcPct val="120000"/>
              </a:lnSpc>
              <a:spcBef>
                <a:spcPts val="1000"/>
              </a:spcBef>
              <a:buClr>
                <a:srgbClr val="9BCD36"/>
              </a:buClr>
              <a:buSzPct val="70000"/>
              <a:buFont typeface="Courier New" charset="0"/>
              <a:buChar char="o"/>
              <a:defRPr sz="2200"/>
            </a:pPr>
            <a:r>
              <a:rPr lang="en-US" sz="3600" dirty="0" smtClean="0">
                <a:latin typeface="Trebuchet MS" charset="0"/>
                <a:ea typeface="Trebuchet MS" charset="0"/>
                <a:cs typeface="Trebuchet MS" charset="0"/>
                <a:sym typeface="Arial"/>
              </a:rPr>
              <a:t>Locus</a:t>
            </a:r>
          </a:p>
          <a:p>
            <a:pPr defTabSz="658135">
              <a:lnSpc>
                <a:spcPct val="120000"/>
              </a:lnSpc>
              <a:spcBef>
                <a:spcPts val="10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3600" dirty="0" smtClean="0">
                <a:latin typeface="Trebuchet MS" charset="0"/>
                <a:ea typeface="Trebuchet MS" charset="0"/>
                <a:cs typeface="Trebuchet MS" charset="0"/>
                <a:sym typeface="Arial"/>
              </a:rPr>
              <a:t>Atypical phenotypes - Multi-</a:t>
            </a:r>
            <a:r>
              <a:rPr lang="en-US" sz="3600" dirty="0" err="1" smtClean="0">
                <a:latin typeface="Trebuchet MS" charset="0"/>
                <a:ea typeface="Trebuchet MS" charset="0"/>
                <a:cs typeface="Trebuchet MS" charset="0"/>
                <a:sym typeface="Arial"/>
              </a:rPr>
              <a:t>Mendels</a:t>
            </a:r>
            <a:endParaRPr lang="en-US" sz="3600" dirty="0" smtClean="0">
              <a:latin typeface="Trebuchet MS" charset="0"/>
              <a:ea typeface="Trebuchet MS" charset="0"/>
              <a:cs typeface="Trebuchet MS" charset="0"/>
              <a:sym typeface="Arial"/>
            </a:endParaRPr>
          </a:p>
          <a:p>
            <a:pPr defTabSz="658135">
              <a:lnSpc>
                <a:spcPct val="120000"/>
              </a:lnSpc>
              <a:spcBef>
                <a:spcPts val="10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3600" dirty="0">
                <a:latin typeface="Trebuchet MS" charset="0"/>
                <a:ea typeface="Trebuchet MS" charset="0"/>
                <a:cs typeface="Trebuchet MS" charset="0"/>
                <a:sym typeface="Arial"/>
              </a:rPr>
              <a:t>Genome/epigenome interactions </a:t>
            </a:r>
          </a:p>
          <a:p>
            <a:pPr defTabSz="658135">
              <a:lnSpc>
                <a:spcPct val="120000"/>
              </a:lnSpc>
              <a:spcBef>
                <a:spcPts val="1000"/>
              </a:spcBef>
              <a:buClr>
                <a:srgbClr val="9BCD36"/>
              </a:buClr>
              <a:buFont typeface="Wingdings" charset="2"/>
              <a:buChar char="§"/>
              <a:defRPr sz="2200"/>
            </a:pPr>
            <a:r>
              <a:rPr lang="en-US" sz="3600" dirty="0" smtClean="0">
                <a:latin typeface="Trebuchet MS" charset="0"/>
                <a:ea typeface="Trebuchet MS" charset="0"/>
                <a:cs typeface="Trebuchet MS" charset="0"/>
                <a:sym typeface="Arial"/>
              </a:rPr>
              <a:t>Penetrance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20699" y="1193800"/>
            <a:ext cx="9766301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0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88607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685800" y="1117600"/>
            <a:ext cx="9601200" cy="0"/>
          </a:xfrm>
          <a:prstGeom prst="line">
            <a:avLst/>
          </a:prstGeom>
          <a:noFill/>
          <a:ln w="57150" cmpd="thickThin">
            <a:solidFill>
              <a:srgbClr val="34007E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96914" y="88900"/>
            <a:ext cx="9601186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0" i="1" kern="0" dirty="0" smtClean="0">
                <a:latin typeface="Calibri"/>
                <a:ea typeface="Gill Sans" charset="0"/>
                <a:cs typeface="Calibri"/>
              </a:rPr>
              <a:t>Allelic heterogeneity </a:t>
            </a:r>
            <a:r>
              <a:rPr lang="en-US" sz="3000" b="0" i="1" kern="0" smtClean="0">
                <a:latin typeface="Calibri"/>
                <a:ea typeface="Gill Sans" charset="0"/>
                <a:cs typeface="Calibri"/>
              </a:rPr>
              <a:t>and the Phenotype/Gene </a:t>
            </a:r>
            <a:r>
              <a:rPr lang="en-US" sz="3000" b="0" i="1" kern="0" dirty="0" smtClean="0">
                <a:latin typeface="Calibri"/>
                <a:ea typeface="Gill Sans" charset="0"/>
                <a:cs typeface="Calibri"/>
              </a:rPr>
              <a:t>relationship*</a:t>
            </a:r>
            <a:endParaRPr kumimoji="0" lang="en-US" sz="30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Gill Sans" charset="0"/>
              <a:cs typeface="Calibri"/>
            </a:endParaRPr>
          </a:p>
        </p:txBody>
      </p:sp>
      <p:grpSp>
        <p:nvGrpSpPr>
          <p:cNvPr id="5" name="Group 16"/>
          <p:cNvGrpSpPr/>
          <p:nvPr/>
        </p:nvGrpSpPr>
        <p:grpSpPr>
          <a:xfrm>
            <a:off x="457206" y="1277887"/>
            <a:ext cx="9588500" cy="5064226"/>
            <a:chOff x="457200" y="1074687"/>
            <a:chExt cx="9588500" cy="5064226"/>
          </a:xfrm>
          <a:effectLst>
            <a:outerShdw blurRad="50800" dist="38100" dir="2700000">
              <a:srgbClr val="000000">
                <a:alpha val="79000"/>
              </a:srgbClr>
            </a:outerShdw>
          </a:effectLst>
        </p:grpSpPr>
        <p:pic>
          <p:nvPicPr>
            <p:cNvPr id="6" name="Picture 5" descr="Dis gene vs pheno.jpg"/>
            <p:cNvPicPr>
              <a:picLocks noChangeAspect="1"/>
            </p:cNvPicPr>
            <p:nvPr/>
          </p:nvPicPr>
          <p:blipFill>
            <a:blip r:embed="rId3"/>
            <a:srcRect l="2963" r="3827"/>
            <a:stretch>
              <a:fillRect/>
            </a:stretch>
          </p:blipFill>
          <p:spPr>
            <a:xfrm>
              <a:off x="457200" y="1074687"/>
              <a:ext cx="9588500" cy="5064226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 bwMode="auto">
            <a:xfrm>
              <a:off x="7975600" y="5156200"/>
              <a:ext cx="304800" cy="1588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D738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9537700" y="5156200"/>
              <a:ext cx="304800" cy="1588"/>
            </a:xfrm>
            <a:prstGeom prst="line">
              <a:avLst/>
            </a:prstGeom>
            <a:solidFill>
              <a:schemeClr val="bg1"/>
            </a:solidFill>
            <a:ln w="38100" cap="flat" cmpd="sng" algn="ctr">
              <a:solidFill>
                <a:srgbClr val="D738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TextBox 8"/>
          <p:cNvSpPr txBox="1"/>
          <p:nvPr/>
        </p:nvSpPr>
        <p:spPr>
          <a:xfrm>
            <a:off x="6819901" y="1587500"/>
            <a:ext cx="3025588" cy="1200328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  <a:effectLst>
            <a:outerShdw blurRad="50800" dist="38100" dir="2700000">
              <a:srgbClr val="000000">
                <a:alpha val="81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accent4">
                    <a:lumMod val="10000"/>
                  </a:schemeClr>
                </a:solidFill>
                <a:latin typeface="Calibri"/>
                <a:cs typeface="Calibri"/>
              </a:rPr>
              <a:t>Disease genes = 2779</a:t>
            </a:r>
          </a:p>
          <a:p>
            <a:r>
              <a:rPr lang="en-US" sz="2400" b="0" dirty="0" smtClean="0">
                <a:solidFill>
                  <a:schemeClr val="accent4">
                    <a:lumMod val="10000"/>
                  </a:schemeClr>
                </a:solidFill>
                <a:latin typeface="Calibri"/>
                <a:cs typeface="Calibri"/>
              </a:rPr>
              <a:t>Phenotypes = 4631</a:t>
            </a:r>
          </a:p>
          <a:p>
            <a:r>
              <a:rPr lang="en-US" sz="2400" b="0" dirty="0" err="1" smtClean="0">
                <a:solidFill>
                  <a:schemeClr val="accent4">
                    <a:lumMod val="10000"/>
                  </a:schemeClr>
                </a:solidFill>
                <a:latin typeface="Calibri"/>
                <a:cs typeface="Calibri"/>
              </a:rPr>
              <a:t>Phenos</a:t>
            </a:r>
            <a:r>
              <a:rPr lang="en-US" sz="2400" b="0" dirty="0" smtClean="0">
                <a:solidFill>
                  <a:schemeClr val="accent4">
                    <a:lumMod val="10000"/>
                  </a:schemeClr>
                </a:solidFill>
                <a:latin typeface="Calibri"/>
                <a:cs typeface="Calibri"/>
              </a:rPr>
              <a:t>/</a:t>
            </a:r>
            <a:r>
              <a:rPr lang="en-US" sz="2400" b="0" dirty="0" err="1" smtClean="0">
                <a:solidFill>
                  <a:schemeClr val="accent4">
                    <a:lumMod val="10000"/>
                  </a:schemeClr>
                </a:solidFill>
                <a:latin typeface="Calibri"/>
                <a:cs typeface="Calibri"/>
              </a:rPr>
              <a:t>dz</a:t>
            </a:r>
            <a:r>
              <a:rPr lang="en-US" sz="2400" b="0" dirty="0" smtClean="0">
                <a:solidFill>
                  <a:schemeClr val="accent4">
                    <a:lumMod val="10000"/>
                  </a:schemeClr>
                </a:solidFill>
                <a:latin typeface="Calibri"/>
                <a:cs typeface="Calibri"/>
              </a:rPr>
              <a:t> gene = 1.67</a:t>
            </a:r>
            <a:endParaRPr lang="en-US" sz="2400" b="0" dirty="0">
              <a:solidFill>
                <a:schemeClr val="accent4">
                  <a:lumMod val="1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4100" y="6334780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* </a:t>
            </a:r>
            <a:r>
              <a:rPr lang="en-US" sz="2000" b="0" dirty="0" smtClean="0">
                <a:latin typeface="Calibri"/>
                <a:cs typeface="Calibri"/>
              </a:rPr>
              <a:t>OMIM</a:t>
            </a:r>
            <a:endParaRPr lang="en-US" sz="20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88218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0"/>
            <a:ea typeface="ＭＳ Ｐゴシック" pitchFamily="36" charset="-128"/>
            <a:cs typeface="ＭＳ Ｐゴシック" pitchFamily="3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6" charset="0"/>
            <a:ea typeface="ＭＳ Ｐゴシック" pitchFamily="36" charset="-128"/>
            <a:cs typeface="ＭＳ Ｐゴシック" pitchFamily="3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3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30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15664</TotalTime>
  <Words>1056</Words>
  <Application>Microsoft Macintosh PowerPoint</Application>
  <PresentationFormat>35mm Slides</PresentationFormat>
  <Paragraphs>206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Calibri</vt:lpstr>
      <vt:lpstr>Calibri Light</vt:lpstr>
      <vt:lpstr>Chalkboard</vt:lpstr>
      <vt:lpstr>Courier New</vt:lpstr>
      <vt:lpstr>Gill Sans</vt:lpstr>
      <vt:lpstr>Helvetica</vt:lpstr>
      <vt:lpstr>ＭＳ Ｐゴシック</vt:lpstr>
      <vt:lpstr>Trebuchet MS</vt:lpstr>
      <vt:lpstr>Wingdings</vt:lpstr>
      <vt:lpstr>Arial</vt:lpstr>
      <vt:lpstr>6_Blank Presentation</vt:lpstr>
      <vt:lpstr>3_Office Theme</vt:lpstr>
      <vt:lpstr>PowerPoint Presentation</vt:lpstr>
      <vt:lpstr>Phenotype: a medical genetics viewpoint </vt:lpstr>
      <vt:lpstr>Box 1: Research strategies using rare, low frequency variants and structural variants* </vt:lpstr>
      <vt:lpstr>PowerPoint Presentation</vt:lpstr>
      <vt:lpstr>CMGs: current progress (6yrs)</vt:lpstr>
      <vt:lpstr>PowerPoint Presentation</vt:lpstr>
      <vt:lpstr>Mendelian disease: current scorecard</vt:lpstr>
      <vt:lpstr>Some lessons learned</vt:lpstr>
      <vt:lpstr>PowerPoint Presentation</vt:lpstr>
      <vt:lpstr>PowerPoint Presentation</vt:lpstr>
      <vt:lpstr>PowerPoint Presentation</vt:lpstr>
      <vt:lpstr>Epigenome Patterns in Kabuki Syndrome *</vt:lpstr>
      <vt:lpstr>How do histone alterations produce disease in KS? *</vt:lpstr>
      <vt:lpstr>DNA methylation patterns in KS? *</vt:lpstr>
      <vt:lpstr>How do histone alterations produce disease in KS? *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Yeast Genome Array</dc:title>
  <cp:lastModifiedBy>David Valle</cp:lastModifiedBy>
  <cp:revision>1654</cp:revision>
  <dcterms:created xsi:type="dcterms:W3CDTF">2012-02-07T14:37:25Z</dcterms:created>
  <dcterms:modified xsi:type="dcterms:W3CDTF">2018-05-01T19:21:25Z</dcterms:modified>
</cp:coreProperties>
</file>