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4" r:id="rId1"/>
  </p:sldMasterIdLst>
  <p:notesMasterIdLst>
    <p:notesMasterId r:id="rId20"/>
  </p:notesMasterIdLst>
  <p:handoutMasterIdLst>
    <p:handoutMasterId r:id="rId21"/>
  </p:handoutMasterIdLst>
  <p:sldIdLst>
    <p:sldId id="293" r:id="rId2"/>
    <p:sldId id="298" r:id="rId3"/>
    <p:sldId id="299" r:id="rId4"/>
    <p:sldId id="300" r:id="rId5"/>
    <p:sldId id="301" r:id="rId6"/>
    <p:sldId id="304" r:id="rId7"/>
    <p:sldId id="318" r:id="rId8"/>
    <p:sldId id="307" r:id="rId9"/>
    <p:sldId id="308" r:id="rId10"/>
    <p:sldId id="310" r:id="rId11"/>
    <p:sldId id="311" r:id="rId12"/>
    <p:sldId id="312" r:id="rId13"/>
    <p:sldId id="316" r:id="rId14"/>
    <p:sldId id="317" r:id="rId15"/>
    <p:sldId id="319" r:id="rId16"/>
    <p:sldId id="313" r:id="rId17"/>
    <p:sldId id="314" r:id="rId18"/>
    <p:sldId id="315" r:id="rId19"/>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616365"/>
    <a:srgbClr val="02102A"/>
    <a:srgbClr val="052150"/>
    <a:srgbClr val="032251"/>
    <a:srgbClr val="03204C"/>
    <a:srgbClr val="02122A"/>
    <a:srgbClr val="616166"/>
    <a:srgbClr val="5E9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56"/>
    <p:restoredTop sz="94662"/>
  </p:normalViewPr>
  <p:slideViewPr>
    <p:cSldViewPr snapToGrid="0">
      <p:cViewPr varScale="1">
        <p:scale>
          <a:sx n="82" d="100"/>
          <a:sy n="82" d="100"/>
        </p:scale>
        <p:origin x="336" y="6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66" d="100"/>
          <a:sy n="66" d="100"/>
        </p:scale>
        <p:origin x="2280"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indorffl\Desktop\Working%20folder\gwas%20catalog%20data-2018-03-13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indorffl\Desktop\Working%20folder\gwas%20catalog%20data-2018-03-13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indorffl\Desktop\Working%20folder\gwas%20catalog%20data-2018-03-13c.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'counts for graph'!$B$1</c:f>
              <c:strCache>
                <c:ptCount val="1"/>
                <c:pt idx="0">
                  <c:v>Studies</c:v>
                </c:pt>
              </c:strCache>
            </c:strRef>
          </c:tx>
          <c:spPr>
            <a:ln w="28575" cap="rnd">
              <a:solidFill>
                <a:schemeClr val="accent1"/>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graph'!$B$2:$B$15</c:f>
              <c:numCache>
                <c:formatCode>General</c:formatCode>
                <c:ptCount val="14"/>
                <c:pt idx="0">
                  <c:v>2</c:v>
                </c:pt>
                <c:pt idx="1">
                  <c:v>10</c:v>
                </c:pt>
                <c:pt idx="2">
                  <c:v>132</c:v>
                </c:pt>
                <c:pt idx="3">
                  <c:v>312</c:v>
                </c:pt>
                <c:pt idx="4">
                  <c:v>562</c:v>
                </c:pt>
                <c:pt idx="5">
                  <c:v>944</c:v>
                </c:pt>
                <c:pt idx="6">
                  <c:v>1380</c:v>
                </c:pt>
                <c:pt idx="7">
                  <c:v>1826</c:v>
                </c:pt>
                <c:pt idx="8">
                  <c:v>2354</c:v>
                </c:pt>
                <c:pt idx="9">
                  <c:v>2778</c:v>
                </c:pt>
                <c:pt idx="10">
                  <c:v>3337</c:v>
                </c:pt>
                <c:pt idx="11">
                  <c:v>3983</c:v>
                </c:pt>
                <c:pt idx="12">
                  <c:v>4924</c:v>
                </c:pt>
                <c:pt idx="13">
                  <c:v>4971</c:v>
                </c:pt>
              </c:numCache>
            </c:numRef>
          </c:val>
          <c:smooth val="0"/>
          <c:extLst>
            <c:ext xmlns:c16="http://schemas.microsoft.com/office/drawing/2014/chart" uri="{C3380CC4-5D6E-409C-BE32-E72D297353CC}">
              <c16:uniqueId val="{00000000-9BAD-43AE-971A-EEC79C70CBD5}"/>
            </c:ext>
          </c:extLst>
        </c:ser>
        <c:dLbls>
          <c:showLegendKey val="0"/>
          <c:showVal val="0"/>
          <c:showCatName val="0"/>
          <c:showSerName val="0"/>
          <c:showPercent val="0"/>
          <c:showBubbleSize val="0"/>
        </c:dLbls>
        <c:marker val="1"/>
        <c:smooth val="0"/>
        <c:axId val="337668048"/>
        <c:axId val="337668376"/>
      </c:lineChart>
      <c:lineChart>
        <c:grouping val="standard"/>
        <c:varyColors val="0"/>
        <c:ser>
          <c:idx val="1"/>
          <c:order val="1"/>
          <c:tx>
            <c:strRef>
              <c:f>'counts for graph'!$C$1</c:f>
              <c:strCache>
                <c:ptCount val="1"/>
                <c:pt idx="0">
                  <c:v>Associations</c:v>
                </c:pt>
              </c:strCache>
            </c:strRef>
          </c:tx>
          <c:spPr>
            <a:ln w="28575" cap="rnd">
              <a:solidFill>
                <a:schemeClr val="accent2"/>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graph'!$C$2:$C$15</c:f>
              <c:numCache>
                <c:formatCode>General</c:formatCode>
                <c:ptCount val="14"/>
                <c:pt idx="0">
                  <c:v>2</c:v>
                </c:pt>
                <c:pt idx="1">
                  <c:v>10</c:v>
                </c:pt>
                <c:pt idx="2">
                  <c:v>450</c:v>
                </c:pt>
                <c:pt idx="3">
                  <c:v>1432</c:v>
                </c:pt>
                <c:pt idx="4">
                  <c:v>2826</c:v>
                </c:pt>
                <c:pt idx="5">
                  <c:v>5395</c:v>
                </c:pt>
                <c:pt idx="6">
                  <c:v>7997</c:v>
                </c:pt>
                <c:pt idx="7">
                  <c:v>12471</c:v>
                </c:pt>
                <c:pt idx="8">
                  <c:v>18087</c:v>
                </c:pt>
                <c:pt idx="9">
                  <c:v>22365</c:v>
                </c:pt>
                <c:pt idx="10">
                  <c:v>34418</c:v>
                </c:pt>
                <c:pt idx="11">
                  <c:v>49286</c:v>
                </c:pt>
                <c:pt idx="12">
                  <c:v>66663</c:v>
                </c:pt>
                <c:pt idx="13">
                  <c:v>67857</c:v>
                </c:pt>
              </c:numCache>
            </c:numRef>
          </c:val>
          <c:smooth val="0"/>
          <c:extLst>
            <c:ext xmlns:c16="http://schemas.microsoft.com/office/drawing/2014/chart" uri="{C3380CC4-5D6E-409C-BE32-E72D297353CC}">
              <c16:uniqueId val="{00000001-9BAD-43AE-971A-EEC79C70CBD5}"/>
            </c:ext>
          </c:extLst>
        </c:ser>
        <c:dLbls>
          <c:showLegendKey val="0"/>
          <c:showVal val="0"/>
          <c:showCatName val="0"/>
          <c:showSerName val="0"/>
          <c:showPercent val="0"/>
          <c:showBubbleSize val="0"/>
        </c:dLbls>
        <c:marker val="1"/>
        <c:smooth val="0"/>
        <c:axId val="338105848"/>
        <c:axId val="338105520"/>
      </c:lineChart>
      <c:dateAx>
        <c:axId val="3376680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Publication</a:t>
                </a:r>
                <a:r>
                  <a:rPr lang="en-US" baseline="0"/>
                  <a:t> </a:t>
                </a:r>
                <a:r>
                  <a:rPr lang="en-US"/>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7668376"/>
        <c:crosses val="autoZero"/>
        <c:auto val="0"/>
        <c:lblOffset val="100"/>
        <c:baseTimeUnit val="months"/>
        <c:majorUnit val="1"/>
        <c:majorTimeUnit val="years"/>
      </c:dateAx>
      <c:valAx>
        <c:axId val="337668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Studies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7668048"/>
        <c:crosses val="autoZero"/>
        <c:crossBetween val="between"/>
      </c:valAx>
      <c:valAx>
        <c:axId val="33810552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Associations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8105848"/>
        <c:crosses val="max"/>
        <c:crossBetween val="between"/>
      </c:valAx>
      <c:dateAx>
        <c:axId val="338105848"/>
        <c:scaling>
          <c:orientation val="minMax"/>
        </c:scaling>
        <c:delete val="1"/>
        <c:axPos val="b"/>
        <c:numFmt formatCode="mmm\-yy" sourceLinked="1"/>
        <c:majorTickMark val="out"/>
        <c:minorTickMark val="none"/>
        <c:tickLblPos val="nextTo"/>
        <c:crossAx val="338105520"/>
        <c:crosses val="autoZero"/>
        <c:auto val="1"/>
        <c:lblOffset val="100"/>
        <c:baseTimeUnit val="month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EA only</c:v>
          </c:tx>
          <c:spPr>
            <a:ln w="28575" cap="rnd">
              <a:solidFill>
                <a:schemeClr val="accent2"/>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graph'!$E$2:$E$15</c:f>
              <c:numCache>
                <c:formatCode>0.0%</c:formatCode>
                <c:ptCount val="14"/>
                <c:pt idx="0">
                  <c:v>0.84375</c:v>
                </c:pt>
                <c:pt idx="1">
                  <c:v>0.85190134392180816</c:v>
                </c:pt>
                <c:pt idx="2">
                  <c:v>0.95067555282665128</c:v>
                </c:pt>
                <c:pt idx="3">
                  <c:v>0.94593713594090589</c:v>
                </c:pt>
                <c:pt idx="4">
                  <c:v>0.90828294565291534</c:v>
                </c:pt>
                <c:pt idx="5">
                  <c:v>0.87890546631253441</c:v>
                </c:pt>
                <c:pt idx="6">
                  <c:v>0.84206342210356122</c:v>
                </c:pt>
                <c:pt idx="7">
                  <c:v>0.80087827298101444</c:v>
                </c:pt>
                <c:pt idx="8">
                  <c:v>0.80197981735345358</c:v>
                </c:pt>
                <c:pt idx="9">
                  <c:v>0.79489623760324268</c:v>
                </c:pt>
                <c:pt idx="10">
                  <c:v>0.80605824043299301</c:v>
                </c:pt>
                <c:pt idx="11">
                  <c:v>0.84064331673297887</c:v>
                </c:pt>
                <c:pt idx="12">
                  <c:v>0.83184302890555362</c:v>
                </c:pt>
                <c:pt idx="13">
                  <c:v>0.82940531105422277</c:v>
                </c:pt>
              </c:numCache>
            </c:numRef>
          </c:val>
          <c:smooth val="0"/>
          <c:extLst>
            <c:ext xmlns:c16="http://schemas.microsoft.com/office/drawing/2014/chart" uri="{C3380CC4-5D6E-409C-BE32-E72D297353CC}">
              <c16:uniqueId val="{00000000-2BA4-4631-8128-61841985D8FE}"/>
            </c:ext>
          </c:extLst>
        </c:ser>
        <c:ser>
          <c:idx val="2"/>
          <c:order val="2"/>
          <c:tx>
            <c:v>Non-EA only</c:v>
          </c:tx>
          <c:spPr>
            <a:ln w="28575" cap="rnd">
              <a:solidFill>
                <a:schemeClr val="accent6"/>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graph'!$G$2:$G$15</c:f>
              <c:numCache>
                <c:formatCode>0.0%</c:formatCode>
                <c:ptCount val="14"/>
                <c:pt idx="0">
                  <c:v>0.15625</c:v>
                </c:pt>
                <c:pt idx="1">
                  <c:v>0.14809865607819181</c:v>
                </c:pt>
                <c:pt idx="2">
                  <c:v>4.9324447173348676E-2</c:v>
                </c:pt>
                <c:pt idx="3">
                  <c:v>5.0194093987125592E-2</c:v>
                </c:pt>
                <c:pt idx="4">
                  <c:v>8.6778707935717417E-2</c:v>
                </c:pt>
                <c:pt idx="5">
                  <c:v>0.10925805539042946</c:v>
                </c:pt>
                <c:pt idx="6">
                  <c:v>0.14762057878163862</c:v>
                </c:pt>
                <c:pt idx="7">
                  <c:v>0.18495365566922675</c:v>
                </c:pt>
                <c:pt idx="8">
                  <c:v>0.18673122290448466</c:v>
                </c:pt>
                <c:pt idx="9">
                  <c:v>0.19542759356143286</c:v>
                </c:pt>
                <c:pt idx="10">
                  <c:v>0.18630763860024163</c:v>
                </c:pt>
                <c:pt idx="11">
                  <c:v>0.1524787463298766</c:v>
                </c:pt>
                <c:pt idx="12">
                  <c:v>0.15096810780238692</c:v>
                </c:pt>
                <c:pt idx="13">
                  <c:v>0.15092828857126539</c:v>
                </c:pt>
              </c:numCache>
            </c:numRef>
          </c:val>
          <c:smooth val="0"/>
          <c:extLst>
            <c:ext xmlns:c16="http://schemas.microsoft.com/office/drawing/2014/chart" uri="{C3380CC4-5D6E-409C-BE32-E72D297353CC}">
              <c16:uniqueId val="{00000001-2BA4-4631-8128-61841985D8FE}"/>
            </c:ext>
          </c:extLst>
        </c:ser>
        <c:dLbls>
          <c:showLegendKey val="0"/>
          <c:showVal val="0"/>
          <c:showCatName val="0"/>
          <c:showSerName val="0"/>
          <c:showPercent val="0"/>
          <c:showBubbleSize val="0"/>
        </c:dLbls>
        <c:marker val="1"/>
        <c:smooth val="0"/>
        <c:axId val="343298624"/>
        <c:axId val="343300592"/>
      </c:lineChart>
      <c:lineChart>
        <c:grouping val="standard"/>
        <c:varyColors val="0"/>
        <c:ser>
          <c:idx val="1"/>
          <c:order val="1"/>
          <c:tx>
            <c:v>Mixed, including EA</c:v>
          </c:tx>
          <c:spPr>
            <a:ln w="28575" cap="rnd">
              <a:solidFill>
                <a:schemeClr val="accent4"/>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graph'!$F$2:$F$15</c:f>
              <c:numCache>
                <c:formatCode>0.0%</c:formatCode>
                <c:ptCount val="14"/>
                <c:pt idx="0">
                  <c:v>0</c:v>
                </c:pt>
                <c:pt idx="1">
                  <c:v>0</c:v>
                </c:pt>
                <c:pt idx="2">
                  <c:v>0</c:v>
                </c:pt>
                <c:pt idx="3">
                  <c:v>3.868770071968548E-3</c:v>
                </c:pt>
                <c:pt idx="4">
                  <c:v>4.9383464113672854E-3</c:v>
                </c:pt>
                <c:pt idx="5">
                  <c:v>1.1836478297036126E-2</c:v>
                </c:pt>
                <c:pt idx="6">
                  <c:v>1.0315999114800195E-2</c:v>
                </c:pt>
                <c:pt idx="7">
                  <c:v>1.4168071349758761E-2</c:v>
                </c:pt>
                <c:pt idx="8">
                  <c:v>1.1288959742061733E-2</c:v>
                </c:pt>
                <c:pt idx="9">
                  <c:v>9.6761688353245168E-3</c:v>
                </c:pt>
                <c:pt idx="10">
                  <c:v>7.6341209667653981E-3</c:v>
                </c:pt>
                <c:pt idx="11">
                  <c:v>6.8779369371445714E-3</c:v>
                </c:pt>
                <c:pt idx="12">
                  <c:v>1.7188863292059493E-2</c:v>
                </c:pt>
                <c:pt idx="13">
                  <c:v>1.966640037451187E-2</c:v>
                </c:pt>
              </c:numCache>
            </c:numRef>
          </c:val>
          <c:smooth val="0"/>
          <c:extLst>
            <c:ext xmlns:c16="http://schemas.microsoft.com/office/drawing/2014/chart" uri="{C3380CC4-5D6E-409C-BE32-E72D297353CC}">
              <c16:uniqueId val="{00000002-2BA4-4631-8128-61841985D8FE}"/>
            </c:ext>
          </c:extLst>
        </c:ser>
        <c:dLbls>
          <c:showLegendKey val="0"/>
          <c:showVal val="0"/>
          <c:showCatName val="0"/>
          <c:showSerName val="0"/>
          <c:showPercent val="0"/>
          <c:showBubbleSize val="0"/>
        </c:dLbls>
        <c:marker val="1"/>
        <c:smooth val="0"/>
        <c:axId val="414138952"/>
        <c:axId val="414145184"/>
      </c:lineChart>
      <c:dateAx>
        <c:axId val="343298624"/>
        <c:scaling>
          <c:orientation val="minMax"/>
          <c:min val="38687"/>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Publication</a:t>
                </a:r>
                <a:r>
                  <a:rPr lang="en-US" baseline="0"/>
                  <a:t> Year</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lgn="ctr">
              <a:defRPr lang="en-US" sz="900" b="0" i="0" u="none" strike="noStrike" kern="1200" baseline="0">
                <a:solidFill>
                  <a:schemeClr val="tx1">
                    <a:lumMod val="65000"/>
                    <a:lumOff val="35000"/>
                  </a:schemeClr>
                </a:solidFill>
                <a:latin typeface="+mn-lt"/>
                <a:ea typeface="+mn-ea"/>
                <a:cs typeface="+mn-cs"/>
              </a:defRPr>
            </a:pPr>
            <a:endParaRPr lang="en-US"/>
          </a:p>
        </c:txPr>
        <c:crossAx val="343300592"/>
        <c:crosses val="autoZero"/>
        <c:auto val="1"/>
        <c:lblOffset val="100"/>
        <c:baseTimeUnit val="months"/>
        <c:majorUnit val="12"/>
        <c:majorTimeUnit val="months"/>
      </c:dateAx>
      <c:valAx>
        <c:axId val="3433005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EA</a:t>
                </a:r>
                <a:r>
                  <a:rPr lang="en-US" baseline="0"/>
                  <a:t> or non-EA</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298624"/>
        <c:crosses val="autoZero"/>
        <c:crossBetween val="between"/>
        <c:majorUnit val="0.2"/>
      </c:valAx>
      <c:valAx>
        <c:axId val="414145184"/>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Mixed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138952"/>
        <c:crosses val="max"/>
        <c:crossBetween val="between"/>
      </c:valAx>
      <c:dateAx>
        <c:axId val="414138952"/>
        <c:scaling>
          <c:orientation val="minMax"/>
        </c:scaling>
        <c:delete val="1"/>
        <c:axPos val="b"/>
        <c:numFmt formatCode="mmm\-yy" sourceLinked="1"/>
        <c:majorTickMark val="out"/>
        <c:minorTickMark val="none"/>
        <c:tickLblPos val="nextTo"/>
        <c:crossAx val="414145184"/>
        <c:crosses val="autoZero"/>
        <c:auto val="1"/>
        <c:lblOffset val="100"/>
        <c:baseTimeUnit val="months"/>
      </c:date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'counts for graph'!$I$1</c:f>
              <c:strCache>
                <c:ptCount val="1"/>
                <c:pt idx="0">
                  <c:v>MAF&lt;0.01</c:v>
                </c:pt>
              </c:strCache>
            </c:strRef>
          </c:tx>
          <c:spPr>
            <a:ln w="28575" cap="rnd">
              <a:solidFill>
                <a:schemeClr val="accent2"/>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graph'!$I$2:$I$15</c:f>
              <c:numCache>
                <c:formatCode>General</c:formatCode>
                <c:ptCount val="14"/>
                <c:pt idx="0">
                  <c:v>0</c:v>
                </c:pt>
                <c:pt idx="1">
                  <c:v>0</c:v>
                </c:pt>
                <c:pt idx="2">
                  <c:v>0</c:v>
                </c:pt>
                <c:pt idx="3">
                  <c:v>0</c:v>
                </c:pt>
                <c:pt idx="4">
                  <c:v>0</c:v>
                </c:pt>
                <c:pt idx="5">
                  <c:v>3</c:v>
                </c:pt>
                <c:pt idx="6">
                  <c:v>8</c:v>
                </c:pt>
                <c:pt idx="7">
                  <c:v>88</c:v>
                </c:pt>
                <c:pt idx="8">
                  <c:v>139</c:v>
                </c:pt>
                <c:pt idx="9">
                  <c:v>154</c:v>
                </c:pt>
                <c:pt idx="10">
                  <c:v>1007</c:v>
                </c:pt>
                <c:pt idx="11">
                  <c:v>1406</c:v>
                </c:pt>
                <c:pt idx="12">
                  <c:v>1665</c:v>
                </c:pt>
                <c:pt idx="13">
                  <c:v>1669</c:v>
                </c:pt>
              </c:numCache>
            </c:numRef>
          </c:val>
          <c:smooth val="0"/>
          <c:extLst>
            <c:ext xmlns:c16="http://schemas.microsoft.com/office/drawing/2014/chart" uri="{C3380CC4-5D6E-409C-BE32-E72D297353CC}">
              <c16:uniqueId val="{00000000-920F-485D-A669-3A2C9DC720D2}"/>
            </c:ext>
          </c:extLst>
        </c:ser>
        <c:ser>
          <c:idx val="1"/>
          <c:order val="1"/>
          <c:tx>
            <c:strRef>
              <c:f>'counts for graph'!$J$1</c:f>
              <c:strCache>
                <c:ptCount val="1"/>
                <c:pt idx="0">
                  <c:v>MAF&lt;0.05</c:v>
                </c:pt>
              </c:strCache>
            </c:strRef>
          </c:tx>
          <c:spPr>
            <a:ln w="28575" cap="rnd">
              <a:solidFill>
                <a:schemeClr val="accent4"/>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graph'!$J$2:$J$15</c:f>
              <c:numCache>
                <c:formatCode>General</c:formatCode>
                <c:ptCount val="14"/>
                <c:pt idx="0">
                  <c:v>0</c:v>
                </c:pt>
                <c:pt idx="1">
                  <c:v>0</c:v>
                </c:pt>
                <c:pt idx="2">
                  <c:v>4</c:v>
                </c:pt>
                <c:pt idx="3">
                  <c:v>24</c:v>
                </c:pt>
                <c:pt idx="4">
                  <c:v>85</c:v>
                </c:pt>
                <c:pt idx="5">
                  <c:v>164</c:v>
                </c:pt>
                <c:pt idx="6">
                  <c:v>227</c:v>
                </c:pt>
                <c:pt idx="7">
                  <c:v>505</c:v>
                </c:pt>
                <c:pt idx="8">
                  <c:v>828</c:v>
                </c:pt>
                <c:pt idx="9">
                  <c:v>1103</c:v>
                </c:pt>
                <c:pt idx="10">
                  <c:v>1972</c:v>
                </c:pt>
                <c:pt idx="11">
                  <c:v>2816</c:v>
                </c:pt>
                <c:pt idx="12">
                  <c:v>3821</c:v>
                </c:pt>
                <c:pt idx="13">
                  <c:v>3858</c:v>
                </c:pt>
              </c:numCache>
            </c:numRef>
          </c:val>
          <c:smooth val="0"/>
          <c:extLst>
            <c:ext xmlns:c16="http://schemas.microsoft.com/office/drawing/2014/chart" uri="{C3380CC4-5D6E-409C-BE32-E72D297353CC}">
              <c16:uniqueId val="{00000001-920F-485D-A669-3A2C9DC720D2}"/>
            </c:ext>
          </c:extLst>
        </c:ser>
        <c:ser>
          <c:idx val="2"/>
          <c:order val="2"/>
          <c:tx>
            <c:strRef>
              <c:f>'counts for graph'!$K$1</c:f>
              <c:strCache>
                <c:ptCount val="1"/>
                <c:pt idx="0">
                  <c:v>MAF&lt;0.1</c:v>
                </c:pt>
              </c:strCache>
            </c:strRef>
          </c:tx>
          <c:spPr>
            <a:ln w="28575" cap="rnd">
              <a:solidFill>
                <a:schemeClr val="accent6"/>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graph'!$K$2:$K$15</c:f>
              <c:numCache>
                <c:formatCode>General</c:formatCode>
                <c:ptCount val="14"/>
                <c:pt idx="0">
                  <c:v>0</c:v>
                </c:pt>
                <c:pt idx="1">
                  <c:v>0</c:v>
                </c:pt>
                <c:pt idx="2">
                  <c:v>15</c:v>
                </c:pt>
                <c:pt idx="3">
                  <c:v>73</c:v>
                </c:pt>
                <c:pt idx="4">
                  <c:v>148</c:v>
                </c:pt>
                <c:pt idx="5">
                  <c:v>311</c:v>
                </c:pt>
                <c:pt idx="6">
                  <c:v>455</c:v>
                </c:pt>
                <c:pt idx="7">
                  <c:v>759</c:v>
                </c:pt>
                <c:pt idx="8">
                  <c:v>1170</c:v>
                </c:pt>
                <c:pt idx="9">
                  <c:v>1485</c:v>
                </c:pt>
                <c:pt idx="10">
                  <c:v>2057</c:v>
                </c:pt>
                <c:pt idx="11">
                  <c:v>2948</c:v>
                </c:pt>
                <c:pt idx="12">
                  <c:v>3938</c:v>
                </c:pt>
                <c:pt idx="13">
                  <c:v>3959</c:v>
                </c:pt>
              </c:numCache>
            </c:numRef>
          </c:val>
          <c:smooth val="0"/>
          <c:extLst>
            <c:ext xmlns:c16="http://schemas.microsoft.com/office/drawing/2014/chart" uri="{C3380CC4-5D6E-409C-BE32-E72D297353CC}">
              <c16:uniqueId val="{00000002-920F-485D-A669-3A2C9DC720D2}"/>
            </c:ext>
          </c:extLst>
        </c:ser>
        <c:ser>
          <c:idx val="3"/>
          <c:order val="3"/>
          <c:tx>
            <c:strRef>
              <c:f>'counts for graph'!$L$1</c:f>
              <c:strCache>
                <c:ptCount val="1"/>
                <c:pt idx="0">
                  <c:v>MAF&lt;0.25</c:v>
                </c:pt>
              </c:strCache>
            </c:strRef>
          </c:tx>
          <c:spPr>
            <a:ln w="28575" cap="rnd">
              <a:solidFill>
                <a:schemeClr val="accent2">
                  <a:lumMod val="60000"/>
                </a:schemeClr>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graph'!$L$2:$L$15</c:f>
              <c:numCache>
                <c:formatCode>General</c:formatCode>
                <c:ptCount val="14"/>
                <c:pt idx="0">
                  <c:v>0</c:v>
                </c:pt>
                <c:pt idx="1">
                  <c:v>0</c:v>
                </c:pt>
                <c:pt idx="2">
                  <c:v>69</c:v>
                </c:pt>
                <c:pt idx="3">
                  <c:v>323</c:v>
                </c:pt>
                <c:pt idx="4">
                  <c:v>663</c:v>
                </c:pt>
                <c:pt idx="5">
                  <c:v>1287</c:v>
                </c:pt>
                <c:pt idx="6">
                  <c:v>1847</c:v>
                </c:pt>
                <c:pt idx="7">
                  <c:v>2820</c:v>
                </c:pt>
                <c:pt idx="8">
                  <c:v>4102</c:v>
                </c:pt>
                <c:pt idx="9">
                  <c:v>4931</c:v>
                </c:pt>
                <c:pt idx="10">
                  <c:v>7041</c:v>
                </c:pt>
                <c:pt idx="11">
                  <c:v>9485</c:v>
                </c:pt>
                <c:pt idx="12">
                  <c:v>12490</c:v>
                </c:pt>
                <c:pt idx="13">
                  <c:v>12586</c:v>
                </c:pt>
              </c:numCache>
            </c:numRef>
          </c:val>
          <c:smooth val="0"/>
          <c:extLst>
            <c:ext xmlns:c16="http://schemas.microsoft.com/office/drawing/2014/chart" uri="{C3380CC4-5D6E-409C-BE32-E72D297353CC}">
              <c16:uniqueId val="{00000003-920F-485D-A669-3A2C9DC720D2}"/>
            </c:ext>
          </c:extLst>
        </c:ser>
        <c:ser>
          <c:idx val="4"/>
          <c:order val="4"/>
          <c:tx>
            <c:strRef>
              <c:f>'counts for graph'!$M$1</c:f>
              <c:strCache>
                <c:ptCount val="1"/>
                <c:pt idx="0">
                  <c:v>MAF&lt;0.5</c:v>
                </c:pt>
              </c:strCache>
            </c:strRef>
          </c:tx>
          <c:spPr>
            <a:ln w="28575" cap="rnd">
              <a:solidFill>
                <a:schemeClr val="accent4">
                  <a:lumMod val="60000"/>
                </a:schemeClr>
              </a:solidFill>
              <a:round/>
            </a:ln>
            <a:effectLst/>
          </c:spPr>
          <c:marker>
            <c:symbol val="none"/>
          </c:marker>
          <c:cat>
            <c:numRef>
              <c:f>'counts for graph'!$A$2:$A$15</c:f>
              <c:numCache>
                <c:formatCode>mmm\-yy</c:formatCode>
                <c:ptCount val="14"/>
                <c:pt idx="0">
                  <c:v>38687</c:v>
                </c:pt>
                <c:pt idx="1">
                  <c:v>39052</c:v>
                </c:pt>
                <c:pt idx="2">
                  <c:v>39417</c:v>
                </c:pt>
                <c:pt idx="3">
                  <c:v>39783</c:v>
                </c:pt>
                <c:pt idx="4">
                  <c:v>40148</c:v>
                </c:pt>
                <c:pt idx="5">
                  <c:v>40513</c:v>
                </c:pt>
                <c:pt idx="6">
                  <c:v>40878</c:v>
                </c:pt>
                <c:pt idx="7">
                  <c:v>41244</c:v>
                </c:pt>
                <c:pt idx="8">
                  <c:v>41609</c:v>
                </c:pt>
                <c:pt idx="9">
                  <c:v>41974</c:v>
                </c:pt>
                <c:pt idx="10">
                  <c:v>42339</c:v>
                </c:pt>
                <c:pt idx="11">
                  <c:v>42705</c:v>
                </c:pt>
                <c:pt idx="12">
                  <c:v>43070</c:v>
                </c:pt>
                <c:pt idx="13">
                  <c:v>43172</c:v>
                </c:pt>
              </c:numCache>
            </c:numRef>
          </c:cat>
          <c:val>
            <c:numRef>
              <c:f>'counts for graph'!$M$2:$M$15</c:f>
              <c:numCache>
                <c:formatCode>General</c:formatCode>
                <c:ptCount val="14"/>
                <c:pt idx="0">
                  <c:v>0</c:v>
                </c:pt>
                <c:pt idx="1">
                  <c:v>2</c:v>
                </c:pt>
                <c:pt idx="2">
                  <c:v>147</c:v>
                </c:pt>
                <c:pt idx="3">
                  <c:v>579</c:v>
                </c:pt>
                <c:pt idx="4">
                  <c:v>1090</c:v>
                </c:pt>
                <c:pt idx="5">
                  <c:v>2172</c:v>
                </c:pt>
                <c:pt idx="6">
                  <c:v>3008</c:v>
                </c:pt>
                <c:pt idx="7">
                  <c:v>4519</c:v>
                </c:pt>
                <c:pt idx="8">
                  <c:v>6593</c:v>
                </c:pt>
                <c:pt idx="9">
                  <c:v>8215</c:v>
                </c:pt>
                <c:pt idx="10">
                  <c:v>12362</c:v>
                </c:pt>
                <c:pt idx="11">
                  <c:v>17295</c:v>
                </c:pt>
                <c:pt idx="12">
                  <c:v>23086</c:v>
                </c:pt>
                <c:pt idx="13">
                  <c:v>23292</c:v>
                </c:pt>
              </c:numCache>
            </c:numRef>
          </c:val>
          <c:smooth val="0"/>
          <c:extLst>
            <c:ext xmlns:c16="http://schemas.microsoft.com/office/drawing/2014/chart" uri="{C3380CC4-5D6E-409C-BE32-E72D297353CC}">
              <c16:uniqueId val="{00000004-920F-485D-A669-3A2C9DC720D2}"/>
            </c:ext>
          </c:extLst>
        </c:ser>
        <c:dLbls>
          <c:showLegendKey val="0"/>
          <c:showVal val="0"/>
          <c:showCatName val="0"/>
          <c:showSerName val="0"/>
          <c:showPercent val="0"/>
          <c:showBubbleSize val="0"/>
        </c:dLbls>
        <c:smooth val="0"/>
        <c:axId val="443183840"/>
        <c:axId val="483053392"/>
      </c:lineChart>
      <c:dateAx>
        <c:axId val="4431838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Publication 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3053392"/>
        <c:crosses val="autoZero"/>
        <c:auto val="1"/>
        <c:lblOffset val="100"/>
        <c:baseTimeUnit val="months"/>
        <c:majorUnit val="12"/>
        <c:majorTimeUnit val="months"/>
      </c:dateAx>
      <c:valAx>
        <c:axId val="4830533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Associations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31838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CD2BA2-F4CF-4E48-A6D9-6D48925772B1}" type="datetimeFigureOut">
              <a:rPr lang="en-US" smtClean="0"/>
              <a:t>5/1/2018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099539-F269-B64D-B583-3588045FCD67}" type="slidenum">
              <a:rPr lang="en-US" smtClean="0"/>
              <a:t>‹#›</a:t>
            </a:fld>
            <a:endParaRPr lang="en-US"/>
          </a:p>
        </p:txBody>
      </p:sp>
    </p:spTree>
    <p:extLst>
      <p:ext uri="{BB962C8B-B14F-4D97-AF65-F5344CB8AC3E}">
        <p14:creationId xmlns:p14="http://schemas.microsoft.com/office/powerpoint/2010/main" val="1554172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401791-AF4A-434F-A100-3EAE938867AD}" type="datetimeFigureOut">
              <a:rPr lang="en-US" smtClean="0"/>
              <a:t>5/1/2018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8BAFF-ADEB-4744-BC7F-43E9D31D4077}" type="slidenum">
              <a:rPr lang="en-US" smtClean="0"/>
              <a:t>‹#›</a:t>
            </a:fld>
            <a:endParaRPr lang="en-US"/>
          </a:p>
        </p:txBody>
      </p:sp>
    </p:spTree>
    <p:extLst>
      <p:ext uri="{BB962C8B-B14F-4D97-AF65-F5344CB8AC3E}">
        <p14:creationId xmlns:p14="http://schemas.microsoft.com/office/powerpoint/2010/main" val="308064526"/>
      </p:ext>
    </p:extLst>
  </p:cSld>
  <p:clrMap bg1="lt1" tx1="dk1" bg2="lt2" tx2="dk2" accent1="accent1" accent2="accent2" accent3="accent3" accent4="accent4" accent5="accent5" accent6="accent6" hlink="hlink" folHlink="folHlink"/>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1</a:t>
            </a:fld>
            <a:endParaRPr lang="en-US"/>
          </a:p>
        </p:txBody>
      </p:sp>
    </p:spTree>
    <p:extLst>
      <p:ext uri="{BB962C8B-B14F-4D97-AF65-F5344CB8AC3E}">
        <p14:creationId xmlns:p14="http://schemas.microsoft.com/office/powerpoint/2010/main" val="155541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adjust for the known GWAS </a:t>
            </a:r>
            <a:r>
              <a:rPr lang="en-US" dirty="0" err="1"/>
              <a:t>tagSNP</a:t>
            </a:r>
            <a:r>
              <a:rPr lang="en-US" dirty="0"/>
              <a:t> (T), does the signal remain genome-wide significant?</a:t>
            </a:r>
          </a:p>
          <a:p>
            <a:r>
              <a:rPr lang="en-US" dirty="0"/>
              <a:t>See attenuation but still GWS – have narrowed down the region with putative causal SNP</a:t>
            </a:r>
          </a:p>
        </p:txBody>
      </p:sp>
      <p:sp>
        <p:nvSpPr>
          <p:cNvPr id="4" name="Slide Number Placeholder 3"/>
          <p:cNvSpPr>
            <a:spLocks noGrp="1"/>
          </p:cNvSpPr>
          <p:nvPr>
            <p:ph type="sldNum" sz="quarter" idx="10"/>
          </p:nvPr>
        </p:nvSpPr>
        <p:spPr/>
        <p:txBody>
          <a:bodyPr/>
          <a:lstStyle/>
          <a:p>
            <a:fld id="{8278BAFF-ADEB-4744-BC7F-43E9D31D4077}" type="slidenum">
              <a:rPr lang="en-US" smtClean="0"/>
              <a:t>11</a:t>
            </a:fld>
            <a:endParaRPr lang="en-US"/>
          </a:p>
        </p:txBody>
      </p:sp>
    </p:spTree>
    <p:extLst>
      <p:ext uri="{BB962C8B-B14F-4D97-AF65-F5344CB8AC3E}">
        <p14:creationId xmlns:p14="http://schemas.microsoft.com/office/powerpoint/2010/main" val="3270987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Identification of secondary allele – no attenuation</a:t>
            </a:r>
          </a:p>
        </p:txBody>
      </p:sp>
      <p:sp>
        <p:nvSpPr>
          <p:cNvPr id="4" name="Slide Number Placeholder 3"/>
          <p:cNvSpPr>
            <a:spLocks noGrp="1"/>
          </p:cNvSpPr>
          <p:nvPr>
            <p:ph type="sldNum" sz="quarter" idx="10"/>
          </p:nvPr>
        </p:nvSpPr>
        <p:spPr/>
        <p:txBody>
          <a:bodyPr/>
          <a:lstStyle/>
          <a:p>
            <a:fld id="{8278BAFF-ADEB-4744-BC7F-43E9D31D4077}" type="slidenum">
              <a:rPr lang="en-US" smtClean="0"/>
              <a:t>12</a:t>
            </a:fld>
            <a:endParaRPr lang="en-US"/>
          </a:p>
        </p:txBody>
      </p:sp>
    </p:spTree>
    <p:extLst>
      <p:ext uri="{BB962C8B-B14F-4D97-AF65-F5344CB8AC3E}">
        <p14:creationId xmlns:p14="http://schemas.microsoft.com/office/powerpoint/2010/main" val="210162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Credible set = SNPs nearby to a GWAS variant likely to include the putative causal SNP. (All variants with posterior probability exceeding a </a:t>
            </a:r>
            <a:r>
              <a:rPr lang="en-US" dirty="0" err="1"/>
              <a:t>threshhold</a:t>
            </a:r>
            <a:r>
              <a:rPr lang="en-US" dirty="0"/>
              <a:t>.)</a:t>
            </a:r>
          </a:p>
        </p:txBody>
      </p:sp>
      <p:sp>
        <p:nvSpPr>
          <p:cNvPr id="4" name="Slide Number Placeholder 3"/>
          <p:cNvSpPr>
            <a:spLocks noGrp="1"/>
          </p:cNvSpPr>
          <p:nvPr>
            <p:ph type="sldNum" sz="quarter" idx="10"/>
          </p:nvPr>
        </p:nvSpPr>
        <p:spPr/>
        <p:txBody>
          <a:bodyPr/>
          <a:lstStyle/>
          <a:p>
            <a:fld id="{8278BAFF-ADEB-4744-BC7F-43E9D31D4077}" type="slidenum">
              <a:rPr lang="en-US" smtClean="0"/>
              <a:t>13</a:t>
            </a:fld>
            <a:endParaRPr lang="en-US"/>
          </a:p>
        </p:txBody>
      </p:sp>
    </p:spTree>
    <p:extLst>
      <p:ext uri="{BB962C8B-B14F-4D97-AF65-F5344CB8AC3E}">
        <p14:creationId xmlns:p14="http://schemas.microsoft.com/office/powerpoint/2010/main" val="857573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9 in UKBB vs. 4 in PAGE</a:t>
            </a:r>
          </a:p>
          <a:p>
            <a:r>
              <a:rPr lang="en-US" dirty="0"/>
              <a:t>Analysis still in progress: similar trend with other traits?</a:t>
            </a:r>
          </a:p>
        </p:txBody>
      </p:sp>
      <p:sp>
        <p:nvSpPr>
          <p:cNvPr id="4" name="Slide Number Placeholder 3"/>
          <p:cNvSpPr>
            <a:spLocks noGrp="1"/>
          </p:cNvSpPr>
          <p:nvPr>
            <p:ph type="sldNum" sz="quarter" idx="10"/>
          </p:nvPr>
        </p:nvSpPr>
        <p:spPr/>
        <p:txBody>
          <a:bodyPr/>
          <a:lstStyle/>
          <a:p>
            <a:fld id="{8278BAFF-ADEB-4744-BC7F-43E9D31D4077}" type="slidenum">
              <a:rPr lang="en-US" smtClean="0"/>
              <a:t>14</a:t>
            </a:fld>
            <a:endParaRPr lang="en-US"/>
          </a:p>
        </p:txBody>
      </p:sp>
    </p:spTree>
    <p:extLst>
      <p:ext uri="{BB962C8B-B14F-4D97-AF65-F5344CB8AC3E}">
        <p14:creationId xmlns:p14="http://schemas.microsoft.com/office/powerpoint/2010/main" val="2796441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Analysis still in progress: similar trend with other traits?</a:t>
            </a:r>
          </a:p>
        </p:txBody>
      </p:sp>
      <p:sp>
        <p:nvSpPr>
          <p:cNvPr id="4" name="Slide Number Placeholder 3"/>
          <p:cNvSpPr>
            <a:spLocks noGrp="1"/>
          </p:cNvSpPr>
          <p:nvPr>
            <p:ph type="sldNum" sz="quarter" idx="10"/>
          </p:nvPr>
        </p:nvSpPr>
        <p:spPr/>
        <p:txBody>
          <a:bodyPr/>
          <a:lstStyle/>
          <a:p>
            <a:fld id="{8278BAFF-ADEB-4744-BC7F-43E9D31D4077}" type="slidenum">
              <a:rPr lang="en-US" smtClean="0"/>
              <a:t>15</a:t>
            </a:fld>
            <a:endParaRPr lang="en-US"/>
          </a:p>
        </p:txBody>
      </p:sp>
    </p:spTree>
    <p:extLst>
      <p:ext uri="{BB962C8B-B14F-4D97-AF65-F5344CB8AC3E}">
        <p14:creationId xmlns:p14="http://schemas.microsoft.com/office/powerpoint/2010/main" val="3361860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b="0" i="0" u="none" strike="noStrike" kern="1200" baseline="0" dirty="0">
                <a:solidFill>
                  <a:schemeClr val="tx1"/>
                </a:solidFill>
                <a:latin typeface="+mn-lt"/>
                <a:ea typeface="+mn-ea"/>
                <a:cs typeface="+mn-cs"/>
              </a:rPr>
              <a:t>WGS in 3781 from UK10K cohorts; GWAS data in 57K with in silico FU in 210K </a:t>
            </a:r>
          </a:p>
          <a:p>
            <a:pPr marL="285750" indent="-285750">
              <a:buFont typeface="Arial" panose="020B0604020202020204" pitchFamily="34" charset="0"/>
              <a:buChar char="•"/>
            </a:pPr>
            <a:r>
              <a:rPr lang="en-US" sz="1600" b="0" i="0" u="none" strike="noStrike" kern="1200" baseline="0" dirty="0">
                <a:solidFill>
                  <a:schemeClr val="tx1"/>
                </a:solidFill>
                <a:latin typeface="+mn-lt"/>
                <a:ea typeface="+mn-ea"/>
                <a:cs typeface="+mn-cs"/>
              </a:rPr>
              <a:t>Effect sizes (beta in SD units) and 95% confidence intervals as a function of MAF Diamonds = newly reported variants; circles = previously reported variants are denoted in circles.</a:t>
            </a:r>
          </a:p>
          <a:p>
            <a:pPr marL="285750" indent="-285750">
              <a:buFont typeface="Arial" panose="020B0604020202020204" pitchFamily="34" charset="0"/>
              <a:buChar char="•"/>
            </a:pPr>
            <a:r>
              <a:rPr lang="en-US" sz="1600" b="0" i="0" u="none" strike="noStrike" kern="1200" baseline="0" dirty="0">
                <a:solidFill>
                  <a:schemeClr val="tx1"/>
                </a:solidFill>
                <a:latin typeface="+mn-lt"/>
                <a:ea typeface="+mn-ea"/>
                <a:cs typeface="+mn-cs"/>
              </a:rPr>
              <a:t>The curves indicate 80% power at</a:t>
            </a:r>
            <a:r>
              <a:rPr lang="en-US" dirty="0"/>
              <a:t> </a:t>
            </a:r>
            <a:r>
              <a:rPr lang="en-US" sz="1600" b="0" i="0" u="none" strike="noStrike" kern="1200" baseline="0" dirty="0">
                <a:solidFill>
                  <a:schemeClr val="tx1"/>
                </a:solidFill>
                <a:latin typeface="+mn-lt"/>
                <a:ea typeface="+mn-ea"/>
                <a:cs typeface="+mn-cs"/>
              </a:rPr>
              <a:t>p</a:t>
            </a:r>
            <a:r>
              <a:rPr lang="en-US" dirty="0"/>
              <a:t>&lt;</a:t>
            </a:r>
            <a:r>
              <a:rPr lang="en-US" sz="1600" b="0" i="0" u="none" strike="noStrike" kern="1200" baseline="0" dirty="0">
                <a:solidFill>
                  <a:schemeClr val="tx1"/>
                </a:solidFill>
                <a:latin typeface="+mn-lt"/>
                <a:ea typeface="+mn-ea"/>
                <a:cs typeface="+mn-cs"/>
              </a:rPr>
              <a:t>5.3x10-8, for five representative sample sizes of the discovery stage: (1) height,</a:t>
            </a:r>
          </a:p>
          <a:p>
            <a:pPr marL="285750" indent="-285750">
              <a:buFont typeface="Arial" panose="020B0604020202020204" pitchFamily="34" charset="0"/>
              <a:buChar char="•"/>
            </a:pPr>
            <a:r>
              <a:rPr lang="en-US" sz="1600" b="0" i="0" u="none" strike="noStrike" kern="1200" baseline="0" dirty="0">
                <a:solidFill>
                  <a:schemeClr val="tx1"/>
                </a:solidFill>
                <a:latin typeface="+mn-lt"/>
                <a:ea typeface="+mn-ea"/>
                <a:cs typeface="+mn-cs"/>
              </a:rPr>
              <a:t>BMI, weight; (2) TFM, TLM; (3) TRFM; (4) waist circumference, waist circumference adjusted for BMI; (5) hip circumference, waist to hip ratio, hip circumference adjusted for BMI, waist to hip ratio adjusted for BMI. The sample size for height (blue line) had 80% power to detect associations down to 0.1% MAF for betas R 0.19 standard deviations (0.36 and 0.23 for TFM [orange] and waist to hip ratio [purple], respectively; not plotted).</a:t>
            </a:r>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16</a:t>
            </a:fld>
            <a:endParaRPr lang="en-US"/>
          </a:p>
        </p:txBody>
      </p:sp>
    </p:spTree>
    <p:extLst>
      <p:ext uri="{BB962C8B-B14F-4D97-AF65-F5344CB8AC3E}">
        <p14:creationId xmlns:p14="http://schemas.microsoft.com/office/powerpoint/2010/main" val="321976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17</a:t>
            </a:fld>
            <a:endParaRPr lang="en-US"/>
          </a:p>
        </p:txBody>
      </p:sp>
    </p:spTree>
    <p:extLst>
      <p:ext uri="{BB962C8B-B14F-4D97-AF65-F5344CB8AC3E}">
        <p14:creationId xmlns:p14="http://schemas.microsoft.com/office/powerpoint/2010/main" val="3285542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78BAFF-ADEB-4744-BC7F-43E9D31D4077}" type="slidenum">
              <a:rPr lang="en-US" smtClean="0"/>
              <a:t>18</a:t>
            </a:fld>
            <a:endParaRPr lang="en-US"/>
          </a:p>
        </p:txBody>
      </p:sp>
    </p:spTree>
    <p:extLst>
      <p:ext uri="{BB962C8B-B14F-4D97-AF65-F5344CB8AC3E}">
        <p14:creationId xmlns:p14="http://schemas.microsoft.com/office/powerpoint/2010/main" val="3004228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NGS is being done at scale as we’ve heard, still a lot to learn from GWAS…</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3</a:t>
            </a:fld>
            <a:endParaRPr lang="en-US"/>
          </a:p>
        </p:txBody>
      </p:sp>
    </p:spTree>
    <p:extLst>
      <p:ext uri="{BB962C8B-B14F-4D97-AF65-F5344CB8AC3E}">
        <p14:creationId xmlns:p14="http://schemas.microsoft.com/office/powerpoint/2010/main" val="1410125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4</a:t>
            </a:fld>
            <a:endParaRPr lang="en-US"/>
          </a:p>
        </p:txBody>
      </p:sp>
    </p:spTree>
    <p:extLst>
      <p:ext uri="{BB962C8B-B14F-4D97-AF65-F5344CB8AC3E}">
        <p14:creationId xmlns:p14="http://schemas.microsoft.com/office/powerpoint/2010/main" val="111415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Non-EA contribute disproportionately high number of associations relative to EA</a:t>
            </a:r>
          </a:p>
        </p:txBody>
      </p:sp>
      <p:sp>
        <p:nvSpPr>
          <p:cNvPr id="4" name="Slide Number Placeholder 3"/>
          <p:cNvSpPr>
            <a:spLocks noGrp="1"/>
          </p:cNvSpPr>
          <p:nvPr>
            <p:ph type="sldNum" sz="quarter" idx="10"/>
          </p:nvPr>
        </p:nvSpPr>
        <p:spPr/>
        <p:txBody>
          <a:bodyPr/>
          <a:lstStyle/>
          <a:p>
            <a:fld id="{8278BAFF-ADEB-4744-BC7F-43E9D31D4077}" type="slidenum">
              <a:rPr lang="en-US" smtClean="0"/>
              <a:t>5</a:t>
            </a:fld>
            <a:endParaRPr lang="en-US"/>
          </a:p>
        </p:txBody>
      </p:sp>
    </p:spTree>
    <p:extLst>
      <p:ext uri="{BB962C8B-B14F-4D97-AF65-F5344CB8AC3E}">
        <p14:creationId xmlns:p14="http://schemas.microsoft.com/office/powerpoint/2010/main" val="221670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effectLst/>
                <a:latin typeface="+mn-lt"/>
                <a:ea typeface="+mn-ea"/>
                <a:cs typeface="+mn-cs"/>
              </a:rPr>
              <a:t>This figure displays the top ten most common traits in the GWAS Catalog and the percentage of individuals from each ancestry category. The traits with the greatest representation of ancestrally diverse individuals, based on number of ancestry categories represented, are anthropometric traits (BMI and Body Height) and common diseases (Type 2 Diabetes and Heart Disease). The Catalog-wide bias towards inclusion of European ancestry individuals is also observed in all traits analyzed (aqua and green).</a:t>
            </a:r>
          </a:p>
          <a:p>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6</a:t>
            </a:fld>
            <a:endParaRPr lang="en-US"/>
          </a:p>
        </p:txBody>
      </p:sp>
    </p:spTree>
    <p:extLst>
      <p:ext uri="{BB962C8B-B14F-4D97-AF65-F5344CB8AC3E}">
        <p14:creationId xmlns:p14="http://schemas.microsoft.com/office/powerpoint/2010/main" val="2476575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H/L, 34% AA</a:t>
            </a:r>
          </a:p>
        </p:txBody>
      </p:sp>
      <p:sp>
        <p:nvSpPr>
          <p:cNvPr id="4" name="Slide Number Placeholder 3"/>
          <p:cNvSpPr>
            <a:spLocks noGrp="1"/>
          </p:cNvSpPr>
          <p:nvPr>
            <p:ph type="sldNum" sz="quarter" idx="10"/>
          </p:nvPr>
        </p:nvSpPr>
        <p:spPr/>
        <p:txBody>
          <a:bodyPr/>
          <a:lstStyle/>
          <a:p>
            <a:fld id="{8278BAFF-ADEB-4744-BC7F-43E9D31D4077}" type="slidenum">
              <a:rPr lang="en-US" smtClean="0"/>
              <a:t>7</a:t>
            </a:fld>
            <a:endParaRPr lang="en-US"/>
          </a:p>
        </p:txBody>
      </p:sp>
    </p:spTree>
    <p:extLst>
      <p:ext uri="{BB962C8B-B14F-4D97-AF65-F5344CB8AC3E}">
        <p14:creationId xmlns:p14="http://schemas.microsoft.com/office/powerpoint/2010/main" val="1765569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381000" y="685800"/>
            <a:ext cx="6096000" cy="3429000"/>
          </a:xfrm>
          <a:prstGeom prst="rect">
            <a:avLst/>
          </a:prstGeom>
          <a:ln/>
        </p:spPr>
      </p:sp>
      <p:sp>
        <p:nvSpPr>
          <p:cNvPr id="164867"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773" tIns="46385" rIns="92773" bIns="46385" numCol="1" anchor="t" anchorCtr="0" compatLnSpc="1">
            <a:prstTxWarp prst="textNoShape">
              <a:avLst/>
            </a:prstTxWarp>
          </a:bodyPr>
          <a:lstStyle/>
          <a:p>
            <a:pPr defTabSz="921309">
              <a:defRPr/>
            </a:pPr>
            <a:r>
              <a:rPr lang="en-US" strike="noStrike" baseline="0" dirty="0">
                <a:latin typeface="Arial" pitchFamily="34" charset="0"/>
                <a:cs typeface="Arial" pitchFamily="34" charset="0"/>
              </a:rPr>
              <a:t>Improve ability to identify important genetic variation</a:t>
            </a:r>
          </a:p>
          <a:p>
            <a:pPr defTabSz="921309">
              <a:defRPr/>
            </a:pPr>
            <a:r>
              <a:rPr lang="en-US" strike="noStrike" baseline="0" dirty="0">
                <a:latin typeface="Arial" pitchFamily="34" charset="0"/>
                <a:cs typeface="Arial" pitchFamily="34" charset="0"/>
              </a:rPr>
              <a:t>The Population Architecture using Genomics and Epidemiology (PAGE) program focuses on identifying and characterizing genomic variants associated with common disease in ancestrally diverse populations.  </a:t>
            </a:r>
          </a:p>
          <a:p>
            <a:pPr defTabSz="921309">
              <a:defRPr/>
            </a:pPr>
            <a:endParaRPr lang="en-US" strike="noStrike" baseline="0" dirty="0">
              <a:latin typeface="Arial" pitchFamily="34" charset="0"/>
              <a:cs typeface="Arial" pitchFamily="34" charset="0"/>
            </a:endParaRPr>
          </a:p>
          <a:p>
            <a:pPr defTabSz="921309">
              <a:defRPr/>
            </a:pPr>
            <a:r>
              <a:rPr lang="en-US" strike="noStrike" baseline="0" dirty="0">
                <a:latin typeface="Arial" pitchFamily="34" charset="0"/>
                <a:cs typeface="Arial" pitchFamily="34" charset="0"/>
              </a:rPr>
              <a:t>PAGE investigators, in collaboration with Illumina and the Consortium on Asthma in African-Ancestry Populations in the Americas consortium, recently designed the large-scale, 1.7 million marker “Multi-ethnic Genotyping”, or ‘MEGA’ array that facilitates discovery of genetic variants in multiethnic populations. * Further building upon the African Diaspora Power Chip and previous Human Core and Human Exome arrays, PAGE investigators added * a more robust multiethnic GWAS scaffold based on the 1000 Genomes Project, * functional variants drawn from databases such as </a:t>
            </a:r>
            <a:r>
              <a:rPr lang="en-US" strike="noStrike" baseline="0" dirty="0" err="1">
                <a:latin typeface="Arial" pitchFamily="34" charset="0"/>
                <a:cs typeface="Arial" pitchFamily="34" charset="0"/>
              </a:rPr>
              <a:t>ClinVar</a:t>
            </a:r>
            <a:r>
              <a:rPr lang="en-US" strike="noStrike" baseline="0" dirty="0">
                <a:latin typeface="Arial" pitchFamily="34" charset="0"/>
                <a:cs typeface="Arial" pitchFamily="34" charset="0"/>
              </a:rPr>
              <a:t> and OMIM, * new </a:t>
            </a:r>
            <a:r>
              <a:rPr lang="en-US" strike="noStrike" baseline="0" dirty="0" err="1">
                <a:latin typeface="Arial" pitchFamily="34" charset="0"/>
                <a:cs typeface="Arial" pitchFamily="34" charset="0"/>
              </a:rPr>
              <a:t>exomic</a:t>
            </a:r>
            <a:r>
              <a:rPr lang="en-US" strike="noStrike" baseline="0" dirty="0">
                <a:latin typeface="Arial" pitchFamily="34" charset="0"/>
                <a:cs typeface="Arial" pitchFamily="34" charset="0"/>
              </a:rPr>
              <a:t> variants based on 36,000 multiethnic exome sequences, and * additional custom content around loci relevant to PAGE-related traits.  </a:t>
            </a:r>
          </a:p>
          <a:p>
            <a:pPr defTabSz="921309">
              <a:defRPr/>
            </a:pPr>
            <a:endParaRPr lang="en-US" strike="noStrike" baseline="0" dirty="0">
              <a:latin typeface="Arial" pitchFamily="34" charset="0"/>
              <a:cs typeface="Arial" pitchFamily="34" charset="0"/>
            </a:endParaRPr>
          </a:p>
          <a:p>
            <a:pPr defTabSz="921309">
              <a:defRPr/>
            </a:pPr>
            <a:r>
              <a:rPr lang="en-US" strike="noStrike" baseline="0" dirty="0">
                <a:latin typeface="Arial" pitchFamily="34" charset="0"/>
                <a:cs typeface="Arial" pitchFamily="34" charset="0"/>
              </a:rPr>
              <a:t>Eimear will talk more about the functional variants, which include P/LP variants from </a:t>
            </a:r>
            <a:r>
              <a:rPr lang="en-US" strike="noStrike" baseline="0" dirty="0" err="1">
                <a:latin typeface="Arial" pitchFamily="34" charset="0"/>
                <a:cs typeface="Arial" pitchFamily="34" charset="0"/>
              </a:rPr>
              <a:t>ClinGen</a:t>
            </a:r>
            <a:r>
              <a:rPr lang="en-US" strike="noStrike" baseline="0" dirty="0">
                <a:latin typeface="Arial" pitchFamily="34" charset="0"/>
                <a:cs typeface="Arial" pitchFamily="34" charset="0"/>
              </a:rPr>
              <a:t> and will allow for analyses of CRV and sharing of pop-level allele frequencies</a:t>
            </a:r>
          </a:p>
        </p:txBody>
      </p:sp>
      <p:sp>
        <p:nvSpPr>
          <p:cNvPr id="5" name="Slide Number Placeholder 3"/>
          <p:cNvSpPr>
            <a:spLocks noGrp="1"/>
          </p:cNvSpPr>
          <p:nvPr>
            <p:ph type="sldNum" sz="quarter" idx="5"/>
          </p:nvPr>
        </p:nvSpPr>
        <p:spPr>
          <a:xfrm>
            <a:off x="3885285" y="8686494"/>
            <a:ext cx="2972723" cy="45751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4928" eaLnBrk="0" hangingPunct="0">
              <a:defRPr b="1">
                <a:solidFill>
                  <a:schemeClr val="tx1"/>
                </a:solidFill>
                <a:latin typeface="Arial" pitchFamily="34" charset="0"/>
              </a:defRPr>
            </a:lvl1pPr>
            <a:lvl2pPr marL="733673" indent="-282183" defTabSz="924928" eaLnBrk="0" hangingPunct="0">
              <a:defRPr b="1">
                <a:solidFill>
                  <a:schemeClr val="tx1"/>
                </a:solidFill>
                <a:latin typeface="Arial" pitchFamily="34" charset="0"/>
              </a:defRPr>
            </a:lvl2pPr>
            <a:lvl3pPr marL="1128730" indent="-225746" defTabSz="924928" eaLnBrk="0" hangingPunct="0">
              <a:defRPr b="1">
                <a:solidFill>
                  <a:schemeClr val="tx1"/>
                </a:solidFill>
                <a:latin typeface="Arial" pitchFamily="34" charset="0"/>
              </a:defRPr>
            </a:lvl3pPr>
            <a:lvl4pPr marL="1580222" indent="-225746" defTabSz="924928" eaLnBrk="0" hangingPunct="0">
              <a:defRPr b="1">
                <a:solidFill>
                  <a:schemeClr val="tx1"/>
                </a:solidFill>
                <a:latin typeface="Arial" pitchFamily="34" charset="0"/>
              </a:defRPr>
            </a:lvl4pPr>
            <a:lvl5pPr marL="2031712" indent="-225746" defTabSz="924928" eaLnBrk="0" hangingPunct="0">
              <a:defRPr b="1">
                <a:solidFill>
                  <a:schemeClr val="tx1"/>
                </a:solidFill>
                <a:latin typeface="Arial" pitchFamily="34" charset="0"/>
              </a:defRPr>
            </a:lvl5pPr>
            <a:lvl6pPr marL="2483204" indent="-225746" defTabSz="924928" eaLnBrk="0" fontAlgn="base" hangingPunct="0">
              <a:spcBef>
                <a:spcPct val="0"/>
              </a:spcBef>
              <a:spcAft>
                <a:spcPct val="0"/>
              </a:spcAft>
              <a:defRPr b="1">
                <a:solidFill>
                  <a:schemeClr val="tx1"/>
                </a:solidFill>
                <a:latin typeface="Arial" pitchFamily="34" charset="0"/>
              </a:defRPr>
            </a:lvl6pPr>
            <a:lvl7pPr marL="2934694" indent="-225746" defTabSz="924928" eaLnBrk="0" fontAlgn="base" hangingPunct="0">
              <a:spcBef>
                <a:spcPct val="0"/>
              </a:spcBef>
              <a:spcAft>
                <a:spcPct val="0"/>
              </a:spcAft>
              <a:defRPr b="1">
                <a:solidFill>
                  <a:schemeClr val="tx1"/>
                </a:solidFill>
                <a:latin typeface="Arial" pitchFamily="34" charset="0"/>
              </a:defRPr>
            </a:lvl7pPr>
            <a:lvl8pPr marL="3386188" indent="-225746" defTabSz="924928" eaLnBrk="0" fontAlgn="base" hangingPunct="0">
              <a:spcBef>
                <a:spcPct val="0"/>
              </a:spcBef>
              <a:spcAft>
                <a:spcPct val="0"/>
              </a:spcAft>
              <a:defRPr b="1">
                <a:solidFill>
                  <a:schemeClr val="tx1"/>
                </a:solidFill>
                <a:latin typeface="Arial" pitchFamily="34" charset="0"/>
              </a:defRPr>
            </a:lvl8pPr>
            <a:lvl9pPr marL="3837679" indent="-225746" defTabSz="924928"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8</a:t>
            </a:fld>
            <a:endParaRPr lang="en-US" dirty="0">
              <a:solidFill>
                <a:prstClr val="black"/>
              </a:solidFill>
              <a:cs typeface="Arial" pitchFamily="34" charset="0"/>
            </a:endParaRPr>
          </a:p>
        </p:txBody>
      </p:sp>
    </p:spTree>
    <p:extLst>
      <p:ext uri="{BB962C8B-B14F-4D97-AF65-F5344CB8AC3E}">
        <p14:creationId xmlns:p14="http://schemas.microsoft.com/office/powerpoint/2010/main" val="1754892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u="none" strike="noStrike" kern="1200" baseline="0" dirty="0">
                <a:solidFill>
                  <a:schemeClr val="tx1"/>
                </a:solidFill>
                <a:latin typeface="+mn-lt"/>
                <a:ea typeface="+mn-ea"/>
                <a:cs typeface="+mn-cs"/>
              </a:rPr>
              <a:t>Imputation</a:t>
            </a:r>
            <a:r>
              <a:rPr lang="en-US" sz="1600" b="0" i="0" u="none" strike="noStrike" kern="1200" baseline="0" dirty="0">
                <a:solidFill>
                  <a:schemeClr val="tx1"/>
                </a:solidFill>
                <a:latin typeface="+mn-lt"/>
                <a:ea typeface="+mn-ea"/>
                <a:cs typeface="+mn-cs"/>
              </a:rPr>
              <a:t>. In order to increase coverage, and thus improve power for fine-mapping loci, all PAGE individuals who were 46 successfully genotyped on MEGA were subsequently imputed into the 1000 Genomes Phase 3 data release. Genotype data which passed 48 the above quality control filters was phased with SHAPEIT and imputed to 1000 Genomes Phase 3 reference data using IMPUTE version 2.3.2. </a:t>
            </a:r>
          </a:p>
          <a:p>
            <a:endParaRPr lang="en-US" dirty="0"/>
          </a:p>
          <a:p>
            <a:r>
              <a:rPr lang="en-US" dirty="0"/>
              <a:t>Excluded: s</a:t>
            </a:r>
            <a:r>
              <a:rPr lang="en-US" sz="1600" b="0" i="0" u="none" strike="noStrike" kern="1200" baseline="0" dirty="0">
                <a:solidFill>
                  <a:schemeClr val="tx1"/>
                </a:solidFill>
                <a:latin typeface="+mn-lt"/>
                <a:ea typeface="+mn-ea"/>
                <a:cs typeface="+mn-cs"/>
              </a:rPr>
              <a:t>egments of the genome which were known to harbor gross chromosomal anomalies, sites were excluded if the IMPUTE info score was les than 0.4. </a:t>
            </a:r>
          </a:p>
          <a:p>
            <a:endParaRPr lang="en-US" dirty="0"/>
          </a:p>
          <a:p>
            <a:r>
              <a:rPr lang="en-US" sz="1600" b="0" i="0" u="none" strike="noStrike" kern="1200" baseline="0" dirty="0">
                <a:solidFill>
                  <a:schemeClr val="tx1"/>
                </a:solidFill>
                <a:latin typeface="+mn-lt"/>
                <a:ea typeface="+mn-ea"/>
                <a:cs typeface="+mn-cs"/>
              </a:rPr>
              <a:t>A total of 39,723,562 imputed SNPs passed quality control measures. </a:t>
            </a:r>
            <a:endParaRPr lang="en-US" dirty="0"/>
          </a:p>
        </p:txBody>
      </p:sp>
      <p:sp>
        <p:nvSpPr>
          <p:cNvPr id="4" name="Slide Number Placeholder 3"/>
          <p:cNvSpPr>
            <a:spLocks noGrp="1"/>
          </p:cNvSpPr>
          <p:nvPr>
            <p:ph type="sldNum" sz="quarter" idx="10"/>
          </p:nvPr>
        </p:nvSpPr>
        <p:spPr/>
        <p:txBody>
          <a:bodyPr/>
          <a:lstStyle/>
          <a:p>
            <a:fld id="{8278BAFF-ADEB-4744-BC7F-43E9D31D4077}" type="slidenum">
              <a:rPr lang="en-US" smtClean="0"/>
              <a:t>9</a:t>
            </a:fld>
            <a:endParaRPr lang="en-US"/>
          </a:p>
        </p:txBody>
      </p:sp>
    </p:spTree>
    <p:extLst>
      <p:ext uri="{BB962C8B-B14F-4D97-AF65-F5344CB8AC3E}">
        <p14:creationId xmlns:p14="http://schemas.microsoft.com/office/powerpoint/2010/main" val="1189746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Slice of a table, focused just on lipids-related phenotypes</a:t>
            </a:r>
          </a:p>
          <a:p>
            <a:pPr marL="342900" indent="-342900">
              <a:buAutoNum type="arabicPeriod"/>
            </a:pPr>
            <a:r>
              <a:rPr lang="en-US" dirty="0"/>
              <a:t>Additional of PAGE samples substantially adds to the existing large-scale GWAS</a:t>
            </a:r>
          </a:p>
          <a:p>
            <a:pPr marL="342900" indent="-342900">
              <a:buAutoNum type="arabicPeriod"/>
            </a:pPr>
            <a:r>
              <a:rPr lang="en-US" dirty="0"/>
              <a:t>Promises to identify additional novel loci (not previously identified) and residual loci (ability to identify secondary signals or fine mapping)</a:t>
            </a:r>
          </a:p>
        </p:txBody>
      </p:sp>
      <p:sp>
        <p:nvSpPr>
          <p:cNvPr id="4" name="Slide Number Placeholder 3"/>
          <p:cNvSpPr>
            <a:spLocks noGrp="1"/>
          </p:cNvSpPr>
          <p:nvPr>
            <p:ph type="sldNum" sz="quarter" idx="10"/>
          </p:nvPr>
        </p:nvSpPr>
        <p:spPr/>
        <p:txBody>
          <a:bodyPr/>
          <a:lstStyle/>
          <a:p>
            <a:fld id="{8278BAFF-ADEB-4744-BC7F-43E9D31D4077}" type="slidenum">
              <a:rPr lang="en-US" smtClean="0"/>
              <a:t>10</a:t>
            </a:fld>
            <a:endParaRPr lang="en-US"/>
          </a:p>
        </p:txBody>
      </p:sp>
    </p:spTree>
    <p:extLst>
      <p:ext uri="{BB962C8B-B14F-4D97-AF65-F5344CB8AC3E}">
        <p14:creationId xmlns:p14="http://schemas.microsoft.com/office/powerpoint/2010/main" val="2058925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Text Placeholder 2"/>
          <p:cNvSpPr>
            <a:spLocks noGrp="1"/>
          </p:cNvSpPr>
          <p:nvPr>
            <p:ph type="body" idx="1" hasCustomPrompt="1"/>
          </p:nvPr>
        </p:nvSpPr>
        <p:spPr>
          <a:xfrm>
            <a:off x="576232" y="3661485"/>
            <a:ext cx="11024168" cy="421525"/>
          </a:xfrm>
        </p:spPr>
        <p:txBody>
          <a:bodyPr lIns="0"/>
          <a:lstStyle>
            <a:lvl1pPr marL="0" indent="0">
              <a:buNone/>
              <a:defRPr sz="2400" b="1">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Name</a:t>
            </a:r>
          </a:p>
        </p:txBody>
      </p:sp>
      <p:sp>
        <p:nvSpPr>
          <p:cNvPr id="7" name="Text Placeholder 2"/>
          <p:cNvSpPr>
            <a:spLocks noGrp="1"/>
          </p:cNvSpPr>
          <p:nvPr>
            <p:ph type="body" idx="13" hasCustomPrompt="1"/>
          </p:nvPr>
        </p:nvSpPr>
        <p:spPr>
          <a:xfrm>
            <a:off x="576232" y="4083010"/>
            <a:ext cx="11024168" cy="314847"/>
          </a:xfrm>
        </p:spPr>
        <p:txBody>
          <a:bodyPr lIns="0">
            <a:normAutofit/>
          </a:bodyPr>
          <a:lstStyle>
            <a:lvl1pPr marL="0" indent="0">
              <a:buNone/>
              <a:defRPr sz="1600" b="0">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Professional Title, Branch or Division</a:t>
            </a:r>
          </a:p>
        </p:txBody>
      </p:sp>
      <p:sp>
        <p:nvSpPr>
          <p:cNvPr id="14" name="Text Placeholder 2"/>
          <p:cNvSpPr>
            <a:spLocks noGrp="1"/>
          </p:cNvSpPr>
          <p:nvPr>
            <p:ph type="body" idx="14" hasCustomPrompt="1"/>
          </p:nvPr>
        </p:nvSpPr>
        <p:spPr>
          <a:xfrm>
            <a:off x="576232" y="4397857"/>
            <a:ext cx="11024168" cy="314847"/>
          </a:xfrm>
        </p:spPr>
        <p:txBody>
          <a:bodyPr lIns="0">
            <a:noAutofit/>
          </a:bodyPr>
          <a:lstStyle>
            <a:lvl1pPr marL="0" indent="0">
              <a:buNone/>
              <a:defRPr sz="1400" b="0">
                <a:solidFill>
                  <a:schemeClr val="tx2"/>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dirty="0"/>
              <a:t>Date</a:t>
            </a:r>
          </a:p>
        </p:txBody>
      </p:sp>
      <p:sp>
        <p:nvSpPr>
          <p:cNvPr id="2" name="Title 1"/>
          <p:cNvSpPr>
            <a:spLocks noGrp="1"/>
          </p:cNvSpPr>
          <p:nvPr>
            <p:ph type="title" hasCustomPrompt="1"/>
          </p:nvPr>
        </p:nvSpPr>
        <p:spPr>
          <a:xfrm>
            <a:off x="576071" y="1065928"/>
            <a:ext cx="11039858" cy="2414177"/>
          </a:xfrm>
        </p:spPr>
        <p:txBody>
          <a:bodyPr lIns="0" anchor="b" anchorCtr="0">
            <a:normAutofit/>
          </a:bodyPr>
          <a:lstStyle>
            <a:lvl1pPr>
              <a:defRPr sz="5867" b="1">
                <a:ln>
                  <a:noFill/>
                </a:ln>
                <a:solidFill>
                  <a:schemeClr val="accent6"/>
                </a:solidFill>
              </a:defRPr>
            </a:lvl1pPr>
          </a:lstStyle>
          <a:p>
            <a:r>
              <a:rPr lang="en-US" dirty="0"/>
              <a:t>Talk Title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071" y="5604370"/>
            <a:ext cx="900103" cy="90430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52012" y="5844456"/>
            <a:ext cx="2157819" cy="450687"/>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33871" y="5700983"/>
            <a:ext cx="1530351" cy="711277"/>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385" cy="6858000"/>
          </a:xfrm>
          <a:prstGeom prst="rect">
            <a:avLst/>
          </a:prstGeom>
        </p:spPr>
      </p:pic>
    </p:spTree>
    <p:extLst>
      <p:ext uri="{BB962C8B-B14F-4D97-AF65-F5344CB8AC3E}">
        <p14:creationId xmlns:p14="http://schemas.microsoft.com/office/powerpoint/2010/main" val="1431337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sp>
        <p:nvSpPr>
          <p:cNvPr id="6" name="Rectangle 5"/>
          <p:cNvSpPr/>
          <p:nvPr userDrawn="1"/>
        </p:nvSpPr>
        <p:spPr>
          <a:xfrm>
            <a:off x="952" y="0"/>
            <a:ext cx="1219104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76071" y="2163931"/>
            <a:ext cx="11039857" cy="1604433"/>
          </a:xfrm>
        </p:spPr>
        <p:txBody>
          <a:bodyPr lIns="0" anchor="t" anchorCtr="0">
            <a:normAutofit/>
          </a:bodyPr>
          <a:lstStyle>
            <a:lvl1pPr algn="l">
              <a:defRPr sz="5400">
                <a:solidFill>
                  <a:schemeClr val="bg1"/>
                </a:solidFill>
              </a:defRPr>
            </a:lvl1p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bg1"/>
                </a:solidFill>
              </a:defRPr>
            </a:lvl1pPr>
          </a:lstStyle>
          <a:p>
            <a:fld id="{A59FB69D-9E19-4FB8-BEAE-20F88589C44A}" type="slidenum">
              <a:rPr lang="en-US" smtClean="0"/>
              <a:pPr/>
              <a:t>‹#›</a:t>
            </a:fld>
            <a:endParaRPr lang="en-US" dirty="0"/>
          </a:p>
        </p:txBody>
      </p:sp>
      <p:sp>
        <p:nvSpPr>
          <p:cNvPr id="2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bg1"/>
                </a:solidFill>
              </a:defRPr>
            </a:lvl1pPr>
          </a:lstStyle>
          <a:p>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4" name="Header Rule">
            <a:extLst>
              <a:ext uri="{FF2B5EF4-FFF2-40B4-BE49-F238E27FC236}">
                <a16:creationId xmlns:a16="http://schemas.microsoft.com/office/drawing/2014/main" id="{4DF04FB6-DC97-4C1D-9A00-6E8187CF934D}"/>
              </a:ext>
            </a:extLst>
          </p:cNvPr>
          <p:cNvSpPr/>
          <p:nvPr userDrawn="1"/>
        </p:nvSpPr>
        <p:spPr>
          <a:xfrm>
            <a:off x="576071" y="1757368"/>
            <a:ext cx="402336" cy="118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44" y="-12504"/>
            <a:ext cx="12213244" cy="6880700"/>
          </a:xfrm>
          <a:prstGeom prst="rect">
            <a:avLst/>
          </a:prstGeom>
        </p:spPr>
      </p:pic>
      <p:sp>
        <p:nvSpPr>
          <p:cNvPr id="3" name="Date Placeholder 2"/>
          <p:cNvSpPr>
            <a:spLocks noGrp="1"/>
          </p:cNvSpPr>
          <p:nvPr>
            <p:ph type="dt" sz="half" idx="10"/>
          </p:nvPr>
        </p:nvSpPr>
        <p:spPr/>
        <p:txBody>
          <a:bodyPr/>
          <a:lstStyle/>
          <a:p>
            <a:endParaRPr lang="en-US"/>
          </a:p>
        </p:txBody>
      </p:sp>
      <p:sp>
        <p:nvSpPr>
          <p:cNvPr id="15" name="Title 1"/>
          <p:cNvSpPr>
            <a:spLocks noGrp="1"/>
          </p:cNvSpPr>
          <p:nvPr>
            <p:ph type="ctrTitle"/>
          </p:nvPr>
        </p:nvSpPr>
        <p:spPr>
          <a:xfrm>
            <a:off x="576071" y="2163931"/>
            <a:ext cx="11039857" cy="1604433"/>
          </a:xfrm>
        </p:spPr>
        <p:txBody>
          <a:bodyPr lIns="0" anchor="t" anchorCtr="0">
            <a:normAutofit/>
          </a:bodyPr>
          <a:lstStyle>
            <a:lvl1pPr algn="l">
              <a:defRPr sz="5400">
                <a:solidFill>
                  <a:schemeClr val="tx1"/>
                </a:solidFill>
              </a:defRPr>
            </a:lvl1pPr>
          </a:lstStyle>
          <a:p>
            <a:endParaRPr lang="en-US" dirty="0"/>
          </a:p>
        </p:txBody>
      </p:sp>
      <p:sp>
        <p:nvSpPr>
          <p:cNvPr id="17"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5"/>
                </a:solidFill>
              </a:defRPr>
            </a:lvl1pPr>
          </a:lstStyle>
          <a:p>
            <a:fld id="{A59FB69D-9E19-4FB8-BEAE-20F88589C44A}" type="slidenum">
              <a:rPr lang="en-US" smtClean="0"/>
              <a:pPr/>
              <a:t>‹#›</a:t>
            </a:fld>
            <a:endParaRPr lang="en-US" dirty="0"/>
          </a:p>
        </p:txBody>
      </p:sp>
      <p:sp>
        <p:nvSpPr>
          <p:cNvPr id="2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5"/>
                </a:solidFill>
              </a:defRPr>
            </a:lvl1pPr>
          </a:lstStyle>
          <a:p>
            <a:endParaRPr lang="en-US" dirty="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8327" y="6299010"/>
            <a:ext cx="456253" cy="438477"/>
          </a:xfrm>
          <a:prstGeom prst="rect">
            <a:avLst/>
          </a:prstGeom>
        </p:spPr>
      </p:pic>
      <p:sp>
        <p:nvSpPr>
          <p:cNvPr id="14" name="Header Rule">
            <a:extLst>
              <a:ext uri="{FF2B5EF4-FFF2-40B4-BE49-F238E27FC236}">
                <a16:creationId xmlns:a16="http://schemas.microsoft.com/office/drawing/2014/main" id="{4DF04FB6-DC97-4C1D-9A00-6E8187CF934D}"/>
              </a:ext>
            </a:extLst>
          </p:cNvPr>
          <p:cNvSpPr/>
          <p:nvPr userDrawn="1"/>
        </p:nvSpPr>
        <p:spPr>
          <a:xfrm>
            <a:off x="576071" y="1757368"/>
            <a:ext cx="402336" cy="118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7596" y="6333350"/>
            <a:ext cx="392641" cy="373944"/>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121833"/>
            <a:ext cx="11039858" cy="2387600"/>
          </a:xfrm>
        </p:spPr>
        <p:txBody>
          <a:bodyPr anchor="b"/>
          <a:lstStyle>
            <a:lvl1pPr algn="ctr">
              <a:defRPr sz="8000">
                <a:solidFill>
                  <a:schemeClr val="accent6"/>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8"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3560"/>
            <a:ext cx="11039856" cy="4362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11"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6071" y="1710267"/>
            <a:ext cx="11039858" cy="2853267"/>
          </a:xfr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576071" y="4588934"/>
            <a:ext cx="11039858"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7"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8"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813560"/>
            <a:ext cx="5276088" cy="4362873"/>
          </a:xfrm>
        </p:spPr>
        <p:txBody>
          <a:bodyPr anchor="t" anchorCtr="0">
            <a:normAutofit/>
          </a:bodyPr>
          <a:lstStyle>
            <a:lvl1pPr>
              <a:defRPr sz="28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61166" y="1813560"/>
            <a:ext cx="5554762" cy="4362873"/>
          </a:xfrm>
        </p:spPr>
        <p:txBody>
          <a:bodyPr anchor="t" anchorCtr="0">
            <a:normAutofit/>
          </a:bodyPr>
          <a:lstStyle>
            <a:lvl1pPr>
              <a:defRPr sz="28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p>
        </p:txBody>
      </p:sp>
      <p:sp>
        <p:nvSpPr>
          <p:cNvPr id="12"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
        <p:nvSpPr>
          <p:cNvPr id="9"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a:t>Click to edit Master title style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813560"/>
            <a:ext cx="5393654"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576072" y="2828223"/>
            <a:ext cx="5393654"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52607" y="1813560"/>
            <a:ext cx="5452436" cy="907984"/>
          </a:xfrm>
        </p:spPr>
        <p:txBody>
          <a:bodyPr anchor="t" anchorCtr="0">
            <a:noAutofit/>
          </a:bodyPr>
          <a:lstStyle>
            <a:lvl1pPr marL="0" indent="0">
              <a:buNone/>
              <a:defRPr sz="28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52607" y="2828223"/>
            <a:ext cx="5452436" cy="3360909"/>
          </a:xfrm>
        </p:spPr>
        <p:txBody>
          <a:bodyPr>
            <a:normAutofit/>
          </a:bodyPr>
          <a:lstStyle>
            <a:lvl1pPr>
              <a:defRPr sz="24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12" name="Footer Placeholder 4"/>
          <p:cNvSpPr>
            <a:spLocks noGrp="1"/>
          </p:cNvSpPr>
          <p:nvPr>
            <p:ph type="ftr" sz="quarter" idx="11"/>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13" name="Slide Number Placeholder 15">
            <a:extLst>
              <a:ext uri="{FF2B5EF4-FFF2-40B4-BE49-F238E27FC236}">
                <a16:creationId xmlns:a16="http://schemas.microsoft.com/office/drawing/2014/main" id="{B169196B-A82B-4AA1-8563-87EF14040DC7}"/>
              </a:ext>
            </a:extLst>
          </p:cNvPr>
          <p:cNvSpPr>
            <a:spLocks noGrp="1"/>
          </p:cNvSpPr>
          <p:nvPr>
            <p:ph type="sldNum" sz="quarter" idx="12"/>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
        <p:nvSpPr>
          <p:cNvPr id="11" name="Title 1"/>
          <p:cNvSpPr>
            <a:spLocks noGrp="1"/>
          </p:cNvSpPr>
          <p:nvPr>
            <p:ph type="title"/>
          </p:nvPr>
        </p:nvSpPr>
        <p:spPr>
          <a:xfrm>
            <a:off x="576071" y="350521"/>
            <a:ext cx="11039858" cy="1356360"/>
          </a:xfrm>
        </p:spPr>
        <p:txBody>
          <a:bodyPr lIns="0" anchor="ctr" anchorCtr="0">
            <a:normAutofit/>
          </a:bodyPr>
          <a:lstStyle>
            <a:lvl1pPr>
              <a:defRPr sz="4400"/>
            </a:lvl1pPr>
          </a:lstStyle>
          <a:p>
            <a:r>
              <a:rPr lang="en-US"/>
              <a:t>Click to edit Master title style</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8"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9"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
        <p:nvSpPr>
          <p:cNvPr id="6" name="Title 1"/>
          <p:cNvSpPr>
            <a:spLocks noGrp="1"/>
          </p:cNvSpPr>
          <p:nvPr>
            <p:ph type="title"/>
          </p:nvPr>
        </p:nvSpPr>
        <p:spPr>
          <a:xfrm>
            <a:off x="576071" y="350520"/>
            <a:ext cx="11039858" cy="1356360"/>
          </a:xfrm>
        </p:spPr>
        <p:txBody>
          <a:bodyPr lIns="0" anchor="ctr" anchorCtr="0">
            <a:normAutofit/>
          </a:bodyPr>
          <a:lstStyle>
            <a:lvl1pPr>
              <a:defRPr sz="4400"/>
            </a:lvl1pPr>
          </a:lstStyle>
          <a:p>
            <a:r>
              <a:rPr lang="en-US" dirty="0"/>
              <a:t>Click to edit Master title style</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5"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6"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6071" y="1839870"/>
            <a:ext cx="11039857" cy="1604433"/>
          </a:xfrm>
        </p:spPr>
        <p:txBody>
          <a:bodyPr lIns="0" anchor="b">
            <a:normAutofit/>
          </a:bodyPr>
          <a:lstStyle>
            <a:lvl1pPr algn="l">
              <a:defRPr sz="5400">
                <a:solidFill>
                  <a:schemeClr val="accent6"/>
                </a:solidFill>
              </a:defRPr>
            </a:lvl1pPr>
          </a:lstStyle>
          <a:p>
            <a:r>
              <a:rPr lang="en-US"/>
              <a:t>Click to edit Master title style</a:t>
            </a:r>
          </a:p>
        </p:txBody>
      </p:sp>
      <p:sp>
        <p:nvSpPr>
          <p:cNvPr id="3" name="Subtitle 2"/>
          <p:cNvSpPr>
            <a:spLocks noGrp="1"/>
          </p:cNvSpPr>
          <p:nvPr>
            <p:ph type="subTitle" idx="1"/>
          </p:nvPr>
        </p:nvSpPr>
        <p:spPr>
          <a:xfrm>
            <a:off x="576071" y="3602568"/>
            <a:ext cx="11039858" cy="1655233"/>
          </a:xfrm>
        </p:spPr>
        <p:txBody>
          <a:bodyPr lIns="0"/>
          <a:lstStyle>
            <a:lvl1pPr marL="0" indent="0" algn="l">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11"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51" y="-3265"/>
            <a:ext cx="12172949" cy="6858000"/>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72949" cy="6858000"/>
          </a:xfrm>
          <a:prstGeom prst="rect">
            <a:avLst/>
          </a:prstGeom>
        </p:spPr>
      </p:pic>
      <p:sp>
        <p:nvSpPr>
          <p:cNvPr id="2" name="Title Placeholder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37596" y="6333350"/>
            <a:ext cx="392641" cy="373944"/>
          </a:xfrm>
          <a:prstGeom prst="rect">
            <a:avLst/>
          </a:prstGeom>
        </p:spPr>
      </p:pic>
      <p:sp>
        <p:nvSpPr>
          <p:cNvPr id="10" name="Footer Placeholder 4"/>
          <p:cNvSpPr>
            <a:spLocks noGrp="1"/>
          </p:cNvSpPr>
          <p:nvPr>
            <p:ph type="ftr" sz="quarter" idx="3"/>
          </p:nvPr>
        </p:nvSpPr>
        <p:spPr>
          <a:xfrm>
            <a:off x="5247249" y="6356351"/>
            <a:ext cx="6222953" cy="366183"/>
          </a:xfrm>
          <a:prstGeom prst="rect">
            <a:avLst/>
          </a:prstGeom>
        </p:spPr>
        <p:txBody>
          <a:bodyPr anchor="ctr" anchorCtr="0"/>
          <a:lstStyle>
            <a:lvl1pPr algn="r">
              <a:defRPr sz="1100">
                <a:solidFill>
                  <a:schemeClr val="accent1"/>
                </a:solidFill>
              </a:defRPr>
            </a:lvl1pPr>
          </a:lstStyle>
          <a:p>
            <a:endParaRPr lang="en-US" dirty="0"/>
          </a:p>
        </p:txBody>
      </p:sp>
      <p:sp>
        <p:nvSpPr>
          <p:cNvPr id="11" name="Slide Number Placeholder 15">
            <a:extLst>
              <a:ext uri="{FF2B5EF4-FFF2-40B4-BE49-F238E27FC236}">
                <a16:creationId xmlns:a16="http://schemas.microsoft.com/office/drawing/2014/main" id="{B169196B-A82B-4AA1-8563-87EF14040DC7}"/>
              </a:ext>
            </a:extLst>
          </p:cNvPr>
          <p:cNvSpPr>
            <a:spLocks noGrp="1"/>
          </p:cNvSpPr>
          <p:nvPr>
            <p:ph type="sldNum" sz="quarter" idx="4"/>
          </p:nvPr>
        </p:nvSpPr>
        <p:spPr>
          <a:xfrm>
            <a:off x="11650824" y="6356352"/>
            <a:ext cx="349059" cy="365125"/>
          </a:xfrm>
          <a:prstGeom prst="rect">
            <a:avLst/>
          </a:prstGeom>
        </p:spPr>
        <p:txBody>
          <a:bodyPr anchor="ctr" anchorCtr="0"/>
          <a:lstStyle>
            <a:lvl1pPr>
              <a:defRPr sz="1050" b="1">
                <a:solidFill>
                  <a:schemeClr val="accent1"/>
                </a:solidFill>
              </a:defRPr>
            </a:lvl1pPr>
          </a:lstStyle>
          <a:p>
            <a:fld id="{A59FB69D-9E19-4FB8-BEAE-20F88589C44A}" type="slidenum">
              <a:rPr lang="en-US" smtClean="0"/>
              <a:pPr/>
              <a:t>‹#›</a:t>
            </a:fld>
            <a:endParaRPr lang="en-US" dirty="0"/>
          </a:p>
        </p:txBody>
      </p:sp>
    </p:spTree>
    <p:extLst>
      <p:ext uri="{BB962C8B-B14F-4D97-AF65-F5344CB8AC3E}">
        <p14:creationId xmlns:p14="http://schemas.microsoft.com/office/powerpoint/2010/main" val="1774724163"/>
      </p:ext>
    </p:extLst>
  </p:cSld>
  <p:clrMap bg1="lt1" tx1="dk1" bg2="lt2" tx2="dk2" accent1="accent1" accent2="accent2" accent3="accent3" accent4="accent4" accent5="accent5" accent6="accent6" hlink="hlink" folHlink="folHlink"/>
  <p:sldLayoutIdLst>
    <p:sldLayoutId id="2147483783" r:id="rId1"/>
    <p:sldLayoutId id="2147483785" r:id="rId2"/>
    <p:sldLayoutId id="2147483786" r:id="rId3"/>
    <p:sldLayoutId id="2147483787" r:id="rId4"/>
    <p:sldLayoutId id="2147483788" r:id="rId5"/>
    <p:sldLayoutId id="2147483789" r:id="rId6"/>
    <p:sldLayoutId id="2147483790" r:id="rId7"/>
    <p:sldLayoutId id="2147483791" r:id="rId8"/>
    <p:sldLayoutId id="2147483796" r:id="rId9"/>
    <p:sldLayoutId id="2147483803" r:id="rId10"/>
    <p:sldLayoutId id="2147483798" r:id="rId11"/>
    <p:sldLayoutId id="2147483805" r:id="rId12"/>
  </p:sldLayoutIdLst>
  <p:hf hdr="0" ftr="0" dt="0"/>
  <p:txStyles>
    <p:titleStyle>
      <a:lvl1pPr algn="l" defTabSz="1219170" rtl="0" eaLnBrk="1" latinLnBrk="0" hangingPunct="1">
        <a:lnSpc>
          <a:spcPct val="90000"/>
        </a:lnSpc>
        <a:spcBef>
          <a:spcPct val="0"/>
        </a:spcBef>
        <a:buNone/>
        <a:defRPr sz="5333" b="1" kern="1200">
          <a:solidFill>
            <a:schemeClr val="accent6"/>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2"/>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2"/>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2"/>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Lucia A. Hindorff, PhD, MPH</a:t>
            </a:r>
          </a:p>
        </p:txBody>
      </p:sp>
      <p:sp>
        <p:nvSpPr>
          <p:cNvPr id="8" name="Text Placeholder 7"/>
          <p:cNvSpPr>
            <a:spLocks noGrp="1"/>
          </p:cNvSpPr>
          <p:nvPr>
            <p:ph type="body" idx="13"/>
          </p:nvPr>
        </p:nvSpPr>
        <p:spPr/>
        <p:txBody>
          <a:bodyPr/>
          <a:lstStyle/>
          <a:p>
            <a:r>
              <a:rPr lang="en-US" dirty="0"/>
              <a:t>Program Director, Division of Genomic Medicine</a:t>
            </a:r>
          </a:p>
        </p:txBody>
      </p:sp>
      <p:sp>
        <p:nvSpPr>
          <p:cNvPr id="9" name="Text Placeholder 8"/>
          <p:cNvSpPr>
            <a:spLocks noGrp="1"/>
          </p:cNvSpPr>
          <p:nvPr>
            <p:ph type="body" idx="14"/>
          </p:nvPr>
        </p:nvSpPr>
        <p:spPr/>
        <p:txBody>
          <a:bodyPr/>
          <a:lstStyle/>
          <a:p>
            <a:r>
              <a:rPr lang="en-US" dirty="0"/>
              <a:t>Missing Heritability Workshop – May 2, 2018</a:t>
            </a:r>
          </a:p>
        </p:txBody>
      </p:sp>
      <p:sp>
        <p:nvSpPr>
          <p:cNvPr id="6" name="Title 5"/>
          <p:cNvSpPr>
            <a:spLocks noGrp="1"/>
          </p:cNvSpPr>
          <p:nvPr>
            <p:ph type="title"/>
          </p:nvPr>
        </p:nvSpPr>
        <p:spPr/>
        <p:txBody>
          <a:bodyPr>
            <a:noAutofit/>
          </a:bodyPr>
          <a:lstStyle/>
          <a:p>
            <a:r>
              <a:rPr lang="en-US" sz="4800" dirty="0"/>
              <a:t>Mind the (diversity) gap: contributions of diverse populations to common disease studies</a:t>
            </a:r>
          </a:p>
        </p:txBody>
      </p:sp>
    </p:spTree>
    <p:extLst>
      <p:ext uri="{BB962C8B-B14F-4D97-AF65-F5344CB8AC3E}">
        <p14:creationId xmlns:p14="http://schemas.microsoft.com/office/powerpoint/2010/main" val="49634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0118A0-30FD-4D96-B8A5-F18E5B8AB85E}"/>
              </a:ext>
            </a:extLst>
          </p:cNvPr>
          <p:cNvSpPr>
            <a:spLocks noGrp="1"/>
          </p:cNvSpPr>
          <p:nvPr>
            <p:ph type="sldNum" sz="quarter" idx="4"/>
          </p:nvPr>
        </p:nvSpPr>
        <p:spPr>
          <a:xfrm>
            <a:off x="11541968" y="6356352"/>
            <a:ext cx="457916" cy="365125"/>
          </a:xfrm>
        </p:spPr>
        <p:txBody>
          <a:bodyPr/>
          <a:lstStyle/>
          <a:p>
            <a:fld id="{A59FB69D-9E19-4FB8-BEAE-20F88589C44A}" type="slidenum">
              <a:rPr lang="en-US" sz="1200" smtClean="0"/>
              <a:pPr/>
              <a:t>10</a:t>
            </a:fld>
            <a:endParaRPr lang="en-US" sz="1200" dirty="0"/>
          </a:p>
        </p:txBody>
      </p:sp>
      <p:sp>
        <p:nvSpPr>
          <p:cNvPr id="3" name="Title 2">
            <a:extLst>
              <a:ext uri="{FF2B5EF4-FFF2-40B4-BE49-F238E27FC236}">
                <a16:creationId xmlns:a16="http://schemas.microsoft.com/office/drawing/2014/main" id="{66418458-CB2F-4BBA-B9B7-E7A295D06C87}"/>
              </a:ext>
            </a:extLst>
          </p:cNvPr>
          <p:cNvSpPr>
            <a:spLocks noGrp="1"/>
          </p:cNvSpPr>
          <p:nvPr>
            <p:ph type="title"/>
          </p:nvPr>
        </p:nvSpPr>
        <p:spPr>
          <a:xfrm>
            <a:off x="502109" y="283845"/>
            <a:ext cx="11356515" cy="1356360"/>
          </a:xfrm>
        </p:spPr>
        <p:txBody>
          <a:bodyPr>
            <a:normAutofit/>
          </a:bodyPr>
          <a:lstStyle/>
          <a:p>
            <a:r>
              <a:rPr lang="en-US" sz="4000" dirty="0"/>
              <a:t>Multiethnic data complement and add to prior GWAS results</a:t>
            </a:r>
          </a:p>
        </p:txBody>
      </p:sp>
      <p:graphicFrame>
        <p:nvGraphicFramePr>
          <p:cNvPr id="4" name="Table 3">
            <a:extLst>
              <a:ext uri="{FF2B5EF4-FFF2-40B4-BE49-F238E27FC236}">
                <a16:creationId xmlns:a16="http://schemas.microsoft.com/office/drawing/2014/main" id="{C8CD96E7-2C22-41B6-87DF-375DF5A2956B}"/>
              </a:ext>
            </a:extLst>
          </p:cNvPr>
          <p:cNvGraphicFramePr>
            <a:graphicFrameLocks noGrp="1"/>
          </p:cNvGraphicFramePr>
          <p:nvPr>
            <p:extLst>
              <p:ext uri="{D42A27DB-BD31-4B8C-83A1-F6EECF244321}">
                <p14:modId xmlns:p14="http://schemas.microsoft.com/office/powerpoint/2010/main" val="2056544523"/>
              </p:ext>
            </p:extLst>
          </p:nvPr>
        </p:nvGraphicFramePr>
        <p:xfrm>
          <a:off x="888782" y="1741286"/>
          <a:ext cx="9834212" cy="4323485"/>
        </p:xfrm>
        <a:graphic>
          <a:graphicData uri="http://schemas.openxmlformats.org/drawingml/2006/table">
            <a:tbl>
              <a:tblPr bandRow="1">
                <a:tableStyleId>{5C22544A-7EE6-4342-B048-85BDC9FD1C3A}</a:tableStyleId>
              </a:tblPr>
              <a:tblGrid>
                <a:gridCol w="1341437">
                  <a:extLst>
                    <a:ext uri="{9D8B030D-6E8A-4147-A177-3AD203B41FA5}">
                      <a16:colId xmlns:a16="http://schemas.microsoft.com/office/drawing/2014/main" val="2727377482"/>
                    </a:ext>
                  </a:extLst>
                </a:gridCol>
                <a:gridCol w="1577168">
                  <a:extLst>
                    <a:ext uri="{9D8B030D-6E8A-4147-A177-3AD203B41FA5}">
                      <a16:colId xmlns:a16="http://schemas.microsoft.com/office/drawing/2014/main" val="2691505696"/>
                    </a:ext>
                  </a:extLst>
                </a:gridCol>
                <a:gridCol w="1535736">
                  <a:extLst>
                    <a:ext uri="{9D8B030D-6E8A-4147-A177-3AD203B41FA5}">
                      <a16:colId xmlns:a16="http://schemas.microsoft.com/office/drawing/2014/main" val="1044237329"/>
                    </a:ext>
                  </a:extLst>
                </a:gridCol>
                <a:gridCol w="918904">
                  <a:extLst>
                    <a:ext uri="{9D8B030D-6E8A-4147-A177-3AD203B41FA5}">
                      <a16:colId xmlns:a16="http://schemas.microsoft.com/office/drawing/2014/main" val="2522784899"/>
                    </a:ext>
                  </a:extLst>
                </a:gridCol>
                <a:gridCol w="1173163">
                  <a:extLst>
                    <a:ext uri="{9D8B030D-6E8A-4147-A177-3AD203B41FA5}">
                      <a16:colId xmlns:a16="http://schemas.microsoft.com/office/drawing/2014/main" val="1617258832"/>
                    </a:ext>
                  </a:extLst>
                </a:gridCol>
                <a:gridCol w="903287">
                  <a:extLst>
                    <a:ext uri="{9D8B030D-6E8A-4147-A177-3AD203B41FA5}">
                      <a16:colId xmlns:a16="http://schemas.microsoft.com/office/drawing/2014/main" val="1181980222"/>
                    </a:ext>
                  </a:extLst>
                </a:gridCol>
                <a:gridCol w="1005158">
                  <a:extLst>
                    <a:ext uri="{9D8B030D-6E8A-4147-A177-3AD203B41FA5}">
                      <a16:colId xmlns:a16="http://schemas.microsoft.com/office/drawing/2014/main" val="1675435630"/>
                    </a:ext>
                  </a:extLst>
                </a:gridCol>
                <a:gridCol w="1379359">
                  <a:extLst>
                    <a:ext uri="{9D8B030D-6E8A-4147-A177-3AD203B41FA5}">
                      <a16:colId xmlns:a16="http://schemas.microsoft.com/office/drawing/2014/main" val="413116945"/>
                    </a:ext>
                  </a:extLst>
                </a:gridCol>
              </a:tblGrid>
              <a:tr h="857493">
                <a:tc>
                  <a:txBody>
                    <a:bodyPr/>
                    <a:lstStyle/>
                    <a:p>
                      <a:pPr marL="0" marR="0" indent="0" algn="ctr">
                        <a:lnSpc>
                          <a:spcPct val="150000"/>
                        </a:lnSpc>
                        <a:spcBef>
                          <a:spcPts val="0"/>
                        </a:spcBef>
                        <a:spcAft>
                          <a:spcPts val="0"/>
                        </a:spcAft>
                      </a:pPr>
                      <a:r>
                        <a:rPr lang="en-US" sz="2000">
                          <a:effectLst/>
                        </a:rPr>
                        <a:t> </a:t>
                      </a:r>
                      <a:endParaRPr lang="en-US" sz="2000">
                        <a:effectLst/>
                        <a:latin typeface="Arial" panose="020B0604020202020204" pitchFamily="34" charset="0"/>
                        <a:ea typeface="Arial" panose="020B0604020202020204" pitchFamily="34" charset="0"/>
                      </a:endParaRPr>
                    </a:p>
                  </a:txBody>
                  <a:tcPr marL="28575" marR="28575" marT="19050" marB="19050" anchor="ctr"/>
                </a:tc>
                <a:tc gridSpan="4">
                  <a:txBody>
                    <a:bodyPr/>
                    <a:lstStyle/>
                    <a:p>
                      <a:pPr marL="0" marR="0" indent="0" algn="ctr">
                        <a:lnSpc>
                          <a:spcPct val="150000"/>
                        </a:lnSpc>
                        <a:spcBef>
                          <a:spcPts val="0"/>
                        </a:spcBef>
                        <a:spcAft>
                          <a:spcPts val="0"/>
                        </a:spcAft>
                      </a:pPr>
                      <a:r>
                        <a:rPr lang="en-US" sz="2000" dirty="0">
                          <a:effectLst/>
                        </a:rPr>
                        <a:t>Largest GWAS catalog discovery population</a:t>
                      </a:r>
                      <a:endParaRPr lang="en-US" sz="2000" dirty="0">
                        <a:effectLst/>
                        <a:latin typeface="Arial" panose="020B0604020202020204" pitchFamily="34" charset="0"/>
                        <a:ea typeface="Arial" panose="020B0604020202020204" pitchFamily="34" charset="0"/>
                      </a:endParaRPr>
                    </a:p>
                  </a:txBody>
                  <a:tcPr marL="28575" marR="28575" marT="19050" marB="19050" anchor="ct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indent="0" algn="ctr">
                        <a:lnSpc>
                          <a:spcPct val="150000"/>
                        </a:lnSpc>
                        <a:spcBef>
                          <a:spcPts val="0"/>
                        </a:spcBef>
                        <a:spcAft>
                          <a:spcPts val="0"/>
                        </a:spcAft>
                      </a:pPr>
                      <a:r>
                        <a:rPr lang="en-US" sz="2000" dirty="0">
                          <a:effectLst/>
                        </a:rPr>
                        <a:t> </a:t>
                      </a:r>
                      <a:endParaRPr lang="en-US" sz="2000" dirty="0">
                        <a:effectLst/>
                        <a:latin typeface="Arial" panose="020B0604020202020204" pitchFamily="34" charset="0"/>
                        <a:ea typeface="Arial" panose="020B0604020202020204" pitchFamily="34" charset="0"/>
                      </a:endParaRPr>
                    </a:p>
                    <a:p>
                      <a:pPr marL="0" marR="0" indent="0" algn="ctr">
                        <a:lnSpc>
                          <a:spcPct val="150000"/>
                        </a:lnSpc>
                        <a:spcBef>
                          <a:spcPts val="0"/>
                        </a:spcBef>
                        <a:spcAft>
                          <a:spcPts val="0"/>
                        </a:spcAft>
                      </a:pPr>
                      <a:r>
                        <a:rPr lang="en-US" sz="2000" dirty="0">
                          <a:effectLst/>
                        </a:rPr>
                        <a:t>PAGE</a:t>
                      </a:r>
                      <a:endParaRPr lang="en-US" sz="2000" dirty="0">
                        <a:effectLst/>
                        <a:latin typeface="Arial" panose="020B0604020202020204" pitchFamily="34" charset="0"/>
                        <a:ea typeface="Arial" panose="020B0604020202020204" pitchFamily="34" charset="0"/>
                      </a:endParaRPr>
                    </a:p>
                  </a:txBody>
                  <a:tcPr marL="28575" marR="28575" marT="19050" marB="19050" anchor="ctr"/>
                </a:tc>
                <a:tc rowSpan="2">
                  <a:txBody>
                    <a:bodyPr/>
                    <a:lstStyle/>
                    <a:p>
                      <a:pPr marL="0" marR="0" indent="0" algn="ctr">
                        <a:lnSpc>
                          <a:spcPct val="150000"/>
                        </a:lnSpc>
                        <a:spcBef>
                          <a:spcPts val="0"/>
                        </a:spcBef>
                        <a:spcAft>
                          <a:spcPts val="0"/>
                        </a:spcAft>
                      </a:pPr>
                      <a:r>
                        <a:rPr lang="en-US" sz="2000" dirty="0">
                          <a:effectLst/>
                        </a:rPr>
                        <a:t>Novel Loci (count)</a:t>
                      </a:r>
                      <a:endParaRPr lang="en-US" sz="2000" dirty="0">
                        <a:effectLst/>
                        <a:latin typeface="Arial" panose="020B0604020202020204" pitchFamily="34" charset="0"/>
                        <a:ea typeface="Arial" panose="020B0604020202020204" pitchFamily="34" charset="0"/>
                      </a:endParaRPr>
                    </a:p>
                  </a:txBody>
                  <a:tcPr marL="28575" marR="28575" marT="19050" marB="19050" anchor="ctr"/>
                </a:tc>
                <a:tc rowSpan="2">
                  <a:txBody>
                    <a:bodyPr/>
                    <a:lstStyle/>
                    <a:p>
                      <a:pPr marL="0" marR="0" indent="0" algn="ctr">
                        <a:lnSpc>
                          <a:spcPct val="150000"/>
                        </a:lnSpc>
                        <a:spcBef>
                          <a:spcPts val="0"/>
                        </a:spcBef>
                        <a:spcAft>
                          <a:spcPts val="0"/>
                        </a:spcAft>
                      </a:pPr>
                      <a:r>
                        <a:rPr lang="en-US" sz="2000" dirty="0">
                          <a:effectLst/>
                        </a:rPr>
                        <a:t>Residual Loci (count)</a:t>
                      </a:r>
                      <a:endParaRPr lang="en-US" sz="2000" dirty="0">
                        <a:effectLst/>
                        <a:latin typeface="Arial" panose="020B0604020202020204" pitchFamily="34" charset="0"/>
                        <a:ea typeface="Arial" panose="020B0604020202020204" pitchFamily="34" charset="0"/>
                      </a:endParaRPr>
                    </a:p>
                  </a:txBody>
                  <a:tcPr marL="28575" marR="28575" marT="19050" marB="19050" anchor="ctr"/>
                </a:tc>
                <a:extLst>
                  <a:ext uri="{0D108BD9-81ED-4DB2-BD59-A6C34878D82A}">
                    <a16:rowId xmlns:a16="http://schemas.microsoft.com/office/drawing/2014/main" val="2331491249"/>
                  </a:ext>
                </a:extLst>
              </a:tr>
              <a:tr h="914400">
                <a:tc>
                  <a:txBody>
                    <a:bodyPr/>
                    <a:lstStyle/>
                    <a:p>
                      <a:pPr marL="0" marR="0" indent="0" algn="ctr">
                        <a:lnSpc>
                          <a:spcPct val="150000"/>
                        </a:lnSpc>
                        <a:spcBef>
                          <a:spcPts val="0"/>
                        </a:spcBef>
                        <a:spcAft>
                          <a:spcPts val="0"/>
                        </a:spcAft>
                      </a:pPr>
                      <a:r>
                        <a:rPr lang="en-US" sz="2000">
                          <a:effectLst/>
                        </a:rPr>
                        <a:t>Phenotype</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European</a:t>
                      </a:r>
                      <a:endParaRPr lang="en-US" sz="2000" dirty="0">
                        <a:effectLst/>
                        <a:latin typeface="Arial" panose="020B0604020202020204" pitchFamily="34" charset="0"/>
                        <a:ea typeface="Arial" panose="020B0604020202020204" pitchFamily="34" charset="0"/>
                      </a:endParaRPr>
                    </a:p>
                  </a:txBody>
                  <a:tcPr marL="28575" marR="28575" marT="19050" marB="19050" anchor="ctr"/>
                </a:tc>
                <a:tc>
                  <a:txBody>
                    <a:bodyPr/>
                    <a:lstStyle/>
                    <a:p>
                      <a:r>
                        <a:rPr lang="en-US" sz="2000">
                          <a:effectLst/>
                        </a:rPr>
                        <a:t>East Asian</a:t>
                      </a:r>
                      <a:endParaRPr lang="en-US" sz="3200"/>
                    </a:p>
                  </a:txBody>
                  <a:tcPr marL="28575" marR="28575" marT="19050" marB="19050" anchor="ctr"/>
                </a:tc>
                <a:tc>
                  <a:txBody>
                    <a:bodyPr/>
                    <a:lstStyle/>
                    <a:p>
                      <a:r>
                        <a:rPr lang="en-US" sz="2000">
                          <a:effectLst/>
                        </a:rPr>
                        <a:t>African</a:t>
                      </a:r>
                      <a:endParaRPr lang="en-US" sz="3200"/>
                    </a:p>
                  </a:txBody>
                  <a:tcPr marL="28575" marR="28575" marT="19050" marB="19050" anchor="ctr"/>
                </a:tc>
                <a:tc>
                  <a:txBody>
                    <a:bodyPr/>
                    <a:lstStyle/>
                    <a:p>
                      <a:pPr marL="0" marR="0" indent="0" algn="ctr">
                        <a:lnSpc>
                          <a:spcPct val="150000"/>
                        </a:lnSpc>
                        <a:spcBef>
                          <a:spcPts val="0"/>
                        </a:spcBef>
                        <a:spcAft>
                          <a:spcPts val="0"/>
                        </a:spcAft>
                      </a:pPr>
                      <a:r>
                        <a:rPr lang="en-US" sz="2000" dirty="0">
                          <a:effectLst/>
                        </a:rPr>
                        <a:t>Hispanic/</a:t>
                      </a:r>
                    </a:p>
                    <a:p>
                      <a:pPr marL="0" marR="0" indent="0" algn="ctr">
                        <a:lnSpc>
                          <a:spcPct val="150000"/>
                        </a:lnSpc>
                        <a:spcBef>
                          <a:spcPts val="0"/>
                        </a:spcBef>
                        <a:spcAft>
                          <a:spcPts val="0"/>
                        </a:spcAft>
                      </a:pPr>
                      <a:r>
                        <a:rPr lang="en-US" sz="2000" dirty="0">
                          <a:effectLst/>
                        </a:rPr>
                        <a:t>Latino</a:t>
                      </a:r>
                      <a:endParaRPr lang="en-US" sz="3200" dirty="0"/>
                    </a:p>
                  </a:txBody>
                  <a:tcPr marL="28575" marR="28575" marT="19050" marB="19050"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9400082"/>
                  </a:ext>
                </a:extLst>
              </a:tr>
              <a:tr h="628373">
                <a:tc>
                  <a:txBody>
                    <a:bodyPr/>
                    <a:lstStyle/>
                    <a:p>
                      <a:pPr marL="0" marR="0" indent="0" algn="ctr">
                        <a:lnSpc>
                          <a:spcPct val="150000"/>
                        </a:lnSpc>
                        <a:spcBef>
                          <a:spcPts val="0"/>
                        </a:spcBef>
                        <a:spcAft>
                          <a:spcPts val="0"/>
                        </a:spcAft>
                      </a:pPr>
                      <a:r>
                        <a:rPr lang="en-US" sz="2000" dirty="0">
                          <a:effectLst/>
                        </a:rPr>
                        <a:t>HDL</a:t>
                      </a:r>
                      <a:endParaRPr lang="en-US" sz="2000" dirty="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99,900</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12,545</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7,917</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4,383</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33,063</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2</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5</a:t>
                      </a:r>
                      <a:endParaRPr lang="en-US" sz="2000">
                        <a:effectLst/>
                        <a:latin typeface="Arial" panose="020B0604020202020204" pitchFamily="34" charset="0"/>
                        <a:ea typeface="Arial" panose="020B0604020202020204" pitchFamily="34" charset="0"/>
                      </a:endParaRPr>
                    </a:p>
                  </a:txBody>
                  <a:tcPr marL="28575" marR="28575" marT="19050" marB="19050" anchor="ctr"/>
                </a:tc>
                <a:extLst>
                  <a:ext uri="{0D108BD9-81ED-4DB2-BD59-A6C34878D82A}">
                    <a16:rowId xmlns:a16="http://schemas.microsoft.com/office/drawing/2014/main" val="2530179730"/>
                  </a:ext>
                </a:extLst>
              </a:tr>
              <a:tr h="628373">
                <a:tc>
                  <a:txBody>
                    <a:bodyPr/>
                    <a:lstStyle/>
                    <a:p>
                      <a:pPr marL="0" marR="0" indent="0" algn="ctr">
                        <a:lnSpc>
                          <a:spcPct val="150000"/>
                        </a:lnSpc>
                        <a:spcBef>
                          <a:spcPts val="0"/>
                        </a:spcBef>
                        <a:spcAft>
                          <a:spcPts val="0"/>
                        </a:spcAft>
                      </a:pPr>
                      <a:r>
                        <a:rPr lang="en-US" sz="2000">
                          <a:effectLst/>
                        </a:rPr>
                        <a:t>LDL</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94,595</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12,545</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7,861</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4,383</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32,221</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0</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2</a:t>
                      </a:r>
                      <a:endParaRPr lang="en-US" sz="2000">
                        <a:effectLst/>
                        <a:latin typeface="Arial" panose="020B0604020202020204" pitchFamily="34" charset="0"/>
                        <a:ea typeface="Arial" panose="020B0604020202020204" pitchFamily="34" charset="0"/>
                      </a:endParaRPr>
                    </a:p>
                  </a:txBody>
                  <a:tcPr marL="28575" marR="28575" marT="19050" marB="19050" anchor="ctr"/>
                </a:tc>
                <a:extLst>
                  <a:ext uri="{0D108BD9-81ED-4DB2-BD59-A6C34878D82A}">
                    <a16:rowId xmlns:a16="http://schemas.microsoft.com/office/drawing/2014/main" val="273312178"/>
                  </a:ext>
                </a:extLst>
              </a:tr>
              <a:tr h="628373">
                <a:tc>
                  <a:txBody>
                    <a:bodyPr/>
                    <a:lstStyle/>
                    <a:p>
                      <a:pPr marL="0" marR="0" indent="0" algn="ctr">
                        <a:lnSpc>
                          <a:spcPct val="150000"/>
                        </a:lnSpc>
                        <a:spcBef>
                          <a:spcPts val="0"/>
                        </a:spcBef>
                        <a:spcAft>
                          <a:spcPts val="0"/>
                        </a:spcAft>
                      </a:pPr>
                      <a:r>
                        <a:rPr lang="en-US" sz="2000">
                          <a:effectLst/>
                        </a:rPr>
                        <a:t>TG</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96,598</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12,545</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7,601</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4,383</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33,096</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1</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2</a:t>
                      </a:r>
                      <a:endParaRPr lang="en-US" sz="2000">
                        <a:effectLst/>
                        <a:latin typeface="Arial" panose="020B0604020202020204" pitchFamily="34" charset="0"/>
                        <a:ea typeface="Arial" panose="020B0604020202020204" pitchFamily="34" charset="0"/>
                      </a:endParaRPr>
                    </a:p>
                  </a:txBody>
                  <a:tcPr marL="28575" marR="28575" marT="19050" marB="19050" anchor="ctr"/>
                </a:tc>
                <a:extLst>
                  <a:ext uri="{0D108BD9-81ED-4DB2-BD59-A6C34878D82A}">
                    <a16:rowId xmlns:a16="http://schemas.microsoft.com/office/drawing/2014/main" val="2149173902"/>
                  </a:ext>
                </a:extLst>
              </a:tr>
              <a:tr h="628373">
                <a:tc>
                  <a:txBody>
                    <a:bodyPr/>
                    <a:lstStyle/>
                    <a:p>
                      <a:pPr marL="0" marR="0" indent="0" algn="ctr">
                        <a:lnSpc>
                          <a:spcPct val="150000"/>
                        </a:lnSpc>
                        <a:spcBef>
                          <a:spcPts val="0"/>
                        </a:spcBef>
                        <a:spcAft>
                          <a:spcPts val="0"/>
                        </a:spcAft>
                      </a:pPr>
                      <a:r>
                        <a:rPr lang="en-US" sz="2000" dirty="0">
                          <a:effectLst/>
                        </a:rPr>
                        <a:t>TC</a:t>
                      </a:r>
                      <a:endParaRPr lang="en-US" sz="2000" dirty="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100,184</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8,344</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6,480</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4,383</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a:effectLst/>
                        </a:rPr>
                        <a:t>33,185</a:t>
                      </a:r>
                      <a:endParaRPr lang="en-US" sz="200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dirty="0">
                          <a:effectLst/>
                        </a:rPr>
                        <a:t>1</a:t>
                      </a:r>
                      <a:endParaRPr lang="en-US" sz="2000" dirty="0">
                        <a:effectLst/>
                        <a:latin typeface="Arial" panose="020B0604020202020204" pitchFamily="34" charset="0"/>
                        <a:ea typeface="Arial" panose="020B0604020202020204" pitchFamily="34" charset="0"/>
                      </a:endParaRPr>
                    </a:p>
                  </a:txBody>
                  <a:tcPr marL="28575" marR="28575" marT="19050" marB="19050" anchor="ctr"/>
                </a:tc>
                <a:tc>
                  <a:txBody>
                    <a:bodyPr/>
                    <a:lstStyle/>
                    <a:p>
                      <a:pPr marL="0" marR="0" indent="0" algn="ctr">
                        <a:lnSpc>
                          <a:spcPct val="150000"/>
                        </a:lnSpc>
                        <a:spcBef>
                          <a:spcPts val="0"/>
                        </a:spcBef>
                        <a:spcAft>
                          <a:spcPts val="0"/>
                        </a:spcAft>
                      </a:pPr>
                      <a:r>
                        <a:rPr lang="en-US" sz="2000" dirty="0">
                          <a:effectLst/>
                        </a:rPr>
                        <a:t>3</a:t>
                      </a:r>
                      <a:endParaRPr lang="en-US" sz="2000" dirty="0">
                        <a:effectLst/>
                        <a:latin typeface="Arial" panose="020B0604020202020204" pitchFamily="34" charset="0"/>
                        <a:ea typeface="Arial" panose="020B0604020202020204" pitchFamily="34" charset="0"/>
                      </a:endParaRPr>
                    </a:p>
                  </a:txBody>
                  <a:tcPr marL="28575" marR="28575" marT="19050" marB="19050" anchor="ctr"/>
                </a:tc>
                <a:extLst>
                  <a:ext uri="{0D108BD9-81ED-4DB2-BD59-A6C34878D82A}">
                    <a16:rowId xmlns:a16="http://schemas.microsoft.com/office/drawing/2014/main" val="3190442116"/>
                  </a:ext>
                </a:extLst>
              </a:tr>
            </a:tbl>
          </a:graphicData>
        </a:graphic>
      </p:graphicFrame>
      <p:sp>
        <p:nvSpPr>
          <p:cNvPr id="5" name="TextBox 4">
            <a:extLst>
              <a:ext uri="{FF2B5EF4-FFF2-40B4-BE49-F238E27FC236}">
                <a16:creationId xmlns:a16="http://schemas.microsoft.com/office/drawing/2014/main" id="{287BC618-202D-406B-AAA8-8A9ECB86EDFE}"/>
              </a:ext>
            </a:extLst>
          </p:cNvPr>
          <p:cNvSpPr txBox="1"/>
          <p:nvPr/>
        </p:nvSpPr>
        <p:spPr>
          <a:xfrm>
            <a:off x="2829344" y="6385025"/>
            <a:ext cx="8587800" cy="307777"/>
          </a:xfrm>
          <a:prstGeom prst="rect">
            <a:avLst/>
          </a:prstGeom>
          <a:noFill/>
        </p:spPr>
        <p:txBody>
          <a:bodyPr wrap="none" rtlCol="0">
            <a:spAutoFit/>
          </a:bodyPr>
          <a:lstStyle/>
          <a:p>
            <a:r>
              <a:rPr lang="en-US" sz="1400" dirty="0"/>
              <a:t>Wojcik, Graff, Kenny, Carlson, et al. Updated from https://www.biorxiv.org/content/early/2017/09/15/188094</a:t>
            </a:r>
          </a:p>
        </p:txBody>
      </p:sp>
      <p:sp useBgFill="1">
        <p:nvSpPr>
          <p:cNvPr id="6" name="Rectangle 5">
            <a:extLst>
              <a:ext uri="{FF2B5EF4-FFF2-40B4-BE49-F238E27FC236}">
                <a16:creationId xmlns:a16="http://schemas.microsoft.com/office/drawing/2014/main" id="{3714FF8B-93D7-4429-855A-E2A8A0EE792F}"/>
              </a:ext>
            </a:extLst>
          </p:cNvPr>
          <p:cNvSpPr/>
          <p:nvPr/>
        </p:nvSpPr>
        <p:spPr>
          <a:xfrm>
            <a:off x="8318090" y="1640204"/>
            <a:ext cx="2529728" cy="47161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95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566AF-8F04-4D19-AF08-AE9B7ADCA3B9}"/>
              </a:ext>
            </a:extLst>
          </p:cNvPr>
          <p:cNvSpPr>
            <a:spLocks noGrp="1"/>
          </p:cNvSpPr>
          <p:nvPr>
            <p:ph type="sldNum" sz="quarter" idx="4"/>
          </p:nvPr>
        </p:nvSpPr>
        <p:spPr/>
        <p:txBody>
          <a:bodyPr/>
          <a:lstStyle/>
          <a:p>
            <a:fld id="{A59FB69D-9E19-4FB8-BEAE-20F88589C44A}" type="slidenum">
              <a:rPr lang="en-US" smtClean="0"/>
              <a:pPr/>
              <a:t>11</a:t>
            </a:fld>
            <a:endParaRPr lang="en-US" dirty="0"/>
          </a:p>
        </p:txBody>
      </p:sp>
      <p:sp>
        <p:nvSpPr>
          <p:cNvPr id="3" name="Title 2">
            <a:extLst>
              <a:ext uri="{FF2B5EF4-FFF2-40B4-BE49-F238E27FC236}">
                <a16:creationId xmlns:a16="http://schemas.microsoft.com/office/drawing/2014/main" id="{387D7377-27E4-4195-969C-5EA91A2973D9}"/>
              </a:ext>
            </a:extLst>
          </p:cNvPr>
          <p:cNvSpPr>
            <a:spLocks noGrp="1"/>
          </p:cNvSpPr>
          <p:nvPr>
            <p:ph type="title"/>
          </p:nvPr>
        </p:nvSpPr>
        <p:spPr>
          <a:xfrm>
            <a:off x="610966" y="313197"/>
            <a:ext cx="11039858" cy="1356360"/>
          </a:xfrm>
        </p:spPr>
        <p:txBody>
          <a:bodyPr/>
          <a:lstStyle/>
          <a:p>
            <a:r>
              <a:rPr lang="en-US" dirty="0"/>
              <a:t>Residual signal: fine mapping</a:t>
            </a:r>
          </a:p>
        </p:txBody>
      </p:sp>
      <p:pic>
        <p:nvPicPr>
          <p:cNvPr id="4" name="image12.png">
            <a:extLst>
              <a:ext uri="{FF2B5EF4-FFF2-40B4-BE49-F238E27FC236}">
                <a16:creationId xmlns:a16="http://schemas.microsoft.com/office/drawing/2014/main" id="{367D40AB-2828-45E9-9CA4-913CE20DB5A0}"/>
              </a:ext>
            </a:extLst>
          </p:cNvPr>
          <p:cNvPicPr/>
          <p:nvPr/>
        </p:nvPicPr>
        <p:blipFill rotWithShape="1">
          <a:blip r:embed="rId3"/>
          <a:srcRect l="4334" r="64553" b="48705"/>
          <a:stretch/>
        </p:blipFill>
        <p:spPr>
          <a:xfrm>
            <a:off x="488659" y="2266077"/>
            <a:ext cx="3840745" cy="3078085"/>
          </a:xfrm>
          <a:prstGeom prst="rect">
            <a:avLst/>
          </a:prstGeom>
          <a:ln/>
        </p:spPr>
      </p:pic>
      <p:sp>
        <p:nvSpPr>
          <p:cNvPr id="5" name="TextBox 4">
            <a:extLst>
              <a:ext uri="{FF2B5EF4-FFF2-40B4-BE49-F238E27FC236}">
                <a16:creationId xmlns:a16="http://schemas.microsoft.com/office/drawing/2014/main" id="{BEA72486-D700-4CD7-8BE5-24ED0E119E52}"/>
              </a:ext>
            </a:extLst>
          </p:cNvPr>
          <p:cNvSpPr txBox="1"/>
          <p:nvPr/>
        </p:nvSpPr>
        <p:spPr>
          <a:xfrm>
            <a:off x="2829344" y="6385025"/>
            <a:ext cx="8587800" cy="307777"/>
          </a:xfrm>
          <a:prstGeom prst="rect">
            <a:avLst/>
          </a:prstGeom>
          <a:noFill/>
        </p:spPr>
        <p:txBody>
          <a:bodyPr wrap="none" rtlCol="0">
            <a:spAutoFit/>
          </a:bodyPr>
          <a:lstStyle/>
          <a:p>
            <a:r>
              <a:rPr lang="en-US" sz="1400" dirty="0"/>
              <a:t>Wojcik, Graff, Kenny, Carlson, et al. Updated from https://www.biorxiv.org/content/early/2017/09/15/188094</a:t>
            </a:r>
          </a:p>
        </p:txBody>
      </p:sp>
      <p:pic>
        <p:nvPicPr>
          <p:cNvPr id="6" name="image12.png">
            <a:extLst>
              <a:ext uri="{FF2B5EF4-FFF2-40B4-BE49-F238E27FC236}">
                <a16:creationId xmlns:a16="http://schemas.microsoft.com/office/drawing/2014/main" id="{DF71850A-7299-4D64-A7B4-7E6926C5431B}"/>
              </a:ext>
            </a:extLst>
          </p:cNvPr>
          <p:cNvPicPr/>
          <p:nvPr/>
        </p:nvPicPr>
        <p:blipFill rotWithShape="1">
          <a:blip r:embed="rId3"/>
          <a:srcRect l="35447" r="3831" b="48705"/>
          <a:stretch/>
        </p:blipFill>
        <p:spPr>
          <a:xfrm>
            <a:off x="4329403" y="2266077"/>
            <a:ext cx="7495949" cy="3078085"/>
          </a:xfrm>
          <a:prstGeom prst="rect">
            <a:avLst/>
          </a:prstGeom>
          <a:ln/>
        </p:spPr>
      </p:pic>
    </p:spTree>
    <p:extLst>
      <p:ext uri="{BB962C8B-B14F-4D97-AF65-F5344CB8AC3E}">
        <p14:creationId xmlns:p14="http://schemas.microsoft.com/office/powerpoint/2010/main" val="395314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566AF-8F04-4D19-AF08-AE9B7ADCA3B9}"/>
              </a:ext>
            </a:extLst>
          </p:cNvPr>
          <p:cNvSpPr>
            <a:spLocks noGrp="1"/>
          </p:cNvSpPr>
          <p:nvPr>
            <p:ph type="sldNum" sz="quarter" idx="4"/>
          </p:nvPr>
        </p:nvSpPr>
        <p:spPr/>
        <p:txBody>
          <a:bodyPr/>
          <a:lstStyle/>
          <a:p>
            <a:fld id="{A59FB69D-9E19-4FB8-BEAE-20F88589C44A}" type="slidenum">
              <a:rPr lang="en-US" smtClean="0"/>
              <a:pPr/>
              <a:t>12</a:t>
            </a:fld>
            <a:endParaRPr lang="en-US" dirty="0"/>
          </a:p>
        </p:txBody>
      </p:sp>
      <p:sp>
        <p:nvSpPr>
          <p:cNvPr id="3" name="Title 2">
            <a:extLst>
              <a:ext uri="{FF2B5EF4-FFF2-40B4-BE49-F238E27FC236}">
                <a16:creationId xmlns:a16="http://schemas.microsoft.com/office/drawing/2014/main" id="{387D7377-27E4-4195-969C-5EA91A2973D9}"/>
              </a:ext>
            </a:extLst>
          </p:cNvPr>
          <p:cNvSpPr>
            <a:spLocks noGrp="1"/>
          </p:cNvSpPr>
          <p:nvPr>
            <p:ph type="title"/>
          </p:nvPr>
        </p:nvSpPr>
        <p:spPr/>
        <p:txBody>
          <a:bodyPr/>
          <a:lstStyle/>
          <a:p>
            <a:r>
              <a:rPr lang="en-US" dirty="0"/>
              <a:t>Residual signal: secondary allele</a:t>
            </a:r>
          </a:p>
        </p:txBody>
      </p:sp>
      <p:pic>
        <p:nvPicPr>
          <p:cNvPr id="4" name="image12.png">
            <a:extLst>
              <a:ext uri="{FF2B5EF4-FFF2-40B4-BE49-F238E27FC236}">
                <a16:creationId xmlns:a16="http://schemas.microsoft.com/office/drawing/2014/main" id="{367D40AB-2828-45E9-9CA4-913CE20DB5A0}"/>
              </a:ext>
            </a:extLst>
          </p:cNvPr>
          <p:cNvPicPr/>
          <p:nvPr/>
        </p:nvPicPr>
        <p:blipFill rotWithShape="1">
          <a:blip r:embed="rId3"/>
          <a:srcRect l="3958" t="51178" r="63516" b="-119"/>
          <a:stretch/>
        </p:blipFill>
        <p:spPr>
          <a:xfrm>
            <a:off x="314130" y="2080727"/>
            <a:ext cx="4015274" cy="2936864"/>
          </a:xfrm>
          <a:prstGeom prst="rect">
            <a:avLst/>
          </a:prstGeom>
          <a:ln/>
        </p:spPr>
      </p:pic>
      <p:sp>
        <p:nvSpPr>
          <p:cNvPr id="5" name="TextBox 4">
            <a:extLst>
              <a:ext uri="{FF2B5EF4-FFF2-40B4-BE49-F238E27FC236}">
                <a16:creationId xmlns:a16="http://schemas.microsoft.com/office/drawing/2014/main" id="{535023AD-EEB1-4CA2-81A1-6AB420410EA4}"/>
              </a:ext>
            </a:extLst>
          </p:cNvPr>
          <p:cNvSpPr txBox="1"/>
          <p:nvPr/>
        </p:nvSpPr>
        <p:spPr>
          <a:xfrm>
            <a:off x="2829344" y="6385025"/>
            <a:ext cx="8587800" cy="307777"/>
          </a:xfrm>
          <a:prstGeom prst="rect">
            <a:avLst/>
          </a:prstGeom>
          <a:noFill/>
        </p:spPr>
        <p:txBody>
          <a:bodyPr wrap="none" rtlCol="0">
            <a:spAutoFit/>
          </a:bodyPr>
          <a:lstStyle/>
          <a:p>
            <a:r>
              <a:rPr lang="en-US" sz="1400" dirty="0"/>
              <a:t>Wojcik, Graff, Kenny, Carlson, et al. Updated from https://www.biorxiv.org/content/early/2017/09/15/188094</a:t>
            </a:r>
          </a:p>
        </p:txBody>
      </p:sp>
      <p:pic>
        <p:nvPicPr>
          <p:cNvPr id="6" name="image12.png">
            <a:extLst>
              <a:ext uri="{FF2B5EF4-FFF2-40B4-BE49-F238E27FC236}">
                <a16:creationId xmlns:a16="http://schemas.microsoft.com/office/drawing/2014/main" id="{C2D66A5D-2C18-4DBD-BB60-869FDEA91F59}"/>
              </a:ext>
            </a:extLst>
          </p:cNvPr>
          <p:cNvPicPr/>
          <p:nvPr/>
        </p:nvPicPr>
        <p:blipFill rotWithShape="1">
          <a:blip r:embed="rId3"/>
          <a:srcRect l="36485" t="51178" r="4206" b="-119"/>
          <a:stretch/>
        </p:blipFill>
        <p:spPr>
          <a:xfrm>
            <a:off x="4329404" y="2080727"/>
            <a:ext cx="7321420" cy="2936864"/>
          </a:xfrm>
          <a:prstGeom prst="rect">
            <a:avLst/>
          </a:prstGeom>
          <a:ln/>
        </p:spPr>
      </p:pic>
    </p:spTree>
    <p:extLst>
      <p:ext uri="{BB962C8B-B14F-4D97-AF65-F5344CB8AC3E}">
        <p14:creationId xmlns:p14="http://schemas.microsoft.com/office/powerpoint/2010/main" val="195300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B50A59E-CBC2-45EC-89D8-DBC2B68E9971}"/>
              </a:ext>
            </a:extLst>
          </p:cNvPr>
          <p:cNvSpPr>
            <a:spLocks noGrp="1"/>
          </p:cNvSpPr>
          <p:nvPr>
            <p:ph idx="1"/>
          </p:nvPr>
        </p:nvSpPr>
        <p:spPr>
          <a:xfrm>
            <a:off x="448524" y="1950083"/>
            <a:ext cx="7215083" cy="4907917"/>
          </a:xfrm>
        </p:spPr>
        <p:txBody>
          <a:bodyPr>
            <a:normAutofit/>
          </a:bodyPr>
          <a:lstStyle/>
          <a:p>
            <a:r>
              <a:rPr lang="en-US" dirty="0"/>
              <a:t>“Why not just add 50K more Europeans?”</a:t>
            </a:r>
          </a:p>
          <a:p>
            <a:r>
              <a:rPr lang="en-US" dirty="0"/>
              <a:t>Meta-analysis of GIANT+PAGE vs. GIANT+50K UKBB</a:t>
            </a:r>
          </a:p>
          <a:p>
            <a:r>
              <a:rPr lang="en-US" dirty="0"/>
              <a:t>FINEMAP over both datasets with weighted LD matrices</a:t>
            </a:r>
          </a:p>
          <a:p>
            <a:r>
              <a:rPr lang="en-US" dirty="0"/>
              <a:t>Compare: credible set size, posterior probabilities</a:t>
            </a:r>
          </a:p>
          <a:p>
            <a:endParaRPr lang="en-US" dirty="0"/>
          </a:p>
        </p:txBody>
      </p:sp>
      <p:sp>
        <p:nvSpPr>
          <p:cNvPr id="3" name="Title 2">
            <a:extLst>
              <a:ext uri="{FF2B5EF4-FFF2-40B4-BE49-F238E27FC236}">
                <a16:creationId xmlns:a16="http://schemas.microsoft.com/office/drawing/2014/main" id="{064D9A5A-3A59-4E8B-9A5F-C868A8200BFE}"/>
              </a:ext>
            </a:extLst>
          </p:cNvPr>
          <p:cNvSpPr>
            <a:spLocks noGrp="1"/>
          </p:cNvSpPr>
          <p:nvPr>
            <p:ph type="title"/>
          </p:nvPr>
        </p:nvSpPr>
        <p:spPr>
          <a:xfrm>
            <a:off x="576071" y="350520"/>
            <a:ext cx="11060406" cy="1356360"/>
          </a:xfrm>
        </p:spPr>
        <p:txBody>
          <a:bodyPr>
            <a:normAutofit/>
          </a:bodyPr>
          <a:lstStyle/>
          <a:p>
            <a:r>
              <a:rPr lang="en-US" dirty="0"/>
              <a:t>What additional information is gained from diverse participants?</a:t>
            </a:r>
          </a:p>
        </p:txBody>
      </p:sp>
      <p:sp>
        <p:nvSpPr>
          <p:cNvPr id="2" name="Slide Number Placeholder 1">
            <a:extLst>
              <a:ext uri="{FF2B5EF4-FFF2-40B4-BE49-F238E27FC236}">
                <a16:creationId xmlns:a16="http://schemas.microsoft.com/office/drawing/2014/main" id="{FEE86636-D5A1-422B-9435-8CF8BA316A8C}"/>
              </a:ext>
            </a:extLst>
          </p:cNvPr>
          <p:cNvSpPr>
            <a:spLocks noGrp="1"/>
          </p:cNvSpPr>
          <p:nvPr>
            <p:ph type="sldNum" sz="quarter" idx="4"/>
          </p:nvPr>
        </p:nvSpPr>
        <p:spPr/>
        <p:txBody>
          <a:bodyPr/>
          <a:lstStyle/>
          <a:p>
            <a:fld id="{A59FB69D-9E19-4FB8-BEAE-20F88589C44A}" type="slidenum">
              <a:rPr lang="en-US" smtClean="0"/>
              <a:pPr/>
              <a:t>13</a:t>
            </a:fld>
            <a:endParaRPr lang="en-US" dirty="0"/>
          </a:p>
        </p:txBody>
      </p:sp>
      <p:pic>
        <p:nvPicPr>
          <p:cNvPr id="11" name="Content Placeholder 5">
            <a:extLst>
              <a:ext uri="{FF2B5EF4-FFF2-40B4-BE49-F238E27FC236}">
                <a16:creationId xmlns:a16="http://schemas.microsoft.com/office/drawing/2014/main" id="{D9354877-BE1C-9B4A-B2B7-CBD7702428A2}"/>
              </a:ext>
            </a:extLst>
          </p:cNvPr>
          <p:cNvPicPr>
            <a:picLocks noGrp="1" noChangeAspect="1"/>
          </p:cNvPicPr>
          <p:nvPr/>
        </p:nvPicPr>
        <p:blipFill rotWithShape="1">
          <a:blip r:embed="rId3"/>
          <a:srcRect b="73177"/>
          <a:stretch/>
        </p:blipFill>
        <p:spPr>
          <a:xfrm>
            <a:off x="7974056" y="2404197"/>
            <a:ext cx="4038600" cy="1083286"/>
          </a:xfrm>
          <a:prstGeom prst="rect">
            <a:avLst/>
          </a:prstGeom>
        </p:spPr>
      </p:pic>
      <p:pic>
        <p:nvPicPr>
          <p:cNvPr id="15" name="Content Placeholder 5">
            <a:extLst>
              <a:ext uri="{FF2B5EF4-FFF2-40B4-BE49-F238E27FC236}">
                <a16:creationId xmlns:a16="http://schemas.microsoft.com/office/drawing/2014/main" id="{FB983A3A-A4CB-457C-892A-3DBBD714BDE6}"/>
              </a:ext>
            </a:extLst>
          </p:cNvPr>
          <p:cNvPicPr>
            <a:picLocks noGrp="1" noChangeAspect="1"/>
          </p:cNvPicPr>
          <p:nvPr/>
        </p:nvPicPr>
        <p:blipFill rotWithShape="1">
          <a:blip r:embed="rId3"/>
          <a:srcRect t="37121" b="2327"/>
          <a:stretch/>
        </p:blipFill>
        <p:spPr>
          <a:xfrm>
            <a:off x="7974056" y="3487483"/>
            <a:ext cx="4038600" cy="2445487"/>
          </a:xfrm>
          <a:prstGeom prst="rect">
            <a:avLst/>
          </a:prstGeom>
        </p:spPr>
      </p:pic>
    </p:spTree>
    <p:extLst>
      <p:ext uri="{BB962C8B-B14F-4D97-AF65-F5344CB8AC3E}">
        <p14:creationId xmlns:p14="http://schemas.microsoft.com/office/powerpoint/2010/main" val="357543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FFFB-5F53-0C4B-91C2-B51EF38D2033}"/>
              </a:ext>
            </a:extLst>
          </p:cNvPr>
          <p:cNvSpPr>
            <a:spLocks noGrp="1"/>
          </p:cNvSpPr>
          <p:nvPr>
            <p:ph type="title"/>
          </p:nvPr>
        </p:nvSpPr>
        <p:spPr/>
        <p:txBody>
          <a:bodyPr/>
          <a:lstStyle/>
          <a:p>
            <a:r>
              <a:rPr lang="en-US" dirty="0"/>
              <a:t>Comparing credible sets for height</a:t>
            </a:r>
          </a:p>
        </p:txBody>
      </p:sp>
      <p:sp>
        <p:nvSpPr>
          <p:cNvPr id="4" name="Content Placeholder 3">
            <a:extLst>
              <a:ext uri="{FF2B5EF4-FFF2-40B4-BE49-F238E27FC236}">
                <a16:creationId xmlns:a16="http://schemas.microsoft.com/office/drawing/2014/main" id="{7F1D6441-4BC9-0942-BC15-60E0C75BFB5A}"/>
              </a:ext>
            </a:extLst>
          </p:cNvPr>
          <p:cNvSpPr>
            <a:spLocks noGrp="1"/>
          </p:cNvSpPr>
          <p:nvPr>
            <p:ph sz="half" idx="2"/>
          </p:nvPr>
        </p:nvSpPr>
        <p:spPr>
          <a:xfrm>
            <a:off x="6749934" y="1813560"/>
            <a:ext cx="4865993" cy="4362873"/>
          </a:xfrm>
        </p:spPr>
        <p:txBody>
          <a:bodyPr>
            <a:normAutofit fontScale="92500"/>
          </a:bodyPr>
          <a:lstStyle/>
          <a:p>
            <a:pPr>
              <a:lnSpc>
                <a:spcPct val="110000"/>
              </a:lnSpc>
              <a:spcBef>
                <a:spcPts val="0"/>
              </a:spcBef>
              <a:spcAft>
                <a:spcPts val="600"/>
              </a:spcAft>
            </a:pPr>
            <a:r>
              <a:rPr lang="en-US" sz="3600" dirty="0"/>
              <a:t>366 index loci</a:t>
            </a:r>
          </a:p>
          <a:p>
            <a:pPr>
              <a:lnSpc>
                <a:spcPct val="110000"/>
              </a:lnSpc>
              <a:spcBef>
                <a:spcPts val="0"/>
              </a:spcBef>
              <a:spcAft>
                <a:spcPts val="600"/>
              </a:spcAft>
            </a:pPr>
            <a:r>
              <a:rPr lang="en-US" sz="3600" dirty="0"/>
              <a:t>Credible set sizes are significantly smaller for height in meta-analysis of GIANT + PAGE, compared to GIANT + 50K UKBB Europeans</a:t>
            </a:r>
          </a:p>
          <a:p>
            <a:pPr>
              <a:lnSpc>
                <a:spcPct val="110000"/>
              </a:lnSpc>
              <a:spcBef>
                <a:spcPts val="0"/>
              </a:spcBef>
              <a:spcAft>
                <a:spcPts val="600"/>
              </a:spcAft>
            </a:pPr>
            <a:endParaRPr lang="en-US" sz="3600" dirty="0"/>
          </a:p>
        </p:txBody>
      </p:sp>
      <p:pic>
        <p:nvPicPr>
          <p:cNvPr id="7" name="Picture 6">
            <a:extLst>
              <a:ext uri="{FF2B5EF4-FFF2-40B4-BE49-F238E27FC236}">
                <a16:creationId xmlns:a16="http://schemas.microsoft.com/office/drawing/2014/main" id="{B2D66E4C-8B51-F149-9EE1-9D59B72F2B67}"/>
              </a:ext>
            </a:extLst>
          </p:cNvPr>
          <p:cNvPicPr>
            <a:picLocks noChangeAspect="1"/>
          </p:cNvPicPr>
          <p:nvPr/>
        </p:nvPicPr>
        <p:blipFill>
          <a:blip r:embed="rId3"/>
          <a:stretch>
            <a:fillRect/>
          </a:stretch>
        </p:blipFill>
        <p:spPr>
          <a:xfrm>
            <a:off x="1054331" y="1587076"/>
            <a:ext cx="5334359" cy="4815840"/>
          </a:xfrm>
          <a:prstGeom prst="rect">
            <a:avLst/>
          </a:prstGeom>
        </p:spPr>
      </p:pic>
      <p:sp>
        <p:nvSpPr>
          <p:cNvPr id="8" name="TextBox 14">
            <a:extLst>
              <a:ext uri="{FF2B5EF4-FFF2-40B4-BE49-F238E27FC236}">
                <a16:creationId xmlns:a16="http://schemas.microsoft.com/office/drawing/2014/main" id="{82AFACEB-AFAA-384A-B382-C381B9BF71BF}"/>
              </a:ext>
            </a:extLst>
          </p:cNvPr>
          <p:cNvSpPr txBox="1"/>
          <p:nvPr/>
        </p:nvSpPr>
        <p:spPr>
          <a:xfrm>
            <a:off x="3038470" y="1706880"/>
            <a:ext cx="1366080" cy="338554"/>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i="1" dirty="0"/>
              <a:t>P</a:t>
            </a:r>
            <a:r>
              <a:rPr lang="en-US" sz="1600" dirty="0"/>
              <a:t>=3.46x10</a:t>
            </a:r>
            <a:r>
              <a:rPr lang="en-US" sz="1600" baseline="30000" dirty="0"/>
              <a:t>-36</a:t>
            </a:r>
          </a:p>
        </p:txBody>
      </p:sp>
      <p:sp>
        <p:nvSpPr>
          <p:cNvPr id="6" name="TextBox 5">
            <a:extLst>
              <a:ext uri="{FF2B5EF4-FFF2-40B4-BE49-F238E27FC236}">
                <a16:creationId xmlns:a16="http://schemas.microsoft.com/office/drawing/2014/main" id="{EBCC00E4-8432-4EAC-A7B3-4198B094B6F6}"/>
              </a:ext>
            </a:extLst>
          </p:cNvPr>
          <p:cNvSpPr txBox="1"/>
          <p:nvPr/>
        </p:nvSpPr>
        <p:spPr>
          <a:xfrm>
            <a:off x="9055509" y="6283113"/>
            <a:ext cx="2812821" cy="461665"/>
          </a:xfrm>
          <a:prstGeom prst="rect">
            <a:avLst/>
          </a:prstGeom>
          <a:noFill/>
        </p:spPr>
        <p:txBody>
          <a:bodyPr wrap="none" rtlCol="0">
            <a:spAutoFit/>
          </a:bodyPr>
          <a:lstStyle/>
          <a:p>
            <a:r>
              <a:rPr lang="en-US" dirty="0"/>
              <a:t>Courtesy G. Wojcik</a:t>
            </a:r>
          </a:p>
        </p:txBody>
      </p:sp>
    </p:spTree>
    <p:extLst>
      <p:ext uri="{BB962C8B-B14F-4D97-AF65-F5344CB8AC3E}">
        <p14:creationId xmlns:p14="http://schemas.microsoft.com/office/powerpoint/2010/main" val="479316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FFFB-5F53-0C4B-91C2-B51EF38D2033}"/>
              </a:ext>
            </a:extLst>
          </p:cNvPr>
          <p:cNvSpPr>
            <a:spLocks noGrp="1"/>
          </p:cNvSpPr>
          <p:nvPr>
            <p:ph type="title"/>
          </p:nvPr>
        </p:nvSpPr>
        <p:spPr/>
        <p:txBody>
          <a:bodyPr/>
          <a:lstStyle/>
          <a:p>
            <a:r>
              <a:rPr lang="en-US" dirty="0"/>
              <a:t>Comparing posterior probability</a:t>
            </a:r>
          </a:p>
        </p:txBody>
      </p:sp>
      <p:sp>
        <p:nvSpPr>
          <p:cNvPr id="4" name="Content Placeholder 3">
            <a:extLst>
              <a:ext uri="{FF2B5EF4-FFF2-40B4-BE49-F238E27FC236}">
                <a16:creationId xmlns:a16="http://schemas.microsoft.com/office/drawing/2014/main" id="{7F1D6441-4BC9-0942-BC15-60E0C75BFB5A}"/>
              </a:ext>
            </a:extLst>
          </p:cNvPr>
          <p:cNvSpPr>
            <a:spLocks noGrp="1"/>
          </p:cNvSpPr>
          <p:nvPr>
            <p:ph sz="half" idx="2"/>
          </p:nvPr>
        </p:nvSpPr>
        <p:spPr>
          <a:xfrm>
            <a:off x="6749934" y="1813560"/>
            <a:ext cx="4865993" cy="4362873"/>
          </a:xfrm>
        </p:spPr>
        <p:txBody>
          <a:bodyPr>
            <a:normAutofit fontScale="92500" lnSpcReduction="10000"/>
          </a:bodyPr>
          <a:lstStyle/>
          <a:p>
            <a:pPr>
              <a:lnSpc>
                <a:spcPct val="110000"/>
              </a:lnSpc>
              <a:spcBef>
                <a:spcPts val="0"/>
              </a:spcBef>
              <a:spcAft>
                <a:spcPts val="600"/>
              </a:spcAft>
            </a:pPr>
            <a:r>
              <a:rPr lang="en-US" sz="3600" dirty="0"/>
              <a:t>366 index loci</a:t>
            </a:r>
          </a:p>
          <a:p>
            <a:pPr>
              <a:lnSpc>
                <a:spcPct val="110000"/>
              </a:lnSpc>
              <a:spcBef>
                <a:spcPts val="0"/>
              </a:spcBef>
              <a:spcAft>
                <a:spcPts val="600"/>
              </a:spcAft>
            </a:pPr>
            <a:r>
              <a:rPr lang="en-US" sz="3600" dirty="0"/>
              <a:t>Top ranked SNP has higher posterior probability in meta-analysis of GIANT + PAGE, compared to GIANT + 50K UKBB Europeans</a:t>
            </a:r>
          </a:p>
          <a:p>
            <a:pPr>
              <a:lnSpc>
                <a:spcPct val="110000"/>
              </a:lnSpc>
              <a:spcBef>
                <a:spcPts val="0"/>
              </a:spcBef>
              <a:spcAft>
                <a:spcPts val="600"/>
              </a:spcAft>
            </a:pPr>
            <a:endParaRPr lang="en-US" sz="3600" dirty="0"/>
          </a:p>
        </p:txBody>
      </p:sp>
      <p:sp>
        <p:nvSpPr>
          <p:cNvPr id="6" name="TextBox 5">
            <a:extLst>
              <a:ext uri="{FF2B5EF4-FFF2-40B4-BE49-F238E27FC236}">
                <a16:creationId xmlns:a16="http://schemas.microsoft.com/office/drawing/2014/main" id="{EBCC00E4-8432-4EAC-A7B3-4198B094B6F6}"/>
              </a:ext>
            </a:extLst>
          </p:cNvPr>
          <p:cNvSpPr txBox="1"/>
          <p:nvPr/>
        </p:nvSpPr>
        <p:spPr>
          <a:xfrm>
            <a:off x="9055509" y="6283113"/>
            <a:ext cx="2812821" cy="461665"/>
          </a:xfrm>
          <a:prstGeom prst="rect">
            <a:avLst/>
          </a:prstGeom>
          <a:noFill/>
        </p:spPr>
        <p:txBody>
          <a:bodyPr wrap="none" rtlCol="0">
            <a:spAutoFit/>
          </a:bodyPr>
          <a:lstStyle/>
          <a:p>
            <a:r>
              <a:rPr lang="en-US" dirty="0"/>
              <a:t>Courtesy G. Wojcik</a:t>
            </a:r>
          </a:p>
        </p:txBody>
      </p:sp>
      <p:pic>
        <p:nvPicPr>
          <p:cNvPr id="9" name="Picture 8">
            <a:extLst>
              <a:ext uri="{FF2B5EF4-FFF2-40B4-BE49-F238E27FC236}">
                <a16:creationId xmlns:a16="http://schemas.microsoft.com/office/drawing/2014/main" id="{58B8444F-8ED8-6147-9C03-35FE2B81C615}"/>
              </a:ext>
            </a:extLst>
          </p:cNvPr>
          <p:cNvPicPr>
            <a:picLocks noChangeAspect="1"/>
          </p:cNvPicPr>
          <p:nvPr/>
        </p:nvPicPr>
        <p:blipFill>
          <a:blip r:embed="rId3"/>
          <a:stretch>
            <a:fillRect/>
          </a:stretch>
        </p:blipFill>
        <p:spPr>
          <a:xfrm>
            <a:off x="855498" y="1541357"/>
            <a:ext cx="5914073" cy="4447223"/>
          </a:xfrm>
          <a:prstGeom prst="rect">
            <a:avLst/>
          </a:prstGeom>
        </p:spPr>
      </p:pic>
    </p:spTree>
    <p:extLst>
      <p:ext uri="{BB962C8B-B14F-4D97-AF65-F5344CB8AC3E}">
        <p14:creationId xmlns:p14="http://schemas.microsoft.com/office/powerpoint/2010/main" val="3465621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B8148F-F404-442C-97A3-F9637FC2CB63}"/>
              </a:ext>
            </a:extLst>
          </p:cNvPr>
          <p:cNvSpPr>
            <a:spLocks noGrp="1"/>
          </p:cNvSpPr>
          <p:nvPr>
            <p:ph type="sldNum" sz="quarter" idx="4"/>
          </p:nvPr>
        </p:nvSpPr>
        <p:spPr/>
        <p:txBody>
          <a:bodyPr/>
          <a:lstStyle/>
          <a:p>
            <a:fld id="{A59FB69D-9E19-4FB8-BEAE-20F88589C44A}" type="slidenum">
              <a:rPr lang="en-US" smtClean="0"/>
              <a:pPr/>
              <a:t>16</a:t>
            </a:fld>
            <a:endParaRPr lang="en-US" dirty="0"/>
          </a:p>
        </p:txBody>
      </p:sp>
      <p:sp>
        <p:nvSpPr>
          <p:cNvPr id="3" name="Title 2">
            <a:extLst>
              <a:ext uri="{FF2B5EF4-FFF2-40B4-BE49-F238E27FC236}">
                <a16:creationId xmlns:a16="http://schemas.microsoft.com/office/drawing/2014/main" id="{14165609-34CD-4B99-8E43-E0F1A25D9849}"/>
              </a:ext>
            </a:extLst>
          </p:cNvPr>
          <p:cNvSpPr>
            <a:spLocks noGrp="1"/>
          </p:cNvSpPr>
          <p:nvPr>
            <p:ph type="title"/>
          </p:nvPr>
        </p:nvSpPr>
        <p:spPr/>
        <p:txBody>
          <a:bodyPr/>
          <a:lstStyle/>
          <a:p>
            <a:r>
              <a:rPr lang="en-US" dirty="0"/>
              <a:t>Towards rare variant association studies</a:t>
            </a:r>
          </a:p>
        </p:txBody>
      </p:sp>
      <p:pic>
        <p:nvPicPr>
          <p:cNvPr id="5" name="Picture 4">
            <a:extLst>
              <a:ext uri="{FF2B5EF4-FFF2-40B4-BE49-F238E27FC236}">
                <a16:creationId xmlns:a16="http://schemas.microsoft.com/office/drawing/2014/main" id="{CFD50697-735C-40F1-B47A-47C4907A9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175" y="1445097"/>
            <a:ext cx="5125213" cy="4770883"/>
          </a:xfrm>
          <a:prstGeom prst="rect">
            <a:avLst/>
          </a:prstGeom>
        </p:spPr>
      </p:pic>
      <p:sp>
        <p:nvSpPr>
          <p:cNvPr id="6" name="TextBox 5">
            <a:extLst>
              <a:ext uri="{FF2B5EF4-FFF2-40B4-BE49-F238E27FC236}">
                <a16:creationId xmlns:a16="http://schemas.microsoft.com/office/drawing/2014/main" id="{C77ED083-9317-4B7B-8276-818F944C6434}"/>
              </a:ext>
            </a:extLst>
          </p:cNvPr>
          <p:cNvSpPr txBox="1"/>
          <p:nvPr/>
        </p:nvSpPr>
        <p:spPr>
          <a:xfrm>
            <a:off x="6615909" y="1706880"/>
            <a:ext cx="5139690" cy="461664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t>WGS with deep imputation in up to 267,616 individuals</a:t>
            </a:r>
          </a:p>
          <a:p>
            <a:pPr marL="342900" indent="-342900">
              <a:spcAft>
                <a:spcPts val="600"/>
              </a:spcAft>
              <a:buFont typeface="Arial" panose="020B0604020202020204" pitchFamily="34" charset="0"/>
              <a:buChar char="•"/>
            </a:pPr>
            <a:r>
              <a:rPr lang="en-US" dirty="0"/>
              <a:t>12 anthropometric traits</a:t>
            </a:r>
          </a:p>
          <a:p>
            <a:pPr marL="342900" indent="-342900">
              <a:spcAft>
                <a:spcPts val="600"/>
              </a:spcAft>
              <a:buFont typeface="Arial" panose="020B0604020202020204" pitchFamily="34" charset="0"/>
              <a:buChar char="•"/>
            </a:pPr>
            <a:r>
              <a:rPr lang="en-US" dirty="0"/>
              <a:t>106 novel signals</a:t>
            </a:r>
          </a:p>
          <a:p>
            <a:pPr marL="952485" lvl="1" indent="-342900">
              <a:spcAft>
                <a:spcPts val="600"/>
              </a:spcAft>
              <a:buFont typeface="Arial" panose="020B0604020202020204" pitchFamily="34" charset="0"/>
              <a:buChar char="•"/>
            </a:pPr>
            <a:r>
              <a:rPr lang="en-US" dirty="0"/>
              <a:t>6 not implicated with related traits</a:t>
            </a:r>
          </a:p>
          <a:p>
            <a:pPr marL="952485" lvl="1" indent="-342900">
              <a:spcAft>
                <a:spcPts val="600"/>
              </a:spcAft>
              <a:buFont typeface="Arial" panose="020B0604020202020204" pitchFamily="34" charset="0"/>
              <a:buChar char="•"/>
            </a:pPr>
            <a:r>
              <a:rPr lang="en-US" dirty="0"/>
              <a:t>28 independent signals at previously reported regions</a:t>
            </a:r>
          </a:p>
          <a:p>
            <a:pPr marL="952485" lvl="1" indent="-342900">
              <a:spcAft>
                <a:spcPts val="600"/>
              </a:spcAft>
              <a:buFont typeface="Arial" panose="020B0604020202020204" pitchFamily="34" charset="0"/>
              <a:buChar char="•"/>
            </a:pPr>
            <a:r>
              <a:rPr lang="en-US" dirty="0"/>
              <a:t>72 previously reported signals for different traits</a:t>
            </a:r>
          </a:p>
          <a:p>
            <a:pPr marL="342900" indent="-342900">
              <a:spcAft>
                <a:spcPts val="600"/>
              </a:spcAft>
              <a:buFont typeface="Arial" panose="020B0604020202020204" pitchFamily="34" charset="0"/>
              <a:buChar char="•"/>
            </a:pPr>
            <a:r>
              <a:rPr lang="en-US" dirty="0"/>
              <a:t>All European ancestry</a:t>
            </a:r>
          </a:p>
        </p:txBody>
      </p:sp>
      <p:sp>
        <p:nvSpPr>
          <p:cNvPr id="4" name="TextBox 3">
            <a:extLst>
              <a:ext uri="{FF2B5EF4-FFF2-40B4-BE49-F238E27FC236}">
                <a16:creationId xmlns:a16="http://schemas.microsoft.com/office/drawing/2014/main" id="{7CFF963A-2CA8-4267-B6A6-5CF570367A89}"/>
              </a:ext>
            </a:extLst>
          </p:cNvPr>
          <p:cNvSpPr txBox="1"/>
          <p:nvPr/>
        </p:nvSpPr>
        <p:spPr>
          <a:xfrm>
            <a:off x="1371565" y="6356352"/>
            <a:ext cx="4724435" cy="369332"/>
          </a:xfrm>
          <a:prstGeom prst="rect">
            <a:avLst/>
          </a:prstGeom>
          <a:noFill/>
        </p:spPr>
        <p:txBody>
          <a:bodyPr wrap="none" rtlCol="0">
            <a:spAutoFit/>
          </a:bodyPr>
          <a:lstStyle/>
          <a:p>
            <a:r>
              <a:rPr lang="en-US" sz="1800" dirty="0" err="1"/>
              <a:t>Tachmazidou</a:t>
            </a:r>
            <a:r>
              <a:rPr lang="en-US" sz="1800" dirty="0"/>
              <a:t>, </a:t>
            </a:r>
            <a:r>
              <a:rPr lang="en-US" sz="1800" i="1" dirty="0"/>
              <a:t>AJHG </a:t>
            </a:r>
            <a:r>
              <a:rPr lang="en-US" sz="1800" dirty="0"/>
              <a:t>2018; PMID 28552196 </a:t>
            </a:r>
          </a:p>
        </p:txBody>
      </p:sp>
    </p:spTree>
    <p:extLst>
      <p:ext uri="{BB962C8B-B14F-4D97-AF65-F5344CB8AC3E}">
        <p14:creationId xmlns:p14="http://schemas.microsoft.com/office/powerpoint/2010/main" val="225114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D9F30AD-7E06-4CBC-B315-BC937C2C1A2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5953" t="-1952" r="18473" b="9843"/>
          <a:stretch/>
        </p:blipFill>
        <p:spPr>
          <a:xfrm>
            <a:off x="7586252" y="3841666"/>
            <a:ext cx="2709217" cy="2526279"/>
          </a:xfrm>
          <a:prstGeom prst="roundRect">
            <a:avLst/>
          </a:prstGeom>
        </p:spPr>
      </p:pic>
      <p:sp>
        <p:nvSpPr>
          <p:cNvPr id="3" name="Title 2">
            <a:extLst>
              <a:ext uri="{FF2B5EF4-FFF2-40B4-BE49-F238E27FC236}">
                <a16:creationId xmlns:a16="http://schemas.microsoft.com/office/drawing/2014/main" id="{245CACB5-9C2B-4247-9F8D-7553ED86AE8B}"/>
              </a:ext>
            </a:extLst>
          </p:cNvPr>
          <p:cNvSpPr>
            <a:spLocks noGrp="1"/>
          </p:cNvSpPr>
          <p:nvPr>
            <p:ph type="title"/>
          </p:nvPr>
        </p:nvSpPr>
        <p:spPr/>
        <p:txBody>
          <a:bodyPr/>
          <a:lstStyle/>
          <a:p>
            <a:r>
              <a:rPr lang="en-US" dirty="0"/>
              <a:t>Information disparity</a:t>
            </a:r>
          </a:p>
        </p:txBody>
      </p:sp>
      <p:sp>
        <p:nvSpPr>
          <p:cNvPr id="2" name="Slide Number Placeholder 1">
            <a:extLst>
              <a:ext uri="{FF2B5EF4-FFF2-40B4-BE49-F238E27FC236}">
                <a16:creationId xmlns:a16="http://schemas.microsoft.com/office/drawing/2014/main" id="{5835809A-05E0-4CA9-ACE4-13EA146B352C}"/>
              </a:ext>
            </a:extLst>
          </p:cNvPr>
          <p:cNvSpPr>
            <a:spLocks noGrp="1"/>
          </p:cNvSpPr>
          <p:nvPr>
            <p:ph type="sldNum" sz="quarter" idx="4"/>
          </p:nvPr>
        </p:nvSpPr>
        <p:spPr/>
        <p:txBody>
          <a:bodyPr/>
          <a:lstStyle/>
          <a:p>
            <a:fld id="{A59FB69D-9E19-4FB8-BEAE-20F88589C44A}" type="slidenum">
              <a:rPr lang="en-US" smtClean="0"/>
              <a:pPr/>
              <a:t>17</a:t>
            </a:fld>
            <a:endParaRPr lang="en-US" dirty="0"/>
          </a:p>
        </p:txBody>
      </p:sp>
      <p:pic>
        <p:nvPicPr>
          <p:cNvPr id="8" name="Content Placeholder 6">
            <a:extLst>
              <a:ext uri="{FF2B5EF4-FFF2-40B4-BE49-F238E27FC236}">
                <a16:creationId xmlns:a16="http://schemas.microsoft.com/office/drawing/2014/main" id="{E4C63796-5D42-4761-A7B8-3836B68124F6}"/>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l="15953" t="40222" r="18473" b="9843"/>
          <a:stretch/>
        </p:blipFill>
        <p:spPr>
          <a:xfrm>
            <a:off x="7586252" y="4986747"/>
            <a:ext cx="2709217" cy="1369605"/>
          </a:xfrm>
          <a:prstGeom prst="roundRect">
            <a:avLst/>
          </a:prstGeom>
          <a:effectLst>
            <a:outerShdw blurRad="50800" dist="50800" dir="5400000" algn="ctr" rotWithShape="0">
              <a:schemeClr val="bg1">
                <a:lumMod val="95000"/>
                <a:alpha val="97000"/>
              </a:schemeClr>
            </a:outerShdw>
          </a:effectLst>
        </p:spPr>
      </p:pic>
      <p:sp>
        <p:nvSpPr>
          <p:cNvPr id="10" name="Content Placeholder 1">
            <a:extLst>
              <a:ext uri="{FF2B5EF4-FFF2-40B4-BE49-F238E27FC236}">
                <a16:creationId xmlns:a16="http://schemas.microsoft.com/office/drawing/2014/main" id="{CCB20449-D1FE-42AF-9098-026BF83796A1}"/>
              </a:ext>
            </a:extLst>
          </p:cNvPr>
          <p:cNvSpPr txBox="1">
            <a:spLocks/>
          </p:cNvSpPr>
          <p:nvPr/>
        </p:nvSpPr>
        <p:spPr>
          <a:xfrm>
            <a:off x="576071" y="1499525"/>
            <a:ext cx="10941368" cy="2442967"/>
          </a:xfrm>
          <a:prstGeom prst="rect">
            <a:avLst/>
          </a:prstGeom>
        </p:spPr>
        <p:txBody>
          <a:bodyPr vert="horz" lIns="91440" tIns="45720" rIns="91440" bIns="45720" rtlCol="0">
            <a:normAutofit lnSpcReduction="10000"/>
          </a:bodyPr>
          <a:lstStyle>
            <a:lvl1pPr marL="304792" indent="-304792" algn="l" defTabSz="1219170" rtl="0" eaLnBrk="1" latinLnBrk="0" hangingPunct="1">
              <a:lnSpc>
                <a:spcPct val="90000"/>
              </a:lnSpc>
              <a:spcBef>
                <a:spcPts val="1333"/>
              </a:spcBef>
              <a:buFont typeface="Arial"/>
              <a:buChar char="•"/>
              <a:defRPr sz="3733" kern="1200">
                <a:solidFill>
                  <a:schemeClr val="tx2"/>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2"/>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2"/>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a:lnSpc>
                <a:spcPct val="100000"/>
              </a:lnSpc>
              <a:spcBef>
                <a:spcPts val="0"/>
              </a:spcBef>
              <a:spcAft>
                <a:spcPts val="900"/>
              </a:spcAft>
            </a:pPr>
            <a:r>
              <a:rPr lang="en-US" sz="2800" dirty="0"/>
              <a:t>Missing heritability: lack of scientific information </a:t>
            </a:r>
          </a:p>
          <a:p>
            <a:pPr>
              <a:lnSpc>
                <a:spcPct val="100000"/>
              </a:lnSpc>
              <a:spcBef>
                <a:spcPts val="0"/>
              </a:spcBef>
              <a:spcAft>
                <a:spcPts val="900"/>
              </a:spcAft>
            </a:pPr>
            <a:r>
              <a:rPr lang="en-US" sz="2800" dirty="0"/>
              <a:t>Lack of information likely to differ among groups (</a:t>
            </a:r>
            <a:r>
              <a:rPr lang="en-US" sz="2800" dirty="0" err="1"/>
              <a:t>eg</a:t>
            </a:r>
            <a:r>
              <a:rPr lang="en-US" sz="2800" dirty="0"/>
              <a:t>, racial/ethnic minorities)</a:t>
            </a:r>
          </a:p>
          <a:p>
            <a:pPr>
              <a:lnSpc>
                <a:spcPct val="100000"/>
              </a:lnSpc>
              <a:spcBef>
                <a:spcPts val="0"/>
              </a:spcBef>
              <a:spcAft>
                <a:spcPts val="900"/>
              </a:spcAft>
            </a:pPr>
            <a:r>
              <a:rPr lang="en-US" sz="2800" dirty="0"/>
              <a:t>To address this information disparity, need to look beyond the low-hanging fruit</a:t>
            </a:r>
          </a:p>
          <a:p>
            <a:pPr marL="742950" indent="-742950">
              <a:lnSpc>
                <a:spcPct val="100000"/>
              </a:lnSpc>
              <a:spcBef>
                <a:spcPts val="0"/>
              </a:spcBef>
              <a:spcAft>
                <a:spcPts val="600"/>
              </a:spcAft>
              <a:buFont typeface="+mj-lt"/>
              <a:buAutoNum type="arabicPeriod"/>
            </a:pPr>
            <a:endParaRPr lang="en-US" sz="2800" dirty="0"/>
          </a:p>
          <a:p>
            <a:pPr marL="742950" indent="-742950">
              <a:buFont typeface="+mj-lt"/>
              <a:buAutoNum type="arabicPeriod"/>
            </a:pPr>
            <a:endParaRPr lang="en-US" sz="2800" dirty="0"/>
          </a:p>
          <a:p>
            <a:pPr marL="742950" indent="-742950">
              <a:buFont typeface="+mj-lt"/>
              <a:buAutoNum type="arabicPeriod"/>
            </a:pPr>
            <a:endParaRPr lang="en-US" sz="2800" dirty="0"/>
          </a:p>
        </p:txBody>
      </p:sp>
      <p:grpSp>
        <p:nvGrpSpPr>
          <p:cNvPr id="6" name="Group 5">
            <a:extLst>
              <a:ext uri="{FF2B5EF4-FFF2-40B4-BE49-F238E27FC236}">
                <a16:creationId xmlns:a16="http://schemas.microsoft.com/office/drawing/2014/main" id="{0B44C497-54E6-49D2-8B1B-FE0B5BC05C56}"/>
              </a:ext>
            </a:extLst>
          </p:cNvPr>
          <p:cNvGrpSpPr/>
          <p:nvPr/>
        </p:nvGrpSpPr>
        <p:grpSpPr>
          <a:xfrm>
            <a:off x="1476118" y="3893024"/>
            <a:ext cx="5017720" cy="2702577"/>
            <a:chOff x="3079389" y="4188177"/>
            <a:chExt cx="5017720" cy="2702577"/>
          </a:xfrm>
        </p:grpSpPr>
        <p:pic>
          <p:nvPicPr>
            <p:cNvPr id="4" name="Picture 3">
              <a:extLst>
                <a:ext uri="{FF2B5EF4-FFF2-40B4-BE49-F238E27FC236}">
                  <a16:creationId xmlns:a16="http://schemas.microsoft.com/office/drawing/2014/main" id="{233AE9F9-DEED-43AE-BCF2-AB12937EED13}"/>
                </a:ext>
              </a:extLst>
            </p:cNvPr>
            <p:cNvPicPr>
              <a:picLocks noChangeAspect="1"/>
            </p:cNvPicPr>
            <p:nvPr/>
          </p:nvPicPr>
          <p:blipFill rotWithShape="1">
            <a:blip r:embed="rId5"/>
            <a:srcRect l="7806" t="43114" r="49872" b="7219"/>
            <a:stretch/>
          </p:blipFill>
          <p:spPr>
            <a:xfrm>
              <a:off x="3417284" y="4188177"/>
              <a:ext cx="3869924" cy="2441047"/>
            </a:xfrm>
            <a:prstGeom prst="rect">
              <a:avLst/>
            </a:prstGeom>
          </p:spPr>
        </p:pic>
        <p:sp>
          <p:nvSpPr>
            <p:cNvPr id="5" name="TextBox 4">
              <a:extLst>
                <a:ext uri="{FF2B5EF4-FFF2-40B4-BE49-F238E27FC236}">
                  <a16:creationId xmlns:a16="http://schemas.microsoft.com/office/drawing/2014/main" id="{09892EFF-599C-41E8-B983-5D0F46B33DE2}"/>
                </a:ext>
              </a:extLst>
            </p:cNvPr>
            <p:cNvSpPr txBox="1"/>
            <p:nvPr/>
          </p:nvSpPr>
          <p:spPr>
            <a:xfrm>
              <a:off x="3079389" y="6552200"/>
              <a:ext cx="5017720" cy="338554"/>
            </a:xfrm>
            <a:prstGeom prst="rect">
              <a:avLst/>
            </a:prstGeom>
            <a:noFill/>
          </p:spPr>
          <p:txBody>
            <a:bodyPr wrap="none" rtlCol="0">
              <a:spAutoFit/>
            </a:bodyPr>
            <a:lstStyle/>
            <a:p>
              <a:r>
                <a:rPr lang="en-US" sz="1600" dirty="0"/>
                <a:t>Popejoy and Fullerton, Nature 2016. PMID 27734877</a:t>
              </a:r>
            </a:p>
          </p:txBody>
        </p:sp>
      </p:grpSp>
    </p:spTree>
    <p:extLst>
      <p:ext uri="{BB962C8B-B14F-4D97-AF65-F5344CB8AC3E}">
        <p14:creationId xmlns:p14="http://schemas.microsoft.com/office/powerpoint/2010/main" val="15361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1000"/>
                                        <p:tgtEl>
                                          <p:spTgt spid="10">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B0A4CFA-4EAB-4A73-AC14-8F6898EEDD2D}"/>
              </a:ext>
            </a:extLst>
          </p:cNvPr>
          <p:cNvSpPr>
            <a:spLocks noGrp="1"/>
          </p:cNvSpPr>
          <p:nvPr>
            <p:ph sz="half" idx="2"/>
          </p:nvPr>
        </p:nvSpPr>
        <p:spPr>
          <a:xfrm>
            <a:off x="3958284" y="1062832"/>
            <a:ext cx="3579545" cy="5770177"/>
          </a:xfrm>
        </p:spPr>
        <p:txBody>
          <a:bodyPr>
            <a:normAutofit fontScale="92500" lnSpcReduction="10000"/>
          </a:bodyPr>
          <a:lstStyle/>
          <a:p>
            <a:pPr marL="0" indent="0">
              <a:spcBef>
                <a:spcPts val="0"/>
              </a:spcBef>
              <a:spcAft>
                <a:spcPts val="400"/>
              </a:spcAft>
              <a:buNone/>
            </a:pPr>
            <a:r>
              <a:rPr lang="en-US" sz="1800" b="1" dirty="0"/>
              <a:t>PAGE</a:t>
            </a:r>
          </a:p>
          <a:p>
            <a:pPr>
              <a:spcBef>
                <a:spcPts val="0"/>
              </a:spcBef>
              <a:spcAft>
                <a:spcPts val="400"/>
              </a:spcAft>
            </a:pPr>
            <a:r>
              <a:rPr lang="en-US" sz="1800" b="1" dirty="0"/>
              <a:t>Stephanie Bien</a:t>
            </a:r>
          </a:p>
          <a:p>
            <a:pPr>
              <a:spcBef>
                <a:spcPts val="0"/>
              </a:spcBef>
              <a:spcAft>
                <a:spcPts val="400"/>
              </a:spcAft>
            </a:pPr>
            <a:r>
              <a:rPr lang="en-US" sz="1800" b="1" dirty="0"/>
              <a:t>Chris Carlson</a:t>
            </a:r>
          </a:p>
          <a:p>
            <a:pPr>
              <a:spcBef>
                <a:spcPts val="0"/>
              </a:spcBef>
              <a:spcAft>
                <a:spcPts val="400"/>
              </a:spcAft>
            </a:pPr>
            <a:r>
              <a:rPr lang="en-US" sz="1800" b="1" dirty="0"/>
              <a:t>Sinead </a:t>
            </a:r>
            <a:r>
              <a:rPr lang="en-US" sz="1800" b="1" dirty="0" err="1"/>
              <a:t>Cullina</a:t>
            </a:r>
            <a:endParaRPr lang="en-US" sz="1800" b="1" dirty="0"/>
          </a:p>
          <a:p>
            <a:pPr>
              <a:spcBef>
                <a:spcPts val="0"/>
              </a:spcBef>
              <a:spcAft>
                <a:spcPts val="400"/>
              </a:spcAft>
            </a:pPr>
            <a:r>
              <a:rPr lang="en-US" sz="1800" b="1" dirty="0"/>
              <a:t>Chris Gignoux</a:t>
            </a:r>
          </a:p>
          <a:p>
            <a:pPr>
              <a:spcBef>
                <a:spcPts val="0"/>
              </a:spcBef>
              <a:spcAft>
                <a:spcPts val="400"/>
              </a:spcAft>
            </a:pPr>
            <a:r>
              <a:rPr lang="en-US" sz="1800" b="1" dirty="0"/>
              <a:t>Misa Graff</a:t>
            </a:r>
          </a:p>
          <a:p>
            <a:pPr>
              <a:spcBef>
                <a:spcPts val="0"/>
              </a:spcBef>
              <a:spcAft>
                <a:spcPts val="400"/>
              </a:spcAft>
            </a:pPr>
            <a:r>
              <a:rPr lang="en-US" sz="1800" b="1" dirty="0"/>
              <a:t>Jeffrey </a:t>
            </a:r>
            <a:r>
              <a:rPr lang="en-US" sz="1800" b="1" dirty="0" err="1"/>
              <a:t>Haessler</a:t>
            </a:r>
            <a:endParaRPr lang="en-US" sz="1800" b="1" dirty="0"/>
          </a:p>
          <a:p>
            <a:pPr>
              <a:spcBef>
                <a:spcPts val="0"/>
              </a:spcBef>
              <a:spcAft>
                <a:spcPts val="400"/>
              </a:spcAft>
            </a:pPr>
            <a:r>
              <a:rPr lang="en-US" sz="1800" b="1" dirty="0"/>
              <a:t>Heather Highland</a:t>
            </a:r>
          </a:p>
          <a:p>
            <a:pPr>
              <a:spcBef>
                <a:spcPts val="0"/>
              </a:spcBef>
              <a:spcAft>
                <a:spcPts val="400"/>
              </a:spcAft>
            </a:pPr>
            <a:r>
              <a:rPr lang="en-US" sz="1800" b="1" dirty="0"/>
              <a:t>Eimear Kenny</a:t>
            </a:r>
          </a:p>
          <a:p>
            <a:pPr>
              <a:spcBef>
                <a:spcPts val="0"/>
              </a:spcBef>
              <a:spcAft>
                <a:spcPts val="400"/>
              </a:spcAft>
            </a:pPr>
            <a:r>
              <a:rPr lang="en-US" sz="1800" b="1" dirty="0"/>
              <a:t>Katie Nishimura</a:t>
            </a:r>
          </a:p>
          <a:p>
            <a:pPr>
              <a:spcBef>
                <a:spcPts val="0"/>
              </a:spcBef>
              <a:spcAft>
                <a:spcPts val="400"/>
              </a:spcAft>
            </a:pPr>
            <a:r>
              <a:rPr lang="en-US" sz="1800" b="1" dirty="0" err="1"/>
              <a:t>Yesha</a:t>
            </a:r>
            <a:r>
              <a:rPr lang="en-US" sz="1800" b="1" dirty="0"/>
              <a:t> Patel</a:t>
            </a:r>
          </a:p>
          <a:p>
            <a:pPr>
              <a:spcBef>
                <a:spcPts val="0"/>
              </a:spcBef>
              <a:spcAft>
                <a:spcPts val="400"/>
              </a:spcAft>
            </a:pPr>
            <a:r>
              <a:rPr lang="en-US" sz="1800" b="1" dirty="0"/>
              <a:t>Gen Wojcik</a:t>
            </a:r>
          </a:p>
          <a:p>
            <a:pPr>
              <a:spcBef>
                <a:spcPts val="0"/>
              </a:spcBef>
              <a:spcAft>
                <a:spcPts val="400"/>
              </a:spcAft>
            </a:pPr>
            <a:r>
              <a:rPr lang="en-US" sz="1800" dirty="0"/>
              <a:t>Steve Buyske</a:t>
            </a:r>
          </a:p>
          <a:p>
            <a:pPr>
              <a:spcBef>
                <a:spcPts val="0"/>
              </a:spcBef>
              <a:spcAft>
                <a:spcPts val="400"/>
              </a:spcAft>
            </a:pPr>
            <a:r>
              <a:rPr lang="en-US" sz="1800" dirty="0"/>
              <a:t>Chris Haiman</a:t>
            </a:r>
          </a:p>
          <a:p>
            <a:pPr>
              <a:spcBef>
                <a:spcPts val="0"/>
              </a:spcBef>
              <a:spcAft>
                <a:spcPts val="400"/>
              </a:spcAft>
            </a:pPr>
            <a:r>
              <a:rPr lang="en-US" sz="1800" dirty="0"/>
              <a:t>Charles </a:t>
            </a:r>
            <a:r>
              <a:rPr lang="en-US" sz="1800" dirty="0" err="1"/>
              <a:t>Koopberberg</a:t>
            </a:r>
            <a:endParaRPr lang="en-US" sz="1800" dirty="0"/>
          </a:p>
          <a:p>
            <a:pPr>
              <a:spcBef>
                <a:spcPts val="0"/>
              </a:spcBef>
              <a:spcAft>
                <a:spcPts val="400"/>
              </a:spcAft>
            </a:pPr>
            <a:r>
              <a:rPr lang="en-US" sz="1800" dirty="0"/>
              <a:t>Loic Le Marchand</a:t>
            </a:r>
          </a:p>
          <a:p>
            <a:pPr>
              <a:spcBef>
                <a:spcPts val="0"/>
              </a:spcBef>
              <a:spcAft>
                <a:spcPts val="400"/>
              </a:spcAft>
            </a:pPr>
            <a:r>
              <a:rPr lang="en-US" sz="1800" dirty="0"/>
              <a:t>Ruth Loos</a:t>
            </a:r>
          </a:p>
          <a:p>
            <a:pPr>
              <a:spcBef>
                <a:spcPts val="0"/>
              </a:spcBef>
              <a:spcAft>
                <a:spcPts val="400"/>
              </a:spcAft>
            </a:pPr>
            <a:r>
              <a:rPr lang="en-US" sz="1800" dirty="0"/>
              <a:t>Kari North</a:t>
            </a:r>
          </a:p>
          <a:p>
            <a:pPr>
              <a:spcBef>
                <a:spcPts val="0"/>
              </a:spcBef>
              <a:spcAft>
                <a:spcPts val="400"/>
              </a:spcAft>
            </a:pPr>
            <a:r>
              <a:rPr lang="en-US" sz="1800" dirty="0"/>
              <a:t>Tara Matise</a:t>
            </a:r>
          </a:p>
          <a:p>
            <a:pPr>
              <a:spcBef>
                <a:spcPts val="0"/>
              </a:spcBef>
              <a:spcAft>
                <a:spcPts val="400"/>
              </a:spcAft>
            </a:pPr>
            <a:r>
              <a:rPr lang="en-US" sz="1800" dirty="0"/>
              <a:t>Ulrike Peters</a:t>
            </a:r>
          </a:p>
          <a:p>
            <a:pPr>
              <a:spcBef>
                <a:spcPts val="0"/>
              </a:spcBef>
              <a:spcAft>
                <a:spcPts val="400"/>
              </a:spcAft>
            </a:pPr>
            <a:r>
              <a:rPr lang="en-US" sz="1800" dirty="0"/>
              <a:t>CIDR/UW investigators</a:t>
            </a:r>
          </a:p>
          <a:p>
            <a:pPr>
              <a:spcBef>
                <a:spcPts val="0"/>
              </a:spcBef>
              <a:spcAft>
                <a:spcPts val="400"/>
              </a:spcAft>
            </a:pPr>
            <a:r>
              <a:rPr lang="en-US" sz="1800" dirty="0"/>
              <a:t>Many PAGE co-investigators</a:t>
            </a:r>
          </a:p>
        </p:txBody>
      </p:sp>
      <p:sp>
        <p:nvSpPr>
          <p:cNvPr id="4" name="Slide Number Placeholder 3">
            <a:extLst>
              <a:ext uri="{FF2B5EF4-FFF2-40B4-BE49-F238E27FC236}">
                <a16:creationId xmlns:a16="http://schemas.microsoft.com/office/drawing/2014/main" id="{73C5BBA9-F8E9-4E07-8F37-0BAE944590EE}"/>
              </a:ext>
            </a:extLst>
          </p:cNvPr>
          <p:cNvSpPr>
            <a:spLocks noGrp="1"/>
          </p:cNvSpPr>
          <p:nvPr>
            <p:ph type="sldNum" sz="quarter" idx="4"/>
          </p:nvPr>
        </p:nvSpPr>
        <p:spPr/>
        <p:txBody>
          <a:bodyPr/>
          <a:lstStyle/>
          <a:p>
            <a:fld id="{A59FB69D-9E19-4FB8-BEAE-20F88589C44A}" type="slidenum">
              <a:rPr lang="en-US" smtClean="0"/>
              <a:pPr/>
              <a:t>18</a:t>
            </a:fld>
            <a:endParaRPr lang="en-US" dirty="0"/>
          </a:p>
        </p:txBody>
      </p:sp>
      <p:sp>
        <p:nvSpPr>
          <p:cNvPr id="3" name="Title 2">
            <a:extLst>
              <a:ext uri="{FF2B5EF4-FFF2-40B4-BE49-F238E27FC236}">
                <a16:creationId xmlns:a16="http://schemas.microsoft.com/office/drawing/2014/main" id="{380C9C0A-0F81-4F51-960A-CC6AAF2A2FBA}"/>
              </a:ext>
            </a:extLst>
          </p:cNvPr>
          <p:cNvSpPr>
            <a:spLocks noGrp="1"/>
          </p:cNvSpPr>
          <p:nvPr>
            <p:ph type="title"/>
          </p:nvPr>
        </p:nvSpPr>
        <p:spPr>
          <a:xfrm>
            <a:off x="576071" y="45722"/>
            <a:ext cx="11039858" cy="1356360"/>
          </a:xfrm>
        </p:spPr>
        <p:txBody>
          <a:bodyPr>
            <a:normAutofit/>
          </a:bodyPr>
          <a:lstStyle/>
          <a:p>
            <a:r>
              <a:rPr lang="en-US" sz="3600" dirty="0"/>
              <a:t>Acknowledgments</a:t>
            </a:r>
          </a:p>
        </p:txBody>
      </p:sp>
      <p:sp>
        <p:nvSpPr>
          <p:cNvPr id="7" name="Content Placeholder 6">
            <a:extLst>
              <a:ext uri="{FF2B5EF4-FFF2-40B4-BE49-F238E27FC236}">
                <a16:creationId xmlns:a16="http://schemas.microsoft.com/office/drawing/2014/main" id="{EDDB6F72-E1C5-44C0-83D5-241E54DF4E38}"/>
              </a:ext>
            </a:extLst>
          </p:cNvPr>
          <p:cNvSpPr txBox="1">
            <a:spLocks noGrp="1"/>
          </p:cNvSpPr>
          <p:nvPr>
            <p:ph sz="half" idx="1"/>
          </p:nvPr>
        </p:nvSpPr>
        <p:spPr>
          <a:xfrm>
            <a:off x="981504" y="1062833"/>
            <a:ext cx="2776728" cy="5151154"/>
          </a:xfrm>
          <a:prstGeom prst="rect">
            <a:avLst/>
          </a:prstGeom>
          <a:noFill/>
        </p:spPr>
        <p:txBody>
          <a:bodyPr wrap="square" rtlCol="0">
            <a:spAutoFit/>
          </a:bodyPr>
          <a:lstStyle/>
          <a:p>
            <a:pPr marL="0" indent="0">
              <a:spcBef>
                <a:spcPts val="0"/>
              </a:spcBef>
              <a:spcAft>
                <a:spcPts val="400"/>
              </a:spcAft>
              <a:buNone/>
            </a:pPr>
            <a:r>
              <a:rPr lang="en-US" sz="1800" b="1" dirty="0"/>
              <a:t>GWAS Catalog - EBI</a:t>
            </a:r>
          </a:p>
          <a:p>
            <a:pPr>
              <a:spcBef>
                <a:spcPts val="0"/>
              </a:spcBef>
              <a:spcAft>
                <a:spcPts val="400"/>
              </a:spcAft>
            </a:pPr>
            <a:r>
              <a:rPr lang="en-US" sz="1800" b="1" dirty="0"/>
              <a:t>Jackie MacArthur </a:t>
            </a:r>
          </a:p>
          <a:p>
            <a:pPr>
              <a:spcBef>
                <a:spcPts val="0"/>
              </a:spcBef>
              <a:spcAft>
                <a:spcPts val="400"/>
              </a:spcAft>
            </a:pPr>
            <a:r>
              <a:rPr lang="en-US" sz="1800" b="1" dirty="0" err="1"/>
              <a:t>Joannella</a:t>
            </a:r>
            <a:r>
              <a:rPr lang="en-US" sz="1800" b="1" dirty="0"/>
              <a:t> Morales</a:t>
            </a:r>
          </a:p>
          <a:p>
            <a:pPr>
              <a:spcBef>
                <a:spcPts val="0"/>
              </a:spcBef>
              <a:spcAft>
                <a:spcPts val="400"/>
              </a:spcAft>
            </a:pPr>
            <a:r>
              <a:rPr lang="en-US" sz="1800" dirty="0"/>
              <a:t>Helen Parkinson</a:t>
            </a:r>
          </a:p>
          <a:p>
            <a:pPr>
              <a:spcBef>
                <a:spcPts val="0"/>
              </a:spcBef>
              <a:spcAft>
                <a:spcPts val="400"/>
              </a:spcAft>
            </a:pPr>
            <a:r>
              <a:rPr lang="en-US" sz="1800" dirty="0"/>
              <a:t>Paul </a:t>
            </a:r>
            <a:r>
              <a:rPr lang="en-US" sz="1800" dirty="0" err="1"/>
              <a:t>Flicek</a:t>
            </a:r>
            <a:endParaRPr lang="en-US" sz="1800" dirty="0"/>
          </a:p>
          <a:p>
            <a:pPr>
              <a:spcBef>
                <a:spcPts val="0"/>
              </a:spcBef>
              <a:spcAft>
                <a:spcPts val="400"/>
              </a:spcAft>
            </a:pPr>
            <a:r>
              <a:rPr lang="en-US" sz="1800" dirty="0"/>
              <a:t>Fiona Cunningham</a:t>
            </a:r>
          </a:p>
          <a:p>
            <a:pPr>
              <a:spcBef>
                <a:spcPts val="0"/>
              </a:spcBef>
              <a:spcAft>
                <a:spcPts val="400"/>
              </a:spcAft>
            </a:pPr>
            <a:r>
              <a:rPr lang="en-US" sz="1800" dirty="0"/>
              <a:t>Tony Burdett</a:t>
            </a:r>
          </a:p>
          <a:p>
            <a:pPr>
              <a:spcBef>
                <a:spcPts val="0"/>
              </a:spcBef>
              <a:spcAft>
                <a:spcPts val="400"/>
              </a:spcAft>
            </a:pPr>
            <a:r>
              <a:rPr lang="en-US" sz="1800" dirty="0"/>
              <a:t>Annalisa Buniello</a:t>
            </a:r>
          </a:p>
          <a:p>
            <a:pPr>
              <a:spcBef>
                <a:spcPts val="0"/>
              </a:spcBef>
              <a:spcAft>
                <a:spcPts val="400"/>
              </a:spcAft>
            </a:pPr>
            <a:r>
              <a:rPr lang="en-US" sz="1800" dirty="0"/>
              <a:t>Maria Cerezo</a:t>
            </a:r>
          </a:p>
          <a:p>
            <a:pPr>
              <a:spcBef>
                <a:spcPts val="0"/>
              </a:spcBef>
              <a:spcAft>
                <a:spcPts val="400"/>
              </a:spcAft>
            </a:pPr>
            <a:r>
              <a:rPr lang="en-US" sz="1800" dirty="0"/>
              <a:t>Laura Harris</a:t>
            </a:r>
          </a:p>
          <a:p>
            <a:pPr>
              <a:spcBef>
                <a:spcPts val="0"/>
              </a:spcBef>
              <a:spcAft>
                <a:spcPts val="400"/>
              </a:spcAft>
            </a:pPr>
            <a:r>
              <a:rPr lang="en-US" sz="1800" dirty="0"/>
              <a:t>Emma Hastings</a:t>
            </a:r>
          </a:p>
          <a:p>
            <a:pPr>
              <a:spcBef>
                <a:spcPts val="0"/>
              </a:spcBef>
              <a:spcAft>
                <a:spcPts val="400"/>
              </a:spcAft>
            </a:pPr>
            <a:r>
              <a:rPr lang="en-US" sz="1800" dirty="0"/>
              <a:t>Xin He</a:t>
            </a:r>
          </a:p>
          <a:p>
            <a:pPr>
              <a:spcBef>
                <a:spcPts val="0"/>
              </a:spcBef>
              <a:spcAft>
                <a:spcPts val="400"/>
              </a:spcAft>
            </a:pPr>
            <a:r>
              <a:rPr lang="en-GB" sz="1800" dirty="0"/>
              <a:t>Cinzia Malangone</a:t>
            </a:r>
            <a:endParaRPr lang="en-US" sz="1800" dirty="0"/>
          </a:p>
          <a:p>
            <a:pPr>
              <a:spcBef>
                <a:spcPts val="0"/>
              </a:spcBef>
              <a:spcAft>
                <a:spcPts val="400"/>
              </a:spcAft>
            </a:pPr>
            <a:r>
              <a:rPr lang="en-US" sz="1800" dirty="0"/>
              <a:t>Aoife McMahon</a:t>
            </a:r>
          </a:p>
          <a:p>
            <a:pPr>
              <a:spcBef>
                <a:spcPts val="0"/>
              </a:spcBef>
              <a:spcAft>
                <a:spcPts val="400"/>
              </a:spcAft>
            </a:pPr>
            <a:r>
              <a:rPr lang="en-US" sz="1800" dirty="0"/>
              <a:t>Annalisa Milano</a:t>
            </a:r>
          </a:p>
          <a:p>
            <a:pPr>
              <a:spcBef>
                <a:spcPts val="0"/>
              </a:spcBef>
              <a:spcAft>
                <a:spcPts val="400"/>
              </a:spcAft>
            </a:pPr>
            <a:r>
              <a:rPr lang="en-US" sz="1800" dirty="0"/>
              <a:t>Zoe </a:t>
            </a:r>
            <a:r>
              <a:rPr lang="en-US" sz="1800" dirty="0" err="1"/>
              <a:t>Pendlington</a:t>
            </a:r>
            <a:endParaRPr lang="en-US" sz="1800" dirty="0"/>
          </a:p>
          <a:p>
            <a:pPr>
              <a:spcBef>
                <a:spcPts val="0"/>
              </a:spcBef>
              <a:spcAft>
                <a:spcPts val="400"/>
              </a:spcAft>
            </a:pPr>
            <a:r>
              <a:rPr lang="en-US" sz="1800" dirty="0"/>
              <a:t>Trish Wetzel</a:t>
            </a:r>
          </a:p>
        </p:txBody>
      </p:sp>
      <p:sp>
        <p:nvSpPr>
          <p:cNvPr id="8" name="Content Placeholder 4">
            <a:extLst>
              <a:ext uri="{FF2B5EF4-FFF2-40B4-BE49-F238E27FC236}">
                <a16:creationId xmlns:a16="http://schemas.microsoft.com/office/drawing/2014/main" id="{F0A0BBF9-7F1D-4A1E-B143-A7B8729F88C7}"/>
              </a:ext>
            </a:extLst>
          </p:cNvPr>
          <p:cNvSpPr txBox="1">
            <a:spLocks/>
          </p:cNvSpPr>
          <p:nvPr/>
        </p:nvSpPr>
        <p:spPr>
          <a:xfrm>
            <a:off x="7737881" y="1062833"/>
            <a:ext cx="3579545" cy="5332943"/>
          </a:xfrm>
          <a:prstGeom prst="rect">
            <a:avLst/>
          </a:prstGeom>
        </p:spPr>
        <p:txBody>
          <a:bodyPr vert="horz" lIns="91440" tIns="45720" rIns="91440" bIns="45720" rtlCol="0" anchor="t" anchorCtr="0">
            <a:normAutofit/>
          </a:bodyPr>
          <a:lstStyle>
            <a:lvl1pPr marL="304792" indent="-304792" algn="l" defTabSz="1219170" rtl="0" eaLnBrk="1" latinLnBrk="0" hangingPunct="1">
              <a:lnSpc>
                <a:spcPct val="90000"/>
              </a:lnSpc>
              <a:spcBef>
                <a:spcPts val="1333"/>
              </a:spcBef>
              <a:buFont typeface="Arial"/>
              <a:buChar char="•"/>
              <a:defRPr sz="2800" kern="1200">
                <a:solidFill>
                  <a:schemeClr val="tx2"/>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2000" kern="1200">
                <a:solidFill>
                  <a:schemeClr val="tx2"/>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1800" kern="1200">
                <a:solidFill>
                  <a:schemeClr val="tx2"/>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1600" kern="1200">
                <a:solidFill>
                  <a:schemeClr val="tx2"/>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1600" kern="1200">
                <a:solidFill>
                  <a:schemeClr val="tx2"/>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indent="0">
              <a:spcBef>
                <a:spcPts val="0"/>
              </a:spcBef>
              <a:spcAft>
                <a:spcPts val="400"/>
              </a:spcAft>
              <a:buFont typeface="Arial"/>
              <a:buNone/>
            </a:pPr>
            <a:r>
              <a:rPr lang="en-US" sz="1800" b="1" dirty="0"/>
              <a:t>NHGRI</a:t>
            </a:r>
          </a:p>
          <a:p>
            <a:pPr>
              <a:spcBef>
                <a:spcPts val="0"/>
              </a:spcBef>
              <a:spcAft>
                <a:spcPts val="400"/>
              </a:spcAft>
            </a:pPr>
            <a:r>
              <a:rPr lang="en-US" sz="1800" dirty="0"/>
              <a:t>Heather Colley</a:t>
            </a:r>
          </a:p>
          <a:p>
            <a:pPr>
              <a:spcBef>
                <a:spcPts val="0"/>
              </a:spcBef>
              <a:spcAft>
                <a:spcPts val="400"/>
              </a:spcAft>
            </a:pPr>
            <a:r>
              <a:rPr lang="en-US" sz="1800" dirty="0"/>
              <a:t>Maggie Ginoza</a:t>
            </a:r>
          </a:p>
          <a:p>
            <a:pPr>
              <a:spcBef>
                <a:spcPts val="0"/>
              </a:spcBef>
              <a:spcAft>
                <a:spcPts val="400"/>
              </a:spcAft>
            </a:pPr>
            <a:r>
              <a:rPr lang="en-US" sz="1800" dirty="0"/>
              <a:t>Peggy Hall</a:t>
            </a:r>
          </a:p>
          <a:p>
            <a:pPr>
              <a:spcBef>
                <a:spcPts val="0"/>
              </a:spcBef>
              <a:spcAft>
                <a:spcPts val="400"/>
              </a:spcAft>
            </a:pPr>
            <a:r>
              <a:rPr lang="en-US" sz="1800" dirty="0"/>
              <a:t>Teri Manolio</a:t>
            </a:r>
          </a:p>
          <a:p>
            <a:pPr>
              <a:spcBef>
                <a:spcPts val="0"/>
              </a:spcBef>
              <a:spcAft>
                <a:spcPts val="400"/>
              </a:spcAft>
            </a:pPr>
            <a:r>
              <a:rPr lang="en-US" sz="1800" dirty="0"/>
              <a:t>Ken Wiley</a:t>
            </a:r>
          </a:p>
          <a:p>
            <a:pPr>
              <a:spcBef>
                <a:spcPts val="0"/>
              </a:spcBef>
              <a:spcAft>
                <a:spcPts val="400"/>
              </a:spcAft>
            </a:pPr>
            <a:endParaRPr lang="en-US" sz="1800" dirty="0"/>
          </a:p>
          <a:p>
            <a:pPr marL="0" indent="0">
              <a:spcBef>
                <a:spcPts val="0"/>
              </a:spcBef>
              <a:spcAft>
                <a:spcPts val="400"/>
              </a:spcAft>
              <a:buNone/>
            </a:pPr>
            <a:r>
              <a:rPr lang="en-US" sz="1800" b="1" dirty="0"/>
              <a:t>NIMHD</a:t>
            </a:r>
          </a:p>
          <a:p>
            <a:pPr>
              <a:spcBef>
                <a:spcPts val="0"/>
              </a:spcBef>
              <a:spcAft>
                <a:spcPts val="400"/>
              </a:spcAft>
            </a:pPr>
            <a:r>
              <a:rPr lang="en-US" sz="1800" dirty="0"/>
              <a:t>Regina James</a:t>
            </a:r>
          </a:p>
        </p:txBody>
      </p:sp>
    </p:spTree>
    <p:extLst>
      <p:ext uri="{BB962C8B-B14F-4D97-AF65-F5344CB8AC3E}">
        <p14:creationId xmlns:p14="http://schemas.microsoft.com/office/powerpoint/2010/main" val="3835709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E1A46-F306-4194-8680-452C106FD3E7}"/>
              </a:ext>
            </a:extLst>
          </p:cNvPr>
          <p:cNvSpPr>
            <a:spLocks noGrp="1"/>
          </p:cNvSpPr>
          <p:nvPr>
            <p:ph idx="1"/>
          </p:nvPr>
        </p:nvSpPr>
        <p:spPr>
          <a:xfrm>
            <a:off x="2445444" y="3725486"/>
            <a:ext cx="9379909" cy="2948911"/>
          </a:xfrm>
        </p:spPr>
        <p:txBody>
          <a:bodyPr/>
          <a:lstStyle/>
          <a:p>
            <a:pPr marL="0" indent="0">
              <a:buNone/>
            </a:pPr>
            <a:r>
              <a:rPr lang="en-US" dirty="0"/>
              <a:t>What have we learned from GWAS in diverse populations?</a:t>
            </a:r>
          </a:p>
          <a:p>
            <a:pPr lvl="1"/>
            <a:r>
              <a:rPr lang="en-US" dirty="0"/>
              <a:t>Landscape of GWAS</a:t>
            </a:r>
          </a:p>
          <a:p>
            <a:pPr lvl="1"/>
            <a:r>
              <a:rPr lang="en-US" dirty="0"/>
              <a:t>Evolution of GWAS arrays</a:t>
            </a:r>
          </a:p>
          <a:p>
            <a:pPr lvl="1"/>
            <a:r>
              <a:rPr lang="en-US" dirty="0"/>
              <a:t>Enhancing GWAS analyses</a:t>
            </a:r>
          </a:p>
          <a:p>
            <a:pPr marL="0" indent="0">
              <a:buNone/>
            </a:pPr>
            <a:endParaRPr lang="en-US" dirty="0"/>
          </a:p>
        </p:txBody>
      </p:sp>
      <p:sp>
        <p:nvSpPr>
          <p:cNvPr id="4" name="Slide Number Placeholder 3">
            <a:extLst>
              <a:ext uri="{FF2B5EF4-FFF2-40B4-BE49-F238E27FC236}">
                <a16:creationId xmlns:a16="http://schemas.microsoft.com/office/drawing/2014/main" id="{762028E3-4C26-4753-A95F-62DCBF9AECF6}"/>
              </a:ext>
            </a:extLst>
          </p:cNvPr>
          <p:cNvSpPr>
            <a:spLocks noGrp="1"/>
          </p:cNvSpPr>
          <p:nvPr>
            <p:ph type="sldNum" sz="quarter" idx="4"/>
          </p:nvPr>
        </p:nvSpPr>
        <p:spPr/>
        <p:txBody>
          <a:bodyPr/>
          <a:lstStyle/>
          <a:p>
            <a:fld id="{A59FB69D-9E19-4FB8-BEAE-20F88589C44A}" type="slidenum">
              <a:rPr lang="en-US" smtClean="0"/>
              <a:pPr/>
              <a:t>2</a:t>
            </a:fld>
            <a:endParaRPr lang="en-US" dirty="0"/>
          </a:p>
        </p:txBody>
      </p:sp>
      <p:pic>
        <p:nvPicPr>
          <p:cNvPr id="7" name="Picture 6">
            <a:extLst>
              <a:ext uri="{FF2B5EF4-FFF2-40B4-BE49-F238E27FC236}">
                <a16:creationId xmlns:a16="http://schemas.microsoft.com/office/drawing/2014/main" id="{ABA12116-4F81-4B2D-8DD7-0084CC3EA0C9}"/>
              </a:ext>
            </a:extLst>
          </p:cNvPr>
          <p:cNvPicPr>
            <a:picLocks noChangeAspect="1"/>
          </p:cNvPicPr>
          <p:nvPr/>
        </p:nvPicPr>
        <p:blipFill rotWithShape="1">
          <a:blip r:embed="rId2"/>
          <a:srcRect l="17184" t="21519" r="32594" b="36620"/>
          <a:stretch/>
        </p:blipFill>
        <p:spPr>
          <a:xfrm>
            <a:off x="2445444" y="375251"/>
            <a:ext cx="6123007" cy="2743200"/>
          </a:xfrm>
          <a:prstGeom prst="rect">
            <a:avLst/>
          </a:prstGeom>
        </p:spPr>
      </p:pic>
      <p:sp>
        <p:nvSpPr>
          <p:cNvPr id="12" name="TextBox 11">
            <a:extLst>
              <a:ext uri="{FF2B5EF4-FFF2-40B4-BE49-F238E27FC236}">
                <a16:creationId xmlns:a16="http://schemas.microsoft.com/office/drawing/2014/main" id="{4A94BE9C-4B18-4D7A-AF5E-420BB219BEF3}"/>
              </a:ext>
            </a:extLst>
          </p:cNvPr>
          <p:cNvSpPr txBox="1"/>
          <p:nvPr/>
        </p:nvSpPr>
        <p:spPr>
          <a:xfrm>
            <a:off x="601884" y="1423686"/>
            <a:ext cx="1210588" cy="646331"/>
          </a:xfrm>
          <a:prstGeom prst="rect">
            <a:avLst/>
          </a:prstGeom>
          <a:noFill/>
        </p:spPr>
        <p:txBody>
          <a:bodyPr wrap="none" rtlCol="0">
            <a:spAutoFit/>
          </a:bodyPr>
          <a:lstStyle/>
          <a:p>
            <a:r>
              <a:rPr lang="en-US" sz="3600" dirty="0"/>
              <a:t>2009</a:t>
            </a:r>
          </a:p>
        </p:txBody>
      </p:sp>
      <p:sp>
        <p:nvSpPr>
          <p:cNvPr id="13" name="TextBox 12">
            <a:extLst>
              <a:ext uri="{FF2B5EF4-FFF2-40B4-BE49-F238E27FC236}">
                <a16:creationId xmlns:a16="http://schemas.microsoft.com/office/drawing/2014/main" id="{AB224AEB-BD4E-426A-95FB-F4C337BD4AFA}"/>
              </a:ext>
            </a:extLst>
          </p:cNvPr>
          <p:cNvSpPr txBox="1"/>
          <p:nvPr/>
        </p:nvSpPr>
        <p:spPr>
          <a:xfrm>
            <a:off x="601884" y="3772566"/>
            <a:ext cx="1210588" cy="646331"/>
          </a:xfrm>
          <a:prstGeom prst="rect">
            <a:avLst/>
          </a:prstGeom>
          <a:noFill/>
        </p:spPr>
        <p:txBody>
          <a:bodyPr wrap="none" rtlCol="0">
            <a:spAutoFit/>
          </a:bodyPr>
          <a:lstStyle/>
          <a:p>
            <a:r>
              <a:rPr lang="en-US" sz="3600" dirty="0"/>
              <a:t>2018</a:t>
            </a:r>
          </a:p>
        </p:txBody>
      </p:sp>
    </p:spTree>
    <p:extLst>
      <p:ext uri="{BB962C8B-B14F-4D97-AF65-F5344CB8AC3E}">
        <p14:creationId xmlns:p14="http://schemas.microsoft.com/office/powerpoint/2010/main" val="28482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DDAC5C-95DF-4DA5-B8BD-583621B7C467}"/>
              </a:ext>
            </a:extLst>
          </p:cNvPr>
          <p:cNvPicPr>
            <a:picLocks noGrp="1" noChangeAspect="1"/>
          </p:cNvPicPr>
          <p:nvPr>
            <p:ph idx="1"/>
          </p:nvPr>
        </p:nvPicPr>
        <p:blipFill rotWithShape="1">
          <a:blip r:embed="rId3"/>
          <a:srcRect l="11349" t="24523" r="12344" b="46399"/>
          <a:stretch/>
        </p:blipFill>
        <p:spPr>
          <a:xfrm>
            <a:off x="2998237" y="259080"/>
            <a:ext cx="6195527" cy="1268963"/>
          </a:xfrm>
          <a:prstGeom prst="rect">
            <a:avLst/>
          </a:prstGeom>
        </p:spPr>
      </p:pic>
      <p:sp>
        <p:nvSpPr>
          <p:cNvPr id="4" name="Slide Number Placeholder 3">
            <a:extLst>
              <a:ext uri="{FF2B5EF4-FFF2-40B4-BE49-F238E27FC236}">
                <a16:creationId xmlns:a16="http://schemas.microsoft.com/office/drawing/2014/main" id="{BA7A6D9A-E6B8-4E42-BC30-4EE46B389655}"/>
              </a:ext>
            </a:extLst>
          </p:cNvPr>
          <p:cNvSpPr>
            <a:spLocks noGrp="1"/>
          </p:cNvSpPr>
          <p:nvPr>
            <p:ph type="sldNum" sz="quarter" idx="4"/>
          </p:nvPr>
        </p:nvSpPr>
        <p:spPr/>
        <p:txBody>
          <a:bodyPr/>
          <a:lstStyle/>
          <a:p>
            <a:fld id="{A59FB69D-9E19-4FB8-BEAE-20F88589C44A}" type="slidenum">
              <a:rPr lang="en-US" smtClean="0"/>
              <a:pPr/>
              <a:t>3</a:t>
            </a:fld>
            <a:endParaRPr lang="en-US" dirty="0"/>
          </a:p>
        </p:txBody>
      </p:sp>
      <p:sp>
        <p:nvSpPr>
          <p:cNvPr id="6" name="TextBox 5">
            <a:extLst>
              <a:ext uri="{FF2B5EF4-FFF2-40B4-BE49-F238E27FC236}">
                <a16:creationId xmlns:a16="http://schemas.microsoft.com/office/drawing/2014/main" id="{5943E8D0-DA41-4EE6-9B52-DFEC07D69988}"/>
              </a:ext>
            </a:extLst>
          </p:cNvPr>
          <p:cNvSpPr txBox="1"/>
          <p:nvPr/>
        </p:nvSpPr>
        <p:spPr>
          <a:xfrm>
            <a:off x="7626927" y="2949109"/>
            <a:ext cx="4372956" cy="1815882"/>
          </a:xfrm>
          <a:prstGeom prst="rect">
            <a:avLst/>
          </a:prstGeom>
          <a:noFill/>
        </p:spPr>
        <p:txBody>
          <a:bodyPr wrap="square" rtlCol="0">
            <a:spAutoFit/>
          </a:bodyPr>
          <a:lstStyle/>
          <a:p>
            <a:r>
              <a:rPr lang="en-US" sz="2800" dirty="0"/>
              <a:t>April, 2018:</a:t>
            </a:r>
          </a:p>
          <a:p>
            <a:pPr marL="342900" indent="-342900">
              <a:buFont typeface="Arial" panose="020B0604020202020204" pitchFamily="34" charset="0"/>
              <a:buChar char="•"/>
            </a:pPr>
            <a:r>
              <a:rPr lang="en-US" sz="2800" dirty="0"/>
              <a:t>3,349 publications</a:t>
            </a:r>
          </a:p>
          <a:p>
            <a:pPr marL="342900" indent="-342900">
              <a:buFont typeface="Arial" panose="020B0604020202020204" pitchFamily="34" charset="0"/>
              <a:buChar char="•"/>
            </a:pPr>
            <a:r>
              <a:rPr lang="en-US" sz="2800" dirty="0"/>
              <a:t>59,967 unique SNP-trait associations</a:t>
            </a:r>
          </a:p>
        </p:txBody>
      </p:sp>
      <p:pic>
        <p:nvPicPr>
          <p:cNvPr id="10" name="Graphic 9">
            <a:extLst>
              <a:ext uri="{FF2B5EF4-FFF2-40B4-BE49-F238E27FC236}">
                <a16:creationId xmlns:a16="http://schemas.microsoft.com/office/drawing/2014/main" id="{F2A9DDD9-E118-4E29-9255-E92241A79F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81121" y="1720852"/>
            <a:ext cx="6000750" cy="5000625"/>
          </a:xfrm>
          <a:prstGeom prst="rect">
            <a:avLst/>
          </a:prstGeom>
        </p:spPr>
      </p:pic>
      <p:sp>
        <p:nvSpPr>
          <p:cNvPr id="11" name="TextBox 10">
            <a:extLst>
              <a:ext uri="{FF2B5EF4-FFF2-40B4-BE49-F238E27FC236}">
                <a16:creationId xmlns:a16="http://schemas.microsoft.com/office/drawing/2014/main" id="{DC75080E-3C2A-4CE4-A2FC-1EF578CF2E2F}"/>
              </a:ext>
            </a:extLst>
          </p:cNvPr>
          <p:cNvSpPr txBox="1"/>
          <p:nvPr/>
        </p:nvSpPr>
        <p:spPr>
          <a:xfrm>
            <a:off x="7626927" y="5778223"/>
            <a:ext cx="3965188" cy="461665"/>
          </a:xfrm>
          <a:prstGeom prst="rect">
            <a:avLst/>
          </a:prstGeom>
          <a:noFill/>
        </p:spPr>
        <p:txBody>
          <a:bodyPr wrap="none" rtlCol="0">
            <a:spAutoFit/>
          </a:bodyPr>
          <a:lstStyle/>
          <a:p>
            <a:r>
              <a:rPr lang="en-US" dirty="0"/>
              <a:t>https://www.ebi.ac.uk/gwas/</a:t>
            </a:r>
          </a:p>
        </p:txBody>
      </p:sp>
    </p:spTree>
    <p:extLst>
      <p:ext uri="{BB962C8B-B14F-4D97-AF65-F5344CB8AC3E}">
        <p14:creationId xmlns:p14="http://schemas.microsoft.com/office/powerpoint/2010/main" val="228270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AB9FBD-BC6B-4A11-A5A8-FE6F4CA293D0}"/>
              </a:ext>
            </a:extLst>
          </p:cNvPr>
          <p:cNvSpPr>
            <a:spLocks noGrp="1"/>
          </p:cNvSpPr>
          <p:nvPr>
            <p:ph type="title"/>
          </p:nvPr>
        </p:nvSpPr>
        <p:spPr>
          <a:xfrm>
            <a:off x="510757" y="49489"/>
            <a:ext cx="11039858" cy="1356360"/>
          </a:xfrm>
        </p:spPr>
        <p:txBody>
          <a:bodyPr/>
          <a:lstStyle/>
          <a:p>
            <a:r>
              <a:rPr lang="en-US" dirty="0"/>
              <a:t>Evolving landscape of GWAS</a:t>
            </a:r>
          </a:p>
        </p:txBody>
      </p:sp>
      <p:sp>
        <p:nvSpPr>
          <p:cNvPr id="4" name="Slide Number Placeholder 3">
            <a:extLst>
              <a:ext uri="{FF2B5EF4-FFF2-40B4-BE49-F238E27FC236}">
                <a16:creationId xmlns:a16="http://schemas.microsoft.com/office/drawing/2014/main" id="{B8D392F2-A082-41C4-A7AB-3354AFDED9C1}"/>
              </a:ext>
            </a:extLst>
          </p:cNvPr>
          <p:cNvSpPr>
            <a:spLocks noGrp="1"/>
          </p:cNvSpPr>
          <p:nvPr>
            <p:ph type="sldNum" sz="quarter" idx="4"/>
          </p:nvPr>
        </p:nvSpPr>
        <p:spPr/>
        <p:txBody>
          <a:bodyPr/>
          <a:lstStyle/>
          <a:p>
            <a:fld id="{A59FB69D-9E19-4FB8-BEAE-20F88589C44A}" type="slidenum">
              <a:rPr lang="en-US" smtClean="0"/>
              <a:pPr/>
              <a:t>4</a:t>
            </a:fld>
            <a:endParaRPr lang="en-US" dirty="0"/>
          </a:p>
        </p:txBody>
      </p:sp>
      <p:grpSp>
        <p:nvGrpSpPr>
          <p:cNvPr id="6" name="Group 5">
            <a:extLst>
              <a:ext uri="{FF2B5EF4-FFF2-40B4-BE49-F238E27FC236}">
                <a16:creationId xmlns:a16="http://schemas.microsoft.com/office/drawing/2014/main" id="{7A3B25E0-42FE-4E4F-8728-EDBC3A2328D6}"/>
              </a:ext>
            </a:extLst>
          </p:cNvPr>
          <p:cNvGrpSpPr/>
          <p:nvPr/>
        </p:nvGrpSpPr>
        <p:grpSpPr>
          <a:xfrm>
            <a:off x="241722" y="1008109"/>
            <a:ext cx="4572000" cy="3158404"/>
            <a:chOff x="241722" y="1175016"/>
            <a:chExt cx="4572000" cy="3158404"/>
          </a:xfrm>
        </p:grpSpPr>
        <p:sp>
          <p:nvSpPr>
            <p:cNvPr id="9" name="TextBox 8">
              <a:extLst>
                <a:ext uri="{FF2B5EF4-FFF2-40B4-BE49-F238E27FC236}">
                  <a16:creationId xmlns:a16="http://schemas.microsoft.com/office/drawing/2014/main" id="{51935365-686A-4B7F-AC08-F066343D9C0E}"/>
                </a:ext>
              </a:extLst>
            </p:cNvPr>
            <p:cNvSpPr txBox="1"/>
            <p:nvPr/>
          </p:nvSpPr>
          <p:spPr>
            <a:xfrm>
              <a:off x="886408" y="1175016"/>
              <a:ext cx="3592650" cy="461665"/>
            </a:xfrm>
            <a:prstGeom prst="rect">
              <a:avLst/>
            </a:prstGeom>
            <a:noFill/>
          </p:spPr>
          <p:txBody>
            <a:bodyPr wrap="none" rtlCol="0">
              <a:spAutoFit/>
            </a:bodyPr>
            <a:lstStyle/>
            <a:p>
              <a:r>
                <a:rPr lang="en-US" dirty="0"/>
                <a:t>Studies and associations</a:t>
              </a:r>
            </a:p>
          </p:txBody>
        </p:sp>
        <p:graphicFrame>
          <p:nvGraphicFramePr>
            <p:cNvPr id="8" name="Chart 7">
              <a:extLst>
                <a:ext uri="{FF2B5EF4-FFF2-40B4-BE49-F238E27FC236}">
                  <a16:creationId xmlns:a16="http://schemas.microsoft.com/office/drawing/2014/main" id="{B7C9DFDB-2FF2-4EE4-B8B0-24BE6537C588}"/>
                </a:ext>
              </a:extLst>
            </p:cNvPr>
            <p:cNvGraphicFramePr>
              <a:graphicFrameLocks/>
            </p:cNvGraphicFramePr>
            <p:nvPr>
              <p:extLst>
                <p:ext uri="{D42A27DB-BD31-4B8C-83A1-F6EECF244321}">
                  <p14:modId xmlns:p14="http://schemas.microsoft.com/office/powerpoint/2010/main" val="1626153556"/>
                </p:ext>
              </p:extLst>
            </p:nvPr>
          </p:nvGraphicFramePr>
          <p:xfrm>
            <a:off x="241722" y="1590220"/>
            <a:ext cx="4572000" cy="27432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2" name="Group 1">
            <a:extLst>
              <a:ext uri="{FF2B5EF4-FFF2-40B4-BE49-F238E27FC236}">
                <a16:creationId xmlns:a16="http://schemas.microsoft.com/office/drawing/2014/main" id="{1F631A95-1401-47A9-B90F-09FFBCB39B00}"/>
              </a:ext>
            </a:extLst>
          </p:cNvPr>
          <p:cNvGrpSpPr/>
          <p:nvPr/>
        </p:nvGrpSpPr>
        <p:grpSpPr>
          <a:xfrm>
            <a:off x="3351822" y="3760790"/>
            <a:ext cx="5943600" cy="3158404"/>
            <a:chOff x="3702697" y="3718258"/>
            <a:chExt cx="5943600" cy="3158404"/>
          </a:xfrm>
        </p:grpSpPr>
        <p:sp>
          <p:nvSpPr>
            <p:cNvPr id="10" name="TextBox 9">
              <a:extLst>
                <a:ext uri="{FF2B5EF4-FFF2-40B4-BE49-F238E27FC236}">
                  <a16:creationId xmlns:a16="http://schemas.microsoft.com/office/drawing/2014/main" id="{1FCB639A-4D51-4DFA-B2B5-131899927EAA}"/>
                </a:ext>
              </a:extLst>
            </p:cNvPr>
            <p:cNvSpPr txBox="1"/>
            <p:nvPr/>
          </p:nvSpPr>
          <p:spPr>
            <a:xfrm>
              <a:off x="4311832" y="3718258"/>
              <a:ext cx="3658374" cy="461665"/>
            </a:xfrm>
            <a:prstGeom prst="rect">
              <a:avLst/>
            </a:prstGeom>
            <a:noFill/>
          </p:spPr>
          <p:txBody>
            <a:bodyPr wrap="none" rtlCol="0">
              <a:spAutoFit/>
            </a:bodyPr>
            <a:lstStyle/>
            <a:p>
              <a:r>
                <a:rPr lang="en-US" dirty="0"/>
                <a:t>Associations, by ancestry</a:t>
              </a:r>
            </a:p>
          </p:txBody>
        </p:sp>
        <p:graphicFrame>
          <p:nvGraphicFramePr>
            <p:cNvPr id="12" name="Chart 11">
              <a:extLst>
                <a:ext uri="{FF2B5EF4-FFF2-40B4-BE49-F238E27FC236}">
                  <a16:creationId xmlns:a16="http://schemas.microsoft.com/office/drawing/2014/main" id="{462937AE-C324-401B-971B-5C0BC0819382}"/>
                </a:ext>
              </a:extLst>
            </p:cNvPr>
            <p:cNvGraphicFramePr>
              <a:graphicFrameLocks/>
            </p:cNvGraphicFramePr>
            <p:nvPr>
              <p:extLst>
                <p:ext uri="{D42A27DB-BD31-4B8C-83A1-F6EECF244321}">
                  <p14:modId xmlns:p14="http://schemas.microsoft.com/office/powerpoint/2010/main" val="4268903193"/>
                </p:ext>
              </p:extLst>
            </p:nvPr>
          </p:nvGraphicFramePr>
          <p:xfrm>
            <a:off x="3702697" y="4133462"/>
            <a:ext cx="5943600" cy="274320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5" name="Group 4">
            <a:extLst>
              <a:ext uri="{FF2B5EF4-FFF2-40B4-BE49-F238E27FC236}">
                <a16:creationId xmlns:a16="http://schemas.microsoft.com/office/drawing/2014/main" id="{3CFB34AD-70E4-4834-A5F0-477B58FDE4A5}"/>
              </a:ext>
            </a:extLst>
          </p:cNvPr>
          <p:cNvGrpSpPr/>
          <p:nvPr/>
        </p:nvGrpSpPr>
        <p:grpSpPr>
          <a:xfrm>
            <a:off x="6945890" y="1042526"/>
            <a:ext cx="5246110" cy="3162677"/>
            <a:chOff x="7468315" y="952123"/>
            <a:chExt cx="4572000" cy="3162677"/>
          </a:xfrm>
        </p:grpSpPr>
        <p:sp>
          <p:nvSpPr>
            <p:cNvPr id="14" name="TextBox 13">
              <a:extLst>
                <a:ext uri="{FF2B5EF4-FFF2-40B4-BE49-F238E27FC236}">
                  <a16:creationId xmlns:a16="http://schemas.microsoft.com/office/drawing/2014/main" id="{F090C2A5-903B-415C-8A5F-8833603C3AEB}"/>
                </a:ext>
              </a:extLst>
            </p:cNvPr>
            <p:cNvSpPr txBox="1"/>
            <p:nvPr/>
          </p:nvSpPr>
          <p:spPr>
            <a:xfrm>
              <a:off x="8162829" y="952123"/>
              <a:ext cx="3143809" cy="461665"/>
            </a:xfrm>
            <a:prstGeom prst="rect">
              <a:avLst/>
            </a:prstGeom>
            <a:noFill/>
          </p:spPr>
          <p:txBody>
            <a:bodyPr wrap="none" rtlCol="0">
              <a:spAutoFit/>
            </a:bodyPr>
            <a:lstStyle/>
            <a:p>
              <a:r>
                <a:rPr lang="en-US" dirty="0"/>
                <a:t>Associations, by MAF</a:t>
              </a:r>
            </a:p>
          </p:txBody>
        </p:sp>
        <p:graphicFrame>
          <p:nvGraphicFramePr>
            <p:cNvPr id="15" name="Chart 14">
              <a:extLst>
                <a:ext uri="{FF2B5EF4-FFF2-40B4-BE49-F238E27FC236}">
                  <a16:creationId xmlns:a16="http://schemas.microsoft.com/office/drawing/2014/main" id="{7D97C120-BE77-40DD-8E7E-8A548B7713FE}"/>
                </a:ext>
              </a:extLst>
            </p:cNvPr>
            <p:cNvGraphicFramePr>
              <a:graphicFrameLocks/>
            </p:cNvGraphicFramePr>
            <p:nvPr>
              <p:extLst>
                <p:ext uri="{D42A27DB-BD31-4B8C-83A1-F6EECF244321}">
                  <p14:modId xmlns:p14="http://schemas.microsoft.com/office/powerpoint/2010/main" val="902568406"/>
                </p:ext>
              </p:extLst>
            </p:nvPr>
          </p:nvGraphicFramePr>
          <p:xfrm>
            <a:off x="7468315" y="1371600"/>
            <a:ext cx="4572000" cy="2743200"/>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20317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177DE3-1FA6-4666-A19D-5BDA13D839DA}"/>
              </a:ext>
            </a:extLst>
          </p:cNvPr>
          <p:cNvSpPr>
            <a:spLocks noGrp="1"/>
          </p:cNvSpPr>
          <p:nvPr>
            <p:ph type="title"/>
          </p:nvPr>
        </p:nvSpPr>
        <p:spPr/>
        <p:txBody>
          <a:bodyPr/>
          <a:lstStyle/>
          <a:p>
            <a:r>
              <a:rPr lang="en-US" dirty="0"/>
              <a:t>Studies vs. associations</a:t>
            </a:r>
          </a:p>
        </p:txBody>
      </p:sp>
      <p:sp>
        <p:nvSpPr>
          <p:cNvPr id="4" name="Slide Number Placeholder 3">
            <a:extLst>
              <a:ext uri="{FF2B5EF4-FFF2-40B4-BE49-F238E27FC236}">
                <a16:creationId xmlns:a16="http://schemas.microsoft.com/office/drawing/2014/main" id="{972DBB5D-34F8-4568-A162-588DB93F1C2E}"/>
              </a:ext>
            </a:extLst>
          </p:cNvPr>
          <p:cNvSpPr>
            <a:spLocks noGrp="1"/>
          </p:cNvSpPr>
          <p:nvPr>
            <p:ph type="sldNum" sz="quarter" idx="4"/>
          </p:nvPr>
        </p:nvSpPr>
        <p:spPr/>
        <p:txBody>
          <a:bodyPr/>
          <a:lstStyle/>
          <a:p>
            <a:fld id="{A59FB69D-9E19-4FB8-BEAE-20F88589C44A}" type="slidenum">
              <a:rPr lang="en-US" smtClean="0"/>
              <a:pPr/>
              <a:t>5</a:t>
            </a:fld>
            <a:endParaRPr lang="en-US" dirty="0"/>
          </a:p>
        </p:txBody>
      </p:sp>
      <p:grpSp>
        <p:nvGrpSpPr>
          <p:cNvPr id="70" name="Group 69">
            <a:extLst>
              <a:ext uri="{FF2B5EF4-FFF2-40B4-BE49-F238E27FC236}">
                <a16:creationId xmlns:a16="http://schemas.microsoft.com/office/drawing/2014/main" id="{08166E04-EE26-47B7-9334-0950405C0734}"/>
              </a:ext>
            </a:extLst>
          </p:cNvPr>
          <p:cNvGrpSpPr/>
          <p:nvPr/>
        </p:nvGrpSpPr>
        <p:grpSpPr>
          <a:xfrm>
            <a:off x="4378149" y="1519082"/>
            <a:ext cx="3355868" cy="4458518"/>
            <a:chOff x="3326142" y="877330"/>
            <a:chExt cx="2684694" cy="3566814"/>
          </a:xfrm>
        </p:grpSpPr>
        <p:sp>
          <p:nvSpPr>
            <p:cNvPr id="84" name="Rectangle 83">
              <a:extLst>
                <a:ext uri="{FF2B5EF4-FFF2-40B4-BE49-F238E27FC236}">
                  <a16:creationId xmlns:a16="http://schemas.microsoft.com/office/drawing/2014/main" id="{C0819D40-8724-45D2-AF0A-8842DF14D481}"/>
                </a:ext>
              </a:extLst>
            </p:cNvPr>
            <p:cNvSpPr/>
            <p:nvPr/>
          </p:nvSpPr>
          <p:spPr>
            <a:xfrm>
              <a:off x="3326142" y="1764320"/>
              <a:ext cx="2684694" cy="2679824"/>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sp>
          <p:nvSpPr>
            <p:cNvPr id="85" name="Rectangle 84">
              <a:extLst>
                <a:ext uri="{FF2B5EF4-FFF2-40B4-BE49-F238E27FC236}">
                  <a16:creationId xmlns:a16="http://schemas.microsoft.com/office/drawing/2014/main" id="{A9DB2B18-9031-4622-B64C-2A6815CA9840}"/>
                </a:ext>
              </a:extLst>
            </p:cNvPr>
            <p:cNvSpPr/>
            <p:nvPr/>
          </p:nvSpPr>
          <p:spPr>
            <a:xfrm>
              <a:off x="3326142" y="877330"/>
              <a:ext cx="2684694" cy="911517"/>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sp>
          <p:nvSpPr>
            <p:cNvPr id="86" name="TextBox 85">
              <a:extLst>
                <a:ext uri="{FF2B5EF4-FFF2-40B4-BE49-F238E27FC236}">
                  <a16:creationId xmlns:a16="http://schemas.microsoft.com/office/drawing/2014/main" id="{40F2739A-1EC6-4C3A-A077-4F0995C63420}"/>
                </a:ext>
              </a:extLst>
            </p:cNvPr>
            <p:cNvSpPr txBox="1"/>
            <p:nvPr/>
          </p:nvSpPr>
          <p:spPr>
            <a:xfrm>
              <a:off x="4166403" y="949411"/>
              <a:ext cx="1194718" cy="369332"/>
            </a:xfrm>
            <a:prstGeom prst="rect">
              <a:avLst/>
            </a:prstGeom>
            <a:solidFill>
              <a:sysClr val="window" lastClr="FFFFFF"/>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rPr>
                <a:t>Legend</a:t>
              </a:r>
            </a:p>
          </p:txBody>
        </p:sp>
        <p:grpSp>
          <p:nvGrpSpPr>
            <p:cNvPr id="87" name="Group 86">
              <a:extLst>
                <a:ext uri="{FF2B5EF4-FFF2-40B4-BE49-F238E27FC236}">
                  <a16:creationId xmlns:a16="http://schemas.microsoft.com/office/drawing/2014/main" id="{2B02CB96-7B1F-4D9E-94DB-B8682FA975F6}"/>
                </a:ext>
              </a:extLst>
            </p:cNvPr>
            <p:cNvGrpSpPr/>
            <p:nvPr/>
          </p:nvGrpSpPr>
          <p:grpSpPr>
            <a:xfrm>
              <a:off x="3401326" y="1771908"/>
              <a:ext cx="1544356" cy="642576"/>
              <a:chOff x="1589804" y="2511377"/>
              <a:chExt cx="1544356" cy="642576"/>
            </a:xfrm>
          </p:grpSpPr>
          <p:pic>
            <p:nvPicPr>
              <p:cNvPr id="104" name="Picture 103">
                <a:extLst>
                  <a:ext uri="{FF2B5EF4-FFF2-40B4-BE49-F238E27FC236}">
                    <a16:creationId xmlns:a16="http://schemas.microsoft.com/office/drawing/2014/main" id="{CA79C1BD-844B-4C4D-8D92-132756D167B8}"/>
                  </a:ext>
                </a:extLst>
              </p:cNvPr>
              <p:cNvPicPr>
                <a:picLocks noChangeAspect="1"/>
              </p:cNvPicPr>
              <p:nvPr/>
            </p:nvPicPr>
            <p:blipFill rotWithShape="1">
              <a:blip r:embed="rId3"/>
              <a:srcRect l="5718" t="21158" r="92488" b="65768"/>
              <a:stretch/>
            </p:blipFill>
            <p:spPr>
              <a:xfrm>
                <a:off x="1589804" y="2511377"/>
                <a:ext cx="164081" cy="642576"/>
              </a:xfrm>
              <a:prstGeom prst="rect">
                <a:avLst/>
              </a:prstGeom>
            </p:spPr>
          </p:pic>
          <p:sp>
            <p:nvSpPr>
              <p:cNvPr id="105" name="TextBox 104">
                <a:extLst>
                  <a:ext uri="{FF2B5EF4-FFF2-40B4-BE49-F238E27FC236}">
                    <a16:creationId xmlns:a16="http://schemas.microsoft.com/office/drawing/2014/main" id="{6F2CF805-6212-4009-92C5-A0AEAFCA8FAE}"/>
                  </a:ext>
                </a:extLst>
              </p:cNvPr>
              <p:cNvSpPr txBox="1"/>
              <p:nvPr/>
            </p:nvSpPr>
            <p:spPr>
              <a:xfrm>
                <a:off x="1781226" y="2639773"/>
                <a:ext cx="1352934"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Non-European, Non-Asian</a:t>
                </a:r>
              </a:p>
            </p:txBody>
          </p:sp>
          <p:sp>
            <p:nvSpPr>
              <p:cNvPr id="106" name="TextBox 105">
                <a:extLst>
                  <a:ext uri="{FF2B5EF4-FFF2-40B4-BE49-F238E27FC236}">
                    <a16:creationId xmlns:a16="http://schemas.microsoft.com/office/drawing/2014/main" id="{5B54CEDD-3B2F-425B-A5D9-1C86F0D1A7E8}"/>
                  </a:ext>
                </a:extLst>
              </p:cNvPr>
              <p:cNvSpPr txBox="1"/>
              <p:nvPr/>
            </p:nvSpPr>
            <p:spPr>
              <a:xfrm>
                <a:off x="1788567" y="2812520"/>
                <a:ext cx="641201"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Not reported</a:t>
                </a:r>
              </a:p>
            </p:txBody>
          </p:sp>
          <p:sp>
            <p:nvSpPr>
              <p:cNvPr id="107" name="TextBox 106">
                <a:extLst>
                  <a:ext uri="{FF2B5EF4-FFF2-40B4-BE49-F238E27FC236}">
                    <a16:creationId xmlns:a16="http://schemas.microsoft.com/office/drawing/2014/main" id="{8A5C4DC0-8109-45C3-A86E-52AD5156F740}"/>
                  </a:ext>
                </a:extLst>
              </p:cNvPr>
              <p:cNvSpPr txBox="1"/>
              <p:nvPr/>
            </p:nvSpPr>
            <p:spPr>
              <a:xfrm>
                <a:off x="1788567" y="2980456"/>
                <a:ext cx="500137"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European</a:t>
                </a:r>
              </a:p>
            </p:txBody>
          </p:sp>
        </p:grpSp>
        <p:grpSp>
          <p:nvGrpSpPr>
            <p:cNvPr id="88" name="Group 87">
              <a:extLst>
                <a:ext uri="{FF2B5EF4-FFF2-40B4-BE49-F238E27FC236}">
                  <a16:creationId xmlns:a16="http://schemas.microsoft.com/office/drawing/2014/main" id="{EC3B81C1-9D2E-4CC9-B683-4EDD69F09295}"/>
                </a:ext>
              </a:extLst>
            </p:cNvPr>
            <p:cNvGrpSpPr/>
            <p:nvPr/>
          </p:nvGrpSpPr>
          <p:grpSpPr>
            <a:xfrm>
              <a:off x="3406406" y="2407920"/>
              <a:ext cx="809535" cy="513022"/>
              <a:chOff x="3064342" y="2746078"/>
              <a:chExt cx="809535" cy="513022"/>
            </a:xfrm>
          </p:grpSpPr>
          <p:pic>
            <p:nvPicPr>
              <p:cNvPr id="100" name="Picture 99">
                <a:extLst>
                  <a:ext uri="{FF2B5EF4-FFF2-40B4-BE49-F238E27FC236}">
                    <a16:creationId xmlns:a16="http://schemas.microsoft.com/office/drawing/2014/main" id="{E31FB5E0-5A6E-4D34-AB4A-24BC5831702B}"/>
                  </a:ext>
                </a:extLst>
              </p:cNvPr>
              <p:cNvPicPr>
                <a:picLocks noChangeAspect="1"/>
              </p:cNvPicPr>
              <p:nvPr/>
            </p:nvPicPr>
            <p:blipFill rotWithShape="1">
              <a:blip r:embed="rId3"/>
              <a:srcRect l="20177" t="23576" r="77838" b="65986"/>
              <a:stretch/>
            </p:blipFill>
            <p:spPr>
              <a:xfrm>
                <a:off x="3064342" y="2746078"/>
                <a:ext cx="181446" cy="513022"/>
              </a:xfrm>
              <a:prstGeom prst="rect">
                <a:avLst/>
              </a:prstGeom>
            </p:spPr>
          </p:pic>
          <p:sp>
            <p:nvSpPr>
              <p:cNvPr id="101" name="TextBox 100">
                <a:extLst>
                  <a:ext uri="{FF2B5EF4-FFF2-40B4-BE49-F238E27FC236}">
                    <a16:creationId xmlns:a16="http://schemas.microsoft.com/office/drawing/2014/main" id="{722416A4-10EF-4CBC-A986-F58B7CF4F012}"/>
                  </a:ext>
                </a:extLst>
              </p:cNvPr>
              <p:cNvSpPr txBox="1"/>
              <p:nvPr/>
            </p:nvSpPr>
            <p:spPr>
              <a:xfrm>
                <a:off x="3264736" y="2750751"/>
                <a:ext cx="448841"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All Asian</a:t>
                </a:r>
              </a:p>
            </p:txBody>
          </p:sp>
          <p:sp>
            <p:nvSpPr>
              <p:cNvPr id="102" name="TextBox 101">
                <a:extLst>
                  <a:ext uri="{FF2B5EF4-FFF2-40B4-BE49-F238E27FC236}">
                    <a16:creationId xmlns:a16="http://schemas.microsoft.com/office/drawing/2014/main" id="{33400F5B-7781-43BF-B734-70B42AF25E40}"/>
                  </a:ext>
                </a:extLst>
              </p:cNvPr>
              <p:cNvSpPr txBox="1"/>
              <p:nvPr/>
            </p:nvSpPr>
            <p:spPr>
              <a:xfrm>
                <a:off x="3264736" y="2903151"/>
                <a:ext cx="551433"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East Asian</a:t>
                </a:r>
              </a:p>
            </p:txBody>
          </p:sp>
          <p:sp>
            <p:nvSpPr>
              <p:cNvPr id="103" name="TextBox 102">
                <a:extLst>
                  <a:ext uri="{FF2B5EF4-FFF2-40B4-BE49-F238E27FC236}">
                    <a16:creationId xmlns:a16="http://schemas.microsoft.com/office/drawing/2014/main" id="{75CB629E-4D07-4680-B17B-F3FADD8D317C}"/>
                  </a:ext>
                </a:extLst>
              </p:cNvPr>
              <p:cNvSpPr txBox="1"/>
              <p:nvPr/>
            </p:nvSpPr>
            <p:spPr>
              <a:xfrm>
                <a:off x="3264736" y="3073916"/>
                <a:ext cx="609141"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Other Asian</a:t>
                </a:r>
              </a:p>
            </p:txBody>
          </p:sp>
        </p:grpSp>
        <p:grpSp>
          <p:nvGrpSpPr>
            <p:cNvPr id="89" name="Group 88">
              <a:extLst>
                <a:ext uri="{FF2B5EF4-FFF2-40B4-BE49-F238E27FC236}">
                  <a16:creationId xmlns:a16="http://schemas.microsoft.com/office/drawing/2014/main" id="{C01E9954-2729-4278-A579-41BC69CC002E}"/>
                </a:ext>
              </a:extLst>
            </p:cNvPr>
            <p:cNvGrpSpPr/>
            <p:nvPr/>
          </p:nvGrpSpPr>
          <p:grpSpPr>
            <a:xfrm>
              <a:off x="3416566" y="2885440"/>
              <a:ext cx="1570586" cy="593321"/>
              <a:chOff x="4940374" y="2822362"/>
              <a:chExt cx="1570586" cy="593321"/>
            </a:xfrm>
          </p:grpSpPr>
          <p:pic>
            <p:nvPicPr>
              <p:cNvPr id="96" name="Picture 95">
                <a:extLst>
                  <a:ext uri="{FF2B5EF4-FFF2-40B4-BE49-F238E27FC236}">
                    <a16:creationId xmlns:a16="http://schemas.microsoft.com/office/drawing/2014/main" id="{6C963DFD-BC40-4836-AAD1-D81E2916EA9A}"/>
                  </a:ext>
                </a:extLst>
              </p:cNvPr>
              <p:cNvPicPr>
                <a:picLocks noChangeAspect="1"/>
              </p:cNvPicPr>
              <p:nvPr/>
            </p:nvPicPr>
            <p:blipFill rotWithShape="1">
              <a:blip r:embed="rId3"/>
              <a:srcRect l="39026" t="22955" r="59107" b="64973"/>
              <a:stretch/>
            </p:blipFill>
            <p:spPr>
              <a:xfrm>
                <a:off x="4940374" y="2822362"/>
                <a:ext cx="170664" cy="593321"/>
              </a:xfrm>
              <a:prstGeom prst="rect">
                <a:avLst/>
              </a:prstGeom>
            </p:spPr>
          </p:pic>
          <p:sp>
            <p:nvSpPr>
              <p:cNvPr id="97" name="TextBox 96">
                <a:extLst>
                  <a:ext uri="{FF2B5EF4-FFF2-40B4-BE49-F238E27FC236}">
                    <a16:creationId xmlns:a16="http://schemas.microsoft.com/office/drawing/2014/main" id="{11933BC0-80BC-49D3-9474-14D7D7A5370E}"/>
                  </a:ext>
                </a:extLst>
              </p:cNvPr>
              <p:cNvSpPr txBox="1"/>
              <p:nvPr/>
            </p:nvSpPr>
            <p:spPr>
              <a:xfrm>
                <a:off x="5132377" y="2849764"/>
                <a:ext cx="1378583"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Hispanic or Latin American</a:t>
                </a:r>
              </a:p>
            </p:txBody>
          </p:sp>
          <p:sp>
            <p:nvSpPr>
              <p:cNvPr id="98" name="TextBox 97">
                <a:extLst>
                  <a:ext uri="{FF2B5EF4-FFF2-40B4-BE49-F238E27FC236}">
                    <a16:creationId xmlns:a16="http://schemas.microsoft.com/office/drawing/2014/main" id="{AD84BD95-6BE2-4F6E-AB44-E1C5AC9589C9}"/>
                  </a:ext>
                </a:extLst>
              </p:cNvPr>
              <p:cNvSpPr txBox="1"/>
              <p:nvPr/>
            </p:nvSpPr>
            <p:spPr>
              <a:xfrm>
                <a:off x="5132377" y="3028230"/>
                <a:ext cx="359073"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African</a:t>
                </a:r>
              </a:p>
            </p:txBody>
          </p:sp>
          <p:sp>
            <p:nvSpPr>
              <p:cNvPr id="99" name="TextBox 98">
                <a:extLst>
                  <a:ext uri="{FF2B5EF4-FFF2-40B4-BE49-F238E27FC236}">
                    <a16:creationId xmlns:a16="http://schemas.microsoft.com/office/drawing/2014/main" id="{6D5B3308-41A5-4C91-B60A-20DC63213368}"/>
                  </a:ext>
                </a:extLst>
              </p:cNvPr>
              <p:cNvSpPr txBox="1"/>
              <p:nvPr/>
            </p:nvSpPr>
            <p:spPr>
              <a:xfrm>
                <a:off x="5132377" y="3227057"/>
                <a:ext cx="769441"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Middle Eastern</a:t>
                </a:r>
              </a:p>
            </p:txBody>
          </p:sp>
        </p:grpSp>
        <p:grpSp>
          <p:nvGrpSpPr>
            <p:cNvPr id="90" name="Group 89">
              <a:extLst>
                <a:ext uri="{FF2B5EF4-FFF2-40B4-BE49-F238E27FC236}">
                  <a16:creationId xmlns:a16="http://schemas.microsoft.com/office/drawing/2014/main" id="{B242F3B4-EB9C-4006-BF4D-909162B52C3A}"/>
                </a:ext>
              </a:extLst>
            </p:cNvPr>
            <p:cNvGrpSpPr/>
            <p:nvPr/>
          </p:nvGrpSpPr>
          <p:grpSpPr>
            <a:xfrm>
              <a:off x="3419945" y="3454400"/>
              <a:ext cx="1639980" cy="683848"/>
              <a:chOff x="3482930" y="3737814"/>
              <a:chExt cx="1639980" cy="683848"/>
            </a:xfrm>
          </p:grpSpPr>
          <p:pic>
            <p:nvPicPr>
              <p:cNvPr id="91" name="Picture 90">
                <a:extLst>
                  <a:ext uri="{FF2B5EF4-FFF2-40B4-BE49-F238E27FC236}">
                    <a16:creationId xmlns:a16="http://schemas.microsoft.com/office/drawing/2014/main" id="{990083C1-29DE-469A-9160-57F0D0573205}"/>
                  </a:ext>
                </a:extLst>
              </p:cNvPr>
              <p:cNvPicPr>
                <a:picLocks noChangeAspect="1"/>
              </p:cNvPicPr>
              <p:nvPr/>
            </p:nvPicPr>
            <p:blipFill rotWithShape="1">
              <a:blip r:embed="rId3"/>
              <a:srcRect l="63726" t="23460" r="34389" b="62627"/>
              <a:stretch/>
            </p:blipFill>
            <p:spPr>
              <a:xfrm>
                <a:off x="3482930" y="3737814"/>
                <a:ext cx="172327" cy="683848"/>
              </a:xfrm>
              <a:prstGeom prst="rect">
                <a:avLst/>
              </a:prstGeom>
            </p:spPr>
          </p:pic>
          <p:sp>
            <p:nvSpPr>
              <p:cNvPr id="92" name="TextBox 91">
                <a:extLst>
                  <a:ext uri="{FF2B5EF4-FFF2-40B4-BE49-F238E27FC236}">
                    <a16:creationId xmlns:a16="http://schemas.microsoft.com/office/drawing/2014/main" id="{FDCF8C88-1FDB-4FEA-94FE-499DFDB9DABA}"/>
                  </a:ext>
                </a:extLst>
              </p:cNvPr>
              <p:cNvSpPr txBox="1"/>
              <p:nvPr/>
            </p:nvSpPr>
            <p:spPr>
              <a:xfrm>
                <a:off x="3668715" y="3747187"/>
                <a:ext cx="397545"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Multiple</a:t>
                </a:r>
              </a:p>
            </p:txBody>
          </p:sp>
          <p:sp>
            <p:nvSpPr>
              <p:cNvPr id="93" name="TextBox 92">
                <a:extLst>
                  <a:ext uri="{FF2B5EF4-FFF2-40B4-BE49-F238E27FC236}">
                    <a16:creationId xmlns:a16="http://schemas.microsoft.com/office/drawing/2014/main" id="{4CCC1F85-5341-4A49-8CAA-87264CFD565C}"/>
                  </a:ext>
                </a:extLst>
              </p:cNvPr>
              <p:cNvSpPr txBox="1"/>
              <p:nvPr/>
            </p:nvSpPr>
            <p:spPr>
              <a:xfrm>
                <a:off x="3668715" y="3919907"/>
                <a:ext cx="1192634"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Multiple, non-European</a:t>
                </a:r>
              </a:p>
            </p:txBody>
          </p:sp>
          <p:sp>
            <p:nvSpPr>
              <p:cNvPr id="94" name="TextBox 93">
                <a:extLst>
                  <a:ext uri="{FF2B5EF4-FFF2-40B4-BE49-F238E27FC236}">
                    <a16:creationId xmlns:a16="http://schemas.microsoft.com/office/drawing/2014/main" id="{CEF59A04-82DE-4617-98A1-15C3584E5955}"/>
                  </a:ext>
                </a:extLst>
              </p:cNvPr>
              <p:cNvSpPr txBox="1"/>
              <p:nvPr/>
            </p:nvSpPr>
            <p:spPr>
              <a:xfrm>
                <a:off x="3673795" y="4084293"/>
                <a:ext cx="1449115"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Multiple, including European</a:t>
                </a:r>
              </a:p>
            </p:txBody>
          </p:sp>
          <p:sp>
            <p:nvSpPr>
              <p:cNvPr id="95" name="TextBox 94">
                <a:extLst>
                  <a:ext uri="{FF2B5EF4-FFF2-40B4-BE49-F238E27FC236}">
                    <a16:creationId xmlns:a16="http://schemas.microsoft.com/office/drawing/2014/main" id="{407A859D-09BE-4F39-BF01-148F028D4630}"/>
                  </a:ext>
                </a:extLst>
              </p:cNvPr>
              <p:cNvSpPr txBox="1"/>
              <p:nvPr/>
            </p:nvSpPr>
            <p:spPr>
              <a:xfrm>
                <a:off x="3673795" y="4246853"/>
                <a:ext cx="1275990" cy="1384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dirty="0">
                    <a:ln>
                      <a:noFill/>
                    </a:ln>
                    <a:solidFill>
                      <a:prstClr val="black"/>
                    </a:solidFill>
                    <a:effectLst/>
                    <a:uLnTx/>
                    <a:uFillTx/>
                  </a:rPr>
                  <a:t>Other and other admixed</a:t>
                </a:r>
              </a:p>
            </p:txBody>
          </p:sp>
        </p:grpSp>
      </p:grpSp>
      <p:grpSp>
        <p:nvGrpSpPr>
          <p:cNvPr id="71" name="Group 70">
            <a:extLst>
              <a:ext uri="{FF2B5EF4-FFF2-40B4-BE49-F238E27FC236}">
                <a16:creationId xmlns:a16="http://schemas.microsoft.com/office/drawing/2014/main" id="{4593D1E0-831C-4604-96CC-5F62D19EB8E2}"/>
              </a:ext>
            </a:extLst>
          </p:cNvPr>
          <p:cNvGrpSpPr/>
          <p:nvPr/>
        </p:nvGrpSpPr>
        <p:grpSpPr>
          <a:xfrm>
            <a:off x="7826903" y="1506158"/>
            <a:ext cx="3825865" cy="4519180"/>
            <a:chOff x="6052487" y="856105"/>
            <a:chExt cx="3060692" cy="3615344"/>
          </a:xfrm>
        </p:grpSpPr>
        <p:grpSp>
          <p:nvGrpSpPr>
            <p:cNvPr id="72" name="Group 71">
              <a:extLst>
                <a:ext uri="{FF2B5EF4-FFF2-40B4-BE49-F238E27FC236}">
                  <a16:creationId xmlns:a16="http://schemas.microsoft.com/office/drawing/2014/main" id="{A53F8267-60E4-4C14-AF49-2E5BBE613705}"/>
                </a:ext>
              </a:extLst>
            </p:cNvPr>
            <p:cNvGrpSpPr/>
            <p:nvPr/>
          </p:nvGrpSpPr>
          <p:grpSpPr>
            <a:xfrm>
              <a:off x="6052487" y="856105"/>
              <a:ext cx="3060692" cy="3615344"/>
              <a:chOff x="6039582" y="877331"/>
              <a:chExt cx="3060692" cy="3615344"/>
            </a:xfrm>
          </p:grpSpPr>
          <p:pic>
            <p:nvPicPr>
              <p:cNvPr id="74" name="Picture 73">
                <a:extLst>
                  <a:ext uri="{FF2B5EF4-FFF2-40B4-BE49-F238E27FC236}">
                    <a16:creationId xmlns:a16="http://schemas.microsoft.com/office/drawing/2014/main" id="{F4A93C6C-3C96-4C13-A5F2-D0310BCDC359}"/>
                  </a:ext>
                </a:extLst>
              </p:cNvPr>
              <p:cNvPicPr>
                <a:picLocks noChangeAspect="1"/>
              </p:cNvPicPr>
              <p:nvPr/>
            </p:nvPicPr>
            <p:blipFill rotWithShape="1">
              <a:blip r:embed="rId4"/>
              <a:srcRect l="4866" t="41540" r="61667" b="5726"/>
              <a:stretch/>
            </p:blipFill>
            <p:spPr>
              <a:xfrm>
                <a:off x="6039885" y="1212008"/>
                <a:ext cx="3060218" cy="2591834"/>
              </a:xfrm>
              <a:prstGeom prst="rect">
                <a:avLst/>
              </a:prstGeom>
            </p:spPr>
          </p:pic>
          <p:sp>
            <p:nvSpPr>
              <p:cNvPr id="75" name="Rectangle 74">
                <a:extLst>
                  <a:ext uri="{FF2B5EF4-FFF2-40B4-BE49-F238E27FC236}">
                    <a16:creationId xmlns:a16="http://schemas.microsoft.com/office/drawing/2014/main" id="{8FAE402D-085E-49DB-9129-7D37CFB4B1C6}"/>
                  </a:ext>
                </a:extLst>
              </p:cNvPr>
              <p:cNvSpPr/>
              <p:nvPr/>
            </p:nvSpPr>
            <p:spPr>
              <a:xfrm>
                <a:off x="6039714" y="877331"/>
                <a:ext cx="3059835" cy="334677"/>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sp>
            <p:nvSpPr>
              <p:cNvPr id="76" name="TextBox 75">
                <a:extLst>
                  <a:ext uri="{FF2B5EF4-FFF2-40B4-BE49-F238E27FC236}">
                    <a16:creationId xmlns:a16="http://schemas.microsoft.com/office/drawing/2014/main" id="{9408B933-BCAB-4C20-B5AF-89AA03B2D890}"/>
                  </a:ext>
                </a:extLst>
              </p:cNvPr>
              <p:cNvSpPr txBox="1"/>
              <p:nvPr/>
            </p:nvSpPr>
            <p:spPr>
              <a:xfrm>
                <a:off x="6926657" y="916304"/>
                <a:ext cx="1620957" cy="369332"/>
              </a:xfrm>
              <a:prstGeom prst="rect">
                <a:avLst/>
              </a:prstGeom>
              <a:solidFill>
                <a:sysClr val="window" lastClr="FFFFFF"/>
              </a:solid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rPr>
                  <a:t>Associations</a:t>
                </a:r>
              </a:p>
            </p:txBody>
          </p:sp>
          <p:sp>
            <p:nvSpPr>
              <p:cNvPr id="77" name="Rectangle 76">
                <a:extLst>
                  <a:ext uri="{FF2B5EF4-FFF2-40B4-BE49-F238E27FC236}">
                    <a16:creationId xmlns:a16="http://schemas.microsoft.com/office/drawing/2014/main" id="{616420C1-1371-4445-942B-12837236FDBC}"/>
                  </a:ext>
                </a:extLst>
              </p:cNvPr>
              <p:cNvSpPr/>
              <p:nvPr/>
            </p:nvSpPr>
            <p:spPr>
              <a:xfrm>
                <a:off x="6039582" y="3779636"/>
                <a:ext cx="3060692" cy="685812"/>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sp>
            <p:nvSpPr>
              <p:cNvPr id="78" name="Rectangle: Rounded Corners 77">
                <a:extLst>
                  <a:ext uri="{FF2B5EF4-FFF2-40B4-BE49-F238E27FC236}">
                    <a16:creationId xmlns:a16="http://schemas.microsoft.com/office/drawing/2014/main" id="{31FFAC79-DA88-4A0D-9809-AC82C95C7021}"/>
                  </a:ext>
                </a:extLst>
              </p:cNvPr>
              <p:cNvSpPr/>
              <p:nvPr/>
            </p:nvSpPr>
            <p:spPr>
              <a:xfrm>
                <a:off x="6400128" y="2282777"/>
                <a:ext cx="421640" cy="228600"/>
              </a:xfrm>
              <a:prstGeom prst="round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sp>
            <p:nvSpPr>
              <p:cNvPr id="79" name="Rectangle: Rounded Corners 78">
                <a:extLst>
                  <a:ext uri="{FF2B5EF4-FFF2-40B4-BE49-F238E27FC236}">
                    <a16:creationId xmlns:a16="http://schemas.microsoft.com/office/drawing/2014/main" id="{1BF9A428-3FFD-4611-B627-B873886CE71D}"/>
                  </a:ext>
                </a:extLst>
              </p:cNvPr>
              <p:cNvSpPr/>
              <p:nvPr/>
            </p:nvSpPr>
            <p:spPr>
              <a:xfrm>
                <a:off x="6080088" y="2868622"/>
                <a:ext cx="990600" cy="328555"/>
              </a:xfrm>
              <a:prstGeom prst="round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sp>
            <p:nvSpPr>
              <p:cNvPr id="80" name="TextBox 79">
                <a:extLst>
                  <a:ext uri="{FF2B5EF4-FFF2-40B4-BE49-F238E27FC236}">
                    <a16:creationId xmlns:a16="http://schemas.microsoft.com/office/drawing/2014/main" id="{1866D618-0799-41AA-AA44-CF535802CE23}"/>
                  </a:ext>
                </a:extLst>
              </p:cNvPr>
              <p:cNvSpPr txBox="1"/>
              <p:nvPr/>
            </p:nvSpPr>
            <p:spPr>
              <a:xfrm>
                <a:off x="6054085" y="2925752"/>
                <a:ext cx="1056700" cy="369332"/>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Mid. Eastern – 0.03%</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Native American – 0.03%</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Oceanian – 0.5%</a:t>
                </a:r>
              </a:p>
            </p:txBody>
          </p:sp>
          <p:sp>
            <p:nvSpPr>
              <p:cNvPr id="81" name="TextBox 80">
                <a:extLst>
                  <a:ext uri="{FF2B5EF4-FFF2-40B4-BE49-F238E27FC236}">
                    <a16:creationId xmlns:a16="http://schemas.microsoft.com/office/drawing/2014/main" id="{1ED69635-AD56-44EA-B1DD-575CDEB7145F}"/>
                  </a:ext>
                </a:extLst>
              </p:cNvPr>
              <p:cNvSpPr txBox="1"/>
              <p:nvPr/>
            </p:nvSpPr>
            <p:spPr>
              <a:xfrm>
                <a:off x="6088236" y="2315575"/>
                <a:ext cx="843501" cy="184666"/>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Not reported – 3%</a:t>
                </a:r>
              </a:p>
            </p:txBody>
          </p:sp>
          <p:pic>
            <p:nvPicPr>
              <p:cNvPr id="82" name="Picture 81">
                <a:extLst>
                  <a:ext uri="{FF2B5EF4-FFF2-40B4-BE49-F238E27FC236}">
                    <a16:creationId xmlns:a16="http://schemas.microsoft.com/office/drawing/2014/main" id="{A7227E17-9784-4483-A709-FCA0D55096E8}"/>
                  </a:ext>
                </a:extLst>
              </p:cNvPr>
              <p:cNvPicPr>
                <a:picLocks noChangeAspect="1"/>
              </p:cNvPicPr>
              <p:nvPr/>
            </p:nvPicPr>
            <p:blipFill rotWithShape="1">
              <a:blip r:embed="rId5"/>
              <a:srcRect t="10048" b="41135"/>
              <a:stretch/>
            </p:blipFill>
            <p:spPr>
              <a:xfrm>
                <a:off x="6961908" y="3429000"/>
                <a:ext cx="1982818" cy="571421"/>
              </a:xfrm>
              <a:prstGeom prst="rect">
                <a:avLst/>
              </a:prstGeom>
            </p:spPr>
          </p:pic>
          <p:sp>
            <p:nvSpPr>
              <p:cNvPr id="83" name="TextBox 82">
                <a:extLst>
                  <a:ext uri="{FF2B5EF4-FFF2-40B4-BE49-F238E27FC236}">
                    <a16:creationId xmlns:a16="http://schemas.microsoft.com/office/drawing/2014/main" id="{74C53E98-BFA7-4C2E-BB95-228026514AFB}"/>
                  </a:ext>
                </a:extLst>
              </p:cNvPr>
              <p:cNvSpPr txBox="1"/>
              <p:nvPr/>
            </p:nvSpPr>
            <p:spPr>
              <a:xfrm>
                <a:off x="7155268" y="3907900"/>
                <a:ext cx="1595309" cy="584775"/>
              </a:xfrm>
              <a:prstGeom prst="rect">
                <a:avLst/>
              </a:prstGeom>
              <a:no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black"/>
                    </a:solidFill>
                    <a:effectLst/>
                    <a:uLnTx/>
                    <a:uFillTx/>
                  </a:rPr>
                  <a:t>Non-European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black"/>
                    </a:solidFill>
                    <a:effectLst/>
                    <a:uLnTx/>
                    <a:uFillTx/>
                  </a:rPr>
                  <a:t>46%</a:t>
                </a:r>
              </a:p>
            </p:txBody>
          </p:sp>
        </p:grpSp>
        <p:pic>
          <p:nvPicPr>
            <p:cNvPr id="73" name="Picture 72">
              <a:extLst>
                <a:ext uri="{FF2B5EF4-FFF2-40B4-BE49-F238E27FC236}">
                  <a16:creationId xmlns:a16="http://schemas.microsoft.com/office/drawing/2014/main" id="{FCEDF294-DB91-4E2F-8D39-F3D580C62D8C}"/>
                </a:ext>
              </a:extLst>
            </p:cNvPr>
            <p:cNvPicPr>
              <a:picLocks noChangeAspect="1"/>
            </p:cNvPicPr>
            <p:nvPr/>
          </p:nvPicPr>
          <p:blipFill rotWithShape="1">
            <a:blip r:embed="rId6"/>
            <a:srcRect l="22298" t="50485" r="70543" b="40343"/>
            <a:stretch/>
          </p:blipFill>
          <p:spPr>
            <a:xfrm>
              <a:off x="7426756" y="1552141"/>
              <a:ext cx="864097" cy="595049"/>
            </a:xfrm>
            <a:prstGeom prst="rect">
              <a:avLst/>
            </a:prstGeom>
          </p:spPr>
        </p:pic>
      </p:grpSp>
      <p:grpSp>
        <p:nvGrpSpPr>
          <p:cNvPr id="108" name="Group 107">
            <a:extLst>
              <a:ext uri="{FF2B5EF4-FFF2-40B4-BE49-F238E27FC236}">
                <a16:creationId xmlns:a16="http://schemas.microsoft.com/office/drawing/2014/main" id="{F577288C-1B59-4A0F-B0FB-07A573FB9423}"/>
              </a:ext>
            </a:extLst>
          </p:cNvPr>
          <p:cNvGrpSpPr/>
          <p:nvPr/>
        </p:nvGrpSpPr>
        <p:grpSpPr>
          <a:xfrm>
            <a:off x="445076" y="1539249"/>
            <a:ext cx="3791420" cy="4463519"/>
            <a:chOff x="176359" y="868659"/>
            <a:chExt cx="3033136" cy="3570814"/>
          </a:xfrm>
        </p:grpSpPr>
        <p:grpSp>
          <p:nvGrpSpPr>
            <p:cNvPr id="109" name="Group 108">
              <a:extLst>
                <a:ext uri="{FF2B5EF4-FFF2-40B4-BE49-F238E27FC236}">
                  <a16:creationId xmlns:a16="http://schemas.microsoft.com/office/drawing/2014/main" id="{3E849C6D-08C4-41D2-9E10-DE965ABCBE4F}"/>
                </a:ext>
              </a:extLst>
            </p:cNvPr>
            <p:cNvGrpSpPr/>
            <p:nvPr/>
          </p:nvGrpSpPr>
          <p:grpSpPr>
            <a:xfrm>
              <a:off x="176359" y="868659"/>
              <a:ext cx="3033136" cy="3570814"/>
              <a:chOff x="176359" y="868659"/>
              <a:chExt cx="3033136" cy="3570814"/>
            </a:xfrm>
          </p:grpSpPr>
          <p:grpSp>
            <p:nvGrpSpPr>
              <p:cNvPr id="111" name="Group 110">
                <a:extLst>
                  <a:ext uri="{FF2B5EF4-FFF2-40B4-BE49-F238E27FC236}">
                    <a16:creationId xmlns:a16="http://schemas.microsoft.com/office/drawing/2014/main" id="{2AC824A6-BAB5-48CA-BA97-36B281C383F0}"/>
                  </a:ext>
                </a:extLst>
              </p:cNvPr>
              <p:cNvGrpSpPr/>
              <p:nvPr/>
            </p:nvGrpSpPr>
            <p:grpSpPr>
              <a:xfrm>
                <a:off x="176359" y="868659"/>
                <a:ext cx="3033136" cy="3570814"/>
                <a:chOff x="176359" y="868659"/>
                <a:chExt cx="3033136" cy="3570814"/>
              </a:xfrm>
            </p:grpSpPr>
            <p:grpSp>
              <p:nvGrpSpPr>
                <p:cNvPr id="117" name="Group 116">
                  <a:extLst>
                    <a:ext uri="{FF2B5EF4-FFF2-40B4-BE49-F238E27FC236}">
                      <a16:creationId xmlns:a16="http://schemas.microsoft.com/office/drawing/2014/main" id="{5EC7ED4B-0FD5-4C51-9F12-E182EF91C5E1}"/>
                    </a:ext>
                  </a:extLst>
                </p:cNvPr>
                <p:cNvGrpSpPr/>
                <p:nvPr/>
              </p:nvGrpSpPr>
              <p:grpSpPr>
                <a:xfrm>
                  <a:off x="176359" y="868659"/>
                  <a:ext cx="3033136" cy="3570814"/>
                  <a:chOff x="278735" y="897857"/>
                  <a:chExt cx="3033136" cy="3570814"/>
                </a:xfrm>
              </p:grpSpPr>
              <p:pic>
                <p:nvPicPr>
                  <p:cNvPr id="130" name="Picture 129">
                    <a:extLst>
                      <a:ext uri="{FF2B5EF4-FFF2-40B4-BE49-F238E27FC236}">
                        <a16:creationId xmlns:a16="http://schemas.microsoft.com/office/drawing/2014/main" id="{8925CF06-43BC-4741-99ED-904EE0F37B59}"/>
                      </a:ext>
                    </a:extLst>
                  </p:cNvPr>
                  <p:cNvPicPr/>
                  <p:nvPr/>
                </p:nvPicPr>
                <p:blipFill rotWithShape="1">
                  <a:blip r:embed="rId7"/>
                  <a:srcRect l="5928" t="-2645" r="46634" b="46043"/>
                  <a:stretch/>
                </p:blipFill>
                <p:spPr>
                  <a:xfrm>
                    <a:off x="279399" y="897857"/>
                    <a:ext cx="3032472" cy="3266771"/>
                  </a:xfrm>
                  <a:prstGeom prst="rect">
                    <a:avLst/>
                  </a:prstGeom>
                  <a:solidFill>
                    <a:sysClr val="window" lastClr="FFFFFF"/>
                  </a:solidFill>
                </p:spPr>
              </p:pic>
              <p:sp>
                <p:nvSpPr>
                  <p:cNvPr id="131" name="Rectangle 130">
                    <a:extLst>
                      <a:ext uri="{FF2B5EF4-FFF2-40B4-BE49-F238E27FC236}">
                        <a16:creationId xmlns:a16="http://schemas.microsoft.com/office/drawing/2014/main" id="{A80B7302-3AA4-4310-BEE8-12C1C093B325}"/>
                      </a:ext>
                    </a:extLst>
                  </p:cNvPr>
                  <p:cNvSpPr/>
                  <p:nvPr/>
                </p:nvSpPr>
                <p:spPr>
                  <a:xfrm>
                    <a:off x="278735" y="4144101"/>
                    <a:ext cx="3032472" cy="324570"/>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sp>
                <p:nvSpPr>
                  <p:cNvPr id="132" name="TextBox 131">
                    <a:extLst>
                      <a:ext uri="{FF2B5EF4-FFF2-40B4-BE49-F238E27FC236}">
                        <a16:creationId xmlns:a16="http://schemas.microsoft.com/office/drawing/2014/main" id="{D8C758C7-B735-4E48-8D87-41A0B8EE4CCF}"/>
                      </a:ext>
                    </a:extLst>
                  </p:cNvPr>
                  <p:cNvSpPr txBox="1"/>
                  <p:nvPr/>
                </p:nvSpPr>
                <p:spPr>
                  <a:xfrm>
                    <a:off x="769393" y="3859892"/>
                    <a:ext cx="1595309" cy="584775"/>
                  </a:xfrm>
                  <a:prstGeom prst="rect">
                    <a:avLst/>
                  </a:prstGeom>
                  <a:noFill/>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black"/>
                        </a:solidFill>
                        <a:effectLst/>
                        <a:uLnTx/>
                        <a:uFillTx/>
                      </a:rPr>
                      <a:t>Non-European</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black"/>
                        </a:solidFill>
                        <a:effectLst/>
                        <a:uLnTx/>
                        <a:uFillTx/>
                      </a:rPr>
                      <a:t>22%</a:t>
                    </a:r>
                  </a:p>
                </p:txBody>
              </p:sp>
            </p:grpSp>
            <p:sp>
              <p:nvSpPr>
                <p:cNvPr id="118" name="TextBox 117">
                  <a:extLst>
                    <a:ext uri="{FF2B5EF4-FFF2-40B4-BE49-F238E27FC236}">
                      <a16:creationId xmlns:a16="http://schemas.microsoft.com/office/drawing/2014/main" id="{2085B99A-C9DE-4830-8968-7EA8024DA7C4}"/>
                    </a:ext>
                  </a:extLst>
                </p:cNvPr>
                <p:cNvSpPr txBox="1"/>
                <p:nvPr/>
              </p:nvSpPr>
              <p:spPr>
                <a:xfrm>
                  <a:off x="342606" y="3149580"/>
                  <a:ext cx="429605" cy="184666"/>
                </a:xfrm>
                <a:prstGeom prst="rect">
                  <a:avLst/>
                </a:prstGeom>
                <a:noFill/>
              </p:spPr>
              <p:txBody>
                <a:bodyPr wrap="none" lIns="0" tIns="0" rIns="0" bIns="0"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Not reported</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6%</a:t>
                  </a:r>
                </a:p>
              </p:txBody>
            </p:sp>
            <p:grpSp>
              <p:nvGrpSpPr>
                <p:cNvPr id="119" name="Group 118">
                  <a:extLst>
                    <a:ext uri="{FF2B5EF4-FFF2-40B4-BE49-F238E27FC236}">
                      <a16:creationId xmlns:a16="http://schemas.microsoft.com/office/drawing/2014/main" id="{37F79B3E-85B4-4D95-B182-1A60EDBEB179}"/>
                    </a:ext>
                  </a:extLst>
                </p:cNvPr>
                <p:cNvGrpSpPr/>
                <p:nvPr/>
              </p:nvGrpSpPr>
              <p:grpSpPr>
                <a:xfrm>
                  <a:off x="557409" y="873748"/>
                  <a:ext cx="1780774" cy="3049156"/>
                  <a:chOff x="557409" y="873748"/>
                  <a:chExt cx="1780774" cy="3049156"/>
                </a:xfrm>
              </p:grpSpPr>
              <p:sp>
                <p:nvSpPr>
                  <p:cNvPr id="120" name="TextBox 119">
                    <a:extLst>
                      <a:ext uri="{FF2B5EF4-FFF2-40B4-BE49-F238E27FC236}">
                        <a16:creationId xmlns:a16="http://schemas.microsoft.com/office/drawing/2014/main" id="{59BC9C11-85CB-49E5-9851-B4DF977DDE49}"/>
                      </a:ext>
                    </a:extLst>
                  </p:cNvPr>
                  <p:cNvSpPr txBox="1"/>
                  <p:nvPr/>
                </p:nvSpPr>
                <p:spPr>
                  <a:xfrm>
                    <a:off x="948059" y="873748"/>
                    <a:ext cx="1390124" cy="369332"/>
                  </a:xfrm>
                  <a:prstGeom prst="rect">
                    <a:avLst/>
                  </a:prstGeom>
                  <a:solidFill>
                    <a:sysClr val="window" lastClr="FFFFFF"/>
                  </a:solid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prstClr val="black"/>
                        </a:solidFill>
                        <a:effectLst/>
                        <a:uLnTx/>
                        <a:uFillTx/>
                      </a:rPr>
                      <a:t>Individuals</a:t>
                    </a:r>
                  </a:p>
                </p:txBody>
              </p:sp>
              <p:sp>
                <p:nvSpPr>
                  <p:cNvPr id="121" name="Rectangle 120">
                    <a:extLst>
                      <a:ext uri="{FF2B5EF4-FFF2-40B4-BE49-F238E27FC236}">
                        <a16:creationId xmlns:a16="http://schemas.microsoft.com/office/drawing/2014/main" id="{4A22A1F3-BF75-45BA-80B5-900ACEA4988F}"/>
                      </a:ext>
                    </a:extLst>
                  </p:cNvPr>
                  <p:cNvSpPr/>
                  <p:nvPr/>
                </p:nvSpPr>
                <p:spPr>
                  <a:xfrm>
                    <a:off x="1193024" y="3505303"/>
                    <a:ext cx="971653" cy="258518"/>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pic>
                <p:nvPicPr>
                  <p:cNvPr id="122" name="Picture 121">
                    <a:extLst>
                      <a:ext uri="{FF2B5EF4-FFF2-40B4-BE49-F238E27FC236}">
                        <a16:creationId xmlns:a16="http://schemas.microsoft.com/office/drawing/2014/main" id="{35C2EFDD-4A7C-488B-8901-55C38019FBA5}"/>
                      </a:ext>
                    </a:extLst>
                  </p:cNvPr>
                  <p:cNvPicPr>
                    <a:picLocks noChangeAspect="1"/>
                  </p:cNvPicPr>
                  <p:nvPr/>
                </p:nvPicPr>
                <p:blipFill rotWithShape="1">
                  <a:blip r:embed="rId5"/>
                  <a:srcRect b="41135"/>
                  <a:stretch/>
                </p:blipFill>
                <p:spPr>
                  <a:xfrm>
                    <a:off x="623081" y="3233869"/>
                    <a:ext cx="1609483" cy="689035"/>
                  </a:xfrm>
                  <a:prstGeom prst="rect">
                    <a:avLst/>
                  </a:prstGeom>
                </p:spPr>
              </p:pic>
              <p:sp>
                <p:nvSpPr>
                  <p:cNvPr id="123" name="Rectangle: Rounded Corners 122">
                    <a:extLst>
                      <a:ext uri="{FF2B5EF4-FFF2-40B4-BE49-F238E27FC236}">
                        <a16:creationId xmlns:a16="http://schemas.microsoft.com/office/drawing/2014/main" id="{24CA17AE-DFC0-44BE-9BA1-57E3AB2D3D6C}"/>
                      </a:ext>
                    </a:extLst>
                  </p:cNvPr>
                  <p:cNvSpPr/>
                  <p:nvPr/>
                </p:nvSpPr>
                <p:spPr>
                  <a:xfrm>
                    <a:off x="856562" y="2878826"/>
                    <a:ext cx="163944" cy="258665"/>
                  </a:xfrm>
                  <a:prstGeom prst="round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cxnSp>
                <p:nvCxnSpPr>
                  <p:cNvPr id="124" name="Straight Connector 123">
                    <a:extLst>
                      <a:ext uri="{FF2B5EF4-FFF2-40B4-BE49-F238E27FC236}">
                        <a16:creationId xmlns:a16="http://schemas.microsoft.com/office/drawing/2014/main" id="{D61810FC-5C4E-443A-B89C-3C9CAFAA0E9C}"/>
                      </a:ext>
                    </a:extLst>
                  </p:cNvPr>
                  <p:cNvCxnSpPr>
                    <a:cxnSpLocks/>
                    <a:endCxn id="118" idx="0"/>
                  </p:cNvCxnSpPr>
                  <p:nvPr/>
                </p:nvCxnSpPr>
                <p:spPr>
                  <a:xfrm flipH="1">
                    <a:off x="557409" y="3075034"/>
                    <a:ext cx="248294" cy="74546"/>
                  </a:xfrm>
                  <a:prstGeom prst="line">
                    <a:avLst/>
                  </a:prstGeom>
                  <a:noFill/>
                  <a:ln w="0" cap="flat" cmpd="sng" algn="ctr">
                    <a:solidFill>
                      <a:sysClr val="window" lastClr="FFFFFF">
                        <a:lumMod val="75000"/>
                      </a:sysClr>
                    </a:solidFill>
                    <a:prstDash val="solid"/>
                  </a:ln>
                  <a:effectLst/>
                </p:spPr>
              </p:cxnSp>
              <p:pic>
                <p:nvPicPr>
                  <p:cNvPr id="125" name="Picture 124">
                    <a:extLst>
                      <a:ext uri="{FF2B5EF4-FFF2-40B4-BE49-F238E27FC236}">
                        <a16:creationId xmlns:a16="http://schemas.microsoft.com/office/drawing/2014/main" id="{139D4A18-14BC-4DD2-B3B3-477A63CC5EED}"/>
                      </a:ext>
                    </a:extLst>
                  </p:cNvPr>
                  <p:cNvPicPr>
                    <a:picLocks noChangeAspect="1"/>
                  </p:cNvPicPr>
                  <p:nvPr/>
                </p:nvPicPr>
                <p:blipFill rotWithShape="1">
                  <a:blip r:embed="rId8"/>
                  <a:srcRect l="22734" t="49298" r="68201" b="47070"/>
                  <a:stretch/>
                </p:blipFill>
                <p:spPr>
                  <a:xfrm>
                    <a:off x="1492110" y="2260766"/>
                    <a:ext cx="828919" cy="178503"/>
                  </a:xfrm>
                  <a:prstGeom prst="rect">
                    <a:avLst/>
                  </a:prstGeom>
                </p:spPr>
              </p:pic>
              <p:pic>
                <p:nvPicPr>
                  <p:cNvPr id="126" name="Picture 125">
                    <a:extLst>
                      <a:ext uri="{FF2B5EF4-FFF2-40B4-BE49-F238E27FC236}">
                        <a16:creationId xmlns:a16="http://schemas.microsoft.com/office/drawing/2014/main" id="{BBAB4959-C4CD-49CA-8C62-918F5CD7A1CE}"/>
                      </a:ext>
                    </a:extLst>
                  </p:cNvPr>
                  <p:cNvPicPr>
                    <a:picLocks noChangeAspect="1"/>
                  </p:cNvPicPr>
                  <p:nvPr/>
                </p:nvPicPr>
                <p:blipFill rotWithShape="1">
                  <a:blip r:embed="rId8"/>
                  <a:srcRect l="25556" t="52744" r="68877" b="44173"/>
                  <a:stretch/>
                </p:blipFill>
                <p:spPr>
                  <a:xfrm>
                    <a:off x="1791770" y="2439269"/>
                    <a:ext cx="509063" cy="151531"/>
                  </a:xfrm>
                  <a:prstGeom prst="rect">
                    <a:avLst/>
                  </a:prstGeom>
                </p:spPr>
              </p:pic>
              <p:pic>
                <p:nvPicPr>
                  <p:cNvPr id="127" name="Picture 126">
                    <a:extLst>
                      <a:ext uri="{FF2B5EF4-FFF2-40B4-BE49-F238E27FC236}">
                        <a16:creationId xmlns:a16="http://schemas.microsoft.com/office/drawing/2014/main" id="{9D8C21BA-A0F3-43C8-A34F-60BBFAEB0947}"/>
                      </a:ext>
                    </a:extLst>
                  </p:cNvPr>
                  <p:cNvPicPr>
                    <a:picLocks noChangeAspect="1"/>
                  </p:cNvPicPr>
                  <p:nvPr/>
                </p:nvPicPr>
                <p:blipFill rotWithShape="1">
                  <a:blip r:embed="rId8"/>
                  <a:srcRect l="16784" t="37952" r="75407" b="54417"/>
                  <a:stretch/>
                </p:blipFill>
                <p:spPr>
                  <a:xfrm>
                    <a:off x="837224" y="1708086"/>
                    <a:ext cx="942553" cy="495074"/>
                  </a:xfrm>
                  <a:prstGeom prst="rect">
                    <a:avLst/>
                  </a:prstGeom>
                </p:spPr>
              </p:pic>
              <p:sp>
                <p:nvSpPr>
                  <p:cNvPr id="128" name="TextBox 127">
                    <a:extLst>
                      <a:ext uri="{FF2B5EF4-FFF2-40B4-BE49-F238E27FC236}">
                        <a16:creationId xmlns:a16="http://schemas.microsoft.com/office/drawing/2014/main" id="{8A6BCDEC-F8AC-4423-9EA2-F030E7C1C0BA}"/>
                      </a:ext>
                    </a:extLst>
                  </p:cNvPr>
                  <p:cNvSpPr txBox="1"/>
                  <p:nvPr/>
                </p:nvSpPr>
                <p:spPr>
                  <a:xfrm>
                    <a:off x="1170708" y="3511171"/>
                    <a:ext cx="872034" cy="276999"/>
                  </a:xfrm>
                  <a:prstGeom prst="rect">
                    <a:avLst/>
                  </a:prstGeom>
                  <a:solidFill>
                    <a:sysClr val="window" lastClr="FFFFFF"/>
                  </a:solidFill>
                </p:spPr>
                <p:txBody>
                  <a:bodyPr wrap="none" lIns="0" tIns="0" rIns="0" bIns="0"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Mid. Eastern – 0.04%</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Native American – 0.03%</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600" b="0" i="0" u="none" strike="noStrike" kern="0" cap="none" spc="0" normalizeH="0" baseline="0" noProof="0" dirty="0">
                        <a:ln>
                          <a:noFill/>
                        </a:ln>
                        <a:solidFill>
                          <a:prstClr val="black"/>
                        </a:solidFill>
                        <a:effectLst/>
                        <a:uLnTx/>
                        <a:uFillTx/>
                      </a:rPr>
                      <a:t>Oceanian – 0.02%</a:t>
                    </a:r>
                  </a:p>
                </p:txBody>
              </p:sp>
              <p:sp>
                <p:nvSpPr>
                  <p:cNvPr id="129" name="Rectangle 128">
                    <a:extLst>
                      <a:ext uri="{FF2B5EF4-FFF2-40B4-BE49-F238E27FC236}">
                        <a16:creationId xmlns:a16="http://schemas.microsoft.com/office/drawing/2014/main" id="{86D22D10-C19E-49B2-9565-DFCFC70EF559}"/>
                      </a:ext>
                    </a:extLst>
                  </p:cNvPr>
                  <p:cNvSpPr/>
                  <p:nvPr/>
                </p:nvSpPr>
                <p:spPr>
                  <a:xfrm>
                    <a:off x="1075618" y="3535991"/>
                    <a:ext cx="95093" cy="222419"/>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orbel"/>
                      <a:ea typeface="+mn-ea"/>
                      <a:cs typeface="+mn-cs"/>
                    </a:endParaRPr>
                  </a:p>
                </p:txBody>
              </p:sp>
            </p:grpSp>
          </p:grpSp>
          <p:pic>
            <p:nvPicPr>
              <p:cNvPr id="112" name="Picture 111">
                <a:extLst>
                  <a:ext uri="{FF2B5EF4-FFF2-40B4-BE49-F238E27FC236}">
                    <a16:creationId xmlns:a16="http://schemas.microsoft.com/office/drawing/2014/main" id="{25E20112-9C8F-474C-9F3A-78B006BC0E9C}"/>
                  </a:ext>
                </a:extLst>
              </p:cNvPr>
              <p:cNvPicPr>
                <a:picLocks noChangeAspect="1"/>
              </p:cNvPicPr>
              <p:nvPr/>
            </p:nvPicPr>
            <p:blipFill rotWithShape="1">
              <a:blip r:embed="rId8"/>
              <a:srcRect l="30884" t="61079" r="63150" b="35880"/>
              <a:stretch/>
            </p:blipFill>
            <p:spPr>
              <a:xfrm>
                <a:off x="2286000" y="2902529"/>
                <a:ext cx="545594" cy="149430"/>
              </a:xfrm>
              <a:prstGeom prst="rect">
                <a:avLst/>
              </a:prstGeom>
            </p:spPr>
          </p:pic>
          <p:pic>
            <p:nvPicPr>
              <p:cNvPr id="113" name="Picture 112">
                <a:extLst>
                  <a:ext uri="{FF2B5EF4-FFF2-40B4-BE49-F238E27FC236}">
                    <a16:creationId xmlns:a16="http://schemas.microsoft.com/office/drawing/2014/main" id="{2918F8B4-D31B-4B15-A59E-4BB1FB2CE1E0}"/>
                  </a:ext>
                </a:extLst>
              </p:cNvPr>
              <p:cNvPicPr>
                <a:picLocks noChangeAspect="1"/>
              </p:cNvPicPr>
              <p:nvPr/>
            </p:nvPicPr>
            <p:blipFill rotWithShape="1">
              <a:blip r:embed="rId8"/>
              <a:srcRect l="32079" t="53149" r="60788" b="40425"/>
              <a:stretch/>
            </p:blipFill>
            <p:spPr>
              <a:xfrm>
                <a:off x="2358597" y="2611604"/>
                <a:ext cx="652256" cy="315895"/>
              </a:xfrm>
              <a:prstGeom prst="rect">
                <a:avLst/>
              </a:prstGeom>
            </p:spPr>
          </p:pic>
          <p:pic>
            <p:nvPicPr>
              <p:cNvPr id="114" name="Picture 113">
                <a:extLst>
                  <a:ext uri="{FF2B5EF4-FFF2-40B4-BE49-F238E27FC236}">
                    <a16:creationId xmlns:a16="http://schemas.microsoft.com/office/drawing/2014/main" id="{934622F3-B224-4D96-9D30-3D2FCC173DFE}"/>
                  </a:ext>
                </a:extLst>
              </p:cNvPr>
              <p:cNvPicPr>
                <a:picLocks noChangeAspect="1"/>
              </p:cNvPicPr>
              <p:nvPr/>
            </p:nvPicPr>
            <p:blipFill rotWithShape="1">
              <a:blip r:embed="rId8"/>
              <a:srcRect l="27407" t="68414" r="69957" b="26592"/>
              <a:stretch/>
            </p:blipFill>
            <p:spPr>
              <a:xfrm>
                <a:off x="1974273" y="3227378"/>
                <a:ext cx="241183" cy="245430"/>
              </a:xfrm>
              <a:prstGeom prst="rect">
                <a:avLst/>
              </a:prstGeom>
            </p:spPr>
          </p:pic>
          <p:pic>
            <p:nvPicPr>
              <p:cNvPr id="115" name="Picture 114">
                <a:extLst>
                  <a:ext uri="{FF2B5EF4-FFF2-40B4-BE49-F238E27FC236}">
                    <a16:creationId xmlns:a16="http://schemas.microsoft.com/office/drawing/2014/main" id="{6F8C1BDC-A2F0-45A5-A344-9B72F575C266}"/>
                  </a:ext>
                </a:extLst>
              </p:cNvPr>
              <p:cNvPicPr>
                <a:picLocks noChangeAspect="1"/>
              </p:cNvPicPr>
              <p:nvPr/>
            </p:nvPicPr>
            <p:blipFill rotWithShape="1">
              <a:blip r:embed="rId8"/>
              <a:srcRect l="29519" t="64810" r="59029" b="29787"/>
              <a:stretch/>
            </p:blipFill>
            <p:spPr>
              <a:xfrm>
                <a:off x="2161155" y="3053062"/>
                <a:ext cx="1047140" cy="265541"/>
              </a:xfrm>
              <a:prstGeom prst="rect">
                <a:avLst/>
              </a:prstGeom>
            </p:spPr>
          </p:pic>
          <p:pic>
            <p:nvPicPr>
              <p:cNvPr id="116" name="Picture 115">
                <a:extLst>
                  <a:ext uri="{FF2B5EF4-FFF2-40B4-BE49-F238E27FC236}">
                    <a16:creationId xmlns:a16="http://schemas.microsoft.com/office/drawing/2014/main" id="{BDC3FFCB-56E3-4CF9-93C7-7DFF1363F90B}"/>
                  </a:ext>
                </a:extLst>
              </p:cNvPr>
              <p:cNvPicPr>
                <a:picLocks noChangeAspect="1"/>
              </p:cNvPicPr>
              <p:nvPr/>
            </p:nvPicPr>
            <p:blipFill rotWithShape="1">
              <a:blip r:embed="rId8"/>
              <a:srcRect l="14123" t="72288" r="80900" b="25669"/>
              <a:stretch/>
            </p:blipFill>
            <p:spPr>
              <a:xfrm>
                <a:off x="780381" y="3419363"/>
                <a:ext cx="455146" cy="100377"/>
              </a:xfrm>
              <a:prstGeom prst="rect">
                <a:avLst/>
              </a:prstGeom>
            </p:spPr>
          </p:pic>
        </p:grpSp>
        <p:pic>
          <p:nvPicPr>
            <p:cNvPr id="110" name="Picture 109">
              <a:extLst>
                <a:ext uri="{FF2B5EF4-FFF2-40B4-BE49-F238E27FC236}">
                  <a16:creationId xmlns:a16="http://schemas.microsoft.com/office/drawing/2014/main" id="{F383BF23-E7E4-4AB7-B3BC-7ED909956F40}"/>
                </a:ext>
              </a:extLst>
            </p:cNvPr>
            <p:cNvPicPr>
              <a:picLocks noChangeAspect="1"/>
            </p:cNvPicPr>
            <p:nvPr/>
          </p:nvPicPr>
          <p:blipFill rotWithShape="1">
            <a:blip r:embed="rId8"/>
            <a:srcRect l="14123" t="73875" r="80900" b="23439"/>
            <a:stretch/>
          </p:blipFill>
          <p:spPr>
            <a:xfrm>
              <a:off x="684432" y="3507534"/>
              <a:ext cx="455146" cy="131915"/>
            </a:xfrm>
            <a:prstGeom prst="rect">
              <a:avLst/>
            </a:prstGeom>
          </p:spPr>
        </p:pic>
      </p:grpSp>
      <p:sp>
        <p:nvSpPr>
          <p:cNvPr id="133" name="TextBox 132">
            <a:extLst>
              <a:ext uri="{FF2B5EF4-FFF2-40B4-BE49-F238E27FC236}">
                <a16:creationId xmlns:a16="http://schemas.microsoft.com/office/drawing/2014/main" id="{91319B07-1667-49B7-B4B5-752B9F7FBAB7}"/>
              </a:ext>
            </a:extLst>
          </p:cNvPr>
          <p:cNvSpPr txBox="1"/>
          <p:nvPr/>
        </p:nvSpPr>
        <p:spPr>
          <a:xfrm>
            <a:off x="3547815" y="6276629"/>
            <a:ext cx="6394699" cy="400110"/>
          </a:xfrm>
          <a:prstGeom prst="rect">
            <a:avLst/>
          </a:prstGeom>
          <a:noFill/>
        </p:spPr>
        <p:txBody>
          <a:bodyPr wrap="none" rtlCol="0">
            <a:spAutoFit/>
          </a:bodyPr>
          <a:lstStyle/>
          <a:p>
            <a:r>
              <a:rPr lang="en-US" sz="2000" dirty="0"/>
              <a:t>Morales, et al. </a:t>
            </a:r>
            <a:r>
              <a:rPr lang="en-US" sz="2000" i="1" dirty="0"/>
              <a:t>Genome Biology </a:t>
            </a:r>
            <a:r>
              <a:rPr lang="en-US" sz="2000" dirty="0"/>
              <a:t>2018. PMID 29448949</a:t>
            </a:r>
          </a:p>
        </p:txBody>
      </p:sp>
    </p:spTree>
    <p:extLst>
      <p:ext uri="{BB962C8B-B14F-4D97-AF65-F5344CB8AC3E}">
        <p14:creationId xmlns:p14="http://schemas.microsoft.com/office/powerpoint/2010/main" val="397479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A5C1CC-6E79-4768-917C-0CABBE70E395}"/>
              </a:ext>
            </a:extLst>
          </p:cNvPr>
          <p:cNvSpPr>
            <a:spLocks noGrp="1"/>
          </p:cNvSpPr>
          <p:nvPr>
            <p:ph type="sldNum" sz="quarter" idx="4"/>
          </p:nvPr>
        </p:nvSpPr>
        <p:spPr/>
        <p:txBody>
          <a:bodyPr/>
          <a:lstStyle/>
          <a:p>
            <a:fld id="{A59FB69D-9E19-4FB8-BEAE-20F88589C44A}" type="slidenum">
              <a:rPr lang="en-US" smtClean="0"/>
              <a:pPr/>
              <a:t>6</a:t>
            </a:fld>
            <a:endParaRPr lang="en-US" dirty="0"/>
          </a:p>
        </p:txBody>
      </p:sp>
      <p:pic>
        <p:nvPicPr>
          <p:cNvPr id="6" name="Picture 5">
            <a:extLst>
              <a:ext uri="{FF2B5EF4-FFF2-40B4-BE49-F238E27FC236}">
                <a16:creationId xmlns:a16="http://schemas.microsoft.com/office/drawing/2014/main" id="{BE6CA7BB-0D52-44DF-9436-6360D92511C8}"/>
              </a:ext>
            </a:extLst>
          </p:cNvPr>
          <p:cNvPicPr/>
          <p:nvPr/>
        </p:nvPicPr>
        <p:blipFill rotWithShape="1">
          <a:blip r:embed="rId3">
            <a:extLst>
              <a:ext uri="{28A0092B-C50C-407E-A947-70E740481C1C}">
                <a14:useLocalDpi xmlns:a14="http://schemas.microsoft.com/office/drawing/2010/main" val="0"/>
              </a:ext>
            </a:extLst>
          </a:blip>
          <a:srcRect l="-1587" t="6494" r="1587" b="62434"/>
          <a:stretch/>
        </p:blipFill>
        <p:spPr>
          <a:xfrm>
            <a:off x="-313975" y="-16983"/>
            <a:ext cx="9786883" cy="3650184"/>
          </a:xfrm>
          <a:prstGeom prst="rect">
            <a:avLst/>
          </a:prstGeom>
        </p:spPr>
      </p:pic>
      <p:pic>
        <p:nvPicPr>
          <p:cNvPr id="7" name="Picture 6">
            <a:extLst>
              <a:ext uri="{FF2B5EF4-FFF2-40B4-BE49-F238E27FC236}">
                <a16:creationId xmlns:a16="http://schemas.microsoft.com/office/drawing/2014/main" id="{C28B9B90-E366-4B7F-AD8C-BE0A6E6DC4A3}"/>
              </a:ext>
            </a:extLst>
          </p:cNvPr>
          <p:cNvPicPr/>
          <p:nvPr/>
        </p:nvPicPr>
        <p:blipFill rotWithShape="1">
          <a:blip r:embed="rId3">
            <a:extLst>
              <a:ext uri="{28A0092B-C50C-407E-A947-70E740481C1C}">
                <a14:useLocalDpi xmlns:a14="http://schemas.microsoft.com/office/drawing/2010/main" val="0"/>
              </a:ext>
            </a:extLst>
          </a:blip>
          <a:srcRect t="36796" b="33329"/>
          <a:stretch/>
        </p:blipFill>
        <p:spPr>
          <a:xfrm>
            <a:off x="-109269" y="3247556"/>
            <a:ext cx="9786883" cy="3509566"/>
          </a:xfrm>
          <a:prstGeom prst="rect">
            <a:avLst/>
          </a:prstGeom>
        </p:spPr>
      </p:pic>
      <p:pic>
        <p:nvPicPr>
          <p:cNvPr id="8" name="Picture 7">
            <a:extLst>
              <a:ext uri="{FF2B5EF4-FFF2-40B4-BE49-F238E27FC236}">
                <a16:creationId xmlns:a16="http://schemas.microsoft.com/office/drawing/2014/main" id="{5FAB1274-98E0-461B-B721-EB00CF438864}"/>
              </a:ext>
            </a:extLst>
          </p:cNvPr>
          <p:cNvPicPr/>
          <p:nvPr/>
        </p:nvPicPr>
        <p:blipFill rotWithShape="1">
          <a:blip r:embed="rId3">
            <a:extLst>
              <a:ext uri="{28A0092B-C50C-407E-A947-70E740481C1C}">
                <a14:useLocalDpi xmlns:a14="http://schemas.microsoft.com/office/drawing/2010/main" val="0"/>
              </a:ext>
            </a:extLst>
          </a:blip>
          <a:srcRect l="24559" t="65201" r="44827" b="13911"/>
          <a:stretch/>
        </p:blipFill>
        <p:spPr>
          <a:xfrm>
            <a:off x="8790039" y="1029793"/>
            <a:ext cx="3295735" cy="2699200"/>
          </a:xfrm>
          <a:prstGeom prst="rect">
            <a:avLst/>
          </a:prstGeom>
        </p:spPr>
      </p:pic>
      <p:sp>
        <p:nvSpPr>
          <p:cNvPr id="9" name="TextBox 8">
            <a:extLst>
              <a:ext uri="{FF2B5EF4-FFF2-40B4-BE49-F238E27FC236}">
                <a16:creationId xmlns:a16="http://schemas.microsoft.com/office/drawing/2014/main" id="{9E886CE4-5150-49B7-8E6D-995BD78175C9}"/>
              </a:ext>
            </a:extLst>
          </p:cNvPr>
          <p:cNvSpPr txBox="1"/>
          <p:nvPr/>
        </p:nvSpPr>
        <p:spPr>
          <a:xfrm>
            <a:off x="5125155" y="6399886"/>
            <a:ext cx="6394699" cy="400110"/>
          </a:xfrm>
          <a:prstGeom prst="rect">
            <a:avLst/>
          </a:prstGeom>
          <a:noFill/>
        </p:spPr>
        <p:txBody>
          <a:bodyPr wrap="none" rtlCol="0">
            <a:spAutoFit/>
          </a:bodyPr>
          <a:lstStyle/>
          <a:p>
            <a:r>
              <a:rPr lang="en-US" sz="2000" dirty="0"/>
              <a:t>Morales, et al. </a:t>
            </a:r>
            <a:r>
              <a:rPr lang="en-US" sz="2000" i="1" dirty="0"/>
              <a:t>Genome Biology </a:t>
            </a:r>
            <a:r>
              <a:rPr lang="en-US" sz="2000" dirty="0"/>
              <a:t>2018. PMID 29448949</a:t>
            </a:r>
          </a:p>
        </p:txBody>
      </p:sp>
      <p:pic>
        <p:nvPicPr>
          <p:cNvPr id="11" name="Picture 10">
            <a:extLst>
              <a:ext uri="{FF2B5EF4-FFF2-40B4-BE49-F238E27FC236}">
                <a16:creationId xmlns:a16="http://schemas.microsoft.com/office/drawing/2014/main" id="{9C1C7CC5-9A13-4D47-90C2-4A09EA0E06C5}"/>
              </a:ext>
            </a:extLst>
          </p:cNvPr>
          <p:cNvPicPr/>
          <p:nvPr/>
        </p:nvPicPr>
        <p:blipFill rotWithShape="1">
          <a:blip r:embed="rId3">
            <a:extLst>
              <a:ext uri="{28A0092B-C50C-407E-A947-70E740481C1C}">
                <a14:useLocalDpi xmlns:a14="http://schemas.microsoft.com/office/drawing/2010/main" val="0"/>
              </a:ext>
            </a:extLst>
          </a:blip>
          <a:srcRect l="57601" t="67166" r="11785" b="13508"/>
          <a:stretch/>
        </p:blipFill>
        <p:spPr>
          <a:xfrm>
            <a:off x="8790039" y="3085328"/>
            <a:ext cx="3295734" cy="2497362"/>
          </a:xfrm>
          <a:prstGeom prst="rect">
            <a:avLst/>
          </a:prstGeom>
        </p:spPr>
      </p:pic>
    </p:spTree>
    <p:extLst>
      <p:ext uri="{BB962C8B-B14F-4D97-AF65-F5344CB8AC3E}">
        <p14:creationId xmlns:p14="http://schemas.microsoft.com/office/powerpoint/2010/main" val="2256562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56534-517D-DF44-88E3-0F8B0273D55A}"/>
              </a:ext>
            </a:extLst>
          </p:cNvPr>
          <p:cNvSpPr>
            <a:spLocks noGrp="1"/>
          </p:cNvSpPr>
          <p:nvPr>
            <p:ph type="title"/>
          </p:nvPr>
        </p:nvSpPr>
        <p:spPr/>
        <p:txBody>
          <a:bodyPr/>
          <a:lstStyle/>
          <a:p>
            <a:r>
              <a:rPr lang="en-US" dirty="0"/>
              <a:t>Population Architecture using Genomics and Epidemiology (PAGE)</a:t>
            </a:r>
          </a:p>
        </p:txBody>
      </p:sp>
      <p:sp>
        <p:nvSpPr>
          <p:cNvPr id="3" name="Content Placeholder 2">
            <a:extLst>
              <a:ext uri="{FF2B5EF4-FFF2-40B4-BE49-F238E27FC236}">
                <a16:creationId xmlns:a16="http://schemas.microsoft.com/office/drawing/2014/main" id="{1689382E-146F-5944-8400-23BD6B13D2E1}"/>
              </a:ext>
            </a:extLst>
          </p:cNvPr>
          <p:cNvSpPr>
            <a:spLocks noGrp="1"/>
          </p:cNvSpPr>
          <p:nvPr>
            <p:ph sz="half" idx="1"/>
          </p:nvPr>
        </p:nvSpPr>
        <p:spPr>
          <a:xfrm>
            <a:off x="959525" y="2418246"/>
            <a:ext cx="5276088" cy="4362873"/>
          </a:xfrm>
        </p:spPr>
        <p:txBody>
          <a:bodyPr>
            <a:normAutofit/>
          </a:bodyPr>
          <a:lstStyle/>
          <a:p>
            <a:r>
              <a:rPr lang="en-US" sz="3200" dirty="0"/>
              <a:t>Multi-cohort study</a:t>
            </a:r>
          </a:p>
          <a:p>
            <a:pPr lvl="1"/>
            <a:r>
              <a:rPr lang="en-US" sz="2400" dirty="0"/>
              <a:t>MEC</a:t>
            </a:r>
          </a:p>
          <a:p>
            <a:pPr lvl="1"/>
            <a:r>
              <a:rPr lang="en-US" sz="2400" dirty="0"/>
              <a:t>WHI</a:t>
            </a:r>
          </a:p>
          <a:p>
            <a:pPr lvl="1"/>
            <a:r>
              <a:rPr lang="en-US" sz="2400" dirty="0"/>
              <a:t>SOL</a:t>
            </a:r>
          </a:p>
          <a:p>
            <a:pPr lvl="1"/>
            <a:r>
              <a:rPr lang="en-US" sz="2400" dirty="0"/>
              <a:t>MSSM </a:t>
            </a:r>
            <a:r>
              <a:rPr lang="en-US" sz="2400" dirty="0" err="1"/>
              <a:t>BioMe</a:t>
            </a:r>
            <a:endParaRPr lang="en-US" sz="2400" dirty="0"/>
          </a:p>
          <a:p>
            <a:r>
              <a:rPr lang="en-US" sz="3200" dirty="0"/>
              <a:t>~50,000 individuals</a:t>
            </a:r>
          </a:p>
          <a:p>
            <a:r>
              <a:rPr lang="en-US" sz="3200" dirty="0"/>
              <a:t>Depth and breadth of phenotype information</a:t>
            </a:r>
          </a:p>
        </p:txBody>
      </p:sp>
      <p:graphicFrame>
        <p:nvGraphicFramePr>
          <p:cNvPr id="5" name="Content Placeholder 4">
            <a:extLst>
              <a:ext uri="{FF2B5EF4-FFF2-40B4-BE49-F238E27FC236}">
                <a16:creationId xmlns:a16="http://schemas.microsoft.com/office/drawing/2014/main" id="{EC0E80C3-A6A6-AE4E-9E62-83EA0B55C857}"/>
              </a:ext>
            </a:extLst>
          </p:cNvPr>
          <p:cNvGraphicFramePr>
            <a:graphicFrameLocks noGrp="1"/>
          </p:cNvGraphicFramePr>
          <p:nvPr>
            <p:ph sz="half" idx="2"/>
            <p:extLst>
              <p:ext uri="{D42A27DB-BD31-4B8C-83A1-F6EECF244321}">
                <p14:modId xmlns:p14="http://schemas.microsoft.com/office/powerpoint/2010/main" val="1726619598"/>
              </p:ext>
            </p:extLst>
          </p:nvPr>
        </p:nvGraphicFramePr>
        <p:xfrm>
          <a:off x="6479453" y="2418246"/>
          <a:ext cx="4714754" cy="4206240"/>
        </p:xfrm>
        <a:graphic>
          <a:graphicData uri="http://schemas.openxmlformats.org/drawingml/2006/table">
            <a:tbl>
              <a:tblPr firstRow="1" bandRow="1">
                <a:tableStyleId>{5C22544A-7EE6-4342-B048-85BDC9FD1C3A}</a:tableStyleId>
              </a:tblPr>
              <a:tblGrid>
                <a:gridCol w="2691321">
                  <a:extLst>
                    <a:ext uri="{9D8B030D-6E8A-4147-A177-3AD203B41FA5}">
                      <a16:colId xmlns:a16="http://schemas.microsoft.com/office/drawing/2014/main" val="1959021433"/>
                    </a:ext>
                  </a:extLst>
                </a:gridCol>
                <a:gridCol w="2023433">
                  <a:extLst>
                    <a:ext uri="{9D8B030D-6E8A-4147-A177-3AD203B41FA5}">
                      <a16:colId xmlns:a16="http://schemas.microsoft.com/office/drawing/2014/main" val="1277204891"/>
                    </a:ext>
                  </a:extLst>
                </a:gridCol>
              </a:tblGrid>
              <a:tr h="370840">
                <a:tc>
                  <a:txBody>
                    <a:bodyPr/>
                    <a:lstStyle/>
                    <a:p>
                      <a:pPr algn="r" fontAlgn="b"/>
                      <a:r>
                        <a:rPr lang="en-US" sz="3200" b="0" i="0" u="none" strike="noStrike" dirty="0">
                          <a:solidFill>
                            <a:schemeClr val="bg1"/>
                          </a:solidFill>
                          <a:effectLst/>
                          <a:latin typeface="Calibri" panose="020F0502020204030204" pitchFamily="34" charset="0"/>
                        </a:rPr>
                        <a:t>Ancestry</a:t>
                      </a:r>
                    </a:p>
                  </a:txBody>
                  <a:tcPr marL="45720" marR="45720" anchor="b"/>
                </a:tc>
                <a:tc>
                  <a:txBody>
                    <a:bodyPr/>
                    <a:lstStyle/>
                    <a:p>
                      <a:pPr algn="r" fontAlgn="b"/>
                      <a:r>
                        <a:rPr lang="en-US" sz="3200" b="0" i="0" u="none" strike="noStrike" dirty="0">
                          <a:solidFill>
                            <a:schemeClr val="bg1"/>
                          </a:solidFill>
                          <a:effectLst/>
                          <a:latin typeface="Calibri" panose="020F0502020204030204" pitchFamily="34" charset="0"/>
                        </a:rPr>
                        <a:t>N</a:t>
                      </a:r>
                    </a:p>
                  </a:txBody>
                  <a:tcPr marL="45720" marR="45720" anchor="b"/>
                </a:tc>
                <a:extLst>
                  <a:ext uri="{0D108BD9-81ED-4DB2-BD59-A6C34878D82A}">
                    <a16:rowId xmlns:a16="http://schemas.microsoft.com/office/drawing/2014/main" val="589699145"/>
                  </a:ext>
                </a:extLst>
              </a:tr>
              <a:tr h="370840">
                <a:tc>
                  <a:txBody>
                    <a:bodyPr/>
                    <a:lstStyle/>
                    <a:p>
                      <a:pPr algn="r" fontAlgn="b"/>
                      <a:r>
                        <a:rPr lang="en-US" sz="2800" b="0" i="0" u="none" strike="noStrike" dirty="0">
                          <a:solidFill>
                            <a:srgbClr val="000000"/>
                          </a:solidFill>
                          <a:effectLst/>
                          <a:latin typeface="Calibri" panose="020F0502020204030204" pitchFamily="34" charset="0"/>
                        </a:rPr>
                        <a:t>African-American </a:t>
                      </a:r>
                    </a:p>
                  </a:txBody>
                  <a:tcPr marL="45720" marR="45720" anchor="b"/>
                </a:tc>
                <a:tc>
                  <a:txBody>
                    <a:bodyPr/>
                    <a:lstStyle/>
                    <a:p>
                      <a:pPr algn="r" fontAlgn="b"/>
                      <a:r>
                        <a:rPr lang="en-US" sz="2800" b="0" i="0" u="none" strike="noStrike" dirty="0">
                          <a:solidFill>
                            <a:srgbClr val="000000"/>
                          </a:solidFill>
                          <a:effectLst/>
                          <a:latin typeface="Calibri" panose="020F0502020204030204" pitchFamily="34" charset="0"/>
                        </a:rPr>
                        <a:t>17,299</a:t>
                      </a:r>
                    </a:p>
                  </a:txBody>
                  <a:tcPr marL="45720" marR="45720" anchor="b"/>
                </a:tc>
                <a:extLst>
                  <a:ext uri="{0D108BD9-81ED-4DB2-BD59-A6C34878D82A}">
                    <a16:rowId xmlns:a16="http://schemas.microsoft.com/office/drawing/2014/main" val="702748655"/>
                  </a:ext>
                </a:extLst>
              </a:tr>
              <a:tr h="370840">
                <a:tc>
                  <a:txBody>
                    <a:bodyPr/>
                    <a:lstStyle/>
                    <a:p>
                      <a:pPr algn="r" fontAlgn="b"/>
                      <a:r>
                        <a:rPr lang="en-US" sz="2800" b="0" i="0" u="none" strike="noStrike" dirty="0">
                          <a:solidFill>
                            <a:srgbClr val="000000"/>
                          </a:solidFill>
                          <a:effectLst/>
                          <a:latin typeface="Calibri" panose="020F0502020204030204" pitchFamily="34" charset="0"/>
                        </a:rPr>
                        <a:t>Asian-American</a:t>
                      </a:r>
                    </a:p>
                  </a:txBody>
                  <a:tcPr marL="45720" marR="45720" anchor="b"/>
                </a:tc>
                <a:tc>
                  <a:txBody>
                    <a:bodyPr/>
                    <a:lstStyle/>
                    <a:p>
                      <a:pPr algn="r" fontAlgn="b"/>
                      <a:r>
                        <a:rPr lang="en-US" sz="2800" b="0" i="0" u="none" strike="noStrike" dirty="0">
                          <a:solidFill>
                            <a:srgbClr val="000000"/>
                          </a:solidFill>
                          <a:effectLst/>
                          <a:latin typeface="Calibri" panose="020F0502020204030204" pitchFamily="34" charset="0"/>
                        </a:rPr>
                        <a:t>4,680</a:t>
                      </a:r>
                    </a:p>
                  </a:txBody>
                  <a:tcPr marL="45720" marR="45720" anchor="b"/>
                </a:tc>
                <a:extLst>
                  <a:ext uri="{0D108BD9-81ED-4DB2-BD59-A6C34878D82A}">
                    <a16:rowId xmlns:a16="http://schemas.microsoft.com/office/drawing/2014/main" val="1385783553"/>
                  </a:ext>
                </a:extLst>
              </a:tr>
              <a:tr h="370840">
                <a:tc>
                  <a:txBody>
                    <a:bodyPr/>
                    <a:lstStyle/>
                    <a:p>
                      <a:pPr algn="r" fontAlgn="b"/>
                      <a:r>
                        <a:rPr lang="en-US" sz="2800" b="0" i="0" u="none" strike="noStrike">
                          <a:solidFill>
                            <a:srgbClr val="000000"/>
                          </a:solidFill>
                          <a:effectLst/>
                          <a:latin typeface="Calibri" panose="020F0502020204030204" pitchFamily="34" charset="0"/>
                        </a:rPr>
                        <a:t>Hispanic/Latino</a:t>
                      </a:r>
                    </a:p>
                  </a:txBody>
                  <a:tcPr marL="45720" marR="45720" anchor="b"/>
                </a:tc>
                <a:tc>
                  <a:txBody>
                    <a:bodyPr/>
                    <a:lstStyle/>
                    <a:p>
                      <a:pPr algn="r" fontAlgn="b"/>
                      <a:r>
                        <a:rPr lang="en-US" sz="2800" b="0" i="0" u="none" strike="noStrike" dirty="0">
                          <a:solidFill>
                            <a:srgbClr val="000000"/>
                          </a:solidFill>
                          <a:effectLst/>
                          <a:latin typeface="Calibri" panose="020F0502020204030204" pitchFamily="34" charset="0"/>
                        </a:rPr>
                        <a:t>22,216</a:t>
                      </a:r>
                    </a:p>
                  </a:txBody>
                  <a:tcPr marL="45720" marR="45720" anchor="b"/>
                </a:tc>
                <a:extLst>
                  <a:ext uri="{0D108BD9-81ED-4DB2-BD59-A6C34878D82A}">
                    <a16:rowId xmlns:a16="http://schemas.microsoft.com/office/drawing/2014/main" val="1904941886"/>
                  </a:ext>
                </a:extLst>
              </a:tr>
              <a:tr h="370840">
                <a:tc>
                  <a:txBody>
                    <a:bodyPr/>
                    <a:lstStyle/>
                    <a:p>
                      <a:pPr algn="r" fontAlgn="b"/>
                      <a:r>
                        <a:rPr lang="en-US" sz="2800" b="0" i="0" u="none" strike="noStrike">
                          <a:solidFill>
                            <a:srgbClr val="000000"/>
                          </a:solidFill>
                          <a:effectLst/>
                          <a:latin typeface="Calibri" panose="020F0502020204030204" pitchFamily="34" charset="0"/>
                        </a:rPr>
                        <a:t>Native Hawaiian</a:t>
                      </a:r>
                    </a:p>
                  </a:txBody>
                  <a:tcPr marL="45720" marR="45720" anchor="b"/>
                </a:tc>
                <a:tc>
                  <a:txBody>
                    <a:bodyPr/>
                    <a:lstStyle/>
                    <a:p>
                      <a:pPr algn="r" fontAlgn="b"/>
                      <a:r>
                        <a:rPr lang="en-US" sz="2800" b="0" i="0" u="none" strike="noStrike" dirty="0">
                          <a:solidFill>
                            <a:srgbClr val="000000"/>
                          </a:solidFill>
                          <a:effectLst/>
                          <a:latin typeface="Calibri" panose="020F0502020204030204" pitchFamily="34" charset="0"/>
                        </a:rPr>
                        <a:t>3,940</a:t>
                      </a:r>
                    </a:p>
                  </a:txBody>
                  <a:tcPr marL="45720" marR="45720" anchor="b"/>
                </a:tc>
                <a:extLst>
                  <a:ext uri="{0D108BD9-81ED-4DB2-BD59-A6C34878D82A}">
                    <a16:rowId xmlns:a16="http://schemas.microsoft.com/office/drawing/2014/main" val="267234685"/>
                  </a:ext>
                </a:extLst>
              </a:tr>
              <a:tr h="370840">
                <a:tc>
                  <a:txBody>
                    <a:bodyPr/>
                    <a:lstStyle/>
                    <a:p>
                      <a:pPr algn="r" fontAlgn="b"/>
                      <a:r>
                        <a:rPr lang="en-US" sz="2800" b="0" i="0" u="none" strike="noStrike">
                          <a:solidFill>
                            <a:srgbClr val="000000"/>
                          </a:solidFill>
                          <a:effectLst/>
                          <a:latin typeface="Calibri" panose="020F0502020204030204" pitchFamily="34" charset="0"/>
                        </a:rPr>
                        <a:t>Native American</a:t>
                      </a:r>
                    </a:p>
                  </a:txBody>
                  <a:tcPr marL="45720" marR="45720" anchor="b"/>
                </a:tc>
                <a:tc>
                  <a:txBody>
                    <a:bodyPr/>
                    <a:lstStyle/>
                    <a:p>
                      <a:pPr algn="r" fontAlgn="b"/>
                      <a:r>
                        <a:rPr lang="en-US" sz="2800" b="0" i="0" u="none" strike="noStrike">
                          <a:solidFill>
                            <a:srgbClr val="000000"/>
                          </a:solidFill>
                          <a:effectLst/>
                          <a:latin typeface="Calibri" panose="020F0502020204030204" pitchFamily="34" charset="0"/>
                        </a:rPr>
                        <a:t>652</a:t>
                      </a:r>
                    </a:p>
                  </a:txBody>
                  <a:tcPr marL="45720" marR="45720" anchor="b"/>
                </a:tc>
                <a:extLst>
                  <a:ext uri="{0D108BD9-81ED-4DB2-BD59-A6C34878D82A}">
                    <a16:rowId xmlns:a16="http://schemas.microsoft.com/office/drawing/2014/main" val="3854758407"/>
                  </a:ext>
                </a:extLst>
              </a:tr>
              <a:tr h="370840">
                <a:tc>
                  <a:txBody>
                    <a:bodyPr/>
                    <a:lstStyle/>
                    <a:p>
                      <a:pPr algn="r" fontAlgn="b"/>
                      <a:r>
                        <a:rPr lang="en-US" sz="2800" b="0" i="0" u="none" strike="noStrike">
                          <a:solidFill>
                            <a:srgbClr val="000000"/>
                          </a:solidFill>
                          <a:effectLst/>
                          <a:latin typeface="Calibri" panose="020F0502020204030204" pitchFamily="34" charset="0"/>
                        </a:rPr>
                        <a:t>Other</a:t>
                      </a:r>
                    </a:p>
                  </a:txBody>
                  <a:tcPr marL="45720" marR="45720" anchor="b"/>
                </a:tc>
                <a:tc>
                  <a:txBody>
                    <a:bodyPr/>
                    <a:lstStyle/>
                    <a:p>
                      <a:pPr algn="r" fontAlgn="b"/>
                      <a:r>
                        <a:rPr lang="en-US" sz="2800" b="0" i="0" u="none" strike="noStrike" dirty="0">
                          <a:solidFill>
                            <a:srgbClr val="000000"/>
                          </a:solidFill>
                          <a:effectLst/>
                          <a:latin typeface="Calibri" panose="020F0502020204030204" pitchFamily="34" charset="0"/>
                        </a:rPr>
                        <a:t>1,052</a:t>
                      </a:r>
                    </a:p>
                  </a:txBody>
                  <a:tcPr marL="45720" marR="45720" anchor="b"/>
                </a:tc>
                <a:extLst>
                  <a:ext uri="{0D108BD9-81ED-4DB2-BD59-A6C34878D82A}">
                    <a16:rowId xmlns:a16="http://schemas.microsoft.com/office/drawing/2014/main" val="922382408"/>
                  </a:ext>
                </a:extLst>
              </a:tr>
              <a:tr h="370840">
                <a:tc>
                  <a:txBody>
                    <a:bodyPr/>
                    <a:lstStyle/>
                    <a:p>
                      <a:pPr algn="r"/>
                      <a:r>
                        <a:rPr lang="en-US" sz="2800" b="1" dirty="0"/>
                        <a:t>Total</a:t>
                      </a:r>
                    </a:p>
                  </a:txBody>
                  <a:tcPr marL="45720" marR="45720"/>
                </a:tc>
                <a:tc>
                  <a:txBody>
                    <a:bodyPr/>
                    <a:lstStyle/>
                    <a:p>
                      <a:pPr algn="r"/>
                      <a:r>
                        <a:rPr lang="en-US" sz="2800" b="1" dirty="0"/>
                        <a:t>49,796</a:t>
                      </a:r>
                    </a:p>
                  </a:txBody>
                  <a:tcPr marL="45720" marR="45720"/>
                </a:tc>
                <a:extLst>
                  <a:ext uri="{0D108BD9-81ED-4DB2-BD59-A6C34878D82A}">
                    <a16:rowId xmlns:a16="http://schemas.microsoft.com/office/drawing/2014/main" val="1089067619"/>
                  </a:ext>
                </a:extLst>
              </a:tr>
            </a:tbl>
          </a:graphicData>
        </a:graphic>
      </p:graphicFrame>
      <p:pic>
        <p:nvPicPr>
          <p:cNvPr id="6" name="Picture 2">
            <a:extLst>
              <a:ext uri="{FF2B5EF4-FFF2-40B4-BE49-F238E27FC236}">
                <a16:creationId xmlns:a16="http://schemas.microsoft.com/office/drawing/2014/main" id="{7E8D9A22-8528-4114-B03C-D0DE5DEEB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5307" y="1028700"/>
            <a:ext cx="1135028" cy="121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5723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591760" y="98486"/>
            <a:ext cx="11039858" cy="1356360"/>
          </a:xfrm>
        </p:spPr>
        <p:txBody>
          <a:bodyPr>
            <a:normAutofit/>
          </a:bodyPr>
          <a:lstStyle/>
          <a:p>
            <a:pPr algn="ctr">
              <a:defRPr/>
            </a:pPr>
            <a:r>
              <a:rPr lang="en-US" sz="4000" dirty="0">
                <a:solidFill>
                  <a:schemeClr val="tx1"/>
                </a:solidFill>
                <a:latin typeface="Arial" charset="0"/>
                <a:cs typeface="Arial" charset="0"/>
              </a:rPr>
              <a:t>PAGE Multi-ethnic Genotyping (MEGA) Array </a:t>
            </a:r>
          </a:p>
        </p:txBody>
      </p:sp>
      <p:grpSp>
        <p:nvGrpSpPr>
          <p:cNvPr id="4" name="Group 3">
            <a:extLst>
              <a:ext uri="{FF2B5EF4-FFF2-40B4-BE49-F238E27FC236}">
                <a16:creationId xmlns:a16="http://schemas.microsoft.com/office/drawing/2014/main" id="{BF4C52BC-1269-4F9E-BB16-EC7220E56226}"/>
              </a:ext>
            </a:extLst>
          </p:cNvPr>
          <p:cNvGrpSpPr/>
          <p:nvPr/>
        </p:nvGrpSpPr>
        <p:grpSpPr>
          <a:xfrm>
            <a:off x="1998978" y="1110011"/>
            <a:ext cx="10112156" cy="5635686"/>
            <a:chOff x="1972800" y="789971"/>
            <a:chExt cx="10112156" cy="5635686"/>
          </a:xfrm>
        </p:grpSpPr>
        <p:sp>
          <p:nvSpPr>
            <p:cNvPr id="3" name="Rectangle 2"/>
            <p:cNvSpPr/>
            <p:nvPr/>
          </p:nvSpPr>
          <p:spPr>
            <a:xfrm>
              <a:off x="5195669" y="870639"/>
              <a:ext cx="6889287" cy="5216813"/>
            </a:xfrm>
            <a:prstGeom prst="rect">
              <a:avLst/>
            </a:prstGeom>
          </p:spPr>
          <p:txBody>
            <a:bodyPr wrap="square">
              <a:spAutoFit/>
            </a:bodyPr>
            <a:lstStyle/>
            <a:p>
              <a:pPr marL="111125" defTabSz="630238">
                <a:spcAft>
                  <a:spcPts val="1800"/>
                </a:spcAft>
              </a:pPr>
              <a:endParaRPr lang="en-US" sz="2100" b="1" dirty="0">
                <a:latin typeface="Arial" pitchFamily="34" charset="0"/>
                <a:cs typeface="Arial" panose="020B0604020202020204" pitchFamily="34" charset="0"/>
              </a:endParaRPr>
            </a:p>
            <a:p>
              <a:pPr marL="111125" defTabSz="630238">
                <a:spcAft>
                  <a:spcPts val="1800"/>
                </a:spcAft>
              </a:pPr>
              <a:r>
                <a:rPr lang="en-US" sz="2100" b="1" dirty="0">
                  <a:latin typeface="Arial" pitchFamily="34" charset="0"/>
                  <a:cs typeface="Arial" panose="020B0604020202020204" pitchFamily="34" charset="0"/>
                </a:rPr>
                <a:t>Custom content</a:t>
              </a:r>
            </a:p>
            <a:p>
              <a:pPr marL="111125" defTabSz="630238">
                <a:spcAft>
                  <a:spcPts val="1800"/>
                </a:spcAft>
              </a:pPr>
              <a:endParaRPr lang="en-US" sz="2100" b="1" dirty="0">
                <a:latin typeface="Arial" pitchFamily="34" charset="0"/>
                <a:cs typeface="Arial" panose="020B0604020202020204" pitchFamily="34" charset="0"/>
              </a:endParaRPr>
            </a:p>
            <a:p>
              <a:pPr marL="111125" defTabSz="630238">
                <a:spcAft>
                  <a:spcPts val="1800"/>
                </a:spcAft>
              </a:pPr>
              <a:r>
                <a:rPr lang="en-US" sz="2100" b="1" dirty="0">
                  <a:latin typeface="Arial" pitchFamily="34" charset="0"/>
                  <a:cs typeface="Arial" panose="020B0604020202020204" pitchFamily="34" charset="0"/>
                </a:rPr>
                <a:t>Exome sequences from 36K multiethnic individuals</a:t>
              </a:r>
            </a:p>
            <a:p>
              <a:pPr marL="111125" defTabSz="630238">
                <a:spcAft>
                  <a:spcPts val="1800"/>
                </a:spcAft>
              </a:pPr>
              <a:endParaRPr lang="en-US" sz="900" b="1" dirty="0">
                <a:latin typeface="Arial" pitchFamily="34" charset="0"/>
                <a:cs typeface="Arial" panose="020B0604020202020204" pitchFamily="34" charset="0"/>
              </a:endParaRPr>
            </a:p>
            <a:p>
              <a:pPr marL="111125" defTabSz="630238">
                <a:spcAft>
                  <a:spcPts val="1800"/>
                </a:spcAft>
              </a:pPr>
              <a:r>
                <a:rPr lang="en-US" sz="2100" b="1" dirty="0" err="1">
                  <a:latin typeface="Arial" pitchFamily="34" charset="0"/>
                  <a:cs typeface="Arial" panose="020B0604020202020204" pitchFamily="34" charset="0"/>
                </a:rPr>
                <a:t>ClinVar</a:t>
              </a:r>
              <a:r>
                <a:rPr lang="en-US" sz="2100" b="1" dirty="0">
                  <a:latin typeface="Arial" pitchFamily="34" charset="0"/>
                  <a:cs typeface="Arial" panose="020B0604020202020204" pitchFamily="34" charset="0"/>
                </a:rPr>
                <a:t>, OMIM</a:t>
              </a:r>
            </a:p>
            <a:p>
              <a:pPr marL="111125" defTabSz="630238">
                <a:spcAft>
                  <a:spcPts val="1800"/>
                </a:spcAft>
              </a:pPr>
              <a:endParaRPr lang="en-US" sz="2100" b="1" dirty="0">
                <a:latin typeface="Arial" pitchFamily="34" charset="0"/>
                <a:cs typeface="Arial" panose="020B0604020202020204" pitchFamily="34" charset="0"/>
              </a:endParaRPr>
            </a:p>
            <a:p>
              <a:pPr marL="111125" defTabSz="630238">
                <a:spcAft>
                  <a:spcPts val="1800"/>
                </a:spcAft>
              </a:pPr>
              <a:r>
                <a:rPr lang="en-US" sz="2100" b="1" dirty="0">
                  <a:latin typeface="Arial" pitchFamily="34" charset="0"/>
                  <a:cs typeface="Arial" panose="020B0604020202020204" pitchFamily="34" charset="0"/>
                </a:rPr>
                <a:t>1000 Genomes Project</a:t>
              </a:r>
            </a:p>
            <a:p>
              <a:pPr marL="111125" defTabSz="630238">
                <a:spcAft>
                  <a:spcPts val="1800"/>
                </a:spcAft>
              </a:pPr>
              <a:endParaRPr lang="en-US" sz="2100" b="1" dirty="0">
                <a:latin typeface="Arial" pitchFamily="34" charset="0"/>
                <a:cs typeface="Arial" panose="020B0604020202020204" pitchFamily="34" charset="0"/>
              </a:endParaRPr>
            </a:p>
            <a:p>
              <a:pPr marL="111125" defTabSz="630238">
                <a:spcAft>
                  <a:spcPts val="1800"/>
                </a:spcAft>
              </a:pPr>
              <a:r>
                <a:rPr lang="en-US" sz="2100" b="1" dirty="0">
                  <a:latin typeface="Arial" pitchFamily="34" charset="0"/>
                  <a:cs typeface="Arial" panose="020B0604020202020204" pitchFamily="34" charset="0"/>
                </a:rPr>
                <a:t>Existing</a:t>
              </a:r>
            </a:p>
          </p:txBody>
        </p:sp>
        <p:grpSp>
          <p:nvGrpSpPr>
            <p:cNvPr id="2" name="Group 1">
              <a:extLst>
                <a:ext uri="{FF2B5EF4-FFF2-40B4-BE49-F238E27FC236}">
                  <a16:creationId xmlns:a16="http://schemas.microsoft.com/office/drawing/2014/main" id="{B5B32E64-0CEB-47D3-B68F-9A7A03D09311}"/>
                </a:ext>
              </a:extLst>
            </p:cNvPr>
            <p:cNvGrpSpPr/>
            <p:nvPr/>
          </p:nvGrpSpPr>
          <p:grpSpPr>
            <a:xfrm>
              <a:off x="1972800" y="789971"/>
              <a:ext cx="3361200" cy="5635686"/>
              <a:chOff x="1972800" y="789971"/>
              <a:chExt cx="3361200" cy="5635686"/>
            </a:xfrm>
          </p:grpSpPr>
          <p:cxnSp>
            <p:nvCxnSpPr>
              <p:cNvPr id="6" name="Straight Connector 5"/>
              <p:cNvCxnSpPr/>
              <p:nvPr/>
            </p:nvCxnSpPr>
            <p:spPr>
              <a:xfrm flipH="1">
                <a:off x="4868401" y="5768337"/>
                <a:ext cx="465599" cy="358136"/>
              </a:xfrm>
              <a:prstGeom prst="line">
                <a:avLst/>
              </a:prstGeom>
              <a:ln w="38100">
                <a:solidFill>
                  <a:srgbClr val="FF7C8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868403" y="5410201"/>
                <a:ext cx="465597" cy="358136"/>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endCxn id="21" idx="3"/>
              </p:cNvCxnSpPr>
              <p:nvPr/>
            </p:nvCxnSpPr>
            <p:spPr>
              <a:xfrm flipH="1" flipV="1">
                <a:off x="4868401" y="4136936"/>
                <a:ext cx="465599" cy="1631400"/>
              </a:xfrm>
              <a:prstGeom prst="line">
                <a:avLst/>
              </a:prstGeom>
              <a:ln w="38100">
                <a:solidFill>
                  <a:srgbClr val="99CC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4724401" y="2193836"/>
                <a:ext cx="609599" cy="2454366"/>
              </a:xfrm>
              <a:prstGeom prst="line">
                <a:avLst/>
              </a:prstGeom>
              <a:ln w="3810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4812922" y="1828802"/>
                <a:ext cx="521078" cy="1627160"/>
              </a:xfrm>
              <a:prstGeom prst="line">
                <a:avLst/>
              </a:prstGeom>
              <a:ln w="38100">
                <a:solidFill>
                  <a:srgbClr val="3399FF"/>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p:cNvCxnSpPr/>
              <p:nvPr/>
            </p:nvCxnSpPr>
            <p:spPr>
              <a:xfrm flipH="1" flipV="1">
                <a:off x="4737780" y="1219202"/>
                <a:ext cx="596220" cy="1423180"/>
              </a:xfrm>
              <a:prstGeom prst="line">
                <a:avLst/>
              </a:prstGeom>
              <a:ln w="38100">
                <a:solidFill>
                  <a:srgbClr val="CC99FF"/>
                </a:solidFill>
              </a:ln>
            </p:spPr>
            <p:style>
              <a:lnRef idx="1">
                <a:schemeClr val="accent1"/>
              </a:lnRef>
              <a:fillRef idx="0">
                <a:schemeClr val="accent1"/>
              </a:fillRef>
              <a:effectRef idx="0">
                <a:schemeClr val="accent1"/>
              </a:effectRef>
              <a:fontRef idx="minor">
                <a:schemeClr val="tx1"/>
              </a:fontRef>
            </p:style>
          </p:cxnSp>
          <p:cxnSp>
            <p:nvCxnSpPr>
              <p:cNvPr id="2066" name="Straight Connector 2065"/>
              <p:cNvCxnSpPr>
                <a:endCxn id="16" idx="3"/>
              </p:cNvCxnSpPr>
              <p:nvPr/>
            </p:nvCxnSpPr>
            <p:spPr>
              <a:xfrm flipH="1" flipV="1">
                <a:off x="4868400" y="990026"/>
                <a:ext cx="465600" cy="610178"/>
              </a:xfrm>
              <a:prstGeom prst="line">
                <a:avLst/>
              </a:prstGeom>
              <a:ln w="38100">
                <a:solidFill>
                  <a:srgbClr val="FF66CC"/>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72800" y="789971"/>
                <a:ext cx="2895600" cy="400110"/>
              </a:xfrm>
              <a:prstGeom prst="rect">
                <a:avLst/>
              </a:prstGeom>
              <a:solidFill>
                <a:srgbClr val="FF66CC"/>
              </a:solidFill>
              <a:ln w="28575">
                <a:solidFill>
                  <a:schemeClr val="tx1"/>
                </a:solidFill>
              </a:ln>
            </p:spPr>
            <p:txBody>
              <a:bodyPr wrap="square" rtlCol="0">
                <a:spAutoFit/>
              </a:bodyPr>
              <a:lstStyle/>
              <a:p>
                <a:pPr algn="ctr"/>
                <a:r>
                  <a:rPr lang="en-US" sz="2000" b="1" dirty="0">
                    <a:solidFill>
                      <a:prstClr val="white"/>
                    </a:solidFill>
                    <a:latin typeface="Arial" pitchFamily="34" charset="0"/>
                    <a:cs typeface="Arial" panose="020B0604020202020204" pitchFamily="34" charset="0"/>
                  </a:rPr>
                  <a:t>PAGE-related traits</a:t>
                </a:r>
              </a:p>
            </p:txBody>
          </p:sp>
          <p:sp>
            <p:nvSpPr>
              <p:cNvPr id="18" name="Rectangle 17"/>
              <p:cNvSpPr/>
              <p:nvPr/>
            </p:nvSpPr>
            <p:spPr>
              <a:xfrm>
                <a:off x="1972800" y="1159302"/>
                <a:ext cx="2895600" cy="653534"/>
              </a:xfrm>
              <a:prstGeom prst="rect">
                <a:avLst/>
              </a:prstGeom>
              <a:solidFill>
                <a:srgbClr val="CC99FF"/>
              </a:solidFill>
              <a:ln w="25400" cap="flat" cmpd="sng" algn="ctr">
                <a:solidFill>
                  <a:schemeClr val="tx1"/>
                </a:solidFill>
                <a:prstDash val="solid"/>
              </a:ln>
              <a:effectLst/>
            </p:spPr>
            <p:txBody>
              <a:bodyPr rtlCol="0" anchor="ctr"/>
              <a:lstStyle/>
              <a:p>
                <a:pPr algn="ctr">
                  <a:defRPr/>
                </a:pPr>
                <a:r>
                  <a:rPr lang="en-US" sz="2000" b="1" kern="0" dirty="0">
                    <a:solidFill>
                      <a:prstClr val="white"/>
                    </a:solidFill>
                    <a:latin typeface="Arial" pitchFamily="34" charset="0"/>
                    <a:cs typeface="Arial" panose="020B0604020202020204" pitchFamily="34" charset="0"/>
                  </a:rPr>
                  <a:t>Multiethnic </a:t>
                </a:r>
                <a:r>
                  <a:rPr lang="en-US" sz="2000" b="1" kern="0" dirty="0" err="1">
                    <a:solidFill>
                      <a:prstClr val="white"/>
                    </a:solidFill>
                    <a:latin typeface="Arial" pitchFamily="34" charset="0"/>
                    <a:cs typeface="Arial" panose="020B0604020202020204" pitchFamily="34" charset="0"/>
                  </a:rPr>
                  <a:t>Exomic</a:t>
                </a:r>
                <a:r>
                  <a:rPr lang="en-US" sz="2000" b="1" kern="0" dirty="0">
                    <a:solidFill>
                      <a:prstClr val="white"/>
                    </a:solidFill>
                    <a:latin typeface="Arial" pitchFamily="34" charset="0"/>
                    <a:cs typeface="Arial" panose="020B0604020202020204" pitchFamily="34" charset="0"/>
                  </a:rPr>
                  <a:t> Variants</a:t>
                </a:r>
              </a:p>
            </p:txBody>
          </p:sp>
          <p:sp>
            <p:nvSpPr>
              <p:cNvPr id="19" name="Rectangle 18"/>
              <p:cNvSpPr/>
              <p:nvPr/>
            </p:nvSpPr>
            <p:spPr>
              <a:xfrm>
                <a:off x="1972800" y="1812836"/>
                <a:ext cx="2895600" cy="381000"/>
              </a:xfrm>
              <a:prstGeom prst="rect">
                <a:avLst/>
              </a:prstGeom>
              <a:solidFill>
                <a:srgbClr val="00B0F0"/>
              </a:solidFill>
              <a:ln w="25400" cap="flat" cmpd="sng" algn="ctr">
                <a:solidFill>
                  <a:schemeClr val="tx1"/>
                </a:solidFill>
                <a:prstDash val="solid"/>
              </a:ln>
              <a:effectLst/>
            </p:spPr>
            <p:txBody>
              <a:bodyPr rtlCol="0" anchor="ctr"/>
              <a:lstStyle/>
              <a:p>
                <a:pPr algn="ctr">
                  <a:defRPr/>
                </a:pPr>
                <a:r>
                  <a:rPr lang="en-US" sz="2000" b="1" kern="0" dirty="0">
                    <a:solidFill>
                      <a:prstClr val="white"/>
                    </a:solidFill>
                    <a:latin typeface="Arial" pitchFamily="34" charset="0"/>
                    <a:cs typeface="Arial" panose="020B0604020202020204" pitchFamily="34" charset="0"/>
                  </a:rPr>
                  <a:t>Functional Variants</a:t>
                </a:r>
              </a:p>
            </p:txBody>
          </p:sp>
          <p:sp>
            <p:nvSpPr>
              <p:cNvPr id="20" name="Rectangle 19"/>
              <p:cNvSpPr/>
              <p:nvPr/>
            </p:nvSpPr>
            <p:spPr>
              <a:xfrm>
                <a:off x="1972800" y="2193836"/>
                <a:ext cx="2895600" cy="1066800"/>
              </a:xfrm>
              <a:prstGeom prst="rect">
                <a:avLst/>
              </a:prstGeom>
              <a:solidFill>
                <a:srgbClr val="00CC99"/>
              </a:solidFill>
              <a:ln w="25400" cap="flat" cmpd="sng" algn="ctr">
                <a:solidFill>
                  <a:schemeClr val="tx1"/>
                </a:solidFill>
                <a:prstDash val="solid"/>
              </a:ln>
              <a:effectLst/>
            </p:spPr>
            <p:txBody>
              <a:bodyPr rtlCol="0" anchor="ctr"/>
              <a:lstStyle/>
              <a:p>
                <a:pPr algn="ctr">
                  <a:defRPr/>
                </a:pPr>
                <a:r>
                  <a:rPr lang="en-US" sz="2000" b="1" kern="0" dirty="0">
                    <a:solidFill>
                      <a:prstClr val="white"/>
                    </a:solidFill>
                    <a:latin typeface="Arial" pitchFamily="34" charset="0"/>
                    <a:cs typeface="Arial" panose="020B0604020202020204" pitchFamily="34" charset="0"/>
                  </a:rPr>
                  <a:t>GWAS Scaffold</a:t>
                </a:r>
              </a:p>
            </p:txBody>
          </p:sp>
          <p:sp>
            <p:nvSpPr>
              <p:cNvPr id="21" name="Rectangle 20"/>
              <p:cNvSpPr/>
              <p:nvPr/>
            </p:nvSpPr>
            <p:spPr>
              <a:xfrm>
                <a:off x="1972800" y="3260636"/>
                <a:ext cx="2895600" cy="1752600"/>
              </a:xfrm>
              <a:prstGeom prst="rect">
                <a:avLst/>
              </a:prstGeom>
              <a:solidFill>
                <a:srgbClr val="99CC00"/>
              </a:solidFill>
              <a:ln w="25400" cap="flat" cmpd="sng" algn="ctr">
                <a:solidFill>
                  <a:schemeClr val="tx1"/>
                </a:solidFill>
                <a:prstDash val="solid"/>
              </a:ln>
              <a:effectLst/>
            </p:spPr>
            <p:txBody>
              <a:bodyPr rtlCol="0" anchor="ctr"/>
              <a:lstStyle/>
              <a:p>
                <a:pPr algn="ctr">
                  <a:defRPr/>
                </a:pPr>
                <a:r>
                  <a:rPr lang="en-US" sz="2000" b="1" kern="0" dirty="0">
                    <a:solidFill>
                      <a:prstClr val="white"/>
                    </a:solidFill>
                    <a:latin typeface="Arial" pitchFamily="34" charset="0"/>
                    <a:cs typeface="Arial" panose="020B0604020202020204" pitchFamily="34" charset="0"/>
                  </a:rPr>
                  <a:t>African Diaspora Power Chip</a:t>
                </a:r>
              </a:p>
            </p:txBody>
          </p:sp>
          <p:sp>
            <p:nvSpPr>
              <p:cNvPr id="22" name="Rectangle 21"/>
              <p:cNvSpPr/>
              <p:nvPr/>
            </p:nvSpPr>
            <p:spPr>
              <a:xfrm>
                <a:off x="1972800" y="5013236"/>
                <a:ext cx="2895600" cy="876300"/>
              </a:xfrm>
              <a:prstGeom prst="rect">
                <a:avLst/>
              </a:prstGeom>
              <a:solidFill>
                <a:srgbClr val="CC9900"/>
              </a:solidFill>
              <a:ln w="25400" cap="flat" cmpd="sng" algn="ctr">
                <a:solidFill>
                  <a:schemeClr val="tx1"/>
                </a:solidFill>
                <a:prstDash val="solid"/>
              </a:ln>
              <a:effectLst/>
            </p:spPr>
            <p:txBody>
              <a:bodyPr rtlCol="0" anchor="ctr"/>
              <a:lstStyle/>
              <a:p>
                <a:pPr algn="ctr">
                  <a:defRPr/>
                </a:pPr>
                <a:r>
                  <a:rPr lang="en-US" sz="2000" b="1" kern="0" dirty="0">
                    <a:solidFill>
                      <a:prstClr val="white"/>
                    </a:solidFill>
                    <a:latin typeface="Arial" pitchFamily="34" charset="0"/>
                    <a:cs typeface="Arial" panose="020B0604020202020204" pitchFamily="34" charset="0"/>
                  </a:rPr>
                  <a:t>Human Core</a:t>
                </a:r>
              </a:p>
            </p:txBody>
          </p:sp>
          <p:sp>
            <p:nvSpPr>
              <p:cNvPr id="23" name="Rectangle 22"/>
              <p:cNvSpPr/>
              <p:nvPr/>
            </p:nvSpPr>
            <p:spPr>
              <a:xfrm>
                <a:off x="1972800" y="5817765"/>
                <a:ext cx="2895600" cy="607892"/>
              </a:xfrm>
              <a:prstGeom prst="rect">
                <a:avLst/>
              </a:prstGeom>
              <a:solidFill>
                <a:srgbClr val="FF7C80"/>
              </a:solidFill>
              <a:ln w="25400" cap="flat" cmpd="sng" algn="ctr">
                <a:solidFill>
                  <a:schemeClr val="tx1"/>
                </a:solidFill>
                <a:prstDash val="solid"/>
              </a:ln>
              <a:effectLst/>
            </p:spPr>
            <p:txBody>
              <a:bodyPr rtlCol="0" anchor="ctr"/>
              <a:lstStyle/>
              <a:p>
                <a:pPr algn="ctr">
                  <a:defRPr/>
                </a:pPr>
                <a:r>
                  <a:rPr lang="en-US" sz="2000" b="1" kern="0" dirty="0">
                    <a:solidFill>
                      <a:prstClr val="white"/>
                    </a:solidFill>
                    <a:latin typeface="Arial" pitchFamily="34" charset="0"/>
                    <a:cs typeface="Arial" panose="020B0604020202020204" pitchFamily="34" charset="0"/>
                  </a:rPr>
                  <a:t>Human </a:t>
                </a:r>
                <a:r>
                  <a:rPr lang="en-US" sz="2000" b="1" kern="0" dirty="0" err="1">
                    <a:solidFill>
                      <a:prstClr val="white"/>
                    </a:solidFill>
                    <a:latin typeface="Arial" pitchFamily="34" charset="0"/>
                    <a:cs typeface="Arial" panose="020B0604020202020204" pitchFamily="34" charset="0"/>
                  </a:rPr>
                  <a:t>Exome</a:t>
                </a:r>
                <a:endParaRPr lang="en-US" sz="2000" b="1" kern="0" dirty="0">
                  <a:solidFill>
                    <a:prstClr val="white"/>
                  </a:solidFill>
                  <a:latin typeface="Arial" pitchFamily="34" charset="0"/>
                  <a:cs typeface="Arial" panose="020B0604020202020204" pitchFamily="34" charset="0"/>
                </a:endParaRPr>
              </a:p>
            </p:txBody>
          </p:sp>
        </p:grpSp>
      </p:grpSp>
      <p:sp>
        <p:nvSpPr>
          <p:cNvPr id="24" name="TextBox 23">
            <a:extLst>
              <a:ext uri="{FF2B5EF4-FFF2-40B4-BE49-F238E27FC236}">
                <a16:creationId xmlns:a16="http://schemas.microsoft.com/office/drawing/2014/main" id="{DD623C0F-FB5A-4F71-83CC-03235AE24EEB}"/>
              </a:ext>
            </a:extLst>
          </p:cNvPr>
          <p:cNvSpPr txBox="1"/>
          <p:nvPr/>
        </p:nvSpPr>
        <p:spPr>
          <a:xfrm>
            <a:off x="6699556" y="6351832"/>
            <a:ext cx="5283819" cy="400110"/>
          </a:xfrm>
          <a:prstGeom prst="rect">
            <a:avLst/>
          </a:prstGeom>
          <a:noFill/>
        </p:spPr>
        <p:txBody>
          <a:bodyPr wrap="none" rtlCol="0">
            <a:spAutoFit/>
          </a:bodyPr>
          <a:lstStyle/>
          <a:p>
            <a:r>
              <a:rPr lang="en-US" sz="2000" dirty="0"/>
              <a:t>Bien, et al. </a:t>
            </a:r>
            <a:r>
              <a:rPr lang="en-US" sz="2000" i="1" dirty="0" err="1"/>
              <a:t>PLoS</a:t>
            </a:r>
            <a:r>
              <a:rPr lang="en-US" sz="2000" i="1" dirty="0"/>
              <a:t> One </a:t>
            </a:r>
            <a:r>
              <a:rPr lang="en-US" sz="2000" dirty="0"/>
              <a:t>2016. PMID 27973554</a:t>
            </a:r>
          </a:p>
        </p:txBody>
      </p:sp>
      <p:sp>
        <p:nvSpPr>
          <p:cNvPr id="5" name="Left Brace 4">
            <a:extLst>
              <a:ext uri="{FF2B5EF4-FFF2-40B4-BE49-F238E27FC236}">
                <a16:creationId xmlns:a16="http://schemas.microsoft.com/office/drawing/2014/main" id="{D1B42A1C-BC41-4C95-8CB7-7F70A08AC8D1}"/>
              </a:ext>
            </a:extLst>
          </p:cNvPr>
          <p:cNvSpPr/>
          <p:nvPr/>
        </p:nvSpPr>
        <p:spPr>
          <a:xfrm>
            <a:off x="1436914" y="1190679"/>
            <a:ext cx="279919" cy="5555018"/>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B0BC633-F7AA-4D95-9830-13960A50753A}"/>
              </a:ext>
            </a:extLst>
          </p:cNvPr>
          <p:cNvSpPr txBox="1"/>
          <p:nvPr/>
        </p:nvSpPr>
        <p:spPr>
          <a:xfrm>
            <a:off x="397362" y="3669559"/>
            <a:ext cx="841897" cy="707886"/>
          </a:xfrm>
          <a:prstGeom prst="rect">
            <a:avLst/>
          </a:prstGeom>
          <a:noFill/>
        </p:spPr>
        <p:txBody>
          <a:bodyPr wrap="none" rtlCol="0">
            <a:spAutoFit/>
          </a:bodyPr>
          <a:lstStyle/>
          <a:p>
            <a:r>
              <a:rPr lang="en-US" sz="2000" dirty="0"/>
              <a:t>1.7M</a:t>
            </a:r>
          </a:p>
          <a:p>
            <a:r>
              <a:rPr lang="en-US" sz="2000" dirty="0"/>
              <a:t>SNPs</a:t>
            </a:r>
          </a:p>
        </p:txBody>
      </p:sp>
    </p:spTree>
    <p:extLst>
      <p:ext uri="{BB962C8B-B14F-4D97-AF65-F5344CB8AC3E}">
        <p14:creationId xmlns:p14="http://schemas.microsoft.com/office/powerpoint/2010/main" val="358988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2FE9EF-730E-4CF1-B165-D100D4AD061D}"/>
              </a:ext>
            </a:extLst>
          </p:cNvPr>
          <p:cNvSpPr>
            <a:spLocks noGrp="1"/>
          </p:cNvSpPr>
          <p:nvPr>
            <p:ph type="sldNum" sz="quarter" idx="4"/>
          </p:nvPr>
        </p:nvSpPr>
        <p:spPr/>
        <p:txBody>
          <a:bodyPr/>
          <a:lstStyle/>
          <a:p>
            <a:fld id="{A59FB69D-9E19-4FB8-BEAE-20F88589C44A}" type="slidenum">
              <a:rPr lang="en-US" smtClean="0"/>
              <a:pPr/>
              <a:t>9</a:t>
            </a:fld>
            <a:endParaRPr lang="en-US" dirty="0"/>
          </a:p>
        </p:txBody>
      </p:sp>
      <p:sp>
        <p:nvSpPr>
          <p:cNvPr id="3" name="Title 2">
            <a:extLst>
              <a:ext uri="{FF2B5EF4-FFF2-40B4-BE49-F238E27FC236}">
                <a16:creationId xmlns:a16="http://schemas.microsoft.com/office/drawing/2014/main" id="{29D6EEC1-7492-48A3-934C-FDEF5709FF42}"/>
              </a:ext>
            </a:extLst>
          </p:cNvPr>
          <p:cNvSpPr>
            <a:spLocks noGrp="1"/>
          </p:cNvSpPr>
          <p:nvPr>
            <p:ph type="title"/>
          </p:nvPr>
        </p:nvSpPr>
        <p:spPr/>
        <p:txBody>
          <a:bodyPr>
            <a:normAutofit/>
          </a:bodyPr>
          <a:lstStyle/>
          <a:p>
            <a:r>
              <a:rPr lang="en-US" dirty="0"/>
              <a:t>GWAS scaffold tags common and low frequency variants</a:t>
            </a:r>
          </a:p>
        </p:txBody>
      </p:sp>
      <p:pic>
        <p:nvPicPr>
          <p:cNvPr id="4" name="Picture 3">
            <a:extLst>
              <a:ext uri="{FF2B5EF4-FFF2-40B4-BE49-F238E27FC236}">
                <a16:creationId xmlns:a16="http://schemas.microsoft.com/office/drawing/2014/main" id="{25D211B7-82A0-4405-B0A2-ACE923034327}"/>
              </a:ext>
            </a:extLst>
          </p:cNvPr>
          <p:cNvPicPr>
            <a:picLocks noChangeAspect="1"/>
          </p:cNvPicPr>
          <p:nvPr/>
        </p:nvPicPr>
        <p:blipFill>
          <a:blip r:embed="rId3"/>
          <a:stretch>
            <a:fillRect/>
          </a:stretch>
        </p:blipFill>
        <p:spPr>
          <a:xfrm>
            <a:off x="1195087" y="1706880"/>
            <a:ext cx="6537283" cy="4699000"/>
          </a:xfrm>
          <a:prstGeom prst="rect">
            <a:avLst/>
          </a:prstGeom>
        </p:spPr>
      </p:pic>
      <p:sp>
        <p:nvSpPr>
          <p:cNvPr id="5" name="TextBox 4">
            <a:extLst>
              <a:ext uri="{FF2B5EF4-FFF2-40B4-BE49-F238E27FC236}">
                <a16:creationId xmlns:a16="http://schemas.microsoft.com/office/drawing/2014/main" id="{CA4FC396-B6CF-44DF-9931-FFA265D0141F}"/>
              </a:ext>
            </a:extLst>
          </p:cNvPr>
          <p:cNvSpPr txBox="1"/>
          <p:nvPr/>
        </p:nvSpPr>
        <p:spPr>
          <a:xfrm>
            <a:off x="8055852" y="2082592"/>
            <a:ext cx="3236595" cy="1569660"/>
          </a:xfrm>
          <a:prstGeom prst="rect">
            <a:avLst/>
          </a:prstGeom>
          <a:noFill/>
        </p:spPr>
        <p:txBody>
          <a:bodyPr wrap="square" rtlCol="0">
            <a:spAutoFit/>
          </a:bodyPr>
          <a:lstStyle/>
          <a:p>
            <a:r>
              <a:rPr lang="en-US" dirty="0"/>
              <a:t>Info scores from PAGE MEGA array data, imputed to 1000 Genomes</a:t>
            </a:r>
          </a:p>
        </p:txBody>
      </p:sp>
      <p:sp>
        <p:nvSpPr>
          <p:cNvPr id="6" name="TextBox 5">
            <a:extLst>
              <a:ext uri="{FF2B5EF4-FFF2-40B4-BE49-F238E27FC236}">
                <a16:creationId xmlns:a16="http://schemas.microsoft.com/office/drawing/2014/main" id="{015AB738-75CF-4E96-B8A8-34633045722D}"/>
              </a:ext>
            </a:extLst>
          </p:cNvPr>
          <p:cNvSpPr txBox="1"/>
          <p:nvPr/>
        </p:nvSpPr>
        <p:spPr>
          <a:xfrm>
            <a:off x="2829344" y="6385025"/>
            <a:ext cx="8587800" cy="307777"/>
          </a:xfrm>
          <a:prstGeom prst="rect">
            <a:avLst/>
          </a:prstGeom>
          <a:noFill/>
        </p:spPr>
        <p:txBody>
          <a:bodyPr wrap="none" rtlCol="0">
            <a:spAutoFit/>
          </a:bodyPr>
          <a:lstStyle/>
          <a:p>
            <a:r>
              <a:rPr lang="en-US" sz="1400" dirty="0"/>
              <a:t>Wojcik, Graff, Kenny, Carlson, et al. Updated from https://www.biorxiv.org/content/early/2017/09/15/188094</a:t>
            </a:r>
          </a:p>
        </p:txBody>
      </p:sp>
    </p:spTree>
    <p:extLst>
      <p:ext uri="{BB962C8B-B14F-4D97-AF65-F5344CB8AC3E}">
        <p14:creationId xmlns:p14="http://schemas.microsoft.com/office/powerpoint/2010/main" val="690031935"/>
      </p:ext>
    </p:extLst>
  </p:cSld>
  <p:clrMapOvr>
    <a:masterClrMapping/>
  </p:clrMapOvr>
</p:sld>
</file>

<file path=ppt/theme/theme1.xml><?xml version="1.0" encoding="utf-8"?>
<a:theme xmlns:a="http://schemas.openxmlformats.org/drawingml/2006/main" name="2_Custom Design">
  <a:themeElements>
    <a:clrScheme name="for Grey backgrounds">
      <a:dk1>
        <a:srgbClr val="001A56"/>
      </a:dk1>
      <a:lt1>
        <a:srgbClr val="FFFFFF"/>
      </a:lt1>
      <a:dk2>
        <a:srgbClr val="616165"/>
      </a:dk2>
      <a:lt2>
        <a:srgbClr val="5FE0D3"/>
      </a:lt2>
      <a:accent1>
        <a:srgbClr val="000064"/>
      </a:accent1>
      <a:accent2>
        <a:srgbClr val="FE7F01"/>
      </a:accent2>
      <a:accent3>
        <a:srgbClr val="5C1E9E"/>
      </a:accent3>
      <a:accent4>
        <a:srgbClr val="00BC0E"/>
      </a:accent4>
      <a:accent5>
        <a:srgbClr val="000000"/>
      </a:accent5>
      <a:accent6>
        <a:srgbClr val="04164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10780</TotalTime>
  <Words>1577</Words>
  <Application>Microsoft Office PowerPoint</Application>
  <PresentationFormat>Widescreen</PresentationFormat>
  <Paragraphs>293</Paragraphs>
  <Slides>18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Corbel</vt:lpstr>
      <vt:lpstr>2_Custom Design</vt:lpstr>
      <vt:lpstr>Mind the (diversity) gap: contributions of diverse populations to common disease studies</vt:lpstr>
      <vt:lpstr>PowerPoint Presentation</vt:lpstr>
      <vt:lpstr>PowerPoint Presentation</vt:lpstr>
      <vt:lpstr>Evolving landscape of GWAS</vt:lpstr>
      <vt:lpstr>Studies vs. associations</vt:lpstr>
      <vt:lpstr>PowerPoint Presentation</vt:lpstr>
      <vt:lpstr>Population Architecture using Genomics and Epidemiology (PAGE)</vt:lpstr>
      <vt:lpstr>PAGE Multi-ethnic Genotyping (MEGA) Array </vt:lpstr>
      <vt:lpstr>GWAS scaffold tags common and low frequency variants</vt:lpstr>
      <vt:lpstr>Multiethnic data complement and add to prior GWAS results</vt:lpstr>
      <vt:lpstr>Residual signal: fine mapping</vt:lpstr>
      <vt:lpstr>Residual signal: secondary allele</vt:lpstr>
      <vt:lpstr>What additional information is gained from diverse participants?</vt:lpstr>
      <vt:lpstr>Comparing credible sets for height</vt:lpstr>
      <vt:lpstr>Comparing posterior probability</vt:lpstr>
      <vt:lpstr>Towards rare variant association studies</vt:lpstr>
      <vt:lpstr>Information disparity</vt:lpstr>
      <vt:lpstr>Acknowledgments</vt:lpstr>
    </vt:vector>
  </TitlesOfParts>
  <Company>NHGRI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 Aguila, Ernesto (NIH/NHGRI) [C]</dc:creator>
  <cp:lastModifiedBy>Hindorff, Lucia (NIH/NHGRI) [E]</cp:lastModifiedBy>
  <cp:revision>335</cp:revision>
  <dcterms:created xsi:type="dcterms:W3CDTF">2016-02-09T15:15:29Z</dcterms:created>
  <dcterms:modified xsi:type="dcterms:W3CDTF">2018-05-01T19:06:57Z</dcterms:modified>
</cp:coreProperties>
</file>