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0" r:id="rId2"/>
    <p:sldId id="283" r:id="rId3"/>
    <p:sldId id="278" r:id="rId4"/>
    <p:sldId id="282" r:id="rId5"/>
    <p:sldId id="279" r:id="rId6"/>
    <p:sldId id="280" r:id="rId7"/>
    <p:sldId id="289" r:id="rId8"/>
    <p:sldId id="264" r:id="rId9"/>
    <p:sldId id="273" r:id="rId10"/>
    <p:sldId id="265" r:id="rId11"/>
    <p:sldId id="257" r:id="rId12"/>
    <p:sldId id="259" r:id="rId13"/>
    <p:sldId id="261" r:id="rId14"/>
    <p:sldId id="260" r:id="rId15"/>
    <p:sldId id="267" r:id="rId16"/>
    <p:sldId id="275" r:id="rId17"/>
    <p:sldId id="274" r:id="rId18"/>
    <p:sldId id="268" r:id="rId19"/>
    <p:sldId id="285" r:id="rId20"/>
    <p:sldId id="284" r:id="rId21"/>
    <p:sldId id="286" r:id="rId22"/>
    <p:sldId id="287" r:id="rId23"/>
    <p:sldId id="270" r:id="rId24"/>
    <p:sldId id="269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D00"/>
    <a:srgbClr val="228B22"/>
    <a:srgbClr val="DB6FD6"/>
    <a:srgbClr val="DE9FDD"/>
    <a:srgbClr val="6395EC"/>
    <a:srgbClr val="000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7" autoAdjust="0"/>
    <p:restoredTop sz="95244" autoAdjust="0"/>
  </p:normalViewPr>
  <p:slideViewPr>
    <p:cSldViewPr snapToGrid="0">
      <p:cViewPr varScale="1">
        <p:scale>
          <a:sx n="82" d="100"/>
          <a:sy n="82" d="100"/>
        </p:scale>
        <p:origin x="6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FB085-4CBF-420F-B5EF-346F137493C0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94C41-246F-435C-A5A1-12DA4FE6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6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B56BF1-5657-46A5-8D9E-CCD611C9339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17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94C41-246F-435C-A5A1-12DA4FE656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7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94C41-246F-435C-A5A1-12DA4FE656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6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63600"/>
            <a:r>
              <a:rPr lang="en-US" altLang="en-US" sz="900" dirty="0">
                <a:solidFill>
                  <a:schemeClr val="bg1"/>
                </a:solidFill>
              </a:rPr>
              <a:t>Genes are often invoked to account for why high blood pressure is so common among African-Americans. Yet the rates are low in Africans. This discrepancy demonstrates how genes and the environment interact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1E6AAE-BAF1-4076-9251-DC2C2E22FC1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9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6D83FF-3767-4098-8DCD-5F446FA9CCE0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612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Lifespan in flies – Trudy Mackay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94C41-246F-435C-A5A1-12DA4FE656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2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194128C3-8E29-474F-8018-DCF31F9265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7869C8A7-7050-4E25-B0C0-0104F2AF87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09BA9-5405-4DAF-8E47-9900DDCC5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A5D3DA-5637-4EBD-AF97-AD9BF7986779}" type="slidenum">
              <a:rPr lang="en-US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variants reached GWAS statistical significance upon replication.  Data not shown here because didn’t have the series of models in replication individuals.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94C41-246F-435C-A5A1-12DA4FE656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24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B56BF1-5657-46A5-8D9E-CCD611C9339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82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6655-4019-427E-BD9A-34079792CB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1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bg2"/>
                </a:solidFill>
              </a:rPr>
              <a:t>For TG, the effect size among WA was the same in AA with only African 		local ancestry (~3%)</a:t>
            </a:r>
          </a:p>
          <a:p>
            <a:r>
              <a:rPr lang="en-US" altLang="en-US">
                <a:solidFill>
                  <a:schemeClr val="bg2"/>
                </a:solidFill>
              </a:rPr>
              <a:t>	b.	Larger effect among AA with local European ancestry (10%), same as 		observed among those of European ancestry.  </a:t>
            </a:r>
          </a:p>
          <a:p>
            <a:r>
              <a:rPr lang="en-US" altLang="en-US">
                <a:solidFill>
                  <a:schemeClr val="bg2"/>
                </a:solidFill>
              </a:rPr>
              <a:t>	c.	For HDLC, no association with rs328 in AA with only African local 			ancestry or in WA</a:t>
            </a:r>
          </a:p>
          <a:p>
            <a:r>
              <a:rPr lang="en-US" altLang="en-US">
                <a:solidFill>
                  <a:schemeClr val="bg2"/>
                </a:solidFill>
              </a:rPr>
              <a:t>	d.	Association among AA with European local ancestry was much greater 		than what has been observed for EA (13 vs. ~ 5 mg/dl),  suggesting an 		interaction with an environmental or genetic factor that differs by 			ethnicity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BB398-6B85-45BE-9229-09BD2A5F541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1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8E86-13E9-4304-B262-D07F9CA47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CB449-BC97-4219-9C4F-E0CE49487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EC0CF-6A31-4262-9610-4E134665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3459A-5522-45C7-8BE3-D122112B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122B3-DF60-403A-A035-BF145A9F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E958-6E60-46C9-B7DF-E91062FE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181AF-EEE6-468E-8CEE-AB1FBA91E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4059A-AF4C-468B-962D-3E0D8ECF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DA541-EEF7-48EC-AE3B-024D62BE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06033-AD1D-47E3-A0EB-52F7F0B4A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7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27EC2F-967D-48B8-8A01-50EDB69F98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2F66F-1A25-4D2E-8A2F-9DAB214D9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25FD8-E2DB-4082-A2CE-F7A598CE9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DD998-597B-473A-927D-985649EA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E280A-DDEF-40CA-9534-3C6337CF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2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DB1EC-6D85-461C-A414-E88A0B0F7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FA305-CE2A-45D5-9394-86987CAFD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1CE54-1499-4D1B-AA1A-4C5AB72C6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EF2F5-CBA6-4789-BFB7-FEEA0F815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9C36B-91DC-46B8-8EFE-E9D3CA06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2212-ACA3-4450-8954-62381EEC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CC3D6-7D78-4B3A-ACFD-8218CE144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0A416-0305-4A81-AFA6-8D542F27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A9816-C18F-4FD2-A096-C2CBF3B1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3E882-5143-4EF1-8179-ACF1A3B15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5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985E7-6369-42BF-B177-1231AE59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F10CD-D0F9-4A0C-A24D-2089CA080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3528D-3869-408F-ACD4-28573A789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D5580-C786-4D0A-8B5C-02F2B8E02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9C725-E872-4ACA-8355-60AEE4AB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41D61-89D3-48B4-A0A0-45B2CC0F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9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B9C6-E98B-4341-A4FE-FF7A1EFA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B365F-ACA7-4675-BF14-09CC5947C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3D959-EE2D-49EB-98CC-3F7187EE3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2811F-C4B5-43FF-B453-6E0991E5F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98061-0BE3-447D-8CF2-8F07DF1A2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EDDF31-C207-40B5-ADD1-63F1ABD8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319294-E0A7-4138-B552-545CF1F7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4C1BE8-AF5A-4C05-8197-ACE3E752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E40D9-0E22-4384-A3C9-1F0BA15F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7C784A-544F-4B3D-B708-629B66A77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31AF8-53E8-4F43-BD3A-0F56DAB2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1F36A-64F6-4AB4-A5F7-3CFB54A5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4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A9DE3-1C6E-4DDA-949D-F2EBBA92C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852F6-2255-4544-8C06-80B23413A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3D581-6004-48FF-A6E3-941D2AED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6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3B725-6E51-4C74-B006-35A47049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6D04B-091F-49A2-B4FC-48ED57405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22F5B-F84B-466E-BE4B-1856545B9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7F98E-51E1-410B-A613-8AF063DC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7F80C-BEAB-463E-80F4-AE47E78E9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62BC3-7133-4AE3-9269-2E37DB3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09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E6889-4D66-431D-A4AE-26C2664D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6CBD40-ABF0-4B19-9AF7-4113ED671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2F00F-0B9F-47BC-BEBC-10E367AAA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A455E-95B3-43C4-AA34-18FA4974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44CD-5DB9-483B-B342-C12869A9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416F9-7184-4FB7-A99E-5CF00484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0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392290-D5E3-41B4-8C2F-CE23D9261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6F406-BEA3-4753-BBAB-8B7948A2C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D5401-87CE-4B5D-837D-13DF300E0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EE6C4-8BF9-44DF-8BC6-7DCE596176C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35D8-D949-4992-B461-7918BBE8D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772AD-C484-4674-8B6C-16852B974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806A3-436F-4485-9C3F-588E295F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5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26579196" TargetMode="Externa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bi.nlm.nih.gov/pubmed/26579196" TargetMode="Externa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1999" cy="283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9" name="Rectangle 2"/>
          <p:cNvSpPr txBox="1">
            <a:spLocks noChangeArrowheads="1"/>
          </p:cNvSpPr>
          <p:nvPr/>
        </p:nvSpPr>
        <p:spPr bwMode="auto">
          <a:xfrm>
            <a:off x="2171698" y="4683203"/>
            <a:ext cx="831077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2400" dirty="0"/>
              <a:t>Charles N. Rotimi, PhD</a:t>
            </a:r>
          </a:p>
          <a:p>
            <a:pPr marL="0" indent="0"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2000" b="1" dirty="0"/>
              <a:t>Director:</a:t>
            </a:r>
            <a:r>
              <a:rPr lang="en-US" sz="2000" dirty="0"/>
              <a:t> Center for Research on Genomics and Global Health</a:t>
            </a:r>
          </a:p>
          <a:p>
            <a:pPr marL="0" indent="0"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2000" b="1" dirty="0"/>
              <a:t>Chief: </a:t>
            </a:r>
            <a:r>
              <a:rPr lang="en-US" sz="2000" dirty="0"/>
              <a:t>Metabolic, Cardiovascular and Inflammatory Disease Genomics Branch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987" y="2990791"/>
            <a:ext cx="9952838" cy="1238253"/>
          </a:xfrm>
        </p:spPr>
        <p:txBody>
          <a:bodyPr>
            <a:noAutofit/>
          </a:bodyPr>
          <a:lstStyle/>
          <a:p>
            <a:r>
              <a:rPr lang="en-US" sz="3600" dirty="0"/>
              <a:t>Missing heritability</a:t>
            </a:r>
            <a:br>
              <a:rPr lang="en-US" sz="3600" dirty="0"/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Contributions from genomic studies in African ancestry populations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A4D9F9-CDA3-4E23-9D52-3FED9B547380}"/>
              </a:ext>
            </a:extLst>
          </p:cNvPr>
          <p:cNvSpPr/>
          <p:nvPr/>
        </p:nvSpPr>
        <p:spPr>
          <a:xfrm>
            <a:off x="66021" y="6403537"/>
            <a:ext cx="1615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Calibri" panose="020F0502020204030204" pitchFamily="34" charset="0"/>
              </a:rPr>
              <a:t>May 1&amp;2, 2018</a:t>
            </a:r>
          </a:p>
        </p:txBody>
      </p:sp>
    </p:spTree>
    <p:extLst>
      <p:ext uri="{BB962C8B-B14F-4D97-AF65-F5344CB8AC3E}">
        <p14:creationId xmlns:p14="http://schemas.microsoft.com/office/powerpoint/2010/main" val="82306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99FF29-9554-4C72-BADB-F89B68967F2A}"/>
              </a:ext>
            </a:extLst>
          </p:cNvPr>
          <p:cNvSpPr/>
          <p:nvPr/>
        </p:nvSpPr>
        <p:spPr>
          <a:xfrm>
            <a:off x="688156" y="406148"/>
            <a:ext cx="10878532" cy="701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Discovery and refinement of genome-wide associated loci for serum uric acid in Africans</a:t>
            </a:r>
            <a:endParaRPr lang="en-US" sz="23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43862-F0B7-4CD0-A989-20E3193F1551}"/>
              </a:ext>
            </a:extLst>
          </p:cNvPr>
          <p:cNvSpPr/>
          <p:nvPr/>
        </p:nvSpPr>
        <p:spPr>
          <a:xfrm>
            <a:off x="645736" y="1426846"/>
            <a:ext cx="1096337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000" dirty="0">
                <a:ea typeface="Calibri" panose="020F0502020204030204" pitchFamily="34" charset="0"/>
              </a:rPr>
              <a:t>Heritability is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</a:rPr>
              <a:t>35.4%</a:t>
            </a:r>
            <a:r>
              <a:rPr lang="en-US" sz="2000" dirty="0">
                <a:ea typeface="Calibri" panose="020F0502020204030204" pitchFamily="34" charset="0"/>
              </a:rPr>
              <a:t> in (HUFS - African Americans),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</a:rPr>
              <a:t>39.9%</a:t>
            </a:r>
            <a:r>
              <a:rPr lang="en-US" sz="2000" dirty="0">
                <a:ea typeface="Calibri" panose="020F0502020204030204" pitchFamily="34" charset="0"/>
              </a:rPr>
              <a:t> in (NHLBI Family Heart Study - European families),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</a:rPr>
              <a:t>34.0% </a:t>
            </a:r>
            <a:r>
              <a:rPr lang="en-US" sz="2000" dirty="0">
                <a:ea typeface="Calibri" panose="020F0502020204030204" pitchFamily="34" charset="0"/>
              </a:rPr>
              <a:t>in Sardinians, and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</a:rPr>
              <a:t>36%</a:t>
            </a:r>
            <a:r>
              <a:rPr lang="en-US" sz="2000" dirty="0">
                <a:ea typeface="Calibri" panose="020F0502020204030204" pitchFamily="34" charset="0"/>
              </a:rPr>
              <a:t> in Icelanders. For some unknown reason, the Framingham Heart Study yielded 63% (data from the 1970s). </a:t>
            </a:r>
            <a:r>
              <a:rPr lang="en-US" sz="2000" b="1" dirty="0">
                <a:ea typeface="Calibri" panose="020F0502020204030204" pitchFamily="34" charset="0"/>
              </a:rPr>
              <a:t>Question – distortion of the range of heritability</a:t>
            </a:r>
          </a:p>
          <a:p>
            <a:pPr marL="342900" indent="-342900">
              <a:buAutoNum type="arabicPeriod"/>
            </a:pP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Performed first GWAS for uric acid in Africans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= 4,126);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replication in African Americans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= 5,007)</a:t>
            </a:r>
          </a:p>
          <a:p>
            <a:pPr marL="342900" indent="-342900">
              <a:buAutoNum type="arabicPeriod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Identified two signals in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</a:rPr>
              <a:t>SLC2A9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(evidence for allelic heterogeneity) and one signal in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</a:rPr>
              <a:t>SLC22A12</a:t>
            </a:r>
          </a:p>
          <a:p>
            <a:pPr marL="342900" indent="-342900">
              <a:buAutoNum type="arabicPeriod"/>
            </a:pP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Single candidate causal variant at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</a:rPr>
              <a:t>SLC22A12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- low frequency in AFR but monomorphic in EUR (must be other causal variants in Europeans, therefore also evidence for allelic heterogeneity) 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The three signals account for 4.3% of variance of serum uric acid, or 12% of heritability</a:t>
            </a:r>
          </a:p>
          <a:p>
            <a:pPr marL="342900" indent="-342900">
              <a:buAutoNum type="arabicPeriod"/>
            </a:pPr>
            <a:endParaRPr lang="en-US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Compared to </a:t>
            </a:r>
            <a:r>
              <a:rPr lang="en-US" sz="2000" b="1" dirty="0"/>
              <a:t>7.0% in 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GWAS of </a:t>
            </a:r>
            <a:r>
              <a:rPr lang="en-US" sz="2000" dirty="0"/>
              <a:t>European-ancestry individuals (N &gt; 140,000) that identified 26 loci (</a:t>
            </a:r>
            <a:r>
              <a:rPr lang="en-US" sz="2000" dirty="0" err="1"/>
              <a:t>Kottgen</a:t>
            </a:r>
            <a:r>
              <a:rPr lang="en-US" sz="2000" dirty="0"/>
              <a:t> A et al. </a:t>
            </a:r>
            <a:r>
              <a:rPr lang="en-US" sz="2000" i="1" dirty="0"/>
              <a:t>Nat Genetics 2013)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FAEE0-020A-4880-9E44-A28FF4EC0371}"/>
              </a:ext>
            </a:extLst>
          </p:cNvPr>
          <p:cNvSpPr txBox="1"/>
          <p:nvPr/>
        </p:nvSpPr>
        <p:spPr>
          <a:xfrm>
            <a:off x="9040305" y="6240544"/>
            <a:ext cx="286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 review 2018</a:t>
            </a:r>
          </a:p>
        </p:txBody>
      </p:sp>
    </p:spTree>
    <p:extLst>
      <p:ext uri="{BB962C8B-B14F-4D97-AF65-F5344CB8AC3E}">
        <p14:creationId xmlns:p14="http://schemas.microsoft.com/office/powerpoint/2010/main" val="3672691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CC9D-F59A-46B6-A989-905D7929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41" y="-24628"/>
            <a:ext cx="11718637" cy="896360"/>
          </a:xfrm>
        </p:spPr>
        <p:txBody>
          <a:bodyPr>
            <a:normAutofit/>
          </a:bodyPr>
          <a:lstStyle/>
          <a:p>
            <a:r>
              <a:rPr lang="en-US" sz="2400" dirty="0"/>
              <a:t>CHARGE Gene-Lifestyle Interactions Working Group: Gene × Smoking Status on Serum Lipids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7EF977-89E1-429F-8A81-52C5667B5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473" y="5351057"/>
            <a:ext cx="6129504" cy="845928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Identified loci which would not have been identified in a standard GWAS model or with adjustment for smoking.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F62B4-D940-44A2-94A1-54C609EF2B68}"/>
              </a:ext>
            </a:extLst>
          </p:cNvPr>
          <p:cNvSpPr txBox="1"/>
          <p:nvPr/>
        </p:nvSpPr>
        <p:spPr>
          <a:xfrm>
            <a:off x="1986486" y="6409189"/>
            <a:ext cx="36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Bentley AR </a:t>
            </a:r>
            <a:r>
              <a:rPr lang="en-US" sz="1600" i="1" dirty="0"/>
              <a:t>et al</a:t>
            </a:r>
            <a:r>
              <a:rPr lang="en-US" sz="1600" dirty="0"/>
              <a:t>, </a:t>
            </a:r>
            <a:r>
              <a:rPr lang="en-US" sz="1600" i="1" dirty="0"/>
              <a:t>Nat Genet</a:t>
            </a:r>
            <a:r>
              <a:rPr lang="en-US" sz="1600" dirty="0"/>
              <a:t>, under review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88AB64-9A22-422B-96C2-E12F0D576917}"/>
              </a:ext>
            </a:extLst>
          </p:cNvPr>
          <p:cNvGrpSpPr/>
          <p:nvPr/>
        </p:nvGrpSpPr>
        <p:grpSpPr>
          <a:xfrm>
            <a:off x="423275" y="2746719"/>
            <a:ext cx="6227282" cy="2102109"/>
            <a:chOff x="5964718" y="4002966"/>
            <a:chExt cx="6227282" cy="2102109"/>
          </a:xfrm>
        </p:grpSpPr>
        <p:sp>
          <p:nvSpPr>
            <p:cNvPr id="8" name="TextBox 32">
              <a:extLst>
                <a:ext uri="{FF2B5EF4-FFF2-40B4-BE49-F238E27FC236}">
                  <a16:creationId xmlns:a16="http://schemas.microsoft.com/office/drawing/2014/main" id="{B4B70FC8-2AC6-4E58-8C32-9AA7F3B40CAC}"/>
                </a:ext>
              </a:extLst>
            </p:cNvPr>
            <p:cNvSpPr txBox="1"/>
            <p:nvPr/>
          </p:nvSpPr>
          <p:spPr>
            <a:xfrm>
              <a:off x="5977253" y="4002966"/>
              <a:ext cx="36572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0001FB"/>
                  </a:solidFill>
                </a:rPr>
                <a:t>Main Effect Model:  Y = β</a:t>
              </a:r>
              <a:r>
                <a:rPr lang="en-US" sz="1600" b="1" baseline="-25000" dirty="0">
                  <a:solidFill>
                    <a:srgbClr val="0001FB"/>
                  </a:solidFill>
                </a:rPr>
                <a:t>0</a:t>
              </a:r>
              <a:r>
                <a:rPr lang="en-US" sz="1600" b="1" dirty="0">
                  <a:solidFill>
                    <a:srgbClr val="0001FB"/>
                  </a:solidFill>
                </a:rPr>
                <a:t> + β</a:t>
              </a:r>
              <a:r>
                <a:rPr lang="en-US" sz="1600" b="1" baseline="-25000" dirty="0">
                  <a:solidFill>
                    <a:srgbClr val="0001FB"/>
                  </a:solidFill>
                </a:rPr>
                <a:t>C</a:t>
              </a:r>
              <a:r>
                <a:rPr lang="en-US" sz="1600" b="1" dirty="0">
                  <a:solidFill>
                    <a:srgbClr val="0001FB"/>
                  </a:solidFill>
                </a:rPr>
                <a:t>C + β</a:t>
              </a:r>
              <a:r>
                <a:rPr lang="en-US" sz="1600" b="1" baseline="-25000" dirty="0">
                  <a:solidFill>
                    <a:srgbClr val="0001FB"/>
                  </a:solidFill>
                </a:rPr>
                <a:t>G</a:t>
              </a:r>
              <a:r>
                <a:rPr lang="en-US" sz="1600" b="1" dirty="0">
                  <a:solidFill>
                    <a:srgbClr val="0001FB"/>
                  </a:solidFill>
                </a:rPr>
                <a:t> SNP</a:t>
              </a:r>
              <a:endParaRPr lang="en-US" sz="1600" b="1" i="1" dirty="0">
                <a:solidFill>
                  <a:srgbClr val="0001FB"/>
                </a:solidFill>
              </a:endParaRPr>
            </a:p>
          </p:txBody>
        </p:sp>
        <p:sp>
          <p:nvSpPr>
            <p:cNvPr id="9" name="TextBox 31">
              <a:extLst>
                <a:ext uri="{FF2B5EF4-FFF2-40B4-BE49-F238E27FC236}">
                  <a16:creationId xmlns:a16="http://schemas.microsoft.com/office/drawing/2014/main" id="{3509B246-A0DE-4BA7-B61D-D89D13EF7AC4}"/>
                </a:ext>
              </a:extLst>
            </p:cNvPr>
            <p:cNvSpPr txBox="1"/>
            <p:nvPr/>
          </p:nvSpPr>
          <p:spPr>
            <a:xfrm>
              <a:off x="5967604" y="4355677"/>
              <a:ext cx="47628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6395EC"/>
                  </a:solidFill>
                </a:rPr>
                <a:t>Smoking-Adjusted Model:  Y = β</a:t>
              </a:r>
              <a:r>
                <a:rPr lang="en-US" sz="1600" b="1" baseline="-25000" dirty="0">
                  <a:solidFill>
                    <a:srgbClr val="6395EC"/>
                  </a:solidFill>
                </a:rPr>
                <a:t>0</a:t>
              </a:r>
              <a:r>
                <a:rPr lang="en-US" sz="1600" b="1" dirty="0">
                  <a:solidFill>
                    <a:srgbClr val="6395EC"/>
                  </a:solidFill>
                </a:rPr>
                <a:t> + β</a:t>
              </a:r>
              <a:r>
                <a:rPr lang="en-US" sz="1600" b="1" baseline="-25000" dirty="0">
                  <a:solidFill>
                    <a:srgbClr val="6395EC"/>
                  </a:solidFill>
                </a:rPr>
                <a:t>C</a:t>
              </a:r>
              <a:r>
                <a:rPr lang="en-US" sz="1600" b="1" dirty="0">
                  <a:solidFill>
                    <a:srgbClr val="6395EC"/>
                  </a:solidFill>
                </a:rPr>
                <a:t>C</a:t>
              </a:r>
              <a:r>
                <a:rPr lang="da-DK" sz="1600" b="1" dirty="0">
                  <a:solidFill>
                    <a:srgbClr val="6395EC"/>
                  </a:solidFill>
                </a:rPr>
                <a:t> + </a:t>
              </a:r>
              <a:r>
                <a:rPr lang="en-US" sz="1600" b="1" dirty="0">
                  <a:solidFill>
                    <a:srgbClr val="6395EC"/>
                  </a:solidFill>
                </a:rPr>
                <a:t>β</a:t>
              </a:r>
              <a:r>
                <a:rPr lang="da-DK" sz="1600" b="1" baseline="-25000" dirty="0">
                  <a:solidFill>
                    <a:srgbClr val="6395EC"/>
                  </a:solidFill>
                </a:rPr>
                <a:t>E</a:t>
              </a:r>
              <a:r>
                <a:rPr lang="da-DK" sz="1600" b="1" dirty="0">
                  <a:solidFill>
                    <a:srgbClr val="6395EC"/>
                  </a:solidFill>
                </a:rPr>
                <a:t> E </a:t>
              </a:r>
              <a:r>
                <a:rPr lang="en-US" sz="1600" b="1" dirty="0">
                  <a:solidFill>
                    <a:srgbClr val="6395EC"/>
                  </a:solidFill>
                </a:rPr>
                <a:t>+ β</a:t>
              </a:r>
              <a:r>
                <a:rPr lang="en-US" sz="1600" b="1" baseline="-25000" dirty="0">
                  <a:solidFill>
                    <a:srgbClr val="6395EC"/>
                  </a:solidFill>
                </a:rPr>
                <a:t>G</a:t>
              </a:r>
              <a:r>
                <a:rPr lang="en-US" sz="1600" b="1" dirty="0">
                  <a:solidFill>
                    <a:srgbClr val="6395EC"/>
                  </a:solidFill>
                </a:rPr>
                <a:t> SNP</a:t>
              </a:r>
            </a:p>
          </p:txBody>
        </p:sp>
        <p:sp>
          <p:nvSpPr>
            <p:cNvPr id="10" name="TextBox 32">
              <a:extLst>
                <a:ext uri="{FF2B5EF4-FFF2-40B4-BE49-F238E27FC236}">
                  <a16:creationId xmlns:a16="http://schemas.microsoft.com/office/drawing/2014/main" id="{66F547EC-E94E-4A9C-920F-F6E4AB272633}"/>
                </a:ext>
              </a:extLst>
            </p:cNvPr>
            <p:cNvSpPr txBox="1"/>
            <p:nvPr/>
          </p:nvSpPr>
          <p:spPr>
            <a:xfrm>
              <a:off x="5964718" y="4708388"/>
              <a:ext cx="5139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DE9FDD"/>
                  </a:solidFill>
                </a:rPr>
                <a:t>Main Effect Model (STRATIFIED E=0):  Y = β</a:t>
              </a:r>
              <a:r>
                <a:rPr lang="en-US" sz="1600" b="1" baseline="-25000" dirty="0">
                  <a:solidFill>
                    <a:srgbClr val="DE9FDD"/>
                  </a:solidFill>
                </a:rPr>
                <a:t>0</a:t>
              </a:r>
              <a:r>
                <a:rPr lang="en-US" sz="1600" b="1" dirty="0">
                  <a:solidFill>
                    <a:srgbClr val="DE9FDD"/>
                  </a:solidFill>
                </a:rPr>
                <a:t> + β</a:t>
              </a:r>
              <a:r>
                <a:rPr lang="en-US" sz="1600" b="1" baseline="-25000" dirty="0">
                  <a:solidFill>
                    <a:srgbClr val="DE9FDD"/>
                  </a:solidFill>
                </a:rPr>
                <a:t>C</a:t>
              </a:r>
              <a:r>
                <a:rPr lang="en-US" sz="1600" b="1" dirty="0">
                  <a:solidFill>
                    <a:srgbClr val="DE9FDD"/>
                  </a:solidFill>
                </a:rPr>
                <a:t>C + β</a:t>
              </a:r>
              <a:r>
                <a:rPr lang="en-US" sz="1600" b="1" baseline="-25000" dirty="0">
                  <a:solidFill>
                    <a:srgbClr val="DE9FDD"/>
                  </a:solidFill>
                </a:rPr>
                <a:t>G</a:t>
              </a:r>
              <a:r>
                <a:rPr lang="en-US" sz="1600" b="1" dirty="0">
                  <a:solidFill>
                    <a:srgbClr val="DE9FDD"/>
                  </a:solidFill>
                </a:rPr>
                <a:t> SNP</a:t>
              </a:r>
              <a:endParaRPr lang="en-US" sz="1600" b="1" i="1" dirty="0">
                <a:solidFill>
                  <a:srgbClr val="DE9FDD"/>
                </a:solidFill>
              </a:endParaRPr>
            </a:p>
          </p:txBody>
        </p:sp>
        <p:sp>
          <p:nvSpPr>
            <p:cNvPr id="11" name="TextBox 32">
              <a:extLst>
                <a:ext uri="{FF2B5EF4-FFF2-40B4-BE49-F238E27FC236}">
                  <a16:creationId xmlns:a16="http://schemas.microsoft.com/office/drawing/2014/main" id="{F452C92A-1A31-4907-B4A1-D407A1E9DF3C}"/>
                </a:ext>
              </a:extLst>
            </p:cNvPr>
            <p:cNvSpPr txBox="1"/>
            <p:nvPr/>
          </p:nvSpPr>
          <p:spPr>
            <a:xfrm>
              <a:off x="5964718" y="5061099"/>
              <a:ext cx="5139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DB6FD6"/>
                  </a:solidFill>
                </a:rPr>
                <a:t>Main Effect Model (STRATIFIED E=1):  Y = β</a:t>
              </a:r>
              <a:r>
                <a:rPr lang="en-US" sz="1600" b="1" baseline="-25000" dirty="0">
                  <a:solidFill>
                    <a:srgbClr val="DB6FD6"/>
                  </a:solidFill>
                </a:rPr>
                <a:t>0</a:t>
              </a:r>
              <a:r>
                <a:rPr lang="en-US" sz="1600" b="1" dirty="0">
                  <a:solidFill>
                    <a:srgbClr val="DB6FD6"/>
                  </a:solidFill>
                </a:rPr>
                <a:t> + β</a:t>
              </a:r>
              <a:r>
                <a:rPr lang="en-US" sz="1600" b="1" baseline="-25000" dirty="0">
                  <a:solidFill>
                    <a:srgbClr val="DB6FD6"/>
                  </a:solidFill>
                </a:rPr>
                <a:t>C</a:t>
              </a:r>
              <a:r>
                <a:rPr lang="en-US" sz="1600" b="1" dirty="0">
                  <a:solidFill>
                    <a:srgbClr val="DB6FD6"/>
                  </a:solidFill>
                </a:rPr>
                <a:t>C + β</a:t>
              </a:r>
              <a:r>
                <a:rPr lang="en-US" sz="1600" b="1" baseline="-25000" dirty="0">
                  <a:solidFill>
                    <a:srgbClr val="DB6FD6"/>
                  </a:solidFill>
                </a:rPr>
                <a:t>G</a:t>
              </a:r>
              <a:r>
                <a:rPr lang="en-US" sz="1600" b="1" dirty="0">
                  <a:solidFill>
                    <a:srgbClr val="DB6FD6"/>
                  </a:solidFill>
                </a:rPr>
                <a:t> SNP</a:t>
              </a:r>
              <a:endParaRPr lang="en-US" sz="1600" b="1" i="1" dirty="0">
                <a:solidFill>
                  <a:srgbClr val="DB6FD6"/>
                </a:solidFill>
              </a:endParaRPr>
            </a:p>
          </p:txBody>
        </p: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E6B6ABEC-E112-4082-8FBD-F9F9644460D9}"/>
                </a:ext>
              </a:extLst>
            </p:cNvPr>
            <p:cNvSpPr txBox="1"/>
            <p:nvPr/>
          </p:nvSpPr>
          <p:spPr>
            <a:xfrm>
              <a:off x="5975042" y="5413810"/>
              <a:ext cx="5744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66CD00"/>
                  </a:solidFill>
                </a:rPr>
                <a:t>Interaction Model (1df):  Y = β</a:t>
              </a:r>
              <a:r>
                <a:rPr lang="en-US" sz="1600" b="1" baseline="-25000" dirty="0">
                  <a:solidFill>
                    <a:srgbClr val="66CD00"/>
                  </a:solidFill>
                </a:rPr>
                <a:t>0</a:t>
              </a:r>
              <a:r>
                <a:rPr lang="en-US" sz="1600" b="1" dirty="0">
                  <a:solidFill>
                    <a:srgbClr val="66CD00"/>
                  </a:solidFill>
                </a:rPr>
                <a:t> + β</a:t>
              </a:r>
              <a:r>
                <a:rPr lang="en-US" sz="1600" b="1" baseline="-25000" dirty="0">
                  <a:solidFill>
                    <a:srgbClr val="66CD00"/>
                  </a:solidFill>
                </a:rPr>
                <a:t>C</a:t>
              </a:r>
              <a:r>
                <a:rPr lang="en-US" sz="1600" b="1" dirty="0">
                  <a:solidFill>
                    <a:srgbClr val="66CD00"/>
                  </a:solidFill>
                </a:rPr>
                <a:t>C </a:t>
              </a:r>
              <a:r>
                <a:rPr lang="da-DK" sz="1600" b="1" dirty="0">
                  <a:solidFill>
                    <a:srgbClr val="66CD00"/>
                  </a:solidFill>
                </a:rPr>
                <a:t>+ </a:t>
              </a:r>
              <a:r>
                <a:rPr lang="en-US" sz="1600" b="1" dirty="0">
                  <a:solidFill>
                    <a:srgbClr val="66CD00"/>
                  </a:solidFill>
                </a:rPr>
                <a:t>β</a:t>
              </a:r>
              <a:r>
                <a:rPr lang="da-DK" sz="1600" b="1" baseline="-25000" dirty="0">
                  <a:solidFill>
                    <a:srgbClr val="66CD00"/>
                  </a:solidFill>
                </a:rPr>
                <a:t>E</a:t>
              </a:r>
              <a:r>
                <a:rPr lang="da-DK" sz="1600" b="1" dirty="0">
                  <a:solidFill>
                    <a:srgbClr val="66CD00"/>
                  </a:solidFill>
                </a:rPr>
                <a:t> E </a:t>
              </a:r>
              <a:r>
                <a:rPr lang="en-US" sz="1600" b="1" dirty="0">
                  <a:solidFill>
                    <a:srgbClr val="66CD00"/>
                  </a:solidFill>
                </a:rPr>
                <a:t>+ β</a:t>
              </a:r>
              <a:r>
                <a:rPr lang="en-US" sz="1600" b="1" baseline="-25000" dirty="0">
                  <a:solidFill>
                    <a:srgbClr val="66CD00"/>
                  </a:solidFill>
                </a:rPr>
                <a:t>G</a:t>
              </a:r>
              <a:r>
                <a:rPr lang="en-US" sz="1600" b="1" dirty="0">
                  <a:solidFill>
                    <a:srgbClr val="66CD00"/>
                  </a:solidFill>
                </a:rPr>
                <a:t> SNP </a:t>
              </a:r>
              <a:r>
                <a:rPr lang="da-DK" sz="1600" b="1" dirty="0">
                  <a:solidFill>
                    <a:srgbClr val="66CD00"/>
                  </a:solidFill>
                </a:rPr>
                <a:t>+ </a:t>
              </a:r>
              <a:r>
                <a:rPr lang="en-US" sz="1600" b="1" u="sng" dirty="0">
                  <a:solidFill>
                    <a:srgbClr val="66CD00"/>
                  </a:solidFill>
                </a:rPr>
                <a:t>β</a:t>
              </a:r>
              <a:r>
                <a:rPr lang="da-DK" sz="1600" b="1" u="sng" baseline="-25000" dirty="0">
                  <a:solidFill>
                    <a:srgbClr val="66CD00"/>
                  </a:solidFill>
                </a:rPr>
                <a:t>GE</a:t>
              </a:r>
              <a:r>
                <a:rPr lang="da-DK" sz="1600" b="1" u="sng" dirty="0">
                  <a:solidFill>
                    <a:srgbClr val="66CD00"/>
                  </a:solidFill>
                </a:rPr>
                <a:t> E × SNP</a:t>
              </a:r>
              <a:endParaRPr lang="en-US" sz="1600" b="1" u="sng" dirty="0">
                <a:solidFill>
                  <a:srgbClr val="66CD00"/>
                </a:solidFill>
              </a:endParaRPr>
            </a:p>
          </p:txBody>
        </p:sp>
        <p:sp>
          <p:nvSpPr>
            <p:cNvPr id="13" name="TextBox 28">
              <a:extLst>
                <a:ext uri="{FF2B5EF4-FFF2-40B4-BE49-F238E27FC236}">
                  <a16:creationId xmlns:a16="http://schemas.microsoft.com/office/drawing/2014/main" id="{7C5A5741-40F3-4DB0-86E0-4AD29AEC8653}"/>
                </a:ext>
              </a:extLst>
            </p:cNvPr>
            <p:cNvSpPr txBox="1"/>
            <p:nvPr/>
          </p:nvSpPr>
          <p:spPr>
            <a:xfrm>
              <a:off x="5974465" y="5766521"/>
              <a:ext cx="62175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228B22"/>
                  </a:solidFill>
                </a:rPr>
                <a:t>Interaction Model (Joint 2df):  Y = β</a:t>
              </a:r>
              <a:r>
                <a:rPr lang="en-US" sz="1600" b="1" baseline="-25000" dirty="0">
                  <a:solidFill>
                    <a:srgbClr val="228B22"/>
                  </a:solidFill>
                </a:rPr>
                <a:t>0</a:t>
              </a:r>
              <a:r>
                <a:rPr lang="en-US" sz="1600" b="1" dirty="0">
                  <a:solidFill>
                    <a:srgbClr val="228B22"/>
                  </a:solidFill>
                </a:rPr>
                <a:t> + β</a:t>
              </a:r>
              <a:r>
                <a:rPr lang="en-US" sz="1600" b="1" baseline="-25000" dirty="0">
                  <a:solidFill>
                    <a:srgbClr val="228B22"/>
                  </a:solidFill>
                </a:rPr>
                <a:t>C</a:t>
              </a:r>
              <a:r>
                <a:rPr lang="en-US" sz="1600" b="1" dirty="0">
                  <a:solidFill>
                    <a:srgbClr val="228B22"/>
                  </a:solidFill>
                </a:rPr>
                <a:t>C </a:t>
              </a:r>
              <a:r>
                <a:rPr lang="da-DK" sz="1600" b="1" dirty="0">
                  <a:solidFill>
                    <a:srgbClr val="228B22"/>
                  </a:solidFill>
                </a:rPr>
                <a:t>+ </a:t>
              </a:r>
              <a:r>
                <a:rPr lang="en-US" sz="1600" b="1" dirty="0">
                  <a:solidFill>
                    <a:srgbClr val="228B22"/>
                  </a:solidFill>
                </a:rPr>
                <a:t>β</a:t>
              </a:r>
              <a:r>
                <a:rPr lang="da-DK" sz="1600" b="1" baseline="-25000" dirty="0">
                  <a:solidFill>
                    <a:srgbClr val="228B22"/>
                  </a:solidFill>
                </a:rPr>
                <a:t>E</a:t>
              </a:r>
              <a:r>
                <a:rPr lang="da-DK" sz="1600" b="1" dirty="0">
                  <a:solidFill>
                    <a:srgbClr val="228B22"/>
                  </a:solidFill>
                </a:rPr>
                <a:t> E </a:t>
              </a:r>
              <a:r>
                <a:rPr lang="en-US" sz="1600" b="1" dirty="0">
                  <a:solidFill>
                    <a:srgbClr val="228B22"/>
                  </a:solidFill>
                </a:rPr>
                <a:t>+ </a:t>
              </a:r>
              <a:r>
                <a:rPr lang="en-US" sz="1600" b="1" u="sng" dirty="0">
                  <a:solidFill>
                    <a:srgbClr val="228B22"/>
                  </a:solidFill>
                </a:rPr>
                <a:t>β</a:t>
              </a:r>
              <a:r>
                <a:rPr lang="en-US" sz="1600" b="1" u="sng" baseline="-25000" dirty="0">
                  <a:solidFill>
                    <a:srgbClr val="228B22"/>
                  </a:solidFill>
                </a:rPr>
                <a:t>G</a:t>
              </a:r>
              <a:r>
                <a:rPr lang="en-US" sz="1600" b="1" u="sng" dirty="0">
                  <a:solidFill>
                    <a:srgbClr val="228B22"/>
                  </a:solidFill>
                </a:rPr>
                <a:t> SNP </a:t>
              </a:r>
              <a:r>
                <a:rPr lang="da-DK" sz="1600" b="1" u="sng" dirty="0">
                  <a:solidFill>
                    <a:srgbClr val="228B22"/>
                  </a:solidFill>
                </a:rPr>
                <a:t>+ </a:t>
              </a:r>
              <a:r>
                <a:rPr lang="en-US" sz="1600" b="1" u="sng" dirty="0">
                  <a:solidFill>
                    <a:srgbClr val="228B22"/>
                  </a:solidFill>
                </a:rPr>
                <a:t>β</a:t>
              </a:r>
              <a:r>
                <a:rPr lang="da-DK" sz="1600" b="1" u="sng" baseline="-25000" dirty="0">
                  <a:solidFill>
                    <a:srgbClr val="228B22"/>
                  </a:solidFill>
                </a:rPr>
                <a:t>GE</a:t>
              </a:r>
              <a:r>
                <a:rPr lang="da-DK" sz="1600" b="1" u="sng" dirty="0">
                  <a:solidFill>
                    <a:srgbClr val="228B22"/>
                  </a:solidFill>
                </a:rPr>
                <a:t> E × SNP</a:t>
              </a:r>
              <a:endParaRPr lang="en-US" sz="1600" b="1" u="sng" dirty="0">
                <a:solidFill>
                  <a:srgbClr val="228B22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9DEC04-1552-482A-9C83-04C1EB2BE354}"/>
              </a:ext>
            </a:extLst>
          </p:cNvPr>
          <p:cNvGrpSpPr/>
          <p:nvPr/>
        </p:nvGrpSpPr>
        <p:grpSpPr>
          <a:xfrm>
            <a:off x="7017101" y="871732"/>
            <a:ext cx="5174899" cy="5633029"/>
            <a:chOff x="7017101" y="871732"/>
            <a:chExt cx="5174899" cy="56330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7C4F1A-A5D6-4C63-A64C-91664B07B173}"/>
                </a:ext>
              </a:extLst>
            </p:cNvPr>
            <p:cNvSpPr txBox="1"/>
            <p:nvPr/>
          </p:nvSpPr>
          <p:spPr>
            <a:xfrm>
              <a:off x="7110599" y="6196984"/>
              <a:ext cx="4435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C: Covariates; E: Environmental Exposure (Smoking Status)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B41A1D-62DC-4A0F-A7F5-1D55C08DBF34}"/>
                </a:ext>
              </a:extLst>
            </p:cNvPr>
            <p:cNvGrpSpPr/>
            <p:nvPr/>
          </p:nvGrpSpPr>
          <p:grpSpPr>
            <a:xfrm>
              <a:off x="7017101" y="871732"/>
              <a:ext cx="5174899" cy="5167198"/>
              <a:chOff x="712425" y="1048046"/>
              <a:chExt cx="5174899" cy="51671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425" y="1048046"/>
                <a:ext cx="5174899" cy="5167198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B58588-2DC5-4D68-9380-62D607270D3B}"/>
                  </a:ext>
                </a:extLst>
              </p:cNvPr>
              <p:cNvSpPr txBox="1"/>
              <p:nvPr/>
            </p:nvSpPr>
            <p:spPr>
              <a:xfrm>
                <a:off x="1784496" y="1678928"/>
                <a:ext cx="782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TG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BB66FE-2D6A-42EF-8824-35BB80D69669}"/>
                  </a:ext>
                </a:extLst>
              </p:cNvPr>
              <p:cNvSpPr txBox="1"/>
              <p:nvPr/>
            </p:nvSpPr>
            <p:spPr>
              <a:xfrm>
                <a:off x="3738399" y="1707089"/>
                <a:ext cx="15029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LDL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5FE0EC-F795-40DE-9098-AE0EAF0EEBE7}"/>
                  </a:ext>
                </a:extLst>
              </p:cNvPr>
              <p:cNvSpPr txBox="1"/>
              <p:nvPr/>
            </p:nvSpPr>
            <p:spPr>
              <a:xfrm>
                <a:off x="1357460" y="1417264"/>
                <a:ext cx="313239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F04255-1418-4297-8EDC-23B52DE1DFDB}"/>
              </a:ext>
            </a:extLst>
          </p:cNvPr>
          <p:cNvGrpSpPr/>
          <p:nvPr/>
        </p:nvGrpSpPr>
        <p:grpSpPr>
          <a:xfrm>
            <a:off x="205261" y="1047197"/>
            <a:ext cx="6550031" cy="1376131"/>
            <a:chOff x="2677230" y="4315294"/>
            <a:chExt cx="6550031" cy="13761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DF79FB-6F6D-4CA5-99AA-649476BE3E2D}"/>
                </a:ext>
              </a:extLst>
            </p:cNvPr>
            <p:cNvSpPr txBox="1"/>
            <p:nvPr/>
          </p:nvSpPr>
          <p:spPr>
            <a:xfrm>
              <a:off x="2677230" y="4315294"/>
              <a:ext cx="369332" cy="48987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200" i="1" dirty="0"/>
                <a:t>Model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9C249D-659A-4D42-8A25-D808B22499E8}"/>
                </a:ext>
              </a:extLst>
            </p:cNvPr>
            <p:cNvSpPr txBox="1"/>
            <p:nvPr/>
          </p:nvSpPr>
          <p:spPr>
            <a:xfrm>
              <a:off x="2677230" y="4843062"/>
              <a:ext cx="369332" cy="60850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200" i="1" dirty="0"/>
                <a:t>Samples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6E528A6-2E62-4467-A864-C03BB86A4546}"/>
                </a:ext>
              </a:extLst>
            </p:cNvPr>
            <p:cNvGrpSpPr/>
            <p:nvPr/>
          </p:nvGrpSpPr>
          <p:grpSpPr>
            <a:xfrm>
              <a:off x="2842044" y="4345066"/>
              <a:ext cx="6385217" cy="1346359"/>
              <a:chOff x="2390920" y="4326324"/>
              <a:chExt cx="6385217" cy="134635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BB5A6A-D6F9-496E-B19B-69B55205F040}"/>
                  </a:ext>
                </a:extLst>
              </p:cNvPr>
              <p:cNvSpPr txBox="1"/>
              <p:nvPr/>
            </p:nvSpPr>
            <p:spPr>
              <a:xfrm>
                <a:off x="2390920" y="4326324"/>
                <a:ext cx="461665" cy="1113510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dirty="0"/>
                  <a:t>Stage 1 + 2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0FD9D39-4F47-4FAF-A4BE-E8A49D3942D6}"/>
                  </a:ext>
                </a:extLst>
              </p:cNvPr>
              <p:cNvSpPr txBox="1"/>
              <p:nvPr/>
            </p:nvSpPr>
            <p:spPr>
              <a:xfrm>
                <a:off x="4946988" y="5395684"/>
                <a:ext cx="17005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13 </a:t>
                </a:r>
                <a:r>
                  <a:rPr lang="en-US" sz="1200" dirty="0"/>
                  <a:t>novel loci p &lt; 5 × 10</a:t>
                </a:r>
                <a:r>
                  <a:rPr lang="en-US" sz="1200" baseline="30000" dirty="0"/>
                  <a:t>-8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F786A1E-B672-4745-A479-C5411A4FBAF4}"/>
                  </a:ext>
                </a:extLst>
              </p:cNvPr>
              <p:cNvSpPr/>
              <p:nvPr/>
            </p:nvSpPr>
            <p:spPr>
              <a:xfrm>
                <a:off x="3051197" y="4354158"/>
                <a:ext cx="5724940" cy="43424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8">
                <a:extLst>
                  <a:ext uri="{FF2B5EF4-FFF2-40B4-BE49-F238E27FC236}">
                    <a16:creationId xmlns:a16="http://schemas.microsoft.com/office/drawing/2014/main" id="{6065A62E-292D-4FF7-A1A6-2D7EB8D010DB}"/>
                  </a:ext>
                </a:extLst>
              </p:cNvPr>
              <p:cNvSpPr txBox="1"/>
              <p:nvPr/>
            </p:nvSpPr>
            <p:spPr>
              <a:xfrm>
                <a:off x="3555984" y="4432782"/>
                <a:ext cx="5122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Interaction Model (</a:t>
                </a:r>
                <a:r>
                  <a:rPr lang="en-US" sz="1200" b="1" dirty="0"/>
                  <a:t>1df</a:t>
                </a:r>
                <a:r>
                  <a:rPr lang="en-US" sz="1200" dirty="0"/>
                  <a:t>, </a:t>
                </a:r>
                <a:r>
                  <a:rPr lang="en-US" sz="1200" u="sng" dirty="0"/>
                  <a:t>Joint 2df</a:t>
                </a:r>
                <a:r>
                  <a:rPr lang="en-US" sz="1200" dirty="0"/>
                  <a:t>):  Y = β</a:t>
                </a:r>
                <a:r>
                  <a:rPr lang="en-US" sz="1200" baseline="-25000" dirty="0"/>
                  <a:t>0</a:t>
                </a:r>
                <a:r>
                  <a:rPr lang="en-US" sz="1200" dirty="0"/>
                  <a:t> + β</a:t>
                </a:r>
                <a:r>
                  <a:rPr lang="en-US" sz="1200" baseline="-25000" dirty="0"/>
                  <a:t>C</a:t>
                </a:r>
                <a:r>
                  <a:rPr lang="en-US" sz="1200" dirty="0"/>
                  <a:t>C </a:t>
                </a:r>
                <a:r>
                  <a:rPr lang="da-DK" sz="1200" dirty="0"/>
                  <a:t>+ </a:t>
                </a:r>
                <a:r>
                  <a:rPr lang="en-US" sz="1200" dirty="0"/>
                  <a:t>β</a:t>
                </a:r>
                <a:r>
                  <a:rPr lang="da-DK" sz="1200" baseline="-25000" dirty="0"/>
                  <a:t>E</a:t>
                </a:r>
                <a:r>
                  <a:rPr lang="da-DK" sz="1200" dirty="0"/>
                  <a:t> E </a:t>
                </a:r>
                <a:r>
                  <a:rPr lang="en-US" sz="1200" dirty="0"/>
                  <a:t>+ </a:t>
                </a:r>
                <a:r>
                  <a:rPr lang="en-US" sz="1200" u="sng" dirty="0"/>
                  <a:t>β</a:t>
                </a:r>
                <a:r>
                  <a:rPr lang="en-US" sz="1200" u="sng" baseline="-25000" dirty="0"/>
                  <a:t>G</a:t>
                </a:r>
                <a:r>
                  <a:rPr lang="en-US" sz="1200" u="sng" dirty="0"/>
                  <a:t> SNP </a:t>
                </a:r>
                <a:r>
                  <a:rPr lang="da-DK" sz="1200" u="sng" dirty="0"/>
                  <a:t>+</a:t>
                </a:r>
                <a:r>
                  <a:rPr lang="da-DK" sz="1200" b="1" u="sng" dirty="0"/>
                  <a:t> </a:t>
                </a:r>
                <a:r>
                  <a:rPr lang="en-US" sz="1200" b="1" u="sng" dirty="0"/>
                  <a:t>β</a:t>
                </a:r>
                <a:r>
                  <a:rPr lang="da-DK" sz="1200" b="1" u="sng" baseline="-25000" dirty="0"/>
                  <a:t>GE</a:t>
                </a:r>
                <a:r>
                  <a:rPr lang="da-DK" sz="1200" b="1" u="sng" dirty="0"/>
                  <a:t> E × SNP</a:t>
                </a:r>
                <a:endParaRPr lang="en-US" sz="1200" b="1" u="sng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25EEFD3-2E99-48B6-BB99-A6BDABE4DA97}"/>
                  </a:ext>
                </a:extLst>
              </p:cNvPr>
              <p:cNvSpPr/>
              <p:nvPr/>
            </p:nvSpPr>
            <p:spPr>
              <a:xfrm>
                <a:off x="3051196" y="4874522"/>
                <a:ext cx="790688" cy="415426"/>
              </a:xfrm>
              <a:prstGeom prst="rect">
                <a:avLst/>
              </a:prstGeom>
              <a:solidFill>
                <a:srgbClr val="EFF7FF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EUR</a:t>
                </a: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n=237,483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D114535-3ECA-449B-AFAF-A621B0F6C694}"/>
                  </a:ext>
                </a:extLst>
              </p:cNvPr>
              <p:cNvSpPr/>
              <p:nvPr/>
            </p:nvSpPr>
            <p:spPr>
              <a:xfrm>
                <a:off x="4058435" y="4874522"/>
                <a:ext cx="739728" cy="415426"/>
              </a:xfrm>
              <a:prstGeom prst="rect">
                <a:avLst/>
              </a:prstGeom>
              <a:solidFill>
                <a:srgbClr val="EFF7FF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AFR</a:t>
                </a: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n=30,970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1CF1610-584E-4126-98E1-B17379FF0650}"/>
                  </a:ext>
                </a:extLst>
              </p:cNvPr>
              <p:cNvSpPr/>
              <p:nvPr/>
            </p:nvSpPr>
            <p:spPr>
              <a:xfrm>
                <a:off x="5014714" y="4874522"/>
                <a:ext cx="754306" cy="415426"/>
              </a:xfrm>
              <a:prstGeom prst="rect">
                <a:avLst/>
              </a:prstGeom>
              <a:solidFill>
                <a:srgbClr val="EFF7FF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ASN</a:t>
                </a: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n=94,688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4A6E80-A23C-47C3-B44A-C91018903CBB}"/>
                  </a:ext>
                </a:extLst>
              </p:cNvPr>
              <p:cNvSpPr/>
              <p:nvPr/>
            </p:nvSpPr>
            <p:spPr>
              <a:xfrm>
                <a:off x="5985571" y="4874522"/>
                <a:ext cx="790446" cy="415426"/>
              </a:xfrm>
              <a:prstGeom prst="rect">
                <a:avLst/>
              </a:prstGeom>
              <a:solidFill>
                <a:srgbClr val="EFF7FF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HISP</a:t>
                </a: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 n=20,490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C2ACD8-E42C-44A4-82D2-D7A683FB0AB0}"/>
                  </a:ext>
                </a:extLst>
              </p:cNvPr>
              <p:cNvSpPr/>
              <p:nvPr/>
            </p:nvSpPr>
            <p:spPr>
              <a:xfrm>
                <a:off x="7956820" y="4874522"/>
                <a:ext cx="819316" cy="415426"/>
              </a:xfrm>
              <a:prstGeom prst="rect">
                <a:avLst/>
              </a:prstGeom>
              <a:solidFill>
                <a:srgbClr val="EFF7FF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TRANS</a:t>
                </a:r>
                <a:r>
                  <a:rPr lang="en-US" sz="1100" b="1" baseline="30000" dirty="0">
                    <a:solidFill>
                      <a:schemeClr val="tx1"/>
                    </a:solidFill>
                  </a:rPr>
                  <a:t>1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N=387,283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6FED61D-351D-4928-B808-27B57DB63A85}"/>
                  </a:ext>
                </a:extLst>
              </p:cNvPr>
              <p:cNvCxnSpPr/>
              <p:nvPr/>
            </p:nvCxnSpPr>
            <p:spPr>
              <a:xfrm>
                <a:off x="3560212" y="5295783"/>
                <a:ext cx="1439547" cy="220743"/>
              </a:xfrm>
              <a:prstGeom prst="straightConnector1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7DA154E-A3F8-4BBB-BF1B-E6CD5CB79FE8}"/>
                  </a:ext>
                </a:extLst>
              </p:cNvPr>
              <p:cNvCxnSpPr/>
              <p:nvPr/>
            </p:nvCxnSpPr>
            <p:spPr>
              <a:xfrm flipH="1">
                <a:off x="6647518" y="5295783"/>
                <a:ext cx="1850774" cy="220743"/>
              </a:xfrm>
              <a:prstGeom prst="straightConnector1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093EBB2-B618-4FF3-9CEC-57C3BF7DD258}"/>
                  </a:ext>
                </a:extLst>
              </p:cNvPr>
              <p:cNvCxnSpPr/>
              <p:nvPr/>
            </p:nvCxnSpPr>
            <p:spPr>
              <a:xfrm>
                <a:off x="4554603" y="5295783"/>
                <a:ext cx="801097" cy="124443"/>
              </a:xfrm>
              <a:prstGeom prst="straightConnector1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6178BBA-2D4B-4C8B-BB46-00EE9C21D540}"/>
                  </a:ext>
                </a:extLst>
              </p:cNvPr>
              <p:cNvCxnSpPr/>
              <p:nvPr/>
            </p:nvCxnSpPr>
            <p:spPr>
              <a:xfrm flipH="1">
                <a:off x="6084011" y="5295783"/>
                <a:ext cx="363760" cy="166904"/>
              </a:xfrm>
              <a:prstGeom prst="straightConnector1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6123FF3-5ECF-49FB-9F5D-B34422B269CB}"/>
                  </a:ext>
                </a:extLst>
              </p:cNvPr>
              <p:cNvCxnSpPr/>
              <p:nvPr/>
            </p:nvCxnSpPr>
            <p:spPr>
              <a:xfrm>
                <a:off x="5518540" y="5295783"/>
                <a:ext cx="186354" cy="124443"/>
              </a:xfrm>
              <a:prstGeom prst="straightConnector1">
                <a:avLst/>
              </a:prstGeom>
              <a:ln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1969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6A822-EECD-40F7-B611-9AE71DE8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75" y="1408722"/>
            <a:ext cx="4880654" cy="4873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F918C-D023-4FE1-A974-3FC9316D5F9B}"/>
              </a:ext>
            </a:extLst>
          </p:cNvPr>
          <p:cNvSpPr txBox="1"/>
          <p:nvPr/>
        </p:nvSpPr>
        <p:spPr>
          <a:xfrm>
            <a:off x="6174916" y="1408722"/>
            <a:ext cx="52339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Interaction of </a:t>
            </a:r>
            <a:r>
              <a:rPr lang="en-US" dirty="0" err="1"/>
              <a:t>chr</a:t>
            </a:r>
            <a:r>
              <a:rPr lang="en-US" dirty="0"/>
              <a:t> 1 locus with Current Smoking Status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7CE9FF-07D7-4631-BB46-CBB25348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14" y="171207"/>
            <a:ext cx="11527971" cy="1325563"/>
          </a:xfrm>
        </p:spPr>
        <p:txBody>
          <a:bodyPr>
            <a:normAutofit/>
          </a:bodyPr>
          <a:lstStyle/>
          <a:p>
            <a:r>
              <a:rPr lang="en-US" dirty="0"/>
              <a:t>Interethnic Differences in Interactions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968343A8-70DA-442E-8AC0-E7107D2C98D4}"/>
              </a:ext>
            </a:extLst>
          </p:cNvPr>
          <p:cNvSpPr txBox="1">
            <a:spLocks/>
          </p:cNvSpPr>
          <p:nvPr/>
        </p:nvSpPr>
        <p:spPr>
          <a:xfrm>
            <a:off x="629291" y="1593388"/>
            <a:ext cx="4782463" cy="44346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6 of 14 novel signals only statistically significant in AFR or in Trans-ancestry meta-analyses included AFR </a:t>
            </a:r>
          </a:p>
          <a:p>
            <a:r>
              <a:rPr lang="en-US" sz="2000" dirty="0"/>
              <a:t>Interethnic allele frequency differences contribute:</a:t>
            </a:r>
          </a:p>
          <a:p>
            <a:pPr lvl="1"/>
            <a:r>
              <a:rPr lang="en-US" sz="2000" dirty="0"/>
              <a:t>4 of 6 of these are absent among EUR</a:t>
            </a:r>
          </a:p>
          <a:p>
            <a:pPr lvl="1"/>
            <a:r>
              <a:rPr lang="en-US" sz="2000" dirty="0"/>
              <a:t>But 2 of these variants are in higher frequency among other studied populations with no association</a:t>
            </a:r>
          </a:p>
          <a:p>
            <a:r>
              <a:rPr lang="en-US" sz="2000" dirty="0"/>
              <a:t>Shown variant is a trans-</a:t>
            </a:r>
            <a:r>
              <a:rPr lang="en-US" sz="2000" dirty="0" err="1"/>
              <a:t>eQTL</a:t>
            </a:r>
            <a:r>
              <a:rPr lang="en-US" sz="2000" dirty="0"/>
              <a:t> for </a:t>
            </a:r>
            <a:r>
              <a:rPr lang="en-US" sz="2000" i="1" dirty="0"/>
              <a:t>TAS1R1</a:t>
            </a:r>
            <a:r>
              <a:rPr lang="en-US" sz="2000" dirty="0"/>
              <a:t>, which has been found to influence taste receptors, notably affecting cigarette smoking habits (Choi J-H, </a:t>
            </a:r>
            <a:r>
              <a:rPr lang="en-US" sz="2000" i="1" dirty="0" err="1"/>
              <a:t>Mol</a:t>
            </a:r>
            <a:r>
              <a:rPr lang="en-US" sz="2000" i="1" dirty="0"/>
              <a:t> </a:t>
            </a:r>
            <a:r>
              <a:rPr lang="en-US" sz="2000" i="1" dirty="0" err="1"/>
              <a:t>Nutr</a:t>
            </a:r>
            <a:r>
              <a:rPr lang="en-US" sz="2000" i="1" dirty="0"/>
              <a:t> &amp; Food Res</a:t>
            </a:r>
            <a:r>
              <a:rPr lang="en-US" sz="2000" dirty="0"/>
              <a:t>, 2016).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D7C12-5A27-407E-950A-2833D4B4C7C6}"/>
              </a:ext>
            </a:extLst>
          </p:cNvPr>
          <p:cNvSpPr txBox="1"/>
          <p:nvPr/>
        </p:nvSpPr>
        <p:spPr>
          <a:xfrm>
            <a:off x="8281530" y="6507678"/>
            <a:ext cx="36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Bentley AR </a:t>
            </a:r>
            <a:r>
              <a:rPr lang="en-US" sz="1600" i="1" dirty="0"/>
              <a:t>et al</a:t>
            </a:r>
            <a:r>
              <a:rPr lang="en-US" sz="1600" dirty="0"/>
              <a:t>, </a:t>
            </a:r>
            <a:r>
              <a:rPr lang="en-US" sz="1600" i="1" dirty="0"/>
              <a:t>Nat Genet</a:t>
            </a:r>
            <a:r>
              <a:rPr lang="en-US" sz="1600" dirty="0"/>
              <a:t>, under review</a:t>
            </a:r>
          </a:p>
        </p:txBody>
      </p:sp>
    </p:spTree>
    <p:extLst>
      <p:ext uri="{BB962C8B-B14F-4D97-AF65-F5344CB8AC3E}">
        <p14:creationId xmlns:p14="http://schemas.microsoft.com/office/powerpoint/2010/main" val="4018344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4EF7-52DC-4CA1-83B3-9800D1BED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82" y="5689576"/>
            <a:ext cx="5173980" cy="816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Another example using a 2 degree of freedom joint test of the interaction and main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F26FB-4DC7-4303-8A21-0366A8D17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44" t="24200" r="8031" b="26000"/>
          <a:stretch/>
        </p:blipFill>
        <p:spPr>
          <a:xfrm>
            <a:off x="6410131" y="914400"/>
            <a:ext cx="5088449" cy="4906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5ADCB5-2BCD-448D-ABDF-BA2E50FDA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/>
          <a:stretch/>
        </p:blipFill>
        <p:spPr>
          <a:xfrm>
            <a:off x="735330" y="914400"/>
            <a:ext cx="4861832" cy="45487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BE8ECC-895F-4070-B0A1-518C22347EB9}"/>
              </a:ext>
            </a:extLst>
          </p:cNvPr>
          <p:cNvSpPr txBox="1">
            <a:spLocks/>
          </p:cNvSpPr>
          <p:nvPr/>
        </p:nvSpPr>
        <p:spPr>
          <a:xfrm>
            <a:off x="2623616" y="352454"/>
            <a:ext cx="6216521" cy="452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Interethnic Differences in Interactions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0B35A-9E61-4C54-89D6-843FE62D2706}"/>
              </a:ext>
            </a:extLst>
          </p:cNvPr>
          <p:cNvSpPr txBox="1">
            <a:spLocks/>
          </p:cNvSpPr>
          <p:nvPr/>
        </p:nvSpPr>
        <p:spPr>
          <a:xfrm>
            <a:off x="6556465" y="5689576"/>
            <a:ext cx="5379720" cy="816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Such findings also observed in similar meta-analysis of Gene × Smoking Status on </a:t>
            </a:r>
            <a:r>
              <a:rPr lang="en-US" sz="1800" b="1" dirty="0"/>
              <a:t>blood pressure measures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1EA64-3AB2-4743-A4D6-55FCBAAB2113}"/>
              </a:ext>
            </a:extLst>
          </p:cNvPr>
          <p:cNvSpPr txBox="1"/>
          <p:nvPr/>
        </p:nvSpPr>
        <p:spPr>
          <a:xfrm>
            <a:off x="796289" y="6437289"/>
            <a:ext cx="36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Bentley AR </a:t>
            </a:r>
            <a:r>
              <a:rPr lang="en-US" sz="1600" i="1" dirty="0"/>
              <a:t>et al</a:t>
            </a:r>
            <a:r>
              <a:rPr lang="en-US" sz="1600" dirty="0"/>
              <a:t>, </a:t>
            </a:r>
            <a:r>
              <a:rPr lang="en-US" sz="1600" i="1" dirty="0"/>
              <a:t>Nat Genet</a:t>
            </a:r>
            <a:r>
              <a:rPr lang="en-US" sz="1600" dirty="0"/>
              <a:t>, under review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6321D-95E2-465B-BED7-9EAD93004F44}"/>
              </a:ext>
            </a:extLst>
          </p:cNvPr>
          <p:cNvSpPr txBox="1"/>
          <p:nvPr/>
        </p:nvSpPr>
        <p:spPr>
          <a:xfrm>
            <a:off x="8207545" y="6437289"/>
            <a:ext cx="2840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Sung YJ </a:t>
            </a:r>
            <a:r>
              <a:rPr lang="en-US" sz="1600" i="1" dirty="0"/>
              <a:t>et al</a:t>
            </a:r>
            <a:r>
              <a:rPr lang="en-US" sz="1600" dirty="0"/>
              <a:t>, </a:t>
            </a:r>
            <a:r>
              <a:rPr lang="en-US" sz="1600" i="1" dirty="0"/>
              <a:t>AJHG</a:t>
            </a:r>
            <a:r>
              <a:rPr lang="en-US" sz="1600" dirty="0"/>
              <a:t>, March 2018</a:t>
            </a:r>
          </a:p>
        </p:txBody>
      </p:sp>
    </p:spTree>
    <p:extLst>
      <p:ext uri="{BB962C8B-B14F-4D97-AF65-F5344CB8AC3E}">
        <p14:creationId xmlns:p14="http://schemas.microsoft.com/office/powerpoint/2010/main" val="272801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E7CE9FF-07D7-4631-BB46-CBB25348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548"/>
            <a:ext cx="12104370" cy="98242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Interactions Minor Contribution to % Variance Explained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D7C12-5A27-407E-950A-2833D4B4C7C6}"/>
              </a:ext>
            </a:extLst>
          </p:cNvPr>
          <p:cNvSpPr txBox="1"/>
          <p:nvPr/>
        </p:nvSpPr>
        <p:spPr>
          <a:xfrm>
            <a:off x="7024230" y="3547755"/>
            <a:ext cx="36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Bentley AR </a:t>
            </a:r>
            <a:r>
              <a:rPr lang="en-US" sz="1600" i="1" dirty="0"/>
              <a:t>et al</a:t>
            </a:r>
            <a:r>
              <a:rPr lang="en-US" sz="1600" dirty="0"/>
              <a:t>, </a:t>
            </a:r>
            <a:r>
              <a:rPr lang="en-US" sz="1600" i="1" dirty="0"/>
              <a:t>Nat Genet</a:t>
            </a:r>
            <a:r>
              <a:rPr lang="en-US" sz="1600" dirty="0"/>
              <a:t>, under review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E75BC5-0AA2-49D8-AB23-81842C1EE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012324"/>
              </p:ext>
            </p:extLst>
          </p:nvPr>
        </p:nvGraphicFramePr>
        <p:xfrm>
          <a:off x="2753220" y="3816391"/>
          <a:ext cx="6874802" cy="2546705"/>
        </p:xfrm>
        <a:graphic>
          <a:graphicData uri="http://schemas.openxmlformats.org/drawingml/2006/table">
            <a:tbl>
              <a:tblPr/>
              <a:tblGrid>
                <a:gridCol w="445029">
                  <a:extLst>
                    <a:ext uri="{9D8B030D-6E8A-4147-A177-3AD203B41FA5}">
                      <a16:colId xmlns:a16="http://schemas.microsoft.com/office/drawing/2014/main" val="4160327638"/>
                    </a:ext>
                  </a:extLst>
                </a:gridCol>
                <a:gridCol w="1334924">
                  <a:extLst>
                    <a:ext uri="{9D8B030D-6E8A-4147-A177-3AD203B41FA5}">
                      <a16:colId xmlns:a16="http://schemas.microsoft.com/office/drawing/2014/main" val="1584597360"/>
                    </a:ext>
                  </a:extLst>
                </a:gridCol>
                <a:gridCol w="1469067">
                  <a:extLst>
                    <a:ext uri="{9D8B030D-6E8A-4147-A177-3AD203B41FA5}">
                      <a16:colId xmlns:a16="http://schemas.microsoft.com/office/drawing/2014/main" val="4056232153"/>
                    </a:ext>
                  </a:extLst>
                </a:gridCol>
                <a:gridCol w="1208594">
                  <a:extLst>
                    <a:ext uri="{9D8B030D-6E8A-4147-A177-3AD203B41FA5}">
                      <a16:colId xmlns:a16="http://schemas.microsoft.com/office/drawing/2014/main" val="2737420256"/>
                    </a:ext>
                  </a:extLst>
                </a:gridCol>
                <a:gridCol w="1208594">
                  <a:extLst>
                    <a:ext uri="{9D8B030D-6E8A-4147-A177-3AD203B41FA5}">
                      <a16:colId xmlns:a16="http://schemas.microsoft.com/office/drawing/2014/main" val="673210632"/>
                    </a:ext>
                  </a:extLst>
                </a:gridCol>
                <a:gridCol w="1208594">
                  <a:extLst>
                    <a:ext uri="{9D8B030D-6E8A-4147-A177-3AD203B41FA5}">
                      <a16:colId xmlns:a16="http://schemas.microsoft.com/office/drawing/2014/main" val="2008374042"/>
                    </a:ext>
                  </a:extLst>
                </a:gridCol>
              </a:tblGrid>
              <a:tr h="189189">
                <a:tc gridSpan="6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99" marR="8599" marT="85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513748"/>
                  </a:ext>
                </a:extLst>
              </a:tr>
              <a:tr h="1891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Ancestry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Study (N)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Known BP Variants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Novel Variants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182348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 novel variants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 interactions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201529"/>
                  </a:ext>
                </a:extLst>
              </a:tr>
              <a:tr h="189189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SBP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European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WGHS (22,983)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30141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 (9,645)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0480343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 Biobank (137,426)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63136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Airwave study (14,002)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566060"/>
                  </a:ext>
                </a:extLst>
              </a:tr>
              <a:tr h="2764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African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JHS (2,134)    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563371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Asian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GenSalt (1,835)  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458516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SiMES (2,531)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257487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SINDI (2,491)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232995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SCES (1,848)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647591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Hispanic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 (10,294)            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73731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F2FD695-7AE9-4538-A745-D0E0CE552EDE}"/>
              </a:ext>
            </a:extLst>
          </p:cNvPr>
          <p:cNvSpPr txBox="1"/>
          <p:nvPr/>
        </p:nvSpPr>
        <p:spPr>
          <a:xfrm>
            <a:off x="7130910" y="6428262"/>
            <a:ext cx="2840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Sung YJ </a:t>
            </a:r>
            <a:r>
              <a:rPr lang="en-US" sz="1600" i="1" dirty="0"/>
              <a:t>et al</a:t>
            </a:r>
            <a:r>
              <a:rPr lang="en-US" sz="1600" dirty="0"/>
              <a:t>, </a:t>
            </a:r>
            <a:r>
              <a:rPr lang="en-US" sz="1600" i="1" dirty="0"/>
              <a:t>AJHG</a:t>
            </a:r>
            <a:r>
              <a:rPr lang="en-US" sz="1600" dirty="0"/>
              <a:t>, March 2018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5DFEA44-7315-48A6-A66F-B0C6CD831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68489"/>
              </p:ext>
            </p:extLst>
          </p:nvPr>
        </p:nvGraphicFramePr>
        <p:xfrm>
          <a:off x="2753220" y="915036"/>
          <a:ext cx="6874802" cy="2633953"/>
        </p:xfrm>
        <a:graphic>
          <a:graphicData uri="http://schemas.openxmlformats.org/drawingml/2006/table">
            <a:tbl>
              <a:tblPr/>
              <a:tblGrid>
                <a:gridCol w="445029">
                  <a:extLst>
                    <a:ext uri="{9D8B030D-6E8A-4147-A177-3AD203B41FA5}">
                      <a16:colId xmlns:a16="http://schemas.microsoft.com/office/drawing/2014/main" val="4160327638"/>
                    </a:ext>
                  </a:extLst>
                </a:gridCol>
                <a:gridCol w="1334924">
                  <a:extLst>
                    <a:ext uri="{9D8B030D-6E8A-4147-A177-3AD203B41FA5}">
                      <a16:colId xmlns:a16="http://schemas.microsoft.com/office/drawing/2014/main" val="1584597360"/>
                    </a:ext>
                  </a:extLst>
                </a:gridCol>
                <a:gridCol w="1469067">
                  <a:extLst>
                    <a:ext uri="{9D8B030D-6E8A-4147-A177-3AD203B41FA5}">
                      <a16:colId xmlns:a16="http://schemas.microsoft.com/office/drawing/2014/main" val="4056232153"/>
                    </a:ext>
                  </a:extLst>
                </a:gridCol>
                <a:gridCol w="1208594">
                  <a:extLst>
                    <a:ext uri="{9D8B030D-6E8A-4147-A177-3AD203B41FA5}">
                      <a16:colId xmlns:a16="http://schemas.microsoft.com/office/drawing/2014/main" val="2737420256"/>
                    </a:ext>
                  </a:extLst>
                </a:gridCol>
                <a:gridCol w="1208594">
                  <a:extLst>
                    <a:ext uri="{9D8B030D-6E8A-4147-A177-3AD203B41FA5}">
                      <a16:colId xmlns:a16="http://schemas.microsoft.com/office/drawing/2014/main" val="673210632"/>
                    </a:ext>
                  </a:extLst>
                </a:gridCol>
                <a:gridCol w="1208594">
                  <a:extLst>
                    <a:ext uri="{9D8B030D-6E8A-4147-A177-3AD203B41FA5}">
                      <a16:colId xmlns:a16="http://schemas.microsoft.com/office/drawing/2014/main" val="2008374042"/>
                    </a:ext>
                  </a:extLst>
                </a:gridCol>
              </a:tblGrid>
              <a:tr h="189189">
                <a:tc gridSpan="6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99" marR="8599" marT="85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513748"/>
                  </a:ext>
                </a:extLst>
              </a:tr>
              <a:tr h="1891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Ancestry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Study (N)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Known Lipids Variants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Novel Variants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182348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 novel variants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 interactions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201529"/>
                  </a:ext>
                </a:extLst>
              </a:tr>
              <a:tr h="189189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HDL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European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WGHS (23,141)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30141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 (9,052)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0480343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Airwave study (14,002)</a:t>
                      </a:r>
                    </a:p>
                  </a:txBody>
                  <a:tcPr marL="8599" marR="8599" marT="8599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566060"/>
                  </a:ext>
                </a:extLst>
              </a:tr>
              <a:tr h="2764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African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 (2,479)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258435"/>
                  </a:ext>
                </a:extLst>
              </a:tr>
              <a:tr h="2764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JHS (1,988)    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563371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Asian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GenSalt (1,813)  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458516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SiMES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(2,541)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257487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SINDI (2,496)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16.8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232995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SCES (1,853)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647591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Hispanic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 (10,091)            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8599" marR="8599" marT="85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737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781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0"/>
            <a:ext cx="91440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4279" y="2566647"/>
            <a:ext cx="4803907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Meta-analysis of T2D in AA  (8,284 cases &amp; 15,543 controls).  ~2.6M genotyped and imputed SNPs </a:t>
            </a:r>
          </a:p>
          <a:p>
            <a:endParaRPr lang="en-US" sz="2000" dirty="0"/>
          </a:p>
          <a:p>
            <a:r>
              <a:rPr lang="en-US" sz="2000" dirty="0"/>
              <a:t>Replication of 21 loci in AA (6,061 cases and 5,483 controls) and European ancestry (8,130 cases and 38,987 controls).</a:t>
            </a:r>
          </a:p>
          <a:p>
            <a:endParaRPr lang="en-US" sz="2000" dirty="0"/>
          </a:p>
          <a:p>
            <a:r>
              <a:rPr lang="en-US" sz="2000" dirty="0"/>
              <a:t> Identified five genome-wide significant loci - 3 known loci (</a:t>
            </a:r>
            <a:r>
              <a:rPr lang="en-US" sz="2000" i="1" dirty="0"/>
              <a:t>TCF7L2</a:t>
            </a:r>
            <a:r>
              <a:rPr lang="en-US" sz="2000" dirty="0"/>
              <a:t>, </a:t>
            </a:r>
            <a:r>
              <a:rPr lang="en-US" sz="2000" i="1" dirty="0"/>
              <a:t>HMGA2</a:t>
            </a:r>
            <a:r>
              <a:rPr lang="en-US" sz="2000" dirty="0"/>
              <a:t> and </a:t>
            </a:r>
            <a:r>
              <a:rPr lang="en-US" sz="2000" i="1" dirty="0"/>
              <a:t>KCNQ1</a:t>
            </a:r>
            <a:r>
              <a:rPr lang="en-US" sz="2000" dirty="0"/>
              <a:t>) &amp; 2 novel loci (</a:t>
            </a:r>
            <a:r>
              <a:rPr lang="en-US" sz="2000" i="1" dirty="0"/>
              <a:t>HLA-B</a:t>
            </a:r>
            <a:r>
              <a:rPr lang="en-US" sz="2000" dirty="0"/>
              <a:t> and </a:t>
            </a:r>
            <a:r>
              <a:rPr lang="en-US" sz="2000" i="1" dirty="0"/>
              <a:t>INS-IGF2</a:t>
            </a:r>
            <a:r>
              <a:rPr lang="en-US" sz="2000" dirty="0"/>
              <a:t>).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25391" r="61061" b="61714"/>
          <a:stretch/>
        </p:blipFill>
        <p:spPr bwMode="auto">
          <a:xfrm>
            <a:off x="1539354" y="70091"/>
            <a:ext cx="6836734" cy="88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18759" r="59562" b="77221"/>
          <a:stretch/>
        </p:blipFill>
        <p:spPr bwMode="auto">
          <a:xfrm>
            <a:off x="8847818" y="201157"/>
            <a:ext cx="2858908" cy="53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40057" r="59562" b="56162"/>
          <a:stretch/>
        </p:blipFill>
        <p:spPr bwMode="auto">
          <a:xfrm>
            <a:off x="1557296" y="989114"/>
            <a:ext cx="8348704" cy="30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91459" r="60866" b="2451"/>
          <a:stretch/>
        </p:blipFill>
        <p:spPr bwMode="auto">
          <a:xfrm>
            <a:off x="1557297" y="1514131"/>
            <a:ext cx="8342760" cy="50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1" y="1157196"/>
            <a:ext cx="40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…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/>
          <a:stretch/>
        </p:blipFill>
        <p:spPr bwMode="auto">
          <a:xfrm>
            <a:off x="7543800" y="1769050"/>
            <a:ext cx="3124200" cy="28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44279" y="2057400"/>
            <a:ext cx="10962447" cy="0"/>
          </a:xfrm>
          <a:prstGeom prst="line">
            <a:avLst/>
          </a:prstGeom>
          <a:ln w="76200">
            <a:solidFill>
              <a:srgbClr val="191B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728677" y="2723014"/>
            <a:ext cx="5078701" cy="3536952"/>
            <a:chOff x="4054666" y="2732695"/>
            <a:chExt cx="5078701" cy="3536952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666" y="2732695"/>
              <a:ext cx="5078701" cy="35369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114800" y="2808895"/>
              <a:ext cx="228600" cy="315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6714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C3A681-C3CF-42BA-BAA5-D3BF38C57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94" y="1855039"/>
            <a:ext cx="3731451" cy="4171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B32A3F-489E-40EA-932F-2FE1ECF92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3" y="235298"/>
            <a:ext cx="4729668" cy="130109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002A75-EEFB-42F1-AB62-076E127535D2}"/>
              </a:ext>
            </a:extLst>
          </p:cNvPr>
          <p:cNvCxnSpPr>
            <a:cxnSpLocks/>
          </p:cNvCxnSpPr>
          <p:nvPr/>
        </p:nvCxnSpPr>
        <p:spPr>
          <a:xfrm>
            <a:off x="4997393" y="-103695"/>
            <a:ext cx="24590" cy="6858000"/>
          </a:xfrm>
          <a:prstGeom prst="lin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573047D-08F1-4E39-AA96-1995CA144986}"/>
              </a:ext>
            </a:extLst>
          </p:cNvPr>
          <p:cNvSpPr txBox="1"/>
          <p:nvPr/>
        </p:nvSpPr>
        <p:spPr>
          <a:xfrm>
            <a:off x="1836370" y="2068241"/>
            <a:ext cx="1993392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Haplotype diversity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12FC2C-A9E1-48C4-ADD8-BF32E3FA8E91}"/>
              </a:ext>
            </a:extLst>
          </p:cNvPr>
          <p:cNvGrpSpPr/>
          <p:nvPr/>
        </p:nvGrpSpPr>
        <p:grpSpPr>
          <a:xfrm>
            <a:off x="5363853" y="150830"/>
            <a:ext cx="7233134" cy="6054530"/>
            <a:chOff x="6109753" y="337351"/>
            <a:chExt cx="7061552" cy="61576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E75319D-E4D8-4011-91D8-CF32CBAFF8CC}"/>
                </a:ext>
              </a:extLst>
            </p:cNvPr>
            <p:cNvGrpSpPr/>
            <p:nvPr/>
          </p:nvGrpSpPr>
          <p:grpSpPr>
            <a:xfrm>
              <a:off x="6109753" y="337351"/>
              <a:ext cx="5982067" cy="6157632"/>
              <a:chOff x="6383738" y="1149392"/>
              <a:chExt cx="6439428" cy="528901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4166E19-6DB9-45EE-B1BE-81602453F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83738" y="1149392"/>
                <a:ext cx="5695282" cy="500394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A1F97A-7AE7-4075-A06B-C94FA9125DFF}"/>
                  </a:ext>
                </a:extLst>
              </p:cNvPr>
              <p:cNvSpPr/>
              <p:nvPr/>
            </p:nvSpPr>
            <p:spPr>
              <a:xfrm>
                <a:off x="6750287" y="5873797"/>
                <a:ext cx="6072879" cy="564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Fine-Mapping - smaller haplotype blocks in African ancestry populations refined genome-wide significant loci</a:t>
                </a:r>
                <a:endParaRPr lang="en-US" b="1" i="1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50606F-DC5F-4CEA-B33F-D144FF7CB923}"/>
                </a:ext>
              </a:extLst>
            </p:cNvPr>
            <p:cNvSpPr txBox="1"/>
            <p:nvPr/>
          </p:nvSpPr>
          <p:spPr>
            <a:xfrm>
              <a:off x="10648147" y="1746507"/>
              <a:ext cx="2523158" cy="64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Uric Acid/</a:t>
              </a:r>
              <a:r>
                <a:rPr lang="en-US" i="1" dirty="0"/>
                <a:t>SLC2A9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795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F51CF9-38D5-471E-8C09-CB365A8D3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08" y="2346692"/>
            <a:ext cx="3576889" cy="3799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70A09-9B43-492C-9249-2535C42DB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705" y="2011863"/>
            <a:ext cx="4420623" cy="4436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73243E-7D73-4BD1-A12B-7AB777EB6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61"/>
            <a:ext cx="8550111" cy="16250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B3EDFB-72F9-4634-B0A2-D8893F560868}"/>
              </a:ext>
            </a:extLst>
          </p:cNvPr>
          <p:cNvGrpSpPr/>
          <p:nvPr/>
        </p:nvGrpSpPr>
        <p:grpSpPr>
          <a:xfrm>
            <a:off x="0" y="1890961"/>
            <a:ext cx="3509528" cy="313300"/>
            <a:chOff x="-287150" y="80274"/>
            <a:chExt cx="4724400" cy="53657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36475687-A77C-45D6-9470-E62D40520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7150" y="80274"/>
              <a:ext cx="4724400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F15D3D02-293F-4E0F-A915-C1ECDE6FB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04141"/>
              <a:ext cx="3190757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038A48D-A127-4ED8-A47C-2F1182639FD7}"/>
              </a:ext>
            </a:extLst>
          </p:cNvPr>
          <p:cNvSpPr/>
          <p:nvPr/>
        </p:nvSpPr>
        <p:spPr>
          <a:xfrm>
            <a:off x="8550111" y="2089127"/>
            <a:ext cx="3506771" cy="38625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New meta-analysis of two relatively large cohorts from West, East and South Africa</a:t>
            </a:r>
          </a:p>
          <a:p>
            <a:endParaRPr lang="en-GB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Fine-mapping of the 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TCF7L2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locus - T2D association signal shared between Europeans and Africans (indexed by rs7903146). </a:t>
            </a: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Detected a distinct, African-specific signal</a:t>
            </a: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GB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 detected one novel signal, MAF = 9.5%; monomorphic in Europeans and Asians.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9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90" y="115811"/>
            <a:ext cx="8770234" cy="649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90" y="933888"/>
            <a:ext cx="8220392" cy="845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1143" y="2339545"/>
            <a:ext cx="5490545" cy="37856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In this first GWAS of BMI in West Africans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Discovered that ~ 1% of West Africans and African Americans carry a genetic variant that increases their risk of obesity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Carrier of the risk allele in the semaphorin-4D (SEMA4D) gene were ~6 </a:t>
            </a:r>
            <a:r>
              <a:rPr lang="en-US" sz="2000" dirty="0" err="1"/>
              <a:t>Ibs</a:t>
            </a:r>
            <a:r>
              <a:rPr lang="en-US" sz="2000" dirty="0"/>
              <a:t> heavier than those without the genetic variant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Would not have been found in GWAS of Europeans and Asians: variant is monomorphic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-1" r="35990" b="675"/>
          <a:stretch/>
        </p:blipFill>
        <p:spPr>
          <a:xfrm>
            <a:off x="9844432" y="197690"/>
            <a:ext cx="2158327" cy="60548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220618" y="1779136"/>
            <a:ext cx="11782141" cy="35926"/>
          </a:xfrm>
          <a:prstGeom prst="line">
            <a:avLst/>
          </a:prstGeom>
          <a:ln w="76200">
            <a:solidFill>
              <a:srgbClr val="712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8964331" y="885321"/>
            <a:ext cx="3307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Obesity. 2017 Apr;25(4):794-800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241688-CAB0-4214-9FEC-D9D993A9CCC5}"/>
              </a:ext>
            </a:extLst>
          </p:cNvPr>
          <p:cNvGrpSpPr/>
          <p:nvPr/>
        </p:nvGrpSpPr>
        <p:grpSpPr>
          <a:xfrm>
            <a:off x="8681884" y="4661770"/>
            <a:ext cx="3243732" cy="1994669"/>
            <a:chOff x="8161591" y="4347138"/>
            <a:chExt cx="3360602" cy="2270768"/>
          </a:xfrm>
        </p:grpSpPr>
        <p:grpSp>
          <p:nvGrpSpPr>
            <p:cNvPr id="18" name="Group 17"/>
            <p:cNvGrpSpPr/>
            <p:nvPr/>
          </p:nvGrpSpPr>
          <p:grpSpPr>
            <a:xfrm>
              <a:off x="8161591" y="4347138"/>
              <a:ext cx="3360602" cy="1960994"/>
              <a:chOff x="7169304" y="4983106"/>
              <a:chExt cx="5022696" cy="214853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9304" y="4983106"/>
                <a:ext cx="5022696" cy="20510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46917" y="4983106"/>
                <a:ext cx="2487240" cy="292431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8718698" y="6751674"/>
                <a:ext cx="3354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334307" y="6762306"/>
                <a:ext cx="2147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</a:t>
                </a: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92CEBDA-E87A-49CC-9E01-1570411FC4E9}"/>
                </a:ext>
              </a:extLst>
            </p:cNvPr>
            <p:cNvSpPr/>
            <p:nvPr/>
          </p:nvSpPr>
          <p:spPr>
            <a:xfrm>
              <a:off x="8210451" y="6242354"/>
              <a:ext cx="3262881" cy="375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Mean BMI by alleles (p = 0.0007)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13FD14-A412-422B-92DF-C84229721FC9}"/>
              </a:ext>
            </a:extLst>
          </p:cNvPr>
          <p:cNvGrpSpPr/>
          <p:nvPr/>
        </p:nvGrpSpPr>
        <p:grpSpPr>
          <a:xfrm>
            <a:off x="7614898" y="1815062"/>
            <a:ext cx="4577102" cy="2738591"/>
            <a:chOff x="7614898" y="1815062"/>
            <a:chExt cx="4577102" cy="27385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6476" y="2183401"/>
              <a:ext cx="3311978" cy="23702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C22041-78A0-4E2D-A1D3-01E0DC2A24F3}"/>
                </a:ext>
              </a:extLst>
            </p:cNvPr>
            <p:cNvSpPr/>
            <p:nvPr/>
          </p:nvSpPr>
          <p:spPr>
            <a:xfrm>
              <a:off x="7614898" y="1815062"/>
              <a:ext cx="4577102" cy="388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Serum levels - obese vs non-obese (p &lt; 0.0001) 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16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5643716" y="1844440"/>
            <a:ext cx="64242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Sequenced 5 genes (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ABCA1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LCAT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LPL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PON1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SERPINE1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for variant discovery in African Americans with extreme lipids.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Follow-up in population-based sample of African Americans (n=1694)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16553" r="59163" b="57422"/>
          <a:stretch/>
        </p:blipFill>
        <p:spPr bwMode="auto">
          <a:xfrm>
            <a:off x="647088" y="-24892"/>
            <a:ext cx="6998043" cy="170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8" t="9570" r="59163" b="85990"/>
          <a:stretch/>
        </p:blipFill>
        <p:spPr bwMode="auto">
          <a:xfrm>
            <a:off x="9043360" y="116966"/>
            <a:ext cx="2554425" cy="50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4" t="55169" r="58729" b="39789"/>
          <a:stretch/>
        </p:blipFill>
        <p:spPr bwMode="auto">
          <a:xfrm>
            <a:off x="8708453" y="716277"/>
            <a:ext cx="3043578" cy="40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647088" y="1715028"/>
            <a:ext cx="11420865" cy="24892"/>
          </a:xfrm>
          <a:prstGeom prst="line">
            <a:avLst/>
          </a:prstGeom>
          <a:ln w="76200">
            <a:solidFill>
              <a:srgbClr val="5F9E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60" y="1844440"/>
            <a:ext cx="4328535" cy="2651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60" y="4200314"/>
            <a:ext cx="2075075" cy="24946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97442" y="4600950"/>
            <a:ext cx="3813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Association of </a:t>
            </a:r>
            <a:r>
              <a:rPr lang="en-US" b="1" i="1" dirty="0"/>
              <a:t>LPL</a:t>
            </a:r>
            <a:r>
              <a:rPr lang="en-US" b="1" dirty="0"/>
              <a:t> variants (rs328) depended on ancestry at that locus.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AE96BA-5CD0-4C5B-BBC9-BC73AF1418B5}"/>
              </a:ext>
            </a:extLst>
          </p:cNvPr>
          <p:cNvGrpSpPr/>
          <p:nvPr/>
        </p:nvGrpSpPr>
        <p:grpSpPr>
          <a:xfrm>
            <a:off x="7476207" y="2834001"/>
            <a:ext cx="4322135" cy="3902797"/>
            <a:chOff x="7476207" y="2834001"/>
            <a:chExt cx="4322135" cy="3902797"/>
          </a:xfrm>
        </p:grpSpPr>
        <p:grpSp>
          <p:nvGrpSpPr>
            <p:cNvPr id="13" name="Group 12"/>
            <p:cNvGrpSpPr/>
            <p:nvPr/>
          </p:nvGrpSpPr>
          <p:grpSpPr>
            <a:xfrm>
              <a:off x="7476207" y="2834001"/>
              <a:ext cx="4322135" cy="3902797"/>
              <a:chOff x="4449473" y="2666299"/>
              <a:chExt cx="4322135" cy="3423896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9473" y="2666299"/>
                <a:ext cx="4322135" cy="3423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5978" y="5265193"/>
                <a:ext cx="1572783" cy="334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3708" y="5167859"/>
                <a:ext cx="486037" cy="334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365778" y="5591863"/>
                <a:ext cx="8377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i="1" dirty="0"/>
                  <a:t>African </a:t>
                </a:r>
              </a:p>
              <a:p>
                <a:pPr algn="ctr"/>
                <a:r>
                  <a:rPr lang="en-US" sz="1200" i="1" dirty="0"/>
                  <a:t>Americans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882401" y="5502822"/>
                <a:ext cx="688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i="1" dirty="0"/>
                  <a:t>West </a:t>
                </a:r>
              </a:p>
              <a:p>
                <a:pPr algn="ctr"/>
                <a:r>
                  <a:rPr lang="en-US" sz="1200" i="1" dirty="0"/>
                  <a:t>Africans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632780" y="2834895"/>
                <a:ext cx="2517548" cy="324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/>
                  <a:t># African Ancestry alleles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659514" y="3447170"/>
              <a:ext cx="2004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0          1             2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5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65DFA-AA07-4857-84C5-CD138D9F572D}"/>
              </a:ext>
            </a:extLst>
          </p:cNvPr>
          <p:cNvSpPr txBox="1"/>
          <p:nvPr/>
        </p:nvSpPr>
        <p:spPr>
          <a:xfrm>
            <a:off x="320510" y="1161068"/>
            <a:ext cx="5750352" cy="4154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/>
              <a:t>Questions we are not asking</a:t>
            </a:r>
          </a:p>
          <a:p>
            <a:pPr marL="514350" indent="-514350">
              <a:buAutoNum type="arabicPeriod"/>
            </a:pP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dirty="0"/>
              <a:t>Disease influencing variables we are not measuring 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Are these too difficult to measure? </a:t>
            </a:r>
          </a:p>
          <a:p>
            <a:pPr marL="1257300" lvl="2" indent="-342900">
              <a:buAutoNum type="arabicPeriod"/>
            </a:pPr>
            <a:r>
              <a:rPr lang="en-US" sz="2000" dirty="0"/>
              <a:t>Neighborhoods</a:t>
            </a:r>
          </a:p>
          <a:p>
            <a:pPr marL="1257300" lvl="2" indent="-342900">
              <a:buAutoNum type="arabicPeriod"/>
            </a:pPr>
            <a:r>
              <a:rPr lang="en-US" sz="2000" dirty="0"/>
              <a:t>Schools attended (strong correlation with educational attainment, income, </a:t>
            </a:r>
            <a:r>
              <a:rPr lang="en-US" sz="2000" dirty="0" err="1"/>
              <a:t>etc</a:t>
            </a:r>
            <a:r>
              <a:rPr lang="en-US" sz="2000" dirty="0"/>
              <a:t>) </a:t>
            </a:r>
          </a:p>
          <a:p>
            <a:pPr marL="1257300" lvl="2" indent="-342900">
              <a:buAutoNum type="arabicPeriod"/>
            </a:pPr>
            <a:r>
              <a:rPr lang="en-US" sz="2000" dirty="0"/>
              <a:t>Tax policies</a:t>
            </a:r>
          </a:p>
          <a:p>
            <a:pPr marL="1257300" lvl="2" indent="-342900">
              <a:buAutoNum type="arabicPeriod"/>
            </a:pPr>
            <a:r>
              <a:rPr lang="en-US" sz="2000" dirty="0"/>
              <a:t>Living under perpetual state of stress (epigenetics?)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E54756-A4C2-4B90-AF86-751A1EEA771F}"/>
              </a:ext>
            </a:extLst>
          </p:cNvPr>
          <p:cNvGrpSpPr/>
          <p:nvPr/>
        </p:nvGrpSpPr>
        <p:grpSpPr>
          <a:xfrm>
            <a:off x="6542202" y="47019"/>
            <a:ext cx="5649797" cy="6739979"/>
            <a:chOff x="6542202" y="47019"/>
            <a:chExt cx="5649797" cy="67399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D11141-6BC8-404C-AB80-0DA74B9C9878}"/>
                </a:ext>
              </a:extLst>
            </p:cNvPr>
            <p:cNvSpPr/>
            <p:nvPr/>
          </p:nvSpPr>
          <p:spPr>
            <a:xfrm>
              <a:off x="6622874" y="4148199"/>
              <a:ext cx="5386876" cy="22694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Different upbringings: 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Being raised by a nurturing (top left) or a lackadaisical (top right) mother can cause epigenetic differences that affect a rat pup’s behavior later in life.</a:t>
              </a:r>
              <a:endPara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Whether similar differences occur in people raised in wealthy (bottom left) or impoverished (bottom right) neighborhoods remains an open question. </a:t>
              </a:r>
              <a:endParaRPr lang="en-US" sz="1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AB9ADC3-6D6F-4307-A086-6CB9607E8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2202" y="861294"/>
              <a:ext cx="5649797" cy="3203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B94E73-106D-43E5-A5BE-0E0BF2399387}"/>
                </a:ext>
              </a:extLst>
            </p:cNvPr>
            <p:cNvSpPr/>
            <p:nvPr/>
          </p:nvSpPr>
          <p:spPr>
            <a:xfrm>
              <a:off x="7026151" y="6417666"/>
              <a:ext cx="50663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www.sciencemag.org SCIENCE VOL 329 2 JULY 2010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14B4CF-219E-4023-9E21-0EFD1E21E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2873" y="47019"/>
              <a:ext cx="5469601" cy="918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AF5D78-D158-4A7B-A7C9-A2AA1DD85B86}"/>
              </a:ext>
            </a:extLst>
          </p:cNvPr>
          <p:cNvCxnSpPr>
            <a:cxnSpLocks/>
          </p:cNvCxnSpPr>
          <p:nvPr/>
        </p:nvCxnSpPr>
        <p:spPr>
          <a:xfrm>
            <a:off x="6636124" y="0"/>
            <a:ext cx="24590" cy="6858000"/>
          </a:xfrm>
          <a:prstGeom prst="lin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CB2532B-E8B0-4093-92F1-220E2BB14664}"/>
              </a:ext>
            </a:extLst>
          </p:cNvPr>
          <p:cNvGrpSpPr/>
          <p:nvPr/>
        </p:nvGrpSpPr>
        <p:grpSpPr>
          <a:xfrm>
            <a:off x="332053" y="1086498"/>
            <a:ext cx="6491535" cy="5250426"/>
            <a:chOff x="243562" y="934571"/>
            <a:chExt cx="6491535" cy="52504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A5DBD1-255A-491C-8E70-19F4D7D0719E}"/>
                </a:ext>
              </a:extLst>
            </p:cNvPr>
            <p:cNvPicPr/>
            <p:nvPr/>
          </p:nvPicPr>
          <p:blipFill rotWithShape="1">
            <a:blip r:embed="rId2"/>
            <a:srcRect l="18034" r="15727"/>
            <a:stretch/>
          </p:blipFill>
          <p:spPr bwMode="auto">
            <a:xfrm>
              <a:off x="243562" y="934571"/>
              <a:ext cx="5527777" cy="52504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4138B6-B995-4ED7-BB9A-CDA8F549D45C}"/>
                </a:ext>
              </a:extLst>
            </p:cNvPr>
            <p:cNvSpPr txBox="1"/>
            <p:nvPr/>
          </p:nvSpPr>
          <p:spPr>
            <a:xfrm>
              <a:off x="4434348" y="5034116"/>
              <a:ext cx="2300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32 nodes; 15 countries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CA448A-7F72-4F69-A227-DDD62F41B707}"/>
                </a:ext>
              </a:extLst>
            </p:cNvPr>
            <p:cNvSpPr txBox="1"/>
            <p:nvPr/>
          </p:nvSpPr>
          <p:spPr>
            <a:xfrm>
              <a:off x="5574890" y="3181836"/>
              <a:ext cx="10612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Nigeria</a:t>
              </a:r>
            </a:p>
            <a:p>
              <a:r>
                <a:rPr lang="en-US" dirty="0"/>
                <a:t>Uganda</a:t>
              </a:r>
            </a:p>
            <a:p>
              <a:r>
                <a:rPr lang="en-US" dirty="0"/>
                <a:t>S Africa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E3379E7-E1E1-4214-9486-20D5F65FFBF9}"/>
              </a:ext>
            </a:extLst>
          </p:cNvPr>
          <p:cNvSpPr/>
          <p:nvPr/>
        </p:nvSpPr>
        <p:spPr>
          <a:xfrm>
            <a:off x="169179" y="6336924"/>
            <a:ext cx="2420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https://h3africa.org/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A5381D-26E0-49F6-8134-AAF63CD5AEF8}"/>
              </a:ext>
            </a:extLst>
          </p:cNvPr>
          <p:cNvGrpSpPr/>
          <p:nvPr/>
        </p:nvGrpSpPr>
        <p:grpSpPr>
          <a:xfrm>
            <a:off x="468050" y="262218"/>
            <a:ext cx="5349988" cy="1316482"/>
            <a:chOff x="468050" y="262218"/>
            <a:chExt cx="5349988" cy="1316482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284DA4DD-6C49-432F-A17E-925A0814D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5" t="7485" r="7220" b="74000"/>
            <a:stretch/>
          </p:blipFill>
          <p:spPr bwMode="auto">
            <a:xfrm>
              <a:off x="468050" y="262218"/>
              <a:ext cx="5349988" cy="861529"/>
            </a:xfrm>
            <a:prstGeom prst="rect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22697A-C722-469E-BD74-5975B94DAF49}"/>
                </a:ext>
              </a:extLst>
            </p:cNvPr>
            <p:cNvSpPr txBox="1"/>
            <p:nvPr/>
          </p:nvSpPr>
          <p:spPr>
            <a:xfrm>
              <a:off x="1789471" y="1209368"/>
              <a:ext cx="23892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64C49F-8F4A-4AC1-B28A-5A7BA1DD7B74}"/>
              </a:ext>
            </a:extLst>
          </p:cNvPr>
          <p:cNvGrpSpPr/>
          <p:nvPr/>
        </p:nvGrpSpPr>
        <p:grpSpPr>
          <a:xfrm>
            <a:off x="6636124" y="262218"/>
            <a:ext cx="5469941" cy="6156635"/>
            <a:chOff x="6636124" y="262218"/>
            <a:chExt cx="5469941" cy="61566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CBB337-21F1-4771-AD51-0EC7A7FB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6124" y="262218"/>
              <a:ext cx="5469941" cy="5433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62963A-0C48-43D1-A5AF-CBF862E0E925}"/>
                </a:ext>
              </a:extLst>
            </p:cNvPr>
            <p:cNvPicPr/>
            <p:nvPr/>
          </p:nvPicPr>
          <p:blipFill rotWithShape="1">
            <a:blip r:embed="rId5"/>
            <a:srcRect l="30000" r="29872"/>
            <a:stretch/>
          </p:blipFill>
          <p:spPr bwMode="auto">
            <a:xfrm>
              <a:off x="7500909" y="805566"/>
              <a:ext cx="3924175" cy="56132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1843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F54AFB-37BD-408E-A628-5DC43AE26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21" y="518474"/>
            <a:ext cx="10473178" cy="58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4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8F94CC-8B60-438F-AFDB-5C0C685D3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20" y="593890"/>
            <a:ext cx="10322349" cy="61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6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88C4928-5A2C-4944-9F31-8B022E0C9950}"/>
              </a:ext>
            </a:extLst>
          </p:cNvPr>
          <p:cNvGrpSpPr/>
          <p:nvPr/>
        </p:nvGrpSpPr>
        <p:grpSpPr>
          <a:xfrm>
            <a:off x="7650788" y="1121790"/>
            <a:ext cx="4418664" cy="5389435"/>
            <a:chOff x="7650788" y="1628991"/>
            <a:chExt cx="4418664" cy="48822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55E854E-B511-4E8E-B761-203D054D1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1842" y="3324083"/>
              <a:ext cx="2586510" cy="318714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6399A7-5807-4E59-8441-C7C11F83E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0788" y="2199635"/>
              <a:ext cx="4418664" cy="101546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1B1FE-BC1D-47A6-AB18-68B7B5C74176}"/>
                </a:ext>
              </a:extLst>
            </p:cNvPr>
            <p:cNvSpPr/>
            <p:nvPr/>
          </p:nvSpPr>
          <p:spPr>
            <a:xfrm>
              <a:off x="9275060" y="1628991"/>
              <a:ext cx="18054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Chip content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171DD4-5762-431B-9C60-7C0D17A73734}"/>
              </a:ext>
            </a:extLst>
          </p:cNvPr>
          <p:cNvGrpSpPr/>
          <p:nvPr/>
        </p:nvGrpSpPr>
        <p:grpSpPr>
          <a:xfrm>
            <a:off x="372872" y="1121790"/>
            <a:ext cx="6268774" cy="5389435"/>
            <a:chOff x="344592" y="294357"/>
            <a:chExt cx="6268774" cy="42655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1E86F0-FAB6-4E0B-85E5-6B6F2DBB6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592" y="784313"/>
              <a:ext cx="2945363" cy="377556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B13623-A660-4E71-AD0E-68AD0AEAF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33350" y="784313"/>
              <a:ext cx="3180016" cy="334462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4DADFF-FF2A-4BC4-8A85-F0AEBD20CF92}"/>
                </a:ext>
              </a:extLst>
            </p:cNvPr>
            <p:cNvSpPr/>
            <p:nvPr/>
          </p:nvSpPr>
          <p:spPr>
            <a:xfrm>
              <a:off x="886121" y="294357"/>
              <a:ext cx="42609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/>
                <a:t>Whole genome datasets used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36C97FE-42F4-4393-895D-00CED4EAD86D}"/>
              </a:ext>
            </a:extLst>
          </p:cNvPr>
          <p:cNvSpPr/>
          <p:nvPr/>
        </p:nvSpPr>
        <p:spPr>
          <a:xfrm>
            <a:off x="3162307" y="214397"/>
            <a:ext cx="4733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H3Africa Consortium Array </a:t>
            </a:r>
          </a:p>
        </p:txBody>
      </p:sp>
    </p:spTree>
    <p:extLst>
      <p:ext uri="{BB962C8B-B14F-4D97-AF65-F5344CB8AC3E}">
        <p14:creationId xmlns:p14="http://schemas.microsoft.com/office/powerpoint/2010/main" val="13711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AF0A72-78B3-49F8-9648-87271E953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5" y="1367364"/>
            <a:ext cx="5671302" cy="4100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95C8B-0998-4782-993E-80F6CA42A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679" y="1527620"/>
            <a:ext cx="4616189" cy="39399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59D755-0F2A-4BCB-9024-86199E320534}"/>
              </a:ext>
            </a:extLst>
          </p:cNvPr>
          <p:cNvSpPr/>
          <p:nvPr/>
        </p:nvSpPr>
        <p:spPr>
          <a:xfrm>
            <a:off x="1234912" y="659100"/>
            <a:ext cx="304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Chip evaluation –LD efficiency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BA7AF-F553-4CCA-9FEE-28A6743CB65D}"/>
              </a:ext>
            </a:extLst>
          </p:cNvPr>
          <p:cNvSpPr/>
          <p:nvPr/>
        </p:nvSpPr>
        <p:spPr>
          <a:xfrm>
            <a:off x="8145402" y="659100"/>
            <a:ext cx="2691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Chip evaluation –coverage</a:t>
            </a:r>
          </a:p>
        </p:txBody>
      </p:sp>
    </p:spTree>
    <p:extLst>
      <p:ext uri="{BB962C8B-B14F-4D97-AF65-F5344CB8AC3E}">
        <p14:creationId xmlns:p14="http://schemas.microsoft.com/office/powerpoint/2010/main" val="185633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6C97FE-42F4-4393-895D-00CED4EAD86D}"/>
              </a:ext>
            </a:extLst>
          </p:cNvPr>
          <p:cNvSpPr/>
          <p:nvPr/>
        </p:nvSpPr>
        <p:spPr>
          <a:xfrm>
            <a:off x="169496" y="317034"/>
            <a:ext cx="4733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H3Africa Consortium Array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B32661-8956-4BB8-8C49-6C00C7E63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84" y="1146159"/>
            <a:ext cx="4328620" cy="4935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3168DF-4FF3-4188-ADB4-27A7FF3240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9"/>
          <a:stretch/>
        </p:blipFill>
        <p:spPr>
          <a:xfrm>
            <a:off x="5369823" y="1079241"/>
            <a:ext cx="6735932" cy="2193859"/>
          </a:xfrm>
          <a:prstGeom prst="roundRect">
            <a:avLst>
              <a:gd name="adj" fmla="val 7164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D1A1A-87E5-4BD3-ADA8-5559D6BEA2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" r="2" b="24637"/>
          <a:stretch/>
        </p:blipFill>
        <p:spPr>
          <a:xfrm>
            <a:off x="5235098" y="3433441"/>
            <a:ext cx="3525721" cy="2183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29975-5C69-4D20-9915-F739F8D382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2" b="20039"/>
          <a:stretch/>
        </p:blipFill>
        <p:spPr>
          <a:xfrm>
            <a:off x="8821380" y="3433441"/>
            <a:ext cx="3284375" cy="2183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E8AC95-A379-468E-9DE2-7AFA0CFE8294}"/>
              </a:ext>
            </a:extLst>
          </p:cNvPr>
          <p:cNvSpPr txBox="1"/>
          <p:nvPr/>
        </p:nvSpPr>
        <p:spPr>
          <a:xfrm>
            <a:off x="7081935" y="401216"/>
            <a:ext cx="356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CRGGH lab folks </a:t>
            </a:r>
          </a:p>
        </p:txBody>
      </p:sp>
    </p:spTree>
    <p:extLst>
      <p:ext uri="{BB962C8B-B14F-4D97-AF65-F5344CB8AC3E}">
        <p14:creationId xmlns:p14="http://schemas.microsoft.com/office/powerpoint/2010/main" val="2733603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77385" y="164817"/>
            <a:ext cx="8474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+mj-lt"/>
              </a:rPr>
              <a:t>The Puzzle of Hypertension in African-Americans</a:t>
            </a:r>
          </a:p>
        </p:txBody>
      </p:sp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744E50-F9D0-4499-851D-C52416D9CB46}"/>
              </a:ext>
            </a:extLst>
          </p:cNvPr>
          <p:cNvGrpSpPr/>
          <p:nvPr/>
        </p:nvGrpSpPr>
        <p:grpSpPr>
          <a:xfrm>
            <a:off x="473960" y="4291090"/>
            <a:ext cx="3785876" cy="2375182"/>
            <a:chOff x="473960" y="4177413"/>
            <a:chExt cx="4006850" cy="2558881"/>
          </a:xfrm>
        </p:grpSpPr>
        <p:sp>
          <p:nvSpPr>
            <p:cNvPr id="21" name="Rectangle 20"/>
            <p:cNvSpPr/>
            <p:nvPr/>
          </p:nvSpPr>
          <p:spPr>
            <a:xfrm>
              <a:off x="473960" y="6398156"/>
              <a:ext cx="4006850" cy="3381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dirty="0">
                  <a:latin typeface="+mj-lt"/>
                </a:rPr>
                <a:t>Hypertension in Urban and Rural Nigerians</a:t>
              </a:r>
            </a:p>
          </p:txBody>
        </p:sp>
        <p:pic>
          <p:nvPicPr>
            <p:cNvPr id="89109" name="Picture 21" descr="C:\Documents and Settings\ramose\Desktop\Charles Rotimi review 2012 (2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/>
            </a:blip>
            <a:srcRect l="3902" t="7983" b="8386"/>
            <a:stretch/>
          </p:blipFill>
          <p:spPr bwMode="auto">
            <a:xfrm>
              <a:off x="701336" y="4177413"/>
              <a:ext cx="3319467" cy="21666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  <a:ex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ABF461-2A18-425C-BB9B-8A196E752FD5}"/>
              </a:ext>
            </a:extLst>
          </p:cNvPr>
          <p:cNvGrpSpPr/>
          <p:nvPr/>
        </p:nvGrpSpPr>
        <p:grpSpPr>
          <a:xfrm>
            <a:off x="6569699" y="905783"/>
            <a:ext cx="5258156" cy="3074566"/>
            <a:chOff x="7316325" y="1022613"/>
            <a:chExt cx="5258156" cy="30745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E99DCEE-3F77-4BED-B7ED-A543008F87B9}"/>
                </a:ext>
              </a:extLst>
            </p:cNvPr>
            <p:cNvGrpSpPr/>
            <p:nvPr/>
          </p:nvGrpSpPr>
          <p:grpSpPr>
            <a:xfrm>
              <a:off x="7316325" y="1022613"/>
              <a:ext cx="5258156" cy="3074566"/>
              <a:chOff x="6337430" y="870856"/>
              <a:chExt cx="5258156" cy="3074566"/>
            </a:xfrm>
          </p:grpSpPr>
          <p:grpSp>
            <p:nvGrpSpPr>
              <p:cNvPr id="14339" name="Group 3"/>
              <p:cNvGrpSpPr>
                <a:grpSpLocks/>
              </p:cNvGrpSpPr>
              <p:nvPr/>
            </p:nvGrpSpPr>
            <p:grpSpPr bwMode="auto">
              <a:xfrm>
                <a:off x="6337430" y="870856"/>
                <a:ext cx="5258156" cy="3074566"/>
                <a:chOff x="6148631" y="2643317"/>
                <a:chExt cx="3508076" cy="2081083"/>
              </a:xfrm>
              <a:effectLst/>
            </p:grpSpPr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6579283" y="2982715"/>
                  <a:ext cx="2336117" cy="1741685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15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6148631" y="2643317"/>
                  <a:ext cx="3508076" cy="2499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b="1" dirty="0">
                      <a:latin typeface="+mj-lt"/>
                    </a:rPr>
                    <a:t>Urinary Na/K Ratio in Persons of West African Origin </a:t>
                  </a:r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2479BF4-242F-4855-8D9F-85A5C1632757}"/>
                  </a:ext>
                </a:extLst>
              </p:cNvPr>
              <p:cNvGrpSpPr/>
              <p:nvPr/>
            </p:nvGrpSpPr>
            <p:grpSpPr>
              <a:xfrm>
                <a:off x="7575877" y="3615658"/>
                <a:ext cx="2786755" cy="307777"/>
                <a:chOff x="7945209" y="3091136"/>
                <a:chExt cx="2514496" cy="254284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7945209" y="3091136"/>
                  <a:ext cx="958468" cy="24157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00" b="1" dirty="0"/>
                    <a:t>West Africa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8822836" y="3091136"/>
                  <a:ext cx="959248" cy="2542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/>
                    <a:t>Caribbean  </a:t>
                  </a:r>
                  <a:r>
                    <a:rPr lang="en-US" sz="1400" dirty="0"/>
                    <a:t> 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9833648" y="3091136"/>
                  <a:ext cx="626057" cy="2542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  </a:t>
                  </a:r>
                  <a:r>
                    <a:rPr lang="en-US" sz="1400" b="1" dirty="0"/>
                    <a:t>USA   </a:t>
                  </a:r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 rot="16200000">
              <a:off x="7345155" y="2612611"/>
              <a:ext cx="160265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 Na/K ratio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B00D1D9-39FF-49DF-88D5-BA2B51DDF135}"/>
              </a:ext>
            </a:extLst>
          </p:cNvPr>
          <p:cNvSpPr/>
          <p:nvPr/>
        </p:nvSpPr>
        <p:spPr>
          <a:xfrm>
            <a:off x="5973843" y="4370201"/>
            <a:ext cx="6096000" cy="1323439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defTabSz="863600"/>
            <a:r>
              <a:rPr lang="en-US" altLang="en-US" sz="2000" dirty="0">
                <a:solidFill>
                  <a:schemeClr val="bg1"/>
                </a:solidFill>
              </a:rPr>
              <a:t>Genes are often invoked to account for why high blood pressure is so common among African-Americans. Yet rates are lower in rural Africans. This discrepancy demonstrates how genes and the environment interact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124BE8-F15E-426E-ACD7-E40B572EBCDE}"/>
              </a:ext>
            </a:extLst>
          </p:cNvPr>
          <p:cNvGrpSpPr/>
          <p:nvPr/>
        </p:nvGrpSpPr>
        <p:grpSpPr>
          <a:xfrm>
            <a:off x="5973843" y="6081497"/>
            <a:ext cx="6045142" cy="584775"/>
            <a:chOff x="5973843" y="6081497"/>
            <a:chExt cx="6045142" cy="584775"/>
          </a:xfrm>
        </p:grpSpPr>
        <p:sp>
          <p:nvSpPr>
            <p:cNvPr id="22" name="Rectangle 21"/>
            <p:cNvSpPr/>
            <p:nvPr/>
          </p:nvSpPr>
          <p:spPr bwMode="auto">
            <a:xfrm>
              <a:off x="5973843" y="6081497"/>
              <a:ext cx="37728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+mj-lt"/>
                </a:rPr>
                <a:t>Cooper RS, Rotimi CN and Ward R. </a:t>
              </a:r>
              <a:r>
                <a:rPr lang="en-US" sz="1600" b="1" dirty="0">
                  <a:latin typeface="+mj-lt"/>
                </a:rPr>
                <a:t>The puzzle of hypertension in African-Americans</a:t>
              </a:r>
              <a:r>
                <a:rPr lang="en-US" sz="1600" b="1" dirty="0">
                  <a:solidFill>
                    <a:srgbClr val="FFC000"/>
                  </a:solidFill>
                  <a:latin typeface="+mj-lt"/>
                </a:rPr>
                <a:t>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387" t="43034" r="70833" b="30116"/>
            <a:stretch/>
          </p:blipFill>
          <p:spPr>
            <a:xfrm>
              <a:off x="9945403" y="6186434"/>
              <a:ext cx="1455862" cy="4539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2BF223-F51E-4C83-BABC-3B6FF9FC1BB7}"/>
                </a:ext>
              </a:extLst>
            </p:cNvPr>
            <p:cNvSpPr txBox="1"/>
            <p:nvPr/>
          </p:nvSpPr>
          <p:spPr>
            <a:xfrm>
              <a:off x="11365198" y="6228740"/>
              <a:ext cx="653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1999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E8946C-B329-48D9-A7DC-F82206460110}"/>
              </a:ext>
            </a:extLst>
          </p:cNvPr>
          <p:cNvGrpSpPr/>
          <p:nvPr/>
        </p:nvGrpSpPr>
        <p:grpSpPr>
          <a:xfrm>
            <a:off x="337776" y="952214"/>
            <a:ext cx="4387292" cy="3136253"/>
            <a:chOff x="174876" y="904805"/>
            <a:chExt cx="4483084" cy="3245542"/>
          </a:xfrm>
        </p:grpSpPr>
        <p:grpSp>
          <p:nvGrpSpPr>
            <p:cNvPr id="24" name="Group 23"/>
            <p:cNvGrpSpPr/>
            <p:nvPr/>
          </p:nvGrpSpPr>
          <p:grpSpPr>
            <a:xfrm>
              <a:off x="174876" y="1268505"/>
              <a:ext cx="4214480" cy="2881842"/>
              <a:chOff x="21711" y="1808372"/>
              <a:chExt cx="3581400" cy="33528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21711" y="1808372"/>
                <a:ext cx="3581400" cy="33528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86063" y="1935544"/>
                <a:ext cx="3308316" cy="3069500"/>
                <a:chOff x="186063" y="1935544"/>
                <a:chExt cx="3308316" cy="3069500"/>
              </a:xfrm>
            </p:grpSpPr>
            <p:pic>
              <p:nvPicPr>
                <p:cNvPr id="27" name="Picture 19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063" y="1935544"/>
                  <a:ext cx="3308316" cy="2926081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 rot="19671013">
                  <a:off x="1461344" y="4754392"/>
                  <a:ext cx="362008" cy="250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CA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 rot="19671013">
                  <a:off x="1890876" y="4745408"/>
                  <a:ext cx="362008" cy="250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CA</a:t>
                  </a:r>
                </a:p>
              </p:txBody>
            </p:sp>
          </p:grpSp>
        </p:grpSp>
        <p:sp>
          <p:nvSpPr>
            <p:cNvPr id="19" name="Rectangle 18"/>
            <p:cNvSpPr/>
            <p:nvPr/>
          </p:nvSpPr>
          <p:spPr>
            <a:xfrm>
              <a:off x="296809" y="904805"/>
              <a:ext cx="4361151" cy="585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dirty="0">
                  <a:latin typeface="+mj-lt"/>
                </a:rPr>
                <a:t>Prevalence of Hypertension in Seven Populations of West African Origin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E073BB-41DA-4EDF-8F90-F768F7802213}"/>
                </a:ext>
              </a:extLst>
            </p:cNvPr>
            <p:cNvSpPr/>
            <p:nvPr/>
          </p:nvSpPr>
          <p:spPr>
            <a:xfrm>
              <a:off x="2110074" y="1220776"/>
              <a:ext cx="25042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ea typeface="Times New Roman" panose="02020603050405020304" pitchFamily="18" charset="0"/>
                </a:rPr>
                <a:t>Am J Public Health.</a:t>
              </a:r>
              <a:r>
                <a:rPr lang="en-US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 Feb1997</a:t>
              </a:r>
              <a:endParaRPr lang="en-US" sz="14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4D46ECE-F1A9-414E-A4B6-F9D5BD8C562D}"/>
              </a:ext>
            </a:extLst>
          </p:cNvPr>
          <p:cNvSpPr txBox="1"/>
          <p:nvPr/>
        </p:nvSpPr>
        <p:spPr>
          <a:xfrm>
            <a:off x="3456975" y="1791093"/>
            <a:ext cx="122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 &gt;10,000</a:t>
            </a:r>
          </a:p>
        </p:txBody>
      </p:sp>
    </p:spTree>
    <p:extLst>
      <p:ext uri="{BB962C8B-B14F-4D97-AF65-F5344CB8AC3E}">
        <p14:creationId xmlns:p14="http://schemas.microsoft.com/office/powerpoint/2010/main" val="230623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Group 2">
            <a:extLst>
              <a:ext uri="{FF2B5EF4-FFF2-40B4-BE49-F238E27FC236}">
                <a16:creationId xmlns:a16="http://schemas.microsoft.com/office/drawing/2014/main" id="{94EBDDC6-5A43-4FCC-B33A-92EBE4697A9A}"/>
              </a:ext>
            </a:extLst>
          </p:cNvPr>
          <p:cNvGrpSpPr>
            <a:grpSpLocks/>
          </p:cNvGrpSpPr>
          <p:nvPr/>
        </p:nvGrpSpPr>
        <p:grpSpPr bwMode="auto">
          <a:xfrm>
            <a:off x="126611" y="2371474"/>
            <a:ext cx="8077200" cy="4235450"/>
            <a:chOff x="471487" y="1925047"/>
            <a:chExt cx="8077200" cy="4235270"/>
          </a:xfrm>
        </p:grpSpPr>
        <p:pic>
          <p:nvPicPr>
            <p:cNvPr id="78852" name="Picture 4">
              <a:extLst>
                <a:ext uri="{FF2B5EF4-FFF2-40B4-BE49-F238E27FC236}">
                  <a16:creationId xmlns:a16="http://schemas.microsoft.com/office/drawing/2014/main" id="{380A8035-1C1F-456C-A264-60B20534E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7" y="1925047"/>
              <a:ext cx="8077200" cy="42352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6" name="Picture 5">
              <a:extLst>
                <a:ext uri="{FF2B5EF4-FFF2-40B4-BE49-F238E27FC236}">
                  <a16:creationId xmlns:a16="http://schemas.microsoft.com/office/drawing/2014/main" id="{93814C84-E8F6-481D-BD25-7999004DE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010" y="1925047"/>
              <a:ext cx="7162800" cy="44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C6D045-6A8D-46A8-9618-8B2494ADEE96}"/>
              </a:ext>
            </a:extLst>
          </p:cNvPr>
          <p:cNvGrpSpPr/>
          <p:nvPr/>
        </p:nvGrpSpPr>
        <p:grpSpPr>
          <a:xfrm>
            <a:off x="829134" y="65988"/>
            <a:ext cx="9054180" cy="2045616"/>
            <a:chOff x="1659118" y="0"/>
            <a:chExt cx="9054180" cy="2045616"/>
          </a:xfrm>
        </p:grpSpPr>
        <p:grpSp>
          <p:nvGrpSpPr>
            <p:cNvPr id="10242" name="Group 1">
              <a:extLst>
                <a:ext uri="{FF2B5EF4-FFF2-40B4-BE49-F238E27FC236}">
                  <a16:creationId xmlns:a16="http://schemas.microsoft.com/office/drawing/2014/main" id="{B31C1D4A-6BD9-4E7D-8DEA-91834B40CA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5523" y="0"/>
              <a:ext cx="8867775" cy="1504950"/>
              <a:chOff x="138112" y="37214"/>
              <a:chExt cx="8867775" cy="1504950"/>
            </a:xfrm>
            <a:effectLst/>
          </p:grpSpPr>
          <p:pic>
            <p:nvPicPr>
              <p:cNvPr id="78850" name="Picture 2">
                <a:extLst>
                  <a:ext uri="{FF2B5EF4-FFF2-40B4-BE49-F238E27FC236}">
                    <a16:creationId xmlns:a16="http://schemas.microsoft.com/office/drawing/2014/main" id="{7B000FDD-3C9C-4677-AF26-2363B32CF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12" y="37214"/>
                <a:ext cx="8867775" cy="150495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48" name="Picture 3">
                <a:extLst>
                  <a:ext uri="{FF2B5EF4-FFF2-40B4-BE49-F238E27FC236}">
                    <a16:creationId xmlns:a16="http://schemas.microsoft.com/office/drawing/2014/main" id="{16A6BDCF-2FEE-4556-84CE-5A787B3FDE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6470" y="1294514"/>
                <a:ext cx="1323975" cy="247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10C884-2608-4960-9C59-201A18599DB7}"/>
                </a:ext>
              </a:extLst>
            </p:cNvPr>
            <p:cNvSpPr txBox="1"/>
            <p:nvPr/>
          </p:nvSpPr>
          <p:spPr>
            <a:xfrm>
              <a:off x="1659118" y="1504950"/>
              <a:ext cx="7861954" cy="540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FB3D76-CF0D-4534-AA20-B73278D4EBBB}"/>
              </a:ext>
            </a:extLst>
          </p:cNvPr>
          <p:cNvSpPr txBox="1"/>
          <p:nvPr/>
        </p:nvSpPr>
        <p:spPr>
          <a:xfrm>
            <a:off x="8578392" y="2932290"/>
            <a:ext cx="3252247" cy="2031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Hypertension prevalence ranged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chemeClr val="bg1"/>
                </a:solidFill>
              </a:rPr>
              <a:t>From 27 to 55% for European ancestry</a:t>
            </a:r>
          </a:p>
          <a:p>
            <a:pPr marL="342900" indent="-342900">
              <a:buAutoNum type="alphaLcPeriod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lphaLcPeriod"/>
            </a:pPr>
            <a:r>
              <a:rPr lang="en-US" dirty="0">
                <a:solidFill>
                  <a:schemeClr val="bg1"/>
                </a:solidFill>
              </a:rPr>
              <a:t>From 14 to 44% for African ancestry populations</a:t>
            </a:r>
          </a:p>
        </p:txBody>
      </p:sp>
    </p:spTree>
    <p:extLst>
      <p:ext uri="{BB962C8B-B14F-4D97-AF65-F5344CB8AC3E}">
        <p14:creationId xmlns:p14="http://schemas.microsoft.com/office/powerpoint/2010/main" val="409676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2623" y="2907822"/>
            <a:ext cx="4795727" cy="2971800"/>
          </a:xfrm>
        </p:spPr>
        <p:txBody>
          <a:bodyPr>
            <a:noAutofit/>
          </a:bodyPr>
          <a:lstStyle/>
          <a:p>
            <a:pPr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830"/>
              </a:spcAft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Men who lived with both parents between 1-12 years:</a:t>
            </a:r>
          </a:p>
          <a:p>
            <a:pPr lvl="1"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6.5 mmHg lower SBP </a:t>
            </a:r>
          </a:p>
          <a:p>
            <a:pPr lvl="1"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43% lower odds of HTN compared to never lived with both parents</a:t>
            </a:r>
          </a:p>
          <a:p>
            <a:pPr lvl="1">
              <a:defRPr/>
            </a:pPr>
            <a:endParaRPr lang="en-US" dirty="0">
              <a:latin typeface="+mj-lt"/>
            </a:endParaRPr>
          </a:p>
          <a:p>
            <a:pPr lvl="1">
              <a:defRPr/>
            </a:pPr>
            <a:endParaRPr lang="en-US" dirty="0">
              <a:latin typeface="+mj-lt"/>
            </a:endParaRPr>
          </a:p>
          <a:p>
            <a:pPr marL="457200" lvl="1" indent="0">
              <a:buNone/>
              <a:defRPr/>
            </a:pPr>
            <a:r>
              <a:rPr lang="en-US" dirty="0">
                <a:latin typeface="+mj-lt"/>
              </a:rPr>
              <a:t> </a:t>
            </a:r>
          </a:p>
          <a:p>
            <a:pPr>
              <a:defRPr/>
            </a:pPr>
            <a:endParaRPr lang="en-US" dirty="0">
              <a:latin typeface="+mj-lt"/>
            </a:endParaRPr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68180"/>
            <a:ext cx="285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D162E5-974F-4486-A1F1-70311547BCDB}"/>
              </a:ext>
            </a:extLst>
          </p:cNvPr>
          <p:cNvGrpSpPr/>
          <p:nvPr/>
        </p:nvGrpSpPr>
        <p:grpSpPr>
          <a:xfrm>
            <a:off x="1524000" y="101526"/>
            <a:ext cx="8675802" cy="2717738"/>
            <a:chOff x="1524000" y="309563"/>
            <a:chExt cx="9144000" cy="2989114"/>
          </a:xfrm>
        </p:grpSpPr>
        <p:pic>
          <p:nvPicPr>
            <p:cNvPr id="1331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09563"/>
              <a:ext cx="914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B631B8-D106-44A4-8A09-29E46F29C033}"/>
                </a:ext>
              </a:extLst>
            </p:cNvPr>
            <p:cNvSpPr txBox="1"/>
            <p:nvPr/>
          </p:nvSpPr>
          <p:spPr>
            <a:xfrm>
              <a:off x="2172929" y="2487561"/>
              <a:ext cx="7796981" cy="8111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6B8B58-5B79-45D3-B1B4-588A2AA7BC98}"/>
              </a:ext>
            </a:extLst>
          </p:cNvPr>
          <p:cNvGrpSpPr/>
          <p:nvPr/>
        </p:nvGrpSpPr>
        <p:grpSpPr>
          <a:xfrm>
            <a:off x="7249310" y="3090640"/>
            <a:ext cx="4598562" cy="3365842"/>
            <a:chOff x="7249310" y="3090640"/>
            <a:chExt cx="4598562" cy="33658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49310" y="3090640"/>
              <a:ext cx="4598562" cy="33658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8665AC-2505-4522-B967-C9654CFCE99C}"/>
                </a:ext>
              </a:extLst>
            </p:cNvPr>
            <p:cNvSpPr/>
            <p:nvPr/>
          </p:nvSpPr>
          <p:spPr>
            <a:xfrm>
              <a:off x="9714149" y="3298677"/>
              <a:ext cx="1907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</a:rPr>
                <a:t>*</a:t>
              </a:r>
              <a:r>
                <a:rPr lang="en-US" dirty="0"/>
                <a:t> P-value = 0.0067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013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397" y="215006"/>
            <a:ext cx="9057168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Death Gap </a:t>
            </a:r>
            <a:r>
              <a:rPr lang="en-US" dirty="0"/>
              <a:t>– </a:t>
            </a:r>
            <a:r>
              <a:rPr lang="en-US" sz="4000" dirty="0"/>
              <a:t>David A Ansell, MD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5219" y="372799"/>
            <a:ext cx="4265501" cy="6111677"/>
            <a:chOff x="341198" y="746323"/>
            <a:chExt cx="4265501" cy="6111677"/>
          </a:xfrm>
        </p:grpSpPr>
        <p:grpSp>
          <p:nvGrpSpPr>
            <p:cNvPr id="12" name="Group 11"/>
            <p:cNvGrpSpPr/>
            <p:nvPr/>
          </p:nvGrpSpPr>
          <p:grpSpPr>
            <a:xfrm>
              <a:off x="341198" y="746323"/>
              <a:ext cx="4265501" cy="6111677"/>
              <a:chOff x="1882919" y="1724520"/>
              <a:chExt cx="4477002" cy="61116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82919" y="1724520"/>
                <a:ext cx="2806039" cy="179485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3632" y="3519378"/>
                <a:ext cx="3506289" cy="4316819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168502" y="3062177"/>
              <a:ext cx="616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85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78019" y="3371330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72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60406" y="4330258"/>
              <a:ext cx="7585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69  83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067646" y="4382749"/>
          <a:ext cx="812435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089">
                  <a:extLst>
                    <a:ext uri="{9D8B030D-6E8A-4147-A177-3AD203B41FA5}">
                      <a16:colId xmlns:a16="http://schemas.microsoft.com/office/drawing/2014/main" val="3328810699"/>
                    </a:ext>
                  </a:extLst>
                </a:gridCol>
                <a:gridCol w="1106036">
                  <a:extLst>
                    <a:ext uri="{9D8B030D-6E8A-4147-A177-3AD203B41FA5}">
                      <a16:colId xmlns:a16="http://schemas.microsoft.com/office/drawing/2014/main" val="3689389626"/>
                    </a:ext>
                  </a:extLst>
                </a:gridCol>
                <a:gridCol w="1881119">
                  <a:extLst>
                    <a:ext uri="{9D8B030D-6E8A-4147-A177-3AD203B41FA5}">
                      <a16:colId xmlns:a16="http://schemas.microsoft.com/office/drawing/2014/main" val="925185726"/>
                    </a:ext>
                  </a:extLst>
                </a:gridCol>
                <a:gridCol w="3106110">
                  <a:extLst>
                    <a:ext uri="{9D8B030D-6E8A-4147-A177-3AD203B41FA5}">
                      <a16:colId xmlns:a16="http://schemas.microsoft.com/office/drawing/2014/main" val="1931542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Neighborhoods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Life expectancy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00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 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85yrs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Affluent downtown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204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North Lawndale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72yrs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91% AA (5miles from the Loop)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394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Hyde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83yrs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Racially</a:t>
                      </a:r>
                      <a:r>
                        <a:rPr lang="en-US" baseline="0" dirty="0"/>
                        <a:t> diverse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145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Washington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69yrs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Almost entirely 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529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67646" y="3956734"/>
            <a:ext cx="776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Life Expectancy varies greatly by neighborhoods in Chicago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52018" y="6236949"/>
            <a:ext cx="270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 – African Americans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479" y="122704"/>
            <a:ext cx="1742219" cy="26105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99853" y="812310"/>
            <a:ext cx="66691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---- He reveals the profound inequalities, particularly racial inequalities, that generate tremendous differences in lifespan and well-being across neighborhoods, and he provides powerful patient anecdotes that provide a human face to otherwise abstract challenges.” Harold Pollack, University of Chicago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20588" y="2853990"/>
            <a:ext cx="6096000" cy="9233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Location, Location, Location – real estate</a:t>
            </a:r>
          </a:p>
          <a:p>
            <a:r>
              <a:rPr lang="en-US" dirty="0"/>
              <a:t>These are also the three most important words in understanding health and wealth inequality in America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45" y="6463212"/>
            <a:ext cx="7827942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5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>
            <a:extLst>
              <a:ext uri="{FF2B5EF4-FFF2-40B4-BE49-F238E27FC236}">
                <a16:creationId xmlns:a16="http://schemas.microsoft.com/office/drawing/2014/main" id="{32203507-65F6-4E2E-A37B-4AF0ECC67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43" y="1074418"/>
            <a:ext cx="6570482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/>
              <a:t>	</a:t>
            </a:r>
            <a:r>
              <a:rPr lang="en-US" altLang="en-US" sz="1900" dirty="0"/>
              <a:t>In the US, states with greater inequality in the distribution of income</a:t>
            </a:r>
          </a:p>
          <a:p>
            <a:pPr eaLnBrk="1" hangingPunct="1">
              <a:buFontTx/>
              <a:buAutoNum type="arabicPeriod"/>
            </a:pPr>
            <a:endParaRPr lang="en-US" altLang="en-US" sz="1900" dirty="0"/>
          </a:p>
          <a:p>
            <a:pPr lvl="1" eaLnBrk="1" hangingPunct="1">
              <a:buFontTx/>
              <a:buAutoNum type="arabicPeriod"/>
            </a:pPr>
            <a:r>
              <a:rPr lang="en-US" altLang="en-US" sz="1900" dirty="0"/>
              <a:t>have higher rates of unemployment, incarceration, and higher proportion receiving income assistance</a:t>
            </a:r>
          </a:p>
          <a:p>
            <a:pPr lvl="1" eaLnBrk="1" hangingPunct="1">
              <a:buFontTx/>
              <a:buAutoNum type="arabicPeriod"/>
            </a:pPr>
            <a:endParaRPr lang="en-US" altLang="en-US" sz="1900" dirty="0"/>
          </a:p>
          <a:p>
            <a:pPr lvl="1" eaLnBrk="1" hangingPunct="1">
              <a:buFontTx/>
              <a:buAutoNum type="arabicPeriod"/>
            </a:pPr>
            <a:r>
              <a:rPr lang="en-US" altLang="en-US" sz="1900" dirty="0"/>
              <a:t>Greater % of people without medical insurance. </a:t>
            </a:r>
          </a:p>
          <a:p>
            <a:pPr lvl="1" eaLnBrk="1" hangingPunct="1">
              <a:buFontTx/>
              <a:buAutoNum type="arabicPeriod"/>
            </a:pPr>
            <a:endParaRPr lang="en-US" altLang="en-US" sz="1900" dirty="0"/>
          </a:p>
          <a:p>
            <a:pPr lvl="1" eaLnBrk="1" hangingPunct="1">
              <a:buFontTx/>
              <a:buAutoNum type="arabicPeriod"/>
            </a:pPr>
            <a:r>
              <a:rPr lang="en-US" altLang="en-US" sz="1900" dirty="0"/>
              <a:t>Spend less per person on education.</a:t>
            </a:r>
          </a:p>
          <a:p>
            <a:pPr lvl="1" eaLnBrk="1" hangingPunct="1">
              <a:buFontTx/>
              <a:buAutoNum type="arabicPeriod"/>
            </a:pPr>
            <a:endParaRPr lang="en-US" altLang="en-US" sz="1900" dirty="0"/>
          </a:p>
          <a:p>
            <a:pPr lvl="1" eaLnBrk="1" hangingPunct="1">
              <a:buFontTx/>
              <a:buAutoNum type="arabicPeriod"/>
            </a:pPr>
            <a:r>
              <a:rPr lang="en-US" altLang="en-US" sz="1900" dirty="0"/>
              <a:t>Greater proportion of babies born with low birth weight; higher rates of homicide, violent crime; persons unable to work because of disabilities</a:t>
            </a:r>
          </a:p>
          <a:p>
            <a:pPr lvl="1" eaLnBrk="1" hangingPunct="1">
              <a:buFontTx/>
              <a:buAutoNum type="arabicPeriod"/>
            </a:pPr>
            <a:endParaRPr lang="en-US" altLang="en-US" sz="1900" dirty="0"/>
          </a:p>
          <a:p>
            <a:pPr lvl="1" eaLnBrk="1" hangingPunct="1">
              <a:buFontTx/>
              <a:buAutoNum type="arabicPeriod"/>
            </a:pPr>
            <a:r>
              <a:rPr lang="en-US" altLang="en-US" sz="1900" dirty="0"/>
              <a:t>Have higher costs per-person for medical care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76ECF5A3-2471-47AF-86FE-B8F189748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31" y="6183002"/>
            <a:ext cx="594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http://www.huppi.com/kangaroo/Inequality&amp;Health.htm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FD0F7-397D-4C63-B79A-3201E3727CEF}"/>
              </a:ext>
            </a:extLst>
          </p:cNvPr>
          <p:cNvGrpSpPr/>
          <p:nvPr/>
        </p:nvGrpSpPr>
        <p:grpSpPr>
          <a:xfrm>
            <a:off x="7442489" y="1074418"/>
            <a:ext cx="4662532" cy="4508821"/>
            <a:chOff x="7461342" y="1074418"/>
            <a:chExt cx="4662532" cy="4508821"/>
          </a:xfrm>
        </p:grpSpPr>
        <p:pic>
          <p:nvPicPr>
            <p:cNvPr id="2050" name="Picture 2" descr="http://www.censusscope.org/us/map_nhblack.gif">
              <a:extLst>
                <a:ext uri="{FF2B5EF4-FFF2-40B4-BE49-F238E27FC236}">
                  <a16:creationId xmlns:a16="http://schemas.microsoft.com/office/drawing/2014/main" id="{8E4D6C99-6541-4A69-8211-0C9846E64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42" y="1693684"/>
              <a:ext cx="4662532" cy="3889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6D65AEE-D16B-4168-91FF-77B6AA16F124}"/>
                </a:ext>
              </a:extLst>
            </p:cNvPr>
            <p:cNvSpPr/>
            <p:nvPr/>
          </p:nvSpPr>
          <p:spPr>
            <a:xfrm>
              <a:off x="7461342" y="1074418"/>
              <a:ext cx="4662532" cy="584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Verdana" panose="020B0604030504040204" pitchFamily="34" charset="0"/>
                </a:rPr>
                <a:t>This population is concentrated largely in the southern states and urban areas.</a:t>
              </a:r>
              <a:endParaRPr lang="en-US" sz="16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BB6CFEE-1F99-4D49-954E-0F0915F1E391}"/>
                </a:ext>
              </a:extLst>
            </p:cNvPr>
            <p:cNvSpPr/>
            <p:nvPr/>
          </p:nvSpPr>
          <p:spPr>
            <a:xfrm>
              <a:off x="7461342" y="5275462"/>
              <a:ext cx="4662532" cy="3077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dirty="0"/>
                <a:t>http://www.censusscope.org/us/print_map_nhblack.html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58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FEE1642-C718-4C5C-B13C-7E05B05A46F5}"/>
              </a:ext>
            </a:extLst>
          </p:cNvPr>
          <p:cNvGrpSpPr/>
          <p:nvPr/>
        </p:nvGrpSpPr>
        <p:grpSpPr>
          <a:xfrm>
            <a:off x="584460" y="224708"/>
            <a:ext cx="6297105" cy="1293008"/>
            <a:chOff x="269711" y="177573"/>
            <a:chExt cx="6800392" cy="13965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7E78D2-10D7-4344-B4EB-F881394C0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711" y="177573"/>
              <a:ext cx="6351053" cy="80281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65441C-5CF7-4FDA-9F38-60EA1F30C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711" y="980388"/>
              <a:ext cx="6800392" cy="593688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397504B-86C4-4596-A840-E424874EF3D0}"/>
              </a:ext>
            </a:extLst>
          </p:cNvPr>
          <p:cNvSpPr/>
          <p:nvPr/>
        </p:nvSpPr>
        <p:spPr>
          <a:xfrm>
            <a:off x="276255" y="1711344"/>
            <a:ext cx="69135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Surveyed 26 quantitative traits to estimated proportion of variance explained by local ancestry in African Americans. </a:t>
            </a:r>
          </a:p>
          <a:p>
            <a:endParaRPr lang="en-US" dirty="0"/>
          </a:p>
          <a:p>
            <a:pPr marL="342900" indent="-342900">
              <a:buAutoNum type="arabicPeriod" startAt="2"/>
            </a:pPr>
            <a:r>
              <a:rPr lang="en-US" dirty="0"/>
              <a:t>Linear mixed models; genetic similarity defined in terms of local ancestry rather than genotype in ARIC and HUFS</a:t>
            </a:r>
          </a:p>
          <a:p>
            <a:pPr marL="342900" indent="-342900">
              <a:buAutoNum type="arabicPeriod" startAt="2"/>
            </a:pPr>
            <a:endParaRPr lang="en-US" dirty="0"/>
          </a:p>
          <a:p>
            <a:pPr marL="342900" indent="-342900">
              <a:buAutoNum type="arabicPeriod" startAt="2"/>
            </a:pPr>
            <a:r>
              <a:rPr lang="en-US" b="1" dirty="0"/>
              <a:t>Local ancestry at major (WBC) and polygenic effect genes can explain up to 20 and 8% of phenotypic variance, respectively.</a:t>
            </a:r>
          </a:p>
          <a:p>
            <a:pPr marL="342900" indent="-342900">
              <a:buAutoNum type="arabicPeriod" startAt="2"/>
            </a:pPr>
            <a:endParaRPr lang="en-US" b="1" dirty="0"/>
          </a:p>
          <a:p>
            <a:pPr marL="342900" indent="-342900">
              <a:buAutoNum type="arabicPeriod" startAt="2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WBC is remarkably different from other phenotypes in that the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DARC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promoter-null polymorphism is essentially fixed between West Africans and Europeans. </a:t>
            </a:r>
          </a:p>
          <a:p>
            <a:pPr marL="342900" indent="-342900">
              <a:buAutoNum type="arabicPeriod" startAt="2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 startAt="2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Put another way, a GWAS for WBC in Europeans would not identify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DARC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, nor would a GWAS in Africans.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The effect size is more in the realm of Mendelian genetics than complex disease genetics.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2F41DC-2D86-40F7-B25D-2FF6FAE03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958" y="413525"/>
            <a:ext cx="4245229" cy="4752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85AAED-17BB-48CD-9DEA-1B5F000ED145}"/>
              </a:ext>
            </a:extLst>
          </p:cNvPr>
          <p:cNvSpPr txBox="1"/>
          <p:nvPr/>
        </p:nvSpPr>
        <p:spPr>
          <a:xfrm>
            <a:off x="7792800" y="5246411"/>
            <a:ext cx="432064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Manhattan plot from admixture mapping for white blood cell count in ARIC. </a:t>
            </a:r>
            <a:r>
              <a:rPr lang="en-US" dirty="0">
                <a:latin typeface="Georgia" panose="02040502050405020303" pitchFamily="18" charset="0"/>
              </a:rPr>
              <a:t>WBC regressed on local ancestry, adjusted for age, global ancestry, sex, and center.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594DD-200F-446A-A9E0-C9A70D7B7E60}"/>
              </a:ext>
            </a:extLst>
          </p:cNvPr>
          <p:cNvSpPr/>
          <p:nvPr/>
        </p:nvSpPr>
        <p:spPr>
          <a:xfrm>
            <a:off x="8609815" y="6437313"/>
            <a:ext cx="372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hlinkClick r:id="rId5" tooltip="Frontiers in genetics."/>
              </a:rPr>
              <a:t>Front Genet.</a:t>
            </a:r>
            <a:r>
              <a:rPr lang="en-US" dirty="0">
                <a:latin typeface="arial" panose="020B0604020202020204" pitchFamily="34" charset="0"/>
              </a:rPr>
              <a:t> 2015 Oct 29;6:324.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87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FEE1642-C718-4C5C-B13C-7E05B05A46F5}"/>
              </a:ext>
            </a:extLst>
          </p:cNvPr>
          <p:cNvGrpSpPr/>
          <p:nvPr/>
        </p:nvGrpSpPr>
        <p:grpSpPr>
          <a:xfrm>
            <a:off x="584460" y="224708"/>
            <a:ext cx="6297105" cy="1293008"/>
            <a:chOff x="269711" y="177573"/>
            <a:chExt cx="6800392" cy="13965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7E78D2-10D7-4344-B4EB-F881394C0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711" y="177573"/>
              <a:ext cx="6351053" cy="80281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65441C-5CF7-4FDA-9F38-60EA1F30C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711" y="980388"/>
              <a:ext cx="6800392" cy="593688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397504B-86C4-4596-A840-E424874EF3D0}"/>
              </a:ext>
            </a:extLst>
          </p:cNvPr>
          <p:cNvSpPr/>
          <p:nvPr/>
        </p:nvSpPr>
        <p:spPr>
          <a:xfrm>
            <a:off x="276255" y="1711344"/>
            <a:ext cx="691351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Findings provide evidence that </a:t>
            </a:r>
          </a:p>
          <a:p>
            <a:pPr marL="800100" lvl="1" indent="-342900">
              <a:buAutoNum type="alphaLcPeriod"/>
            </a:pPr>
            <a:r>
              <a:rPr lang="en-US" dirty="0"/>
              <a:t>most additive genetic variance is explained by genetic markers undifferentiated by ancestry</a:t>
            </a:r>
          </a:p>
          <a:p>
            <a:pPr marL="800100" lvl="1" indent="-342900">
              <a:buAutoNum type="alphaLcPeriod"/>
            </a:pPr>
            <a:r>
              <a:rPr lang="en-US" dirty="0"/>
              <a:t>results inform proportion of health disparities due to genetic risk factors</a:t>
            </a:r>
          </a:p>
          <a:p>
            <a:pPr marL="800100" lvl="1" indent="-342900">
              <a:buAutoNum type="alphaLcPeriod"/>
            </a:pPr>
            <a:r>
              <a:rPr lang="en-US" dirty="0"/>
              <a:t>and the magnitude of error in association studies not controlling for local ancestry.</a:t>
            </a:r>
          </a:p>
          <a:p>
            <a:pPr marL="800100" lvl="1" indent="-342900">
              <a:buFontTx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Adjusting for global ancestry,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e.g.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, using PCA, does not control for the effects of local ancestry.</a:t>
            </a:r>
          </a:p>
          <a:p>
            <a:pPr marL="800100" lvl="1" indent="-342900">
              <a:buFontTx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Local ancestry effects are not limited to African Americans or Latinos. </a:t>
            </a:r>
          </a:p>
          <a:p>
            <a:pPr marL="800100" lvl="1" indent="-342900">
              <a:buFontTx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However, since genetic differentiation between West Africans and Europeans is at the high end of the scale (in terms of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Fst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), the amount of phenotypic variance explained by local ancestry in African Americans is at the high end</a:t>
            </a:r>
            <a:endParaRPr lang="en-US" dirty="0"/>
          </a:p>
          <a:p>
            <a:pPr marL="800100" lvl="1" indent="-342900">
              <a:buFontTx/>
              <a:buAutoNum type="alphaL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AutoNum type="alphaLcPeriod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2F41DC-2D86-40F7-B25D-2FF6FAE03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958" y="413525"/>
            <a:ext cx="4245229" cy="4752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85AAED-17BB-48CD-9DEA-1B5F000ED145}"/>
              </a:ext>
            </a:extLst>
          </p:cNvPr>
          <p:cNvSpPr txBox="1"/>
          <p:nvPr/>
        </p:nvSpPr>
        <p:spPr>
          <a:xfrm>
            <a:off x="7792800" y="5246411"/>
            <a:ext cx="432064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Manhattan plot from admixture mapping for white blood cell count in ARIC. </a:t>
            </a:r>
            <a:r>
              <a:rPr lang="en-US" dirty="0">
                <a:latin typeface="Georgia" panose="02040502050405020303" pitchFamily="18" charset="0"/>
              </a:rPr>
              <a:t>WBC regressed on local ancestry, adjusted for age, global ancestry, sex, and center.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594DD-200F-446A-A9E0-C9A70D7B7E60}"/>
              </a:ext>
            </a:extLst>
          </p:cNvPr>
          <p:cNvSpPr/>
          <p:nvPr/>
        </p:nvSpPr>
        <p:spPr>
          <a:xfrm>
            <a:off x="8609815" y="6437313"/>
            <a:ext cx="372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hlinkClick r:id="rId5" tooltip="Frontiers in genetics."/>
              </a:rPr>
              <a:t>Front Genet.</a:t>
            </a:r>
            <a:r>
              <a:rPr lang="en-US" dirty="0">
                <a:latin typeface="arial" panose="020B0604020202020204" pitchFamily="34" charset="0"/>
              </a:rPr>
              <a:t> 2015 Oct 29;6:324.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79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1883</Words>
  <Application>Microsoft Office PowerPoint</Application>
  <PresentationFormat>Widescreen</PresentationFormat>
  <Paragraphs>335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</vt:lpstr>
      <vt:lpstr>Calibri</vt:lpstr>
      <vt:lpstr>Calibri Light</vt:lpstr>
      <vt:lpstr>Georgia</vt:lpstr>
      <vt:lpstr>Times New Roman</vt:lpstr>
      <vt:lpstr>Verdana</vt:lpstr>
      <vt:lpstr>Office Theme</vt:lpstr>
      <vt:lpstr>Missing heritability Contributions from genomic studies in African ancestry populations</vt:lpstr>
      <vt:lpstr>PowerPoint Presentation</vt:lpstr>
      <vt:lpstr>PowerPoint Presentation</vt:lpstr>
      <vt:lpstr>PowerPoint Presentation</vt:lpstr>
      <vt:lpstr>PowerPoint Presentation</vt:lpstr>
      <vt:lpstr>The Death Gap – David A Ansell, MD</vt:lpstr>
      <vt:lpstr>PowerPoint Presentation</vt:lpstr>
      <vt:lpstr>PowerPoint Presentation</vt:lpstr>
      <vt:lpstr>PowerPoint Presentation</vt:lpstr>
      <vt:lpstr>PowerPoint Presentation</vt:lpstr>
      <vt:lpstr>CHARGE Gene-Lifestyle Interactions Working Group: Gene × Smoking Status on Serum Lipids</vt:lpstr>
      <vt:lpstr>Interethnic Differences in Interactions</vt:lpstr>
      <vt:lpstr>PowerPoint Presentation</vt:lpstr>
      <vt:lpstr>Interactions Minor Contribution to % Variance Explained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Bentley, Amy (NIH/NHGRI) [E]</dc:creator>
  <cp:lastModifiedBy>Rotimi, Charles (NIH/NHGRI) [E]</cp:lastModifiedBy>
  <cp:revision>65</cp:revision>
  <dcterms:created xsi:type="dcterms:W3CDTF">2018-04-25T17:50:09Z</dcterms:created>
  <dcterms:modified xsi:type="dcterms:W3CDTF">2018-05-02T04:01:25Z</dcterms:modified>
</cp:coreProperties>
</file>