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9" r:id="rId2"/>
    <p:sldId id="298" r:id="rId3"/>
    <p:sldId id="267" r:id="rId4"/>
    <p:sldId id="292" r:id="rId5"/>
    <p:sldId id="294" r:id="rId6"/>
    <p:sldId id="262" r:id="rId7"/>
    <p:sldId id="263" r:id="rId8"/>
    <p:sldId id="301" r:id="rId9"/>
    <p:sldId id="300" r:id="rId10"/>
    <p:sldId id="302" r:id="rId11"/>
    <p:sldId id="303" r:id="rId12"/>
    <p:sldId id="307" r:id="rId13"/>
    <p:sldId id="288" r:id="rId14"/>
    <p:sldId id="289" r:id="rId15"/>
    <p:sldId id="280" r:id="rId16"/>
    <p:sldId id="281" r:id="rId17"/>
    <p:sldId id="282" r:id="rId18"/>
    <p:sldId id="296" r:id="rId19"/>
    <p:sldId id="290" r:id="rId20"/>
    <p:sldId id="305" r:id="rId21"/>
    <p:sldId id="306" r:id="rId22"/>
    <p:sldId id="291" r:id="rId23"/>
    <p:sldId id="304" r:id="rId24"/>
    <p:sldId id="308"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584" y="-1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E7583E-6F6A-1749-9BEB-EA8976782C84}" type="datetimeFigureOut">
              <a:rPr lang="en-US" smtClean="0"/>
              <a:t>5/2/18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4EC42-5833-594C-9C29-FF70064DF714}" type="slidenum">
              <a:rPr lang="en-US" smtClean="0"/>
              <a:t>‹#›</a:t>
            </a:fld>
            <a:endParaRPr lang="en-US"/>
          </a:p>
        </p:txBody>
      </p:sp>
    </p:spTree>
    <p:extLst>
      <p:ext uri="{BB962C8B-B14F-4D97-AF65-F5344CB8AC3E}">
        <p14:creationId xmlns:p14="http://schemas.microsoft.com/office/powerpoint/2010/main" val="3239867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Ancient dispersal patterns of modern humans during the past 100,000 y. This map highlights demic events that began with a source population in southern Africa 60 to 100 kya and conclude with the settlement of South America approximately 12 to 14 kya. Wide arrows indicate major founder events during the demographic expansion into different continental regions. Colored arcs indicate the putative source for each of these founder events. Thin arrows indicate potential migration paths. Many additional migrations occurred during the Holocene (11).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*Take your time* </a:t>
            </a:r>
          </a:p>
          <a:p>
            <a:r>
              <a:rPr lang="en-US" dirty="0" smtClean="0"/>
              <a:t>PAGE</a:t>
            </a:r>
            <a:r>
              <a:rPr lang="en-US" baseline="0" dirty="0" smtClean="0"/>
              <a:t> is Study of 52K participants predominantly non-white</a:t>
            </a:r>
          </a:p>
          <a:p>
            <a:r>
              <a:rPr lang="en-US" baseline="0" dirty="0" smtClean="0"/>
              <a:t>Represent world-wide diversity across 7 continents and subcontinental regions</a:t>
            </a:r>
          </a:p>
          <a:p>
            <a:r>
              <a:rPr lang="en-US" dirty="0" smtClean="0"/>
              <a:t>Dense sampling</a:t>
            </a:r>
            <a:r>
              <a:rPr lang="en-US" baseline="0" dirty="0" smtClean="0"/>
              <a:t> in the Americas and global reference panels </a:t>
            </a:r>
          </a:p>
          <a:p>
            <a:r>
              <a:rPr lang="en-US" baseline="0" dirty="0" smtClean="0"/>
              <a:t>&gt;100 fine-grain pops, linked to &gt;200 phenotypes, all assayed on a single platform. </a:t>
            </a:r>
            <a:endParaRPr lang="en-US" dirty="0"/>
          </a:p>
        </p:txBody>
      </p:sp>
      <p:sp>
        <p:nvSpPr>
          <p:cNvPr id="4" name="Slide Number Placeholder 3"/>
          <p:cNvSpPr>
            <a:spLocks noGrp="1"/>
          </p:cNvSpPr>
          <p:nvPr>
            <p:ph type="sldNum" sz="quarter" idx="10"/>
          </p:nvPr>
        </p:nvSpPr>
        <p:spPr/>
        <p:txBody>
          <a:bodyPr/>
          <a:lstStyle/>
          <a:p>
            <a:fld id="{A3BB0870-003A-B740-9A11-2D444EADD78A}" type="slidenum">
              <a:rPr lang="en-US" smtClean="0"/>
              <a:t>12</a:t>
            </a:fld>
            <a:endParaRPr lang="en-US"/>
          </a:p>
        </p:txBody>
      </p:sp>
    </p:spTree>
    <p:extLst>
      <p:ext uri="{BB962C8B-B14F-4D97-AF65-F5344CB8AC3E}">
        <p14:creationId xmlns:p14="http://schemas.microsoft.com/office/powerpoint/2010/main" val="14169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B0870-003A-B740-9A11-2D444EADD78A}" type="slidenum">
              <a:rPr lang="en-US" smtClean="0"/>
              <a:t>13</a:t>
            </a:fld>
            <a:endParaRPr lang="en-US"/>
          </a:p>
        </p:txBody>
      </p:sp>
    </p:spTree>
    <p:extLst>
      <p:ext uri="{BB962C8B-B14F-4D97-AF65-F5344CB8AC3E}">
        <p14:creationId xmlns:p14="http://schemas.microsoft.com/office/powerpoint/2010/main" val="195651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BB0870-003A-B740-9A11-2D444EADD78A}" type="slidenum">
              <a:rPr lang="en-US" smtClean="0"/>
              <a:t>14</a:t>
            </a:fld>
            <a:endParaRPr lang="en-US"/>
          </a:p>
        </p:txBody>
      </p:sp>
    </p:spTree>
    <p:extLst>
      <p:ext uri="{BB962C8B-B14F-4D97-AF65-F5344CB8AC3E}">
        <p14:creationId xmlns:p14="http://schemas.microsoft.com/office/powerpoint/2010/main" val="70439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look</a:t>
            </a:r>
            <a:r>
              <a:rPr lang="en-US" baseline="0" dirty="0" smtClean="0"/>
              <a:t> at some of the things we’re finding out. </a:t>
            </a:r>
          </a:p>
          <a:p>
            <a:r>
              <a:rPr lang="en-US" baseline="0" dirty="0" smtClean="0"/>
              <a:t>This is a conflicted variant in </a:t>
            </a:r>
            <a:r>
              <a:rPr lang="en-US" i="1" baseline="0" dirty="0" smtClean="0"/>
              <a:t>SCN5A, </a:t>
            </a:r>
            <a:r>
              <a:rPr lang="en-US" i="0" baseline="0" dirty="0" smtClean="0"/>
              <a:t>a gene associated with a dominant Mendelian disease, </a:t>
            </a:r>
            <a:r>
              <a:rPr lang="en-US" baseline="0" dirty="0" smtClean="0"/>
              <a:t>that is close to 5% in </a:t>
            </a:r>
            <a:r>
              <a:rPr lang="en-US" baseline="0" dirty="0" err="1" smtClean="0"/>
              <a:t>ExAC</a:t>
            </a:r>
            <a:r>
              <a:rPr lang="en-US" baseline="0" dirty="0" smtClean="0"/>
              <a:t> Hispanic/Latinos, but we’re seeing this variant well above 5% in South Americans, and PAGE data gets you the resolution to see where else the variant segregates specifically within South America, </a:t>
            </a:r>
          </a:p>
          <a:p>
            <a:r>
              <a:rPr lang="en-US" baseline="0" dirty="0" smtClean="0"/>
              <a:t>e.g. Chile, Peru, Ecuador and Colombia </a:t>
            </a:r>
            <a:endParaRPr lang="en-US" dirty="0"/>
          </a:p>
        </p:txBody>
      </p:sp>
      <p:sp>
        <p:nvSpPr>
          <p:cNvPr id="4" name="Slide Number Placeholder 3"/>
          <p:cNvSpPr>
            <a:spLocks noGrp="1"/>
          </p:cNvSpPr>
          <p:nvPr>
            <p:ph type="sldNum" sz="quarter" idx="10"/>
          </p:nvPr>
        </p:nvSpPr>
        <p:spPr/>
        <p:txBody>
          <a:bodyPr/>
          <a:lstStyle/>
          <a:p>
            <a:fld id="{A3BB0870-003A-B740-9A11-2D444EADD78A}" type="slidenum">
              <a:rPr lang="en-US" smtClean="0"/>
              <a:t>15</a:t>
            </a:fld>
            <a:endParaRPr lang="en-US"/>
          </a:p>
        </p:txBody>
      </p:sp>
    </p:spTree>
    <p:extLst>
      <p:ext uri="{BB962C8B-B14F-4D97-AF65-F5344CB8AC3E}">
        <p14:creationId xmlns:p14="http://schemas.microsoft.com/office/powerpoint/2010/main" val="180271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take</a:t>
            </a:r>
            <a:r>
              <a:rPr lang="en-US" baseline="0" dirty="0" smtClean="0"/>
              <a:t> a look at a variant that’s a more extreme example, that’s actually very rare around the world</a:t>
            </a:r>
          </a:p>
          <a:p>
            <a:r>
              <a:rPr lang="en-US" dirty="0" smtClean="0"/>
              <a:t>For</a:t>
            </a:r>
            <a:r>
              <a:rPr lang="en-US" baseline="0" dirty="0" smtClean="0"/>
              <a:t> example this variant is &gt;5%  in Papua New Guineans from the reference panel and &gt;2% in Native Hawaiians in PAGE, showing a variant that is found only in Oceanian pops</a:t>
            </a:r>
          </a:p>
          <a:p>
            <a:r>
              <a:rPr lang="en-US" baseline="0" dirty="0" smtClean="0"/>
              <a:t>But more so in one of the fine-grain populations than large populations. </a:t>
            </a:r>
          </a:p>
          <a:p>
            <a:r>
              <a:rPr lang="en-US" sz="1200" kern="1200" dirty="0" smtClean="0">
                <a:solidFill>
                  <a:schemeClr val="tx1"/>
                </a:solidFill>
                <a:effectLst/>
                <a:latin typeface="+mn-lt"/>
                <a:ea typeface="+mn-ea"/>
                <a:cs typeface="+mn-cs"/>
              </a:rPr>
              <a:t>If we didn’t have that 1 out of 99 pops, wouldn’t see this. How many times does that happen?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BB0870-003A-B740-9A11-2D444EADD78A}" type="slidenum">
              <a:rPr lang="en-US" smtClean="0"/>
              <a:t>16</a:t>
            </a:fld>
            <a:endParaRPr lang="en-US"/>
          </a:p>
        </p:txBody>
      </p:sp>
    </p:spTree>
    <p:extLst>
      <p:ext uri="{BB962C8B-B14F-4D97-AF65-F5344CB8AC3E}">
        <p14:creationId xmlns:p14="http://schemas.microsoft.com/office/powerpoint/2010/main" val="5829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quantitate the value of granular populations </a:t>
            </a:r>
            <a:r>
              <a:rPr lang="en-US" sz="1200" kern="1200" dirty="0" smtClean="0">
                <a:solidFill>
                  <a:schemeClr val="tx1"/>
                </a:solidFill>
                <a:effectLst/>
                <a:latin typeface="+mn-lt"/>
                <a:ea typeface="+mn-ea"/>
                <a:cs typeface="+mn-cs"/>
              </a:rPr>
              <a:t>while </a:t>
            </a:r>
            <a:r>
              <a:rPr lang="en-US" sz="1200" kern="1200" dirty="0" err="1" smtClean="0">
                <a:solidFill>
                  <a:schemeClr val="tx1"/>
                </a:solidFill>
                <a:effectLst/>
                <a:latin typeface="+mn-lt"/>
                <a:ea typeface="+mn-ea"/>
                <a:cs typeface="+mn-cs"/>
              </a:rPr>
              <a:t>accting</a:t>
            </a:r>
            <a:r>
              <a:rPr lang="en-US" sz="1200" kern="1200" dirty="0" smtClean="0">
                <a:solidFill>
                  <a:schemeClr val="tx1"/>
                </a:solidFill>
                <a:effectLst/>
                <a:latin typeface="+mn-lt"/>
                <a:ea typeface="+mn-ea"/>
                <a:cs typeface="+mn-cs"/>
              </a:rPr>
              <a:t> for diffs in pop sizes, we </a:t>
            </a:r>
            <a:r>
              <a:rPr lang="en-US" sz="1200" kern="1200" dirty="0" err="1" smtClean="0">
                <a:solidFill>
                  <a:schemeClr val="tx1"/>
                </a:solidFill>
                <a:effectLst/>
                <a:latin typeface="+mn-lt"/>
                <a:ea typeface="+mn-ea"/>
                <a:cs typeface="+mn-cs"/>
              </a:rPr>
              <a:t>calc</a:t>
            </a:r>
            <a:r>
              <a:rPr lang="en-US" sz="1200" kern="1200" dirty="0" smtClean="0">
                <a:solidFill>
                  <a:schemeClr val="tx1"/>
                </a:solidFill>
                <a:effectLst/>
                <a:latin typeface="+mn-lt"/>
                <a:ea typeface="+mn-ea"/>
                <a:cs typeface="+mn-cs"/>
              </a:rPr>
              <a:t> 95% </a:t>
            </a:r>
            <a:r>
              <a:rPr lang="en-US" sz="1200" kern="1200" dirty="0" err="1" smtClean="0">
                <a:solidFill>
                  <a:schemeClr val="tx1"/>
                </a:solidFill>
                <a:effectLst/>
                <a:latin typeface="+mn-lt"/>
                <a:ea typeface="+mn-ea"/>
                <a:cs typeface="+mn-cs"/>
              </a:rPr>
              <a:t>conf</a:t>
            </a:r>
            <a:r>
              <a:rPr lang="en-US" sz="1200" kern="1200" dirty="0" smtClean="0">
                <a:solidFill>
                  <a:schemeClr val="tx1"/>
                </a:solidFill>
                <a:effectLst/>
                <a:latin typeface="+mn-lt"/>
                <a:ea typeface="+mn-ea"/>
                <a:cs typeface="+mn-cs"/>
              </a:rPr>
              <a:t> interval for these </a:t>
            </a:r>
            <a:r>
              <a:rPr lang="en-US" sz="1200" kern="1200" dirty="0" err="1" smtClean="0">
                <a:solidFill>
                  <a:schemeClr val="tx1"/>
                </a:solidFill>
                <a:effectLst/>
                <a:latin typeface="+mn-lt"/>
                <a:ea typeface="+mn-ea"/>
                <a:cs typeface="+mn-cs"/>
              </a:rPr>
              <a:t>ClinVar</a:t>
            </a:r>
            <a:r>
              <a:rPr lang="en-US" sz="1200" kern="1200" dirty="0" smtClean="0">
                <a:solidFill>
                  <a:schemeClr val="tx1"/>
                </a:solidFill>
                <a:effectLst/>
                <a:latin typeface="+mn-lt"/>
                <a:ea typeface="+mn-ea"/>
                <a:cs typeface="+mn-cs"/>
              </a:rPr>
              <a:t> variants and then count variants</a:t>
            </a:r>
            <a:r>
              <a:rPr lang="en-US" sz="1200" kern="1200" baseline="0" dirty="0" smtClean="0">
                <a:solidFill>
                  <a:schemeClr val="tx1"/>
                </a:solidFill>
                <a:effectLst/>
                <a:latin typeface="+mn-lt"/>
                <a:ea typeface="+mn-ea"/>
                <a:cs typeface="+mn-cs"/>
              </a:rPr>
              <a:t> where the whole interval is above 5% in any of these pops</a:t>
            </a:r>
            <a:r>
              <a:rPr lang="en-US" sz="1200" kern="1200" dirty="0" smtClean="0">
                <a:solidFill>
                  <a:schemeClr val="tx1"/>
                </a:solidFill>
                <a:effectLst/>
                <a:latin typeface="+mn-lt"/>
                <a:ea typeface="+mn-ea"/>
                <a:cs typeface="+mn-cs"/>
              </a:rPr>
              <a:t>. It </a:t>
            </a:r>
            <a:r>
              <a:rPr lang="en-US" sz="1200" kern="1200" dirty="0" err="1" smtClean="0">
                <a:solidFill>
                  <a:schemeClr val="tx1"/>
                </a:solidFill>
                <a:effectLst/>
                <a:latin typeface="+mn-lt"/>
                <a:ea typeface="+mn-ea"/>
                <a:cs typeface="+mn-cs"/>
              </a:rPr>
              <a:t>happpens</a:t>
            </a:r>
            <a:r>
              <a:rPr lang="en-US" sz="1200" kern="1200" dirty="0" smtClean="0">
                <a:solidFill>
                  <a:schemeClr val="tx1"/>
                </a:solidFill>
                <a:effectLst/>
                <a:latin typeface="+mn-lt"/>
                <a:ea typeface="+mn-ea"/>
                <a:cs typeface="+mn-cs"/>
              </a:rPr>
              <a:t> quite a bit, as you can see when we add in country of origin and granular labels we can adjudicate about 40% more variants even when accounting for some the small sample sizes </a:t>
            </a:r>
          </a:p>
          <a:p>
            <a:r>
              <a:rPr lang="en-US" baseline="0" dirty="0" smtClean="0"/>
              <a:t>Quantitation of the value added from considering fine-grain populations in addition to sub-continental level designations. </a:t>
            </a:r>
            <a:endParaRPr lang="en-US" dirty="0"/>
          </a:p>
        </p:txBody>
      </p:sp>
      <p:sp>
        <p:nvSpPr>
          <p:cNvPr id="4" name="Slide Number Placeholder 3"/>
          <p:cNvSpPr>
            <a:spLocks noGrp="1"/>
          </p:cNvSpPr>
          <p:nvPr>
            <p:ph type="sldNum" sz="quarter" idx="10"/>
          </p:nvPr>
        </p:nvSpPr>
        <p:spPr/>
        <p:txBody>
          <a:bodyPr/>
          <a:lstStyle/>
          <a:p>
            <a:fld id="{A3BB0870-003A-B740-9A11-2D444EADD78A}" type="slidenum">
              <a:rPr lang="en-US" smtClean="0"/>
              <a:t>17</a:t>
            </a:fld>
            <a:endParaRPr lang="en-US"/>
          </a:p>
        </p:txBody>
      </p:sp>
    </p:spTree>
    <p:extLst>
      <p:ext uri="{BB962C8B-B14F-4D97-AF65-F5344CB8AC3E}">
        <p14:creationId xmlns:p14="http://schemas.microsoft.com/office/powerpoint/2010/main" val="136938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B0870-003A-B740-9A11-2D444EADD78A}" type="slidenum">
              <a:rPr lang="en-US" smtClean="0"/>
              <a:t>24</a:t>
            </a:fld>
            <a:endParaRPr lang="en-US"/>
          </a:p>
        </p:txBody>
      </p:sp>
    </p:spTree>
    <p:extLst>
      <p:ext uri="{BB962C8B-B14F-4D97-AF65-F5344CB8AC3E}">
        <p14:creationId xmlns:p14="http://schemas.microsoft.com/office/powerpoint/2010/main" val="142834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DE97F4-3186-4347-94D7-451E10346820}"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303346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E97F4-3186-4347-94D7-451E10346820}"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421291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E97F4-3186-4347-94D7-451E10346820}"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34153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E97F4-3186-4347-94D7-451E10346820}"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3907409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DE97F4-3186-4347-94D7-451E10346820}" type="datetimeFigureOut">
              <a:rPr lang="en-US" smtClean="0"/>
              <a:t>5/2/18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745207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DE97F4-3186-4347-94D7-451E10346820}" type="datetimeFigureOut">
              <a:rPr lang="en-US" smtClean="0"/>
              <a:t>5/2/18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125783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DE97F4-3186-4347-94D7-451E10346820}" type="datetimeFigureOut">
              <a:rPr lang="en-US" smtClean="0"/>
              <a:t>5/2/18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722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DE97F4-3186-4347-94D7-451E10346820}" type="datetimeFigureOut">
              <a:rPr lang="en-US" smtClean="0"/>
              <a:t>5/2/18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155302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E97F4-3186-4347-94D7-451E10346820}" type="datetimeFigureOut">
              <a:rPr lang="en-US" smtClean="0"/>
              <a:t>5/2/18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392249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E97F4-3186-4347-94D7-451E10346820}" type="datetimeFigureOut">
              <a:rPr lang="en-US" smtClean="0"/>
              <a:t>5/2/18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199788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E97F4-3186-4347-94D7-451E10346820}" type="datetimeFigureOut">
              <a:rPr lang="en-US" smtClean="0"/>
              <a:t>5/2/18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4E70A-4F0F-4148-9854-A305D4A1CD20}" type="slidenum">
              <a:rPr lang="en-US" smtClean="0"/>
              <a:t>‹#›</a:t>
            </a:fld>
            <a:endParaRPr lang="en-US"/>
          </a:p>
        </p:txBody>
      </p:sp>
    </p:spTree>
    <p:extLst>
      <p:ext uri="{BB962C8B-B14F-4D97-AF65-F5344CB8AC3E}">
        <p14:creationId xmlns:p14="http://schemas.microsoft.com/office/powerpoint/2010/main" val="12779806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DE97F4-3186-4347-94D7-451E10346820}" type="datetimeFigureOut">
              <a:rPr lang="en-US" smtClean="0"/>
              <a:t>5/2/18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54E70A-4F0F-4148-9854-A305D4A1CD20}" type="slidenum">
              <a:rPr lang="en-US" smtClean="0"/>
              <a:t>‹#›</a:t>
            </a:fld>
            <a:endParaRPr lang="en-US"/>
          </a:p>
        </p:txBody>
      </p:sp>
    </p:spTree>
    <p:extLst>
      <p:ext uri="{BB962C8B-B14F-4D97-AF65-F5344CB8AC3E}">
        <p14:creationId xmlns:p14="http://schemas.microsoft.com/office/powerpoint/2010/main" val="121794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1.png"/><Relationship Id="rId5" Type="http://schemas.openxmlformats.org/officeDocument/2006/relationships/image" Target="../media/image39.tiff"/><Relationship Id="rId6" Type="http://schemas.openxmlformats.org/officeDocument/2006/relationships/image" Target="../media/image40.tif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2"/>
          <a:stretch>
            <a:fillRect/>
          </a:stretch>
        </p:blipFill>
        <p:spPr>
          <a:xfrm>
            <a:off x="24587" y="8"/>
            <a:ext cx="3638360" cy="1409699"/>
          </a:xfrm>
          <a:prstGeom prst="rect">
            <a:avLst/>
          </a:prstGeom>
        </p:spPr>
      </p:pic>
      <p:sp>
        <p:nvSpPr>
          <p:cNvPr id="77" name="TextBox 76"/>
          <p:cNvSpPr txBox="1"/>
          <p:nvPr/>
        </p:nvSpPr>
        <p:spPr>
          <a:xfrm>
            <a:off x="169348" y="4699010"/>
            <a:ext cx="3457497" cy="461665"/>
          </a:xfrm>
          <a:prstGeom prst="rect">
            <a:avLst/>
          </a:prstGeom>
          <a:noFill/>
        </p:spPr>
        <p:txBody>
          <a:bodyPr wrap="none" rtlCol="0">
            <a:spAutoFit/>
          </a:bodyPr>
          <a:lstStyle/>
          <a:p>
            <a:r>
              <a:rPr lang="en-US" sz="2400" dirty="0" err="1" smtClean="0">
                <a:solidFill>
                  <a:srgbClr val="7F7F7F"/>
                </a:solidFill>
              </a:rPr>
              <a:t>eimear.kenny@mssm.edu</a:t>
            </a:r>
            <a:endParaRPr lang="en-US" sz="2400" dirty="0">
              <a:solidFill>
                <a:srgbClr val="7F7F7F"/>
              </a:solidFill>
            </a:endParaRPr>
          </a:p>
        </p:txBody>
      </p:sp>
      <p:sp>
        <p:nvSpPr>
          <p:cNvPr id="7" name="Rectangle 6"/>
          <p:cNvSpPr/>
          <p:nvPr/>
        </p:nvSpPr>
        <p:spPr>
          <a:xfrm>
            <a:off x="1324825" y="3627433"/>
            <a:ext cx="6428873" cy="1323439"/>
          </a:xfrm>
          <a:prstGeom prst="rect">
            <a:avLst/>
          </a:prstGeom>
        </p:spPr>
        <p:txBody>
          <a:bodyPr wrap="square">
            <a:spAutoFit/>
          </a:bodyPr>
          <a:lstStyle/>
          <a:p>
            <a:pPr algn="ctr"/>
            <a:r>
              <a:rPr lang="en-US" sz="2000" b="1" dirty="0" smtClean="0">
                <a:solidFill>
                  <a:srgbClr val="7F7F7F"/>
                </a:solidFill>
              </a:rPr>
              <a:t>Eimear Kenny, PhD</a:t>
            </a:r>
          </a:p>
          <a:p>
            <a:pPr algn="ctr"/>
            <a:r>
              <a:rPr lang="en-US" sz="2000" b="1" dirty="0" smtClean="0">
                <a:solidFill>
                  <a:srgbClr val="7F7F7F"/>
                </a:solidFill>
              </a:rPr>
              <a:t>The Charles Bronfman Institute of Personalized Medicine</a:t>
            </a:r>
          </a:p>
          <a:p>
            <a:pPr algn="ctr"/>
            <a:r>
              <a:rPr lang="en-US" sz="2000" b="1" dirty="0" smtClean="0">
                <a:solidFill>
                  <a:srgbClr val="7F7F7F"/>
                </a:solidFill>
              </a:rPr>
              <a:t>Icahn School of Medicine at Mount Sinai</a:t>
            </a:r>
          </a:p>
          <a:p>
            <a:pPr algn="ctr"/>
            <a:r>
              <a:rPr lang="en-US" sz="2000" b="1" dirty="0" smtClean="0">
                <a:solidFill>
                  <a:srgbClr val="7F7F7F"/>
                </a:solidFill>
              </a:rPr>
              <a:t>2018.05.02</a:t>
            </a:r>
            <a:endParaRPr lang="en-US" sz="2000" b="1" dirty="0" smtClean="0">
              <a:solidFill>
                <a:srgbClr val="7F7F7F"/>
              </a:solidFill>
            </a:endParaRPr>
          </a:p>
        </p:txBody>
      </p:sp>
      <p:pic>
        <p:nvPicPr>
          <p:cNvPr id="6" name="Picture 5"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927" y="4800291"/>
            <a:ext cx="595096" cy="271558"/>
          </a:xfrm>
          <a:prstGeom prst="rect">
            <a:avLst/>
          </a:prstGeom>
        </p:spPr>
      </p:pic>
      <p:sp>
        <p:nvSpPr>
          <p:cNvPr id="8" name="TextBox 7"/>
          <p:cNvSpPr txBox="1"/>
          <p:nvPr/>
        </p:nvSpPr>
        <p:spPr>
          <a:xfrm>
            <a:off x="6668060" y="4681841"/>
            <a:ext cx="2262158" cy="461665"/>
          </a:xfrm>
          <a:prstGeom prst="rect">
            <a:avLst/>
          </a:prstGeom>
          <a:noFill/>
        </p:spPr>
        <p:txBody>
          <a:bodyPr wrap="none" rtlCol="0">
            <a:spAutoFit/>
          </a:bodyPr>
          <a:lstStyle/>
          <a:p>
            <a:r>
              <a:rPr lang="en-US" sz="2400" dirty="0" smtClean="0">
                <a:solidFill>
                  <a:srgbClr val="7F7F7F"/>
                </a:solidFill>
              </a:rPr>
              <a:t>@</a:t>
            </a:r>
            <a:r>
              <a:rPr lang="en-US" sz="2400" dirty="0" err="1" smtClean="0">
                <a:solidFill>
                  <a:srgbClr val="7F7F7F"/>
                </a:solidFill>
              </a:rPr>
              <a:t>EimearEKenny</a:t>
            </a:r>
            <a:endParaRPr lang="en-US" sz="2400" dirty="0">
              <a:solidFill>
                <a:srgbClr val="7F7F7F"/>
              </a:solidFill>
            </a:endParaRPr>
          </a:p>
        </p:txBody>
      </p:sp>
      <p:sp>
        <p:nvSpPr>
          <p:cNvPr id="9" name="Rectangle 8"/>
          <p:cNvSpPr/>
          <p:nvPr/>
        </p:nvSpPr>
        <p:spPr>
          <a:xfrm>
            <a:off x="1370278" y="3059941"/>
            <a:ext cx="6428873" cy="461665"/>
          </a:xfrm>
          <a:prstGeom prst="rect">
            <a:avLst/>
          </a:prstGeom>
        </p:spPr>
        <p:txBody>
          <a:bodyPr wrap="square">
            <a:spAutoFit/>
          </a:bodyPr>
          <a:lstStyle/>
          <a:p>
            <a:pPr algn="ctr"/>
            <a:r>
              <a:rPr lang="en-US" sz="2400" b="1" dirty="0" smtClean="0">
                <a:solidFill>
                  <a:srgbClr val="0000FF"/>
                </a:solidFill>
              </a:rPr>
              <a:t>Missing Heritability Ten Years On</a:t>
            </a:r>
            <a:endParaRPr lang="en-US" sz="2400" b="1" dirty="0" smtClean="0">
              <a:solidFill>
                <a:srgbClr val="0000FF"/>
              </a:solidFill>
            </a:endParaRPr>
          </a:p>
        </p:txBody>
      </p:sp>
      <p:sp>
        <p:nvSpPr>
          <p:cNvPr id="11" name="TextBox 10"/>
          <p:cNvSpPr txBox="1"/>
          <p:nvPr/>
        </p:nvSpPr>
        <p:spPr>
          <a:xfrm>
            <a:off x="635028" y="1674946"/>
            <a:ext cx="7762584" cy="1384995"/>
          </a:xfrm>
          <a:prstGeom prst="rect">
            <a:avLst/>
          </a:prstGeom>
          <a:noFill/>
        </p:spPr>
        <p:txBody>
          <a:bodyPr wrap="square" rtlCol="0">
            <a:spAutoFit/>
          </a:bodyPr>
          <a:lstStyle/>
          <a:p>
            <a:pPr algn="ctr"/>
            <a:r>
              <a:rPr lang="en-US" sz="2800" b="1" dirty="0" smtClean="0"/>
              <a:t>Contributions of diverse populations and expanded catalogues of human variation to our understanding of low frequency and rare variants</a:t>
            </a:r>
            <a:endParaRPr lang="en-US" sz="2800" b="1" dirty="0"/>
          </a:p>
        </p:txBody>
      </p:sp>
    </p:spTree>
    <p:extLst>
      <p:ext uri="{BB962C8B-B14F-4D97-AF65-F5344CB8AC3E}">
        <p14:creationId xmlns:p14="http://schemas.microsoft.com/office/powerpoint/2010/main" val="192620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4-05 at 8.56.05 AM.png"/>
          <p:cNvPicPr>
            <a:picLocks noChangeAspect="1"/>
          </p:cNvPicPr>
          <p:nvPr/>
        </p:nvPicPr>
        <p:blipFill rotWithShape="1">
          <a:blip r:embed="rId2">
            <a:extLst>
              <a:ext uri="{28A0092B-C50C-407E-A947-70E740481C1C}">
                <a14:useLocalDpi xmlns:a14="http://schemas.microsoft.com/office/drawing/2010/main" val="0"/>
              </a:ext>
            </a:extLst>
          </a:blip>
          <a:srcRect l="4661"/>
          <a:stretch/>
        </p:blipFill>
        <p:spPr>
          <a:xfrm>
            <a:off x="3174386" y="862905"/>
            <a:ext cx="5872844" cy="4042475"/>
          </a:xfrm>
          <a:prstGeom prst="rect">
            <a:avLst/>
          </a:prstGeom>
        </p:spPr>
      </p:pic>
      <p:sp>
        <p:nvSpPr>
          <p:cNvPr id="4" name="TextBox 3"/>
          <p:cNvSpPr txBox="1"/>
          <p:nvPr/>
        </p:nvSpPr>
        <p:spPr>
          <a:xfrm>
            <a:off x="205590" y="181818"/>
            <a:ext cx="8920345" cy="400110"/>
          </a:xfrm>
          <a:prstGeom prst="rect">
            <a:avLst/>
          </a:prstGeom>
          <a:noFill/>
        </p:spPr>
        <p:txBody>
          <a:bodyPr wrap="square" rtlCol="0">
            <a:spAutoFit/>
          </a:bodyPr>
          <a:lstStyle/>
          <a:p>
            <a:r>
              <a:rPr lang="en-US" sz="2000" b="1" dirty="0" smtClean="0"/>
              <a:t>Recent demography expected to play a considerable role in rare variant mapping</a:t>
            </a:r>
            <a:endParaRPr lang="en-US" sz="2000" b="1" dirty="0"/>
          </a:p>
        </p:txBody>
      </p:sp>
      <p:pic>
        <p:nvPicPr>
          <p:cNvPr id="7" name="Picture 6" descr="Screen Shot 2018-04-05 at 8.58.39 AM.png"/>
          <p:cNvPicPr>
            <a:picLocks noChangeAspect="1"/>
          </p:cNvPicPr>
          <p:nvPr/>
        </p:nvPicPr>
        <p:blipFill rotWithShape="1">
          <a:blip r:embed="rId3">
            <a:extLst>
              <a:ext uri="{28A0092B-C50C-407E-A947-70E740481C1C}">
                <a14:useLocalDpi xmlns:a14="http://schemas.microsoft.com/office/drawing/2010/main" val="0"/>
              </a:ext>
            </a:extLst>
          </a:blip>
          <a:srcRect l="5797"/>
          <a:stretch/>
        </p:blipFill>
        <p:spPr>
          <a:xfrm>
            <a:off x="0" y="746416"/>
            <a:ext cx="3022600" cy="2090035"/>
          </a:xfrm>
          <a:prstGeom prst="rect">
            <a:avLst/>
          </a:prstGeom>
        </p:spPr>
      </p:pic>
      <p:sp>
        <p:nvSpPr>
          <p:cNvPr id="8" name="TextBox 7"/>
          <p:cNvSpPr txBox="1"/>
          <p:nvPr/>
        </p:nvSpPr>
        <p:spPr>
          <a:xfrm>
            <a:off x="448342" y="614837"/>
            <a:ext cx="2100643" cy="369332"/>
          </a:xfrm>
          <a:prstGeom prst="rect">
            <a:avLst/>
          </a:prstGeom>
          <a:noFill/>
        </p:spPr>
        <p:txBody>
          <a:bodyPr wrap="none" rtlCol="0">
            <a:spAutoFit/>
          </a:bodyPr>
          <a:lstStyle/>
          <a:p>
            <a:r>
              <a:rPr lang="en-US" dirty="0" smtClean="0"/>
              <a:t>PCA (common SNPs)</a:t>
            </a:r>
            <a:endParaRPr lang="en-US" dirty="0"/>
          </a:p>
        </p:txBody>
      </p:sp>
      <p:sp>
        <p:nvSpPr>
          <p:cNvPr id="9" name="TextBox 8"/>
          <p:cNvSpPr txBox="1"/>
          <p:nvPr/>
        </p:nvSpPr>
        <p:spPr>
          <a:xfrm>
            <a:off x="7188211" y="1023916"/>
            <a:ext cx="1799253" cy="646331"/>
          </a:xfrm>
          <a:prstGeom prst="rect">
            <a:avLst/>
          </a:prstGeom>
          <a:noFill/>
        </p:spPr>
        <p:txBody>
          <a:bodyPr wrap="none" rtlCol="0">
            <a:spAutoFit/>
          </a:bodyPr>
          <a:lstStyle/>
          <a:p>
            <a:pPr algn="ctr"/>
            <a:r>
              <a:rPr lang="en-US" dirty="0" smtClean="0"/>
              <a:t>IBD-network</a:t>
            </a:r>
          </a:p>
          <a:p>
            <a:pPr algn="ctr"/>
            <a:r>
              <a:rPr lang="en-US" dirty="0" smtClean="0"/>
              <a:t>(rare haplotypes)</a:t>
            </a:r>
            <a:endParaRPr lang="en-US" dirty="0"/>
          </a:p>
        </p:txBody>
      </p:sp>
      <p:sp>
        <p:nvSpPr>
          <p:cNvPr id="11" name="TextBox 10"/>
          <p:cNvSpPr txBox="1"/>
          <p:nvPr/>
        </p:nvSpPr>
        <p:spPr>
          <a:xfrm>
            <a:off x="3317573" y="465537"/>
            <a:ext cx="3517096" cy="369332"/>
          </a:xfrm>
          <a:prstGeom prst="rect">
            <a:avLst/>
          </a:prstGeom>
          <a:noFill/>
        </p:spPr>
        <p:txBody>
          <a:bodyPr wrap="none" rtlCol="0">
            <a:spAutoFit/>
          </a:bodyPr>
          <a:lstStyle/>
          <a:p>
            <a:r>
              <a:rPr lang="en-US" b="1" i="1" u="sng" dirty="0" smtClean="0"/>
              <a:t>24</a:t>
            </a:r>
            <a:r>
              <a:rPr lang="en-US" b="1" i="1" u="sng" dirty="0" smtClean="0"/>
              <a:t>K </a:t>
            </a:r>
            <a:r>
              <a:rPr lang="en-US" b="1" i="1" u="sng" dirty="0" smtClean="0"/>
              <a:t>New Yorkers (</a:t>
            </a:r>
            <a:r>
              <a:rPr lang="en-US" b="1" i="1" u="sng" dirty="0" err="1" smtClean="0"/>
              <a:t>BioMe</a:t>
            </a:r>
            <a:r>
              <a:rPr lang="en-US" b="1" i="1" u="sng" dirty="0" smtClean="0"/>
              <a:t> </a:t>
            </a:r>
            <a:r>
              <a:rPr lang="en-US" b="1" i="1" u="sng" dirty="0" err="1" smtClean="0"/>
              <a:t>Biobank</a:t>
            </a:r>
            <a:r>
              <a:rPr lang="en-US" b="1" i="1" u="sng" dirty="0" smtClean="0"/>
              <a:t>)</a:t>
            </a:r>
            <a:endParaRPr lang="en-US" b="1" i="1" u="sng" dirty="0"/>
          </a:p>
        </p:txBody>
      </p:sp>
      <p:pic>
        <p:nvPicPr>
          <p:cNvPr id="12" name="Picture 11" descr="DemoSummar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49" y="3054147"/>
            <a:ext cx="1963336" cy="1963336"/>
          </a:xfrm>
          <a:prstGeom prst="rect">
            <a:avLst/>
          </a:prstGeom>
        </p:spPr>
      </p:pic>
    </p:spTree>
    <p:extLst>
      <p:ext uri="{BB962C8B-B14F-4D97-AF65-F5344CB8AC3E}">
        <p14:creationId xmlns:p14="http://schemas.microsoft.com/office/powerpoint/2010/main" val="3815341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and increasingly diverse reference sequence databases</a:t>
            </a:r>
            <a:endParaRPr lang="en-US" dirty="0"/>
          </a:p>
        </p:txBody>
      </p:sp>
      <p:pic>
        <p:nvPicPr>
          <p:cNvPr id="4" name="Picture 3" descr="Screen Shot 2018-05-02 at 8.05.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46" y="1525636"/>
            <a:ext cx="6507380" cy="2956514"/>
          </a:xfrm>
          <a:prstGeom prst="rect">
            <a:avLst/>
          </a:prstGeom>
        </p:spPr>
      </p:pic>
      <p:pic>
        <p:nvPicPr>
          <p:cNvPr id="5" name="Picture 4" descr="Screen Shot 2018-05-02 at 8.07.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627" y="3638746"/>
            <a:ext cx="2314374" cy="1435271"/>
          </a:xfrm>
          <a:prstGeom prst="rect">
            <a:avLst/>
          </a:prstGeom>
        </p:spPr>
      </p:pic>
    </p:spTree>
    <p:extLst>
      <p:ext uri="{BB962C8B-B14F-4D97-AF65-F5344CB8AC3E}">
        <p14:creationId xmlns:p14="http://schemas.microsoft.com/office/powerpoint/2010/main" val="344751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626307" y="125823"/>
            <a:ext cx="10816424" cy="5408212"/>
            <a:chOff x="-617020" y="755429"/>
            <a:chExt cx="12465526" cy="6232763"/>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20" y="755429"/>
              <a:ext cx="12465526" cy="6232763"/>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6952" t="27487" r="11567" b="33921"/>
            <a:stretch/>
          </p:blipFill>
          <p:spPr>
            <a:xfrm>
              <a:off x="849728" y="4171332"/>
              <a:ext cx="2286252" cy="1234322"/>
            </a:xfrm>
            <a:prstGeom prst="rect">
              <a:avLst/>
            </a:prstGeom>
            <a:ln>
              <a:solidFill>
                <a:schemeClr val="tx1"/>
              </a:solidFill>
            </a:ln>
          </p:spPr>
        </p:pic>
        <p:cxnSp>
          <p:nvCxnSpPr>
            <p:cNvPr id="27" name="Straight Connector 26"/>
            <p:cNvCxnSpPr/>
            <p:nvPr/>
          </p:nvCxnSpPr>
          <p:spPr>
            <a:xfrm flipV="1">
              <a:off x="849728" y="3581048"/>
              <a:ext cx="2354794" cy="57706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070153" y="2909859"/>
              <a:ext cx="1313340" cy="248291"/>
            </a:xfrm>
            <a:prstGeom prst="rect">
              <a:avLst/>
            </a:prstGeom>
            <a:noFill/>
          </p:spPr>
          <p:txBody>
            <a:bodyPr wrap="square" rtlCol="0">
              <a:spAutoFit/>
            </a:bodyPr>
            <a:lstStyle/>
            <a:p>
              <a:r>
                <a:rPr lang="en-US" sz="800" dirty="0">
                  <a:latin typeface="Arial" charset="0"/>
                  <a:ea typeface="Arial" charset="0"/>
                  <a:cs typeface="Arial" charset="0"/>
                </a:rPr>
                <a:t>African-American</a:t>
              </a:r>
            </a:p>
          </p:txBody>
        </p:sp>
        <p:sp>
          <p:nvSpPr>
            <p:cNvPr id="30" name="TextBox 29"/>
            <p:cNvSpPr txBox="1"/>
            <p:nvPr/>
          </p:nvSpPr>
          <p:spPr>
            <a:xfrm>
              <a:off x="3070343" y="3072162"/>
              <a:ext cx="1264578" cy="248291"/>
            </a:xfrm>
            <a:prstGeom prst="rect">
              <a:avLst/>
            </a:prstGeom>
            <a:noFill/>
          </p:spPr>
          <p:txBody>
            <a:bodyPr wrap="square" rtlCol="0">
              <a:spAutoFit/>
            </a:bodyPr>
            <a:lstStyle/>
            <a:p>
              <a:r>
                <a:rPr lang="en-US" sz="800" dirty="0">
                  <a:latin typeface="Arial" charset="0"/>
                  <a:ea typeface="Arial" charset="0"/>
                  <a:cs typeface="Arial" charset="0"/>
                </a:rPr>
                <a:t>Native American</a:t>
              </a:r>
            </a:p>
          </p:txBody>
        </p:sp>
        <p:sp>
          <p:nvSpPr>
            <p:cNvPr id="31" name="Rectangle 30"/>
            <p:cNvSpPr/>
            <p:nvPr/>
          </p:nvSpPr>
          <p:spPr>
            <a:xfrm>
              <a:off x="3204522" y="3528601"/>
              <a:ext cx="777539" cy="42408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V="1">
              <a:off x="3135980" y="3923975"/>
              <a:ext cx="846081" cy="148168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71969" y="3551508"/>
              <a:ext cx="1248323" cy="248291"/>
            </a:xfrm>
            <a:prstGeom prst="rect">
              <a:avLst/>
            </a:prstGeom>
            <a:noFill/>
          </p:spPr>
          <p:txBody>
            <a:bodyPr wrap="square" rtlCol="0">
              <a:spAutoFit/>
            </a:bodyPr>
            <a:lstStyle/>
            <a:p>
              <a:r>
                <a:rPr lang="en-US" sz="800" dirty="0">
                  <a:latin typeface="Arial" charset="0"/>
                  <a:ea typeface="Arial" charset="0"/>
                  <a:cs typeface="Arial" charset="0"/>
                </a:rPr>
                <a:t>Native Hawaiian</a:t>
              </a:r>
            </a:p>
          </p:txBody>
        </p:sp>
        <p:sp>
          <p:nvSpPr>
            <p:cNvPr id="34" name="TextBox 33"/>
            <p:cNvSpPr txBox="1"/>
            <p:nvPr/>
          </p:nvSpPr>
          <p:spPr>
            <a:xfrm>
              <a:off x="1226871" y="4693394"/>
              <a:ext cx="551198" cy="248291"/>
            </a:xfrm>
            <a:prstGeom prst="rect">
              <a:avLst/>
            </a:prstGeom>
            <a:noFill/>
          </p:spPr>
          <p:txBody>
            <a:bodyPr wrap="square" rtlCol="0">
              <a:spAutoFit/>
            </a:bodyPr>
            <a:lstStyle/>
            <a:p>
              <a:r>
                <a:rPr lang="en-US" sz="800" dirty="0">
                  <a:latin typeface="Arial" charset="0"/>
                  <a:ea typeface="Arial" charset="0"/>
                  <a:cs typeface="Arial" charset="0"/>
                </a:rPr>
                <a:t>Cuba</a:t>
              </a:r>
            </a:p>
          </p:txBody>
        </p:sp>
        <p:sp>
          <p:nvSpPr>
            <p:cNvPr id="35" name="TextBox 34"/>
            <p:cNvSpPr txBox="1"/>
            <p:nvPr/>
          </p:nvSpPr>
          <p:spPr>
            <a:xfrm>
              <a:off x="1924626" y="4986120"/>
              <a:ext cx="928658" cy="390171"/>
            </a:xfrm>
            <a:prstGeom prst="rect">
              <a:avLst/>
            </a:prstGeom>
            <a:noFill/>
          </p:spPr>
          <p:txBody>
            <a:bodyPr wrap="square" rtlCol="0">
              <a:spAutoFit/>
            </a:bodyPr>
            <a:lstStyle/>
            <a:p>
              <a:r>
                <a:rPr lang="en-US" sz="800" dirty="0">
                  <a:latin typeface="Arial" charset="0"/>
                  <a:ea typeface="Arial" charset="0"/>
                  <a:cs typeface="Arial" charset="0"/>
                </a:rPr>
                <a:t>Dominican </a:t>
              </a:r>
            </a:p>
            <a:p>
              <a:r>
                <a:rPr lang="en-US" sz="800" dirty="0">
                  <a:latin typeface="Arial" charset="0"/>
                  <a:ea typeface="Arial" charset="0"/>
                  <a:cs typeface="Arial" charset="0"/>
                </a:rPr>
                <a:t>Republic</a:t>
              </a:r>
            </a:p>
          </p:txBody>
        </p:sp>
        <p:sp>
          <p:nvSpPr>
            <p:cNvPr id="36" name="TextBox 35"/>
            <p:cNvSpPr txBox="1"/>
            <p:nvPr/>
          </p:nvSpPr>
          <p:spPr>
            <a:xfrm>
              <a:off x="2496729" y="4430061"/>
              <a:ext cx="630665" cy="390171"/>
            </a:xfrm>
            <a:prstGeom prst="rect">
              <a:avLst/>
            </a:prstGeom>
            <a:noFill/>
          </p:spPr>
          <p:txBody>
            <a:bodyPr wrap="square" rtlCol="0">
              <a:spAutoFit/>
            </a:bodyPr>
            <a:lstStyle/>
            <a:p>
              <a:r>
                <a:rPr lang="en-US" sz="800" dirty="0">
                  <a:latin typeface="Arial" charset="0"/>
                  <a:ea typeface="Arial" charset="0"/>
                  <a:cs typeface="Arial" charset="0"/>
                </a:rPr>
                <a:t>Puerto</a:t>
              </a:r>
            </a:p>
            <a:p>
              <a:r>
                <a:rPr lang="en-US" sz="800" dirty="0">
                  <a:latin typeface="Arial" charset="0"/>
                  <a:ea typeface="Arial" charset="0"/>
                  <a:cs typeface="Arial" charset="0"/>
                </a:rPr>
                <a:t>Rico</a:t>
              </a:r>
            </a:p>
          </p:txBody>
        </p:sp>
        <p:sp>
          <p:nvSpPr>
            <p:cNvPr id="37" name="TextBox 36"/>
            <p:cNvSpPr txBox="1"/>
            <p:nvPr/>
          </p:nvSpPr>
          <p:spPr>
            <a:xfrm>
              <a:off x="2109671" y="3495650"/>
              <a:ext cx="664978" cy="248291"/>
            </a:xfrm>
            <a:prstGeom prst="rect">
              <a:avLst/>
            </a:prstGeom>
            <a:noFill/>
          </p:spPr>
          <p:txBody>
            <a:bodyPr wrap="square" rtlCol="0">
              <a:spAutoFit/>
            </a:bodyPr>
            <a:lstStyle/>
            <a:p>
              <a:r>
                <a:rPr lang="en-US" sz="800">
                  <a:latin typeface="Arial" charset="0"/>
                  <a:ea typeface="Arial" charset="0"/>
                  <a:cs typeface="Arial" charset="0"/>
                </a:rPr>
                <a:t>Mexico</a:t>
              </a:r>
              <a:endParaRPr lang="en-US" sz="800" dirty="0">
                <a:latin typeface="Arial" charset="0"/>
                <a:ea typeface="Arial" charset="0"/>
                <a:cs typeface="Arial" charset="0"/>
              </a:endParaRPr>
            </a:p>
          </p:txBody>
        </p:sp>
        <p:sp>
          <p:nvSpPr>
            <p:cNvPr id="38" name="TextBox 37"/>
            <p:cNvSpPr txBox="1"/>
            <p:nvPr/>
          </p:nvSpPr>
          <p:spPr>
            <a:xfrm>
              <a:off x="8864088" y="3405489"/>
              <a:ext cx="598155" cy="248291"/>
            </a:xfrm>
            <a:prstGeom prst="rect">
              <a:avLst/>
            </a:prstGeom>
            <a:noFill/>
          </p:spPr>
          <p:txBody>
            <a:bodyPr wrap="square" rtlCol="0">
              <a:spAutoFit/>
            </a:bodyPr>
            <a:lstStyle/>
            <a:p>
              <a:r>
                <a:rPr lang="en-US" sz="800">
                  <a:latin typeface="Arial" charset="0"/>
                  <a:ea typeface="Arial" charset="0"/>
                  <a:cs typeface="Arial" charset="0"/>
                </a:rPr>
                <a:t>Japan</a:t>
              </a:r>
              <a:endParaRPr lang="en-US" sz="800" dirty="0">
                <a:latin typeface="Arial" charset="0"/>
                <a:ea typeface="Arial" charset="0"/>
                <a:cs typeface="Arial" charset="0"/>
              </a:endParaRPr>
            </a:p>
          </p:txBody>
        </p:sp>
        <p:sp>
          <p:nvSpPr>
            <p:cNvPr id="39" name="TextBox 38"/>
            <p:cNvSpPr txBox="1"/>
            <p:nvPr/>
          </p:nvSpPr>
          <p:spPr>
            <a:xfrm>
              <a:off x="7396594" y="3766950"/>
              <a:ext cx="518689" cy="248291"/>
            </a:xfrm>
            <a:prstGeom prst="rect">
              <a:avLst/>
            </a:prstGeom>
            <a:noFill/>
          </p:spPr>
          <p:txBody>
            <a:bodyPr wrap="square" rtlCol="0">
              <a:spAutoFit/>
            </a:bodyPr>
            <a:lstStyle/>
            <a:p>
              <a:r>
                <a:rPr lang="en-US" sz="800">
                  <a:latin typeface="Arial" charset="0"/>
                  <a:ea typeface="Arial" charset="0"/>
                  <a:cs typeface="Arial" charset="0"/>
                </a:rPr>
                <a:t>India</a:t>
              </a:r>
              <a:endParaRPr lang="en-US" sz="800" dirty="0">
                <a:latin typeface="Arial" charset="0"/>
                <a:ea typeface="Arial" charset="0"/>
                <a:cs typeface="Arial" charset="0"/>
              </a:endParaRPr>
            </a:p>
          </p:txBody>
        </p:sp>
      </p:grpSp>
      <p:pic>
        <p:nvPicPr>
          <p:cNvPr id="28" name="Picture 27" descr="Screen Shot 2017-03-29 at 10.41.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18" y="701502"/>
            <a:ext cx="687849" cy="712415"/>
          </a:xfrm>
          <a:prstGeom prst="rect">
            <a:avLst/>
          </a:prstGeom>
        </p:spPr>
      </p:pic>
      <p:sp>
        <p:nvSpPr>
          <p:cNvPr id="23" name="Rectangle 22"/>
          <p:cNvSpPr/>
          <p:nvPr/>
        </p:nvSpPr>
        <p:spPr>
          <a:xfrm>
            <a:off x="673759" y="854125"/>
            <a:ext cx="3912878" cy="346249"/>
          </a:xfrm>
          <a:prstGeom prst="rect">
            <a:avLst/>
          </a:prstGeom>
        </p:spPr>
        <p:txBody>
          <a:bodyPr wrap="square" lIns="68580" tIns="34290" rIns="68580" bIns="34290">
            <a:spAutoFit/>
          </a:bodyPr>
          <a:lstStyle/>
          <a:p>
            <a:r>
              <a:rPr lang="en-US" u="sng" dirty="0" err="1">
                <a:solidFill>
                  <a:srgbClr val="3366FF"/>
                </a:solidFill>
                <a:latin typeface="Arial" charset="0"/>
                <a:ea typeface="Arial" charset="0"/>
                <a:cs typeface="Arial" charset="0"/>
              </a:rPr>
              <a:t>www.pagestudy.org</a:t>
            </a:r>
            <a:endParaRPr lang="en-US" u="sng" dirty="0">
              <a:solidFill>
                <a:srgbClr val="3366FF"/>
              </a:solidFill>
              <a:latin typeface="Arial" charset="0"/>
              <a:ea typeface="Arial" charset="0"/>
              <a:cs typeface="Arial" charset="0"/>
            </a:endParaRPr>
          </a:p>
        </p:txBody>
      </p:sp>
      <p:sp>
        <p:nvSpPr>
          <p:cNvPr id="20" name="Rectangle 19"/>
          <p:cNvSpPr/>
          <p:nvPr/>
        </p:nvSpPr>
        <p:spPr>
          <a:xfrm>
            <a:off x="271186" y="4819769"/>
            <a:ext cx="8110814" cy="253916"/>
          </a:xfrm>
          <a:prstGeom prst="rect">
            <a:avLst/>
          </a:prstGeom>
        </p:spPr>
        <p:txBody>
          <a:bodyPr wrap="square" lIns="68580" tIns="34290" rIns="68580" bIns="34290">
            <a:spAutoFit/>
          </a:bodyPr>
          <a:lstStyle/>
          <a:p>
            <a:r>
              <a:rPr lang="en-US" sz="1200" dirty="0" err="1">
                <a:latin typeface="Arial" charset="0"/>
                <a:ea typeface="Arial" charset="0"/>
                <a:cs typeface="Arial" charset="0"/>
              </a:rPr>
              <a:t>Wojcik</a:t>
            </a:r>
            <a:r>
              <a:rPr lang="en-US" sz="1200" dirty="0">
                <a:latin typeface="Arial" charset="0"/>
                <a:ea typeface="Arial" charset="0"/>
                <a:cs typeface="Arial" charset="0"/>
              </a:rPr>
              <a:t> et al. “Genetic diversity turns a new PAGE in our understanding of complex traits” (2017) </a:t>
            </a:r>
            <a:r>
              <a:rPr lang="en-US" sz="1200" i="1" dirty="0" err="1">
                <a:latin typeface="Arial" charset="0"/>
                <a:ea typeface="Arial" charset="0"/>
                <a:cs typeface="Arial" charset="0"/>
              </a:rPr>
              <a:t>biorXiv</a:t>
            </a:r>
            <a:r>
              <a:rPr lang="en-US" sz="1200" dirty="0">
                <a:latin typeface="Arial" charset="0"/>
                <a:ea typeface="Arial" charset="0"/>
                <a:cs typeface="Arial" charset="0"/>
              </a:rPr>
              <a:t> </a:t>
            </a:r>
            <a:endParaRPr lang="en-US" sz="1200" u="sng" dirty="0">
              <a:latin typeface="Arial" charset="0"/>
              <a:ea typeface="Arial" charset="0"/>
              <a:cs typeface="Arial" charset="0"/>
            </a:endParaRPr>
          </a:p>
        </p:txBody>
      </p:sp>
      <p:sp>
        <p:nvSpPr>
          <p:cNvPr id="22" name="TextBox 21"/>
          <p:cNvSpPr txBox="1"/>
          <p:nvPr/>
        </p:nvSpPr>
        <p:spPr>
          <a:xfrm>
            <a:off x="5373443" y="3843326"/>
            <a:ext cx="3064919" cy="900247"/>
          </a:xfrm>
          <a:prstGeom prst="rect">
            <a:avLst/>
          </a:prstGeom>
          <a:noFill/>
        </p:spPr>
        <p:txBody>
          <a:bodyPr wrap="none" lIns="68580" tIns="34290" rIns="68580" bIns="34290" rtlCol="0">
            <a:spAutoFit/>
          </a:bodyPr>
          <a:lstStyle/>
          <a:p>
            <a:r>
              <a:rPr lang="en-US" b="1" i="1" dirty="0"/>
              <a:t>52K</a:t>
            </a:r>
            <a:r>
              <a:rPr lang="en-US" dirty="0"/>
              <a:t> participants</a:t>
            </a:r>
          </a:p>
          <a:p>
            <a:r>
              <a:rPr lang="en-US" b="1" i="1" dirty="0"/>
              <a:t>200+</a:t>
            </a:r>
            <a:r>
              <a:rPr lang="en-US" dirty="0"/>
              <a:t> phenotypes (+ </a:t>
            </a:r>
            <a:r>
              <a:rPr lang="en-US" b="1" i="1" dirty="0"/>
              <a:t>1</a:t>
            </a:r>
            <a:r>
              <a:rPr lang="en-US" dirty="0"/>
              <a:t> </a:t>
            </a:r>
            <a:r>
              <a:rPr lang="en-US" dirty="0" err="1"/>
              <a:t>Biobank</a:t>
            </a:r>
            <a:r>
              <a:rPr lang="en-US" dirty="0"/>
              <a:t>)</a:t>
            </a:r>
          </a:p>
          <a:p>
            <a:r>
              <a:rPr lang="en-US" b="1" i="1" dirty="0"/>
              <a:t>1</a:t>
            </a:r>
            <a:r>
              <a:rPr lang="en-US" dirty="0"/>
              <a:t> genetic platform</a:t>
            </a:r>
          </a:p>
        </p:txBody>
      </p:sp>
      <p:sp>
        <p:nvSpPr>
          <p:cNvPr id="26" name="Rectangle 25"/>
          <p:cNvSpPr/>
          <p:nvPr/>
        </p:nvSpPr>
        <p:spPr>
          <a:xfrm>
            <a:off x="4" y="207605"/>
            <a:ext cx="9210675" cy="346249"/>
          </a:xfrm>
          <a:prstGeom prst="rect">
            <a:avLst/>
          </a:prstGeom>
          <a:noFill/>
        </p:spPr>
        <p:txBody>
          <a:bodyPr wrap="square" lIns="68580" tIns="34290" rIns="68580" bIns="34290">
            <a:spAutoFit/>
          </a:bodyPr>
          <a:lstStyle/>
          <a:p>
            <a:r>
              <a:rPr lang="en-US" b="1" dirty="0">
                <a:ln w="0"/>
                <a:effectLst>
                  <a:outerShdw blurRad="38100" dist="19050" dir="2700000" algn="tl" rotWithShape="0">
                    <a:schemeClr val="dk1">
                      <a:alpha val="40000"/>
                    </a:schemeClr>
                  </a:outerShdw>
                </a:effectLst>
                <a:latin typeface="Arial" charset="0"/>
                <a:ea typeface="Arial" charset="0"/>
                <a:cs typeface="Arial" charset="0"/>
              </a:rPr>
              <a:t>NHGRI Population Architecture using Genomics and Epidemiology (PAGE) Study</a:t>
            </a:r>
          </a:p>
        </p:txBody>
      </p:sp>
    </p:spTree>
    <p:extLst>
      <p:ext uri="{BB962C8B-B14F-4D97-AF65-F5344CB8AC3E}">
        <p14:creationId xmlns:p14="http://schemas.microsoft.com/office/powerpoint/2010/main" val="32669303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79176" y="1"/>
            <a:ext cx="8068706" cy="64293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ln w="0"/>
                <a:effectLst>
                  <a:outerShdw blurRad="38100" dist="19050" dir="2700000" algn="tl" rotWithShape="0">
                    <a:schemeClr val="dk1">
                      <a:alpha val="40000"/>
                    </a:schemeClr>
                  </a:outerShdw>
                </a:effectLst>
                <a:latin typeface="Arial" charset="0"/>
                <a:ea typeface="Arial" charset="0"/>
                <a:cs typeface="Arial" charset="0"/>
              </a:rPr>
              <a:t>Over 30,000 segregating clinical variants </a:t>
            </a:r>
            <a:r>
              <a:rPr lang="en-US" sz="2000" b="1" dirty="0">
                <a:ln w="0"/>
                <a:effectLst>
                  <a:outerShdw blurRad="38100" dist="19050" dir="2700000" algn="tl" rotWithShape="0">
                    <a:schemeClr val="dk1">
                      <a:alpha val="40000"/>
                    </a:schemeClr>
                  </a:outerShdw>
                </a:effectLst>
                <a:latin typeface="Arial" charset="0"/>
                <a:ea typeface="Arial" charset="0"/>
                <a:cs typeface="Arial" charset="0"/>
              </a:rPr>
              <a:t>from medical databases</a:t>
            </a:r>
            <a:endParaRPr lang="en-US" sz="2000" b="1" dirty="0">
              <a:latin typeface="Arial" charset="0"/>
              <a:ea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26494589"/>
              </p:ext>
            </p:extLst>
          </p:nvPr>
        </p:nvGraphicFramePr>
        <p:xfrm>
          <a:off x="835326" y="604789"/>
          <a:ext cx="7479618" cy="4538720"/>
        </p:xfrm>
        <a:graphic>
          <a:graphicData uri="http://schemas.openxmlformats.org/drawingml/2006/table">
            <a:tbl>
              <a:tblPr>
                <a:tableStyleId>{5C22544A-7EE6-4342-B048-85BDC9FD1C3A}</a:tableStyleId>
              </a:tblPr>
              <a:tblGrid>
                <a:gridCol w="850924"/>
                <a:gridCol w="1948616"/>
                <a:gridCol w="1446570"/>
                <a:gridCol w="1701847"/>
                <a:gridCol w="1531661"/>
              </a:tblGrid>
              <a:tr h="238880">
                <a:tc gridSpan="2">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b="1" dirty="0">
                          <a:effectLst/>
                          <a:latin typeface="Arial" charset="0"/>
                          <a:ea typeface="Arial" charset="0"/>
                          <a:cs typeface="Arial" charset="0"/>
                        </a:rPr>
                        <a:t>PAGE  </a:t>
                      </a:r>
                      <a:endParaRPr lang="en-US" sz="900" b="1"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b="1" dirty="0" err="1">
                          <a:effectLst/>
                          <a:latin typeface="Arial" charset="0"/>
                          <a:ea typeface="Arial" charset="0"/>
                          <a:cs typeface="Arial" charset="0"/>
                        </a:rPr>
                        <a:t>ExAC</a:t>
                      </a:r>
                      <a:endParaRPr lang="en-US" sz="900" b="1"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b="1" dirty="0">
                          <a:effectLst/>
                          <a:latin typeface="Arial" charset="0"/>
                          <a:ea typeface="Arial" charset="0"/>
                          <a:cs typeface="Arial" charset="0"/>
                        </a:rPr>
                        <a:t>1000 Genomes</a:t>
                      </a:r>
                      <a:endParaRPr lang="en-US" sz="900" b="1"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5">
                  <a:txBody>
                    <a:bodyPr/>
                    <a:lstStyle/>
                    <a:p>
                      <a:pPr marL="0" marR="0" algn="l">
                        <a:lnSpc>
                          <a:spcPct val="115000"/>
                        </a:lnSpc>
                        <a:spcBef>
                          <a:spcPts val="0"/>
                        </a:spcBef>
                        <a:spcAft>
                          <a:spcPts val="0"/>
                        </a:spcAft>
                      </a:pPr>
                      <a:r>
                        <a:rPr lang="en-US" sz="900" b="1" dirty="0">
                          <a:effectLst/>
                          <a:latin typeface="Arial" charset="0"/>
                          <a:ea typeface="Arial" charset="0"/>
                          <a:cs typeface="Arial" charset="0"/>
                        </a:rPr>
                        <a:t>Study Populations</a:t>
                      </a:r>
                      <a:endParaRPr lang="en-US" sz="900" b="1"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8880">
                <a:tc gridSpan="2">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Sample Size  (N)</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51,698</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60,706</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2,504</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2">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Population Labels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99</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5</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26</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2">
                  <a:txBody>
                    <a:bodyPr/>
                    <a:lstStyle/>
                    <a:p>
                      <a:pPr marL="0" marR="0" algn="l">
                        <a:lnSpc>
                          <a:spcPct val="115000"/>
                        </a:lnSpc>
                        <a:spcBef>
                          <a:spcPts val="0"/>
                        </a:spcBef>
                        <a:spcAft>
                          <a:spcPts val="0"/>
                        </a:spcAft>
                      </a:pPr>
                      <a:r>
                        <a:rPr lang="en-US" sz="900" dirty="0" smtClean="0">
                          <a:solidFill>
                            <a:srgbClr val="000000"/>
                          </a:solidFill>
                          <a:effectLst/>
                          <a:latin typeface="Arial" charset="0"/>
                          <a:ea typeface="Arial" charset="0"/>
                          <a:cs typeface="Arial" charset="0"/>
                        </a:rPr>
                        <a:t>Phenotypes (Yes/No)</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dirty="0" smtClean="0">
                          <a:solidFill>
                            <a:srgbClr val="000000"/>
                          </a:solidFill>
                          <a:effectLst/>
                          <a:latin typeface="Arial" charset="0"/>
                          <a:ea typeface="Arial" charset="0"/>
                          <a:cs typeface="Arial" charset="0"/>
                        </a:rPr>
                        <a:t>Yes</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smtClean="0">
                          <a:solidFill>
                            <a:srgbClr val="000000"/>
                          </a:solidFill>
                          <a:effectLst/>
                          <a:latin typeface="Arial" charset="0"/>
                          <a:ea typeface="Arial" charset="0"/>
                          <a:cs typeface="Arial" charset="0"/>
                        </a:rPr>
                        <a:t>No</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smtClean="0">
                          <a:solidFill>
                            <a:srgbClr val="000000"/>
                          </a:solidFill>
                          <a:effectLst/>
                          <a:latin typeface="Arial" charset="0"/>
                          <a:ea typeface="Arial" charset="0"/>
                          <a:cs typeface="Arial" charset="0"/>
                        </a:rPr>
                        <a:t>No</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5">
                  <a:txBody>
                    <a:bodyPr/>
                    <a:lstStyle/>
                    <a:p>
                      <a:pPr marL="0" marR="0" algn="l">
                        <a:lnSpc>
                          <a:spcPct val="115000"/>
                        </a:lnSpc>
                        <a:spcBef>
                          <a:spcPts val="0"/>
                        </a:spcBef>
                        <a:spcAft>
                          <a:spcPts val="0"/>
                        </a:spcAft>
                      </a:pPr>
                      <a:r>
                        <a:rPr lang="en-US" sz="900" b="1" dirty="0">
                          <a:effectLst/>
                          <a:latin typeface="Arial" charset="0"/>
                          <a:ea typeface="Arial" charset="0"/>
                          <a:cs typeface="Arial" charset="0"/>
                        </a:rPr>
                        <a:t>Clinical content (Total, polymorphic)</a:t>
                      </a:r>
                      <a:endParaRPr lang="en-US" sz="900" b="1"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8880">
                <a:tc gridSpan="2">
                  <a:txBody>
                    <a:bodyPr/>
                    <a:lstStyle/>
                    <a:p>
                      <a:pPr marL="0" marR="0" algn="l">
                        <a:lnSpc>
                          <a:spcPct val="115000"/>
                        </a:lnSpc>
                        <a:spcBef>
                          <a:spcPts val="0"/>
                        </a:spcBef>
                        <a:spcAft>
                          <a:spcPts val="0"/>
                        </a:spcAft>
                      </a:pPr>
                      <a:r>
                        <a:rPr lang="en-US" sz="900">
                          <a:effectLst/>
                          <a:latin typeface="Arial" charset="0"/>
                          <a:ea typeface="Arial" charset="0"/>
                          <a:cs typeface="Arial" charset="0"/>
                        </a:rPr>
                        <a:t>Overall</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63,902  (36,247)</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234,585 (101,203)</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237,620 (41,386)</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900" dirty="0" err="1">
                          <a:effectLst/>
                          <a:latin typeface="Arial" charset="0"/>
                          <a:ea typeface="Arial" charset="0"/>
                          <a:cs typeface="Arial" charset="0"/>
                        </a:rPr>
                        <a:t>ClinVar</a:t>
                      </a:r>
                      <a:endParaRPr lang="en-US" sz="900" dirty="0">
                        <a:solidFill>
                          <a:srgbClr val="000000"/>
                        </a:solidFill>
                        <a:effectLst/>
                        <a:latin typeface="Arial" charset="0"/>
                        <a:ea typeface="Arial" charset="0"/>
                        <a:cs typeface="Arial" charset="0"/>
                      </a:endParaRPr>
                    </a:p>
                  </a:txBody>
                  <a:tcPr marL="54097" marR="54097" marT="40573" marB="40573"/>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Total</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21,720 (15,793)</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131,325 (62,350)</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132,238 (30,519)</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Pathogenic</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7,186 (2,276)</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45,180 (9,779)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44,230 (1,643)</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Likely pathogenic</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623 (320)</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 </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Uncertain significance</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4,133 (3,805)</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51,852 (24,705)</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52,822 (8,473)</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Benign/Likely benign</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6,483  (6,411)</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33,306 (27,201)</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34,077 (19,844)</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Conflicted</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1,702 (1,567)</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310 (294)</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299 (216)</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Other </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423 (351)</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667 (371)</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810 (343)</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Not provided</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1,172 (1,063)</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a:txBody>
                    <a:bodyPr/>
                    <a:lstStyle/>
                    <a:p>
                      <a:pPr marL="0" marR="0" algn="l">
                        <a:lnSpc>
                          <a:spcPct val="115000"/>
                        </a:lnSpc>
                        <a:spcBef>
                          <a:spcPts val="0"/>
                        </a:spcBef>
                        <a:spcAft>
                          <a:spcPts val="0"/>
                        </a:spcAft>
                      </a:pPr>
                      <a:r>
                        <a:rPr lang="en-US" sz="600">
                          <a:effectLst/>
                        </a:rPr>
                        <a:t> </a:t>
                      </a:r>
                      <a:endParaRPr lang="en-US" sz="700">
                        <a:solidFill>
                          <a:srgbClr val="000000"/>
                        </a:solidFill>
                        <a:effectLst/>
                        <a:latin typeface="Arial" charset="0"/>
                        <a:ea typeface="Arial" charset="0"/>
                      </a:endParaRPr>
                    </a:p>
                  </a:txBody>
                  <a:tcPr marL="54097" marR="54097" marT="40573" marB="40573"/>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Within ACMG genes</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2,496 (1,477)</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42,023 (10,358)</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43,580 (4,302)</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2">
                  <a:txBody>
                    <a:bodyPr/>
                    <a:lstStyle/>
                    <a:p>
                      <a:pPr marL="0" marR="0" algn="l">
                        <a:lnSpc>
                          <a:spcPct val="115000"/>
                        </a:lnSpc>
                        <a:spcBef>
                          <a:spcPts val="0"/>
                        </a:spcBef>
                        <a:spcAft>
                          <a:spcPts val="0"/>
                        </a:spcAft>
                      </a:pPr>
                      <a:r>
                        <a:rPr lang="en-US" sz="900">
                          <a:effectLst/>
                          <a:latin typeface="Arial" charset="0"/>
                          <a:ea typeface="Arial" charset="0"/>
                          <a:cs typeface="Arial" charset="0"/>
                        </a:rPr>
                        <a:t>HGMD</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16,381 (10,445)</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146,304 (32,208)</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145,240 (12,279)</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2">
                  <a:txBody>
                    <a:bodyPr/>
                    <a:lstStyle/>
                    <a:p>
                      <a:pPr marL="0" marR="0" algn="l">
                        <a:lnSpc>
                          <a:spcPct val="115000"/>
                        </a:lnSpc>
                        <a:spcBef>
                          <a:spcPts val="0"/>
                        </a:spcBef>
                        <a:spcAft>
                          <a:spcPts val="0"/>
                        </a:spcAft>
                      </a:pPr>
                      <a:r>
                        <a:rPr lang="en-US" sz="900">
                          <a:effectLst/>
                          <a:latin typeface="Arial" charset="0"/>
                          <a:ea typeface="Arial" charset="0"/>
                          <a:cs typeface="Arial" charset="0"/>
                        </a:rPr>
                        <a:t>Predicted loss-of-function </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38,950 (16,233)</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r h="238880">
                <a:tc gridSpan="2">
                  <a:txBody>
                    <a:bodyPr/>
                    <a:lstStyle/>
                    <a:p>
                      <a:pPr marL="0" marR="0" algn="l">
                        <a:lnSpc>
                          <a:spcPct val="115000"/>
                        </a:lnSpc>
                        <a:spcBef>
                          <a:spcPts val="0"/>
                        </a:spcBef>
                        <a:spcAft>
                          <a:spcPts val="0"/>
                        </a:spcAft>
                      </a:pPr>
                      <a:r>
                        <a:rPr lang="en-US" sz="900">
                          <a:effectLst/>
                          <a:latin typeface="Arial" charset="0"/>
                          <a:ea typeface="Arial" charset="0"/>
                          <a:cs typeface="Arial" charset="0"/>
                        </a:rPr>
                        <a:t>ACMG-59 genes </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hMerge="1">
                  <a:txBody>
                    <a:bodyPr/>
                    <a:lstStyle/>
                    <a:p>
                      <a:endParaRPr lang="en-US"/>
                    </a:p>
                  </a:txBody>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2,740 (1,596)</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a:effectLst/>
                          <a:latin typeface="Arial" charset="0"/>
                          <a:ea typeface="Arial" charset="0"/>
                          <a:cs typeface="Arial" charset="0"/>
                        </a:rPr>
                        <a:t> </a:t>
                      </a:r>
                      <a:endParaRPr lang="en-US" sz="90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c>
                  <a:txBody>
                    <a:bodyPr/>
                    <a:lstStyle/>
                    <a:p>
                      <a:pPr marL="0" marR="0" algn="l">
                        <a:lnSpc>
                          <a:spcPct val="115000"/>
                        </a:lnSpc>
                        <a:spcBef>
                          <a:spcPts val="0"/>
                        </a:spcBef>
                        <a:spcAft>
                          <a:spcPts val="0"/>
                        </a:spcAft>
                      </a:pPr>
                      <a:r>
                        <a:rPr lang="en-US" sz="900" dirty="0">
                          <a:effectLst/>
                          <a:latin typeface="Arial" charset="0"/>
                          <a:ea typeface="Arial" charset="0"/>
                          <a:cs typeface="Arial" charset="0"/>
                        </a:rPr>
                        <a:t> </a:t>
                      </a:r>
                      <a:endParaRPr lang="en-US" sz="900" dirty="0">
                        <a:solidFill>
                          <a:srgbClr val="000000"/>
                        </a:solidFill>
                        <a:effectLst/>
                        <a:latin typeface="Arial" charset="0"/>
                        <a:ea typeface="Arial" charset="0"/>
                        <a:cs typeface="Arial" charset="0"/>
                      </a:endParaRPr>
                    </a:p>
                  </a:txBody>
                  <a:tcPr marL="54097" marR="54097" marT="40573" marB="40573">
                    <a:solidFill>
                      <a:schemeClr val="accent1">
                        <a:tint val="20000"/>
                      </a:schemeClr>
                    </a:solidFill>
                  </a:tcPr>
                </a:tc>
              </a:tr>
            </a:tbl>
          </a:graphicData>
        </a:graphic>
      </p:graphicFrame>
    </p:spTree>
    <p:extLst>
      <p:ext uri="{BB962C8B-B14F-4D97-AF65-F5344CB8AC3E}">
        <p14:creationId xmlns:p14="http://schemas.microsoft.com/office/powerpoint/2010/main" val="23836612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28" y="1587141"/>
            <a:ext cx="8312727" cy="2770910"/>
          </a:xfrm>
          <a:prstGeom prst="rect">
            <a:avLst/>
          </a:prstGeom>
        </p:spPr>
      </p:pic>
      <p:sp>
        <p:nvSpPr>
          <p:cNvPr id="2" name="Title 1"/>
          <p:cNvSpPr>
            <a:spLocks noGrp="1"/>
          </p:cNvSpPr>
          <p:nvPr>
            <p:ph type="title"/>
          </p:nvPr>
        </p:nvSpPr>
        <p:spPr>
          <a:xfrm>
            <a:off x="387626" y="352214"/>
            <a:ext cx="8527774" cy="745629"/>
          </a:xfrm>
        </p:spPr>
        <p:txBody>
          <a:bodyPr>
            <a:normAutofit fontScale="90000"/>
          </a:bodyPr>
          <a:lstStyle/>
          <a:p>
            <a:r>
              <a:rPr lang="en-US" sz="3000" b="1" dirty="0">
                <a:ln w="0"/>
                <a:effectLst>
                  <a:outerShdw blurRad="38100" dist="19050" dir="2700000" algn="tl" rotWithShape="0">
                    <a:schemeClr val="dk1">
                      <a:alpha val="40000"/>
                    </a:schemeClr>
                  </a:outerShdw>
                </a:effectLst>
                <a:latin typeface="Arial" charset="0"/>
                <a:ea typeface="Arial" charset="0"/>
                <a:cs typeface="Arial" charset="0"/>
              </a:rPr>
              <a:t>Applying ACMG criteria to PAGE populations reveals 2,820 variants with MAF&gt;0.05</a:t>
            </a:r>
            <a:endParaRPr lang="en-US" sz="3000" b="1" dirty="0">
              <a:latin typeface="Arial" charset="0"/>
              <a:ea typeface="Arial" charset="0"/>
              <a:cs typeface="Arial" charset="0"/>
            </a:endParaRPr>
          </a:p>
        </p:txBody>
      </p:sp>
      <p:sp>
        <p:nvSpPr>
          <p:cNvPr id="9" name="Rectangle 8"/>
          <p:cNvSpPr/>
          <p:nvPr/>
        </p:nvSpPr>
        <p:spPr>
          <a:xfrm>
            <a:off x="1047766" y="3050382"/>
            <a:ext cx="5211003" cy="106907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p:cNvSpPr txBox="1">
            <a:spLocks/>
          </p:cNvSpPr>
          <p:nvPr/>
        </p:nvSpPr>
        <p:spPr>
          <a:xfrm>
            <a:off x="1074643" y="3047165"/>
            <a:ext cx="5211004" cy="522623"/>
          </a:xfrm>
          <a:prstGeom prst="rect">
            <a:avLst/>
          </a:prstGeom>
        </p:spPr>
        <p:txBody>
          <a:bodyPr vert="horz" lIns="68580" tIns="34290" rIns="68580" bIns="3429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i="1" dirty="0">
                <a:solidFill>
                  <a:srgbClr val="FF0000"/>
                </a:solidFill>
                <a:latin typeface="Arial" charset="0"/>
                <a:ea typeface="Arial" charset="0"/>
                <a:cs typeface="Arial" charset="0"/>
              </a:rPr>
              <a:t>586 variants</a:t>
            </a:r>
          </a:p>
          <a:p>
            <a:r>
              <a:rPr lang="en-US" sz="1800" b="1" i="1" dirty="0">
                <a:solidFill>
                  <a:srgbClr val="FF0000"/>
                </a:solidFill>
                <a:latin typeface="Arial" charset="0"/>
                <a:ea typeface="Arial" charset="0"/>
                <a:cs typeface="Arial" charset="0"/>
              </a:rPr>
              <a:t>26% (n=153) not in other databases</a:t>
            </a:r>
          </a:p>
        </p:txBody>
      </p:sp>
      <p:sp>
        <p:nvSpPr>
          <p:cNvPr id="4" name="TextBox 3"/>
          <p:cNvSpPr txBox="1"/>
          <p:nvPr/>
        </p:nvSpPr>
        <p:spPr>
          <a:xfrm>
            <a:off x="7324739" y="2178851"/>
            <a:ext cx="1590675" cy="507831"/>
          </a:xfrm>
          <a:prstGeom prst="rect">
            <a:avLst/>
          </a:prstGeom>
          <a:solidFill>
            <a:schemeClr val="bg1"/>
          </a:solidFill>
        </p:spPr>
        <p:txBody>
          <a:bodyPr wrap="square" rtlCol="0">
            <a:spAutoFit/>
          </a:bodyPr>
          <a:lstStyle/>
          <a:p>
            <a:r>
              <a:rPr lang="en-US" sz="1350" b="1" dirty="0">
                <a:latin typeface="Arial" charset="0"/>
                <a:ea typeface="Arial" charset="0"/>
                <a:cs typeface="Arial" charset="0"/>
              </a:rPr>
              <a:t>Clinical assertion</a:t>
            </a:r>
          </a:p>
        </p:txBody>
      </p:sp>
    </p:spTree>
    <p:extLst>
      <p:ext uri="{BB962C8B-B14F-4D97-AF65-F5344CB8AC3E}">
        <p14:creationId xmlns:p14="http://schemas.microsoft.com/office/powerpoint/2010/main" val="26051165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905" y="373030"/>
            <a:ext cx="10511810" cy="5255905"/>
          </a:xfrm>
          <a:prstGeom prst="rect">
            <a:avLst/>
          </a:prstGeom>
        </p:spPr>
      </p:pic>
      <p:sp>
        <p:nvSpPr>
          <p:cNvPr id="4" name="Title 3"/>
          <p:cNvSpPr>
            <a:spLocks noGrp="1"/>
          </p:cNvSpPr>
          <p:nvPr>
            <p:ph type="title"/>
          </p:nvPr>
        </p:nvSpPr>
        <p:spPr>
          <a:xfrm>
            <a:off x="-800100" y="248446"/>
            <a:ext cx="11277600" cy="994172"/>
          </a:xfrm>
          <a:noFill/>
        </p:spPr>
        <p:txBody>
          <a:bodyPr>
            <a:normAutofit/>
          </a:bodyPr>
          <a:lstStyle/>
          <a:p>
            <a:r>
              <a:rPr lang="en-US" sz="2100" b="1" dirty="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Worldwide frequencies of </a:t>
            </a:r>
            <a:r>
              <a:rPr lang="en-US" sz="2100" b="1" dirty="0" err="1">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ClinVar</a:t>
            </a:r>
            <a:r>
              <a:rPr lang="en-US" sz="2100" b="1" dirty="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 conflicted variant </a:t>
            </a:r>
            <a:r>
              <a:rPr lang="en-US" sz="2100" b="1" i="1" dirty="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SCN5A.</a:t>
            </a:r>
            <a:r>
              <a:rPr lang="en-US" sz="2100" b="1" dirty="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pV195L</a:t>
            </a:r>
            <a:endParaRPr lang="en-US" sz="2100" b="1" i="1" dirty="0">
              <a:solidFill>
                <a:srgbClr val="000000"/>
              </a:solidFill>
              <a:latin typeface="Arial" charset="0"/>
              <a:ea typeface="Arial" charset="0"/>
              <a:cs typeface="Arial" charset="0"/>
            </a:endParaRPr>
          </a:p>
        </p:txBody>
      </p:sp>
      <p:sp>
        <p:nvSpPr>
          <p:cNvPr id="7" name="TextBox 6"/>
          <p:cNvSpPr txBox="1"/>
          <p:nvPr/>
        </p:nvSpPr>
        <p:spPr>
          <a:xfrm>
            <a:off x="3275506" y="3835777"/>
            <a:ext cx="1325623" cy="530915"/>
          </a:xfrm>
          <a:prstGeom prst="rect">
            <a:avLst/>
          </a:prstGeom>
          <a:solidFill>
            <a:srgbClr val="FFFB45"/>
          </a:solidFill>
        </p:spPr>
        <p:txBody>
          <a:bodyPr wrap="none" lIns="68580" tIns="34290" rIns="68580" bIns="34290" rtlCol="0">
            <a:spAutoFit/>
          </a:bodyPr>
          <a:lstStyle/>
          <a:p>
            <a:pPr algn="ctr"/>
            <a:r>
              <a:rPr lang="en-US" sz="1200" b="1" dirty="0">
                <a:latin typeface="Arial" charset="0"/>
                <a:ea typeface="Arial" charset="0"/>
                <a:cs typeface="Arial" charset="0"/>
              </a:rPr>
              <a:t>South American</a:t>
            </a:r>
          </a:p>
          <a:p>
            <a:pPr algn="ctr"/>
            <a:r>
              <a:rPr lang="en-US" sz="900" dirty="0">
                <a:latin typeface="Arial" charset="0"/>
                <a:ea typeface="Arial" charset="0"/>
                <a:cs typeface="Arial" charset="0"/>
              </a:rPr>
              <a:t>MAF= </a:t>
            </a:r>
            <a:r>
              <a:rPr lang="pt-BR" sz="900" dirty="0">
                <a:latin typeface="Arial" charset="0"/>
                <a:ea typeface="Arial" charset="0"/>
                <a:cs typeface="Arial" charset="0"/>
              </a:rPr>
              <a:t>0.0595</a:t>
            </a:r>
          </a:p>
          <a:p>
            <a:pPr algn="ctr"/>
            <a:r>
              <a:rPr lang="pt-BR" sz="900" dirty="0">
                <a:latin typeface="Arial" charset="0"/>
                <a:ea typeface="Arial" charset="0"/>
                <a:cs typeface="Arial" charset="0"/>
              </a:rPr>
              <a:t>95% CI: 0.0499-0.0702</a:t>
            </a:r>
          </a:p>
        </p:txBody>
      </p:sp>
      <p:sp>
        <p:nvSpPr>
          <p:cNvPr id="9" name="TextBox 8"/>
          <p:cNvSpPr txBox="1"/>
          <p:nvPr/>
        </p:nvSpPr>
        <p:spPr>
          <a:xfrm>
            <a:off x="2408927" y="2368139"/>
            <a:ext cx="798922" cy="176972"/>
          </a:xfrm>
          <a:prstGeom prst="rect">
            <a:avLst/>
          </a:prstGeom>
          <a:noFill/>
        </p:spPr>
        <p:txBody>
          <a:bodyPr wrap="square" lIns="68580" tIns="34290" rIns="68580" bIns="34290" rtlCol="0">
            <a:spAutoFit/>
          </a:bodyPr>
          <a:lstStyle/>
          <a:p>
            <a:r>
              <a:rPr lang="en-US" sz="700">
                <a:latin typeface="Helvetica" charset="0"/>
                <a:ea typeface="Helvetica" charset="0"/>
                <a:cs typeface="Helvetica" charset="0"/>
              </a:rPr>
              <a:t>Native American</a:t>
            </a:r>
            <a:endParaRPr lang="en-US" sz="700" dirty="0">
              <a:latin typeface="Helvetica" charset="0"/>
              <a:ea typeface="Helvetica" charset="0"/>
              <a:cs typeface="Helvetica" charset="0"/>
            </a:endParaRPr>
          </a:p>
        </p:txBody>
      </p:sp>
      <p:sp>
        <p:nvSpPr>
          <p:cNvPr id="10" name="TextBox 9"/>
          <p:cNvSpPr txBox="1"/>
          <p:nvPr/>
        </p:nvSpPr>
        <p:spPr>
          <a:xfrm>
            <a:off x="2483273" y="2198755"/>
            <a:ext cx="798922" cy="284693"/>
          </a:xfrm>
          <a:prstGeom prst="rect">
            <a:avLst/>
          </a:prstGeom>
          <a:noFill/>
        </p:spPr>
        <p:txBody>
          <a:bodyPr wrap="square" lIns="68580" tIns="34290" rIns="68580" bIns="34290" rtlCol="0">
            <a:spAutoFit/>
          </a:bodyPr>
          <a:lstStyle/>
          <a:p>
            <a:r>
              <a:rPr lang="en-US" sz="700" dirty="0">
                <a:latin typeface="Helvetica" charset="0"/>
                <a:ea typeface="Helvetica" charset="0"/>
                <a:cs typeface="Helvetica" charset="0"/>
              </a:rPr>
              <a:t>African American</a:t>
            </a:r>
          </a:p>
        </p:txBody>
      </p:sp>
      <p:sp>
        <p:nvSpPr>
          <p:cNvPr id="11" name="TextBox 10"/>
          <p:cNvSpPr txBox="1"/>
          <p:nvPr/>
        </p:nvSpPr>
        <p:spPr>
          <a:xfrm>
            <a:off x="2364837" y="2531422"/>
            <a:ext cx="798922" cy="176972"/>
          </a:xfrm>
          <a:prstGeom prst="rect">
            <a:avLst/>
          </a:prstGeom>
          <a:noFill/>
        </p:spPr>
        <p:txBody>
          <a:bodyPr wrap="square" lIns="68580" tIns="34290" rIns="68580" bIns="34290" rtlCol="0">
            <a:spAutoFit/>
          </a:bodyPr>
          <a:lstStyle/>
          <a:p>
            <a:pPr algn="r"/>
            <a:r>
              <a:rPr lang="en-US" sz="700" dirty="0">
                <a:latin typeface="Helvetica" charset="0"/>
                <a:ea typeface="Helvetica" charset="0"/>
                <a:cs typeface="Helvetica" charset="0"/>
              </a:rPr>
              <a:t>Asian American</a:t>
            </a:r>
          </a:p>
        </p:txBody>
      </p:sp>
      <p:sp>
        <p:nvSpPr>
          <p:cNvPr id="12" name="TextBox 11"/>
          <p:cNvSpPr txBox="1"/>
          <p:nvPr/>
        </p:nvSpPr>
        <p:spPr>
          <a:xfrm>
            <a:off x="400358" y="4339240"/>
            <a:ext cx="3195686" cy="623247"/>
          </a:xfrm>
          <a:prstGeom prst="rect">
            <a:avLst/>
          </a:prstGeom>
          <a:solidFill>
            <a:schemeClr val="bg1"/>
          </a:solidFill>
        </p:spPr>
        <p:txBody>
          <a:bodyPr wrap="square" lIns="68580" tIns="34290" rIns="68580" bIns="34290" rtlCol="0">
            <a:spAutoFit/>
          </a:bodyPr>
          <a:lstStyle/>
          <a:p>
            <a:r>
              <a:rPr lang="en-US" sz="1200" dirty="0" err="1">
                <a:latin typeface="Helvetica" charset="0"/>
                <a:ea typeface="Helvetica" charset="0"/>
                <a:cs typeface="Helvetica" charset="0"/>
              </a:rPr>
              <a:t>LongQT</a:t>
            </a:r>
            <a:r>
              <a:rPr lang="en-US" sz="1200" dirty="0">
                <a:latin typeface="Helvetica" charset="0"/>
                <a:ea typeface="Helvetica" charset="0"/>
                <a:cs typeface="Helvetica" charset="0"/>
              </a:rPr>
              <a:t> syndrome, autosomal dominant Current status on </a:t>
            </a:r>
            <a:r>
              <a:rPr lang="en-US" sz="1200" dirty="0" err="1">
                <a:latin typeface="Helvetica" charset="0"/>
                <a:ea typeface="Helvetica" charset="0"/>
                <a:cs typeface="Helvetica" charset="0"/>
              </a:rPr>
              <a:t>ClinVar</a:t>
            </a:r>
            <a:r>
              <a:rPr lang="en-US" sz="1200" dirty="0">
                <a:latin typeface="Helvetica" charset="0"/>
                <a:ea typeface="Helvetica" charset="0"/>
                <a:cs typeface="Helvetica" charset="0"/>
              </a:rPr>
              <a:t>: </a:t>
            </a:r>
            <a:r>
              <a:rPr lang="en-US" sz="1200" b="1" dirty="0">
                <a:latin typeface="Helvetica" charset="0"/>
                <a:ea typeface="Helvetica" charset="0"/>
                <a:cs typeface="Helvetica" charset="0"/>
              </a:rPr>
              <a:t>Conflicted </a:t>
            </a:r>
            <a:endParaRPr lang="en-US" sz="1200" dirty="0">
              <a:latin typeface="Helvetica" charset="0"/>
              <a:ea typeface="Helvetica" charset="0"/>
              <a:cs typeface="Helvetica" charset="0"/>
            </a:endParaRPr>
          </a:p>
          <a:p>
            <a:r>
              <a:rPr lang="en-US" sz="1200" dirty="0">
                <a:latin typeface="Helvetica" charset="0"/>
                <a:ea typeface="Helvetica" charset="0"/>
                <a:cs typeface="Helvetica" charset="0"/>
              </a:rPr>
              <a:t>Risk allele is allele shown here: </a:t>
            </a:r>
            <a:r>
              <a:rPr lang="en-US" sz="1200" b="1" dirty="0">
                <a:latin typeface="Helvetica" charset="0"/>
                <a:ea typeface="Helvetica" charset="0"/>
                <a:cs typeface="Helvetica" charset="0"/>
              </a:rPr>
              <a:t>A</a:t>
            </a:r>
          </a:p>
        </p:txBody>
      </p:sp>
      <p:sp>
        <p:nvSpPr>
          <p:cNvPr id="13" name="TextBox 12"/>
          <p:cNvSpPr txBox="1"/>
          <p:nvPr/>
        </p:nvSpPr>
        <p:spPr>
          <a:xfrm>
            <a:off x="5427190" y="3646732"/>
            <a:ext cx="3132610" cy="2008242"/>
          </a:xfrm>
          <a:prstGeom prst="rect">
            <a:avLst/>
          </a:prstGeom>
          <a:solidFill>
            <a:schemeClr val="bg1"/>
          </a:solidFill>
        </p:spPr>
        <p:txBody>
          <a:bodyPr wrap="square" lIns="68580" tIns="34290" rIns="68580" bIns="34290" rtlCol="0">
            <a:spAutoFit/>
          </a:bodyPr>
          <a:lstStyle/>
          <a:p>
            <a:pPr algn="r"/>
            <a:r>
              <a:rPr lang="en-US" u="sng" dirty="0" smtClean="0">
                <a:latin typeface="Helvetica" charset="0"/>
                <a:ea typeface="Helvetica" charset="0"/>
                <a:cs typeface="Helvetica" charset="0"/>
              </a:rPr>
              <a:t>Risk allele frequencies in </a:t>
            </a:r>
            <a:r>
              <a:rPr lang="en-US" u="sng" dirty="0" err="1" smtClean="0">
                <a:latin typeface="Helvetica" charset="0"/>
                <a:ea typeface="Helvetica" charset="0"/>
                <a:cs typeface="Helvetica" charset="0"/>
              </a:rPr>
              <a:t>gnomAD</a:t>
            </a:r>
            <a:r>
              <a:rPr lang="en-US" u="sng" dirty="0" smtClean="0">
                <a:latin typeface="Helvetica" charset="0"/>
                <a:ea typeface="Helvetica" charset="0"/>
                <a:cs typeface="Helvetica" charset="0"/>
              </a:rPr>
              <a:t> </a:t>
            </a:r>
          </a:p>
          <a:p>
            <a:pPr algn="r"/>
            <a:r>
              <a:rPr lang="en-US" dirty="0" smtClean="0">
                <a:latin typeface="Helvetica" charset="0"/>
                <a:ea typeface="Helvetica" charset="0"/>
                <a:cs typeface="Helvetica" charset="0"/>
              </a:rPr>
              <a:t>Latino=0.04</a:t>
            </a:r>
          </a:p>
          <a:p>
            <a:pPr algn="r"/>
            <a:r>
              <a:rPr lang="en-US" dirty="0" smtClean="0">
                <a:latin typeface="Helvetica" charset="0"/>
                <a:ea typeface="Helvetica" charset="0"/>
                <a:cs typeface="Helvetica" charset="0"/>
              </a:rPr>
              <a:t>African=0.003</a:t>
            </a:r>
          </a:p>
          <a:p>
            <a:pPr algn="r"/>
            <a:r>
              <a:rPr lang="en-US" dirty="0" smtClean="0">
                <a:latin typeface="Helvetica" charset="0"/>
                <a:ea typeface="Helvetica" charset="0"/>
                <a:cs typeface="Helvetica" charset="0"/>
              </a:rPr>
              <a:t>East Asian=0.0029</a:t>
            </a:r>
          </a:p>
          <a:p>
            <a:pPr algn="r"/>
            <a:r>
              <a:rPr lang="en-US" dirty="0" smtClean="0">
                <a:latin typeface="Helvetica" charset="0"/>
                <a:ea typeface="Helvetica" charset="0"/>
                <a:cs typeface="Helvetica" charset="0"/>
              </a:rPr>
              <a:t>South Asian=0.0018</a:t>
            </a:r>
          </a:p>
          <a:p>
            <a:pPr algn="r"/>
            <a:r>
              <a:rPr lang="en-US" dirty="0" smtClean="0">
                <a:latin typeface="Helvetica" charset="0"/>
                <a:ea typeface="Helvetica" charset="0"/>
                <a:cs typeface="Helvetica" charset="0"/>
              </a:rPr>
              <a:t>European=0.0003</a:t>
            </a:r>
          </a:p>
        </p:txBody>
      </p:sp>
      <p:cxnSp>
        <p:nvCxnSpPr>
          <p:cNvPr id="14" name="Straight Arrow Connector 13"/>
          <p:cNvCxnSpPr/>
          <p:nvPr/>
        </p:nvCxnSpPr>
        <p:spPr>
          <a:xfrm flipH="1" flipV="1">
            <a:off x="3367222" y="3655756"/>
            <a:ext cx="189761" cy="196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116133" y="3456123"/>
            <a:ext cx="203458" cy="1909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 name="Left Brace 2"/>
          <p:cNvSpPr/>
          <p:nvPr/>
        </p:nvSpPr>
        <p:spPr>
          <a:xfrm>
            <a:off x="2483272" y="3257561"/>
            <a:ext cx="126578" cy="49630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a:p>
        </p:txBody>
      </p:sp>
      <p:sp>
        <p:nvSpPr>
          <p:cNvPr id="16" name="TextBox 15"/>
          <p:cNvSpPr txBox="1"/>
          <p:nvPr/>
        </p:nvSpPr>
        <p:spPr>
          <a:xfrm>
            <a:off x="178397" y="3170997"/>
            <a:ext cx="2233912" cy="669414"/>
          </a:xfrm>
          <a:prstGeom prst="rect">
            <a:avLst/>
          </a:prstGeom>
          <a:solidFill>
            <a:srgbClr val="FFFB45"/>
          </a:solidFill>
        </p:spPr>
        <p:txBody>
          <a:bodyPr wrap="none" lIns="68580" tIns="34290" rIns="68580" bIns="34290" rtlCol="0">
            <a:spAutoFit/>
          </a:bodyPr>
          <a:lstStyle/>
          <a:p>
            <a:pPr algn="ctr"/>
            <a:r>
              <a:rPr lang="en-US" sz="1200" b="1" dirty="0">
                <a:latin typeface="Arial" charset="0"/>
                <a:ea typeface="Arial" charset="0"/>
                <a:cs typeface="Arial" charset="0"/>
              </a:rPr>
              <a:t>13 Subpopulations</a:t>
            </a:r>
          </a:p>
          <a:p>
            <a:pPr algn="ctr"/>
            <a:r>
              <a:rPr lang="en-US" sz="900" dirty="0">
                <a:latin typeface="Arial" charset="0"/>
                <a:ea typeface="Arial" charset="0"/>
                <a:cs typeface="Arial" charset="0"/>
              </a:rPr>
              <a:t>Bari, Chile, Colombia, HGDP Colombian,</a:t>
            </a:r>
          </a:p>
          <a:p>
            <a:pPr algn="ctr"/>
            <a:r>
              <a:rPr lang="en-US" sz="900" dirty="0">
                <a:latin typeface="Arial" charset="0"/>
                <a:ea typeface="Arial" charset="0"/>
                <a:cs typeface="Arial" charset="0"/>
              </a:rPr>
              <a:t>Ecuador, El Salvador, Honduras, </a:t>
            </a:r>
          </a:p>
          <a:p>
            <a:pPr algn="ctr"/>
            <a:r>
              <a:rPr lang="en-US" sz="900" dirty="0">
                <a:latin typeface="Arial" charset="0"/>
                <a:ea typeface="Arial" charset="0"/>
                <a:cs typeface="Arial" charset="0"/>
              </a:rPr>
              <a:t>Peru, Pima, </a:t>
            </a:r>
            <a:r>
              <a:rPr lang="en-US" sz="900" dirty="0" err="1">
                <a:latin typeface="Arial" charset="0"/>
                <a:ea typeface="Arial" charset="0"/>
                <a:cs typeface="Arial" charset="0"/>
              </a:rPr>
              <a:t>Puno,Yukpa</a:t>
            </a:r>
            <a:r>
              <a:rPr lang="en-US" sz="900" dirty="0">
                <a:latin typeface="Arial" charset="0"/>
                <a:ea typeface="Arial" charset="0"/>
                <a:cs typeface="Arial" charset="0"/>
              </a:rPr>
              <a:t>, </a:t>
            </a:r>
            <a:r>
              <a:rPr lang="en-US" sz="900" dirty="0" err="1">
                <a:latin typeface="Arial" charset="0"/>
                <a:ea typeface="Arial" charset="0"/>
                <a:cs typeface="Arial" charset="0"/>
              </a:rPr>
              <a:t>Zapotec</a:t>
            </a:r>
            <a:r>
              <a:rPr lang="en-US" sz="900" dirty="0">
                <a:latin typeface="Arial" charset="0"/>
                <a:ea typeface="Arial" charset="0"/>
                <a:cs typeface="Arial" charset="0"/>
              </a:rPr>
              <a:t> </a:t>
            </a:r>
          </a:p>
        </p:txBody>
      </p:sp>
    </p:spTree>
    <p:extLst>
      <p:ext uri="{BB962C8B-B14F-4D97-AF65-F5344CB8AC3E}">
        <p14:creationId xmlns:p14="http://schemas.microsoft.com/office/powerpoint/2010/main" val="586628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99" y="531713"/>
            <a:ext cx="10040798" cy="5020399"/>
          </a:xfrm>
          <a:prstGeom prst="rect">
            <a:avLst/>
          </a:prstGeom>
        </p:spPr>
      </p:pic>
      <p:sp>
        <p:nvSpPr>
          <p:cNvPr id="17" name="TextBox 16"/>
          <p:cNvSpPr txBox="1"/>
          <p:nvPr/>
        </p:nvSpPr>
        <p:spPr>
          <a:xfrm>
            <a:off x="2497288" y="2412834"/>
            <a:ext cx="878814" cy="176972"/>
          </a:xfrm>
          <a:prstGeom prst="rect">
            <a:avLst/>
          </a:prstGeom>
          <a:noFill/>
        </p:spPr>
        <p:txBody>
          <a:bodyPr wrap="square" lIns="68580" tIns="34290" rIns="68580" bIns="34290" rtlCol="0">
            <a:spAutoFit/>
          </a:bodyPr>
          <a:lstStyle/>
          <a:p>
            <a:r>
              <a:rPr lang="en-US" sz="700" b="1" dirty="0">
                <a:latin typeface="Helvetica" charset="0"/>
                <a:ea typeface="Helvetica" charset="0"/>
                <a:cs typeface="Helvetica" charset="0"/>
              </a:rPr>
              <a:t>Native American</a:t>
            </a:r>
          </a:p>
        </p:txBody>
      </p:sp>
      <p:sp>
        <p:nvSpPr>
          <p:cNvPr id="18" name="TextBox 17"/>
          <p:cNvSpPr txBox="1"/>
          <p:nvPr/>
        </p:nvSpPr>
        <p:spPr>
          <a:xfrm>
            <a:off x="2529375" y="2250524"/>
            <a:ext cx="878814" cy="176972"/>
          </a:xfrm>
          <a:prstGeom prst="rect">
            <a:avLst/>
          </a:prstGeom>
          <a:noFill/>
        </p:spPr>
        <p:txBody>
          <a:bodyPr wrap="square" lIns="68580" tIns="34290" rIns="68580" bIns="34290" rtlCol="0">
            <a:spAutoFit/>
          </a:bodyPr>
          <a:lstStyle/>
          <a:p>
            <a:r>
              <a:rPr lang="en-US" sz="700" b="1" dirty="0">
                <a:latin typeface="Helvetica" charset="0"/>
                <a:ea typeface="Helvetica" charset="0"/>
                <a:cs typeface="Helvetica" charset="0"/>
              </a:rPr>
              <a:t>African American</a:t>
            </a:r>
          </a:p>
        </p:txBody>
      </p:sp>
      <p:sp>
        <p:nvSpPr>
          <p:cNvPr id="19" name="TextBox 18"/>
          <p:cNvSpPr txBox="1"/>
          <p:nvPr/>
        </p:nvSpPr>
        <p:spPr>
          <a:xfrm>
            <a:off x="2465201" y="2568052"/>
            <a:ext cx="878814" cy="176972"/>
          </a:xfrm>
          <a:prstGeom prst="rect">
            <a:avLst/>
          </a:prstGeom>
          <a:noFill/>
        </p:spPr>
        <p:txBody>
          <a:bodyPr wrap="square" lIns="68580" tIns="34290" rIns="68580" bIns="34290" rtlCol="0">
            <a:spAutoFit/>
          </a:bodyPr>
          <a:lstStyle/>
          <a:p>
            <a:pPr algn="r"/>
            <a:r>
              <a:rPr lang="en-US" sz="700" b="1" dirty="0">
                <a:latin typeface="Helvetica" charset="0"/>
                <a:ea typeface="Helvetica" charset="0"/>
                <a:cs typeface="Helvetica" charset="0"/>
              </a:rPr>
              <a:t>Asian American</a:t>
            </a:r>
          </a:p>
        </p:txBody>
      </p:sp>
      <p:sp>
        <p:nvSpPr>
          <p:cNvPr id="2" name="TextBox 1"/>
          <p:cNvSpPr txBox="1"/>
          <p:nvPr/>
        </p:nvSpPr>
        <p:spPr>
          <a:xfrm>
            <a:off x="7743087" y="3538698"/>
            <a:ext cx="1400914" cy="746358"/>
          </a:xfrm>
          <a:prstGeom prst="rect">
            <a:avLst/>
          </a:prstGeom>
          <a:solidFill>
            <a:srgbClr val="FFFF00"/>
          </a:solidFill>
        </p:spPr>
        <p:txBody>
          <a:bodyPr wrap="square" lIns="68580" tIns="34290" rIns="68580" bIns="34290" rtlCol="0">
            <a:spAutoFit/>
          </a:bodyPr>
          <a:lstStyle/>
          <a:p>
            <a:pPr algn="ctr"/>
            <a:r>
              <a:rPr lang="en-US" sz="1100" b="1" dirty="0">
                <a:latin typeface="Helvetica" charset="0"/>
                <a:ea typeface="Helvetica" charset="0"/>
                <a:cs typeface="Helvetica" charset="0"/>
              </a:rPr>
              <a:t>Papua New Guinea </a:t>
            </a:r>
            <a:r>
              <a:rPr lang="en-US" sz="1100" dirty="0">
                <a:latin typeface="Helvetica" charset="0"/>
                <a:ea typeface="Helvetica" charset="0"/>
                <a:cs typeface="Helvetica" charset="0"/>
              </a:rPr>
              <a:t>MAF=0.058</a:t>
            </a:r>
          </a:p>
          <a:p>
            <a:pPr algn="ctr"/>
            <a:r>
              <a:rPr lang="en-US" sz="1100" dirty="0">
                <a:latin typeface="Helvetica" charset="0"/>
                <a:ea typeface="Helvetica" charset="0"/>
                <a:cs typeface="Helvetica" charset="0"/>
              </a:rPr>
              <a:t>95% CI: </a:t>
            </a:r>
            <a:r>
              <a:rPr lang="is-IS" sz="1100" dirty="0">
                <a:latin typeface="Helvetica" charset="0"/>
                <a:ea typeface="Helvetica" charset="0"/>
                <a:cs typeface="Helvetica" charset="0"/>
              </a:rPr>
              <a:t>0.016-0.191</a:t>
            </a:r>
            <a:endParaRPr lang="en-US" sz="1100" dirty="0">
              <a:latin typeface="Helvetica" charset="0"/>
              <a:ea typeface="Helvetica" charset="0"/>
              <a:cs typeface="Helvetica" charset="0"/>
            </a:endParaRPr>
          </a:p>
        </p:txBody>
      </p:sp>
      <p:sp>
        <p:nvSpPr>
          <p:cNvPr id="26" name="TextBox 25"/>
          <p:cNvSpPr txBox="1"/>
          <p:nvPr/>
        </p:nvSpPr>
        <p:spPr>
          <a:xfrm>
            <a:off x="-60381" y="3041473"/>
            <a:ext cx="1393881" cy="746358"/>
          </a:xfrm>
          <a:prstGeom prst="rect">
            <a:avLst/>
          </a:prstGeom>
          <a:solidFill>
            <a:srgbClr val="00B050"/>
          </a:solidFill>
        </p:spPr>
        <p:txBody>
          <a:bodyPr wrap="square" lIns="68580" tIns="34290" rIns="68580" bIns="34290" rtlCol="0">
            <a:spAutoFit/>
          </a:bodyPr>
          <a:lstStyle/>
          <a:p>
            <a:pPr algn="ctr"/>
            <a:r>
              <a:rPr lang="en-US" sz="1100" b="1" dirty="0">
                <a:solidFill>
                  <a:schemeClr val="bg1"/>
                </a:solidFill>
                <a:latin typeface="Helvetica" charset="0"/>
                <a:ea typeface="Helvetica" charset="0"/>
                <a:cs typeface="Helvetica" charset="0"/>
              </a:rPr>
              <a:t>Native Hawaiian</a:t>
            </a:r>
          </a:p>
          <a:p>
            <a:pPr algn="ctr"/>
            <a:r>
              <a:rPr lang="en-US" sz="1100" dirty="0">
                <a:solidFill>
                  <a:schemeClr val="bg1"/>
                </a:solidFill>
                <a:latin typeface="Helvetica" charset="0"/>
                <a:ea typeface="Helvetica" charset="0"/>
                <a:cs typeface="Helvetica" charset="0"/>
              </a:rPr>
              <a:t>MAF=0.028</a:t>
            </a:r>
          </a:p>
          <a:p>
            <a:pPr algn="ctr"/>
            <a:r>
              <a:rPr lang="en-US" sz="1100" dirty="0">
                <a:solidFill>
                  <a:schemeClr val="bg1"/>
                </a:solidFill>
                <a:latin typeface="Helvetica" charset="0"/>
                <a:ea typeface="Helvetica" charset="0"/>
                <a:cs typeface="Helvetica" charset="0"/>
              </a:rPr>
              <a:t>95% CI: 0.022-0.032</a:t>
            </a:r>
          </a:p>
        </p:txBody>
      </p:sp>
      <p:cxnSp>
        <p:nvCxnSpPr>
          <p:cNvPr id="6" name="Straight Arrow Connector 5"/>
          <p:cNvCxnSpPr/>
          <p:nvPr/>
        </p:nvCxnSpPr>
        <p:spPr>
          <a:xfrm flipH="1" flipV="1">
            <a:off x="7590706" y="3538699"/>
            <a:ext cx="189761" cy="196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43498" y="2896331"/>
            <a:ext cx="266330" cy="145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95207" y="4120484"/>
            <a:ext cx="5986648" cy="761747"/>
          </a:xfrm>
          <a:prstGeom prst="rect">
            <a:avLst/>
          </a:prstGeom>
          <a:noFill/>
        </p:spPr>
        <p:txBody>
          <a:bodyPr wrap="square" lIns="68580" tIns="34290" rIns="68580" bIns="34290" rtlCol="0">
            <a:spAutoFit/>
          </a:bodyPr>
          <a:lstStyle/>
          <a:p>
            <a:r>
              <a:rPr lang="en-US" sz="1500" dirty="0">
                <a:latin typeface="Helvetica" charset="0"/>
                <a:ea typeface="Helvetica" charset="0"/>
                <a:cs typeface="Helvetica" charset="0"/>
              </a:rPr>
              <a:t>- Gene is associated with </a:t>
            </a:r>
            <a:r>
              <a:rPr lang="en-US" sz="1500" b="1" dirty="0">
                <a:latin typeface="Helvetica" charset="0"/>
                <a:ea typeface="Helvetica" charset="0"/>
                <a:cs typeface="Helvetica" charset="0"/>
              </a:rPr>
              <a:t>autosomal dominant </a:t>
            </a:r>
            <a:r>
              <a:rPr lang="en-US" sz="1500" dirty="0">
                <a:latin typeface="Helvetica" charset="0"/>
                <a:ea typeface="Helvetica" charset="0"/>
                <a:cs typeface="Helvetica" charset="0"/>
              </a:rPr>
              <a:t>cardiomyopathy </a:t>
            </a:r>
          </a:p>
          <a:p>
            <a:r>
              <a:rPr lang="en-US" sz="1500" dirty="0">
                <a:latin typeface="Helvetica" charset="0"/>
                <a:ea typeface="Helvetica" charset="0"/>
                <a:cs typeface="Helvetica" charset="0"/>
              </a:rPr>
              <a:t>- Current status on </a:t>
            </a:r>
            <a:r>
              <a:rPr lang="en-US" sz="1500" dirty="0" err="1">
                <a:latin typeface="Helvetica" charset="0"/>
                <a:ea typeface="Helvetica" charset="0"/>
                <a:cs typeface="Helvetica" charset="0"/>
              </a:rPr>
              <a:t>ClinVar</a:t>
            </a:r>
            <a:r>
              <a:rPr lang="en-US" sz="1500" dirty="0">
                <a:latin typeface="Helvetica" charset="0"/>
                <a:ea typeface="Helvetica" charset="0"/>
                <a:cs typeface="Helvetica" charset="0"/>
              </a:rPr>
              <a:t>: </a:t>
            </a:r>
            <a:r>
              <a:rPr lang="en-US" sz="1500" b="1" dirty="0">
                <a:latin typeface="Helvetica" charset="0"/>
                <a:ea typeface="Helvetica" charset="0"/>
                <a:cs typeface="Helvetica" charset="0"/>
              </a:rPr>
              <a:t>Conflicted </a:t>
            </a:r>
            <a:endParaRPr lang="en-US" sz="1500" dirty="0">
              <a:latin typeface="Helvetica" charset="0"/>
              <a:ea typeface="Helvetica" charset="0"/>
              <a:cs typeface="Helvetica" charset="0"/>
            </a:endParaRPr>
          </a:p>
          <a:p>
            <a:r>
              <a:rPr lang="en-US" sz="1500" dirty="0">
                <a:latin typeface="Helvetica" charset="0"/>
                <a:ea typeface="Helvetica" charset="0"/>
                <a:cs typeface="Helvetica" charset="0"/>
              </a:rPr>
              <a:t>- Risk allele is allele shown here: T</a:t>
            </a:r>
          </a:p>
        </p:txBody>
      </p:sp>
      <p:sp>
        <p:nvSpPr>
          <p:cNvPr id="23" name="TextBox 22"/>
          <p:cNvSpPr txBox="1"/>
          <p:nvPr/>
        </p:nvSpPr>
        <p:spPr>
          <a:xfrm>
            <a:off x="5540378" y="4455546"/>
            <a:ext cx="3549926" cy="530915"/>
          </a:xfrm>
          <a:prstGeom prst="rect">
            <a:avLst/>
          </a:prstGeom>
          <a:noFill/>
        </p:spPr>
        <p:txBody>
          <a:bodyPr wrap="square" lIns="68580" tIns="34290" rIns="68580" bIns="34290" rtlCol="0">
            <a:spAutoFit/>
          </a:bodyPr>
          <a:lstStyle/>
          <a:p>
            <a:pPr algn="r"/>
            <a:r>
              <a:rPr lang="en-US" sz="1500" dirty="0">
                <a:latin typeface="Helvetica" charset="0"/>
                <a:ea typeface="Helvetica" charset="0"/>
                <a:cs typeface="Helvetica" charset="0"/>
              </a:rPr>
              <a:t>Only seen 5 copies in </a:t>
            </a:r>
            <a:r>
              <a:rPr lang="en-US" sz="1500" dirty="0" err="1">
                <a:latin typeface="Helvetica" charset="0"/>
                <a:ea typeface="Helvetica" charset="0"/>
                <a:cs typeface="Helvetica" charset="0"/>
              </a:rPr>
              <a:t>gnomAD</a:t>
            </a:r>
            <a:endParaRPr lang="en-US" sz="1500" dirty="0">
              <a:latin typeface="Helvetica" charset="0"/>
              <a:ea typeface="Helvetica" charset="0"/>
              <a:cs typeface="Helvetica" charset="0"/>
            </a:endParaRPr>
          </a:p>
          <a:p>
            <a:pPr algn="r"/>
            <a:r>
              <a:rPr lang="en-US" sz="1500" dirty="0">
                <a:latin typeface="Helvetica" charset="0"/>
                <a:ea typeface="Helvetica" charset="0"/>
                <a:cs typeface="Helvetica" charset="0"/>
              </a:rPr>
              <a:t>South Asian MAF=0.0001</a:t>
            </a:r>
          </a:p>
        </p:txBody>
      </p:sp>
      <p:sp>
        <p:nvSpPr>
          <p:cNvPr id="10" name="Oval 9"/>
          <p:cNvSpPr/>
          <p:nvPr/>
        </p:nvSpPr>
        <p:spPr>
          <a:xfrm>
            <a:off x="7462573" y="3401616"/>
            <a:ext cx="86285" cy="9798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4" name="Oval 23"/>
          <p:cNvSpPr/>
          <p:nvPr/>
        </p:nvSpPr>
        <p:spPr>
          <a:xfrm>
            <a:off x="994014" y="2800848"/>
            <a:ext cx="203458" cy="1909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Title 3"/>
          <p:cNvSpPr txBox="1">
            <a:spLocks/>
          </p:cNvSpPr>
          <p:nvPr/>
        </p:nvSpPr>
        <p:spPr>
          <a:xfrm>
            <a:off x="0" y="530035"/>
            <a:ext cx="9144000" cy="531713"/>
          </a:xfrm>
          <a:prstGeom prst="rect">
            <a:avLst/>
          </a:prstGeom>
        </p:spPr>
        <p:txBody>
          <a:bodyPr lIns="68580" tIns="34290" rIns="68580" bIns="3429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n w="0"/>
                <a:effectLst>
                  <a:outerShdw blurRad="38100" dist="19050" dir="2700000" algn="tl" rotWithShape="0">
                    <a:schemeClr val="dk1">
                      <a:alpha val="40000"/>
                    </a:schemeClr>
                  </a:outerShdw>
                </a:effectLst>
                <a:latin typeface="Arial" charset="0"/>
                <a:ea typeface="Arial" charset="0"/>
                <a:cs typeface="Arial" charset="0"/>
              </a:rPr>
              <a:t>Worldwide frequencies of </a:t>
            </a:r>
            <a:r>
              <a:rPr lang="en-US" sz="2000" b="1" dirty="0" err="1">
                <a:ln w="0"/>
                <a:effectLst>
                  <a:outerShdw blurRad="38100" dist="19050" dir="2700000" algn="tl" rotWithShape="0">
                    <a:schemeClr val="dk1">
                      <a:alpha val="40000"/>
                    </a:schemeClr>
                  </a:outerShdw>
                </a:effectLst>
                <a:latin typeface="Arial" charset="0"/>
                <a:ea typeface="Arial" charset="0"/>
                <a:cs typeface="Arial" charset="0"/>
              </a:rPr>
              <a:t>ClinVar</a:t>
            </a:r>
            <a:r>
              <a:rPr lang="en-US" sz="2000" b="1" dirty="0">
                <a:ln w="0"/>
                <a:effectLst>
                  <a:outerShdw blurRad="38100" dist="19050" dir="2700000" algn="tl" rotWithShape="0">
                    <a:schemeClr val="dk1">
                      <a:alpha val="40000"/>
                    </a:schemeClr>
                  </a:outerShdw>
                </a:effectLst>
                <a:latin typeface="Arial" charset="0"/>
                <a:ea typeface="Arial" charset="0"/>
                <a:cs typeface="Arial" charset="0"/>
              </a:rPr>
              <a:t> conflicted </a:t>
            </a:r>
            <a:r>
              <a:rPr lang="en-US" sz="2000" b="1" i="1" dirty="0">
                <a:ln w="0"/>
                <a:effectLst>
                  <a:outerShdw blurRad="38100" dist="19050" dir="2700000" algn="tl" rotWithShape="0">
                    <a:schemeClr val="dk1">
                      <a:alpha val="40000"/>
                    </a:schemeClr>
                  </a:outerShdw>
                </a:effectLst>
                <a:latin typeface="Arial" charset="0"/>
                <a:ea typeface="Arial" charset="0"/>
                <a:cs typeface="Arial" charset="0"/>
              </a:rPr>
              <a:t>TNNT2</a:t>
            </a:r>
            <a:r>
              <a:rPr lang="en-US" sz="2000" b="1" dirty="0">
                <a:ln w="0"/>
                <a:effectLst>
                  <a:outerShdw blurRad="38100" dist="19050" dir="2700000" algn="tl" rotWithShape="0">
                    <a:schemeClr val="dk1">
                      <a:alpha val="40000"/>
                    </a:schemeClr>
                  </a:outerShdw>
                </a:effectLst>
                <a:latin typeface="Arial" charset="0"/>
                <a:ea typeface="Arial" charset="0"/>
                <a:cs typeface="Arial" charset="0"/>
              </a:rPr>
              <a:t>.c5564G&gt;A splice variant</a:t>
            </a:r>
            <a:endParaRPr lang="en-US" sz="2000" b="1" i="1" dirty="0">
              <a:latin typeface="Arial" charset="0"/>
              <a:ea typeface="Arial" charset="0"/>
              <a:cs typeface="Arial" charset="0"/>
            </a:endParaRPr>
          </a:p>
        </p:txBody>
      </p:sp>
    </p:spTree>
    <p:extLst>
      <p:ext uri="{BB962C8B-B14F-4D97-AF65-F5344CB8AC3E}">
        <p14:creationId xmlns:p14="http://schemas.microsoft.com/office/powerpoint/2010/main" val="27213347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407" y="1190845"/>
            <a:ext cx="5166294" cy="3513079"/>
          </a:xfrm>
          <a:prstGeom prst="rect">
            <a:avLst/>
          </a:prstGeom>
        </p:spPr>
      </p:pic>
      <p:sp>
        <p:nvSpPr>
          <p:cNvPr id="2" name="Title 1"/>
          <p:cNvSpPr>
            <a:spLocks noGrp="1"/>
          </p:cNvSpPr>
          <p:nvPr>
            <p:ph type="title"/>
          </p:nvPr>
        </p:nvSpPr>
        <p:spPr>
          <a:xfrm>
            <a:off x="153719" y="141112"/>
            <a:ext cx="9144000" cy="994172"/>
          </a:xfrm>
          <a:noFill/>
        </p:spPr>
        <p:txBody>
          <a:bodyPr>
            <a:normAutofit/>
          </a:bodyPr>
          <a:lstStyle/>
          <a:p>
            <a:r>
              <a:rPr lang="en-US" sz="2400" b="1" dirty="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Additional 40% variants above 5% MAF using fine-grained population labels in PAGE</a:t>
            </a:r>
            <a:endParaRPr lang="en-US" sz="2400" dirty="0">
              <a:solidFill>
                <a:srgbClr val="000000"/>
              </a:solidFill>
            </a:endParaRPr>
          </a:p>
        </p:txBody>
      </p:sp>
      <p:sp>
        <p:nvSpPr>
          <p:cNvPr id="3" name="TextBox 2"/>
          <p:cNvSpPr txBox="1"/>
          <p:nvPr/>
        </p:nvSpPr>
        <p:spPr>
          <a:xfrm>
            <a:off x="7039949" y="1535595"/>
            <a:ext cx="2000999" cy="2839239"/>
          </a:xfrm>
          <a:prstGeom prst="rect">
            <a:avLst/>
          </a:prstGeom>
          <a:noFill/>
        </p:spPr>
        <p:txBody>
          <a:bodyPr wrap="square" lIns="68580" tIns="34290" rIns="68580" bIns="34290" rtlCol="0">
            <a:spAutoFit/>
          </a:bodyPr>
          <a:lstStyle/>
          <a:p>
            <a:r>
              <a:rPr lang="en-US" i="1" dirty="0">
                <a:latin typeface="Arial" charset="0"/>
                <a:ea typeface="Arial" charset="0"/>
                <a:cs typeface="Arial" charset="0"/>
              </a:rPr>
              <a:t>*To account for differences in sample size, we include only those variants where the </a:t>
            </a:r>
            <a:r>
              <a:rPr lang="en-US" b="1" i="1" dirty="0">
                <a:latin typeface="Arial" charset="0"/>
                <a:ea typeface="Arial" charset="0"/>
                <a:cs typeface="Arial" charset="0"/>
              </a:rPr>
              <a:t>lower bound of 95% confidence interval of risk allele frequency &gt; 0.05</a:t>
            </a:r>
          </a:p>
        </p:txBody>
      </p:sp>
      <p:sp>
        <p:nvSpPr>
          <p:cNvPr id="9" name="TextBox 8"/>
          <p:cNvSpPr txBox="1"/>
          <p:nvPr/>
        </p:nvSpPr>
        <p:spPr>
          <a:xfrm>
            <a:off x="4417458" y="4337343"/>
            <a:ext cx="2079594" cy="623247"/>
          </a:xfrm>
          <a:prstGeom prst="rect">
            <a:avLst/>
          </a:prstGeom>
          <a:solidFill>
            <a:schemeClr val="bg1"/>
          </a:solidFill>
        </p:spPr>
        <p:txBody>
          <a:bodyPr wrap="square" lIns="68580" tIns="34290" rIns="68580" bIns="34290" rtlCol="0">
            <a:spAutoFit/>
          </a:bodyPr>
          <a:lstStyle/>
          <a:p>
            <a:pPr algn="ctr"/>
            <a:r>
              <a:rPr lang="en-US" sz="1200" b="1" dirty="0">
                <a:latin typeface="Arial" charset="0"/>
                <a:ea typeface="Arial" charset="0"/>
                <a:cs typeface="Arial" charset="0"/>
              </a:rPr>
              <a:t>Country/Region-of-origin population labels</a:t>
            </a:r>
          </a:p>
          <a:p>
            <a:pPr algn="ctr"/>
            <a:r>
              <a:rPr lang="en-US" sz="1200" b="1" dirty="0">
                <a:latin typeface="Arial" charset="0"/>
                <a:ea typeface="Arial" charset="0"/>
                <a:cs typeface="Arial" charset="0"/>
              </a:rPr>
              <a:t>(N=99)</a:t>
            </a:r>
          </a:p>
        </p:txBody>
      </p:sp>
      <p:sp>
        <p:nvSpPr>
          <p:cNvPr id="10" name="TextBox 9"/>
          <p:cNvSpPr txBox="1"/>
          <p:nvPr/>
        </p:nvSpPr>
        <p:spPr>
          <a:xfrm>
            <a:off x="2531413" y="4337343"/>
            <a:ext cx="1745840" cy="623247"/>
          </a:xfrm>
          <a:prstGeom prst="rect">
            <a:avLst/>
          </a:prstGeom>
          <a:solidFill>
            <a:schemeClr val="bg1"/>
          </a:solidFill>
        </p:spPr>
        <p:txBody>
          <a:bodyPr wrap="square" lIns="68580" tIns="34290" rIns="68580" bIns="34290" rtlCol="0">
            <a:spAutoFit/>
          </a:bodyPr>
          <a:lstStyle/>
          <a:p>
            <a:pPr algn="ctr"/>
            <a:r>
              <a:rPr lang="en-US" sz="1200" b="1" dirty="0">
                <a:latin typeface="Arial" charset="0"/>
                <a:ea typeface="Arial" charset="0"/>
                <a:cs typeface="Arial" charset="0"/>
              </a:rPr>
              <a:t>Sub-continental level</a:t>
            </a:r>
          </a:p>
          <a:p>
            <a:pPr algn="ctr"/>
            <a:r>
              <a:rPr lang="en-US" sz="1200" b="1" dirty="0">
                <a:latin typeface="Arial" charset="0"/>
                <a:ea typeface="Arial" charset="0"/>
                <a:cs typeface="Arial" charset="0"/>
              </a:rPr>
              <a:t>population labels</a:t>
            </a:r>
          </a:p>
          <a:p>
            <a:pPr algn="ctr"/>
            <a:r>
              <a:rPr lang="en-US" sz="1200" b="1" dirty="0">
                <a:latin typeface="Arial" charset="0"/>
                <a:ea typeface="Arial" charset="0"/>
                <a:cs typeface="Arial" charset="0"/>
              </a:rPr>
              <a:t>(N=11)</a:t>
            </a:r>
          </a:p>
        </p:txBody>
      </p:sp>
      <p:sp>
        <p:nvSpPr>
          <p:cNvPr id="8" name="TextBox 7"/>
          <p:cNvSpPr txBox="1"/>
          <p:nvPr/>
        </p:nvSpPr>
        <p:spPr>
          <a:xfrm>
            <a:off x="184802" y="4551252"/>
            <a:ext cx="2267613" cy="346249"/>
          </a:xfrm>
          <a:prstGeom prst="rect">
            <a:avLst/>
          </a:prstGeom>
          <a:noFill/>
        </p:spPr>
        <p:txBody>
          <a:bodyPr wrap="none" lIns="68580" tIns="34290" rIns="68580" bIns="34290" rtlCol="0">
            <a:spAutoFit/>
          </a:bodyPr>
          <a:lstStyle/>
          <a:p>
            <a:r>
              <a:rPr lang="en-US" b="1" dirty="0"/>
              <a:t>PAGE 52K participants</a:t>
            </a:r>
          </a:p>
        </p:txBody>
      </p:sp>
      <p:sp>
        <p:nvSpPr>
          <p:cNvPr id="11" name="TextBox 10"/>
          <p:cNvSpPr txBox="1"/>
          <p:nvPr/>
        </p:nvSpPr>
        <p:spPr>
          <a:xfrm>
            <a:off x="5089737" y="1124047"/>
            <a:ext cx="721442" cy="346249"/>
          </a:xfrm>
          <a:prstGeom prst="rect">
            <a:avLst/>
          </a:prstGeom>
          <a:solidFill>
            <a:schemeClr val="bg1"/>
          </a:solidFill>
        </p:spPr>
        <p:txBody>
          <a:bodyPr wrap="none" lIns="68580" tIns="34290" rIns="68580" bIns="34290" rtlCol="0">
            <a:spAutoFit/>
          </a:bodyPr>
          <a:lstStyle/>
          <a:p>
            <a:r>
              <a:rPr lang="en-US" dirty="0">
                <a:solidFill>
                  <a:srgbClr val="000000"/>
                </a:solidFill>
              </a:rPr>
              <a:t>3866*</a:t>
            </a:r>
          </a:p>
        </p:txBody>
      </p:sp>
      <p:sp>
        <p:nvSpPr>
          <p:cNvPr id="12" name="TextBox 11"/>
          <p:cNvSpPr txBox="1"/>
          <p:nvPr/>
        </p:nvSpPr>
        <p:spPr>
          <a:xfrm>
            <a:off x="2940875" y="1879603"/>
            <a:ext cx="721442" cy="346249"/>
          </a:xfrm>
          <a:prstGeom prst="rect">
            <a:avLst/>
          </a:prstGeom>
          <a:solidFill>
            <a:schemeClr val="bg1"/>
          </a:solidFill>
        </p:spPr>
        <p:txBody>
          <a:bodyPr wrap="none" lIns="68580" tIns="34290" rIns="68580" bIns="34290" rtlCol="0">
            <a:spAutoFit/>
          </a:bodyPr>
          <a:lstStyle/>
          <a:p>
            <a:r>
              <a:rPr lang="en-US" dirty="0">
                <a:solidFill>
                  <a:srgbClr val="000000"/>
                </a:solidFill>
              </a:rPr>
              <a:t>2790*</a:t>
            </a:r>
          </a:p>
        </p:txBody>
      </p:sp>
      <p:sp>
        <p:nvSpPr>
          <p:cNvPr id="13" name="TextBox 12"/>
          <p:cNvSpPr txBox="1"/>
          <p:nvPr/>
        </p:nvSpPr>
        <p:spPr>
          <a:xfrm rot="16200000">
            <a:off x="398998" y="2558204"/>
            <a:ext cx="2472472" cy="346249"/>
          </a:xfrm>
          <a:prstGeom prst="rect">
            <a:avLst/>
          </a:prstGeom>
          <a:solidFill>
            <a:schemeClr val="bg1"/>
          </a:solidFill>
        </p:spPr>
        <p:txBody>
          <a:bodyPr wrap="none" lIns="68580" tIns="34290" rIns="68580" bIns="34290" rtlCol="0">
            <a:spAutoFit/>
          </a:bodyPr>
          <a:lstStyle/>
          <a:p>
            <a:r>
              <a:rPr lang="en-US" b="1" dirty="0"/>
              <a:t>Percent </a:t>
            </a:r>
            <a:r>
              <a:rPr lang="en-US" b="1" dirty="0" err="1"/>
              <a:t>ClinVar</a:t>
            </a:r>
            <a:r>
              <a:rPr lang="en-US" b="1" dirty="0"/>
              <a:t> Variants</a:t>
            </a:r>
          </a:p>
        </p:txBody>
      </p:sp>
      <p:sp>
        <p:nvSpPr>
          <p:cNvPr id="5" name="Left Brace 4"/>
          <p:cNvSpPr/>
          <p:nvPr/>
        </p:nvSpPr>
        <p:spPr>
          <a:xfrm>
            <a:off x="4052019" y="1422278"/>
            <a:ext cx="282096" cy="682482"/>
          </a:xfrm>
          <a:prstGeom prst="leftBrace">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lIns="68580" tIns="34290" rIns="68580" bIns="34290" rtlCol="0" anchor="ctr"/>
          <a:lstStyle/>
          <a:p>
            <a:pPr algn="ctr"/>
            <a:endParaRPr lang="en-US"/>
          </a:p>
        </p:txBody>
      </p:sp>
      <p:sp>
        <p:nvSpPr>
          <p:cNvPr id="6" name="TextBox 5"/>
          <p:cNvSpPr txBox="1"/>
          <p:nvPr/>
        </p:nvSpPr>
        <p:spPr>
          <a:xfrm>
            <a:off x="3565772" y="1611769"/>
            <a:ext cx="540766" cy="346249"/>
          </a:xfrm>
          <a:prstGeom prst="rect">
            <a:avLst/>
          </a:prstGeom>
          <a:noFill/>
        </p:spPr>
        <p:txBody>
          <a:bodyPr wrap="none" lIns="68580" tIns="34290" rIns="68580" bIns="34290" rtlCol="0">
            <a:spAutoFit/>
          </a:bodyPr>
          <a:lstStyle/>
          <a:p>
            <a:r>
              <a:rPr lang="en-US" b="1" dirty="0">
                <a:solidFill>
                  <a:srgbClr val="FF0000"/>
                </a:solidFill>
              </a:rPr>
              <a:t>40%</a:t>
            </a:r>
          </a:p>
        </p:txBody>
      </p:sp>
    </p:spTree>
    <p:extLst>
      <p:ext uri="{BB962C8B-B14F-4D97-AF65-F5344CB8AC3E}">
        <p14:creationId xmlns:p14="http://schemas.microsoft.com/office/powerpoint/2010/main" val="3779519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3719" y="141112"/>
            <a:ext cx="9144000" cy="994172"/>
          </a:xfrm>
          <a:noFill/>
        </p:spPr>
        <p:txBody>
          <a:bodyPr>
            <a:normAutofit/>
          </a:bodyPr>
          <a:lstStyle/>
          <a:p>
            <a:r>
              <a:rPr lang="en-US" sz="2400" b="1" dirty="0" smtClean="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Understanding genetic ancestry can help reduce false positives</a:t>
            </a:r>
            <a:endParaRPr lang="en-US" sz="2400" dirty="0">
              <a:solidFill>
                <a:srgbClr val="000000"/>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r="59598" b="75018"/>
          <a:stretch/>
        </p:blipFill>
        <p:spPr>
          <a:xfrm>
            <a:off x="550830" y="1321139"/>
            <a:ext cx="7697079" cy="3331495"/>
          </a:xfrm>
          <a:prstGeom prst="rect">
            <a:avLst/>
          </a:prstGeom>
        </p:spPr>
      </p:pic>
      <p:sp>
        <p:nvSpPr>
          <p:cNvPr id="14" name="TextBox 13"/>
          <p:cNvSpPr txBox="1"/>
          <p:nvPr/>
        </p:nvSpPr>
        <p:spPr>
          <a:xfrm>
            <a:off x="3647271" y="4554318"/>
            <a:ext cx="2419841" cy="369332"/>
          </a:xfrm>
          <a:prstGeom prst="rect">
            <a:avLst/>
          </a:prstGeom>
          <a:solidFill>
            <a:schemeClr val="bg1"/>
          </a:solidFill>
        </p:spPr>
        <p:txBody>
          <a:bodyPr wrap="none" rtlCol="0">
            <a:spAutoFit/>
          </a:bodyPr>
          <a:lstStyle/>
          <a:p>
            <a:r>
              <a:rPr lang="en-US" dirty="0" smtClean="0"/>
              <a:t>Mean pathogenic count</a:t>
            </a:r>
            <a:endParaRPr lang="en-US" dirty="0"/>
          </a:p>
        </p:txBody>
      </p:sp>
    </p:spTree>
    <p:extLst>
      <p:ext uri="{BB962C8B-B14F-4D97-AF65-F5344CB8AC3E}">
        <p14:creationId xmlns:p14="http://schemas.microsoft.com/office/powerpoint/2010/main" val="373423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344" y="1134089"/>
            <a:ext cx="3841479" cy="3841479"/>
          </a:xfrm>
          <a:prstGeom prst="rect">
            <a:avLst/>
          </a:prstGeom>
        </p:spPr>
      </p:pic>
      <p:pic>
        <p:nvPicPr>
          <p:cNvPr id="7" name="Picture 6" descr="../../../../page/VERSION2/indiv.tallies/experiment.2017-12-11/Correlation_PC1_Pathogenic-per-pop.png"/>
          <p:cNvPicPr/>
          <p:nvPr/>
        </p:nvPicPr>
        <p:blipFill rotWithShape="1">
          <a:blip r:embed="rId3" cstate="print">
            <a:extLst>
              <a:ext uri="{28A0092B-C50C-407E-A947-70E740481C1C}">
                <a14:useLocalDpi xmlns:a14="http://schemas.microsoft.com/office/drawing/2010/main" val="0"/>
              </a:ext>
            </a:extLst>
          </a:blip>
          <a:srcRect b="7018"/>
          <a:stretch/>
        </p:blipFill>
        <p:spPr bwMode="auto">
          <a:xfrm>
            <a:off x="224007" y="1134091"/>
            <a:ext cx="4578794" cy="3667934"/>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8513" t="16659" r="11442" b="61477"/>
          <a:stretch/>
        </p:blipFill>
        <p:spPr>
          <a:xfrm>
            <a:off x="7683881" y="1269868"/>
            <a:ext cx="1131928" cy="1231964"/>
          </a:xfrm>
          <a:prstGeom prst="rect">
            <a:avLst/>
          </a:prstGeom>
        </p:spPr>
      </p:pic>
      <p:sp>
        <p:nvSpPr>
          <p:cNvPr id="9" name="TextBox 8"/>
          <p:cNvSpPr txBox="1"/>
          <p:nvPr/>
        </p:nvSpPr>
        <p:spPr>
          <a:xfrm>
            <a:off x="1515564" y="4676776"/>
            <a:ext cx="2581919" cy="369332"/>
          </a:xfrm>
          <a:prstGeom prst="rect">
            <a:avLst/>
          </a:prstGeom>
          <a:solidFill>
            <a:schemeClr val="bg1"/>
          </a:solidFill>
        </p:spPr>
        <p:txBody>
          <a:bodyPr wrap="none" rtlCol="0">
            <a:spAutoFit/>
          </a:bodyPr>
          <a:lstStyle/>
          <a:p>
            <a:r>
              <a:rPr lang="en-US" dirty="0" smtClean="0"/>
              <a:t>Mean PC1 per population</a:t>
            </a:r>
            <a:endParaRPr lang="en-US" dirty="0"/>
          </a:p>
        </p:txBody>
      </p:sp>
      <p:sp>
        <p:nvSpPr>
          <p:cNvPr id="10" name="TextBox 9"/>
          <p:cNvSpPr txBox="1"/>
          <p:nvPr/>
        </p:nvSpPr>
        <p:spPr>
          <a:xfrm rot="16200000">
            <a:off x="-1016785" y="2654851"/>
            <a:ext cx="2419841" cy="369332"/>
          </a:xfrm>
          <a:prstGeom prst="rect">
            <a:avLst/>
          </a:prstGeom>
          <a:solidFill>
            <a:schemeClr val="bg1"/>
          </a:solidFill>
        </p:spPr>
        <p:txBody>
          <a:bodyPr wrap="none" rtlCol="0">
            <a:spAutoFit/>
          </a:bodyPr>
          <a:lstStyle/>
          <a:p>
            <a:r>
              <a:rPr lang="en-US" dirty="0" smtClean="0"/>
              <a:t>Mean pathogenic count</a:t>
            </a:r>
            <a:endParaRPr lang="en-US" dirty="0"/>
          </a:p>
        </p:txBody>
      </p:sp>
      <p:sp>
        <p:nvSpPr>
          <p:cNvPr id="11" name="Rectangle 10"/>
          <p:cNvSpPr/>
          <p:nvPr/>
        </p:nvSpPr>
        <p:spPr>
          <a:xfrm>
            <a:off x="704695" y="3186148"/>
            <a:ext cx="2808732" cy="1323439"/>
          </a:xfrm>
          <a:prstGeom prst="rect">
            <a:avLst/>
          </a:prstGeom>
        </p:spPr>
        <p:txBody>
          <a:bodyPr wrap="square">
            <a:spAutoFit/>
          </a:bodyPr>
          <a:lstStyle/>
          <a:p>
            <a:r>
              <a:rPr lang="en-US" sz="1200" dirty="0" smtClean="0">
                <a:latin typeface="Helvetica Neue" charset="0"/>
              </a:rPr>
              <a:t>In a linear model, </a:t>
            </a:r>
          </a:p>
          <a:p>
            <a:r>
              <a:rPr lang="en-US" sz="1200" dirty="0" err="1" smtClean="0">
                <a:latin typeface="Helvetica Neue" charset="0"/>
              </a:rPr>
              <a:t>Counts</a:t>
            </a:r>
            <a:r>
              <a:rPr lang="en-US" sz="1200" baseline="-25000" dirty="0" err="1" smtClean="0">
                <a:latin typeface="Helvetica Neue" charset="0"/>
              </a:rPr>
              <a:t>pathogenic</a:t>
            </a:r>
            <a:r>
              <a:rPr lang="en-US" sz="1200" baseline="-25000" dirty="0" smtClean="0">
                <a:latin typeface="Helvetica Neue" charset="0"/>
              </a:rPr>
              <a:t> </a:t>
            </a:r>
            <a:r>
              <a:rPr lang="en-US" sz="1200" dirty="0" smtClean="0">
                <a:latin typeface="Helvetica Neue" charset="0"/>
              </a:rPr>
              <a:t>~ PC1 + F</a:t>
            </a:r>
          </a:p>
          <a:p>
            <a:endParaRPr lang="en-US" sz="1200" baseline="-25000" dirty="0">
              <a:latin typeface="Helvetica Neue" charset="0"/>
            </a:endParaRPr>
          </a:p>
          <a:p>
            <a:r>
              <a:rPr lang="en-US" sz="1200" dirty="0" smtClean="0">
                <a:latin typeface="Helvetica Neue" charset="0"/>
              </a:rPr>
              <a:t>PC1 and F coefficient together </a:t>
            </a:r>
            <a:r>
              <a:rPr lang="en-US" sz="1200" dirty="0">
                <a:latin typeface="Helvetica Neue" charset="0"/>
              </a:rPr>
              <a:t>explain ~</a:t>
            </a:r>
            <a:r>
              <a:rPr lang="en-US" sz="1200" dirty="0" smtClean="0">
                <a:latin typeface="Helvetica Neue" charset="0"/>
              </a:rPr>
              <a:t>36% </a:t>
            </a:r>
            <a:r>
              <a:rPr lang="en-US" sz="1200" dirty="0">
                <a:latin typeface="Helvetica Neue" charset="0"/>
              </a:rPr>
              <a:t>of the variance in pathogenicity </a:t>
            </a:r>
            <a:r>
              <a:rPr lang="en-US" sz="1200" dirty="0" smtClean="0">
                <a:latin typeface="Helvetica Neue" charset="0"/>
              </a:rPr>
              <a:t>counts</a:t>
            </a:r>
          </a:p>
          <a:p>
            <a:r>
              <a:rPr lang="en-US" sz="1200" dirty="0" smtClean="0">
                <a:latin typeface="Helvetica Neue" charset="0"/>
              </a:rPr>
              <a:t>Z &gt;20, p&lt;10e-16</a:t>
            </a:r>
            <a:endParaRPr lang="en-US" sz="1200" dirty="0">
              <a:effectLst/>
              <a:latin typeface="Helvetica Neue" charset="0"/>
            </a:endParaRPr>
          </a:p>
        </p:txBody>
      </p:sp>
      <p:sp>
        <p:nvSpPr>
          <p:cNvPr id="12" name="Title 1"/>
          <p:cNvSpPr>
            <a:spLocks noGrp="1"/>
          </p:cNvSpPr>
          <p:nvPr>
            <p:ph type="title"/>
          </p:nvPr>
        </p:nvSpPr>
        <p:spPr>
          <a:xfrm>
            <a:off x="153719" y="141112"/>
            <a:ext cx="9144000" cy="994172"/>
          </a:xfrm>
          <a:noFill/>
        </p:spPr>
        <p:txBody>
          <a:bodyPr>
            <a:normAutofit/>
          </a:bodyPr>
          <a:lstStyle/>
          <a:p>
            <a:r>
              <a:rPr lang="en-US" sz="2400" b="1" dirty="0" smtClean="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Understanding genetic ancestry can help reduce false positives</a:t>
            </a:r>
            <a:endParaRPr lang="en-US" sz="2400" dirty="0">
              <a:solidFill>
                <a:srgbClr val="000000"/>
              </a:solidFill>
            </a:endParaRPr>
          </a:p>
        </p:txBody>
      </p:sp>
    </p:spTree>
    <p:extLst>
      <p:ext uri="{BB962C8B-B14F-4D97-AF65-F5344CB8AC3E}">
        <p14:creationId xmlns:p14="http://schemas.microsoft.com/office/powerpoint/2010/main" val="408055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Human Genetic History is Complex!</a:t>
            </a:r>
            <a:endParaRPr lang="en-US" dirty="0"/>
          </a:p>
        </p:txBody>
      </p:sp>
      <p:sp>
        <p:nvSpPr>
          <p:cNvPr id="3" name="Content Placeholder 2"/>
          <p:cNvSpPr>
            <a:spLocks noGrp="1"/>
          </p:cNvSpPr>
          <p:nvPr>
            <p:ph sz="quarter" idx="1"/>
          </p:nvPr>
        </p:nvSpPr>
        <p:spPr>
          <a:ln>
            <a:noFill/>
          </a:ln>
        </p:spPr>
        <p:txBody>
          <a:bodyPr/>
          <a:lstStyle/>
          <a:p>
            <a:pPr marL="0" indent="0">
              <a:buNone/>
            </a:pPr>
            <a:r>
              <a:rPr lang="en-US" dirty="0" smtClean="0"/>
              <a:t>      And </a:t>
            </a:r>
            <a:r>
              <a:rPr lang="en-US" dirty="0" smtClean="0"/>
              <a:t>has changed dramatically recently:</a:t>
            </a:r>
          </a:p>
          <a:p>
            <a:endParaRPr lang="en-US" dirty="0"/>
          </a:p>
          <a:p>
            <a:endParaRPr lang="en-US" dirty="0"/>
          </a:p>
        </p:txBody>
      </p:sp>
      <p:pic>
        <p:nvPicPr>
          <p:cNvPr id="4" name="Picture 3"/>
          <p:cNvPicPr>
            <a:picLocks noChangeAspect="1"/>
          </p:cNvPicPr>
          <p:nvPr/>
        </p:nvPicPr>
        <p:blipFill>
          <a:blip r:embed="rId2"/>
          <a:stretch>
            <a:fillRect/>
          </a:stretch>
        </p:blipFill>
        <p:spPr>
          <a:xfrm>
            <a:off x="1143000" y="1709340"/>
            <a:ext cx="6858000" cy="3190240"/>
          </a:xfrm>
          <a:prstGeom prst="rect">
            <a:avLst/>
          </a:prstGeom>
          <a:ln>
            <a:noFill/>
          </a:ln>
        </p:spPr>
      </p:pic>
      <p:cxnSp>
        <p:nvCxnSpPr>
          <p:cNvPr id="15" name="Curved Connector 14"/>
          <p:cNvCxnSpPr/>
          <p:nvPr/>
        </p:nvCxnSpPr>
        <p:spPr>
          <a:xfrm flipV="1">
            <a:off x="4346139" y="3212653"/>
            <a:ext cx="1008563" cy="340877"/>
          </a:xfrm>
          <a:prstGeom prst="curvedConnector3">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p:nvPr/>
        </p:nvCxnSpPr>
        <p:spPr>
          <a:xfrm>
            <a:off x="3897874" y="3147271"/>
            <a:ext cx="2558764" cy="719112"/>
          </a:xfrm>
          <a:prstGeom prst="curvedConnector3">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9" name="Curved Connector 18"/>
          <p:cNvCxnSpPr/>
          <p:nvPr/>
        </p:nvCxnSpPr>
        <p:spPr>
          <a:xfrm rot="10800000" flipV="1">
            <a:off x="2618491" y="3147278"/>
            <a:ext cx="1279382" cy="793823"/>
          </a:xfrm>
          <a:prstGeom prst="curvedConnector3">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1" name="Curved Connector 20"/>
          <p:cNvCxnSpPr/>
          <p:nvPr/>
        </p:nvCxnSpPr>
        <p:spPr>
          <a:xfrm rot="16200000" flipH="1">
            <a:off x="1647263" y="3716962"/>
            <a:ext cx="691092" cy="224126"/>
          </a:xfrm>
          <a:prstGeom prst="curvedConnector3">
            <a:avLst>
              <a:gd name="adj1" fmla="val -135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10800000" flipV="1">
            <a:off x="7110338" y="3866384"/>
            <a:ext cx="821792"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0800000" flipV="1">
            <a:off x="6988950" y="3413438"/>
            <a:ext cx="943193"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6638749" y="2675648"/>
            <a:ext cx="1293389"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rot="10800000">
            <a:off x="6564040" y="2979169"/>
            <a:ext cx="1436969" cy="728450"/>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1257315" y="2605607"/>
            <a:ext cx="494945"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Curved Connector 37"/>
          <p:cNvCxnSpPr/>
          <p:nvPr/>
        </p:nvCxnSpPr>
        <p:spPr>
          <a:xfrm rot="10800000" flipV="1">
            <a:off x="1264417" y="2745692"/>
            <a:ext cx="494945"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9" name="Curved Connector 38"/>
          <p:cNvCxnSpPr/>
          <p:nvPr/>
        </p:nvCxnSpPr>
        <p:spPr>
          <a:xfrm rot="10800000" flipV="1">
            <a:off x="1228960" y="2839082"/>
            <a:ext cx="494945"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rot="10800000" flipV="1">
            <a:off x="1228960" y="3413438"/>
            <a:ext cx="494945" cy="140085"/>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a:off x="2104873" y="2605606"/>
            <a:ext cx="1456814" cy="168104"/>
          </a:xfrm>
          <a:prstGeom prst="curvedConnector3">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2413045" y="2633633"/>
            <a:ext cx="1064594" cy="93389"/>
          </a:xfrm>
          <a:prstGeom prst="curvedConnector3">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5" name="Curved Connector 44"/>
          <p:cNvCxnSpPr/>
          <p:nvPr/>
        </p:nvCxnSpPr>
        <p:spPr>
          <a:xfrm>
            <a:off x="2618492" y="2979168"/>
            <a:ext cx="578990" cy="317530"/>
          </a:xfrm>
          <a:prstGeom prst="curvedConnector3">
            <a:avLst>
              <a:gd name="adj1" fmla="val 8387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6200000" flipH="1">
            <a:off x="1494132" y="3218271"/>
            <a:ext cx="494973" cy="35457"/>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0" name="Curved Connector 49"/>
          <p:cNvCxnSpPr/>
          <p:nvPr/>
        </p:nvCxnSpPr>
        <p:spPr>
          <a:xfrm rot="5400000" flipH="1" flipV="1">
            <a:off x="1608535" y="3178582"/>
            <a:ext cx="546338" cy="35457"/>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5400000" flipH="1" flipV="1">
            <a:off x="1562290" y="2957643"/>
            <a:ext cx="303518" cy="19698"/>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5" name="Curved Connector 54"/>
          <p:cNvCxnSpPr/>
          <p:nvPr/>
        </p:nvCxnSpPr>
        <p:spPr>
          <a:xfrm rot="10800000">
            <a:off x="6638749" y="2923144"/>
            <a:ext cx="1293389" cy="65371"/>
          </a:xfrm>
          <a:prstGeom prst="curvedConnector3">
            <a:avLst>
              <a:gd name="adj1" fmla="val 5000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0800000">
            <a:off x="2207595" y="2288079"/>
            <a:ext cx="1298060" cy="252160"/>
          </a:xfrm>
          <a:prstGeom prst="curvedConnector3">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a:off x="3795164" y="3137632"/>
            <a:ext cx="2175883" cy="569993"/>
          </a:xfrm>
          <a:prstGeom prst="curvedConnector3">
            <a:avLst>
              <a:gd name="adj1" fmla="val 14378"/>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4703679" y="4866508"/>
            <a:ext cx="4122513" cy="346249"/>
          </a:xfrm>
          <a:prstGeom prst="rect">
            <a:avLst/>
          </a:prstGeom>
          <a:ln>
            <a:solidFill>
              <a:srgbClr val="FF6600"/>
            </a:solidFill>
          </a:ln>
        </p:spPr>
        <p:txBody>
          <a:bodyPr wrap="none" lIns="68580" tIns="34290" rIns="68580" bIns="34290">
            <a:spAutoFit/>
          </a:bodyPr>
          <a:lstStyle/>
          <a:p>
            <a:r>
              <a:rPr lang="en-US" i="1" dirty="0"/>
              <a:t>Henn, Cavalli-Sforza, Feldman, PNAS 2012</a:t>
            </a:r>
          </a:p>
        </p:txBody>
      </p:sp>
      <p:cxnSp>
        <p:nvCxnSpPr>
          <p:cNvPr id="30" name="Curved Connector 29"/>
          <p:cNvCxnSpPr/>
          <p:nvPr/>
        </p:nvCxnSpPr>
        <p:spPr>
          <a:xfrm rot="5400000">
            <a:off x="6635316" y="3053356"/>
            <a:ext cx="1583994" cy="1009634"/>
          </a:xfrm>
          <a:prstGeom prst="curvedConnector3">
            <a:avLst>
              <a:gd name="adj1" fmla="val 114177"/>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781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50" y="1137383"/>
            <a:ext cx="4871245" cy="384147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8513" t="16659" r="11442" b="61477"/>
          <a:stretch/>
        </p:blipFill>
        <p:spPr>
          <a:xfrm>
            <a:off x="3842852" y="1410988"/>
            <a:ext cx="1131928" cy="1231964"/>
          </a:xfrm>
          <a:prstGeom prst="rect">
            <a:avLst/>
          </a:prstGeom>
        </p:spPr>
      </p:pic>
      <p:sp>
        <p:nvSpPr>
          <p:cNvPr id="11" name="Rectangle 10"/>
          <p:cNvSpPr/>
          <p:nvPr/>
        </p:nvSpPr>
        <p:spPr>
          <a:xfrm>
            <a:off x="5560444" y="2751026"/>
            <a:ext cx="3454221" cy="1015663"/>
          </a:xfrm>
          <a:prstGeom prst="rect">
            <a:avLst/>
          </a:prstGeom>
        </p:spPr>
        <p:txBody>
          <a:bodyPr wrap="square">
            <a:spAutoFit/>
          </a:bodyPr>
          <a:lstStyle/>
          <a:p>
            <a:r>
              <a:rPr lang="en-US" sz="2000" dirty="0" smtClean="0">
                <a:latin typeface="Helvetica Neue" charset="0"/>
              </a:rPr>
              <a:t>Non-Europeans more likely to have VUS </a:t>
            </a:r>
            <a:r>
              <a:rPr lang="en-US" sz="2000" i="1" dirty="0" smtClean="0">
                <a:latin typeface="Helvetica Neue" charset="0"/>
              </a:rPr>
              <a:t>and </a:t>
            </a:r>
            <a:r>
              <a:rPr lang="en-US" sz="2000" dirty="0" smtClean="0">
                <a:latin typeface="Helvetica Neue" charset="0"/>
              </a:rPr>
              <a:t>false positive </a:t>
            </a:r>
            <a:r>
              <a:rPr lang="en-US" sz="2000" dirty="0" err="1" smtClean="0">
                <a:latin typeface="Helvetica Neue" charset="0"/>
              </a:rPr>
              <a:t>pathogenics</a:t>
            </a:r>
            <a:endParaRPr lang="en-US" sz="2000" dirty="0">
              <a:effectLst/>
              <a:latin typeface="Helvetica Neue" charset="0"/>
            </a:endParaRPr>
          </a:p>
        </p:txBody>
      </p:sp>
      <p:sp>
        <p:nvSpPr>
          <p:cNvPr id="12" name="Title 1"/>
          <p:cNvSpPr>
            <a:spLocks noGrp="1"/>
          </p:cNvSpPr>
          <p:nvPr>
            <p:ph type="title"/>
          </p:nvPr>
        </p:nvSpPr>
        <p:spPr>
          <a:xfrm>
            <a:off x="153719" y="141112"/>
            <a:ext cx="9144000" cy="994172"/>
          </a:xfrm>
          <a:noFill/>
        </p:spPr>
        <p:txBody>
          <a:bodyPr>
            <a:normAutofit/>
          </a:bodyPr>
          <a:lstStyle/>
          <a:p>
            <a:r>
              <a:rPr lang="en-US" sz="2400" b="1" dirty="0" smtClean="0">
                <a:ln w="0"/>
                <a:solidFill>
                  <a:srgbClr val="000000"/>
                </a:solidFill>
                <a:effectLst>
                  <a:outerShdw blurRad="38100" dist="19050" dir="2700000" algn="tl" rotWithShape="0">
                    <a:schemeClr val="dk1">
                      <a:alpha val="40000"/>
                    </a:schemeClr>
                  </a:outerShdw>
                </a:effectLst>
                <a:latin typeface="Arial" charset="0"/>
                <a:ea typeface="Arial" charset="0"/>
                <a:cs typeface="Arial" charset="0"/>
              </a:rPr>
              <a:t>Understanding genetic ancestry can help reduce false positives</a:t>
            </a:r>
            <a:endParaRPr lang="en-US" sz="2400" dirty="0">
              <a:solidFill>
                <a:srgbClr val="00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64" y="1192405"/>
            <a:ext cx="5058408" cy="379380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8513" t="16659" r="11442" b="61477"/>
          <a:stretch/>
        </p:blipFill>
        <p:spPr>
          <a:xfrm>
            <a:off x="4559650" y="1090171"/>
            <a:ext cx="1131928" cy="1231964"/>
          </a:xfrm>
          <a:prstGeom prst="rect">
            <a:avLst/>
          </a:prstGeom>
        </p:spPr>
      </p:pic>
    </p:spTree>
    <p:extLst>
      <p:ext uri="{BB962C8B-B14F-4D97-AF65-F5344CB8AC3E}">
        <p14:creationId xmlns:p14="http://schemas.microsoft.com/office/powerpoint/2010/main" val="1872208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4-05 at 8.56.05 AM.png"/>
          <p:cNvPicPr>
            <a:picLocks noChangeAspect="1"/>
          </p:cNvPicPr>
          <p:nvPr/>
        </p:nvPicPr>
        <p:blipFill rotWithShape="1">
          <a:blip r:embed="rId2">
            <a:extLst>
              <a:ext uri="{28A0092B-C50C-407E-A947-70E740481C1C}">
                <a14:useLocalDpi xmlns:a14="http://schemas.microsoft.com/office/drawing/2010/main" val="0"/>
              </a:ext>
            </a:extLst>
          </a:blip>
          <a:srcRect l="4661"/>
          <a:stretch/>
        </p:blipFill>
        <p:spPr>
          <a:xfrm>
            <a:off x="3174386" y="862902"/>
            <a:ext cx="5872844" cy="4042475"/>
          </a:xfrm>
          <a:prstGeom prst="rect">
            <a:avLst/>
          </a:prstGeom>
        </p:spPr>
      </p:pic>
      <p:pic>
        <p:nvPicPr>
          <p:cNvPr id="5" name="Picture 4" descr="Screen Shot 2018-04-05 at 8.54.36 AM.png"/>
          <p:cNvPicPr>
            <a:picLocks noChangeAspect="1"/>
          </p:cNvPicPr>
          <p:nvPr/>
        </p:nvPicPr>
        <p:blipFill rotWithShape="1">
          <a:blip r:embed="rId3">
            <a:extLst>
              <a:ext uri="{28A0092B-C50C-407E-A947-70E740481C1C}">
                <a14:useLocalDpi xmlns:a14="http://schemas.microsoft.com/office/drawing/2010/main" val="0"/>
              </a:ext>
            </a:extLst>
          </a:blip>
          <a:srcRect l="50728" t="50967"/>
          <a:stretch/>
        </p:blipFill>
        <p:spPr>
          <a:xfrm>
            <a:off x="205586" y="3324226"/>
            <a:ext cx="3111987" cy="1619250"/>
          </a:xfrm>
          <a:prstGeom prst="rect">
            <a:avLst/>
          </a:prstGeom>
        </p:spPr>
      </p:pic>
      <p:sp>
        <p:nvSpPr>
          <p:cNvPr id="4" name="TextBox 3"/>
          <p:cNvSpPr txBox="1"/>
          <p:nvPr/>
        </p:nvSpPr>
        <p:spPr>
          <a:xfrm>
            <a:off x="205590" y="42435"/>
            <a:ext cx="8920345" cy="523220"/>
          </a:xfrm>
          <a:prstGeom prst="rect">
            <a:avLst/>
          </a:prstGeom>
          <a:noFill/>
        </p:spPr>
        <p:txBody>
          <a:bodyPr wrap="square" rtlCol="0">
            <a:spAutoFit/>
          </a:bodyPr>
          <a:lstStyle/>
          <a:p>
            <a:pPr algn="ctr"/>
            <a:r>
              <a:rPr lang="en-US" sz="2800" b="1" dirty="0" smtClean="0"/>
              <a:t>Founder populations can be hidden in plain sight</a:t>
            </a:r>
            <a:endParaRPr lang="en-US" sz="2800" b="1" dirty="0"/>
          </a:p>
        </p:txBody>
      </p:sp>
      <p:pic>
        <p:nvPicPr>
          <p:cNvPr id="7" name="Picture 6" descr="Screen Shot 2018-04-05 at 8.58.39 AM.png"/>
          <p:cNvPicPr>
            <a:picLocks noChangeAspect="1"/>
          </p:cNvPicPr>
          <p:nvPr/>
        </p:nvPicPr>
        <p:blipFill rotWithShape="1">
          <a:blip r:embed="rId4">
            <a:extLst>
              <a:ext uri="{28A0092B-C50C-407E-A947-70E740481C1C}">
                <a14:useLocalDpi xmlns:a14="http://schemas.microsoft.com/office/drawing/2010/main" val="0"/>
              </a:ext>
            </a:extLst>
          </a:blip>
          <a:srcRect l="5797"/>
          <a:stretch/>
        </p:blipFill>
        <p:spPr>
          <a:xfrm>
            <a:off x="0" y="746413"/>
            <a:ext cx="3022600" cy="2090035"/>
          </a:xfrm>
          <a:prstGeom prst="rect">
            <a:avLst/>
          </a:prstGeom>
        </p:spPr>
      </p:pic>
      <p:sp>
        <p:nvSpPr>
          <p:cNvPr id="8" name="TextBox 7"/>
          <p:cNvSpPr txBox="1"/>
          <p:nvPr/>
        </p:nvSpPr>
        <p:spPr>
          <a:xfrm>
            <a:off x="448342" y="614837"/>
            <a:ext cx="2100643" cy="369332"/>
          </a:xfrm>
          <a:prstGeom prst="rect">
            <a:avLst/>
          </a:prstGeom>
          <a:noFill/>
        </p:spPr>
        <p:txBody>
          <a:bodyPr wrap="none" rtlCol="0">
            <a:spAutoFit/>
          </a:bodyPr>
          <a:lstStyle/>
          <a:p>
            <a:r>
              <a:rPr lang="en-US" dirty="0" smtClean="0"/>
              <a:t>PCA (common SNPs)</a:t>
            </a:r>
            <a:endParaRPr lang="en-US" dirty="0"/>
          </a:p>
        </p:txBody>
      </p:sp>
      <p:sp>
        <p:nvSpPr>
          <p:cNvPr id="9" name="TextBox 8"/>
          <p:cNvSpPr txBox="1"/>
          <p:nvPr/>
        </p:nvSpPr>
        <p:spPr>
          <a:xfrm>
            <a:off x="7188205" y="1023913"/>
            <a:ext cx="1799253" cy="646331"/>
          </a:xfrm>
          <a:prstGeom prst="rect">
            <a:avLst/>
          </a:prstGeom>
          <a:noFill/>
        </p:spPr>
        <p:txBody>
          <a:bodyPr wrap="none" rtlCol="0">
            <a:spAutoFit/>
          </a:bodyPr>
          <a:lstStyle/>
          <a:p>
            <a:pPr algn="ctr"/>
            <a:r>
              <a:rPr lang="en-US" dirty="0" smtClean="0"/>
              <a:t>IBD-network</a:t>
            </a:r>
          </a:p>
          <a:p>
            <a:pPr algn="ctr"/>
            <a:r>
              <a:rPr lang="en-US" dirty="0" smtClean="0"/>
              <a:t>(rare haplotypes)</a:t>
            </a:r>
            <a:endParaRPr lang="en-US" dirty="0"/>
          </a:p>
        </p:txBody>
      </p:sp>
      <p:sp>
        <p:nvSpPr>
          <p:cNvPr id="10" name="TextBox 9"/>
          <p:cNvSpPr txBox="1"/>
          <p:nvPr/>
        </p:nvSpPr>
        <p:spPr>
          <a:xfrm>
            <a:off x="778929" y="3128936"/>
            <a:ext cx="1770061" cy="369332"/>
          </a:xfrm>
          <a:prstGeom prst="rect">
            <a:avLst/>
          </a:prstGeom>
          <a:noFill/>
        </p:spPr>
        <p:txBody>
          <a:bodyPr wrap="none" rtlCol="0">
            <a:spAutoFit/>
          </a:bodyPr>
          <a:lstStyle/>
          <a:p>
            <a:r>
              <a:rPr lang="en-US" dirty="0" smtClean="0"/>
              <a:t>IBD-demography</a:t>
            </a:r>
            <a:endParaRPr lang="en-US" dirty="0"/>
          </a:p>
        </p:txBody>
      </p:sp>
      <p:sp>
        <p:nvSpPr>
          <p:cNvPr id="11" name="TextBox 10"/>
          <p:cNvSpPr txBox="1"/>
          <p:nvPr/>
        </p:nvSpPr>
        <p:spPr>
          <a:xfrm>
            <a:off x="3317573" y="465537"/>
            <a:ext cx="3517096" cy="369332"/>
          </a:xfrm>
          <a:prstGeom prst="rect">
            <a:avLst/>
          </a:prstGeom>
          <a:noFill/>
        </p:spPr>
        <p:txBody>
          <a:bodyPr wrap="none" rtlCol="0">
            <a:spAutoFit/>
          </a:bodyPr>
          <a:lstStyle/>
          <a:p>
            <a:r>
              <a:rPr lang="en-US" b="1" i="1" u="sng" dirty="0" smtClean="0"/>
              <a:t>24</a:t>
            </a:r>
            <a:r>
              <a:rPr lang="en-US" b="1" i="1" u="sng" dirty="0" smtClean="0"/>
              <a:t>K </a:t>
            </a:r>
            <a:r>
              <a:rPr lang="en-US" b="1" i="1" u="sng" dirty="0" smtClean="0"/>
              <a:t>New Yorkers (</a:t>
            </a:r>
            <a:r>
              <a:rPr lang="en-US" b="1" i="1" u="sng" dirty="0" err="1" smtClean="0"/>
              <a:t>BioMe</a:t>
            </a:r>
            <a:r>
              <a:rPr lang="en-US" b="1" i="1" u="sng" dirty="0" smtClean="0"/>
              <a:t> </a:t>
            </a:r>
            <a:r>
              <a:rPr lang="en-US" b="1" i="1" u="sng" dirty="0" err="1" smtClean="0"/>
              <a:t>Biobank</a:t>
            </a:r>
            <a:r>
              <a:rPr lang="en-US" b="1" i="1" u="sng" dirty="0" smtClean="0"/>
              <a:t>)</a:t>
            </a:r>
            <a:endParaRPr lang="en-US" b="1" i="1" u="sng" dirty="0"/>
          </a:p>
        </p:txBody>
      </p:sp>
    </p:spTree>
    <p:extLst>
      <p:ext uri="{BB962C8B-B14F-4D97-AF65-F5344CB8AC3E}">
        <p14:creationId xmlns:p14="http://schemas.microsoft.com/office/powerpoint/2010/main" val="2858807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662" y="483429"/>
            <a:ext cx="5238848" cy="857250"/>
          </a:xfrm>
        </p:spPr>
        <p:txBody>
          <a:bodyPr>
            <a:noAutofit/>
          </a:bodyPr>
          <a:lstStyle/>
          <a:p>
            <a:r>
              <a:rPr lang="en-US" sz="2800" dirty="0" smtClean="0"/>
              <a:t>22% </a:t>
            </a:r>
            <a:r>
              <a:rPr lang="en-US" sz="2800" dirty="0" err="1" smtClean="0"/>
              <a:t>Geisinger</a:t>
            </a:r>
            <a:r>
              <a:rPr lang="en-US" sz="2800" dirty="0" smtClean="0"/>
              <a:t> cohort in large connected pedigree</a:t>
            </a:r>
            <a:endParaRPr lang="en-US" sz="2800" dirty="0"/>
          </a:p>
        </p:txBody>
      </p:sp>
      <p:pic>
        <p:nvPicPr>
          <p:cNvPr id="6" name="Picture 5" descr="Screen Shot 2018-02-01 at 7.18.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710" y="1589925"/>
            <a:ext cx="5895290" cy="2966662"/>
          </a:xfrm>
          <a:prstGeom prst="rect">
            <a:avLst/>
          </a:prstGeom>
        </p:spPr>
      </p:pic>
      <p:pic>
        <p:nvPicPr>
          <p:cNvPr id="7" name="Picture 6" descr="Screen Shot 2018-02-01 at 7.16.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70" y="585492"/>
            <a:ext cx="3004340" cy="2377060"/>
          </a:xfrm>
          <a:prstGeom prst="rect">
            <a:avLst/>
          </a:prstGeom>
        </p:spPr>
      </p:pic>
      <p:pic>
        <p:nvPicPr>
          <p:cNvPr id="8" name="Picture 7" descr="Screen Shot 2018-02-01 at 7.15.46 AM.png"/>
          <p:cNvPicPr>
            <a:picLocks noChangeAspect="1"/>
          </p:cNvPicPr>
          <p:nvPr/>
        </p:nvPicPr>
        <p:blipFill rotWithShape="1">
          <a:blip r:embed="rId4">
            <a:extLst>
              <a:ext uri="{28A0092B-C50C-407E-A947-70E740481C1C}">
                <a14:useLocalDpi xmlns:a14="http://schemas.microsoft.com/office/drawing/2010/main" val="0"/>
              </a:ext>
            </a:extLst>
          </a:blip>
          <a:srcRect b="51827"/>
          <a:stretch/>
        </p:blipFill>
        <p:spPr>
          <a:xfrm>
            <a:off x="106734" y="4033696"/>
            <a:ext cx="3341223" cy="1003088"/>
          </a:xfrm>
          <a:prstGeom prst="rect">
            <a:avLst/>
          </a:prstGeom>
        </p:spPr>
      </p:pic>
      <p:pic>
        <p:nvPicPr>
          <p:cNvPr id="9" name="Picture 8" descr="Screen Shot 2018-02-01 at 7.20.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19" y="3127481"/>
            <a:ext cx="3198547" cy="958185"/>
          </a:xfrm>
          <a:prstGeom prst="rect">
            <a:avLst/>
          </a:prstGeom>
        </p:spPr>
      </p:pic>
    </p:spTree>
    <p:extLst>
      <p:ext uri="{BB962C8B-B14F-4D97-AF65-F5344CB8AC3E}">
        <p14:creationId xmlns:p14="http://schemas.microsoft.com/office/powerpoint/2010/main" val="3378967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205596" y="1048066"/>
            <a:ext cx="4155257" cy="2061308"/>
          </a:xfrm>
          <a:prstGeom prst="rect">
            <a:avLst/>
          </a:prstGeom>
        </p:spPr>
      </p:pic>
      <p:sp>
        <p:nvSpPr>
          <p:cNvPr id="2" name="TextBox 1"/>
          <p:cNvSpPr txBox="1"/>
          <p:nvPr/>
        </p:nvSpPr>
        <p:spPr>
          <a:xfrm>
            <a:off x="205590" y="181818"/>
            <a:ext cx="8920345" cy="400110"/>
          </a:xfrm>
          <a:prstGeom prst="rect">
            <a:avLst/>
          </a:prstGeom>
          <a:noFill/>
        </p:spPr>
        <p:txBody>
          <a:bodyPr wrap="square" rtlCol="0">
            <a:spAutoFit/>
          </a:bodyPr>
          <a:lstStyle/>
          <a:p>
            <a:r>
              <a:rPr lang="en-US" sz="2000" b="1" dirty="0" smtClean="0"/>
              <a:t>Recent demography expected to </a:t>
            </a:r>
            <a:r>
              <a:rPr lang="en-US" sz="2000" b="1" smtClean="0"/>
              <a:t>play a </a:t>
            </a:r>
            <a:r>
              <a:rPr lang="en-US" sz="2000" b="1" dirty="0" smtClean="0"/>
              <a:t>considerable role in rare variant mapping</a:t>
            </a:r>
            <a:endParaRPr lang="en-US" sz="2000" b="1" dirty="0"/>
          </a:p>
        </p:txBody>
      </p:sp>
      <p:sp>
        <p:nvSpPr>
          <p:cNvPr id="34" name="TextBox 33"/>
          <p:cNvSpPr txBox="1"/>
          <p:nvPr/>
        </p:nvSpPr>
        <p:spPr>
          <a:xfrm>
            <a:off x="270744" y="609483"/>
            <a:ext cx="4090105" cy="584776"/>
          </a:xfrm>
          <a:prstGeom prst="rect">
            <a:avLst/>
          </a:prstGeom>
          <a:noFill/>
        </p:spPr>
        <p:txBody>
          <a:bodyPr wrap="square" rtlCol="0">
            <a:spAutoFit/>
          </a:bodyPr>
          <a:lstStyle/>
          <a:p>
            <a:pPr algn="ctr"/>
            <a:r>
              <a:rPr lang="en-US" sz="1600" dirty="0" smtClean="0">
                <a:solidFill>
                  <a:srgbClr val="FF0000"/>
                </a:solidFill>
              </a:rPr>
              <a:t>14,181,681,196</a:t>
            </a:r>
            <a:r>
              <a:rPr lang="en-US" sz="1600" dirty="0" smtClean="0"/>
              <a:t> IBD tracts present in 487,409 UK </a:t>
            </a:r>
            <a:r>
              <a:rPr lang="en-US" sz="1600" dirty="0" err="1" smtClean="0"/>
              <a:t>Biobank</a:t>
            </a:r>
            <a:r>
              <a:rPr lang="en-US" sz="1600" dirty="0" smtClean="0"/>
              <a:t> </a:t>
            </a:r>
            <a:r>
              <a:rPr lang="en-US" sz="1600" dirty="0" smtClean="0"/>
              <a:t>participants</a:t>
            </a:r>
            <a:endParaRPr lang="en-US" sz="1600" dirty="0"/>
          </a:p>
        </p:txBody>
      </p:sp>
      <p:pic>
        <p:nvPicPr>
          <p:cNvPr id="3" name="Picture 2" descr="Screen Shot 2018-04-05 at 8.08.53 AM.png"/>
          <p:cNvPicPr>
            <a:picLocks noChangeAspect="1"/>
          </p:cNvPicPr>
          <p:nvPr/>
        </p:nvPicPr>
        <p:blipFill rotWithShape="1">
          <a:blip r:embed="rId3">
            <a:extLst>
              <a:ext uri="{28A0092B-C50C-407E-A947-70E740481C1C}">
                <a14:useLocalDpi xmlns:a14="http://schemas.microsoft.com/office/drawing/2010/main" val="0"/>
              </a:ext>
            </a:extLst>
          </a:blip>
          <a:srcRect l="5176"/>
          <a:stretch/>
        </p:blipFill>
        <p:spPr>
          <a:xfrm>
            <a:off x="393708" y="3019425"/>
            <a:ext cx="3446615" cy="1985896"/>
          </a:xfrm>
          <a:prstGeom prst="rect">
            <a:avLst/>
          </a:prstGeom>
        </p:spPr>
      </p:pic>
      <p:pic>
        <p:nvPicPr>
          <p:cNvPr id="36" name="Picture 35"/>
          <p:cNvPicPr>
            <a:picLocks noChangeAspect="1"/>
          </p:cNvPicPr>
          <p:nvPr/>
        </p:nvPicPr>
        <p:blipFill>
          <a:blip r:embed="rId4"/>
          <a:stretch>
            <a:fillRect/>
          </a:stretch>
        </p:blipFill>
        <p:spPr>
          <a:xfrm>
            <a:off x="4351659" y="783170"/>
            <a:ext cx="4378416" cy="4055177"/>
          </a:xfrm>
          <a:prstGeom prst="rect">
            <a:avLst/>
          </a:prstGeom>
        </p:spPr>
      </p:pic>
      <p:sp>
        <p:nvSpPr>
          <p:cNvPr id="37" name="TextBox 36"/>
          <p:cNvSpPr txBox="1"/>
          <p:nvPr/>
        </p:nvSpPr>
        <p:spPr>
          <a:xfrm>
            <a:off x="5044219" y="548699"/>
            <a:ext cx="2829616" cy="369332"/>
          </a:xfrm>
          <a:prstGeom prst="rect">
            <a:avLst/>
          </a:prstGeom>
          <a:noFill/>
        </p:spPr>
        <p:txBody>
          <a:bodyPr wrap="square" rtlCol="0">
            <a:spAutoFit/>
          </a:bodyPr>
          <a:lstStyle/>
          <a:p>
            <a:r>
              <a:rPr lang="en-US" b="1" dirty="0" smtClean="0"/>
              <a:t>Norway versus UK Region</a:t>
            </a:r>
            <a:endParaRPr lang="en-US" b="1" dirty="0"/>
          </a:p>
        </p:txBody>
      </p:sp>
      <p:sp>
        <p:nvSpPr>
          <p:cNvPr id="39" name="TextBox 38"/>
          <p:cNvSpPr txBox="1"/>
          <p:nvPr/>
        </p:nvSpPr>
        <p:spPr>
          <a:xfrm rot="5400000">
            <a:off x="6734578" y="3710918"/>
            <a:ext cx="4360334" cy="369332"/>
          </a:xfrm>
          <a:prstGeom prst="rect">
            <a:avLst/>
          </a:prstGeom>
          <a:noFill/>
        </p:spPr>
        <p:txBody>
          <a:bodyPr wrap="square" rtlCol="0">
            <a:spAutoFit/>
          </a:bodyPr>
          <a:lstStyle/>
          <a:p>
            <a:r>
              <a:rPr lang="en-US" b="1" dirty="0" smtClean="0"/>
              <a:t>Median Degree of Sharing</a:t>
            </a:r>
            <a:endParaRPr lang="en-US" b="1" dirty="0"/>
          </a:p>
        </p:txBody>
      </p:sp>
      <p:pic>
        <p:nvPicPr>
          <p:cNvPr id="41" name="Picture 40"/>
          <p:cNvPicPr>
            <a:picLocks noChangeAspect="1"/>
          </p:cNvPicPr>
          <p:nvPr/>
        </p:nvPicPr>
        <p:blipFill>
          <a:blip r:embed="rId4"/>
          <a:stretch>
            <a:fillRect/>
          </a:stretch>
        </p:blipFill>
        <p:spPr>
          <a:xfrm>
            <a:off x="4351659" y="783170"/>
            <a:ext cx="4378416" cy="4055177"/>
          </a:xfrm>
          <a:prstGeom prst="rect">
            <a:avLst/>
          </a:prstGeom>
        </p:spPr>
      </p:pic>
      <p:sp>
        <p:nvSpPr>
          <p:cNvPr id="42" name="TextBox 41"/>
          <p:cNvSpPr txBox="1"/>
          <p:nvPr/>
        </p:nvSpPr>
        <p:spPr>
          <a:xfrm>
            <a:off x="5044219" y="548699"/>
            <a:ext cx="2829616" cy="369332"/>
          </a:xfrm>
          <a:prstGeom prst="rect">
            <a:avLst/>
          </a:prstGeom>
          <a:noFill/>
        </p:spPr>
        <p:txBody>
          <a:bodyPr wrap="square" rtlCol="0">
            <a:spAutoFit/>
          </a:bodyPr>
          <a:lstStyle/>
          <a:p>
            <a:r>
              <a:rPr lang="en-US" b="1" dirty="0" smtClean="0"/>
              <a:t>Norway versus UK Region</a:t>
            </a:r>
            <a:endParaRPr lang="en-US" b="1" dirty="0"/>
          </a:p>
        </p:txBody>
      </p:sp>
      <p:sp>
        <p:nvSpPr>
          <p:cNvPr id="43" name="TextBox 42"/>
          <p:cNvSpPr txBox="1"/>
          <p:nvPr/>
        </p:nvSpPr>
        <p:spPr>
          <a:xfrm rot="5400000">
            <a:off x="6734578" y="3710918"/>
            <a:ext cx="4360334" cy="369332"/>
          </a:xfrm>
          <a:prstGeom prst="rect">
            <a:avLst/>
          </a:prstGeom>
          <a:noFill/>
        </p:spPr>
        <p:txBody>
          <a:bodyPr wrap="square" rtlCol="0">
            <a:spAutoFit/>
          </a:bodyPr>
          <a:lstStyle/>
          <a:p>
            <a:r>
              <a:rPr lang="en-US" b="1" dirty="0" smtClean="0"/>
              <a:t>Median Degree of Sharing</a:t>
            </a:r>
            <a:endParaRPr lang="en-US" b="1" dirty="0"/>
          </a:p>
        </p:txBody>
      </p:sp>
      <p:sp>
        <p:nvSpPr>
          <p:cNvPr id="44" name="TextBox 43"/>
          <p:cNvSpPr txBox="1"/>
          <p:nvPr/>
        </p:nvSpPr>
        <p:spPr>
          <a:xfrm>
            <a:off x="6265342" y="934471"/>
            <a:ext cx="1721555" cy="261610"/>
          </a:xfrm>
          <a:prstGeom prst="rect">
            <a:avLst/>
          </a:prstGeom>
          <a:noFill/>
        </p:spPr>
        <p:txBody>
          <a:bodyPr wrap="square" rtlCol="0">
            <a:spAutoFit/>
          </a:bodyPr>
          <a:lstStyle/>
          <a:p>
            <a:r>
              <a:rPr lang="en-US" sz="1100" b="1" dirty="0" smtClean="0">
                <a:solidFill>
                  <a:srgbClr val="3F2001"/>
                </a:solidFill>
              </a:rPr>
              <a:t>Shetland Isles (0.1)</a:t>
            </a:r>
            <a:endParaRPr lang="en-US" sz="1100" b="1" dirty="0">
              <a:solidFill>
                <a:srgbClr val="3F2001"/>
              </a:solidFill>
            </a:endParaRPr>
          </a:p>
        </p:txBody>
      </p:sp>
      <p:sp>
        <p:nvSpPr>
          <p:cNvPr id="45" name="TextBox 44"/>
          <p:cNvSpPr txBox="1"/>
          <p:nvPr/>
        </p:nvSpPr>
        <p:spPr>
          <a:xfrm>
            <a:off x="6265342" y="1315050"/>
            <a:ext cx="1721555" cy="261610"/>
          </a:xfrm>
          <a:prstGeom prst="rect">
            <a:avLst/>
          </a:prstGeom>
          <a:noFill/>
        </p:spPr>
        <p:txBody>
          <a:bodyPr wrap="square" rtlCol="0">
            <a:spAutoFit/>
          </a:bodyPr>
          <a:lstStyle/>
          <a:p>
            <a:r>
              <a:rPr lang="en-US" sz="1100" b="1" dirty="0" smtClean="0">
                <a:solidFill>
                  <a:srgbClr val="D5B483"/>
                </a:solidFill>
              </a:rPr>
              <a:t>Orkney (0.085)</a:t>
            </a:r>
            <a:endParaRPr lang="en-US" sz="1100" b="1" dirty="0">
              <a:solidFill>
                <a:srgbClr val="D5B483"/>
              </a:solidFill>
            </a:endParaRPr>
          </a:p>
        </p:txBody>
      </p:sp>
      <p:sp>
        <p:nvSpPr>
          <p:cNvPr id="46" name="TextBox 45"/>
          <p:cNvSpPr txBox="1"/>
          <p:nvPr/>
        </p:nvSpPr>
        <p:spPr>
          <a:xfrm>
            <a:off x="5044228" y="1617313"/>
            <a:ext cx="1721555" cy="261610"/>
          </a:xfrm>
          <a:prstGeom prst="rect">
            <a:avLst/>
          </a:prstGeom>
          <a:noFill/>
        </p:spPr>
        <p:txBody>
          <a:bodyPr wrap="square" rtlCol="0">
            <a:spAutoFit/>
          </a:bodyPr>
          <a:lstStyle/>
          <a:p>
            <a:r>
              <a:rPr lang="en-US" sz="1100" b="1" dirty="0" smtClean="0">
                <a:solidFill>
                  <a:schemeClr val="accent6">
                    <a:lumMod val="50000"/>
                  </a:schemeClr>
                </a:solidFill>
              </a:rPr>
              <a:t>Outer Hebrides (0.09)</a:t>
            </a:r>
            <a:endParaRPr lang="en-US" sz="1100" b="1" dirty="0">
              <a:solidFill>
                <a:schemeClr val="accent6">
                  <a:lumMod val="50000"/>
                </a:schemeClr>
              </a:solidFill>
            </a:endParaRPr>
          </a:p>
        </p:txBody>
      </p:sp>
    </p:spTree>
    <p:extLst>
      <p:ext uri="{BB962C8B-B14F-4D97-AF65-F5344CB8AC3E}">
        <p14:creationId xmlns:p14="http://schemas.microsoft.com/office/powerpoint/2010/main" val="12407049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66621"/>
          <a:stretch/>
        </p:blipFill>
        <p:spPr>
          <a:xfrm>
            <a:off x="196076" y="1260591"/>
            <a:ext cx="1207608" cy="794804"/>
          </a:xfrm>
          <a:prstGeom prst="rect">
            <a:avLst/>
          </a:prstGeom>
        </p:spPr>
      </p:pic>
      <p:sp>
        <p:nvSpPr>
          <p:cNvPr id="5" name="TextBox 4"/>
          <p:cNvSpPr txBox="1"/>
          <p:nvPr/>
        </p:nvSpPr>
        <p:spPr>
          <a:xfrm>
            <a:off x="6354008" y="1000770"/>
            <a:ext cx="2696413" cy="1200329"/>
          </a:xfrm>
          <a:prstGeom prst="rect">
            <a:avLst/>
          </a:prstGeom>
          <a:noFill/>
        </p:spPr>
        <p:txBody>
          <a:bodyPr wrap="square" rtlCol="0">
            <a:spAutoFit/>
          </a:bodyPr>
          <a:lstStyle/>
          <a:p>
            <a:pPr algn="r"/>
            <a:r>
              <a:rPr lang="en-US" sz="1200" u="sng" dirty="0"/>
              <a:t>Stanford University</a:t>
            </a:r>
          </a:p>
          <a:p>
            <a:pPr algn="r"/>
            <a:r>
              <a:rPr lang="en-US" sz="1200" b="1" dirty="0"/>
              <a:t>Genevieve </a:t>
            </a:r>
            <a:r>
              <a:rPr lang="en-US" sz="1200" b="1" dirty="0" err="1" smtClean="0"/>
              <a:t>Wojcik</a:t>
            </a:r>
            <a:endParaRPr lang="en-US" sz="1200" b="1" dirty="0" smtClean="0"/>
          </a:p>
          <a:p>
            <a:pPr algn="r"/>
            <a:r>
              <a:rPr lang="en-US" sz="1200" b="1" dirty="0" smtClean="0"/>
              <a:t>Elena Sorokin</a:t>
            </a:r>
            <a:endParaRPr lang="en-US" sz="1200" b="1" dirty="0"/>
          </a:p>
          <a:p>
            <a:pPr algn="r"/>
            <a:r>
              <a:rPr lang="en-US" sz="1200" dirty="0"/>
              <a:t>the Bustamante lab</a:t>
            </a:r>
          </a:p>
          <a:p>
            <a:pPr algn="r"/>
            <a:r>
              <a:rPr lang="en-US" sz="1200" b="1" dirty="0"/>
              <a:t>Carlos Bustamante</a:t>
            </a:r>
          </a:p>
          <a:p>
            <a:pPr algn="r"/>
            <a:endParaRPr lang="en-US" sz="1200" u="sng" dirty="0"/>
          </a:p>
        </p:txBody>
      </p:sp>
      <p:sp>
        <p:nvSpPr>
          <p:cNvPr id="4" name="TextBox 3"/>
          <p:cNvSpPr txBox="1"/>
          <p:nvPr/>
        </p:nvSpPr>
        <p:spPr>
          <a:xfrm>
            <a:off x="6224252" y="1853014"/>
            <a:ext cx="2919749" cy="2123658"/>
          </a:xfrm>
          <a:prstGeom prst="rect">
            <a:avLst/>
          </a:prstGeom>
          <a:noFill/>
        </p:spPr>
        <p:txBody>
          <a:bodyPr wrap="square" rtlCol="0">
            <a:spAutoFit/>
          </a:bodyPr>
          <a:lstStyle/>
          <a:p>
            <a:pPr algn="r"/>
            <a:endParaRPr lang="en-US" sz="1200" b="1" dirty="0"/>
          </a:p>
          <a:p>
            <a:pPr algn="r"/>
            <a:r>
              <a:rPr lang="en-US" sz="1200" u="sng" dirty="0"/>
              <a:t>PAGE-II Collaborators</a:t>
            </a:r>
          </a:p>
          <a:p>
            <a:pPr algn="r"/>
            <a:r>
              <a:rPr lang="en-US" sz="1200" dirty="0"/>
              <a:t>Lucia </a:t>
            </a:r>
            <a:r>
              <a:rPr lang="en-US" sz="1200" dirty="0" err="1"/>
              <a:t>Hindorff</a:t>
            </a:r>
            <a:r>
              <a:rPr lang="en-US" sz="1200" dirty="0"/>
              <a:t> (NHGRI</a:t>
            </a:r>
            <a:r>
              <a:rPr lang="en-US" sz="1200" dirty="0" smtClean="0"/>
              <a:t>)</a:t>
            </a:r>
          </a:p>
          <a:p>
            <a:pPr algn="r"/>
            <a:r>
              <a:rPr lang="en-US" sz="1200" dirty="0"/>
              <a:t>Kari North (UNC</a:t>
            </a:r>
            <a:r>
              <a:rPr lang="en-US" sz="1200" dirty="0" smtClean="0"/>
              <a:t>)</a:t>
            </a:r>
            <a:endParaRPr lang="en-US" sz="1200" dirty="0"/>
          </a:p>
          <a:p>
            <a:pPr algn="r"/>
            <a:r>
              <a:rPr lang="en-US" sz="1200" dirty="0" smtClean="0"/>
              <a:t>Chris </a:t>
            </a:r>
            <a:r>
              <a:rPr lang="en-US" sz="1200" dirty="0"/>
              <a:t>Carlson (Fred Hutch</a:t>
            </a:r>
            <a:r>
              <a:rPr lang="en-US" sz="1200" dirty="0" smtClean="0"/>
              <a:t>)</a:t>
            </a:r>
          </a:p>
          <a:p>
            <a:pPr algn="r"/>
            <a:r>
              <a:rPr lang="en-US" sz="1200" dirty="0"/>
              <a:t>Charles </a:t>
            </a:r>
            <a:r>
              <a:rPr lang="en-US" sz="1200" dirty="0" err="1"/>
              <a:t>Kooperberg</a:t>
            </a:r>
            <a:r>
              <a:rPr lang="en-US" sz="1200" dirty="0"/>
              <a:t> (Fred Hutch</a:t>
            </a:r>
            <a:r>
              <a:rPr lang="en-US" sz="1200" dirty="0" smtClean="0"/>
              <a:t>)</a:t>
            </a:r>
            <a:endParaRPr lang="en-US" sz="1200" dirty="0"/>
          </a:p>
          <a:p>
            <a:pPr algn="r"/>
            <a:r>
              <a:rPr lang="en-US" sz="1200" dirty="0"/>
              <a:t>Chris </a:t>
            </a:r>
            <a:r>
              <a:rPr lang="en-US" sz="1200" dirty="0" err="1"/>
              <a:t>Haiman</a:t>
            </a:r>
            <a:r>
              <a:rPr lang="en-US" sz="1200" dirty="0"/>
              <a:t> (MEC)</a:t>
            </a:r>
          </a:p>
          <a:p>
            <a:pPr algn="r"/>
            <a:r>
              <a:rPr lang="en-US" sz="1200" dirty="0"/>
              <a:t>Ruth Loos (MSSM)</a:t>
            </a:r>
          </a:p>
          <a:p>
            <a:pPr algn="r"/>
            <a:r>
              <a:rPr lang="en-US" sz="1200" dirty="0" smtClean="0"/>
              <a:t>Tara </a:t>
            </a:r>
            <a:r>
              <a:rPr lang="en-US" sz="1200" dirty="0" err="1"/>
              <a:t>Matise</a:t>
            </a:r>
            <a:r>
              <a:rPr lang="en-US" sz="1200" dirty="0"/>
              <a:t> (Rutgers</a:t>
            </a:r>
            <a:r>
              <a:rPr lang="en-US" sz="1200" dirty="0" smtClean="0"/>
              <a:t>)</a:t>
            </a:r>
          </a:p>
          <a:p>
            <a:pPr algn="r"/>
            <a:r>
              <a:rPr lang="en-US" sz="1200" dirty="0" smtClean="0"/>
              <a:t>Steve </a:t>
            </a:r>
            <a:r>
              <a:rPr lang="en-US" sz="1200" dirty="0" err="1" smtClean="0"/>
              <a:t>Buyske</a:t>
            </a:r>
            <a:r>
              <a:rPr lang="en-US" sz="1200" dirty="0" smtClean="0"/>
              <a:t> (Rutgers)</a:t>
            </a:r>
          </a:p>
          <a:p>
            <a:pPr algn="r"/>
            <a:r>
              <a:rPr lang="en-US" sz="1200" dirty="0" smtClean="0"/>
              <a:t>Jose-Luis </a:t>
            </a:r>
            <a:r>
              <a:rPr lang="en-US" sz="1200" dirty="0" err="1" smtClean="0"/>
              <a:t>Ambite</a:t>
            </a:r>
            <a:r>
              <a:rPr lang="en-US" sz="1200" dirty="0" smtClean="0"/>
              <a:t> (USC)</a:t>
            </a:r>
          </a:p>
        </p:txBody>
      </p:sp>
      <p:pic>
        <p:nvPicPr>
          <p:cNvPr id="9" name="Picture 8" descr="Screen Shot 2017-03-29 at 10.41.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790" y="1992625"/>
            <a:ext cx="702218" cy="727297"/>
          </a:xfrm>
          <a:prstGeom prst="rect">
            <a:avLst/>
          </a:prstGeom>
        </p:spPr>
      </p:pic>
      <p:sp>
        <p:nvSpPr>
          <p:cNvPr id="2" name="Title 1"/>
          <p:cNvSpPr>
            <a:spLocks noGrp="1"/>
          </p:cNvSpPr>
          <p:nvPr>
            <p:ph type="title"/>
          </p:nvPr>
        </p:nvSpPr>
        <p:spPr>
          <a:xfrm>
            <a:off x="312517" y="169487"/>
            <a:ext cx="7216996" cy="994172"/>
          </a:xfrm>
        </p:spPr>
        <p:txBody>
          <a:bodyPr>
            <a:normAutofit/>
          </a:bodyPr>
          <a:lstStyle/>
          <a:p>
            <a:r>
              <a:rPr lang="en-US" sz="3400" b="1" dirty="0">
                <a:latin typeface="Arial" charset="0"/>
                <a:ea typeface="Arial" charset="0"/>
                <a:cs typeface="Arial" charset="0"/>
              </a:rPr>
              <a:t>Acknowledgements</a:t>
            </a:r>
          </a:p>
        </p:txBody>
      </p:sp>
      <p:pic>
        <p:nvPicPr>
          <p:cNvPr id="3" name="Picture 2"/>
          <p:cNvPicPr>
            <a:picLocks noChangeAspect="1"/>
          </p:cNvPicPr>
          <p:nvPr/>
        </p:nvPicPr>
        <p:blipFill>
          <a:blip r:embed="rId5"/>
          <a:stretch>
            <a:fillRect/>
          </a:stretch>
        </p:blipFill>
        <p:spPr>
          <a:xfrm>
            <a:off x="126795" y="4159273"/>
            <a:ext cx="1260736" cy="752531"/>
          </a:xfrm>
          <a:prstGeom prst="rect">
            <a:avLst/>
          </a:prstGeom>
        </p:spPr>
      </p:pic>
      <p:pic>
        <p:nvPicPr>
          <p:cNvPr id="8" name="Picture 7"/>
          <p:cNvPicPr>
            <a:picLocks noChangeAspect="1"/>
          </p:cNvPicPr>
          <p:nvPr/>
        </p:nvPicPr>
        <p:blipFill>
          <a:blip r:embed="rId6"/>
          <a:stretch>
            <a:fillRect/>
          </a:stretch>
        </p:blipFill>
        <p:spPr>
          <a:xfrm>
            <a:off x="6183760" y="1181450"/>
            <a:ext cx="644727" cy="644727"/>
          </a:xfrm>
          <a:prstGeom prst="rect">
            <a:avLst/>
          </a:prstGeom>
        </p:spPr>
      </p:pic>
      <p:sp>
        <p:nvSpPr>
          <p:cNvPr id="10" name="Rectangle 9"/>
          <p:cNvSpPr/>
          <p:nvPr/>
        </p:nvSpPr>
        <p:spPr>
          <a:xfrm>
            <a:off x="1581539" y="1086224"/>
            <a:ext cx="3737142" cy="3666645"/>
          </a:xfrm>
          <a:prstGeom prst="rect">
            <a:avLst/>
          </a:prstGeom>
        </p:spPr>
        <p:txBody>
          <a:bodyPr wrap="square">
            <a:spAutoFit/>
          </a:bodyPr>
          <a:lstStyle/>
          <a:p>
            <a:pPr>
              <a:lnSpc>
                <a:spcPct val="50000"/>
              </a:lnSpc>
              <a:spcBef>
                <a:spcPts val="800"/>
              </a:spcBef>
            </a:pPr>
            <a:r>
              <a:rPr lang="en-US" sz="1200" u="sng" dirty="0" smtClean="0">
                <a:cs typeface="Century Gothic"/>
              </a:rPr>
              <a:t>Icahn School of Medicine at Mount Sinai</a:t>
            </a:r>
          </a:p>
          <a:p>
            <a:pPr>
              <a:lnSpc>
                <a:spcPct val="50000"/>
              </a:lnSpc>
              <a:spcBef>
                <a:spcPts val="800"/>
              </a:spcBef>
            </a:pPr>
            <a:endParaRPr lang="en-US" sz="1200" b="1" dirty="0" smtClean="0">
              <a:cs typeface="Century Gothic"/>
            </a:endParaRPr>
          </a:p>
          <a:p>
            <a:pPr>
              <a:lnSpc>
                <a:spcPct val="50000"/>
              </a:lnSpc>
            </a:pPr>
            <a:r>
              <a:rPr lang="en-US" sz="1200" b="1" dirty="0" smtClean="0">
                <a:cs typeface="Century Gothic"/>
              </a:rPr>
              <a:t>Gillian </a:t>
            </a:r>
            <a:r>
              <a:rPr lang="en-US" sz="1200" b="1" dirty="0" err="1" smtClean="0">
                <a:cs typeface="Century Gothic"/>
              </a:rPr>
              <a:t>Belbin</a:t>
            </a:r>
            <a:r>
              <a:rPr lang="en-US" sz="1200" b="1" dirty="0">
                <a:cs typeface="Century Gothic"/>
              </a:rPr>
              <a:t>			</a:t>
            </a:r>
            <a:endParaRPr lang="en-US" sz="1200" dirty="0">
              <a:cs typeface="Century Gothic"/>
            </a:endParaRPr>
          </a:p>
          <a:p>
            <a:pPr>
              <a:lnSpc>
                <a:spcPct val="50000"/>
              </a:lnSpc>
              <a:spcBef>
                <a:spcPts val="800"/>
              </a:spcBef>
            </a:pPr>
            <a:r>
              <a:rPr lang="en-US" sz="1200" dirty="0" smtClean="0">
                <a:cs typeface="Century Gothic"/>
              </a:rPr>
              <a:t>Sinead </a:t>
            </a:r>
            <a:r>
              <a:rPr lang="en-US" sz="1200" dirty="0" err="1" smtClean="0">
                <a:cs typeface="Century Gothic"/>
              </a:rPr>
              <a:t>Cullina</a:t>
            </a:r>
            <a:endParaRPr lang="en-US" sz="1200" dirty="0" smtClean="0">
              <a:cs typeface="Century Gothic"/>
            </a:endParaRPr>
          </a:p>
          <a:p>
            <a:pPr>
              <a:lnSpc>
                <a:spcPct val="50000"/>
              </a:lnSpc>
              <a:spcBef>
                <a:spcPts val="800"/>
              </a:spcBef>
            </a:pPr>
            <a:r>
              <a:rPr lang="en-US" sz="1200" dirty="0" err="1" smtClean="0">
                <a:cs typeface="Century Gothic"/>
              </a:rPr>
              <a:t>Stephane</a:t>
            </a:r>
            <a:r>
              <a:rPr lang="en-US" sz="1200" dirty="0" smtClean="0">
                <a:cs typeface="Century Gothic"/>
              </a:rPr>
              <a:t> </a:t>
            </a:r>
            <a:r>
              <a:rPr lang="en-US" sz="1200" dirty="0" err="1" smtClean="0">
                <a:cs typeface="Century Gothic"/>
              </a:rPr>
              <a:t>Wenric</a:t>
            </a:r>
            <a:endParaRPr lang="en-US" sz="1200" dirty="0" smtClean="0">
              <a:cs typeface="Century Gothic"/>
            </a:endParaRPr>
          </a:p>
          <a:p>
            <a:pPr>
              <a:lnSpc>
                <a:spcPct val="50000"/>
              </a:lnSpc>
              <a:spcBef>
                <a:spcPts val="800"/>
              </a:spcBef>
            </a:pPr>
            <a:r>
              <a:rPr lang="en-US" sz="1200" dirty="0" smtClean="0">
                <a:cs typeface="Century Gothic"/>
              </a:rPr>
              <a:t>Hannah </a:t>
            </a:r>
            <a:r>
              <a:rPr lang="en-US" sz="1200" dirty="0" err="1" smtClean="0">
                <a:cs typeface="Century Gothic"/>
              </a:rPr>
              <a:t>Poisner</a:t>
            </a:r>
            <a:endParaRPr lang="en-US" sz="1200" dirty="0">
              <a:cs typeface="Century Gothic"/>
            </a:endParaRPr>
          </a:p>
          <a:p>
            <a:pPr>
              <a:lnSpc>
                <a:spcPct val="50000"/>
              </a:lnSpc>
              <a:spcBef>
                <a:spcPts val="800"/>
              </a:spcBef>
            </a:pPr>
            <a:r>
              <a:rPr lang="en-US" sz="1200" dirty="0" err="1">
                <a:cs typeface="Century Gothic"/>
              </a:rPr>
              <a:t>Muh-Ching</a:t>
            </a:r>
            <a:r>
              <a:rPr lang="en-US" sz="1200" dirty="0">
                <a:cs typeface="Century Gothic"/>
              </a:rPr>
              <a:t> </a:t>
            </a:r>
            <a:r>
              <a:rPr lang="en-US" sz="1200" dirty="0" smtClean="0">
                <a:cs typeface="Century Gothic"/>
              </a:rPr>
              <a:t>Yee</a:t>
            </a:r>
          </a:p>
          <a:p>
            <a:pPr>
              <a:lnSpc>
                <a:spcPct val="50000"/>
              </a:lnSpc>
              <a:spcBef>
                <a:spcPts val="800"/>
              </a:spcBef>
            </a:pPr>
            <a:r>
              <a:rPr lang="en-US" sz="1200" dirty="0" smtClean="0">
                <a:cs typeface="Century Gothic"/>
              </a:rPr>
              <a:t>Jackie </a:t>
            </a:r>
            <a:r>
              <a:rPr lang="en-US" sz="1200" dirty="0" err="1" smtClean="0">
                <a:cs typeface="Century Gothic"/>
              </a:rPr>
              <a:t>Odgis</a:t>
            </a:r>
            <a:r>
              <a:rPr lang="en-US" sz="1200" dirty="0" smtClean="0">
                <a:cs typeface="Century Gothic"/>
              </a:rPr>
              <a:t> </a:t>
            </a:r>
            <a:endParaRPr lang="en-US" sz="1200" dirty="0">
              <a:cs typeface="Century Gothic"/>
            </a:endParaRPr>
          </a:p>
          <a:p>
            <a:pPr>
              <a:spcBef>
                <a:spcPts val="800"/>
              </a:spcBef>
            </a:pPr>
            <a:r>
              <a:rPr lang="en-US" sz="1200" u="sng" dirty="0" smtClean="0">
                <a:cs typeface="Century Gothic"/>
              </a:rPr>
              <a:t>Institute </a:t>
            </a:r>
            <a:r>
              <a:rPr lang="en-US" sz="1200" u="sng" dirty="0">
                <a:cs typeface="Century Gothic"/>
              </a:rPr>
              <a:t>of Personalized </a:t>
            </a:r>
            <a:r>
              <a:rPr lang="en-US" sz="1200" u="sng" dirty="0" smtClean="0">
                <a:cs typeface="Century Gothic"/>
              </a:rPr>
              <a:t>Medicine</a:t>
            </a:r>
            <a:endParaRPr lang="en-US" sz="1200" u="sng" dirty="0">
              <a:cs typeface="Century Gothic"/>
            </a:endParaRPr>
          </a:p>
          <a:p>
            <a:pPr>
              <a:lnSpc>
                <a:spcPct val="60000"/>
              </a:lnSpc>
              <a:spcBef>
                <a:spcPts val="800"/>
              </a:spcBef>
            </a:pPr>
            <a:r>
              <a:rPr lang="en-US" sz="1200" b="1" dirty="0" err="1" smtClean="0">
                <a:cs typeface="Century Gothic"/>
              </a:rPr>
              <a:t>Noura</a:t>
            </a:r>
            <a:r>
              <a:rPr lang="en-US" sz="1200" b="1" dirty="0" smtClean="0">
                <a:cs typeface="Century Gothic"/>
              </a:rPr>
              <a:t> </a:t>
            </a:r>
            <a:r>
              <a:rPr lang="en-US" sz="1200" b="1" dirty="0" err="1">
                <a:cs typeface="Century Gothic"/>
              </a:rPr>
              <a:t>Abul-Husn</a:t>
            </a:r>
            <a:endParaRPr lang="en-US" sz="1200" b="1" dirty="0">
              <a:cs typeface="Century Gothic"/>
            </a:endParaRPr>
          </a:p>
          <a:p>
            <a:pPr>
              <a:lnSpc>
                <a:spcPct val="60000"/>
              </a:lnSpc>
              <a:spcBef>
                <a:spcPts val="800"/>
              </a:spcBef>
            </a:pPr>
            <a:r>
              <a:rPr lang="en-US" sz="1200" b="1" dirty="0" err="1">
                <a:cs typeface="Century Gothic"/>
              </a:rPr>
              <a:t>Girish</a:t>
            </a:r>
            <a:r>
              <a:rPr lang="en-US" sz="1200" b="1" dirty="0">
                <a:cs typeface="Century Gothic"/>
              </a:rPr>
              <a:t> </a:t>
            </a:r>
            <a:r>
              <a:rPr lang="en-US" sz="1200" b="1" dirty="0" err="1" smtClean="0">
                <a:cs typeface="Century Gothic"/>
              </a:rPr>
              <a:t>Nadkarni</a:t>
            </a:r>
            <a:endParaRPr lang="en-US" sz="1200" b="1" dirty="0" smtClean="0">
              <a:cs typeface="Century Gothic"/>
            </a:endParaRPr>
          </a:p>
          <a:p>
            <a:pPr>
              <a:lnSpc>
                <a:spcPct val="60000"/>
              </a:lnSpc>
              <a:spcBef>
                <a:spcPts val="800"/>
              </a:spcBef>
            </a:pPr>
            <a:r>
              <a:rPr lang="en-US" sz="1200" dirty="0" err="1" smtClean="0">
                <a:cs typeface="Century Gothic"/>
              </a:rPr>
              <a:t>Tielman</a:t>
            </a:r>
            <a:r>
              <a:rPr lang="en-US" sz="1200" dirty="0" smtClean="0">
                <a:cs typeface="Century Gothic"/>
              </a:rPr>
              <a:t> Van </a:t>
            </a:r>
            <a:r>
              <a:rPr lang="en-US" sz="1200" dirty="0" err="1" smtClean="0">
                <a:cs typeface="Century Gothic"/>
              </a:rPr>
              <a:t>Vleck</a:t>
            </a:r>
            <a:endParaRPr lang="en-US" sz="1200" dirty="0">
              <a:cs typeface="Century Gothic"/>
            </a:endParaRPr>
          </a:p>
          <a:p>
            <a:pPr>
              <a:lnSpc>
                <a:spcPct val="60000"/>
              </a:lnSpc>
              <a:spcBef>
                <a:spcPts val="800"/>
              </a:spcBef>
            </a:pPr>
            <a:r>
              <a:rPr lang="en-US" sz="1200" dirty="0">
                <a:cs typeface="Century Gothic"/>
              </a:rPr>
              <a:t>Amanda </a:t>
            </a:r>
            <a:r>
              <a:rPr lang="en-US" sz="1200" dirty="0" err="1">
                <a:cs typeface="Century Gothic"/>
              </a:rPr>
              <a:t>Merkelson</a:t>
            </a:r>
            <a:endParaRPr lang="en-US" sz="1200" dirty="0">
              <a:cs typeface="Century Gothic"/>
            </a:endParaRPr>
          </a:p>
          <a:p>
            <a:pPr>
              <a:lnSpc>
                <a:spcPct val="60000"/>
              </a:lnSpc>
              <a:spcBef>
                <a:spcPts val="800"/>
              </a:spcBef>
            </a:pPr>
            <a:r>
              <a:rPr lang="en-US" sz="1200" dirty="0">
                <a:cs typeface="Century Gothic"/>
              </a:rPr>
              <a:t>Bernadette </a:t>
            </a:r>
            <a:r>
              <a:rPr lang="en-US" sz="1200" dirty="0" err="1">
                <a:cs typeface="Century Gothic"/>
              </a:rPr>
              <a:t>Liggayu</a:t>
            </a:r>
            <a:endParaRPr lang="en-US" sz="1200" dirty="0">
              <a:cs typeface="Century Gothic"/>
            </a:endParaRPr>
          </a:p>
          <a:p>
            <a:pPr>
              <a:lnSpc>
                <a:spcPct val="60000"/>
              </a:lnSpc>
              <a:spcBef>
                <a:spcPts val="800"/>
              </a:spcBef>
            </a:pPr>
            <a:r>
              <a:rPr lang="en-US" sz="1200" dirty="0">
                <a:cs typeface="Century Gothic"/>
              </a:rPr>
              <a:t>Patrick </a:t>
            </a:r>
            <a:r>
              <a:rPr lang="en-US" sz="1200" dirty="0" err="1">
                <a:cs typeface="Century Gothic"/>
              </a:rPr>
              <a:t>Shanley</a:t>
            </a:r>
            <a:endParaRPr lang="en-US" sz="1200" dirty="0">
              <a:cs typeface="Century Gothic"/>
            </a:endParaRPr>
          </a:p>
          <a:p>
            <a:pPr>
              <a:lnSpc>
                <a:spcPct val="60000"/>
              </a:lnSpc>
              <a:spcBef>
                <a:spcPts val="800"/>
              </a:spcBef>
            </a:pPr>
            <a:r>
              <a:rPr lang="en-US" sz="1200" dirty="0" smtClean="0">
                <a:cs typeface="Century Gothic"/>
              </a:rPr>
              <a:t>Ruth </a:t>
            </a:r>
            <a:r>
              <a:rPr lang="en-US" sz="1200" dirty="0">
                <a:cs typeface="Century Gothic"/>
              </a:rPr>
              <a:t>Loos</a:t>
            </a:r>
          </a:p>
          <a:p>
            <a:pPr>
              <a:lnSpc>
                <a:spcPct val="60000"/>
              </a:lnSpc>
              <a:spcBef>
                <a:spcPts val="800"/>
              </a:spcBef>
            </a:pPr>
            <a:r>
              <a:rPr lang="en-US" sz="1200" dirty="0" smtClean="0">
                <a:cs typeface="Century Gothic"/>
              </a:rPr>
              <a:t>Erwin </a:t>
            </a:r>
            <a:r>
              <a:rPr lang="en-US" sz="1200" dirty="0" err="1">
                <a:cs typeface="Century Gothic"/>
              </a:rPr>
              <a:t>Bottinger</a:t>
            </a:r>
            <a:endParaRPr lang="en-US" sz="1200" dirty="0">
              <a:cs typeface="Century Gothic"/>
            </a:endParaRPr>
          </a:p>
          <a:p>
            <a:pPr>
              <a:lnSpc>
                <a:spcPct val="60000"/>
              </a:lnSpc>
              <a:spcBef>
                <a:spcPts val="800"/>
              </a:spcBef>
            </a:pPr>
            <a:r>
              <a:rPr lang="en-US" sz="1200" dirty="0" smtClean="0">
                <a:cs typeface="Century Gothic"/>
              </a:rPr>
              <a:t>Judy Cho</a:t>
            </a:r>
            <a:endParaRPr lang="en-US" sz="1200" b="1" dirty="0">
              <a:cs typeface="Century Gothic"/>
            </a:endParaRPr>
          </a:p>
        </p:txBody>
      </p:sp>
      <p:sp>
        <p:nvSpPr>
          <p:cNvPr id="6" name="Rectangle 5"/>
          <p:cNvSpPr/>
          <p:nvPr/>
        </p:nvSpPr>
        <p:spPr>
          <a:xfrm>
            <a:off x="1581062" y="4686275"/>
            <a:ext cx="4572000" cy="461665"/>
          </a:xfrm>
          <a:prstGeom prst="rect">
            <a:avLst/>
          </a:prstGeom>
        </p:spPr>
        <p:txBody>
          <a:bodyPr>
            <a:spAutoFit/>
          </a:bodyPr>
          <a:lstStyle/>
          <a:p>
            <a:r>
              <a:rPr lang="en-US" sz="1200" u="sng" dirty="0"/>
              <a:t>University of Colorado</a:t>
            </a:r>
          </a:p>
          <a:p>
            <a:r>
              <a:rPr lang="en-US" sz="1200" b="1" dirty="0"/>
              <a:t>Chris </a:t>
            </a:r>
            <a:r>
              <a:rPr lang="en-US" sz="1200" b="1" dirty="0" err="1"/>
              <a:t>Gignoux</a:t>
            </a:r>
            <a:endParaRPr lang="en-US" sz="1200" b="1" dirty="0"/>
          </a:p>
        </p:txBody>
      </p:sp>
      <p:sp>
        <p:nvSpPr>
          <p:cNvPr id="11" name="TextBox 10"/>
          <p:cNvSpPr txBox="1"/>
          <p:nvPr/>
        </p:nvSpPr>
        <p:spPr>
          <a:xfrm>
            <a:off x="6082632" y="4030579"/>
            <a:ext cx="2714468" cy="1477328"/>
          </a:xfrm>
          <a:prstGeom prst="rect">
            <a:avLst/>
          </a:prstGeom>
          <a:noFill/>
        </p:spPr>
        <p:txBody>
          <a:bodyPr wrap="none" rtlCol="0">
            <a:spAutoFit/>
          </a:bodyPr>
          <a:lstStyle/>
          <a:p>
            <a:r>
              <a:rPr lang="en-US" dirty="0" smtClean="0"/>
              <a:t>Funding NIH/NHGRI/NHLBI</a:t>
            </a:r>
          </a:p>
          <a:p>
            <a:r>
              <a:rPr lang="en-US" dirty="0" smtClean="0"/>
              <a:t>U01HG109391</a:t>
            </a:r>
          </a:p>
          <a:p>
            <a:r>
              <a:rPr lang="en-US" dirty="0" smtClean="0"/>
              <a:t>U01HG009080</a:t>
            </a:r>
          </a:p>
          <a:p>
            <a:r>
              <a:rPr lang="en-US" dirty="0" smtClean="0"/>
              <a:t>X01HL134588</a:t>
            </a:r>
          </a:p>
          <a:p>
            <a:endParaRPr lang="en-US" dirty="0"/>
          </a:p>
        </p:txBody>
      </p:sp>
    </p:spTree>
    <p:extLst>
      <p:ext uri="{BB962C8B-B14F-4D97-AF65-F5344CB8AC3E}">
        <p14:creationId xmlns:p14="http://schemas.microsoft.com/office/powerpoint/2010/main" val="15945761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05979"/>
            <a:ext cx="8443992"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Genes mirror geography: lessons from the Thousand Genomes Project</a:t>
            </a:r>
            <a:endParaRPr lang="en-US" sz="2800" dirty="0"/>
          </a:p>
        </p:txBody>
      </p:sp>
      <p:pic>
        <p:nvPicPr>
          <p:cNvPr id="6" name="Picture 5" descr="sample_size_ma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1613099"/>
            <a:ext cx="8314183" cy="3341073"/>
          </a:xfrm>
          <a:prstGeom prst="rect">
            <a:avLst/>
          </a:prstGeom>
        </p:spPr>
      </p:pic>
      <p:pic>
        <p:nvPicPr>
          <p:cNvPr id="2" name="Picture 1" descr="Screen Shot 2018-02-01 at 7.33.02 AM.png"/>
          <p:cNvPicPr>
            <a:picLocks noChangeAspect="1"/>
          </p:cNvPicPr>
          <p:nvPr/>
        </p:nvPicPr>
        <p:blipFill rotWithShape="1">
          <a:blip r:embed="rId4">
            <a:extLst>
              <a:ext uri="{28A0092B-C50C-407E-A947-70E740481C1C}">
                <a14:useLocalDpi xmlns:a14="http://schemas.microsoft.com/office/drawing/2010/main" val="0"/>
              </a:ext>
            </a:extLst>
          </a:blip>
          <a:srcRect t="6301" b="-6301"/>
          <a:stretch/>
        </p:blipFill>
        <p:spPr>
          <a:xfrm>
            <a:off x="6414410" y="726779"/>
            <a:ext cx="2678896" cy="1537885"/>
          </a:xfrm>
          <a:prstGeom prst="rect">
            <a:avLst/>
          </a:prstGeom>
        </p:spPr>
      </p:pic>
    </p:spTree>
    <p:extLst>
      <p:ext uri="{BB962C8B-B14F-4D97-AF65-F5344CB8AC3E}">
        <p14:creationId xmlns:p14="http://schemas.microsoft.com/office/powerpoint/2010/main" val="64379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7905" y="784276"/>
            <a:ext cx="6193023" cy="4273856"/>
            <a:chOff x="1761025" y="405504"/>
            <a:chExt cx="6552317" cy="4696121"/>
          </a:xfrm>
        </p:grpSpPr>
        <p:pic>
          <p:nvPicPr>
            <p:cNvPr id="3" name="Picture 2" descr="CDX-burden_norm.png"/>
            <p:cNvPicPr>
              <a:picLocks noChangeAspect="1"/>
            </p:cNvPicPr>
            <p:nvPr/>
          </p:nvPicPr>
          <p:blipFill rotWithShape="1">
            <a:blip r:embed="rId2">
              <a:extLst>
                <a:ext uri="{28A0092B-C50C-407E-A947-70E740481C1C}">
                  <a14:useLocalDpi xmlns:a14="http://schemas.microsoft.com/office/drawing/2010/main" val="0"/>
                </a:ext>
              </a:extLst>
            </a:blip>
            <a:srcRect t="2629"/>
            <a:stretch/>
          </p:blipFill>
          <p:spPr>
            <a:xfrm>
              <a:off x="1761025" y="405504"/>
              <a:ext cx="5801802" cy="4696121"/>
            </a:xfrm>
            <a:prstGeom prst="rect">
              <a:avLst/>
            </a:prstGeom>
          </p:spPr>
        </p:pic>
        <p:sp>
          <p:nvSpPr>
            <p:cNvPr id="4" name="TextBox 3"/>
            <p:cNvSpPr txBox="1"/>
            <p:nvPr/>
          </p:nvSpPr>
          <p:spPr>
            <a:xfrm>
              <a:off x="6595873" y="576119"/>
              <a:ext cx="1717469" cy="507278"/>
            </a:xfrm>
            <a:prstGeom prst="rect">
              <a:avLst/>
            </a:prstGeom>
            <a:solidFill>
              <a:schemeClr val="bg1"/>
            </a:solidFill>
          </p:spPr>
          <p:txBody>
            <a:bodyPr wrap="square" rtlCol="0">
              <a:spAutoFit/>
            </a:bodyPr>
            <a:lstStyle/>
            <a:p>
              <a:r>
                <a:rPr lang="en-US" sz="800" dirty="0" smtClean="0"/>
                <a:t>Chinese Han</a:t>
              </a:r>
            </a:p>
            <a:p>
              <a:r>
                <a:rPr lang="en-US" sz="800" dirty="0" smtClean="0"/>
                <a:t>East Asia</a:t>
              </a:r>
            </a:p>
            <a:p>
              <a:r>
                <a:rPr lang="en-US" sz="800" dirty="0"/>
                <a:t>G</a:t>
              </a:r>
              <a:r>
                <a:rPr lang="en-US" sz="800" dirty="0" smtClean="0"/>
                <a:t>lobally shared</a:t>
              </a:r>
              <a:endParaRPr lang="en-US" sz="800" dirty="0"/>
            </a:p>
          </p:txBody>
        </p:sp>
      </p:grpSp>
      <p:pic>
        <p:nvPicPr>
          <p:cNvPr id="6" name="Picture 5" descr="sample_size_ma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035" y="2646449"/>
            <a:ext cx="3188526" cy="1603053"/>
          </a:xfrm>
          <a:prstGeom prst="rect">
            <a:avLst/>
          </a:prstGeom>
        </p:spPr>
      </p:pic>
      <p:sp>
        <p:nvSpPr>
          <p:cNvPr id="7" name="Title 1"/>
          <p:cNvSpPr txBox="1">
            <a:spLocks/>
          </p:cNvSpPr>
          <p:nvPr/>
        </p:nvSpPr>
        <p:spPr>
          <a:xfrm>
            <a:off x="1" y="35240"/>
            <a:ext cx="91440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Common variants are shared globally</a:t>
            </a:r>
            <a:endParaRPr lang="en-US" sz="2800" dirty="0"/>
          </a:p>
        </p:txBody>
      </p:sp>
      <p:sp>
        <p:nvSpPr>
          <p:cNvPr id="8" name="Oval 7"/>
          <p:cNvSpPr/>
          <p:nvPr/>
        </p:nvSpPr>
        <p:spPr>
          <a:xfrm>
            <a:off x="5571553" y="2326319"/>
            <a:ext cx="3572448" cy="2593093"/>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endCxn id="8" idx="2"/>
          </p:cNvCxnSpPr>
          <p:nvPr/>
        </p:nvCxnSpPr>
        <p:spPr>
          <a:xfrm>
            <a:off x="4824147" y="3009275"/>
            <a:ext cx="747406" cy="613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202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7905" y="784276"/>
            <a:ext cx="6193023" cy="4273856"/>
            <a:chOff x="1761025" y="405504"/>
            <a:chExt cx="6552317" cy="4696121"/>
          </a:xfrm>
        </p:grpSpPr>
        <p:pic>
          <p:nvPicPr>
            <p:cNvPr id="3" name="Picture 2" descr="CDX-burden_norm.png"/>
            <p:cNvPicPr>
              <a:picLocks noChangeAspect="1"/>
            </p:cNvPicPr>
            <p:nvPr/>
          </p:nvPicPr>
          <p:blipFill rotWithShape="1">
            <a:blip r:embed="rId2">
              <a:extLst>
                <a:ext uri="{28A0092B-C50C-407E-A947-70E740481C1C}">
                  <a14:useLocalDpi xmlns:a14="http://schemas.microsoft.com/office/drawing/2010/main" val="0"/>
                </a:ext>
              </a:extLst>
            </a:blip>
            <a:srcRect t="2629"/>
            <a:stretch/>
          </p:blipFill>
          <p:spPr>
            <a:xfrm>
              <a:off x="1761025" y="405504"/>
              <a:ext cx="5801802" cy="4696121"/>
            </a:xfrm>
            <a:prstGeom prst="rect">
              <a:avLst/>
            </a:prstGeom>
          </p:spPr>
        </p:pic>
        <p:sp>
          <p:nvSpPr>
            <p:cNvPr id="4" name="TextBox 3"/>
            <p:cNvSpPr txBox="1"/>
            <p:nvPr/>
          </p:nvSpPr>
          <p:spPr>
            <a:xfrm>
              <a:off x="6595873" y="540943"/>
              <a:ext cx="1717469" cy="507278"/>
            </a:xfrm>
            <a:prstGeom prst="rect">
              <a:avLst/>
            </a:prstGeom>
            <a:solidFill>
              <a:schemeClr val="bg1"/>
            </a:solidFill>
          </p:spPr>
          <p:txBody>
            <a:bodyPr wrap="square" rtlCol="0">
              <a:spAutoFit/>
            </a:bodyPr>
            <a:lstStyle/>
            <a:p>
              <a:r>
                <a:rPr lang="en-US" sz="800" dirty="0" smtClean="0"/>
                <a:t>Chinese Han</a:t>
              </a:r>
            </a:p>
            <a:p>
              <a:r>
                <a:rPr lang="en-US" sz="800" dirty="0" smtClean="0"/>
                <a:t>East Asia</a:t>
              </a:r>
            </a:p>
            <a:p>
              <a:r>
                <a:rPr lang="en-US" sz="800" dirty="0"/>
                <a:t>G</a:t>
              </a:r>
              <a:r>
                <a:rPr lang="en-US" sz="800" dirty="0" smtClean="0"/>
                <a:t>lobally shared</a:t>
              </a:r>
              <a:endParaRPr lang="en-US" sz="800" dirty="0"/>
            </a:p>
          </p:txBody>
        </p:sp>
      </p:grpSp>
      <p:pic>
        <p:nvPicPr>
          <p:cNvPr id="6" name="Picture 5" descr="sample_size_ma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035" y="2646449"/>
            <a:ext cx="3188526" cy="1603053"/>
          </a:xfrm>
          <a:prstGeom prst="rect">
            <a:avLst/>
          </a:prstGeom>
        </p:spPr>
      </p:pic>
      <p:sp>
        <p:nvSpPr>
          <p:cNvPr id="7" name="Title 1"/>
          <p:cNvSpPr txBox="1">
            <a:spLocks/>
          </p:cNvSpPr>
          <p:nvPr/>
        </p:nvSpPr>
        <p:spPr>
          <a:xfrm>
            <a:off x="1" y="35240"/>
            <a:ext cx="91440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Rare variants are geospatially restricted</a:t>
            </a:r>
            <a:endParaRPr lang="en-US" sz="2800" dirty="0"/>
          </a:p>
        </p:txBody>
      </p:sp>
      <p:sp>
        <p:nvSpPr>
          <p:cNvPr id="8" name="Oval 7"/>
          <p:cNvSpPr/>
          <p:nvPr/>
        </p:nvSpPr>
        <p:spPr>
          <a:xfrm>
            <a:off x="8442270" y="2902562"/>
            <a:ext cx="520305" cy="565573"/>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endCxn id="8" idx="2"/>
          </p:cNvCxnSpPr>
          <p:nvPr/>
        </p:nvCxnSpPr>
        <p:spPr>
          <a:xfrm>
            <a:off x="971242" y="2315642"/>
            <a:ext cx="7471023" cy="869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5411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 y="258692"/>
            <a:ext cx="8913813" cy="685800"/>
          </a:xfrm>
        </p:spPr>
        <p:txBody>
          <a:bodyPr>
            <a:normAutofit/>
          </a:bodyPr>
          <a:lstStyle/>
          <a:p>
            <a:r>
              <a:rPr lang="en-US" sz="2800" dirty="0" smtClean="0"/>
              <a:t>Common variants reveal population structure in Europe</a:t>
            </a:r>
            <a:endParaRPr lang="en-US" sz="2800" dirty="0"/>
          </a:p>
        </p:txBody>
      </p:sp>
      <p:pic>
        <p:nvPicPr>
          <p:cNvPr id="4" name="Content Placeholder 3" descr="Screen Shot 2014-11-03 at 12.58.0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49" b="1530"/>
          <a:stretch/>
        </p:blipFill>
        <p:spPr>
          <a:xfrm>
            <a:off x="469608" y="1038497"/>
            <a:ext cx="7332276" cy="3967851"/>
          </a:xfrm>
        </p:spPr>
      </p:pic>
      <p:sp>
        <p:nvSpPr>
          <p:cNvPr id="6" name="TextBox 5"/>
          <p:cNvSpPr txBox="1"/>
          <p:nvPr/>
        </p:nvSpPr>
        <p:spPr>
          <a:xfrm>
            <a:off x="43" y="4526022"/>
            <a:ext cx="3691468" cy="523220"/>
          </a:xfrm>
          <a:prstGeom prst="rect">
            <a:avLst/>
          </a:prstGeom>
          <a:noFill/>
        </p:spPr>
        <p:txBody>
          <a:bodyPr wrap="square" rtlCol="0">
            <a:spAutoFit/>
          </a:bodyPr>
          <a:lstStyle/>
          <a:p>
            <a:r>
              <a:rPr lang="en-US" sz="1400" dirty="0" err="1" smtClean="0"/>
              <a:t>Novembre</a:t>
            </a:r>
            <a:r>
              <a:rPr lang="en-US" sz="1400" dirty="0" smtClean="0"/>
              <a:t> </a:t>
            </a:r>
            <a:r>
              <a:rPr lang="en-US" sz="1400" i="1" dirty="0" smtClean="0"/>
              <a:t>et al “</a:t>
            </a:r>
            <a:r>
              <a:rPr lang="en-US" sz="1400" dirty="0" smtClean="0"/>
              <a:t>Genes mirror geography in Europe” Nature (2008)</a:t>
            </a:r>
            <a:endParaRPr lang="en-US" sz="1400" dirty="0"/>
          </a:p>
        </p:txBody>
      </p:sp>
    </p:spTree>
    <p:extLst>
      <p:ext uri="{BB962C8B-B14F-4D97-AF65-F5344CB8AC3E}">
        <p14:creationId xmlns:p14="http://schemas.microsoft.com/office/powerpoint/2010/main" val="18593744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4294967295"/>
          </p:nvPr>
        </p:nvSpPr>
        <p:spPr>
          <a:xfrm>
            <a:off x="8478794" y="4870588"/>
            <a:ext cx="207615" cy="167432"/>
          </a:xfrm>
          <a:prstGeom prst="rect">
            <a:avLst/>
          </a:prstGeom>
        </p:spPr>
        <p:txBody>
          <a:bodyPr lIns="64291" tIns="32146" rIns="64291" bIns="32146"/>
          <a:lstStyle/>
          <a:p>
            <a:pPr>
              <a:defRPr/>
            </a:pPr>
            <a:fld id="{B6B78193-F701-B246-B292-EA9F5C04D210}" type="slidenum">
              <a:rPr lang="en-US"/>
              <a:pPr>
                <a:defRPr/>
              </a:pPr>
              <a:t>7</a:t>
            </a:fld>
            <a:endParaRPr lang="en-US"/>
          </a:p>
        </p:txBody>
      </p:sp>
      <p:pic>
        <p:nvPicPr>
          <p:cNvPr id="4710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894" b="27467"/>
          <a:stretch/>
        </p:blipFill>
        <p:spPr bwMode="auto">
          <a:xfrm>
            <a:off x="4701509" y="1030702"/>
            <a:ext cx="4192467" cy="325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7111" name="Rectangle 6"/>
          <p:cNvSpPr>
            <a:spLocks/>
          </p:cNvSpPr>
          <p:nvPr/>
        </p:nvSpPr>
        <p:spPr bwMode="auto">
          <a:xfrm>
            <a:off x="6100117" y="3435322"/>
            <a:ext cx="115532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2300">
                <a:solidFill>
                  <a:srgbClr val="FF0000"/>
                </a:solidFill>
                <a:latin typeface="Calibri" charset="0"/>
                <a:ea typeface="ＭＳ Ｐゴシック" charset="0"/>
                <a:sym typeface="Calibri" charset="0"/>
              </a:rPr>
              <a:t>European</a:t>
            </a:r>
          </a:p>
        </p:txBody>
      </p:sp>
      <p:sp>
        <p:nvSpPr>
          <p:cNvPr id="47112" name="Rectangle 7"/>
          <p:cNvSpPr>
            <a:spLocks/>
          </p:cNvSpPr>
          <p:nvPr/>
        </p:nvSpPr>
        <p:spPr bwMode="auto">
          <a:xfrm>
            <a:off x="7773299" y="2370457"/>
            <a:ext cx="85216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2300">
                <a:solidFill>
                  <a:srgbClr val="008040"/>
                </a:solidFill>
                <a:latin typeface="Calibri" charset="0"/>
                <a:ea typeface="ＭＳ Ｐゴシック" charset="0"/>
                <a:sym typeface="Calibri" charset="0"/>
              </a:rPr>
              <a:t>African</a:t>
            </a:r>
          </a:p>
        </p:txBody>
      </p:sp>
      <p:sp>
        <p:nvSpPr>
          <p:cNvPr id="47113" name="Rectangle 8"/>
          <p:cNvSpPr>
            <a:spLocks/>
          </p:cNvSpPr>
          <p:nvPr/>
        </p:nvSpPr>
        <p:spPr bwMode="auto">
          <a:xfrm>
            <a:off x="6100107" y="1459628"/>
            <a:ext cx="147605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2300">
                <a:latin typeface="Calibri" charset="0"/>
                <a:ea typeface="ＭＳ Ｐゴシック" charset="0"/>
                <a:sym typeface="Calibri" charset="0"/>
              </a:rPr>
              <a:t>N. American</a:t>
            </a:r>
          </a:p>
        </p:txBody>
      </p:sp>
      <p:sp>
        <p:nvSpPr>
          <p:cNvPr id="47117" name="Rectangle 12"/>
          <p:cNvSpPr>
            <a:spLocks/>
          </p:cNvSpPr>
          <p:nvPr/>
        </p:nvSpPr>
        <p:spPr bwMode="auto">
          <a:xfrm>
            <a:off x="6239619" y="1854767"/>
            <a:ext cx="882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2000">
                <a:solidFill>
                  <a:srgbClr val="FF6666"/>
                </a:solidFill>
                <a:latin typeface="Calibri" charset="0"/>
                <a:ea typeface="ＭＳ Ｐゴシック" charset="0"/>
                <a:sym typeface="Calibri" charset="0"/>
              </a:rPr>
              <a:t>Mexican</a:t>
            </a:r>
          </a:p>
        </p:txBody>
      </p:sp>
      <p:sp>
        <p:nvSpPr>
          <p:cNvPr id="47118" name="Rectangle 13"/>
          <p:cNvSpPr>
            <a:spLocks/>
          </p:cNvSpPr>
          <p:nvPr/>
        </p:nvSpPr>
        <p:spPr bwMode="auto">
          <a:xfrm>
            <a:off x="6828982" y="2269998"/>
            <a:ext cx="11222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2000">
                <a:solidFill>
                  <a:srgbClr val="FF8000"/>
                </a:solidFill>
                <a:latin typeface="Calibri" charset="0"/>
                <a:ea typeface="ＭＳ Ｐゴシック" charset="0"/>
                <a:sym typeface="Calibri" charset="0"/>
              </a:rPr>
              <a:t>Colombian</a:t>
            </a:r>
          </a:p>
        </p:txBody>
      </p:sp>
      <p:sp>
        <p:nvSpPr>
          <p:cNvPr id="47119" name="Rectangle 14"/>
          <p:cNvSpPr>
            <a:spLocks/>
          </p:cNvSpPr>
          <p:nvPr/>
        </p:nvSpPr>
        <p:spPr bwMode="auto">
          <a:xfrm>
            <a:off x="7566804" y="3187523"/>
            <a:ext cx="984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l"/>
            <a:r>
              <a:rPr lang="en-US" sz="2000">
                <a:solidFill>
                  <a:srgbClr val="800080"/>
                </a:solidFill>
                <a:latin typeface="Calibri" charset="0"/>
                <a:ea typeface="ＭＳ Ｐゴシック" charset="0"/>
                <a:sym typeface="Calibri" charset="0"/>
              </a:rPr>
              <a:t>Af. Amer.</a:t>
            </a:r>
          </a:p>
        </p:txBody>
      </p:sp>
      <p:sp>
        <p:nvSpPr>
          <p:cNvPr id="47131" name="Text Box 26"/>
          <p:cNvSpPr txBox="1">
            <a:spLocks noChangeArrowheads="1"/>
          </p:cNvSpPr>
          <p:nvPr/>
        </p:nvSpPr>
        <p:spPr bwMode="auto">
          <a:xfrm>
            <a:off x="8478794" y="4870588"/>
            <a:ext cx="207615" cy="16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nchor="ct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algn="r" eaLnBrk="1" hangingPunct="1"/>
            <a:fld id="{51A7BE6F-A641-304F-ABCE-62CF7C461010}" type="slidenum">
              <a:rPr lang="en-US" sz="1100">
                <a:solidFill>
                  <a:srgbClr val="878787"/>
                </a:solidFill>
                <a:latin typeface="Calibri" charset="0"/>
                <a:ea typeface="ＭＳ Ｐゴシック" charset="0"/>
                <a:sym typeface="Calibri" charset="0"/>
              </a:rPr>
              <a:pPr algn="r" eaLnBrk="1" hangingPunct="1"/>
              <a:t>7</a:t>
            </a:fld>
            <a:endParaRPr lang="en-US" sz="1100">
              <a:solidFill>
                <a:srgbClr val="878787"/>
              </a:solidFill>
              <a:latin typeface="Calibri" charset="0"/>
              <a:ea typeface="ＭＳ Ｐゴシック" charset="0"/>
              <a:sym typeface="Calibri" charset="0"/>
            </a:endParaRPr>
          </a:p>
        </p:txBody>
      </p:sp>
      <p:pic>
        <p:nvPicPr>
          <p:cNvPr id="29" name="Picture 1"/>
          <p:cNvPicPr>
            <a:picLocks noChangeArrowheads="1"/>
          </p:cNvPicPr>
          <p:nvPr/>
        </p:nvPicPr>
        <p:blipFill>
          <a:blip r:embed="rId3">
            <a:extLst>
              <a:ext uri="{28A0092B-C50C-407E-A947-70E740481C1C}">
                <a14:useLocalDpi xmlns:a14="http://schemas.microsoft.com/office/drawing/2010/main" val="0"/>
              </a:ext>
            </a:extLst>
          </a:blip>
          <a:srcRect l="16336" t="12424" r="11552" b="2574"/>
          <a:stretch>
            <a:fillRect/>
          </a:stretch>
        </p:blipFill>
        <p:spPr bwMode="auto">
          <a:xfrm>
            <a:off x="4692594" y="1083365"/>
            <a:ext cx="4347676" cy="322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itle 1"/>
          <p:cNvSpPr>
            <a:spLocks noGrp="1"/>
          </p:cNvSpPr>
          <p:nvPr>
            <p:ph type="title"/>
          </p:nvPr>
        </p:nvSpPr>
        <p:spPr>
          <a:xfrm>
            <a:off x="457200" y="261055"/>
            <a:ext cx="8229600" cy="468878"/>
          </a:xfrm>
        </p:spPr>
        <p:txBody>
          <a:bodyPr>
            <a:noAutofit/>
          </a:bodyPr>
          <a:lstStyle/>
          <a:p>
            <a:r>
              <a:rPr lang="en-US" sz="2400" dirty="0" smtClean="0">
                <a:latin typeface="Century Gothic"/>
                <a:cs typeface="Century Gothic"/>
              </a:rPr>
              <a:t>Latin America </a:t>
            </a:r>
            <a:r>
              <a:rPr lang="en-US" sz="2400" dirty="0">
                <a:latin typeface="Century Gothic"/>
                <a:cs typeface="Century Gothic"/>
              </a:rPr>
              <a:t>g</a:t>
            </a:r>
            <a:r>
              <a:rPr lang="en-US" sz="2400" dirty="0" smtClean="0">
                <a:latin typeface="Century Gothic"/>
                <a:cs typeface="Century Gothic"/>
              </a:rPr>
              <a:t>enetic diversity show signatures of European, African and Native American ancestry</a:t>
            </a:r>
            <a:endParaRPr lang="en-US" sz="2400" dirty="0">
              <a:latin typeface="Century Gothic"/>
              <a:cs typeface="Century Gothic"/>
            </a:endParaRPr>
          </a:p>
        </p:txBody>
      </p:sp>
      <p:pic>
        <p:nvPicPr>
          <p:cNvPr id="26" name="Picture 25" descr="HispanicDiversityMSMC_colored.pdf"/>
          <p:cNvPicPr>
            <a:picLocks noChangeAspect="1"/>
          </p:cNvPicPr>
          <p:nvPr/>
        </p:nvPicPr>
        <p:blipFill rotWithShape="1">
          <a:blip r:embed="rId4">
            <a:extLst>
              <a:ext uri="{28A0092B-C50C-407E-A947-70E740481C1C}">
                <a14:useLocalDpi xmlns:a14="http://schemas.microsoft.com/office/drawing/2010/main" val="0"/>
              </a:ext>
            </a:extLst>
          </a:blip>
          <a:srcRect l="3152" t="1380" r="3655" b="2711"/>
          <a:stretch/>
        </p:blipFill>
        <p:spPr>
          <a:xfrm>
            <a:off x="88127" y="1245174"/>
            <a:ext cx="4651376" cy="2981326"/>
          </a:xfrm>
          <a:prstGeom prst="rect">
            <a:avLst/>
          </a:prstGeom>
        </p:spPr>
      </p:pic>
    </p:spTree>
    <p:extLst>
      <p:ext uri="{BB962C8B-B14F-4D97-AF65-F5344CB8AC3E}">
        <p14:creationId xmlns:p14="http://schemas.microsoft.com/office/powerpoint/2010/main" val="3738880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urnal.pgen.1004528.g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 y="1225385"/>
            <a:ext cx="3937919" cy="3763253"/>
          </a:xfrm>
          <a:prstGeom prst="rect">
            <a:avLst/>
          </a:prstGeom>
        </p:spPr>
      </p:pic>
      <p:pic>
        <p:nvPicPr>
          <p:cNvPr id="5" name="Picture 4" descr="Screen Shot 2018-05-02 at 7.56.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34" y="5"/>
            <a:ext cx="3208946" cy="1354997"/>
          </a:xfrm>
          <a:prstGeom prst="rect">
            <a:avLst/>
          </a:prstGeom>
        </p:spPr>
      </p:pic>
      <p:pic>
        <p:nvPicPr>
          <p:cNvPr id="6" name="Picture 2"/>
          <p:cNvPicPr>
            <a:picLocks noChangeAspect="1" noChangeArrowheads="1"/>
          </p:cNvPicPr>
          <p:nvPr/>
        </p:nvPicPr>
        <p:blipFill>
          <a:blip r:embed="rId4" cstate="print"/>
          <a:srcRect l="26657" t="33973" r="24118" b="10617"/>
          <a:stretch>
            <a:fillRect/>
          </a:stretch>
        </p:blipFill>
        <p:spPr bwMode="auto">
          <a:xfrm>
            <a:off x="4140469" y="1621814"/>
            <a:ext cx="5003541" cy="3366819"/>
          </a:xfrm>
          <a:prstGeom prst="rect">
            <a:avLst/>
          </a:prstGeom>
          <a:noFill/>
          <a:ln w="9525">
            <a:noFill/>
            <a:miter lim="800000"/>
            <a:headEnd/>
            <a:tailEnd/>
          </a:ln>
        </p:spPr>
      </p:pic>
      <p:sp>
        <p:nvSpPr>
          <p:cNvPr id="7" name="TextBox 6"/>
          <p:cNvSpPr txBox="1"/>
          <p:nvPr/>
        </p:nvSpPr>
        <p:spPr>
          <a:xfrm>
            <a:off x="4650390" y="265709"/>
            <a:ext cx="3635938" cy="738664"/>
          </a:xfrm>
          <a:prstGeom prst="rect">
            <a:avLst/>
          </a:prstGeom>
          <a:noFill/>
        </p:spPr>
        <p:txBody>
          <a:bodyPr wrap="square" rtlCol="0">
            <a:spAutoFit/>
          </a:bodyPr>
          <a:lstStyle/>
          <a:p>
            <a:r>
              <a:rPr lang="en-US" sz="1400" b="1" dirty="0" smtClean="0"/>
              <a:t>Fu </a:t>
            </a:r>
            <a:r>
              <a:rPr lang="en-US" sz="1400" b="1" i="1" dirty="0" smtClean="0"/>
              <a:t>et al “</a:t>
            </a:r>
            <a:r>
              <a:rPr lang="en-US" sz="1400" b="1" dirty="0" smtClean="0"/>
              <a:t>Analysis of 6,515 </a:t>
            </a:r>
            <a:r>
              <a:rPr lang="en-US" sz="1400" b="1" dirty="0" err="1" smtClean="0"/>
              <a:t>exomes</a:t>
            </a:r>
            <a:r>
              <a:rPr lang="en-US" sz="1400" b="1" dirty="0" smtClean="0"/>
              <a:t> reveals the recent origins of most human protein-coding variation” Nature (2013)</a:t>
            </a:r>
            <a:endParaRPr lang="en-US" sz="1400" b="1" dirty="0"/>
          </a:p>
        </p:txBody>
      </p:sp>
    </p:spTree>
    <p:extLst>
      <p:ext uri="{BB962C8B-B14F-4D97-AF65-F5344CB8AC3E}">
        <p14:creationId xmlns:p14="http://schemas.microsoft.com/office/powerpoint/2010/main" val="338804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590" y="181818"/>
            <a:ext cx="8920345" cy="400110"/>
          </a:xfrm>
          <a:prstGeom prst="rect">
            <a:avLst/>
          </a:prstGeom>
          <a:noFill/>
        </p:spPr>
        <p:txBody>
          <a:bodyPr wrap="square" rtlCol="0">
            <a:spAutoFit/>
          </a:bodyPr>
          <a:lstStyle/>
          <a:p>
            <a:r>
              <a:rPr lang="en-US" sz="2000" b="1" dirty="0" smtClean="0"/>
              <a:t>Recent demography expected to play a considerable role in rare variant mapping</a:t>
            </a:r>
            <a:endParaRPr lang="en-US" sz="2000" b="1" dirty="0"/>
          </a:p>
        </p:txBody>
      </p:sp>
      <p:pic>
        <p:nvPicPr>
          <p:cNvPr id="7" name="Picture 6" descr="Screen Shot 2018-04-05 at 8.58.39 AM.png"/>
          <p:cNvPicPr>
            <a:picLocks noChangeAspect="1"/>
          </p:cNvPicPr>
          <p:nvPr/>
        </p:nvPicPr>
        <p:blipFill rotWithShape="1">
          <a:blip r:embed="rId2">
            <a:extLst>
              <a:ext uri="{28A0092B-C50C-407E-A947-70E740481C1C}">
                <a14:useLocalDpi xmlns:a14="http://schemas.microsoft.com/office/drawing/2010/main" val="0"/>
              </a:ext>
            </a:extLst>
          </a:blip>
          <a:srcRect l="5797"/>
          <a:stretch/>
        </p:blipFill>
        <p:spPr>
          <a:xfrm>
            <a:off x="3639797" y="984174"/>
            <a:ext cx="5385299" cy="3723769"/>
          </a:xfrm>
          <a:prstGeom prst="rect">
            <a:avLst/>
          </a:prstGeom>
        </p:spPr>
      </p:pic>
      <p:sp>
        <p:nvSpPr>
          <p:cNvPr id="8" name="TextBox 7"/>
          <p:cNvSpPr txBox="1"/>
          <p:nvPr/>
        </p:nvSpPr>
        <p:spPr>
          <a:xfrm>
            <a:off x="5497590" y="799503"/>
            <a:ext cx="2100643" cy="369332"/>
          </a:xfrm>
          <a:prstGeom prst="rect">
            <a:avLst/>
          </a:prstGeom>
          <a:noFill/>
        </p:spPr>
        <p:txBody>
          <a:bodyPr wrap="none" rtlCol="0">
            <a:spAutoFit/>
          </a:bodyPr>
          <a:lstStyle/>
          <a:p>
            <a:r>
              <a:rPr lang="en-US" dirty="0" smtClean="0"/>
              <a:t>PCA (common SNPs)</a:t>
            </a:r>
            <a:endParaRPr lang="en-US" dirty="0"/>
          </a:p>
        </p:txBody>
      </p:sp>
      <p:pic>
        <p:nvPicPr>
          <p:cNvPr id="12" name="Picture 11" descr="DemoSummar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42" y="1316364"/>
            <a:ext cx="3391574" cy="3391574"/>
          </a:xfrm>
          <a:prstGeom prst="rect">
            <a:avLst/>
          </a:prstGeom>
        </p:spPr>
      </p:pic>
    </p:spTree>
    <p:extLst>
      <p:ext uri="{BB962C8B-B14F-4D97-AF65-F5344CB8AC3E}">
        <p14:creationId xmlns:p14="http://schemas.microsoft.com/office/powerpoint/2010/main" val="2668035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1151</TotalTime>
  <Words>1453</Words>
  <Application>Microsoft Macintosh PowerPoint</Application>
  <PresentationFormat>On-screen Show (16:9)</PresentationFormat>
  <Paragraphs>277</Paragraphs>
  <Slides>24</Slides>
  <Notes>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Human Genetic History is Complex!</vt:lpstr>
      <vt:lpstr>PowerPoint Presentation</vt:lpstr>
      <vt:lpstr>PowerPoint Presentation</vt:lpstr>
      <vt:lpstr>PowerPoint Presentation</vt:lpstr>
      <vt:lpstr>Common variants reveal population structure in Europe</vt:lpstr>
      <vt:lpstr>Latin America genetic diversity show signatures of European, African and Native American ancestry</vt:lpstr>
      <vt:lpstr>PowerPoint Presentation</vt:lpstr>
      <vt:lpstr>PowerPoint Presentation</vt:lpstr>
      <vt:lpstr>PowerPoint Presentation</vt:lpstr>
      <vt:lpstr>Large and increasingly diverse reference sequence databases</vt:lpstr>
      <vt:lpstr>PowerPoint Presentation</vt:lpstr>
      <vt:lpstr>PowerPoint Presentation</vt:lpstr>
      <vt:lpstr>Applying ACMG criteria to PAGE populations reveals 2,820 variants with MAF&gt;0.05</vt:lpstr>
      <vt:lpstr>Worldwide frequencies of ClinVar conflicted variant SCN5A.pV195L</vt:lpstr>
      <vt:lpstr>PowerPoint Presentation</vt:lpstr>
      <vt:lpstr>Additional 40% variants above 5% MAF using fine-grained population labels in PAGE</vt:lpstr>
      <vt:lpstr>Understanding genetic ancestry can help reduce false positives</vt:lpstr>
      <vt:lpstr>Understanding genetic ancestry can help reduce false positives</vt:lpstr>
      <vt:lpstr>Understanding genetic ancestry can help reduce false positives</vt:lpstr>
      <vt:lpstr>PowerPoint Presentation</vt:lpstr>
      <vt:lpstr>22% Geisinger cohort in large connected pedigree</vt:lpstr>
      <vt:lpstr>PowerPoint Presentation</vt:lpstr>
      <vt:lpstr>Acknowledgements</vt:lpstr>
    </vt:vector>
  </TitlesOfParts>
  <Company>MSSM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Eimear Kenny</dc:creator>
  <cp:lastModifiedBy>Eimear Kenny</cp:lastModifiedBy>
  <cp:revision>27</cp:revision>
  <dcterms:created xsi:type="dcterms:W3CDTF">2018-01-31T20:07:04Z</dcterms:created>
  <dcterms:modified xsi:type="dcterms:W3CDTF">2018-05-02T12:26:57Z</dcterms:modified>
</cp:coreProperties>
</file>