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3" r:id="rId3"/>
    <p:sldId id="261" r:id="rId4"/>
    <p:sldId id="260" r:id="rId5"/>
    <p:sldId id="275" r:id="rId6"/>
    <p:sldId id="276" r:id="rId7"/>
    <p:sldId id="272" r:id="rId8"/>
    <p:sldId id="271" r:id="rId9"/>
    <p:sldId id="262" r:id="rId10"/>
    <p:sldId id="278" r:id="rId11"/>
    <p:sldId id="265" r:id="rId12"/>
    <p:sldId id="268" r:id="rId13"/>
    <p:sldId id="273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82F7E-3D1C-45BA-A42E-95E10EBCEF3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D1399-7FF6-42C8-9066-7C855627B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 Segregation of SMAD6 mutations and BMP2 SNP genotypes in pedigrees with midline craniosynostosis. (a) Domain structure of SMAD6</a:t>
            </a:r>
          </a:p>
          <a:p>
            <a:r>
              <a:rPr lang="en-US" dirty="0" smtClean="0"/>
              <a:t>showing location of the MH1 and MH2 domains. The MH1 domain mediates DNA binding and negatively regulates the functions of the MH2 domain,</a:t>
            </a:r>
          </a:p>
          <a:p>
            <a:r>
              <a:rPr lang="en-US" dirty="0" smtClean="0"/>
              <a:t>while the MH2 domain is responsible for transactivation and mediates phosphorylation-triggered heteromeric assembly with receptor SMADs. De novo</a:t>
            </a:r>
          </a:p>
          <a:p>
            <a:r>
              <a:rPr lang="en-US" dirty="0" smtClean="0"/>
              <a:t>or rare damaging mutations identified in craniosynostosis probands are indicated. Color of text denotes suture(s) showing premature closure. (b)</a:t>
            </a:r>
          </a:p>
          <a:p>
            <a:r>
              <a:rPr lang="en-US" dirty="0" smtClean="0"/>
              <a:t>Pedigrees harboring de novo (denoted by stars within pedigree symbols) or rare transmitted variants in SMAD6. Filled and unfilled symbols denote</a:t>
            </a:r>
          </a:p>
          <a:p>
            <a:r>
              <a:rPr lang="en-US" dirty="0" smtClean="0"/>
              <a:t>individuals with and without craniosynostosis, respectively. The SMAD6 mutation identified in each kindred is noted above each pedigree. Below each</a:t>
            </a:r>
          </a:p>
          <a:p>
            <a:r>
              <a:rPr lang="en-US" dirty="0" smtClean="0"/>
              <a:t>symbol, genotypes are shown first for SMAD6 (with ’D’ denoting the damaging allele) and for rs1884302 risk locus downstream of BMP2, (with ’T’</a:t>
            </a:r>
          </a:p>
          <a:p>
            <a:r>
              <a:rPr lang="en-US" dirty="0" smtClean="0"/>
              <a:t>conferring protection from and ’C’ conferring increased risk of craniosynostosis). All 17 subjects with craniosynostosis have SMAD6 mutations, and 14/</a:t>
            </a:r>
          </a:p>
          <a:p>
            <a:r>
              <a:rPr lang="en-US" dirty="0" smtClean="0"/>
              <a:t>17 have also inherited the risk allele at rs1884302, whereas only 3 of 16 SMAD6 mutation carriers without the rs1884302 risk allele have craniosynostos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D1399-7FF6-42C8-9066-7C855627BA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769708">
            <a:off x="3822324" y="2884003"/>
            <a:ext cx="17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epistasis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442301">
            <a:off x="5788802" y="4880618"/>
            <a:ext cx="329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Andrew G Clark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Cornell University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Missing Heritability II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1-2 May 2018 – Silver Spring, MD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1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“… regression </a:t>
            </a:r>
            <a:r>
              <a:rPr lang="en-US" dirty="0"/>
              <a:t>of </a:t>
            </a:r>
            <a:r>
              <a:rPr lang="en-US" dirty="0" smtClean="0"/>
              <a:t>a trait </a:t>
            </a:r>
            <a:r>
              <a:rPr lang="en-US" dirty="0"/>
              <a:t>on sequence can </a:t>
            </a:r>
            <a:r>
              <a:rPr lang="en-US" dirty="0" smtClean="0"/>
              <a:t>significantly </a:t>
            </a:r>
            <a:r>
              <a:rPr lang="en-US" dirty="0"/>
              <a:t>improve predictions of breeding value, even when </a:t>
            </a:r>
            <a:r>
              <a:rPr lang="en-US" dirty="0" smtClean="0"/>
              <a:t>individual </a:t>
            </a:r>
            <a:r>
              <a:rPr lang="en-US" dirty="0"/>
              <a:t>loci cannot be identified: this is the basis of ‘‘genomic selection</a:t>
            </a:r>
            <a:r>
              <a:rPr lang="en-US" dirty="0" smtClean="0"/>
              <a:t>’’ (</a:t>
            </a:r>
            <a:r>
              <a:rPr lang="en-US" dirty="0" err="1"/>
              <a:t>Meuwissen</a:t>
            </a:r>
            <a:r>
              <a:rPr lang="en-US" dirty="0"/>
              <a:t> et al., 2013).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may be that natural selection is in </a:t>
            </a:r>
            <a:r>
              <a:rPr lang="en-US" dirty="0" smtClean="0"/>
              <a:t>just the </a:t>
            </a:r>
            <a:r>
              <a:rPr lang="en-US" dirty="0"/>
              <a:t>same position as a breeder: selection may change the </a:t>
            </a:r>
            <a:r>
              <a:rPr lang="en-US" dirty="0" smtClean="0"/>
              <a:t>mean rapidly </a:t>
            </a:r>
            <a:r>
              <a:rPr lang="en-US" dirty="0"/>
              <a:t>and predictably, even when the probability distribution </a:t>
            </a:r>
            <a:r>
              <a:rPr lang="en-US" dirty="0" smtClean="0"/>
              <a:t>of any </a:t>
            </a:r>
            <a:r>
              <a:rPr lang="en-US" dirty="0"/>
              <a:t>particular allele frequency is hardly </a:t>
            </a:r>
            <a:r>
              <a:rPr lang="en-US" dirty="0" smtClean="0"/>
              <a:t>perturbed.”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0806" y="415161"/>
            <a:ext cx="846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Extending the infinitesimal model to data on the whole genome…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25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Pairwise epistasis from GWAS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41000" r="32162" b="25250"/>
          <a:stretch/>
        </p:blipFill>
        <p:spPr bwMode="auto">
          <a:xfrm>
            <a:off x="226242" y="1752600"/>
            <a:ext cx="501524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242" y="5724525"/>
            <a:ext cx="310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 </a:t>
            </a:r>
            <a:r>
              <a:rPr lang="en-US" i="1" dirty="0" smtClean="0"/>
              <a:t>et al. </a:t>
            </a:r>
            <a:r>
              <a:rPr lang="en-US" dirty="0" smtClean="0"/>
              <a:t>2011 </a:t>
            </a:r>
            <a:r>
              <a:rPr lang="en-US" i="1" dirty="0" smtClean="0"/>
              <a:t>Ann Hum Genet</a:t>
            </a:r>
            <a:endParaRPr lang="en-US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500" r="27031" b="16000"/>
          <a:stretch/>
        </p:blipFill>
        <p:spPr bwMode="auto">
          <a:xfrm>
            <a:off x="4880471" y="2181225"/>
            <a:ext cx="3871051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2656" y="5728667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Okada </a:t>
            </a:r>
            <a:r>
              <a:rPr lang="en-US" i="1" dirty="0" smtClean="0"/>
              <a:t>et al. </a:t>
            </a:r>
            <a:r>
              <a:rPr lang="en-US" dirty="0" smtClean="0"/>
              <a:t>2012 </a:t>
            </a:r>
            <a:r>
              <a:rPr lang="en-US" i="1" dirty="0" smtClean="0"/>
              <a:t>Nature Genet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6997" y="1524000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Type 2 Diabetes   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567934"/>
            <a:ext cx="180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Body Mass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25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8207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Pairwise epistasis from Mendelian disorders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206" y="6487253"/>
            <a:ext cx="27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Timberlake </a:t>
            </a:r>
            <a:r>
              <a:rPr lang="en-US" i="1" dirty="0"/>
              <a:t>et al</a:t>
            </a:r>
            <a:r>
              <a:rPr lang="en-US" dirty="0"/>
              <a:t>. 2016 </a:t>
            </a:r>
            <a:r>
              <a:rPr lang="en-US" i="1" dirty="0"/>
              <a:t>eLife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57200" y="1578755"/>
            <a:ext cx="3495834" cy="1941512"/>
            <a:chOff x="-1" y="1423522"/>
            <a:chExt cx="5197370" cy="2628899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170" y="1423522"/>
              <a:ext cx="3505199" cy="262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23522"/>
              <a:ext cx="1687689" cy="262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04800" y="1133515"/>
            <a:ext cx="395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Non-syndromic midline craniosynostosis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5"/>
          <a:stretch/>
        </p:blipFill>
        <p:spPr bwMode="auto">
          <a:xfrm>
            <a:off x="762000" y="3769225"/>
            <a:ext cx="2469407" cy="271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5825"/>
            <a:ext cx="497675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5486400"/>
            <a:ext cx="4976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Phenotypically normal carrier parents of the dominant Smad6 mutation all have common variants in BMP2.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 does epistasis matter in evolution?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Genes exist in networks and epistasis at the molecular level is pervasive.</a:t>
            </a:r>
          </a:p>
          <a:p>
            <a:r>
              <a:rPr lang="en-US" dirty="0" smtClean="0"/>
              <a:t>And yet, the infinitesimal model fits the data.</a:t>
            </a:r>
          </a:p>
          <a:p>
            <a:r>
              <a:rPr lang="en-US" dirty="0"/>
              <a:t>Paixão &amp; Barton </a:t>
            </a:r>
            <a:r>
              <a:rPr lang="en-US" dirty="0" smtClean="0"/>
              <a:t>(2016) compare a purely additive model to one with epistasis.</a:t>
            </a:r>
          </a:p>
          <a:p>
            <a:r>
              <a:rPr lang="en-US" dirty="0" smtClean="0"/>
              <a:t>If selection is weak (</a:t>
            </a:r>
            <a:r>
              <a:rPr lang="en-US" i="1" dirty="0" smtClean="0"/>
              <a:t>Ns</a:t>
            </a:r>
            <a:r>
              <a:rPr lang="en-US" dirty="0" smtClean="0"/>
              <a:t> &lt; 1), drift dominates and variance components are unchanged (infinitesimal model of </a:t>
            </a:r>
            <a:r>
              <a:rPr lang="en-US" dirty="0" err="1" smtClean="0"/>
              <a:t>nonadditive</a:t>
            </a:r>
            <a:r>
              <a:rPr lang="en-US" dirty="0" smtClean="0"/>
              <a:t> effects).</a:t>
            </a:r>
          </a:p>
          <a:p>
            <a:r>
              <a:rPr lang="en-US" dirty="0" smtClean="0"/>
              <a:t>If selection is strong (</a:t>
            </a:r>
            <a:r>
              <a:rPr lang="en-US" i="1" dirty="0" smtClean="0"/>
              <a:t>Ns</a:t>
            </a:r>
            <a:r>
              <a:rPr lang="en-US" dirty="0" smtClean="0"/>
              <a:t> &gt; 1), allele frequencies change, and the genotype-phenotype map matters more than variance components.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477000"/>
            <a:ext cx="27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Paixão &amp; Barton 2016 </a:t>
            </a:r>
            <a:r>
              <a:rPr lang="en-US" i="1" dirty="0" smtClean="0"/>
              <a:t>PNAS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8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Heritability vs. Individual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 prediction is for Breeding Value (mean phenotype of many offspring).</a:t>
            </a:r>
          </a:p>
          <a:p>
            <a:r>
              <a:rPr lang="en-US" dirty="0" smtClean="0"/>
              <a:t>GxG and GxE may perturb each individual from this expectation.</a:t>
            </a:r>
          </a:p>
          <a:p>
            <a:r>
              <a:rPr lang="en-US" dirty="0" smtClean="0"/>
              <a:t>The ideal individual prediction could accommodate GxG and GxE, if only we could estimate them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t="19750" r="18749" b="40125"/>
          <a:stretch/>
        </p:blipFill>
        <p:spPr bwMode="auto">
          <a:xfrm>
            <a:off x="76200" y="995019"/>
            <a:ext cx="4086225" cy="182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29500" r="26875" b="31750"/>
          <a:stretch/>
        </p:blipFill>
        <p:spPr bwMode="auto">
          <a:xfrm>
            <a:off x="609600" y="3007633"/>
            <a:ext cx="5135999" cy="249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13499" r="23906" b="52251"/>
          <a:stretch/>
        </p:blipFill>
        <p:spPr bwMode="auto">
          <a:xfrm>
            <a:off x="3558599" y="459150"/>
            <a:ext cx="5645992" cy="2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0001" r="26565" b="54750"/>
          <a:stretch/>
        </p:blipFill>
        <p:spPr bwMode="auto">
          <a:xfrm>
            <a:off x="3539549" y="4515688"/>
            <a:ext cx="5165991" cy="2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Machine Learning to the rescue 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33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Reasons for missing epistasis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Markers are in imperfect LD with causal variants.</a:t>
            </a:r>
          </a:p>
          <a:p>
            <a:r>
              <a:rPr lang="en-US" dirty="0"/>
              <a:t>Rapid population growth </a:t>
            </a:r>
            <a:r>
              <a:rPr lang="en-US" dirty="0">
                <a:sym typeface="Wingdings" panose="05000000000000000000" pitchFamily="2" charset="2"/>
              </a:rPr>
              <a:t> rare alleles.</a:t>
            </a:r>
          </a:p>
          <a:p>
            <a:r>
              <a:rPr lang="en-US" dirty="0" smtClean="0"/>
              <a:t>Curse of dimensionality (power).</a:t>
            </a:r>
          </a:p>
          <a:p>
            <a:r>
              <a:rPr lang="en-US" dirty="0" smtClean="0"/>
              <a:t>Small effect size (power).</a:t>
            </a:r>
          </a:p>
          <a:p>
            <a:r>
              <a:rPr lang="en-US" dirty="0" smtClean="0"/>
              <a:t>Embedding in higher dimension gene-gene interactions (epistasis appears as additive variance)</a:t>
            </a:r>
          </a:p>
          <a:p>
            <a:r>
              <a:rPr lang="en-US" dirty="0" smtClean="0"/>
              <a:t>Embedding in gene x environment interactions.</a:t>
            </a:r>
          </a:p>
          <a:p>
            <a:r>
              <a:rPr lang="en-US" dirty="0" smtClean="0"/>
              <a:t>Population substructure (heterogeneous embedding).</a:t>
            </a:r>
          </a:p>
        </p:txBody>
      </p:sp>
    </p:spTree>
    <p:extLst>
      <p:ext uri="{BB962C8B-B14F-4D97-AF65-F5344CB8AC3E}">
        <p14:creationId xmlns:p14="http://schemas.microsoft.com/office/powerpoint/2010/main" val="32480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Objectives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can be pervasive epistasis and yet additive models fit the data well.</a:t>
            </a:r>
          </a:p>
          <a:p>
            <a:r>
              <a:rPr lang="en-US" dirty="0"/>
              <a:t>Gene-gene interaction can be strong and still generate little </a:t>
            </a:r>
            <a:r>
              <a:rPr lang="en-US" dirty="0" err="1"/>
              <a:t>epistatic</a:t>
            </a:r>
            <a:r>
              <a:rPr lang="en-US" dirty="0"/>
              <a:t> variance.</a:t>
            </a:r>
          </a:p>
          <a:p>
            <a:r>
              <a:rPr lang="en-US" dirty="0" smtClean="0"/>
              <a:t>The Infinitesimal model – is clearly silly, but it still has great utility.</a:t>
            </a:r>
          </a:p>
          <a:p>
            <a:r>
              <a:rPr lang="en-US" dirty="0" smtClean="0"/>
              <a:t>Infinitesimal epistatic model does not improve fit.</a:t>
            </a:r>
          </a:p>
          <a:p>
            <a:r>
              <a:rPr lang="en-US" dirty="0" smtClean="0"/>
              <a:t>Individual prediction that accommodates gene-gene interaction and </a:t>
            </a:r>
            <a:r>
              <a:rPr lang="en-US" dirty="0" err="1" smtClean="0"/>
              <a:t>GxE</a:t>
            </a:r>
            <a:r>
              <a:rPr lang="en-US" dirty="0" smtClean="0"/>
              <a:t> may yet be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Epistasis in Manolio </a:t>
            </a:r>
            <a:r>
              <a:rPr lang="en-US" i="1" dirty="0" smtClean="0">
                <a:solidFill>
                  <a:schemeClr val="bg1"/>
                </a:solidFill>
              </a:rPr>
              <a:t>et al</a:t>
            </a:r>
            <a:r>
              <a:rPr lang="en-US" dirty="0" smtClean="0">
                <a:solidFill>
                  <a:schemeClr val="bg1"/>
                </a:solidFill>
              </a:rPr>
              <a:t>. (2009)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“Narrow-sense </a:t>
            </a:r>
            <a:r>
              <a:rPr lang="en-US" dirty="0"/>
              <a:t>heritability estimates in humans can be inflated </a:t>
            </a:r>
            <a:r>
              <a:rPr lang="en-US" dirty="0" smtClean="0"/>
              <a:t>if family </a:t>
            </a:r>
            <a:r>
              <a:rPr lang="en-US" dirty="0"/>
              <a:t>resemblance is influenced by non-additive genetic </a:t>
            </a:r>
            <a:r>
              <a:rPr lang="en-US" dirty="0" smtClean="0"/>
              <a:t>effects (dominance </a:t>
            </a:r>
            <a:r>
              <a:rPr lang="en-US" dirty="0"/>
              <a:t>and epistasis, or gene–gene interaction), shared </a:t>
            </a:r>
            <a:r>
              <a:rPr lang="en-US" dirty="0" smtClean="0"/>
              <a:t>familial environments</a:t>
            </a:r>
            <a:r>
              <a:rPr lang="en-US" dirty="0"/>
              <a:t>, and by correlations or interactions among </a:t>
            </a:r>
            <a:r>
              <a:rPr lang="en-US" dirty="0" smtClean="0"/>
              <a:t>genotypes and environment.”</a:t>
            </a:r>
            <a:endParaRPr lang="en-US" dirty="0"/>
          </a:p>
          <a:p>
            <a:r>
              <a:rPr lang="en-US" dirty="0" smtClean="0"/>
              <a:t>“Box </a:t>
            </a:r>
            <a:r>
              <a:rPr lang="en-US" dirty="0"/>
              <a:t>2: To investigate missing heritability using family studies, the </a:t>
            </a:r>
            <a:r>
              <a:rPr lang="en-US" dirty="0" smtClean="0"/>
              <a:t>following measures </a:t>
            </a:r>
            <a:r>
              <a:rPr lang="en-US" dirty="0"/>
              <a:t>are required: </a:t>
            </a:r>
            <a:r>
              <a:rPr lang="en-US" dirty="0" smtClean="0"/>
              <a:t>….(</a:t>
            </a:r>
            <a:r>
              <a:rPr lang="en-US" dirty="0"/>
              <a:t>8) Identify gene–gene interactions by positive </a:t>
            </a:r>
            <a:r>
              <a:rPr lang="en-US" dirty="0" smtClean="0"/>
              <a:t>correlation between </a:t>
            </a:r>
            <a:r>
              <a:rPr lang="en-US" dirty="0"/>
              <a:t>family-specific logs odds ratio (lod) scores or evidence </a:t>
            </a:r>
            <a:r>
              <a:rPr lang="en-US" dirty="0" smtClean="0"/>
              <a:t>of linkage </a:t>
            </a:r>
            <a:r>
              <a:rPr lang="en-US" dirty="0"/>
              <a:t>disequilibrium among unlinked loci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“Box </a:t>
            </a:r>
            <a:r>
              <a:rPr lang="en-US" dirty="0"/>
              <a:t>3: The following steps can be used to make the most of existing </a:t>
            </a:r>
            <a:r>
              <a:rPr lang="en-US" dirty="0" smtClean="0"/>
              <a:t>and future </a:t>
            </a:r>
            <a:r>
              <a:rPr lang="en-US" dirty="0"/>
              <a:t>GWAS: </a:t>
            </a:r>
            <a:r>
              <a:rPr lang="en-US" dirty="0" smtClean="0"/>
              <a:t>….  (</a:t>
            </a:r>
            <a:r>
              <a:rPr lang="en-US" dirty="0"/>
              <a:t>7) Investigate </a:t>
            </a:r>
            <a:r>
              <a:rPr lang="en-US" dirty="0" smtClean="0"/>
              <a:t>gene–gene interactions</a:t>
            </a:r>
            <a:r>
              <a:rPr lang="en-US" dirty="0"/>
              <a:t>, including dominance and epistasis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Gene-gene interaction without epistatic variance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Consider a multi-locus model for a quantitative trait: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167" r="39531" b="44333"/>
          <a:stretch/>
        </p:blipFill>
        <p:spPr bwMode="auto">
          <a:xfrm>
            <a:off x="1328737" y="2001625"/>
            <a:ext cx="6486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6179" y="6505512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Mäki-Tanila </a:t>
            </a:r>
            <a:r>
              <a:rPr lang="en-US" dirty="0" smtClean="0"/>
              <a:t>&amp; </a:t>
            </a:r>
            <a:r>
              <a:rPr lang="en-US" dirty="0"/>
              <a:t>Hill 2014 </a:t>
            </a:r>
            <a:r>
              <a:rPr lang="en-US" i="1" dirty="0"/>
              <a:t>Genetics</a:t>
            </a:r>
            <a:r>
              <a:rPr lang="en-US" dirty="0"/>
              <a:t> </a:t>
            </a:r>
            <a:r>
              <a:rPr lang="en-US" dirty="0" smtClean="0"/>
              <a:t>198:355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Additive variance has epistatic terms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6124172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Kojima 1959 </a:t>
            </a:r>
            <a:r>
              <a:rPr lang="en-US" i="1" dirty="0" smtClean="0"/>
              <a:t>Genetics</a:t>
            </a:r>
            <a:r>
              <a:rPr lang="en-US" dirty="0" smtClean="0"/>
              <a:t> 45: 984</a:t>
            </a:r>
          </a:p>
          <a:p>
            <a:r>
              <a:rPr lang="en-US" dirty="0" smtClean="0"/>
              <a:t>Mäki-Tanila &amp; Hill </a:t>
            </a:r>
            <a:r>
              <a:rPr lang="en-US" dirty="0"/>
              <a:t>2014 </a:t>
            </a:r>
            <a:r>
              <a:rPr lang="en-US" i="1" dirty="0"/>
              <a:t>Genetics</a:t>
            </a:r>
            <a:r>
              <a:rPr lang="en-US" dirty="0"/>
              <a:t> 198</a:t>
            </a:r>
            <a:r>
              <a:rPr lang="en-US" dirty="0" smtClean="0"/>
              <a:t>: 355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34000" r="66718" b="57750"/>
          <a:stretch/>
        </p:blipFill>
        <p:spPr bwMode="auto">
          <a:xfrm>
            <a:off x="1524000" y="2402803"/>
            <a:ext cx="125730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5375" r="41406" b="58125"/>
          <a:stretch/>
        </p:blipFill>
        <p:spPr bwMode="auto">
          <a:xfrm>
            <a:off x="2738241" y="2565119"/>
            <a:ext cx="461962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53000" r="44453" b="38750"/>
          <a:stretch/>
        </p:blipFill>
        <p:spPr bwMode="auto">
          <a:xfrm>
            <a:off x="1905000" y="4200524"/>
            <a:ext cx="47863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467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effect of an allele can be written as: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581400"/>
            <a:ext cx="804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additive variance is the sum of the squared effects weighted by frequencies: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Gene-Gene interactions contribute to V</a:t>
            </a:r>
            <a:r>
              <a:rPr lang="en-US" sz="3600" baseline="-25000" dirty="0" smtClean="0">
                <a:solidFill>
                  <a:schemeClr val="bg1"/>
                </a:solidFill>
              </a:rPr>
              <a:t>A</a:t>
            </a:r>
            <a:endParaRPr lang="en-US" sz="3600" baseline="-2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6438507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Mäki-Tanila </a:t>
            </a:r>
            <a:r>
              <a:rPr lang="en-US" dirty="0" smtClean="0"/>
              <a:t>&amp; Hill 2014 </a:t>
            </a:r>
            <a:r>
              <a:rPr lang="en-US" i="1" dirty="0" smtClean="0"/>
              <a:t>Genetics</a:t>
            </a:r>
            <a:r>
              <a:rPr lang="en-US" dirty="0" smtClean="0"/>
              <a:t> 198:355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2" t="49249" r="22656" b="31751"/>
          <a:stretch/>
        </p:blipFill>
        <p:spPr bwMode="auto">
          <a:xfrm>
            <a:off x="1295400" y="1447800"/>
            <a:ext cx="6216802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257800"/>
            <a:ext cx="395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 rather </a:t>
            </a:r>
            <a:r>
              <a:rPr lang="en-US" dirty="0"/>
              <a:t>mundane theoretical finding”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94257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Punchline:  </a:t>
            </a:r>
            <a:r>
              <a:rPr lang="en-US" sz="2000" b="1" dirty="0" smtClean="0">
                <a:solidFill>
                  <a:srgbClr val="FF0000"/>
                </a:solidFill>
              </a:rPr>
              <a:t>A substantial portion of variation that is caused by epistatic interaction ends up in the additive variance  (contributing to heritability).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Fisher’s Infinitesimal Model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large number of unlinked loci, each with very small effect.</a:t>
            </a:r>
          </a:p>
          <a:p>
            <a:r>
              <a:rPr lang="en-US" dirty="0"/>
              <a:t>Assume HW and linkage </a:t>
            </a:r>
            <a:r>
              <a:rPr lang="en-US" dirty="0" err="1"/>
              <a:t>equililbrium</a:t>
            </a:r>
            <a:r>
              <a:rPr lang="en-US" dirty="0"/>
              <a:t>.</a:t>
            </a:r>
          </a:p>
          <a:p>
            <a:r>
              <a:rPr lang="en-US" dirty="0" smtClean="0"/>
              <a:t>Phenotype is obtained as the sum of allelic effects, and is normally distributed.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6400800"/>
            <a:ext cx="456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Barton, Etheridge &amp; Véber 2017 </a:t>
            </a:r>
            <a:r>
              <a:rPr lang="en-US" i="1" dirty="0"/>
              <a:t>Theor Pop Biol</a:t>
            </a:r>
          </a:p>
        </p:txBody>
      </p:sp>
    </p:spTree>
    <p:extLst>
      <p:ext uri="{BB962C8B-B14F-4D97-AF65-F5344CB8AC3E}">
        <p14:creationId xmlns:p14="http://schemas.microsoft.com/office/powerpoint/2010/main" val="28533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Fisher’s Infinitesimal Model: 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Variance of offspring does not depend on trait values of the parents.</a:t>
            </a:r>
          </a:p>
          <a:p>
            <a:r>
              <a:rPr lang="en-US" dirty="0" smtClean="0"/>
              <a:t>Selection </a:t>
            </a:r>
            <a:r>
              <a:rPr lang="en-US" dirty="0"/>
              <a:t>produces negligible change in allele frequency (or variance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Breeder’s Equation (</a:t>
            </a:r>
            <a:r>
              <a:rPr lang="en-US" i="1" dirty="0" smtClean="0"/>
              <a:t>R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i="1" dirty="0" smtClean="0"/>
              <a:t>s</a:t>
            </a:r>
            <a:r>
              <a:rPr lang="en-US" dirty="0" smtClean="0"/>
              <a:t>) follows.</a:t>
            </a:r>
          </a:p>
          <a:p>
            <a:r>
              <a:rPr lang="en-US" dirty="0" smtClean="0"/>
              <a:t>The model can accommodate epistasis.</a:t>
            </a:r>
          </a:p>
          <a:p>
            <a:r>
              <a:rPr lang="en-US" dirty="0" smtClean="0"/>
              <a:t>Consequences of stabilizing selection, inbreeding and </a:t>
            </a:r>
            <a:r>
              <a:rPr lang="en-US" dirty="0" err="1" smtClean="0"/>
              <a:t>assortative</a:t>
            </a:r>
            <a:r>
              <a:rPr lang="en-US" dirty="0" smtClean="0"/>
              <a:t> mating are easily derived.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400800"/>
            <a:ext cx="45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Barton, Etheridge &amp; Véber 2017 </a:t>
            </a:r>
            <a:r>
              <a:rPr lang="en-US" i="1" dirty="0" smtClean="0"/>
              <a:t>Theor Pop Biol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37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Infinitesimal model of epistasis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each pairwise interaction is small.</a:t>
                </a:r>
              </a:p>
              <a:p>
                <a:r>
                  <a:rPr lang="en-US" dirty="0" smtClean="0"/>
                  <a:t>Only very few are genome-wide significant. </a:t>
                </a:r>
              </a:p>
              <a:p>
                <a:r>
                  <a:rPr lang="en-US" dirty="0" smtClean="0"/>
                  <a:t>But there are O(</a:t>
                </a:r>
                <a:r>
                  <a:rPr lang="en-US" i="1" dirty="0" smtClean="0"/>
                  <a:t>n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) such pairwise interactions.</a:t>
                </a:r>
              </a:p>
              <a:p>
                <a:r>
                  <a:rPr lang="en-US" dirty="0" smtClean="0"/>
                  <a:t>So in aggregate, perhaps they can contribute to genotype-phenotype association.</a:t>
                </a:r>
              </a:p>
              <a:p>
                <a:r>
                  <a:rPr lang="en-US" dirty="0" smtClean="0"/>
                  <a:t>Can we fit this model, just as Yang </a:t>
                </a:r>
                <a:r>
                  <a:rPr lang="en-US" i="1" dirty="0" smtClean="0"/>
                  <a:t>et al</a:t>
                </a:r>
                <a:r>
                  <a:rPr lang="en-US" dirty="0" smtClean="0"/>
                  <a:t>. (</a:t>
                </a:r>
                <a:r>
                  <a:rPr lang="en-US" dirty="0" smtClean="0"/>
                  <a:t>2010) </a:t>
                </a:r>
                <a:r>
                  <a:rPr lang="en-US" dirty="0" smtClean="0"/>
                  <a:t>did for additive effects?</a:t>
                </a:r>
              </a:p>
              <a:p>
                <a:r>
                  <a:rPr lang="en-US" dirty="0" smtClean="0"/>
                  <a:t>Barton, Etheridge &amp; Véber (2017) – deviation from infinitesimal model is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, where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is the number of loci.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7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1085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Objectives</vt:lpstr>
      <vt:lpstr>Epistasis in Manolio et al. (2009)</vt:lpstr>
      <vt:lpstr>Gene-gene interaction without epistatic variance</vt:lpstr>
      <vt:lpstr>Additive variance has epistatic terms</vt:lpstr>
      <vt:lpstr>Gene-Gene interactions contribute to VA</vt:lpstr>
      <vt:lpstr>Fisher’s Infinitesimal Model</vt:lpstr>
      <vt:lpstr>Fisher’s Infinitesimal Model: results</vt:lpstr>
      <vt:lpstr>Infinitesimal model of epistasis</vt:lpstr>
      <vt:lpstr>PowerPoint Presentation</vt:lpstr>
      <vt:lpstr>Pairwise epistasis from GWAS</vt:lpstr>
      <vt:lpstr>Pairwise epistasis from Mendelian disorders</vt:lpstr>
      <vt:lpstr>So does epistasis matter in evolution?</vt:lpstr>
      <vt:lpstr>Heritability vs. Individual prediction</vt:lpstr>
      <vt:lpstr>PowerPoint Presentation</vt:lpstr>
      <vt:lpstr>Reasons for missing epistasis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ac347</dc:creator>
  <cp:lastModifiedBy> </cp:lastModifiedBy>
  <cp:revision>43</cp:revision>
  <dcterms:created xsi:type="dcterms:W3CDTF">2006-08-16T00:00:00Z</dcterms:created>
  <dcterms:modified xsi:type="dcterms:W3CDTF">2018-05-02T11:16:01Z</dcterms:modified>
</cp:coreProperties>
</file>