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7"/>
  </p:notesMasterIdLst>
  <p:sldIdLst>
    <p:sldId id="269" r:id="rId3"/>
    <p:sldId id="283" r:id="rId4"/>
    <p:sldId id="262" r:id="rId5"/>
    <p:sldId id="264" r:id="rId6"/>
    <p:sldId id="266" r:id="rId7"/>
    <p:sldId id="267" r:id="rId8"/>
    <p:sldId id="270" r:id="rId9"/>
    <p:sldId id="273" r:id="rId10"/>
    <p:sldId id="279" r:id="rId11"/>
    <p:sldId id="261" r:id="rId12"/>
    <p:sldId id="278" r:id="rId13"/>
    <p:sldId id="271" r:id="rId14"/>
    <p:sldId id="276" r:id="rId15"/>
    <p:sldId id="265" r:id="rId16"/>
    <p:sldId id="284" r:id="rId17"/>
    <p:sldId id="259" r:id="rId18"/>
    <p:sldId id="285" r:id="rId19"/>
    <p:sldId id="286" r:id="rId20"/>
    <p:sldId id="274" r:id="rId21"/>
    <p:sldId id="282" r:id="rId22"/>
    <p:sldId id="275" r:id="rId23"/>
    <p:sldId id="277" r:id="rId24"/>
    <p:sldId id="281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340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Freq</c:v>
                </c:pt>
              </c:strCache>
            </c:strRef>
          </c:tx>
          <c:spPr>
            <a:gradFill>
              <a:gsLst>
                <a:gs pos="0">
                  <a:schemeClr val="bg1"/>
                </a:gs>
                <a:gs pos="100000">
                  <a:srgbClr val="FF99FF"/>
                </a:gs>
              </a:gsLst>
              <a:lin ang="5400000" scaled="1"/>
            </a:gradFill>
            <a:ln>
              <a:solidFill>
                <a:srgbClr val="FFFFFF"/>
              </a:solidFill>
            </a:ln>
            <a:effectLst/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1.1000000000000001</c:v>
                </c:pt>
                <c:pt idx="1">
                  <c:v>1.2</c:v>
                </c:pt>
                <c:pt idx="2">
                  <c:v>1.3</c:v>
                </c:pt>
                <c:pt idx="3">
                  <c:v>1.4</c:v>
                </c:pt>
                <c:pt idx="4">
                  <c:v>1.5</c:v>
                </c:pt>
                <c:pt idx="6">
                  <c:v>2</c:v>
                </c:pt>
                <c:pt idx="7">
                  <c:v>2.5</c:v>
                </c:pt>
                <c:pt idx="8">
                  <c:v>3</c:v>
                </c:pt>
                <c:pt idx="9">
                  <c:v>3.5</c:v>
                </c:pt>
                <c:pt idx="10">
                  <c:v>4</c:v>
                </c:pt>
                <c:pt idx="11">
                  <c:v>4.5</c:v>
                </c:pt>
                <c:pt idx="12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8</c:v>
                </c:pt>
                <c:pt idx="17">
                  <c:v>9</c:v>
                </c:pt>
                <c:pt idx="18">
                  <c:v>10</c:v>
                </c:pt>
                <c:pt idx="20">
                  <c:v>20</c:v>
                </c:pt>
                <c:pt idx="21">
                  <c:v>30</c:v>
                </c:pt>
                <c:pt idx="22">
                  <c:v>40</c:v>
                </c:pt>
                <c:pt idx="23">
                  <c:v>50</c:v>
                </c:pt>
                <c:pt idx="25">
                  <c:v>500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5</c:v>
                </c:pt>
                <c:pt idx="6">
                  <c:v>7</c:v>
                </c:pt>
                <c:pt idx="7">
                  <c:v>3</c:v>
                </c:pt>
                <c:pt idx="8">
                  <c:v>6</c:v>
                </c:pt>
                <c:pt idx="9">
                  <c:v>2</c:v>
                </c:pt>
                <c:pt idx="10">
                  <c:v>4</c:v>
                </c:pt>
                <c:pt idx="11">
                  <c:v>1</c:v>
                </c:pt>
                <c:pt idx="12">
                  <c:v>4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1</c:v>
                </c:pt>
                <c:pt idx="18">
                  <c:v>5</c:v>
                </c:pt>
                <c:pt idx="20">
                  <c:v>19</c:v>
                </c:pt>
                <c:pt idx="21">
                  <c:v>11</c:v>
                </c:pt>
                <c:pt idx="22">
                  <c:v>3</c:v>
                </c:pt>
                <c:pt idx="23">
                  <c:v>1</c:v>
                </c:pt>
                <c:pt idx="2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C2-4D80-BDC3-5566C0CDA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27"/>
        <c:axId val="587314584"/>
        <c:axId val="587314912"/>
      </c:barChart>
      <c:catAx>
        <c:axId val="58731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314912"/>
        <c:crosses val="autoZero"/>
        <c:auto val="1"/>
        <c:lblAlgn val="ctr"/>
        <c:lblOffset val="100"/>
        <c:noMultiLvlLbl val="0"/>
      </c:catAx>
      <c:valAx>
        <c:axId val="587314912"/>
        <c:scaling>
          <c:orientation val="minMax"/>
          <c:max val="25"/>
        </c:scaling>
        <c:delete val="0"/>
        <c:axPos val="l"/>
        <c:majorGridlines>
          <c:spPr>
            <a:ln w="317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314584"/>
        <c:crosses val="autoZero"/>
        <c:crossBetween val="between"/>
      </c:valAx>
      <c:spPr>
        <a:noFill/>
        <a:ln w="952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6A973-C9FF-4B35-A036-16E88C9DFEA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B6932-5AB4-42B9-8188-00A452045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67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F5BAB-7D75-4769-9435-0BCDE14D48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252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F5BAB-7D75-4769-9435-0BCDE14D48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116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Haven’t found much that’s useful: drug targets, personal genomics and prediction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F5BAB-7D75-4769-9435-0BCDE14D48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297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30K trans paper coming, improved env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F5BAB-7D75-4769-9435-0BCDE14D48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27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F5BAB-7D75-4769-9435-0BCDE14D48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590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F5BAB-7D75-4769-9435-0BCDE14D48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91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54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F5BAB-7D75-4769-9435-0BCDE14D48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47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F5BAB-7D75-4769-9435-0BCDE14D48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935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F5BAB-7D75-4769-9435-0BCDE14D48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47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F5BAB-7D75-4769-9435-0BCDE14D48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31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F5BAB-7D75-4769-9435-0BCDE14D48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590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F5BAB-7D75-4769-9435-0BCDE14D48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062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F5BAB-7D75-4769-9435-0BCDE14D48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912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F5BAB-7D75-4769-9435-0BCDE14D48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482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F5BAB-7D75-4769-9435-0BCDE14D48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620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May differ in  cancer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F5BAB-7D75-4769-9435-0BCDE14D48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26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F5BAB-7D75-4769-9435-0BCDE14D48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976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F5BAB-7D75-4769-9435-0BCDE14D48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62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F5BAB-7D75-4769-9435-0BCDE14D48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130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F5BAB-7D75-4769-9435-0BCDE14D48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6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Advise</a:t>
            </a:r>
            <a:r>
              <a:rPr lang="en-US" baseline="0" dirty="0"/>
              <a:t> on “identification and conduct of research on….”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F5BAB-7D75-4769-9435-0BCDE14D48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67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16" indent="0" algn="ctr">
              <a:buNone/>
              <a:defRPr/>
            </a:lvl2pPr>
            <a:lvl3pPr marL="914231" indent="0" algn="ctr">
              <a:buNone/>
              <a:defRPr/>
            </a:lvl3pPr>
            <a:lvl4pPr marL="1371347" indent="0" algn="ctr">
              <a:buNone/>
              <a:defRPr/>
            </a:lvl4pPr>
            <a:lvl5pPr marL="1828462" indent="0" algn="ctr">
              <a:buNone/>
              <a:defRPr/>
            </a:lvl5pPr>
            <a:lvl6pPr marL="2285578" indent="0" algn="ctr">
              <a:buNone/>
              <a:defRPr/>
            </a:lvl6pPr>
            <a:lvl7pPr marL="2742694" indent="0" algn="ctr">
              <a:buNone/>
              <a:defRPr/>
            </a:lvl7pPr>
            <a:lvl8pPr marL="3199809" indent="0" algn="ctr">
              <a:buNone/>
              <a:defRPr/>
            </a:lvl8pPr>
            <a:lvl9pPr marL="365692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832BC-011E-45B1-88BC-6C23E2E189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9749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A35AA-1EF2-4C75-8471-2CCBC430643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2845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E2AD2-65EE-4670-834F-4B8FA92240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9482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20BB6-F604-46C1-8C3B-6D41DB9D28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7572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71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CDA-E4A6-D144-9353-ABC784FC47CB}" type="datetimeFigureOut">
              <a:rPr lang="en-AU" smtClean="0"/>
              <a:t>2/05/2018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046-F30E-604A-965F-AE80F7312E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377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CDA-E4A6-D144-9353-ABC784FC47CB}" type="datetimeFigureOut">
              <a:rPr lang="en-AU" smtClean="0"/>
              <a:t>2/05/2018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046-F30E-604A-965F-AE80F7312E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2962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CDA-E4A6-D144-9353-ABC784FC47CB}" type="datetimeFigureOut">
              <a:rPr lang="en-AU" smtClean="0"/>
              <a:t>2/05/2018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046-F30E-604A-965F-AE80F7312E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550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CDA-E4A6-D144-9353-ABC784FC47CB}" type="datetimeFigureOut">
              <a:rPr lang="en-AU" smtClean="0"/>
              <a:t>2/05/2018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046-F30E-604A-965F-AE80F7312E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2882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CDA-E4A6-D144-9353-ABC784FC47CB}" type="datetimeFigureOut">
              <a:rPr lang="en-AU" smtClean="0"/>
              <a:t>2/05/2018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046-F30E-604A-965F-AE80F7312E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3773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CDA-E4A6-D144-9353-ABC784FC47CB}" type="datetimeFigureOut">
              <a:rPr lang="en-AU" smtClean="0"/>
              <a:t>2/05/2018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046-F30E-604A-965F-AE80F7312E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391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20EB8-F7E3-4526-A357-0652470D331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8923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CDA-E4A6-D144-9353-ABC784FC47CB}" type="datetimeFigureOut">
              <a:rPr lang="en-AU" smtClean="0"/>
              <a:t>2/05/2018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046-F30E-604A-965F-AE80F7312E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5812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CDA-E4A6-D144-9353-ABC784FC47CB}" type="datetimeFigureOut">
              <a:rPr lang="en-AU" smtClean="0"/>
              <a:t>2/05/2018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046-F30E-604A-965F-AE80F7312E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4171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CDA-E4A6-D144-9353-ABC784FC47CB}" type="datetimeFigureOut">
              <a:rPr lang="en-AU" smtClean="0"/>
              <a:t>2/05/2018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046-F30E-604A-965F-AE80F7312E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278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CDA-E4A6-D144-9353-ABC784FC47CB}" type="datetimeFigureOut">
              <a:rPr lang="en-AU" smtClean="0"/>
              <a:t>2/05/2018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046-F30E-604A-965F-AE80F7312E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3636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CDA-E4A6-D144-9353-ABC784FC47CB}" type="datetimeFigureOut">
              <a:rPr lang="en-AU" smtClean="0"/>
              <a:t>2/05/2018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046-F30E-604A-965F-AE80F7312E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302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6" indent="0">
              <a:buNone/>
              <a:defRPr sz="1800"/>
            </a:lvl2pPr>
            <a:lvl3pPr marL="914231" indent="0">
              <a:buNone/>
              <a:defRPr sz="1600"/>
            </a:lvl3pPr>
            <a:lvl4pPr marL="1371347" indent="0">
              <a:buNone/>
              <a:defRPr sz="1400"/>
            </a:lvl4pPr>
            <a:lvl5pPr marL="1828462" indent="0">
              <a:buNone/>
              <a:defRPr sz="1400"/>
            </a:lvl5pPr>
            <a:lvl6pPr marL="2285578" indent="0">
              <a:buNone/>
              <a:defRPr sz="1400"/>
            </a:lvl6pPr>
            <a:lvl7pPr marL="2742694" indent="0">
              <a:buNone/>
              <a:defRPr sz="1400"/>
            </a:lvl7pPr>
            <a:lvl8pPr marL="3199809" indent="0">
              <a:buNone/>
              <a:defRPr sz="1400"/>
            </a:lvl8pPr>
            <a:lvl9pPr marL="365692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AD2F-F9EE-4859-A315-22EF61561C9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4607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20B64-BE7A-41C8-8DF9-06308DCABA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1899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5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6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7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8" indent="0">
              <a:buNone/>
              <a:defRPr sz="1600" b="1"/>
            </a:lvl6pPr>
            <a:lvl7pPr marL="2742694" indent="0">
              <a:buNone/>
              <a:defRPr sz="1600" b="1"/>
            </a:lvl7pPr>
            <a:lvl8pPr marL="3199809" indent="0">
              <a:buNone/>
              <a:defRPr sz="1600" b="1"/>
            </a:lvl8pPr>
            <a:lvl9pPr marL="36569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6" indent="0">
              <a:buNone/>
              <a:defRPr sz="2000" b="1"/>
            </a:lvl2pPr>
            <a:lvl3pPr marL="914231" indent="0">
              <a:buNone/>
              <a:defRPr sz="1800" b="1"/>
            </a:lvl3pPr>
            <a:lvl4pPr marL="1371347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8" indent="0">
              <a:buNone/>
              <a:defRPr sz="1600" b="1"/>
            </a:lvl6pPr>
            <a:lvl7pPr marL="2742694" indent="0">
              <a:buNone/>
              <a:defRPr sz="1600" b="1"/>
            </a:lvl7pPr>
            <a:lvl8pPr marL="3199809" indent="0">
              <a:buNone/>
              <a:defRPr sz="1600" b="1"/>
            </a:lvl8pPr>
            <a:lvl9pPr marL="36569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52681-D1F3-47CF-8425-9B6025FA4B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5725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17B99-9E96-4B72-9E6E-95464DA9D1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442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C9E14-01D7-4632-B885-8015810EA92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1513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6" indent="0">
              <a:buNone/>
              <a:defRPr sz="1200"/>
            </a:lvl2pPr>
            <a:lvl3pPr marL="914231" indent="0">
              <a:buNone/>
              <a:defRPr sz="1000"/>
            </a:lvl3pPr>
            <a:lvl4pPr marL="1371347" indent="0">
              <a:buNone/>
              <a:defRPr sz="900"/>
            </a:lvl4pPr>
            <a:lvl5pPr marL="1828462" indent="0">
              <a:buNone/>
              <a:defRPr sz="900"/>
            </a:lvl5pPr>
            <a:lvl6pPr marL="2285578" indent="0">
              <a:buNone/>
              <a:defRPr sz="900"/>
            </a:lvl6pPr>
            <a:lvl7pPr marL="2742694" indent="0">
              <a:buNone/>
              <a:defRPr sz="900"/>
            </a:lvl7pPr>
            <a:lvl8pPr marL="3199809" indent="0">
              <a:buNone/>
              <a:defRPr sz="900"/>
            </a:lvl8pPr>
            <a:lvl9pPr marL="36569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FF77B-09E5-408C-A32D-11CD2189F2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8522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6" indent="0">
              <a:buNone/>
              <a:defRPr sz="2800"/>
            </a:lvl2pPr>
            <a:lvl3pPr marL="914231" indent="0">
              <a:buNone/>
              <a:defRPr sz="2400"/>
            </a:lvl3pPr>
            <a:lvl4pPr marL="1371347" indent="0">
              <a:buNone/>
              <a:defRPr sz="2000"/>
            </a:lvl4pPr>
            <a:lvl5pPr marL="1828462" indent="0">
              <a:buNone/>
              <a:defRPr sz="2000"/>
            </a:lvl5pPr>
            <a:lvl6pPr marL="2285578" indent="0">
              <a:buNone/>
              <a:defRPr sz="2000"/>
            </a:lvl6pPr>
            <a:lvl7pPr marL="2742694" indent="0">
              <a:buNone/>
              <a:defRPr sz="2000"/>
            </a:lvl7pPr>
            <a:lvl8pPr marL="3199809" indent="0">
              <a:buNone/>
              <a:defRPr sz="2000"/>
            </a:lvl8pPr>
            <a:lvl9pPr marL="365692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6" indent="0">
              <a:buNone/>
              <a:defRPr sz="1200"/>
            </a:lvl2pPr>
            <a:lvl3pPr marL="914231" indent="0">
              <a:buNone/>
              <a:defRPr sz="1000"/>
            </a:lvl3pPr>
            <a:lvl4pPr marL="1371347" indent="0">
              <a:buNone/>
              <a:defRPr sz="900"/>
            </a:lvl4pPr>
            <a:lvl5pPr marL="1828462" indent="0">
              <a:buNone/>
              <a:defRPr sz="900"/>
            </a:lvl5pPr>
            <a:lvl6pPr marL="2285578" indent="0">
              <a:buNone/>
              <a:defRPr sz="900"/>
            </a:lvl6pPr>
            <a:lvl7pPr marL="2742694" indent="0">
              <a:buNone/>
              <a:defRPr sz="900"/>
            </a:lvl7pPr>
            <a:lvl8pPr marL="3199809" indent="0">
              <a:buNone/>
              <a:defRPr sz="900"/>
            </a:lvl8pPr>
            <a:lvl9pPr marL="36569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CE3C0-4448-4DF0-B594-E44EA3C67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4508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37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37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37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A9CA63-8C27-4856-ACCA-8DA6913FAF5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7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 Unicode MS" pitchFamily="34" charset="-128"/>
        </a:defRPr>
      </a:lvl5pPr>
      <a:lvl6pPr marL="457116" algn="ctr" rtl="0" fontAlgn="base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 Unicode MS" pitchFamily="34" charset="-128"/>
        </a:defRPr>
      </a:lvl6pPr>
      <a:lvl7pPr marL="914231" algn="ctr" rtl="0" fontAlgn="base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 Unicode MS" pitchFamily="34" charset="-128"/>
        </a:defRPr>
      </a:lvl7pPr>
      <a:lvl8pPr marL="1371347" algn="ctr" rtl="0" fontAlgn="base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 Unicode MS" pitchFamily="34" charset="-128"/>
        </a:defRPr>
      </a:lvl8pPr>
      <a:lvl9pPr marL="1828462" algn="ctr" rtl="0" fontAlgn="base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 Unicode MS" pitchFamily="34" charset="-128"/>
        </a:defRPr>
      </a:lvl9pPr>
    </p:titleStyle>
    <p:bodyStyle>
      <a:lvl1pPr marL="342838" indent="-342838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812" indent="-28569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2790" indent="-228558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599906" indent="-22855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4pPr>
      <a:lvl5pPr marL="2057020" indent="-228558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5pPr>
      <a:lvl6pPr marL="2514135" indent="-228558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6pPr>
      <a:lvl7pPr marL="2971250" indent="-228558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7pPr>
      <a:lvl8pPr marL="3428367" indent="-228558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8pPr>
      <a:lvl9pPr marL="3885483" indent="-228558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2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6" algn="l" defTabSz="9142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1" algn="l" defTabSz="9142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7" algn="l" defTabSz="9142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2" algn="l" defTabSz="9142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8" algn="l" defTabSz="9142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94" algn="l" defTabSz="9142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9" algn="l" defTabSz="9142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25" algn="l" defTabSz="9142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7CDA-E4A6-D144-9353-ABC784FC47CB}" type="datetimeFigureOut">
              <a:rPr lang="en-AU" smtClean="0"/>
              <a:t>2/05/2018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35046-F30E-604A-965F-AE80F7312E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302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80E3D4-0B9E-4FCF-B8AF-6847D3CCC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0" y="714455"/>
            <a:ext cx="4943958" cy="33526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BC814B-16C6-449B-9B17-ADA14D7F5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203" y="2433237"/>
            <a:ext cx="4943958" cy="37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7904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99" y="267215"/>
            <a:ext cx="9360978" cy="732424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Where Do We Go Next?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4A01C-9AFA-4C22-A3E9-992B09E52A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0" y="0"/>
            <a:ext cx="361188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E86FD3-4EC8-4726-9ADD-659BC88FC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78" y="1462006"/>
            <a:ext cx="8023215" cy="459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2890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99" y="267215"/>
            <a:ext cx="9360978" cy="732424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Where Do We Go Next?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4A01C-9AFA-4C22-A3E9-992B09E52A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0" y="0"/>
            <a:ext cx="361188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96E3FF-DF84-4979-8E75-14FED40F6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45" y="1007390"/>
            <a:ext cx="8508570" cy="533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Estimate genetic variation using large (&gt;50K) WGS samples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Arial" panose="020B0604020202020204"/>
              </a:rPr>
              <a:t>Estimate variance due to non-SNP variation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Arial" panose="020B0604020202020204"/>
              </a:rPr>
              <a:t>X chromosome!!</a:t>
            </a:r>
          </a:p>
          <a:p>
            <a:pPr marL="457200" indent="-457200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Large numbers of families in studies needed to dissect within vs between family effects</a:t>
            </a:r>
          </a:p>
          <a:p>
            <a:pPr marL="457200" indent="-457200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Genetics of disease progression/severity</a:t>
            </a:r>
          </a:p>
          <a:p>
            <a:pPr marL="457200" indent="-457200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Need analysis paradigm that’s true burden analysis, not collapsing of point mutations</a:t>
            </a:r>
          </a:p>
          <a:p>
            <a:pPr marL="457200" indent="-457200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Systematic analysis of biobank genetic data</a:t>
            </a:r>
          </a:p>
          <a:p>
            <a:pPr marL="457200" indent="-457200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Domain-specific sequence annotation</a:t>
            </a:r>
          </a:p>
          <a:p>
            <a:pPr marL="457200" indent="-457200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Need to know more about </a:t>
            </a:r>
            <a:r>
              <a:rPr lang="en-US" sz="2800" dirty="0" err="1">
                <a:solidFill>
                  <a:schemeClr val="bg1"/>
                </a:solidFill>
              </a:rPr>
              <a:t>transreg</a:t>
            </a:r>
            <a:r>
              <a:rPr lang="en-US" sz="2800" dirty="0">
                <a:solidFill>
                  <a:schemeClr val="bg1"/>
                </a:solidFill>
              </a:rPr>
              <a:t> networks– how they behave when perturbed</a:t>
            </a:r>
          </a:p>
          <a:p>
            <a:pPr marL="457200" indent="-457200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>
              <a:solidFill>
                <a:srgbClr val="FFFFFF"/>
              </a:solidFill>
              <a:latin typeface="Arial" panose="020B060402020202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251922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99" y="267215"/>
            <a:ext cx="9360978" cy="732424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Where Do We Go Next?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4A01C-9AFA-4C22-A3E9-992B09E52A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0" y="0"/>
            <a:ext cx="361188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96E3FF-DF84-4979-8E75-14FED40F6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45" y="1007390"/>
            <a:ext cx="8508570" cy="533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VNTRs and clonal expansion of mosaic sites may be whole new frontier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Scaling up expression studies overall:</a:t>
            </a:r>
          </a:p>
          <a:p>
            <a:pPr marL="914400" lvl="1" indent="-457200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Larger sample sizes</a:t>
            </a:r>
          </a:p>
          <a:p>
            <a:pPr marL="914400" lvl="1" indent="-457200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Single cell analysis - Human Cell Atlas, </a:t>
            </a:r>
            <a:r>
              <a:rPr lang="en-US" sz="2800" dirty="0" err="1">
                <a:solidFill>
                  <a:schemeClr val="bg1"/>
                </a:solidFill>
              </a:rPr>
              <a:t>etc</a:t>
            </a: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Integrated analyses connecting epigenetic and expression data and GWAS</a:t>
            </a:r>
          </a:p>
          <a:p>
            <a:pPr marL="457200" indent="-457200">
              <a:lnSpc>
                <a:spcPct val="9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Study expression during development and “de-development” (in cancer)</a:t>
            </a:r>
          </a:p>
          <a:p>
            <a:pPr marL="457200" indent="-457200">
              <a:lnSpc>
                <a:spcPct val="9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Phenotype risk scores to find hidden Mendelians in population, characterize phenotypic variation associated with genes not looked at yet</a:t>
            </a:r>
          </a:p>
          <a:p>
            <a:pPr marL="457200" indent="-457200">
              <a:lnSpc>
                <a:spcPct val="95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>
              <a:solidFill>
                <a:srgbClr val="FFFFFF"/>
              </a:solidFill>
              <a:latin typeface="Arial" panose="020B060402020202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5782332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99" y="267215"/>
            <a:ext cx="9360978" cy="732424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Where Do We Go Next?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4A01C-9AFA-4C22-A3E9-992B09E52A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0" y="0"/>
            <a:ext cx="361188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96E3FF-DF84-4979-8E75-14FED40F6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45" y="1007390"/>
            <a:ext cx="8508570" cy="533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Specific test of core vs. peripheral regulation– condition on set of core genes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Arial" panose="020B0604020202020204"/>
              </a:rPr>
              <a:t>Major need to build African and other non-European populations; African chip will help</a:t>
            </a:r>
          </a:p>
          <a:p>
            <a:pPr marL="457200" marR="0" lvl="0" indent="-45720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Arial" panose="020B0604020202020204"/>
              </a:rPr>
              <a:t>Leverage subpopulation differences like Dominican and Puerto Rican</a:t>
            </a:r>
          </a:p>
          <a:p>
            <a:pPr marL="457200" lvl="0" indent="-457200">
              <a:lnSpc>
                <a:spcPct val="9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More explicit modeling with infectious agents</a:t>
            </a:r>
          </a:p>
          <a:p>
            <a:pPr marL="457200" lvl="0" indent="-457200">
              <a:lnSpc>
                <a:spcPct val="9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Push for available data</a:t>
            </a:r>
          </a:p>
          <a:p>
            <a:pPr marL="457200" indent="-457200">
              <a:lnSpc>
                <a:spcPct val="95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>
              <a:solidFill>
                <a:srgbClr val="FFFFFF"/>
              </a:solidFill>
              <a:latin typeface="Arial" panose="020B060402020202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0970374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99" y="267215"/>
            <a:ext cx="9360978" cy="732424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Open Questions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4A01C-9AFA-4C22-A3E9-992B09E52A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0" y="0"/>
            <a:ext cx="361188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96E3FF-DF84-4979-8E75-14FED40F6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45" y="1007390"/>
            <a:ext cx="8508570" cy="533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0" indent="-457200">
              <a:lnSpc>
                <a:spcPct val="9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What modifies large effect mutations?</a:t>
            </a:r>
          </a:p>
          <a:p>
            <a:pPr marL="457200" lvl="0" indent="-457200">
              <a:lnSpc>
                <a:spcPct val="9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What explains widespread signals throughout the genome?</a:t>
            </a:r>
          </a:p>
          <a:p>
            <a:pPr marL="457200" lvl="0" indent="-457200">
              <a:lnSpc>
                <a:spcPct val="9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How much h2 driven by expression?</a:t>
            </a:r>
          </a:p>
          <a:p>
            <a:pPr marL="457200" lvl="0" indent="-457200">
              <a:lnSpc>
                <a:spcPct val="9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How much h2 driven by epigenetics?</a:t>
            </a:r>
          </a:p>
          <a:p>
            <a:pPr marL="457200" lvl="0" indent="-457200">
              <a:lnSpc>
                <a:spcPct val="9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Why do we see such strong </a:t>
            </a:r>
            <a:r>
              <a:rPr lang="en-US" sz="2800" dirty="0" err="1">
                <a:solidFill>
                  <a:srgbClr val="FFFFFF"/>
                </a:solidFill>
              </a:rPr>
              <a:t>gXe</a:t>
            </a:r>
            <a:r>
              <a:rPr lang="en-US" sz="2800" dirty="0">
                <a:solidFill>
                  <a:srgbClr val="FFFFFF"/>
                </a:solidFill>
              </a:rPr>
              <a:t> and epistatic interactions in animal and plant literature and not in humans?</a:t>
            </a:r>
          </a:p>
          <a:p>
            <a:pPr marL="457200" lvl="0" indent="-457200">
              <a:lnSpc>
                <a:spcPct val="95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95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>
              <a:solidFill>
                <a:srgbClr val="FFFFFF"/>
              </a:solidFill>
              <a:latin typeface="Arial" panose="020B060402020202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2483472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9483" y="363178"/>
            <a:ext cx="9360978" cy="835193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Histogram of Odds Ratios, MAF </a:t>
            </a:r>
            <a:r>
              <a:rPr lang="en-US" u="sng" dirty="0"/>
              <a:t>&lt;</a:t>
            </a:r>
            <a:r>
              <a:rPr lang="en-US" dirty="0"/>
              <a:t> 0.01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496AB7-9328-47C4-8681-AFCDDB450892}"/>
              </a:ext>
            </a:extLst>
          </p:cNvPr>
          <p:cNvGrpSpPr/>
          <p:nvPr/>
        </p:nvGrpSpPr>
        <p:grpSpPr>
          <a:xfrm>
            <a:off x="904097" y="1158359"/>
            <a:ext cx="10353202" cy="5179375"/>
            <a:chOff x="880324" y="1394849"/>
            <a:chExt cx="9989131" cy="4890701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1F3A3281-F15A-4F0A-9827-70BC60863E0D}"/>
                </a:ext>
              </a:extLst>
            </p:cNvPr>
            <p:cNvGraphicFramePr/>
            <p:nvPr>
              <p:extLst/>
            </p:nvPr>
          </p:nvGraphicFramePr>
          <p:xfrm>
            <a:off x="1515367" y="1394849"/>
            <a:ext cx="9354088" cy="44226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F17902-9C49-4E57-AB34-7998A3308F89}"/>
                </a:ext>
              </a:extLst>
            </p:cNvPr>
            <p:cNvSpPr txBox="1"/>
            <p:nvPr/>
          </p:nvSpPr>
          <p:spPr>
            <a:xfrm rot="16200000">
              <a:off x="338830" y="3421117"/>
              <a:ext cx="1483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Frequency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4686FB-445B-40D6-8790-E78B81F1AAAC}"/>
                </a:ext>
              </a:extLst>
            </p:cNvPr>
            <p:cNvSpPr txBox="1"/>
            <p:nvPr/>
          </p:nvSpPr>
          <p:spPr>
            <a:xfrm>
              <a:off x="4193351" y="5885440"/>
              <a:ext cx="45288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Odds Ratio (upper inclusive bound)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C76344-E2C9-4ACD-A56C-FDE58D031971}"/>
                </a:ext>
              </a:extLst>
            </p:cNvPr>
            <p:cNvSpPr txBox="1"/>
            <p:nvPr/>
          </p:nvSpPr>
          <p:spPr>
            <a:xfrm>
              <a:off x="3650702" y="5165489"/>
              <a:ext cx="3706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chemeClr val="bg1"/>
                  </a:solidFill>
                </a:rPr>
                <a:t>//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876ABD-A737-40CE-BBA2-FF2BC841D455}"/>
                </a:ext>
              </a:extLst>
            </p:cNvPr>
            <p:cNvSpPr txBox="1"/>
            <p:nvPr/>
          </p:nvSpPr>
          <p:spPr>
            <a:xfrm>
              <a:off x="6334776" y="5163786"/>
              <a:ext cx="3706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chemeClr val="bg1"/>
                  </a:solidFill>
                </a:rPr>
                <a:t>//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D812D6-3B68-4379-8746-05E826138DF3}"/>
                </a:ext>
              </a:extLst>
            </p:cNvPr>
            <p:cNvSpPr txBox="1"/>
            <p:nvPr/>
          </p:nvSpPr>
          <p:spPr>
            <a:xfrm>
              <a:off x="8367790" y="5163019"/>
              <a:ext cx="3706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chemeClr val="bg1"/>
                  </a:solidFill>
                </a:rPr>
                <a:t>//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791281-756A-489C-9366-08DEC0778D2D}"/>
                </a:ext>
              </a:extLst>
            </p:cNvPr>
            <p:cNvSpPr txBox="1"/>
            <p:nvPr/>
          </p:nvSpPr>
          <p:spPr>
            <a:xfrm>
              <a:off x="10043506" y="5169033"/>
              <a:ext cx="3706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chemeClr val="bg1"/>
                  </a:solidFill>
                </a:rPr>
                <a:t>//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954CC07-939B-4FB6-9AAB-AD03CD478DE0}"/>
              </a:ext>
            </a:extLst>
          </p:cNvPr>
          <p:cNvSpPr txBox="1"/>
          <p:nvPr/>
        </p:nvSpPr>
        <p:spPr>
          <a:xfrm>
            <a:off x="238440" y="6348614"/>
            <a:ext cx="7577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NHGRI-EBI Catalog, 86 discrete trait OR for MAF &lt; 0.01, 4/26/18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3864AE-DBB8-4956-902E-03F3BD021418}"/>
              </a:ext>
            </a:extLst>
          </p:cNvPr>
          <p:cNvGrpSpPr/>
          <p:nvPr/>
        </p:nvGrpSpPr>
        <p:grpSpPr>
          <a:xfrm>
            <a:off x="2112578" y="4071686"/>
            <a:ext cx="1639615" cy="232745"/>
            <a:chOff x="2112578" y="4071686"/>
            <a:chExt cx="1639615" cy="232745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07B482F-18EF-4C48-8D70-81D2DCCEC1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12578" y="4188865"/>
              <a:ext cx="163961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F5FC1C-071A-45D4-8713-5DF0D9A696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12578" y="4188367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F16B37-6EF9-4ACF-849C-3D6649C9C4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52193" y="4188367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C00DDC9-9CE5-4755-9E00-72F0D2190A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4493" y="4071686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3DCC201-3F98-4069-A0AB-60C957BCF8AE}"/>
              </a:ext>
            </a:extLst>
          </p:cNvPr>
          <p:cNvSpPr txBox="1"/>
          <p:nvPr/>
        </p:nvSpPr>
        <p:spPr>
          <a:xfrm>
            <a:off x="2601309" y="355042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13%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8B7B053-D1B8-4562-8A8C-796342DC3CBF}"/>
              </a:ext>
            </a:extLst>
          </p:cNvPr>
          <p:cNvGrpSpPr/>
          <p:nvPr/>
        </p:nvGrpSpPr>
        <p:grpSpPr>
          <a:xfrm>
            <a:off x="4162094" y="3849973"/>
            <a:ext cx="2364830" cy="264843"/>
            <a:chOff x="2112578" y="4071686"/>
            <a:chExt cx="1639615" cy="23274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CEDAFF1-2077-435A-8D3C-67CA9E830C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12578" y="4188865"/>
              <a:ext cx="163961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D9F4DFD-F259-4BDB-B55C-25E76F6526C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12578" y="4188367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3C4BAFE-79C7-4194-B419-61ABF5A5C6A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52193" y="4188367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36C1BC0-D7CE-428A-9289-E5B86B0A855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4493" y="4071686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70F9CF4-1F8C-49EF-9A0C-4CA7AE008458}"/>
              </a:ext>
            </a:extLst>
          </p:cNvPr>
          <p:cNvSpPr txBox="1"/>
          <p:nvPr/>
        </p:nvSpPr>
        <p:spPr>
          <a:xfrm>
            <a:off x="4992414" y="326138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31%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6753123-4A4A-4DC2-B252-47A288434B4F}"/>
              </a:ext>
            </a:extLst>
          </p:cNvPr>
          <p:cNvGrpSpPr/>
          <p:nvPr/>
        </p:nvGrpSpPr>
        <p:grpSpPr>
          <a:xfrm>
            <a:off x="6963101" y="4082192"/>
            <a:ext cx="1639615" cy="232745"/>
            <a:chOff x="2112578" y="4071686"/>
            <a:chExt cx="1639615" cy="232745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F17FC7-64F0-440E-BDD5-193691253A2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12578" y="4188865"/>
              <a:ext cx="163961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BD32DF5-9F0E-4458-9512-9B25C5BA743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12578" y="4188367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17BBE14-B7E2-4C49-9ABC-74A4F79BC1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52193" y="4188367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BC30906-83E7-4BF2-8D12-D65ED6FD33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4493" y="4071686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CAF5A530-3CC9-43CA-AA73-BE48B46144D1}"/>
              </a:ext>
            </a:extLst>
          </p:cNvPr>
          <p:cNvSpPr txBox="1"/>
          <p:nvPr/>
        </p:nvSpPr>
        <p:spPr>
          <a:xfrm>
            <a:off x="7478117" y="350838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14%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E64479B-E9D7-4A24-A53E-0D950CBE8181}"/>
              </a:ext>
            </a:extLst>
          </p:cNvPr>
          <p:cNvGrpSpPr/>
          <p:nvPr/>
        </p:nvGrpSpPr>
        <p:grpSpPr>
          <a:xfrm>
            <a:off x="9101957" y="1853992"/>
            <a:ext cx="2070549" cy="258586"/>
            <a:chOff x="2112578" y="4071686"/>
            <a:chExt cx="1639615" cy="23274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DDF4FBA-C4BC-47ED-B2C7-F40857C346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12578" y="4188865"/>
              <a:ext cx="163961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4D16A52-73B0-4D74-9206-3BBAE961E0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12578" y="4188367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0E0EF9B-BF35-4DB5-A1EA-AA9C623CE43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52193" y="4188367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8661823-7212-4B75-9017-946ABB8346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4493" y="4071686"/>
              <a:ext cx="0" cy="11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D3255BD-E2C6-431B-B01C-8B1EFE45DF56}"/>
              </a:ext>
            </a:extLst>
          </p:cNvPr>
          <p:cNvSpPr txBox="1"/>
          <p:nvPr/>
        </p:nvSpPr>
        <p:spPr>
          <a:xfrm>
            <a:off x="9806172" y="139052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42%</a:t>
            </a:r>
          </a:p>
        </p:txBody>
      </p:sp>
    </p:spTree>
    <p:extLst>
      <p:ext uri="{BB962C8B-B14F-4D97-AF65-F5344CB8AC3E}">
        <p14:creationId xmlns:p14="http://schemas.microsoft.com/office/powerpoint/2010/main" val="207169252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99" y="267215"/>
            <a:ext cx="9360978" cy="732424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What is the Value?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4A01C-9AFA-4C22-A3E9-992B09E52A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0" y="0"/>
            <a:ext cx="361188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96E3FF-DF84-4979-8E75-14FED40F6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45" y="1007390"/>
            <a:ext cx="8508570" cy="533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Essential for prediction: 45% variance, 40% prediction for height</a:t>
            </a:r>
          </a:p>
          <a:p>
            <a:pPr marL="457200" marR="0" lvl="0" indent="-45720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Arial" panose="020B0604020202020204"/>
              </a:rPr>
              <a:t>So much of genome contributes to variation,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/>
              </a:rPr>
              <a:t>impt</a:t>
            </a:r>
            <a:r>
              <a:rPr lang="en-US" sz="2800" dirty="0">
                <a:solidFill>
                  <a:srgbClr val="FFFFFF"/>
                </a:solidFill>
                <a:latin typeface="Arial" panose="020B0604020202020204"/>
              </a:rPr>
              <a:t> contribution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Arial" panose="020B0604020202020204"/>
              </a:rPr>
              <a:t>Value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/>
              </a:rPr>
              <a:t>fo</a:t>
            </a:r>
            <a:r>
              <a:rPr lang="en-US" sz="2800" dirty="0">
                <a:solidFill>
                  <a:srgbClr val="FFFFFF"/>
                </a:solidFill>
                <a:latin typeface="Arial" panose="020B0604020202020204"/>
              </a:rPr>
              <a:t> r understanding evolution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Arial" panose="020B0604020202020204"/>
              </a:rPr>
              <a:t>Neil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/>
              </a:rPr>
              <a:t>Risch’s</a:t>
            </a:r>
            <a:r>
              <a:rPr lang="en-US" sz="2800" dirty="0">
                <a:solidFill>
                  <a:srgbClr val="FFFFFF"/>
                </a:solidFill>
                <a:latin typeface="Arial" panose="020B0604020202020204"/>
              </a:rPr>
              <a:t> 15 alleles for autism-- revolutionary</a:t>
            </a:r>
            <a:endParaRPr lang="en-US" sz="2800" dirty="0">
              <a:solidFill>
                <a:schemeClr val="bg1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>
              <a:solidFill>
                <a:srgbClr val="FFFFFF"/>
              </a:solidFill>
              <a:latin typeface="Arial" panose="020B060402020202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3238388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10 years of discovery (not being smug)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Enormous progress (e.g. contrast with decades before)</a:t>
            </a:r>
          </a:p>
          <a:p>
            <a:pPr lvl="1"/>
            <a:r>
              <a:rPr lang="en-AU" dirty="0"/>
              <a:t>GWAS as an experimental design not questioned anymore</a:t>
            </a:r>
          </a:p>
          <a:p>
            <a:pPr lvl="1"/>
            <a:r>
              <a:rPr lang="en-AU" dirty="0"/>
              <a:t>Common vs rare variant debate largely disappeared</a:t>
            </a:r>
          </a:p>
          <a:p>
            <a:pPr lvl="1"/>
            <a:r>
              <a:rPr lang="en-AU" dirty="0"/>
              <a:t>Resolution of genes and (some) gene variants</a:t>
            </a:r>
          </a:p>
          <a:p>
            <a:pPr lvl="1"/>
            <a:r>
              <a:rPr lang="en-AU" dirty="0"/>
              <a:t>New questions, new discoveries, new knowledge</a:t>
            </a:r>
          </a:p>
          <a:p>
            <a:r>
              <a:rPr lang="en-AU" dirty="0"/>
              <a:t>Technology &amp; data-driven hypothesis generating science</a:t>
            </a:r>
          </a:p>
          <a:p>
            <a:r>
              <a:rPr lang="en-AU" dirty="0"/>
              <a:t>Powerful data resources</a:t>
            </a:r>
          </a:p>
          <a:p>
            <a:pPr lvl="1"/>
            <a:r>
              <a:rPr lang="en-AU" dirty="0"/>
              <a:t>GWAS summary statistics &amp; GWAS Catalogue</a:t>
            </a:r>
          </a:p>
          <a:p>
            <a:pPr lvl="1"/>
            <a:r>
              <a:rPr lang="en-AU" dirty="0" err="1"/>
              <a:t>GTEx</a:t>
            </a:r>
            <a:endParaRPr lang="en-AU" dirty="0"/>
          </a:p>
          <a:p>
            <a:pPr lvl="1"/>
            <a:r>
              <a:rPr lang="en-AU" dirty="0"/>
              <a:t>Epigenetic Roadmap; ENCODE</a:t>
            </a:r>
          </a:p>
          <a:p>
            <a:pPr lvl="1"/>
            <a:r>
              <a:rPr lang="en-AU" dirty="0"/>
              <a:t>UK Biobank</a:t>
            </a:r>
          </a:p>
        </p:txBody>
      </p:sp>
    </p:spTree>
    <p:extLst>
      <p:ext uri="{BB962C8B-B14F-4D97-AF65-F5344CB8AC3E}">
        <p14:creationId xmlns:p14="http://schemas.microsoft.com/office/powerpoint/2010/main" val="918721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Broad summary of workshop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Core: Quantification of genetic architecture of complex traits</a:t>
            </a:r>
          </a:p>
          <a:p>
            <a:pPr lvl="1"/>
            <a:r>
              <a:rPr lang="en-AU" dirty="0"/>
              <a:t>from SNP arrays to WGS (including </a:t>
            </a:r>
            <a:r>
              <a:rPr lang="en-AU" i="1" dirty="0"/>
              <a:t>de novo</a:t>
            </a:r>
            <a:r>
              <a:rPr lang="en-AU" dirty="0"/>
              <a:t>), within and </a:t>
            </a:r>
            <a:r>
              <a:rPr lang="en-AU"/>
              <a:t>between populations</a:t>
            </a:r>
            <a:endParaRPr lang="en-AU" dirty="0"/>
          </a:p>
          <a:p>
            <a:pPr lvl="1"/>
            <a:r>
              <a:rPr lang="en-AU"/>
              <a:t>substantial </a:t>
            </a:r>
            <a:r>
              <a:rPr lang="en-AU" dirty="0"/>
              <a:t>proportion of h</a:t>
            </a:r>
            <a:r>
              <a:rPr lang="en-AU" baseline="30000" dirty="0"/>
              <a:t>2</a:t>
            </a:r>
            <a:r>
              <a:rPr lang="en-AU" dirty="0"/>
              <a:t> now captured from known variants</a:t>
            </a:r>
          </a:p>
          <a:p>
            <a:pPr lvl="1"/>
            <a:r>
              <a:rPr lang="en-AU" dirty="0"/>
              <a:t>(nearly) all traits are polygenic: many genes &amp; gene variants contribute to genetic variation</a:t>
            </a:r>
          </a:p>
          <a:p>
            <a:r>
              <a:rPr lang="en-AU" dirty="0"/>
              <a:t>Front-end: How does natural selection shape trait-specific architecture?</a:t>
            </a:r>
          </a:p>
          <a:p>
            <a:pPr lvl="1"/>
            <a:r>
              <a:rPr lang="en-AU" dirty="0"/>
              <a:t>trait-fitness relationships</a:t>
            </a:r>
          </a:p>
          <a:p>
            <a:r>
              <a:rPr lang="en-AU" dirty="0"/>
              <a:t>Back-end: How does </a:t>
            </a:r>
            <a:r>
              <a:rPr lang="en-AU" dirty="0" err="1"/>
              <a:t>polygenicity</a:t>
            </a:r>
            <a:r>
              <a:rPr lang="en-AU" dirty="0"/>
              <a:t> work biologically?</a:t>
            </a:r>
          </a:p>
          <a:p>
            <a:pPr lvl="1"/>
            <a:r>
              <a:rPr lang="en-AU" dirty="0"/>
              <a:t>coding changes, gene regulation</a:t>
            </a:r>
          </a:p>
          <a:p>
            <a:pPr lvl="1"/>
            <a:r>
              <a:rPr lang="en-AU" dirty="0"/>
              <a:t>gene expression networks (core vs peripheral genes)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54A01C-9AFA-4C22-A3E9-992B09E52A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0" y="0"/>
            <a:ext cx="361188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64E96F-CD75-4E77-A8F8-E47D119150F4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656697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98" y="267215"/>
            <a:ext cx="9128501" cy="732424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What Have We Learned?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0445" y="1007390"/>
            <a:ext cx="8508570" cy="533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Using all associated or even all genotyped SNPs explains much more h2 than genome-wide significant (GWS) SNPs: height 45% vs 5%; LDL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Rare variants have larger effects but collectively contribute small amount h2</a:t>
            </a:r>
            <a:endParaRPr lang="en-US" sz="2800" dirty="0">
              <a:solidFill>
                <a:srgbClr val="FFFFFF"/>
              </a:solidFill>
              <a:latin typeface="Arial" panose="020B0604020202020204"/>
            </a:endParaRPr>
          </a:p>
          <a:p>
            <a:pPr marL="457200" lvl="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Few examples of dominance variance (1-3%)</a:t>
            </a:r>
          </a:p>
          <a:p>
            <a:pPr marL="457200" lvl="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Much genetic variance captured by arrays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FFFF"/>
                </a:solidFill>
              </a:rPr>
              <a:t>Few interactions currently seen are with very large effect loci like MHC</a:t>
            </a:r>
          </a:p>
          <a:p>
            <a:pPr marL="457200" lvl="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>
              <a:solidFill>
                <a:schemeClr val="bg1"/>
              </a:solidFill>
              <a:latin typeface="Arial" panose="020B060402020202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>
              <a:solidFill>
                <a:schemeClr val="bg1"/>
              </a:solidFill>
              <a:latin typeface="Arial" panose="020B0604020202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4A01C-9AFA-4C22-A3E9-992B09E52A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0" y="0"/>
            <a:ext cx="3611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4350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99" y="267215"/>
            <a:ext cx="9360978" cy="732424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Deleted Learned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4A01C-9AFA-4C22-A3E9-992B09E52A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0" y="0"/>
            <a:ext cx="361188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96E3FF-DF84-4979-8E75-14FED40F6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45" y="1007390"/>
            <a:ext cx="8508570" cy="533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Structurally unstable loci more challenging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Improve inferences about trait-specific evolutionary forces to allow better predictions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Quantify additional effect of rare variants: 57%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Dichotomy between germline (heritable,  predictable) and acquired mutations (capricious, random) not as firm as previously thought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Sex differences also seen with induced mutations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Understanding how evolution shapes architecture helps explain missing heritability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Common variants explain 1/3 – 2/3 (based on method); </a:t>
            </a:r>
            <a:r>
              <a:rPr lang="en-US" sz="2800" i="1" dirty="0">
                <a:solidFill>
                  <a:srgbClr val="66FFFF"/>
                </a:solidFill>
              </a:rPr>
              <a:t>shouldn’t this differ across traits?</a:t>
            </a:r>
            <a:r>
              <a:rPr lang="en-US" sz="2800" dirty="0">
                <a:solidFill>
                  <a:srgbClr val="66FFFF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lvl="0" indent="-457200">
              <a:lnSpc>
                <a:spcPct val="95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95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>
              <a:solidFill>
                <a:srgbClr val="FFFFFF"/>
              </a:solidFill>
              <a:latin typeface="Arial" panose="020B060402020202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5413463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99" y="267215"/>
            <a:ext cx="9360978" cy="732424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Deleted Learned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4A01C-9AFA-4C22-A3E9-992B09E52A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0" y="0"/>
            <a:ext cx="361188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96E3FF-DF84-4979-8E75-14FED40F6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45" y="1007390"/>
            <a:ext cx="8508570" cy="533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Common variants explain 1/3 – 2/3 (based on method); </a:t>
            </a:r>
            <a:r>
              <a:rPr lang="en-US" sz="2800" i="1" dirty="0">
                <a:solidFill>
                  <a:srgbClr val="66FFFF"/>
                </a:solidFill>
              </a:rPr>
              <a:t>shouldn’t this differ across traits?</a:t>
            </a:r>
            <a:r>
              <a:rPr lang="en-US" sz="2800" dirty="0">
                <a:solidFill>
                  <a:srgbClr val="66FFFF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Multiple methods for assessing h2-SNPs</a:t>
            </a:r>
          </a:p>
          <a:p>
            <a:pPr marL="457200" lvl="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FFFF"/>
                </a:solidFill>
              </a:rPr>
              <a:t>Binary traits are hard: </a:t>
            </a:r>
          </a:p>
          <a:p>
            <a:pPr marL="914400" lvl="1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Difference between SNP-h2 and pedigree-h2 greater for discrete traits than quantitative</a:t>
            </a:r>
          </a:p>
          <a:p>
            <a:pPr marL="914400" lvl="1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Methodologic assumptions violated</a:t>
            </a:r>
          </a:p>
          <a:p>
            <a:pPr marL="914400" lvl="1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Need better data to quantitate: age of onset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GWAS of recurring mutations, low </a:t>
            </a:r>
            <a:r>
              <a:rPr lang="en-US" sz="2800" dirty="0" err="1">
                <a:solidFill>
                  <a:schemeClr val="bg1"/>
                </a:solidFill>
              </a:rPr>
              <a:t>freq</a:t>
            </a:r>
            <a:r>
              <a:rPr lang="en-US" sz="2800" dirty="0">
                <a:solidFill>
                  <a:schemeClr val="bg1"/>
                </a:solidFill>
              </a:rPr>
              <a:t> causal variants (0.05-0.5%) with high ORs (19-700)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endParaRPr lang="en-US" sz="28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lvl="0" indent="-457200">
              <a:lnSpc>
                <a:spcPct val="95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95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>
              <a:solidFill>
                <a:srgbClr val="FFFFFF"/>
              </a:solidFill>
              <a:latin typeface="Arial" panose="020B060402020202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0026041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99" y="267215"/>
            <a:ext cx="9360978" cy="732424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Deleted Learned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4A01C-9AFA-4C22-A3E9-992B09E52A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0" y="0"/>
            <a:ext cx="361188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96E3FF-DF84-4979-8E75-14FED40F6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45" y="1007390"/>
            <a:ext cx="8508570" cy="533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Gene expression contributes sizeable but not majority fraction to trait h2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Perhaps developmental order is key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Increasing evidence of polygenic risk score-by- environment interactions: upper levels BMI in UKBB—</a:t>
            </a:r>
            <a:r>
              <a:rPr lang="en-US" sz="2800" i="1" dirty="0">
                <a:solidFill>
                  <a:srgbClr val="66FFFF"/>
                </a:solidFill>
              </a:rPr>
              <a:t>is this an epidemiologist’s interaction?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Family studies valuable for: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causal </a:t>
            </a:r>
            <a:r>
              <a:rPr lang="en-US" sz="2800" i="1" dirty="0">
                <a:solidFill>
                  <a:schemeClr val="bg1"/>
                </a:solidFill>
              </a:rPr>
              <a:t>de novo</a:t>
            </a:r>
            <a:r>
              <a:rPr lang="en-US" sz="2800" dirty="0">
                <a:solidFill>
                  <a:schemeClr val="bg1"/>
                </a:solidFill>
              </a:rPr>
              <a:t> mutations: false negatives 4%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detection of shared genomic segments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PAGE finds 150 variants with MAF&gt;0.05 not seen in other databases; 40% increase in </a:t>
            </a:r>
            <a:r>
              <a:rPr lang="en-US" sz="2800" dirty="0" err="1">
                <a:solidFill>
                  <a:schemeClr val="bg1"/>
                </a:solidFill>
              </a:rPr>
              <a:t>ClinVar</a:t>
            </a:r>
            <a:r>
              <a:rPr lang="en-US" sz="2800" dirty="0">
                <a:solidFill>
                  <a:schemeClr val="bg1"/>
                </a:solidFill>
              </a:rPr>
              <a:t> conflicted variants that can be adjudicated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lvl="0" indent="-457200">
              <a:lnSpc>
                <a:spcPct val="95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95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>
              <a:solidFill>
                <a:srgbClr val="FFFFFF"/>
              </a:solidFill>
              <a:latin typeface="Arial" panose="020B060402020202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5813278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99" y="267215"/>
            <a:ext cx="9360978" cy="732424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Deleted Learned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4A01C-9AFA-4C22-A3E9-992B09E52A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0" y="0"/>
            <a:ext cx="361188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96E3FF-DF84-4979-8E75-14FED40F6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45" y="1007390"/>
            <a:ext cx="8508570" cy="533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Most additive variance explained by markers undifferentiated by ancestry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Can use genetics-first approach to get into treatment early: two major infections &lt; age 50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GWS loci explain 20% variance in LDL-C vs. 80% genome-wide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Common diallelic SVs now part of large datasets, routinely imputed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lvl="0" indent="-457200">
              <a:lnSpc>
                <a:spcPct val="95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95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>
              <a:solidFill>
                <a:srgbClr val="FFFFFF"/>
              </a:solidFill>
              <a:latin typeface="Arial" panose="020B060402020202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1935483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98" y="267215"/>
            <a:ext cx="9128501" cy="732424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What Have We Learned?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0445" y="1007390"/>
            <a:ext cx="8818538" cy="533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14400" lvl="1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4A01C-9AFA-4C22-A3E9-992B09E52A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0" y="0"/>
            <a:ext cx="3611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1592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98" y="267215"/>
            <a:ext cx="9128501" cy="732424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What Have We Learned?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0445" y="1007390"/>
            <a:ext cx="8508570" cy="533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Arial" panose="020B0604020202020204"/>
              </a:rPr>
              <a:t>In Crohn’s transcriptomics more predictive of disease course than genomics, probably more environmental– </a:t>
            </a:r>
            <a:r>
              <a:rPr lang="en-US" sz="2800" i="1" dirty="0">
                <a:solidFill>
                  <a:srgbClr val="66FFFF"/>
                </a:solidFill>
                <a:latin typeface="Arial" panose="020B0604020202020204"/>
              </a:rPr>
              <a:t>others?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/>
              </a:rPr>
              <a:t>Lifetime risk has major impact on h2 estimates yet rarely know lifetime risks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PheWAS</a:t>
            </a:r>
            <a:r>
              <a:rPr lang="en-US" sz="2800" dirty="0">
                <a:solidFill>
                  <a:schemeClr val="bg1"/>
                </a:solidFill>
              </a:rPr>
              <a:t> new since 2009, shows IBD co-segregates with P disorders, long QT; protective for tongue-tied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Beginning to explain pleiotropic surprises: </a:t>
            </a:r>
            <a:r>
              <a:rPr lang="en-US" sz="2800" i="1" dirty="0">
                <a:solidFill>
                  <a:schemeClr val="bg1"/>
                </a:solidFill>
              </a:rPr>
              <a:t>LRKK2 </a:t>
            </a:r>
            <a:r>
              <a:rPr lang="en-US" sz="2800" dirty="0">
                <a:solidFill>
                  <a:schemeClr val="bg1"/>
                </a:solidFill>
              </a:rPr>
              <a:t>kinase domain variants in Crohn’s and Parkinson’s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>
              <a:solidFill>
                <a:schemeClr val="bg1"/>
              </a:solidFill>
              <a:latin typeface="Arial" panose="020B0604020202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4A01C-9AFA-4C22-A3E9-992B09E52A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0" y="0"/>
            <a:ext cx="3611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2250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98" y="267215"/>
            <a:ext cx="9128501" cy="732424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What Have We Learned?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0445" y="1007390"/>
            <a:ext cx="8663554" cy="533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0" indent="-4572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FFFF"/>
                </a:solidFill>
              </a:rPr>
              <a:t>Clinical diagnostic sequencing can work well for subset of diseases and well-defined genes, even with poor phenotypic characterization and no idea of gene; would not have expected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Sequencing in complex diseases identifies significant number </a:t>
            </a:r>
            <a:r>
              <a:rPr lang="en-US" sz="2800" dirty="0" err="1">
                <a:solidFill>
                  <a:srgbClr val="FFFFFF"/>
                </a:solidFill>
              </a:rPr>
              <a:t>monogenics</a:t>
            </a:r>
            <a:r>
              <a:rPr lang="en-US" sz="2800" dirty="0">
                <a:solidFill>
                  <a:srgbClr val="FFFFFF"/>
                </a:solidFill>
              </a:rPr>
              <a:t> where treatment altered: </a:t>
            </a:r>
            <a:r>
              <a:rPr lang="en-US" sz="2800" dirty="0" err="1">
                <a:solidFill>
                  <a:srgbClr val="FFFFFF"/>
                </a:solidFill>
              </a:rPr>
              <a:t>Alport’s</a:t>
            </a:r>
            <a:r>
              <a:rPr lang="en-US" sz="2800" dirty="0">
                <a:solidFill>
                  <a:srgbClr val="FFFFFF"/>
                </a:solidFill>
              </a:rPr>
              <a:t>, Wilson’s, MODY– when to look?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Rare that point mutation outside gene will have strong effects on gene expression because built-in redundancy– remains to be proven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SVs across genome make very small contribution, because relatively few associations (~1000?) but at individual locus 2-4X variance of lead SNP</a:t>
            </a:r>
            <a:endParaRPr lang="en-US" sz="28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/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>
              <a:solidFill>
                <a:schemeClr val="bg1"/>
              </a:solidFill>
              <a:latin typeface="Arial" panose="020B0604020202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4A01C-9AFA-4C22-A3E9-992B09E52A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0" y="0"/>
            <a:ext cx="3611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543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98" y="267215"/>
            <a:ext cx="9128501" cy="732424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What Have We Learned?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0445" y="1007390"/>
            <a:ext cx="8663554" cy="533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/>
              </a:rPr>
              <a:t>Acquired mutations may contribute to h2—tendency to mutate and object of clonal selection are inherited?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/>
              </a:rPr>
              <a:t>&gt; 8K mosaic segmental mutations at least 1% fraction in 150K UKBB ppts; cluster in genomic hotspots like fragile sites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/>
              </a:rPr>
              <a:t>Value of widely accessible datasets on vast numbers of people; imputation and IBD more powerful as datasets expand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Most phenotypic variance due to regulatory variation in genes expressed in “right” tissues but </a:t>
            </a:r>
            <a:r>
              <a:rPr lang="en-US" sz="2800" i="1" dirty="0">
                <a:solidFill>
                  <a:srgbClr val="66FFFF"/>
                </a:solidFill>
              </a:rPr>
              <a:t>without direct roles in disease– how do we know?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>
              <a:solidFill>
                <a:schemeClr val="bg1"/>
              </a:solidFill>
              <a:latin typeface="Arial" panose="020B0604020202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4A01C-9AFA-4C22-A3E9-992B09E52A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0" y="0"/>
            <a:ext cx="3611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4287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98" y="267215"/>
            <a:ext cx="9128501" cy="732424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What Have We Learned?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0445" y="1007390"/>
            <a:ext cx="8663554" cy="533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Peripheral genes outnumber core genes 100:1 but effects very small, may explain why huge fraction of genome contributes to single trait- model to be studied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Genetics of gene expression: large catalogs of cis-</a:t>
            </a:r>
            <a:r>
              <a:rPr lang="en-US" sz="2800" dirty="0" err="1">
                <a:solidFill>
                  <a:schemeClr val="bg1"/>
                </a:solidFill>
              </a:rPr>
              <a:t>eQTLs</a:t>
            </a:r>
            <a:r>
              <a:rPr lang="en-US" sz="2800" dirty="0">
                <a:solidFill>
                  <a:schemeClr val="bg1"/>
                </a:solidFill>
              </a:rPr>
              <a:t>, diverse contexts, variants, phenotypes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Rare variants drive extreme expression levels, in aggregate may explain large proportion h2 of expression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Genetic variation in sexual dimorphism as context-dependent effect; in flies massive gene X sex and </a:t>
            </a:r>
            <a:r>
              <a:rPr lang="en-US" sz="2800" dirty="0" err="1">
                <a:solidFill>
                  <a:schemeClr val="bg1"/>
                </a:solidFill>
              </a:rPr>
              <a:t>gXe</a:t>
            </a:r>
            <a:r>
              <a:rPr lang="en-US" sz="2800" dirty="0">
                <a:solidFill>
                  <a:schemeClr val="bg1"/>
                </a:solidFill>
              </a:rPr>
              <a:t> interactions</a:t>
            </a:r>
          </a:p>
          <a:p>
            <a:pPr marL="457200" lvl="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Much interaction is antagonistic, may explain small effect sizes– </a:t>
            </a:r>
            <a:r>
              <a:rPr lang="en-US" sz="2800" i="1" dirty="0">
                <a:solidFill>
                  <a:srgbClr val="66FFFF"/>
                </a:solidFill>
              </a:rPr>
              <a:t>could this be similar in humans?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4A01C-9AFA-4C22-A3E9-992B09E52A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0" y="0"/>
            <a:ext cx="3611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6673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98" y="267215"/>
            <a:ext cx="9128501" cy="732424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What Have We Learned?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0445" y="1007390"/>
            <a:ext cx="8663554" cy="533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Had expected SNPs in cancer pathways to affect multiple cancer types but now 90% of SNPs or even loci in cancer not seen in another cancer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Polygenic risk scores can separate 10-fold differences in risk, will soon be important clinically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True </a:t>
            </a:r>
            <a:r>
              <a:rPr lang="en-US" sz="2800" dirty="0" err="1">
                <a:solidFill>
                  <a:schemeClr val="bg1"/>
                </a:solidFill>
              </a:rPr>
              <a:t>gXe</a:t>
            </a:r>
            <a:r>
              <a:rPr lang="en-US" sz="2800" dirty="0">
                <a:solidFill>
                  <a:schemeClr val="bg1"/>
                </a:solidFill>
              </a:rPr>
              <a:t> rare, as is </a:t>
            </a:r>
            <a:r>
              <a:rPr lang="en-US" sz="2800" dirty="0" err="1">
                <a:solidFill>
                  <a:schemeClr val="bg1"/>
                </a:solidFill>
              </a:rPr>
              <a:t>eXe</a:t>
            </a:r>
            <a:r>
              <a:rPr lang="en-US" sz="2800" dirty="0">
                <a:solidFill>
                  <a:schemeClr val="bg1"/>
                </a:solidFill>
              </a:rPr>
              <a:t>; partly due to need for large studies and accurate classification exposure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Even if no true interaction, absolute risk difference  of non-genetic RF at high genetic risk much greater 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Risks seem to multiply without synergism, interactions unlikely to improve prediction– good news for risk prediction algorithms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4A01C-9AFA-4C22-A3E9-992B09E52A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0" y="0"/>
            <a:ext cx="3611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5090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98" y="267215"/>
            <a:ext cx="9128501" cy="732424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What Have We Learned?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0445" y="1007390"/>
            <a:ext cx="8818538" cy="533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Family studies valuable for: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causal </a:t>
            </a:r>
            <a:r>
              <a:rPr lang="en-US" sz="2800" i="1" dirty="0">
                <a:solidFill>
                  <a:schemeClr val="bg1"/>
                </a:solidFill>
              </a:rPr>
              <a:t>de novo</a:t>
            </a:r>
            <a:r>
              <a:rPr lang="en-US" sz="2800" dirty="0">
                <a:solidFill>
                  <a:schemeClr val="bg1"/>
                </a:solidFill>
              </a:rPr>
              <a:t> mutations: false negatives 4%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detection of shared genomic segments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Heterogeneity in Mendelian conditions extensive, both allelic and locus, “multi-</a:t>
            </a:r>
            <a:r>
              <a:rPr lang="en-US" sz="2800" dirty="0" err="1">
                <a:solidFill>
                  <a:schemeClr val="bg1"/>
                </a:solidFill>
              </a:rPr>
              <a:t>Mendels</a:t>
            </a:r>
            <a:r>
              <a:rPr lang="en-US" sz="2800" dirty="0">
                <a:solidFill>
                  <a:schemeClr val="bg1"/>
                </a:solidFill>
              </a:rPr>
              <a:t>” 3-4%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Two locus models can explain incomplete penetrance: </a:t>
            </a:r>
            <a:r>
              <a:rPr lang="en-US" sz="2800" i="1" dirty="0">
                <a:solidFill>
                  <a:schemeClr val="bg1"/>
                </a:solidFill>
              </a:rPr>
              <a:t>SMAD6</a:t>
            </a:r>
            <a:r>
              <a:rPr lang="en-US" sz="2800" dirty="0">
                <a:solidFill>
                  <a:schemeClr val="bg1"/>
                </a:solidFill>
              </a:rPr>
              <a:t> and </a:t>
            </a:r>
            <a:r>
              <a:rPr lang="en-US" sz="2800" i="1" dirty="0">
                <a:solidFill>
                  <a:schemeClr val="bg1"/>
                </a:solidFill>
              </a:rPr>
              <a:t>BMP2</a:t>
            </a:r>
            <a:r>
              <a:rPr lang="en-US" sz="2800" dirty="0">
                <a:solidFill>
                  <a:schemeClr val="bg1"/>
                </a:solidFill>
              </a:rPr>
              <a:t>; also </a:t>
            </a:r>
            <a:r>
              <a:rPr lang="en-US" sz="2800" i="1" dirty="0">
                <a:solidFill>
                  <a:schemeClr val="bg1"/>
                </a:solidFill>
              </a:rPr>
              <a:t>TBX6</a:t>
            </a:r>
            <a:r>
              <a:rPr lang="en-US" sz="2800" dirty="0">
                <a:solidFill>
                  <a:schemeClr val="bg1"/>
                </a:solidFill>
              </a:rPr>
              <a:t> null and </a:t>
            </a:r>
            <a:r>
              <a:rPr lang="en-US" sz="2800" dirty="0" err="1">
                <a:solidFill>
                  <a:schemeClr val="bg1"/>
                </a:solidFill>
              </a:rPr>
              <a:t>hypomorphic</a:t>
            </a:r>
            <a:r>
              <a:rPr lang="en-US" sz="2800" dirty="0">
                <a:solidFill>
                  <a:schemeClr val="bg1"/>
                </a:solidFill>
              </a:rPr>
              <a:t> alleles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Benefit of adding 50K non-Europeans to GIANT: reduces credible set sizes, increases post </a:t>
            </a:r>
            <a:r>
              <a:rPr lang="en-US" sz="2800" dirty="0" err="1">
                <a:solidFill>
                  <a:schemeClr val="bg1"/>
                </a:solidFill>
              </a:rPr>
              <a:t>prob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Integrated analysis with PC across diverse population more effective than stratified </a:t>
            </a:r>
          </a:p>
          <a:p>
            <a:pPr marL="914400" lvl="1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4A01C-9AFA-4C22-A3E9-992B09E52A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0" y="0"/>
            <a:ext cx="3611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2193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98" y="267215"/>
            <a:ext cx="9128501" cy="732424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What Have We Learned?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0445" y="1007390"/>
            <a:ext cx="8818538" cy="533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Controlling for global ancestry does not remove effect local ancestry, use chromosomal segment as unit of analysis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Admixture mapping methods evolved now to point of segmental analysis (2009 question)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Specific populations starting to reveal strong effect alleles, largely founder effects (2009 question)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X and </a:t>
            </a:r>
            <a:r>
              <a:rPr lang="en-US" sz="2800" dirty="0" err="1">
                <a:solidFill>
                  <a:schemeClr val="bg1"/>
                </a:solidFill>
              </a:rPr>
              <a:t>mito</a:t>
            </a:r>
            <a:r>
              <a:rPr lang="en-US" sz="2800" dirty="0">
                <a:solidFill>
                  <a:schemeClr val="bg1"/>
                </a:solidFill>
              </a:rPr>
              <a:t> still under-studied (Y?) 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Can have pervasive epistasis and additive models still fit– “mundane finding”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h2 and effect size estimates can be biased upwards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4A01C-9AFA-4C22-A3E9-992B09E52A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0" y="0"/>
            <a:ext cx="3611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1706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0_Default Design">
  <a:themeElements>
    <a:clrScheme name="10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10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1735</Words>
  <Application>Microsoft Office PowerPoint</Application>
  <PresentationFormat>Widescreen</PresentationFormat>
  <Paragraphs>255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Unicode MS</vt:lpstr>
      <vt:lpstr>Calibri</vt:lpstr>
      <vt:lpstr>Calibri Light</vt:lpstr>
      <vt:lpstr>Wingdings</vt:lpstr>
      <vt:lpstr>10_Default Design</vt:lpstr>
      <vt:lpstr>Office Theme</vt:lpstr>
      <vt:lpstr>PowerPoint Presentation</vt:lpstr>
      <vt:lpstr>What Have We Learned? </vt:lpstr>
      <vt:lpstr>What Have We Learned? </vt:lpstr>
      <vt:lpstr>What Have We Learned? </vt:lpstr>
      <vt:lpstr>What Have We Learned? </vt:lpstr>
      <vt:lpstr>What Have We Learned? </vt:lpstr>
      <vt:lpstr>What Have We Learned? </vt:lpstr>
      <vt:lpstr>What Have We Learned? </vt:lpstr>
      <vt:lpstr>What Have We Learned? </vt:lpstr>
      <vt:lpstr>Where Do We Go Next? </vt:lpstr>
      <vt:lpstr>Where Do We Go Next? </vt:lpstr>
      <vt:lpstr>Where Do We Go Next? </vt:lpstr>
      <vt:lpstr>Where Do We Go Next? </vt:lpstr>
      <vt:lpstr>Open Questions </vt:lpstr>
      <vt:lpstr>Histogram of Odds Ratios, MAF &lt; 0.01</vt:lpstr>
      <vt:lpstr>What is the Value? </vt:lpstr>
      <vt:lpstr>10 years of discovery (not being smug)</vt:lpstr>
      <vt:lpstr>Broad summary of workshop</vt:lpstr>
      <vt:lpstr>PowerPoint Presentation</vt:lpstr>
      <vt:lpstr>Deleted Learned</vt:lpstr>
      <vt:lpstr>Deleted Learned</vt:lpstr>
      <vt:lpstr>Deleted Learned</vt:lpstr>
      <vt:lpstr>Deleted Learned</vt:lpstr>
      <vt:lpstr>What Have We Learned?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Have We Learned?</dc:title>
  <dc:creator>Manolio, Teri (NIH/NHGRI) [E]</dc:creator>
  <cp:lastModifiedBy>karen snowden</cp:lastModifiedBy>
  <cp:revision>55</cp:revision>
  <dcterms:created xsi:type="dcterms:W3CDTF">2018-05-02T00:14:48Z</dcterms:created>
  <dcterms:modified xsi:type="dcterms:W3CDTF">2018-05-02T16:39:22Z</dcterms:modified>
</cp:coreProperties>
</file>