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4255" r:id="rId2"/>
    <p:sldMasterId id="2147487907" r:id="rId3"/>
    <p:sldMasterId id="2147488165" r:id="rId4"/>
    <p:sldMasterId id="2147488178" r:id="rId5"/>
    <p:sldMasterId id="2147488206" r:id="rId6"/>
    <p:sldMasterId id="2147488215" r:id="rId7"/>
    <p:sldMasterId id="2147488240" r:id="rId8"/>
  </p:sldMasterIdLst>
  <p:notesMasterIdLst>
    <p:notesMasterId r:id="rId102"/>
  </p:notesMasterIdLst>
  <p:handoutMasterIdLst>
    <p:handoutMasterId r:id="rId103"/>
  </p:handoutMasterIdLst>
  <p:sldIdLst>
    <p:sldId id="2757" r:id="rId9"/>
    <p:sldId id="2363" r:id="rId10"/>
    <p:sldId id="2677" r:id="rId11"/>
    <p:sldId id="2678" r:id="rId12"/>
    <p:sldId id="2403" r:id="rId13"/>
    <p:sldId id="2404" r:id="rId14"/>
    <p:sldId id="2745" r:id="rId15"/>
    <p:sldId id="2714" r:id="rId16"/>
    <p:sldId id="2715" r:id="rId17"/>
    <p:sldId id="2716" r:id="rId18"/>
    <p:sldId id="2737" r:id="rId19"/>
    <p:sldId id="2701" r:id="rId20"/>
    <p:sldId id="2744" r:id="rId21"/>
    <p:sldId id="2738" r:id="rId22"/>
    <p:sldId id="2739" r:id="rId23"/>
    <p:sldId id="2717" r:id="rId24"/>
    <p:sldId id="2698" r:id="rId25"/>
    <p:sldId id="2634" r:id="rId26"/>
    <p:sldId id="2673" r:id="rId27"/>
    <p:sldId id="2722" r:id="rId28"/>
    <p:sldId id="2721" r:id="rId29"/>
    <p:sldId id="2692" r:id="rId30"/>
    <p:sldId id="2718" r:id="rId31"/>
    <p:sldId id="2719" r:id="rId32"/>
    <p:sldId id="2720" r:id="rId33"/>
    <p:sldId id="2731" r:id="rId34"/>
    <p:sldId id="2660" r:id="rId35"/>
    <p:sldId id="2746" r:id="rId36"/>
    <p:sldId id="2579" r:id="rId37"/>
    <p:sldId id="2723" r:id="rId38"/>
    <p:sldId id="2724" r:id="rId39"/>
    <p:sldId id="2725" r:id="rId40"/>
    <p:sldId id="2726" r:id="rId41"/>
    <p:sldId id="2727" r:id="rId42"/>
    <p:sldId id="2728" r:id="rId43"/>
    <p:sldId id="2747" r:id="rId44"/>
    <p:sldId id="2748" r:id="rId45"/>
    <p:sldId id="2633" r:id="rId46"/>
    <p:sldId id="2661" r:id="rId47"/>
    <p:sldId id="2674" r:id="rId48"/>
    <p:sldId id="2675" r:id="rId49"/>
    <p:sldId id="2756" r:id="rId50"/>
    <p:sldId id="2732" r:id="rId51"/>
    <p:sldId id="2733" r:id="rId52"/>
    <p:sldId id="2749" r:id="rId53"/>
    <p:sldId id="2750" r:id="rId54"/>
    <p:sldId id="2735" r:id="rId55"/>
    <p:sldId id="2340" r:id="rId56"/>
    <p:sldId id="2638" r:id="rId57"/>
    <p:sldId id="2605" r:id="rId58"/>
    <p:sldId id="2670" r:id="rId59"/>
    <p:sldId id="2650" r:id="rId60"/>
    <p:sldId id="2651" r:id="rId61"/>
    <p:sldId id="2663" r:id="rId62"/>
    <p:sldId id="2743" r:id="rId63"/>
    <p:sldId id="2667" r:id="rId64"/>
    <p:sldId id="2703" r:id="rId65"/>
    <p:sldId id="2704" r:id="rId66"/>
    <p:sldId id="2705" r:id="rId67"/>
    <p:sldId id="2706" r:id="rId68"/>
    <p:sldId id="2707" r:id="rId69"/>
    <p:sldId id="2636" r:id="rId70"/>
    <p:sldId id="2643" r:id="rId71"/>
    <p:sldId id="2665" r:id="rId72"/>
    <p:sldId id="2666" r:id="rId73"/>
    <p:sldId id="2664" r:id="rId74"/>
    <p:sldId id="2662" r:id="rId75"/>
    <p:sldId id="2635" r:id="rId76"/>
    <p:sldId id="2752" r:id="rId77"/>
    <p:sldId id="2753" r:id="rId78"/>
    <p:sldId id="2341" r:id="rId79"/>
    <p:sldId id="2571" r:id="rId80"/>
    <p:sldId id="2659" r:id="rId81"/>
    <p:sldId id="2668" r:id="rId82"/>
    <p:sldId id="2751" r:id="rId83"/>
    <p:sldId id="2639" r:id="rId84"/>
    <p:sldId id="2640" r:id="rId85"/>
    <p:sldId id="2669" r:id="rId86"/>
    <p:sldId id="2708" r:id="rId87"/>
    <p:sldId id="2709" r:id="rId88"/>
    <p:sldId id="2710" r:id="rId89"/>
    <p:sldId id="2711" r:id="rId90"/>
    <p:sldId id="2342" r:id="rId91"/>
    <p:sldId id="2629" r:id="rId92"/>
    <p:sldId id="2641" r:id="rId93"/>
    <p:sldId id="2575" r:id="rId94"/>
    <p:sldId id="2755" r:id="rId95"/>
    <p:sldId id="2343" r:id="rId96"/>
    <p:sldId id="2754" r:id="rId97"/>
    <p:sldId id="2616" r:id="rId98"/>
    <p:sldId id="2617" r:id="rId99"/>
    <p:sldId id="1798" r:id="rId100"/>
    <p:sldId id="2317" r:id="rId101"/>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FF6600"/>
    <a:srgbClr val="FF9933"/>
    <a:srgbClr val="FFCCCC"/>
    <a:srgbClr val="D6BBEB"/>
    <a:srgbClr val="0B24DF"/>
    <a:srgbClr val="FFFFCC"/>
    <a:srgbClr val="000066"/>
    <a:srgbClr val="FFFF00"/>
    <a:srgbClr val="C038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72979" autoAdjust="0"/>
  </p:normalViewPr>
  <p:slideViewPr>
    <p:cSldViewPr snapToGrid="0">
      <p:cViewPr>
        <p:scale>
          <a:sx n="50" d="100"/>
          <a:sy n="50" d="100"/>
        </p:scale>
        <p:origin x="-2424" y="-462"/>
      </p:cViewPr>
      <p:guideLst>
        <p:guide orient="horz" pos="322"/>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p:scale>
          <a:sx n="50" d="100"/>
          <a:sy n="50" d="100"/>
        </p:scale>
        <p:origin x="-2600" y="-276"/>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theme" Target="theme/theme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entaur.nhgri.nih.gov\share\DERshare\common\00%20ENCODE%20Pilot%20Project\Publication%20Tracking\Pazin\Publications%20Over%20Time%2014-01-2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805497511405087E-2"/>
          <c:y val="6.9952711626123626E-2"/>
          <c:w val="0.89179997601354322"/>
          <c:h val="0.72548135647752798"/>
        </c:manualLayout>
      </c:layout>
      <c:barChart>
        <c:barDir val="col"/>
        <c:grouping val="stacked"/>
        <c:varyColors val="0"/>
        <c:ser>
          <c:idx val="0"/>
          <c:order val="0"/>
          <c:tx>
            <c:v>Papers from ENCODE 2 Production Groups</c:v>
          </c:tx>
          <c:spPr>
            <a:solidFill>
              <a:srgbClr val="7030A0"/>
            </a:solidFill>
          </c:spPr>
          <c:invertIfNegative val="0"/>
          <c:cat>
            <c:strRef>
              <c:f>'Raw Data 1'!$DH$3:$DH$27</c:f>
              <c:strCache>
                <c:ptCount val="25"/>
                <c:pt idx="0">
                  <c:v>Oct-Dec 07</c:v>
                </c:pt>
                <c:pt idx="1">
                  <c:v>Jan-Mar 08</c:v>
                </c:pt>
                <c:pt idx="2">
                  <c:v>Apr-Jun 08</c:v>
                </c:pt>
                <c:pt idx="3">
                  <c:v>Jul-Sep 08</c:v>
                </c:pt>
                <c:pt idx="4">
                  <c:v>Oct-Dec 08</c:v>
                </c:pt>
                <c:pt idx="5">
                  <c:v>Jan-Mar 09</c:v>
                </c:pt>
                <c:pt idx="6">
                  <c:v>Apr-Jun 09</c:v>
                </c:pt>
                <c:pt idx="7">
                  <c:v>Jul-Sep 09</c:v>
                </c:pt>
                <c:pt idx="8">
                  <c:v>Oct-Dec 09</c:v>
                </c:pt>
                <c:pt idx="9">
                  <c:v>Jan-Mar 10</c:v>
                </c:pt>
                <c:pt idx="10">
                  <c:v>Apr-Jun 10</c:v>
                </c:pt>
                <c:pt idx="11">
                  <c:v>Jul-Sep 10</c:v>
                </c:pt>
                <c:pt idx="12">
                  <c:v>Oct-Dec 10</c:v>
                </c:pt>
                <c:pt idx="13">
                  <c:v>Jan-Mar 11</c:v>
                </c:pt>
                <c:pt idx="14">
                  <c:v>Apr-Jun 11</c:v>
                </c:pt>
                <c:pt idx="15">
                  <c:v>Jul-Sep 11</c:v>
                </c:pt>
                <c:pt idx="16">
                  <c:v>Oct-Dec 11</c:v>
                </c:pt>
                <c:pt idx="17">
                  <c:v>Jan-Mar 12</c:v>
                </c:pt>
                <c:pt idx="18">
                  <c:v>Apr-Jun 12</c:v>
                </c:pt>
                <c:pt idx="19">
                  <c:v>Jul-Sep 12</c:v>
                </c:pt>
                <c:pt idx="20">
                  <c:v>Oct-Dec 12</c:v>
                </c:pt>
                <c:pt idx="21">
                  <c:v>Jan-Mar 13</c:v>
                </c:pt>
                <c:pt idx="22">
                  <c:v>Apr-Jun 13</c:v>
                </c:pt>
                <c:pt idx="23">
                  <c:v>Jul-Sep 13</c:v>
                </c:pt>
                <c:pt idx="24">
                  <c:v>Oct-Dec 13</c:v>
                </c:pt>
              </c:strCache>
            </c:strRef>
          </c:cat>
          <c:val>
            <c:numRef>
              <c:f>'Raw Data 1'!$DP$3:$DP$27</c:f>
              <c:numCache>
                <c:formatCode>General</c:formatCode>
                <c:ptCount val="25"/>
                <c:pt idx="0">
                  <c:v>4</c:v>
                </c:pt>
                <c:pt idx="1">
                  <c:v>7</c:v>
                </c:pt>
                <c:pt idx="2">
                  <c:v>11</c:v>
                </c:pt>
                <c:pt idx="3">
                  <c:v>13</c:v>
                </c:pt>
                <c:pt idx="4">
                  <c:v>17</c:v>
                </c:pt>
                <c:pt idx="5">
                  <c:v>27</c:v>
                </c:pt>
                <c:pt idx="6">
                  <c:v>31</c:v>
                </c:pt>
                <c:pt idx="7">
                  <c:v>36</c:v>
                </c:pt>
                <c:pt idx="8">
                  <c:v>52</c:v>
                </c:pt>
                <c:pt idx="9">
                  <c:v>59</c:v>
                </c:pt>
                <c:pt idx="10">
                  <c:v>69</c:v>
                </c:pt>
                <c:pt idx="11">
                  <c:v>76</c:v>
                </c:pt>
                <c:pt idx="12">
                  <c:v>90</c:v>
                </c:pt>
                <c:pt idx="13">
                  <c:v>103</c:v>
                </c:pt>
                <c:pt idx="14">
                  <c:v>112</c:v>
                </c:pt>
                <c:pt idx="15">
                  <c:v>128</c:v>
                </c:pt>
                <c:pt idx="16">
                  <c:v>142</c:v>
                </c:pt>
                <c:pt idx="17">
                  <c:v>156</c:v>
                </c:pt>
                <c:pt idx="18">
                  <c:v>164</c:v>
                </c:pt>
                <c:pt idx="19">
                  <c:v>209</c:v>
                </c:pt>
                <c:pt idx="20">
                  <c:v>219</c:v>
                </c:pt>
                <c:pt idx="21">
                  <c:v>229</c:v>
                </c:pt>
                <c:pt idx="22">
                  <c:v>234</c:v>
                </c:pt>
                <c:pt idx="23">
                  <c:v>238</c:v>
                </c:pt>
                <c:pt idx="24">
                  <c:v>240</c:v>
                </c:pt>
              </c:numCache>
            </c:numRef>
          </c:val>
        </c:ser>
        <c:ser>
          <c:idx val="1"/>
          <c:order val="1"/>
          <c:tx>
            <c:v>Papers from Non-ENCODE Authors</c:v>
          </c:tx>
          <c:spPr>
            <a:solidFill>
              <a:srgbClr val="0070C0"/>
            </a:solidFill>
          </c:spPr>
          <c:invertIfNegative val="0"/>
          <c:cat>
            <c:strRef>
              <c:f>'Raw Data 1'!$DH$3:$DH$27</c:f>
              <c:strCache>
                <c:ptCount val="25"/>
                <c:pt idx="0">
                  <c:v>Oct-Dec 07</c:v>
                </c:pt>
                <c:pt idx="1">
                  <c:v>Jan-Mar 08</c:v>
                </c:pt>
                <c:pt idx="2">
                  <c:v>Apr-Jun 08</c:v>
                </c:pt>
                <c:pt idx="3">
                  <c:v>Jul-Sep 08</c:v>
                </c:pt>
                <c:pt idx="4">
                  <c:v>Oct-Dec 08</c:v>
                </c:pt>
                <c:pt idx="5">
                  <c:v>Jan-Mar 09</c:v>
                </c:pt>
                <c:pt idx="6">
                  <c:v>Apr-Jun 09</c:v>
                </c:pt>
                <c:pt idx="7">
                  <c:v>Jul-Sep 09</c:v>
                </c:pt>
                <c:pt idx="8">
                  <c:v>Oct-Dec 09</c:v>
                </c:pt>
                <c:pt idx="9">
                  <c:v>Jan-Mar 10</c:v>
                </c:pt>
                <c:pt idx="10">
                  <c:v>Apr-Jun 10</c:v>
                </c:pt>
                <c:pt idx="11">
                  <c:v>Jul-Sep 10</c:v>
                </c:pt>
                <c:pt idx="12">
                  <c:v>Oct-Dec 10</c:v>
                </c:pt>
                <c:pt idx="13">
                  <c:v>Jan-Mar 11</c:v>
                </c:pt>
                <c:pt idx="14">
                  <c:v>Apr-Jun 11</c:v>
                </c:pt>
                <c:pt idx="15">
                  <c:v>Jul-Sep 11</c:v>
                </c:pt>
                <c:pt idx="16">
                  <c:v>Oct-Dec 11</c:v>
                </c:pt>
                <c:pt idx="17">
                  <c:v>Jan-Mar 12</c:v>
                </c:pt>
                <c:pt idx="18">
                  <c:v>Apr-Jun 12</c:v>
                </c:pt>
                <c:pt idx="19">
                  <c:v>Jul-Sep 12</c:v>
                </c:pt>
                <c:pt idx="20">
                  <c:v>Oct-Dec 12</c:v>
                </c:pt>
                <c:pt idx="21">
                  <c:v>Jan-Mar 13</c:v>
                </c:pt>
                <c:pt idx="22">
                  <c:v>Apr-Jun 13</c:v>
                </c:pt>
                <c:pt idx="23">
                  <c:v>Jul-Sep 13</c:v>
                </c:pt>
                <c:pt idx="24">
                  <c:v>Oct-Dec 13</c:v>
                </c:pt>
              </c:strCache>
            </c:strRef>
          </c:cat>
          <c:val>
            <c:numRef>
              <c:f>'Raw Data 1'!$DQ$3:$DQ$27</c:f>
              <c:numCache>
                <c:formatCode>General</c:formatCode>
                <c:ptCount val="25"/>
                <c:pt idx="0">
                  <c:v>1</c:v>
                </c:pt>
                <c:pt idx="1">
                  <c:v>1</c:v>
                </c:pt>
                <c:pt idx="2">
                  <c:v>3</c:v>
                </c:pt>
                <c:pt idx="3">
                  <c:v>5</c:v>
                </c:pt>
                <c:pt idx="4">
                  <c:v>5</c:v>
                </c:pt>
                <c:pt idx="5">
                  <c:v>6</c:v>
                </c:pt>
                <c:pt idx="6">
                  <c:v>7</c:v>
                </c:pt>
                <c:pt idx="7">
                  <c:v>10</c:v>
                </c:pt>
                <c:pt idx="8">
                  <c:v>14</c:v>
                </c:pt>
                <c:pt idx="9">
                  <c:v>15</c:v>
                </c:pt>
                <c:pt idx="10">
                  <c:v>22</c:v>
                </c:pt>
                <c:pt idx="11">
                  <c:v>29</c:v>
                </c:pt>
                <c:pt idx="12">
                  <c:v>40</c:v>
                </c:pt>
                <c:pt idx="13">
                  <c:v>54</c:v>
                </c:pt>
                <c:pt idx="14">
                  <c:v>73</c:v>
                </c:pt>
                <c:pt idx="15">
                  <c:v>97</c:v>
                </c:pt>
                <c:pt idx="16">
                  <c:v>132</c:v>
                </c:pt>
                <c:pt idx="17">
                  <c:v>148</c:v>
                </c:pt>
                <c:pt idx="18">
                  <c:v>161</c:v>
                </c:pt>
                <c:pt idx="19">
                  <c:v>182</c:v>
                </c:pt>
                <c:pt idx="20">
                  <c:v>211</c:v>
                </c:pt>
                <c:pt idx="21">
                  <c:v>228</c:v>
                </c:pt>
                <c:pt idx="22">
                  <c:v>277</c:v>
                </c:pt>
                <c:pt idx="23">
                  <c:v>328</c:v>
                </c:pt>
                <c:pt idx="24">
                  <c:v>380</c:v>
                </c:pt>
              </c:numCache>
            </c:numRef>
          </c:val>
        </c:ser>
        <c:dLbls>
          <c:showLegendKey val="0"/>
          <c:showVal val="0"/>
          <c:showCatName val="0"/>
          <c:showSerName val="0"/>
          <c:showPercent val="0"/>
          <c:showBubbleSize val="0"/>
        </c:dLbls>
        <c:gapWidth val="40"/>
        <c:overlap val="100"/>
        <c:axId val="97511680"/>
        <c:axId val="97513472"/>
      </c:barChart>
      <c:catAx>
        <c:axId val="97511680"/>
        <c:scaling>
          <c:orientation val="minMax"/>
        </c:scaling>
        <c:delete val="0"/>
        <c:axPos val="b"/>
        <c:numFmt formatCode="[$-409]mmm\-yy;@" sourceLinked="1"/>
        <c:majorTickMark val="out"/>
        <c:minorTickMark val="none"/>
        <c:tickLblPos val="nextTo"/>
        <c:txPr>
          <a:bodyPr/>
          <a:lstStyle/>
          <a:p>
            <a:pPr>
              <a:defRPr sz="1000"/>
            </a:pPr>
            <a:endParaRPr lang="en-US"/>
          </a:p>
        </c:txPr>
        <c:crossAx val="97513472"/>
        <c:crosses val="autoZero"/>
        <c:auto val="1"/>
        <c:lblAlgn val="ctr"/>
        <c:lblOffset val="100"/>
        <c:noMultiLvlLbl val="1"/>
      </c:catAx>
      <c:valAx>
        <c:axId val="97513472"/>
        <c:scaling>
          <c:orientation val="minMax"/>
        </c:scaling>
        <c:delete val="0"/>
        <c:axPos val="l"/>
        <c:majorGridlines>
          <c:spPr>
            <a:ln>
              <a:noFill/>
            </a:ln>
          </c:spPr>
        </c:majorGridlines>
        <c:title>
          <c:tx>
            <c:rich>
              <a:bodyPr rot="-5400000" vert="horz"/>
              <a:lstStyle/>
              <a:p>
                <a:pPr>
                  <a:defRPr/>
                </a:pPr>
                <a:r>
                  <a:rPr lang="en-US"/>
                  <a:t>Number of Publications</a:t>
                </a:r>
              </a:p>
            </c:rich>
          </c:tx>
          <c:layout>
            <c:manualLayout>
              <c:xMode val="edge"/>
              <c:yMode val="edge"/>
              <c:x val="1.5903228967142982E-2"/>
              <c:y val="0.2091682765349667"/>
            </c:manualLayout>
          </c:layout>
          <c:overlay val="0"/>
        </c:title>
        <c:numFmt formatCode="General" sourceLinked="1"/>
        <c:majorTickMark val="out"/>
        <c:minorTickMark val="none"/>
        <c:tickLblPos val="nextTo"/>
        <c:crossAx val="97511680"/>
        <c:crosses val="autoZero"/>
        <c:crossBetween val="between"/>
      </c:valAx>
    </c:plotArea>
    <c:legend>
      <c:legendPos val="r"/>
      <c:layout>
        <c:manualLayout>
          <c:xMode val="edge"/>
          <c:yMode val="edge"/>
          <c:x val="9.8030365473051245E-2"/>
          <c:y val="0.21881062459186193"/>
          <c:w val="0.47638057241905457"/>
          <c:h val="0.12525709865596832"/>
        </c:manualLayout>
      </c:layout>
      <c:overlay val="0"/>
    </c:legend>
    <c:plotVisOnly val="1"/>
    <c:dispBlanksAs val="gap"/>
    <c:showDLblsOverMax val="0"/>
  </c:chart>
  <c:spPr>
    <a:solidFill>
      <a:schemeClr val="tx1"/>
    </a:solidFill>
    <a:effectLst>
      <a:glow rad="228600">
        <a:schemeClr val="accent6">
          <a:satMod val="175000"/>
          <a:alpha val="40000"/>
        </a:schemeClr>
      </a:glow>
    </a:effectLst>
  </c:spPr>
  <c:txPr>
    <a:bodyPr/>
    <a:lstStyle/>
    <a:p>
      <a:pPr>
        <a:defRPr sz="1200">
          <a:solidFill>
            <a:schemeClr val="bg1"/>
          </a:solidFill>
          <a:latin typeface="Calibri" panose="020F0502020204030204" pitchFamily="34" charset="0"/>
          <a:cs typeface="Calibri" panose="020F050202020403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2" y="8890000"/>
            <a:ext cx="3071814" cy="468313"/>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defTabSz="946850"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3" y="8890000"/>
            <a:ext cx="3071814" cy="468313"/>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algn="r" defTabSz="946850"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944563" y="4446591"/>
            <a:ext cx="5197475" cy="4211637"/>
          </a:xfrm>
          <a:prstGeom prst="rect">
            <a:avLst/>
          </a:prstGeom>
          <a:noFill/>
          <a:ln w="9525">
            <a:noFill/>
            <a:miter lim="800000"/>
            <a:headEnd/>
            <a:tailEnd/>
          </a:ln>
          <a:effectLst/>
        </p:spPr>
        <p:txBody>
          <a:bodyPr vert="horz" wrap="square" lIns="94662" tIns="47330" rIns="94662" bIns="4733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2" y="8891589"/>
            <a:ext cx="3071814" cy="468312"/>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defTabSz="946850"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1" y="8889987"/>
            <a:ext cx="3070860" cy="468315"/>
          </a:xfrm>
          <a:prstGeom prst="rect">
            <a:avLst/>
          </a:prstGeom>
        </p:spPr>
        <p:txBody>
          <a:bodyPr vert="horz" lIns="93807" tIns="46903" rIns="93807" bIns="46903" rtlCol="0" anchor="b"/>
          <a:lstStyle>
            <a:lvl1pPr algn="r">
              <a:defRPr sz="14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Times New Roman" pitchFamily="18" charset="0"/>
        <a:ea typeface="+mn-ea"/>
        <a:cs typeface="+mn-cs"/>
      </a:defRPr>
    </a:lvl1pPr>
    <a:lvl2pPr marL="0" algn="l" rtl="0" eaLnBrk="0" fontAlgn="base" hangingPunct="0">
      <a:spcBef>
        <a:spcPts val="0"/>
      </a:spcBef>
      <a:spcAft>
        <a:spcPct val="0"/>
      </a:spcAft>
      <a:defRPr sz="1200" kern="1200">
        <a:solidFill>
          <a:schemeClr val="tx1"/>
        </a:solidFill>
        <a:latin typeface="Times New Roman" pitchFamily="18" charset="0"/>
        <a:ea typeface="+mn-ea"/>
        <a:cs typeface="+mn-cs"/>
      </a:defRPr>
    </a:lvl2pPr>
    <a:lvl3pPr marL="0" algn="l" rtl="0" eaLnBrk="0" fontAlgn="base" hangingPunct="0">
      <a:spcBef>
        <a:spcPts val="0"/>
      </a:spcBef>
      <a:spcAft>
        <a:spcPct val="0"/>
      </a:spcAft>
      <a:defRPr sz="1200" kern="1200">
        <a:solidFill>
          <a:schemeClr val="tx1"/>
        </a:solidFill>
        <a:latin typeface="Times New Roman" pitchFamily="18" charset="0"/>
        <a:ea typeface="+mn-ea"/>
        <a:cs typeface="+mn-cs"/>
      </a:defRPr>
    </a:lvl3pPr>
    <a:lvl4pPr marL="0" algn="l" rtl="0" eaLnBrk="0" fontAlgn="base" hangingPunct="0">
      <a:spcBef>
        <a:spcPts val="0"/>
      </a:spcBef>
      <a:spcAft>
        <a:spcPct val="0"/>
      </a:spcAft>
      <a:defRPr sz="1200" kern="1200">
        <a:solidFill>
          <a:schemeClr val="tx1"/>
        </a:solidFill>
        <a:latin typeface="Times New Roman" pitchFamily="18" charset="0"/>
        <a:ea typeface="+mn-ea"/>
        <a:cs typeface="+mn-cs"/>
      </a:defRPr>
    </a:lvl4pPr>
    <a:lvl5pPr marL="0" algn="l" rtl="0" eaLnBrk="0" fontAlgn="base" hangingPunct="0">
      <a:spcBef>
        <a:spcPts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The Open Session of this </a:t>
            </a:r>
            <a:r>
              <a:rPr lang="en-US" dirty="0" smtClean="0">
                <a:latin typeface="Arial" pitchFamily="34" charset="0"/>
                <a:cs typeface="Arial" pitchFamily="34" charset="0"/>
              </a:rPr>
              <a:t>meeting of the National Advisory Council for Human Genome Research is </a:t>
            </a:r>
            <a:r>
              <a:rPr lang="en-US" dirty="0">
                <a:latin typeface="Arial" pitchFamily="34" charset="0"/>
                <a:cs typeface="Arial" pitchFamily="34" charset="0"/>
              </a:rPr>
              <a:t>being webcast live. </a:t>
            </a:r>
          </a:p>
          <a:p>
            <a:endParaRPr lang="en-US" dirty="0">
              <a:latin typeface="Arial" pitchFamily="34" charset="0"/>
              <a:cs typeface="Arial" pitchFamily="34" charset="0"/>
            </a:endParaRPr>
          </a:p>
          <a:p>
            <a:r>
              <a:rPr lang="en-US" dirty="0" smtClean="0">
                <a:latin typeface="Arial" pitchFamily="34" charset="0"/>
                <a:cs typeface="Arial" pitchFamily="34" charset="0"/>
              </a:rPr>
              <a:t>And as a reminder, </a:t>
            </a:r>
            <a:r>
              <a:rPr lang="en-US" dirty="0">
                <a:latin typeface="Arial" pitchFamily="34" charset="0"/>
                <a:cs typeface="Arial" pitchFamily="34" charset="0"/>
              </a:rPr>
              <a:t>the Open Session of </a:t>
            </a:r>
            <a:r>
              <a:rPr lang="en-US" u="sng" dirty="0" smtClean="0">
                <a:latin typeface="Arial" pitchFamily="34" charset="0"/>
                <a:cs typeface="Arial" pitchFamily="34" charset="0"/>
              </a:rPr>
              <a:t>all</a:t>
            </a:r>
            <a:r>
              <a:rPr lang="en-US" dirty="0" smtClean="0">
                <a:latin typeface="Arial" pitchFamily="34" charset="0"/>
                <a:cs typeface="Arial" pitchFamily="34" charset="0"/>
              </a:rPr>
              <a:t> Council meetings are videotaped </a:t>
            </a:r>
            <a:r>
              <a:rPr lang="en-US" dirty="0">
                <a:latin typeface="Arial" pitchFamily="34" charset="0"/>
                <a:cs typeface="Arial" pitchFamily="34" charset="0"/>
              </a:rPr>
              <a:t>and made available as a permanent archive on the </a:t>
            </a:r>
            <a:r>
              <a:rPr lang="en-US" dirty="0" smtClean="0">
                <a:latin typeface="Arial" pitchFamily="34" charset="0"/>
                <a:cs typeface="Arial" pitchFamily="34" charset="0"/>
              </a:rPr>
              <a:t>web, including the </a:t>
            </a:r>
            <a:r>
              <a:rPr lang="en-US" dirty="0">
                <a:latin typeface="Arial" pitchFamily="34" charset="0"/>
                <a:cs typeface="Arial" pitchFamily="34" charset="0"/>
              </a:rPr>
              <a:t>presentations themselves and the various 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5" y="4446592"/>
            <a:ext cx="5197474" cy="437140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r>
              <a:rPr lang="en-US" dirty="0" smtClean="0">
                <a:latin typeface="Arial" pitchFamily="34" charset="0"/>
                <a:cs typeface="Arial" pitchFamily="34" charset="0"/>
              </a:rPr>
              <a:t>Encouraged by this Council and others to increase regular communications with NHGRI stakeholders, I started a monthly email message late last year, called</a:t>
            </a:r>
            <a:r>
              <a:rPr lang="en-US" baseline="0" dirty="0" smtClean="0">
                <a:latin typeface="Arial" pitchFamily="34" charset="0"/>
                <a:cs typeface="Arial" pitchFamily="34" charset="0"/>
              </a:rPr>
              <a:t> </a:t>
            </a:r>
            <a:r>
              <a:rPr lang="en-US" i="1" baseline="0" dirty="0" smtClean="0">
                <a:latin typeface="Arial" pitchFamily="34" charset="0"/>
                <a:cs typeface="Arial" pitchFamily="34" charset="0"/>
              </a:rPr>
              <a:t>The Genomics Landscape</a:t>
            </a:r>
            <a:r>
              <a:rPr lang="en-US" i="0" baseline="0" dirty="0" smtClean="0">
                <a:latin typeface="Arial" pitchFamily="34" charset="0"/>
                <a:cs typeface="Arial" pitchFamily="34" charset="0"/>
              </a:rPr>
              <a:t>. Each month, this communication aims </a:t>
            </a:r>
            <a:r>
              <a:rPr lang="en-US" dirty="0" smtClean="0">
                <a:latin typeface="Arial" pitchFamily="34" charset="0"/>
                <a:cs typeface="Arial" pitchFamily="34" charset="0"/>
              </a:rPr>
              <a:t>to disseminate information from me to the broader genomics community and others</a:t>
            </a:r>
            <a:r>
              <a:rPr lang="en-US" baseline="0" dirty="0" smtClean="0">
                <a:latin typeface="Arial" pitchFamily="34" charset="0"/>
                <a:cs typeface="Arial" pitchFamily="34" charset="0"/>
              </a:rPr>
              <a:t> interested in knowing about developments at NHGRI</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Each month, I highlight two to four topics, typically featuring one in greater detail.</a:t>
            </a:r>
            <a:r>
              <a:rPr lang="en-US" baseline="0" dirty="0" smtClean="0">
                <a:latin typeface="Arial" pitchFamily="34" charset="0"/>
                <a:cs typeface="Arial" pitchFamily="34" charset="0"/>
              </a:rPr>
              <a:t> * In October, I highlighted the complex budget situation. In the following four months, I highlighted * Larry Brody’s appointment as a Division Director, * the recently-initiated genomic medicine programs, * the anniversary of the NHGRI Intramural Social and Behavioral Research Branch, and lastly * the Big Data to Knowledge Initiative.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latin typeface="Arial" pitchFamily="34" charset="0"/>
                <a:cs typeface="Arial" pitchFamily="34" charset="0"/>
              </a:rPr>
              <a:t>I certainly hope these messages are found to be informative to those receiving them, and my staff and I certainly welcome feedback about them (including topics to cover in the future). </a:t>
            </a:r>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10</a:t>
            </a:fld>
            <a:endParaRPr lang="en-US" dirty="0" smtClean="0">
              <a:solidFill>
                <a:prstClr val="black"/>
              </a:solidFill>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03325" y="701675"/>
            <a:ext cx="4679950" cy="3509963"/>
          </a:xfrm>
          <a:prstGeom prst="rect">
            <a:avLst/>
          </a:prstGeom>
          <a:ln/>
        </p:spPr>
      </p:sp>
      <p:sp>
        <p:nvSpPr>
          <p:cNvPr id="121859" name="Notes Placeholder 2"/>
          <p:cNvSpPr>
            <a:spLocks noGrp="1"/>
          </p:cNvSpPr>
          <p:nvPr>
            <p:ph type="body" idx="1"/>
          </p:nvPr>
        </p:nvSpPr>
        <p:spPr>
          <a:noFill/>
          <a:ln/>
        </p:spPr>
        <p:txBody>
          <a:bodyPr/>
          <a:lstStyle/>
          <a:p>
            <a:r>
              <a:rPr lang="en-US" dirty="0" smtClean="0">
                <a:latin typeface="Arial" panose="020B0604020202020204" pitchFamily="34" charset="0"/>
                <a:cs typeface="Arial" panose="020B0604020202020204" pitchFamily="34" charset="0"/>
              </a:rPr>
              <a:t>The NHGRI-Smithsonian exhibition, </a:t>
            </a:r>
            <a:r>
              <a:rPr lang="en-US" i="1" dirty="0" smtClean="0">
                <a:latin typeface="Arial" panose="020B0604020202020204" pitchFamily="34" charset="0"/>
                <a:cs typeface="Arial" panose="020B0604020202020204" pitchFamily="34" charset="0"/>
              </a:rPr>
              <a:t>Genome</a:t>
            </a:r>
            <a:r>
              <a:rPr lang="en-US" i="1" dirty="0">
                <a:latin typeface="Arial" panose="020B0604020202020204" pitchFamily="34" charset="0"/>
                <a:cs typeface="Arial" panose="020B0604020202020204" pitchFamily="34" charset="0"/>
              </a:rPr>
              <a:t>: Unlocking Life’s </a:t>
            </a:r>
            <a:r>
              <a:rPr lang="en-US" i="1" dirty="0" smtClean="0">
                <a:latin typeface="Arial" panose="020B0604020202020204" pitchFamily="34" charset="0"/>
                <a:cs typeface="Arial" panose="020B0604020202020204" pitchFamily="34" charset="0"/>
              </a:rPr>
              <a:t>Code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has </a:t>
            </a:r>
            <a:r>
              <a:rPr lang="en-US" dirty="0" smtClean="0">
                <a:latin typeface="Arial" panose="020B0604020202020204" pitchFamily="34" charset="0"/>
                <a:cs typeface="Arial" panose="020B0604020202020204" pitchFamily="34" charset="0"/>
              </a:rPr>
              <a:t>now been </a:t>
            </a:r>
            <a:r>
              <a:rPr lang="en-US" dirty="0">
                <a:latin typeface="Arial" panose="020B0604020202020204" pitchFamily="34" charset="0"/>
                <a:cs typeface="Arial" panose="020B0604020202020204" pitchFamily="34" charset="0"/>
              </a:rPr>
              <a:t>open at the National Museum of Natural History </a:t>
            </a: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more than seven </a:t>
            </a:r>
            <a:r>
              <a:rPr lang="en-US" dirty="0" smtClean="0">
                <a:latin typeface="Arial" panose="020B0604020202020204" pitchFamily="34" charset="0"/>
                <a:cs typeface="Arial" panose="020B0604020202020204" pitchFamily="34" charset="0"/>
              </a:rPr>
              <a:t>months—</a:t>
            </a:r>
            <a:r>
              <a:rPr lang="en-US" baseline="0" dirty="0" smtClean="0">
                <a:latin typeface="Arial" panose="020B0604020202020204" pitchFamily="34" charset="0"/>
                <a:cs typeface="Arial" panose="020B0604020202020204" pitchFamily="34" charset="0"/>
              </a:rPr>
              <a:t> and it continues to be a raging success (I say in a parentally biased fashion)</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 The most recent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estimates </a:t>
            </a:r>
            <a:r>
              <a:rPr lang="en-US" dirty="0" smtClean="0">
                <a:latin typeface="Arial" panose="020B0604020202020204" pitchFamily="34" charset="0"/>
                <a:cs typeface="Arial" panose="020B0604020202020204" pitchFamily="34" charset="0"/>
              </a:rPr>
              <a:t>indicate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more than </a:t>
            </a:r>
            <a:r>
              <a:rPr lang="en-US" dirty="0" smtClean="0">
                <a:latin typeface="Arial" panose="020B0604020202020204" pitchFamily="34" charset="0"/>
                <a:cs typeface="Arial" panose="020B0604020202020204" pitchFamily="34" charset="0"/>
              </a:rPr>
              <a:t>1.6 </a:t>
            </a:r>
            <a:r>
              <a:rPr lang="en-US" dirty="0">
                <a:latin typeface="Arial" panose="020B0604020202020204" pitchFamily="34" charset="0"/>
                <a:cs typeface="Arial" panose="020B0604020202020204" pitchFamily="34" charset="0"/>
              </a:rPr>
              <a:t>million </a:t>
            </a:r>
            <a:r>
              <a:rPr lang="en-US" dirty="0" smtClean="0">
                <a:latin typeface="Arial" panose="020B0604020202020204" pitchFamily="34" charset="0"/>
                <a:cs typeface="Arial" panose="020B0604020202020204" pitchFamily="34" charset="0"/>
              </a:rPr>
              <a:t>visitors have seen the exhibition so far, with confidence that we will easily surpass</a:t>
            </a:r>
            <a:r>
              <a:rPr lang="en-US" baseline="0" dirty="0" smtClean="0">
                <a:latin typeface="Arial" panose="020B0604020202020204" pitchFamily="34" charset="0"/>
                <a:cs typeface="Arial" panose="020B0604020202020204" pitchFamily="34" charset="0"/>
              </a:rPr>
              <a:t> the 3-million-visitor mark before the exhibition leaves the Museum in September</a:t>
            </a:r>
            <a:r>
              <a:rPr lang="en-US" dirty="0" smtClean="0">
                <a:latin typeface="Arial" panose="020B0604020202020204" pitchFamily="34" charset="0"/>
                <a:cs typeface="Arial" panose="020B0604020202020204" pitchFamily="34" charset="0"/>
              </a:rPr>
              <a:t>. To </a:t>
            </a:r>
            <a:r>
              <a:rPr lang="en-US" dirty="0">
                <a:latin typeface="Arial" panose="020B0604020202020204" pitchFamily="34" charset="0"/>
                <a:cs typeface="Arial" panose="020B0604020202020204" pitchFamily="34" charset="0"/>
              </a:rPr>
              <a:t>assess </a:t>
            </a:r>
            <a:r>
              <a:rPr lang="en-US" dirty="0" smtClean="0">
                <a:latin typeface="Arial" panose="020B0604020202020204" pitchFamily="34" charset="0"/>
                <a:cs typeface="Arial" panose="020B0604020202020204" pitchFamily="34" charset="0"/>
              </a:rPr>
              <a:t>what visitors think about </a:t>
            </a:r>
            <a:r>
              <a:rPr lang="en-US" dirty="0">
                <a:latin typeface="Arial" panose="020B0604020202020204" pitchFamily="34" charset="0"/>
                <a:cs typeface="Arial" panose="020B0604020202020204" pitchFamily="34" charset="0"/>
              </a:rPr>
              <a:t>the exhibition, survey and interview data have been gathered </a:t>
            </a:r>
            <a:r>
              <a:rPr lang="en-US" dirty="0" smtClean="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rPr>
              <a:t>the Smithsonian Institution’s Office of Policy and </a:t>
            </a:r>
            <a:r>
              <a:rPr lang="en-US" dirty="0" smtClean="0">
                <a:latin typeface="Arial" panose="020B0604020202020204" pitchFamily="34" charset="0"/>
                <a:cs typeface="Arial" panose="020B0604020202020204" pitchFamily="34" charset="0"/>
              </a:rPr>
              <a:t>Analysis; those data are currently </a:t>
            </a:r>
            <a:r>
              <a:rPr lang="en-US" dirty="0">
                <a:latin typeface="Arial" panose="020B0604020202020204" pitchFamily="34" charset="0"/>
                <a:cs typeface="Arial" panose="020B0604020202020204" pitchFamily="34" charset="0"/>
              </a:rPr>
              <a:t>being analyzed.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Among the many subcomponents of the exhibition, I am delighted to tell you that more </a:t>
            </a:r>
            <a:r>
              <a:rPr lang="en-US" dirty="0">
                <a:latin typeface="Arial" panose="020B0604020202020204" pitchFamily="34" charset="0"/>
                <a:cs typeface="Arial" panose="020B0604020202020204" pitchFamily="34" charset="0"/>
              </a:rPr>
              <a:t>than 70 NIH scientists </a:t>
            </a:r>
            <a:r>
              <a:rPr lang="en-US" dirty="0" smtClean="0">
                <a:latin typeface="Arial" panose="020B0604020202020204" pitchFamily="34" charset="0"/>
                <a:cs typeface="Arial" panose="020B0604020202020204" pitchFamily="34" charset="0"/>
              </a:rPr>
              <a:t>have </a:t>
            </a:r>
            <a:r>
              <a:rPr lang="en-US" dirty="0">
                <a:latin typeface="Arial" panose="020B0604020202020204" pitchFamily="34" charset="0"/>
                <a:cs typeface="Arial" panose="020B0604020202020204" pitchFamily="34" charset="0"/>
              </a:rPr>
              <a:t>volunteered </a:t>
            </a:r>
            <a:r>
              <a:rPr lang="en-US" dirty="0" smtClean="0">
                <a:latin typeface="Arial" panose="020B0604020202020204" pitchFamily="34" charset="0"/>
                <a:cs typeface="Arial" panose="020B0604020202020204" pitchFamily="34" charset="0"/>
              </a:rPr>
              <a:t>to participate in different </a:t>
            </a:r>
            <a:r>
              <a:rPr lang="en-US" dirty="0">
                <a:latin typeface="Arial" panose="020B0604020202020204" pitchFamily="34" charset="0"/>
                <a:cs typeface="Arial" panose="020B0604020202020204" pitchFamily="34" charset="0"/>
              </a:rPr>
              <a:t>outreach programs </a:t>
            </a:r>
            <a:r>
              <a:rPr lang="en-US" dirty="0" smtClean="0">
                <a:latin typeface="Arial" panose="020B0604020202020204" pitchFamily="34" charset="0"/>
                <a:cs typeface="Arial" panose="020B0604020202020204" pitchFamily="34" charset="0"/>
              </a:rPr>
              <a:t>within the </a:t>
            </a:r>
            <a:r>
              <a:rPr lang="en-US" dirty="0">
                <a:latin typeface="Arial" panose="020B0604020202020204" pitchFamily="34" charset="0"/>
                <a:cs typeface="Arial" panose="020B0604020202020204" pitchFamily="34" charset="0"/>
              </a:rPr>
              <a:t>exhibition, such as our </a:t>
            </a:r>
            <a:r>
              <a:rPr lang="en-US" b="0" dirty="0" smtClean="0">
                <a:latin typeface="Arial" panose="020B0604020202020204" pitchFamily="34" charset="0"/>
                <a:cs typeface="Arial" panose="020B0604020202020204" pitchFamily="34" charset="0"/>
              </a:rPr>
              <a:t>“The Genome Scientist Is In”</a:t>
            </a:r>
            <a:r>
              <a:rPr lang="en-US" dirty="0">
                <a:latin typeface="Arial" panose="020B0604020202020204" pitchFamily="34" charset="0"/>
                <a:cs typeface="Arial" panose="020B0604020202020204" pitchFamily="34" charset="0"/>
              </a:rPr>
              <a:t> and </a:t>
            </a:r>
            <a:r>
              <a:rPr lang="en-US" dirty="0" smtClean="0">
                <a:latin typeface="Arial" panose="020B0604020202020204" pitchFamily="34" charset="0"/>
                <a:cs typeface="Arial" panose="020B0604020202020204" pitchFamily="34" charset="0"/>
              </a:rPr>
              <a:t>the “Genome </a:t>
            </a:r>
            <a:r>
              <a:rPr lang="en-US" dirty="0">
                <a:latin typeface="Arial" panose="020B0604020202020204" pitchFamily="34" charset="0"/>
                <a:cs typeface="Arial" panose="020B0604020202020204" pitchFamily="34" charset="0"/>
              </a:rPr>
              <a:t>Geeks” programs. </a:t>
            </a:r>
          </a:p>
        </p:txBody>
      </p:sp>
      <p:sp>
        <p:nvSpPr>
          <p:cNvPr id="121860" name="Slide Number Placeholder 3"/>
          <p:cNvSpPr>
            <a:spLocks noGrp="1"/>
          </p:cNvSpPr>
          <p:nvPr>
            <p:ph type="sldNum" sz="quarter" idx="5"/>
          </p:nvPr>
        </p:nvSpPr>
        <p:spPr>
          <a:noFill/>
        </p:spPr>
        <p:txBody>
          <a:bodyPr/>
          <a:lstStyle/>
          <a:p>
            <a:pPr defTabSz="934765"/>
            <a:fld id="{F369CC4A-B154-46B7-B0C6-E366DA21E99B}" type="slidenum">
              <a:rPr lang="en-US" smtClean="0">
                <a:solidFill>
                  <a:srgbClr val="000000"/>
                </a:solidFill>
              </a:rPr>
              <a:pPr defTabSz="934765"/>
              <a:t>11</a:t>
            </a:fld>
            <a:endParaRPr lang="en-US" dirty="0"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pPr defTabSz="934563">
              <a:defRPr/>
            </a:pPr>
            <a:r>
              <a:rPr lang="en-US" dirty="0" smtClean="0">
                <a:latin typeface="Arial" pitchFamily="34" charset="0"/>
                <a:cs typeface="Arial" pitchFamily="34" charset="0"/>
              </a:rPr>
              <a:t>As</a:t>
            </a:r>
            <a:r>
              <a:rPr lang="en-US" baseline="0" dirty="0" smtClean="0">
                <a:latin typeface="Arial" pitchFamily="34" charset="0"/>
                <a:cs typeface="Arial" pitchFamily="34" charset="0"/>
              </a:rPr>
              <a:t> I have mentioned previously, the exhibition has also been a great place to showcase genomics to VIP visitors. Some of these opportunities are truly thrilling.</a:t>
            </a:r>
          </a:p>
          <a:p>
            <a:pPr defTabSz="934563">
              <a:defRPr/>
            </a:pPr>
            <a:endParaRPr lang="en-US" baseline="0" dirty="0" smtClean="0">
              <a:latin typeface="Arial" pitchFamily="34" charset="0"/>
              <a:cs typeface="Arial" pitchFamily="34" charset="0"/>
            </a:endParaRPr>
          </a:p>
          <a:p>
            <a:pPr defTabSz="934563">
              <a:defRPr/>
            </a:pPr>
            <a:r>
              <a:rPr lang="en-US" baseline="0" dirty="0" smtClean="0">
                <a:latin typeface="Arial" pitchFamily="34" charset="0"/>
                <a:cs typeface="Arial" pitchFamily="34" charset="0"/>
              </a:rPr>
              <a:t>* For example, late last year, I had the honor to give a private tour of the exhibition to former Supreme Court Justice Sandra Day O’Connor, who is actually a member of the Board for the National Museum of Natural History. That visit included having the Justice purify her own DNA (shown on the bottom right), one of the most popular hands-on activities featured in the exhibition. </a:t>
            </a:r>
            <a:endParaRPr lang="en-US" dirty="0" smtClean="0">
              <a:latin typeface="Arial" pitchFamily="34" charset="0"/>
              <a:cs typeface="Arial" pitchFamily="34" charset="0"/>
            </a:endParaRPr>
          </a:p>
          <a:p>
            <a:pPr defTabSz="934563">
              <a:defRPr/>
            </a:pPr>
            <a:endParaRPr lang="en-US" dirty="0" smtClean="0">
              <a:latin typeface="Arial" pitchFamily="34" charset="0"/>
              <a:cs typeface="Arial" pitchFamily="34" charset="0"/>
            </a:endParaRPr>
          </a:p>
          <a:p>
            <a:pPr defTabSz="934563">
              <a:defRPr/>
            </a:pP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164770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81538" cy="3509963"/>
          </a:xfrm>
          <a:prstGeom prst="rect">
            <a:avLst/>
          </a:prstGeom>
        </p:spPr>
      </p:sp>
      <p:sp>
        <p:nvSpPr>
          <p:cNvPr id="3" name="Notes Placeholder 2"/>
          <p:cNvSpPr>
            <a:spLocks noGrp="1"/>
          </p:cNvSpPr>
          <p:nvPr>
            <p:ph type="body" idx="1"/>
          </p:nvPr>
        </p:nvSpPr>
        <p:spPr/>
        <p:txBody>
          <a:bodyPr/>
          <a:lstStyle/>
          <a:p>
            <a:pPr marL="0" marR="0" indent="0" algn="l" defTabSz="934563"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We</a:t>
            </a:r>
            <a:r>
              <a:rPr lang="en-US" baseline="0" dirty="0" smtClean="0">
                <a:latin typeface="Arial" pitchFamily="34" charset="0"/>
                <a:cs typeface="Arial" pitchFamily="34" charset="0"/>
              </a:rPr>
              <a:t> are also sharing this venue with our own </a:t>
            </a:r>
            <a:r>
              <a:rPr lang="en-US" dirty="0" smtClean="0">
                <a:latin typeface="Arial" pitchFamily="34" charset="0"/>
                <a:cs typeface="Arial" pitchFamily="34" charset="0"/>
              </a:rPr>
              <a:t>dignitaries, such as the attendees of last month’s internationally-focused Genomic Medicine VI meeting (that Teri </a:t>
            </a:r>
            <a:r>
              <a:rPr lang="en-US" dirty="0" err="1" smtClean="0">
                <a:latin typeface="Arial" pitchFamily="34" charset="0"/>
                <a:cs typeface="Arial" pitchFamily="34" charset="0"/>
              </a:rPr>
              <a:t>Manolio</a:t>
            </a:r>
            <a:r>
              <a:rPr lang="en-US" baseline="0" dirty="0" smtClean="0">
                <a:latin typeface="Arial" pitchFamily="34" charset="0"/>
                <a:cs typeface="Arial" pitchFamily="34" charset="0"/>
              </a:rPr>
              <a:t> will be telling you more about later today). This group of international genomic researchers enjoyed a private tour of the exhibition prior to the start of the second day of their meeting</a:t>
            </a:r>
            <a:r>
              <a:rPr lang="en-US" dirty="0" smtClean="0">
                <a:latin typeface="Arial" pitchFamily="34" charset="0"/>
                <a:cs typeface="Arial" pitchFamily="34" charset="0"/>
              </a:rPr>
              <a:t>. I will note that there continues to be discussions about the possibility of replicating</a:t>
            </a:r>
            <a:r>
              <a:rPr lang="en-US" baseline="0" dirty="0" smtClean="0">
                <a:latin typeface="Arial" pitchFamily="34" charset="0"/>
                <a:cs typeface="Arial" pitchFamily="34" charset="0"/>
              </a:rPr>
              <a:t> and translating the exhibition so that it could travel to other countries. </a:t>
            </a:r>
            <a:endParaRPr lang="en-US" dirty="0" smtClean="0">
              <a:latin typeface="Arial" pitchFamily="34" charset="0"/>
              <a:cs typeface="Arial" pitchFamily="34" charset="0"/>
            </a:endParaRPr>
          </a:p>
          <a:p>
            <a:pPr defTabSz="934563">
              <a:defRPr/>
            </a:pP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6EA5-E5D7-4ADA-A487-C1FEA7F564E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164770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03325" y="701675"/>
            <a:ext cx="4679950" cy="3509963"/>
          </a:xfrm>
          <a:prstGeom prst="rect">
            <a:avLst/>
          </a:prstGeom>
          <a:ln/>
        </p:spPr>
      </p:sp>
      <p:sp>
        <p:nvSpPr>
          <p:cNvPr id="12185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anose="020B0604020202020204" pitchFamily="34" charset="0"/>
              </a:rPr>
              <a:t>Beyond the exhibition</a:t>
            </a:r>
            <a:r>
              <a:rPr lang="en-US" baseline="0" dirty="0" smtClean="0">
                <a:latin typeface="Arial" panose="020B0604020202020204" pitchFamily="34" charset="0"/>
                <a:cs typeface="Arial" panose="020B0604020202020204" pitchFamily="34" charset="0"/>
              </a:rPr>
              <a:t> itself, </a:t>
            </a:r>
            <a:r>
              <a:rPr lang="en-US" dirty="0" smtClean="0">
                <a:latin typeface="Arial" panose="020B0604020202020204" pitchFamily="34" charset="0"/>
                <a:cs typeface="Arial" panose="020B0604020202020204" pitchFamily="34" charset="0"/>
              </a:rPr>
              <a:t>we are involved in other partnerships</a:t>
            </a:r>
            <a:r>
              <a:rPr lang="en-US" baseline="0" dirty="0" smtClean="0">
                <a:latin typeface="Arial" panose="020B0604020202020204" pitchFamily="34" charset="0"/>
                <a:cs typeface="Arial" panose="020B0604020202020204" pitchFamily="34" charset="0"/>
              </a:rPr>
              <a:t> that are organizing associated genomics programs.</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latin typeface="Arial" panose="020B0604020202020204" pitchFamily="34" charset="0"/>
                <a:cs typeface="Arial" panose="020B0604020202020204" pitchFamily="34" charset="0"/>
              </a:rPr>
              <a:t>For example, we are working extensively with </a:t>
            </a:r>
            <a:r>
              <a:rPr lang="en-US" dirty="0" smtClean="0">
                <a:latin typeface="Arial" panose="020B0604020202020204" pitchFamily="34" charset="0"/>
                <a:cs typeface="Arial" panose="020B0604020202020204" pitchFamily="34" charset="0"/>
              </a:rPr>
              <a:t>the Smithsonian Associates to produce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 series of public programs that feature various topics</a:t>
            </a:r>
            <a:r>
              <a:rPr lang="en-US" baseline="0" dirty="0" smtClean="0">
                <a:latin typeface="Arial" panose="020B0604020202020204" pitchFamily="34" charset="0"/>
                <a:cs typeface="Arial" panose="020B0604020202020204" pitchFamily="34" charset="0"/>
              </a:rPr>
              <a:t> related to genomics</a:t>
            </a:r>
            <a:r>
              <a:rPr lang="en-US" dirty="0" smtClean="0">
                <a:latin typeface="Arial" panose="020B0604020202020204" pitchFamily="34" charset="0"/>
                <a:cs typeface="Arial" panose="020B0604020202020204" pitchFamily="34" charset="0"/>
              </a:rPr>
              <a:t>. Most of these occur in the evening down at the</a:t>
            </a:r>
            <a:r>
              <a:rPr lang="en-US" baseline="0" dirty="0" smtClean="0">
                <a:latin typeface="Arial" panose="020B0604020202020204" pitchFamily="34" charset="0"/>
                <a:cs typeface="Arial" panose="020B0604020202020204" pitchFamily="34" charset="0"/>
              </a:rPr>
              <a:t> Smithsonian, and most of these are being videotaped by the Institute and made available on our </a:t>
            </a:r>
            <a:r>
              <a:rPr lang="en-US" baseline="0" dirty="0" err="1" smtClean="0">
                <a:latin typeface="Arial" panose="020B0604020202020204" pitchFamily="34" charset="0"/>
                <a:cs typeface="Arial" panose="020B0604020202020204" pitchFamily="34" charset="0"/>
              </a:rPr>
              <a:t>GenomeTV</a:t>
            </a:r>
            <a:r>
              <a:rPr lang="en-US" baseline="0" dirty="0" smtClean="0">
                <a:latin typeface="Arial" panose="020B0604020202020204" pitchFamily="34" charset="0"/>
                <a:cs typeface="Arial" panose="020B0604020202020204" pitchFamily="34" charset="0"/>
              </a:rPr>
              <a:t> channel of YouTube.</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anose="020B0604020202020204" pitchFamily="34" charset="0"/>
              </a:rPr>
              <a:t>In addition, NHGRI </a:t>
            </a:r>
            <a:r>
              <a:rPr lang="en-US" dirty="0">
                <a:latin typeface="Arial" panose="020B0604020202020204" pitchFamily="34" charset="0"/>
                <a:cs typeface="Arial" panose="020B0604020202020204" pitchFamily="34" charset="0"/>
              </a:rPr>
              <a:t>has been working closely with staff from the National Museum of Natural History’s new </a:t>
            </a:r>
            <a:r>
              <a:rPr lang="en-US" dirty="0" err="1">
                <a:latin typeface="Arial" panose="020B0604020202020204" pitchFamily="34" charset="0"/>
                <a:cs typeface="Arial" panose="020B0604020202020204" pitchFamily="34" charset="0"/>
              </a:rPr>
              <a:t>Q?rius</a:t>
            </a:r>
            <a:r>
              <a:rPr lang="en-US" dirty="0">
                <a:latin typeface="Arial" panose="020B0604020202020204" pitchFamily="34" charset="0"/>
                <a:cs typeface="Arial" panose="020B0604020202020204" pitchFamily="34" charset="0"/>
              </a:rPr>
              <a:t> Learning Center, which opened </a:t>
            </a:r>
            <a:r>
              <a:rPr lang="en-US" dirty="0" smtClean="0">
                <a:latin typeface="Arial" panose="020B0604020202020204" pitchFamily="34" charset="0"/>
                <a:cs typeface="Arial" panose="020B0604020202020204" pitchFamily="34" charset="0"/>
              </a:rPr>
              <a:t>this</a:t>
            </a:r>
            <a:r>
              <a:rPr lang="en-US" baseline="0" dirty="0" smtClean="0">
                <a:latin typeface="Arial" panose="020B0604020202020204" pitchFamily="34" charset="0"/>
                <a:cs typeface="Arial" panose="020B0604020202020204" pitchFamily="34" charset="0"/>
              </a:rPr>
              <a:t> past </a:t>
            </a:r>
            <a:r>
              <a:rPr lang="en-US" dirty="0" smtClean="0">
                <a:latin typeface="Arial" panose="020B0604020202020204" pitchFamily="34" charset="0"/>
                <a:cs typeface="Arial" panose="020B0604020202020204" pitchFamily="34" charset="0"/>
              </a:rPr>
              <a:t>December. </a:t>
            </a:r>
            <a:r>
              <a:rPr lang="en-US" dirty="0">
                <a:latin typeface="Arial" panose="020B0604020202020204" pitchFamily="34" charset="0"/>
                <a:cs typeface="Arial" panose="020B0604020202020204" pitchFamily="34" charset="0"/>
              </a:rPr>
              <a:t>This brand-new center brings </a:t>
            </a:r>
            <a:r>
              <a:rPr lang="en-US" dirty="0" smtClean="0">
                <a:latin typeface="Arial" panose="020B0604020202020204" pitchFamily="34" charset="0"/>
                <a:cs typeface="Arial" panose="020B0604020202020204" pitchFamily="34" charset="0"/>
              </a:rPr>
              <a:t>‘science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life’ </a:t>
            </a:r>
            <a:r>
              <a:rPr lang="en-US" dirty="0">
                <a:latin typeface="Arial" panose="020B0604020202020204" pitchFamily="34" charset="0"/>
                <a:cs typeface="Arial" panose="020B0604020202020204" pitchFamily="34" charset="0"/>
              </a:rPr>
              <a:t>for students and their families. </a:t>
            </a:r>
            <a:r>
              <a:rPr lang="en-US" dirty="0" smtClean="0">
                <a:latin typeface="Arial" panose="020B0604020202020204" pitchFamily="34" charset="0"/>
                <a:cs typeface="Arial" panose="020B0604020202020204" pitchFamily="34" charset="0"/>
              </a:rPr>
              <a:t>For</a:t>
            </a:r>
            <a:r>
              <a:rPr lang="en-US" baseline="0" dirty="0" smtClean="0">
                <a:latin typeface="Arial" panose="020B0604020202020204" pitchFamily="34" charset="0"/>
                <a:cs typeface="Arial" panose="020B0604020202020204" pitchFamily="34" charset="0"/>
              </a:rPr>
              <a:t> example, l</a:t>
            </a:r>
            <a:r>
              <a:rPr lang="en-US" dirty="0" smtClean="0">
                <a:latin typeface="Arial" panose="020B0604020202020204" pitchFamily="34" charset="0"/>
                <a:cs typeface="Arial" panose="020B0604020202020204" pitchFamily="34" charset="0"/>
              </a:rPr>
              <a:t>ast </a:t>
            </a:r>
            <a:r>
              <a:rPr lang="en-US" dirty="0">
                <a:latin typeface="Arial" panose="020B0604020202020204" pitchFamily="34" charset="0"/>
                <a:cs typeface="Arial" panose="020B0604020202020204" pitchFamily="34" charset="0"/>
              </a:rPr>
              <a:t>Saturday, </a:t>
            </a:r>
            <a:r>
              <a:rPr lang="en-US" dirty="0" smtClean="0">
                <a:latin typeface="Arial" panose="020B0604020202020204" pitchFamily="34" charset="0"/>
                <a:cs typeface="Arial" panose="020B0604020202020204" pitchFamily="34" charset="0"/>
              </a:rPr>
              <a:t>NIH staff gave </a:t>
            </a:r>
            <a:r>
              <a:rPr lang="en-US" dirty="0">
                <a:latin typeface="Arial" panose="020B0604020202020204" pitchFamily="34" charset="0"/>
                <a:cs typeface="Arial" panose="020B0604020202020204" pitchFamily="34" charset="0"/>
              </a:rPr>
              <a:t>a </a:t>
            </a:r>
            <a:r>
              <a:rPr lang="en-US" dirty="0" smtClean="0">
                <a:latin typeface="Arial" panose="020B0604020202020204" pitchFamily="34" charset="0"/>
                <a:cs typeface="Arial" panose="020B0604020202020204" pitchFamily="34" charset="0"/>
              </a:rPr>
              <a:t>presentation on </a:t>
            </a:r>
            <a:r>
              <a:rPr lang="en-US" dirty="0">
                <a:latin typeface="Arial" panose="020B0604020202020204" pitchFamily="34" charset="0"/>
                <a:cs typeface="Arial" panose="020B0604020202020204" pitchFamily="34" charset="0"/>
              </a:rPr>
              <a:t>family history, and in March, NHGRI’s </a:t>
            </a:r>
            <a:r>
              <a:rPr lang="en-US" dirty="0" smtClean="0">
                <a:latin typeface="Arial" panose="020B0604020202020204" pitchFamily="34" charset="0"/>
                <a:cs typeface="Arial" panose="020B0604020202020204" pitchFamily="34" charset="0"/>
              </a:rPr>
              <a:t>Elaine </a:t>
            </a:r>
            <a:r>
              <a:rPr lang="en-US" dirty="0">
                <a:latin typeface="Arial" panose="020B0604020202020204" pitchFamily="34" charset="0"/>
                <a:cs typeface="Arial" panose="020B0604020202020204" pitchFamily="34" charset="0"/>
              </a:rPr>
              <a:t>Ostrander will speak about </a:t>
            </a:r>
            <a:r>
              <a:rPr lang="en-US" dirty="0" smtClean="0">
                <a:latin typeface="Arial" panose="020B0604020202020204" pitchFamily="34" charset="0"/>
                <a:cs typeface="Arial" panose="020B0604020202020204" pitchFamily="34" charset="0"/>
              </a:rPr>
              <a:t>dog genomics. And then in April, </a:t>
            </a:r>
            <a:r>
              <a:rPr lang="en-US" dirty="0">
                <a:latin typeface="Arial" panose="020B0604020202020204" pitchFamily="34" charset="0"/>
                <a:cs typeface="Arial" panose="020B0604020202020204" pitchFamily="34" charset="0"/>
              </a:rPr>
              <a:t>Francis Collins and </a:t>
            </a:r>
            <a:r>
              <a:rPr lang="en-US" dirty="0" smtClean="0">
                <a:latin typeface="Arial" panose="020B0604020202020204" pitchFamily="34" charset="0"/>
                <a:cs typeface="Arial" panose="020B0604020202020204" pitchFamily="34" charset="0"/>
              </a:rPr>
              <a:t>I will </a:t>
            </a:r>
            <a:r>
              <a:rPr lang="en-US" dirty="0">
                <a:latin typeface="Arial" panose="020B0604020202020204" pitchFamily="34" charset="0"/>
                <a:cs typeface="Arial" panose="020B0604020202020204" pitchFamily="34" charset="0"/>
              </a:rPr>
              <a:t>be giving a </a:t>
            </a:r>
            <a:r>
              <a:rPr lang="en-US" dirty="0" smtClean="0">
                <a:latin typeface="Arial" panose="020B0604020202020204" pitchFamily="34" charset="0"/>
                <a:cs typeface="Arial" panose="020B0604020202020204" pitchFamily="34" charset="0"/>
              </a:rPr>
              <a:t>joint presentation on genomics </a:t>
            </a:r>
            <a:r>
              <a:rPr lang="en-US" dirty="0">
                <a:latin typeface="Arial" panose="020B0604020202020204" pitchFamily="34" charset="0"/>
                <a:cs typeface="Arial" panose="020B0604020202020204" pitchFamily="34" charset="0"/>
              </a:rPr>
              <a:t>and what it means for human health. </a:t>
            </a:r>
            <a:r>
              <a:rPr lang="en-US" dirty="0" smtClean="0">
                <a:latin typeface="Arial" panose="020B0604020202020204" pitchFamily="34" charset="0"/>
                <a:cs typeface="Arial" panose="020B0604020202020204" pitchFamily="34" charset="0"/>
              </a:rPr>
              <a:t>All</a:t>
            </a:r>
            <a:r>
              <a:rPr lang="en-US" baseline="0" dirty="0" smtClean="0">
                <a:latin typeface="Arial" panose="020B0604020202020204" pitchFamily="34" charset="0"/>
                <a:cs typeface="Arial" panose="020B0604020202020204" pitchFamily="34" charset="0"/>
              </a:rPr>
              <a:t> of these </a:t>
            </a:r>
            <a:r>
              <a:rPr lang="en-US" baseline="0" dirty="0" err="1" smtClean="0">
                <a:latin typeface="Arial" panose="020B0604020202020204" pitchFamily="34" charset="0"/>
                <a:cs typeface="Arial" panose="020B0604020202020204" pitchFamily="34" charset="0"/>
              </a:rPr>
              <a:t>Q?rius</a:t>
            </a:r>
            <a:r>
              <a:rPr lang="en-US" baseline="0" dirty="0" smtClean="0">
                <a:latin typeface="Arial" panose="020B0604020202020204" pitchFamily="34" charset="0"/>
                <a:cs typeface="Arial" panose="020B0604020202020204" pitchFamily="34" charset="0"/>
              </a:rPr>
              <a:t> programs will also be videotaped by the Institute and made available on our </a:t>
            </a:r>
            <a:r>
              <a:rPr lang="en-US" baseline="0" dirty="0" err="1" smtClean="0">
                <a:latin typeface="Arial" panose="020B0604020202020204" pitchFamily="34" charset="0"/>
                <a:cs typeface="Arial" panose="020B0604020202020204" pitchFamily="34" charset="0"/>
              </a:rPr>
              <a:t>GenomeTV</a:t>
            </a:r>
            <a:r>
              <a:rPr lang="en-US" baseline="0" dirty="0" smtClean="0">
                <a:latin typeface="Arial" panose="020B0604020202020204" pitchFamily="34" charset="0"/>
                <a:cs typeface="Arial" panose="020B0604020202020204" pitchFamily="34" charset="0"/>
              </a:rPr>
              <a:t> channel of YouTube.</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21860" name="Slide Number Placeholder 3"/>
          <p:cNvSpPr>
            <a:spLocks noGrp="1"/>
          </p:cNvSpPr>
          <p:nvPr>
            <p:ph type="sldNum" sz="quarter" idx="5"/>
          </p:nvPr>
        </p:nvSpPr>
        <p:spPr>
          <a:noFill/>
        </p:spPr>
        <p:txBody>
          <a:bodyPr/>
          <a:lstStyle/>
          <a:p>
            <a:pPr defTabSz="934765"/>
            <a:fld id="{F369CC4A-B154-46B7-B0C6-E366DA21E99B}" type="slidenum">
              <a:rPr lang="en-US" smtClean="0">
                <a:solidFill>
                  <a:srgbClr val="000000"/>
                </a:solidFill>
              </a:rPr>
              <a:pPr defTabSz="934765"/>
              <a:t>14</a:t>
            </a:fld>
            <a:endParaRPr lang="en-US" dirty="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03325" y="701675"/>
            <a:ext cx="4679950" cy="3509963"/>
          </a:xfrm>
          <a:prstGeom prst="rect">
            <a:avLst/>
          </a:prstGeom>
          <a:ln/>
        </p:spPr>
      </p:sp>
      <p:sp>
        <p:nvSpPr>
          <p:cNvPr id="121859" name="Notes Placeholder 2"/>
          <p:cNvSpPr>
            <a:spLocks noGrp="1"/>
          </p:cNvSpPr>
          <p:nvPr>
            <p:ph type="body" idx="1"/>
          </p:nvPr>
        </p:nvSpPr>
        <p:spPr>
          <a:noFill/>
          <a:ln/>
        </p:spPr>
        <p:txBody>
          <a:bodyPr/>
          <a:lstStyle/>
          <a:p>
            <a:r>
              <a:rPr lang="en-US" dirty="0" smtClean="0">
                <a:latin typeface="Arial" pitchFamily="34" charset="0"/>
                <a:cs typeface="Arial" panose="020B0604020202020204" pitchFamily="34" charset="0"/>
              </a:rPr>
              <a:t>The Genome Exhibition will not be staying here</a:t>
            </a:r>
            <a:r>
              <a:rPr lang="en-US" baseline="0" dirty="0" smtClean="0">
                <a:latin typeface="Arial" pitchFamily="34" charset="0"/>
                <a:cs typeface="Arial" panose="020B0604020202020204" pitchFamily="34" charset="0"/>
              </a:rPr>
              <a:t> in D.C. forever. Rather, it </a:t>
            </a:r>
            <a:r>
              <a:rPr lang="en-US" dirty="0" smtClean="0">
                <a:latin typeface="Arial" pitchFamily="34" charset="0"/>
                <a:cs typeface="Arial" panose="020B0604020202020204" pitchFamily="34" charset="0"/>
              </a:rPr>
              <a:t>will travel to other sites around North</a:t>
            </a:r>
            <a:r>
              <a:rPr lang="en-US" baseline="0" dirty="0" smtClean="0">
                <a:latin typeface="Arial" pitchFamily="34" charset="0"/>
                <a:cs typeface="Arial" panose="020B0604020202020204" pitchFamily="34" charset="0"/>
              </a:rPr>
              <a:t> American starting in S</a:t>
            </a:r>
            <a:r>
              <a:rPr lang="en-US" dirty="0" smtClean="0">
                <a:latin typeface="Arial" pitchFamily="34" charset="0"/>
                <a:cs typeface="Arial" panose="020B0604020202020204" pitchFamily="34" charset="0"/>
              </a:rPr>
              <a:t>eptember, *</a:t>
            </a:r>
            <a:r>
              <a:rPr lang="en-US" baseline="0" dirty="0" smtClean="0">
                <a:latin typeface="Arial" pitchFamily="34" charset="0"/>
                <a:cs typeface="Arial" panose="020B0604020202020204" pitchFamily="34" charset="0"/>
              </a:rPr>
              <a:t> </a:t>
            </a:r>
            <a:r>
              <a:rPr lang="en-US" dirty="0" smtClean="0">
                <a:latin typeface="Arial" pitchFamily="34" charset="0"/>
                <a:cs typeface="Arial" panose="020B0604020202020204" pitchFamily="34" charset="0"/>
              </a:rPr>
              <a:t>with its first stop being the Reuben H. Fleet Science Center in San Diego,</a:t>
            </a:r>
            <a:r>
              <a:rPr lang="en-US" baseline="0" dirty="0" smtClean="0">
                <a:latin typeface="Arial" pitchFamily="34" charset="0"/>
                <a:cs typeface="Arial" panose="020B0604020202020204" pitchFamily="34" charset="0"/>
              </a:rPr>
              <a:t> where it will be resident until very early next year</a:t>
            </a:r>
            <a:r>
              <a:rPr lang="en-US" dirty="0" smtClean="0">
                <a:latin typeface="Arial" pitchFamily="34" charset="0"/>
                <a:cs typeface="Arial" panose="020B0604020202020204" pitchFamily="34" charset="0"/>
              </a:rPr>
              <a:t>. </a:t>
            </a:r>
          </a:p>
          <a:p>
            <a:endParaRPr lang="en-US" dirty="0" smtClean="0">
              <a:latin typeface="Arial" pitchFamily="34" charset="0"/>
              <a:cs typeface="Arial" panose="020B0604020202020204" pitchFamily="34" charset="0"/>
            </a:endParaRPr>
          </a:p>
          <a:p>
            <a:r>
              <a:rPr lang="en-US" dirty="0" smtClean="0">
                <a:latin typeface="Arial" pitchFamily="34" charset="0"/>
                <a:cs typeface="Arial" panose="020B0604020202020204" pitchFamily="34" charset="0"/>
              </a:rPr>
              <a:t>This timing happens to coincide with the annual American Society of Human Genetics (ASHG) meeting, which will be held</a:t>
            </a:r>
            <a:r>
              <a:rPr lang="en-US" baseline="0" dirty="0" smtClean="0">
                <a:latin typeface="Arial" pitchFamily="34" charset="0"/>
                <a:cs typeface="Arial" panose="020B0604020202020204" pitchFamily="34" charset="0"/>
              </a:rPr>
              <a:t> in San Diego in October. Plans are being formulated to take advantage of the exhibition’s presence in San Diego during the ASHG meeting. </a:t>
            </a:r>
            <a:endParaRPr lang="en-US" dirty="0" smtClean="0">
              <a:latin typeface="Arial" pitchFamily="34" charset="0"/>
              <a:cs typeface="Arial" panose="020B0604020202020204" pitchFamily="34" charset="0"/>
            </a:endParaRPr>
          </a:p>
          <a:p>
            <a:endParaRPr lang="en-US" dirty="0" smtClean="0">
              <a:latin typeface="Arial" pitchFamily="34" charset="0"/>
              <a:cs typeface="Arial" panose="020B0604020202020204" pitchFamily="34" charset="0"/>
            </a:endParaRPr>
          </a:p>
          <a:p>
            <a:r>
              <a:rPr lang="en-US" dirty="0" smtClean="0">
                <a:latin typeface="Arial" pitchFamily="34" charset="0"/>
                <a:cs typeface="Arial" panose="020B0604020202020204" pitchFamily="34" charset="0"/>
              </a:rPr>
              <a:t>The Smithsonian and Science North – the company hired to travel the exhibition— are in the process of finalizing other travel</a:t>
            </a:r>
            <a:r>
              <a:rPr lang="en-US" baseline="0" dirty="0" smtClean="0">
                <a:latin typeface="Arial" pitchFamily="34" charset="0"/>
                <a:cs typeface="Arial" panose="020B0604020202020204" pitchFamily="34" charset="0"/>
              </a:rPr>
              <a:t> </a:t>
            </a:r>
            <a:r>
              <a:rPr lang="en-US" dirty="0" smtClean="0">
                <a:latin typeface="Arial" pitchFamily="34" charset="0"/>
                <a:cs typeface="Arial" panose="020B0604020202020204" pitchFamily="34" charset="0"/>
              </a:rPr>
              <a:t>locations for</a:t>
            </a:r>
            <a:r>
              <a:rPr lang="en-US" baseline="0" dirty="0" smtClean="0">
                <a:latin typeface="Arial" pitchFamily="34" charset="0"/>
                <a:cs typeface="Arial" panose="020B0604020202020204" pitchFamily="34" charset="0"/>
              </a:rPr>
              <a:t> the exhibition </a:t>
            </a:r>
            <a:r>
              <a:rPr lang="en-US" dirty="0" smtClean="0">
                <a:latin typeface="Arial" pitchFamily="34" charset="0"/>
                <a:cs typeface="Arial" panose="020B0604020202020204" pitchFamily="34" charset="0"/>
              </a:rPr>
              <a:t>through 2018. </a:t>
            </a:r>
            <a:endParaRPr lang="en-US" dirty="0">
              <a:latin typeface="Arial" panose="020B0604020202020204" pitchFamily="34" charset="0"/>
              <a:cs typeface="Arial" panose="020B0604020202020204" pitchFamily="34" charset="0"/>
            </a:endParaRPr>
          </a:p>
        </p:txBody>
      </p:sp>
      <p:sp>
        <p:nvSpPr>
          <p:cNvPr id="121860" name="Slide Number Placeholder 3"/>
          <p:cNvSpPr>
            <a:spLocks noGrp="1"/>
          </p:cNvSpPr>
          <p:nvPr>
            <p:ph type="sldNum" sz="quarter" idx="5"/>
          </p:nvPr>
        </p:nvSpPr>
        <p:spPr>
          <a:noFill/>
        </p:spPr>
        <p:txBody>
          <a:bodyPr/>
          <a:lstStyle/>
          <a:p>
            <a:pPr defTabSz="934765"/>
            <a:fld id="{F369CC4A-B154-46B7-B0C6-E366DA21E99B}" type="slidenum">
              <a:rPr lang="en-US" smtClean="0">
                <a:solidFill>
                  <a:srgbClr val="000000"/>
                </a:solidFill>
              </a:rPr>
              <a:pPr defTabSz="934765"/>
              <a:t>15</a:t>
            </a:fld>
            <a:endParaRPr lang="en-US" dirty="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16</a:t>
            </a:fld>
            <a:endParaRPr lang="en-US" dirty="0" smtClean="0">
              <a:solidFill>
                <a:prstClr val="black"/>
              </a:solidFill>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p:spPr>
        <p:txBody>
          <a:bodyPr/>
          <a:lstStyle/>
          <a:p>
            <a:pPr defTabSz="930859">
              <a:spcBef>
                <a:spcPts val="0"/>
              </a:spcBef>
              <a:defRPr/>
            </a:pPr>
            <a:r>
              <a:rPr lang="en-US" baseline="0" dirty="0" smtClean="0">
                <a:latin typeface="Arial" pitchFamily="34" charset="0"/>
                <a:cs typeface="Arial" pitchFamily="34" charset="0"/>
              </a:rPr>
              <a:t>The most significant development for NIH since the last Council meeting relates the Fiscal Year 2014 budget– or lack thereof when it came to starting up the new fiscal year. * This, of course, resulted in a lengthy shutdown of the federal government, including NIH. There are many things that could be said about this unfortunate circumstance, most probably better left unsaid. Needless to say, it was really awful and really complicated and really something that you hope will never happen again (but of course, it might). </a:t>
            </a:r>
          </a:p>
          <a:p>
            <a:pPr defTabSz="930859">
              <a:spcBef>
                <a:spcPts val="0"/>
              </a:spcBef>
              <a:defRPr/>
            </a:pPr>
            <a:endParaRPr lang="en-US" baseline="0" dirty="0" smtClean="0">
              <a:latin typeface="Arial" pitchFamily="34" charset="0"/>
              <a:cs typeface="Arial" pitchFamily="34" charset="0"/>
            </a:endParaRPr>
          </a:p>
          <a:p>
            <a:pPr defTabSz="930859">
              <a:spcBef>
                <a:spcPts val="0"/>
              </a:spcBef>
              <a:defRPr/>
            </a:pPr>
            <a:r>
              <a:rPr lang="en-US" baseline="0" dirty="0" smtClean="0">
                <a:latin typeface="Arial" pitchFamily="34" charset="0"/>
                <a:cs typeface="Arial" pitchFamily="34" charset="0"/>
              </a:rPr>
              <a:t>In my typical fashion, I tried to find some humor to keep me sane during the shutdown. * This was my favorite piece– featuring President Obama and some poor soul at a help desk.</a:t>
            </a:r>
          </a:p>
          <a:p>
            <a:pPr defTabSz="930859">
              <a:spcBef>
                <a:spcPts val="0"/>
              </a:spcBef>
              <a:defRPr/>
            </a:pPr>
            <a:endParaRPr lang="en-US" baseline="0" dirty="0" smtClean="0">
              <a:latin typeface="Arial" pitchFamily="34" charset="0"/>
              <a:cs typeface="Arial" pitchFamily="34" charset="0"/>
            </a:endParaRPr>
          </a:p>
          <a:p>
            <a:pPr defTabSz="930859">
              <a:spcBef>
                <a:spcPts val="0"/>
              </a:spcBef>
              <a:defRPr/>
            </a:pPr>
            <a:r>
              <a:rPr lang="en-US" baseline="0" dirty="0" smtClean="0">
                <a:latin typeface="Arial" pitchFamily="34" charset="0"/>
                <a:cs typeface="Arial" pitchFamily="34" charset="0"/>
              </a:rPr>
              <a:t>I will tell you that the NHGRI staff were truly terrific before, during, and after the shutdown— whether they were allowed to work or not. I deeply appreciate their tolerance and resilience.  </a:t>
            </a:r>
          </a:p>
          <a:p>
            <a:pPr defTabSz="930859">
              <a:spcBef>
                <a:spcPts val="0"/>
              </a:spcBef>
              <a:defRPr/>
            </a:pPr>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17</a:t>
            </a:fld>
            <a:endParaRPr lang="en-US" dirty="0"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dirty="0" smtClean="0">
                <a:latin typeface="Arial" panose="020B0604020202020204" pitchFamily="34" charset="0"/>
                <a:cs typeface="Arial" panose="020B0604020202020204" pitchFamily="34" charset="0"/>
              </a:rPr>
              <a:t>Relevant</a:t>
            </a:r>
            <a:r>
              <a:rPr lang="en-US" baseline="0" dirty="0" smtClean="0">
                <a:latin typeface="Arial" panose="020B0604020202020204" pitchFamily="34" charset="0"/>
                <a:cs typeface="Arial" panose="020B0604020202020204" pitchFamily="34" charset="0"/>
              </a:rPr>
              <a:t> to this Council, I would like to give a special ‘shout out’ to the entire community of NIH scientific review officers. * </a:t>
            </a:r>
            <a:r>
              <a:rPr lang="en-US" dirty="0" smtClean="0">
                <a:latin typeface="Arial" panose="020B0604020202020204" pitchFamily="34" charset="0"/>
                <a:cs typeface="Arial" panose="020B0604020202020204" pitchFamily="34" charset="0"/>
              </a:rPr>
              <a:t>One </a:t>
            </a:r>
            <a:r>
              <a:rPr lang="en-US" dirty="0">
                <a:latin typeface="Arial" panose="020B0604020202020204" pitchFamily="34" charset="0"/>
                <a:cs typeface="Arial" panose="020B0604020202020204" pitchFamily="34" charset="0"/>
              </a:rPr>
              <a:t>very apparent </a:t>
            </a:r>
            <a:r>
              <a:rPr lang="en-US" dirty="0" smtClean="0">
                <a:latin typeface="Arial" panose="020B0604020202020204" pitchFamily="34" charset="0"/>
                <a:cs typeface="Arial" panose="020B0604020202020204" pitchFamily="34" charset="0"/>
              </a:rPr>
              <a:t>casualty of the shutdown </a:t>
            </a:r>
            <a:r>
              <a:rPr lang="en-US" dirty="0">
                <a:latin typeface="Arial" panose="020B0604020202020204" pitchFamily="34" charset="0"/>
                <a:cs typeface="Arial" panose="020B0604020202020204" pitchFamily="34" charset="0"/>
              </a:rPr>
              <a:t>was the cancellation of approximately 450 </a:t>
            </a:r>
            <a:r>
              <a:rPr lang="en-US" dirty="0" smtClean="0">
                <a:latin typeface="Arial" panose="020B0604020202020204" pitchFamily="34" charset="0"/>
                <a:cs typeface="Arial" panose="020B0604020202020204" pitchFamily="34" charset="0"/>
              </a:rPr>
              <a:t>peer-review </a:t>
            </a:r>
            <a:r>
              <a:rPr lang="en-US" dirty="0">
                <a:latin typeface="Arial" panose="020B0604020202020204" pitchFamily="34" charset="0"/>
                <a:cs typeface="Arial" panose="020B0604020202020204" pitchFamily="34" charset="0"/>
              </a:rPr>
              <a:t>meetings affecting </a:t>
            </a:r>
            <a:r>
              <a:rPr lang="en-US" dirty="0" smtClean="0">
                <a:latin typeface="Arial" panose="020B0604020202020204" pitchFamily="34" charset="0"/>
                <a:cs typeface="Arial" panose="020B0604020202020204" pitchFamily="34" charset="0"/>
              </a:rPr>
              <a:t>the Center for Scientific Review and </a:t>
            </a:r>
            <a:r>
              <a:rPr lang="en-US" dirty="0">
                <a:latin typeface="Arial" panose="020B0604020202020204" pitchFamily="34" charset="0"/>
                <a:cs typeface="Arial" panose="020B0604020202020204" pitchFamily="34" charset="0"/>
              </a:rPr>
              <a:t>all the </a:t>
            </a:r>
            <a:r>
              <a:rPr lang="en-US" dirty="0" smtClean="0">
                <a:latin typeface="Arial" panose="020B0604020202020204" pitchFamily="34" charset="0"/>
                <a:cs typeface="Arial" panose="020B0604020202020204" pitchFamily="34" charset="0"/>
              </a:rPr>
              <a:t>institutes and centers.</a:t>
            </a:r>
            <a:endParaRPr lang="en-US" dirty="0">
              <a:latin typeface="Arial" panose="020B0604020202020204" pitchFamily="34" charset="0"/>
              <a:cs typeface="Arial" panose="020B0604020202020204" pitchFamily="34" charset="0"/>
            </a:endParaRPr>
          </a:p>
          <a:p>
            <a:pPr lvl="0"/>
            <a:endParaRPr lang="en-US" dirty="0" smtClean="0">
              <a:latin typeface="Arial" panose="020B0604020202020204" pitchFamily="34" charset="0"/>
              <a:cs typeface="Arial" panose="020B0604020202020204" pitchFamily="34" charset="0"/>
            </a:endParaRPr>
          </a:p>
          <a:p>
            <a:pPr lvl="0"/>
            <a:r>
              <a:rPr lang="en-US" dirty="0" smtClean="0">
                <a:latin typeface="Arial" panose="020B0604020202020204" pitchFamily="34" charset="0"/>
                <a:cs typeface="Arial" panose="020B0604020202020204" pitchFamily="34" charset="0"/>
              </a:rPr>
              <a:t>* All </a:t>
            </a:r>
            <a:r>
              <a:rPr lang="en-US" dirty="0">
                <a:latin typeface="Arial" panose="020B0604020202020204" pitchFamily="34" charset="0"/>
                <a:cs typeface="Arial" panose="020B0604020202020204" pitchFamily="34" charset="0"/>
              </a:rPr>
              <a:t>of these </a:t>
            </a:r>
            <a:r>
              <a:rPr lang="en-US" dirty="0" smtClean="0">
                <a:latin typeface="Arial" panose="020B0604020202020204" pitchFamily="34" charset="0"/>
                <a:cs typeface="Arial" panose="020B0604020202020204" pitchFamily="34" charset="0"/>
              </a:rPr>
              <a:t>meetings </a:t>
            </a:r>
            <a:r>
              <a:rPr lang="en-US" dirty="0">
                <a:latin typeface="Arial" panose="020B0604020202020204" pitchFamily="34" charset="0"/>
                <a:cs typeface="Arial" panose="020B0604020202020204" pitchFamily="34" charset="0"/>
              </a:rPr>
              <a:t>were re-scheduled by the heroic efforts of review staff members across </a:t>
            </a:r>
            <a:r>
              <a:rPr lang="en-US" dirty="0" smtClean="0">
                <a:latin typeface="Arial" panose="020B0604020202020204" pitchFamily="34" charset="0"/>
                <a:cs typeface="Arial" panose="020B0604020202020204" pitchFamily="34" charset="0"/>
              </a:rPr>
              <a:t>NIH, thereby avoiding the loss</a:t>
            </a:r>
            <a:r>
              <a:rPr lang="en-US" baseline="0" dirty="0" smtClean="0">
                <a:latin typeface="Arial" panose="020B0604020202020204" pitchFamily="34" charset="0"/>
                <a:cs typeface="Arial" panose="020B0604020202020204" pitchFamily="34" charset="0"/>
              </a:rPr>
              <a:t> of one review cycle for thousands and thousands of grant applications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lvl="0"/>
            <a:endParaRPr lang="en-US" dirty="0" smtClean="0">
              <a:latin typeface="Arial" panose="020B0604020202020204" pitchFamily="34" charset="0"/>
              <a:cs typeface="Arial" panose="020B0604020202020204" pitchFamily="34" charset="0"/>
            </a:endParaRPr>
          </a:p>
          <a:p>
            <a:pPr lvl="0"/>
            <a:r>
              <a:rPr lang="en-US" dirty="0" smtClean="0">
                <a:latin typeface="Arial" panose="020B0604020202020204" pitchFamily="34" charset="0"/>
                <a:cs typeface="Arial" panose="020B0604020202020204" pitchFamily="34" charset="0"/>
              </a:rPr>
              <a:t>I </a:t>
            </a:r>
            <a:r>
              <a:rPr lang="en-US" dirty="0">
                <a:latin typeface="Arial" panose="020B0604020202020204" pitchFamily="34" charset="0"/>
                <a:cs typeface="Arial" panose="020B0604020202020204" pitchFamily="34" charset="0"/>
              </a:rPr>
              <a:t>want to give a special </a:t>
            </a:r>
            <a:r>
              <a:rPr lang="en-US" dirty="0" smtClean="0">
                <a:latin typeface="Arial" panose="020B0604020202020204" pitchFamily="34" charset="0"/>
                <a:cs typeface="Arial" panose="020B0604020202020204" pitchFamily="34" charset="0"/>
              </a:rPr>
              <a:t>thanks </a:t>
            </a:r>
            <a:r>
              <a:rPr lang="en-US" dirty="0">
                <a:latin typeface="Arial" panose="020B0604020202020204" pitchFamily="34" charset="0"/>
                <a:cs typeface="Arial" panose="020B0604020202020204" pitchFamily="34" charset="0"/>
              </a:rPr>
              <a:t>to the NHGRI </a:t>
            </a:r>
            <a:r>
              <a:rPr lang="en-US" dirty="0" smtClean="0">
                <a:latin typeface="Arial" panose="020B0604020202020204" pitchFamily="34" charset="0"/>
                <a:cs typeface="Arial" panose="020B0604020202020204" pitchFamily="34" charset="0"/>
              </a:rPr>
              <a:t>Scientific Review Branch (shown</a:t>
            </a:r>
            <a:r>
              <a:rPr lang="en-US" baseline="0" dirty="0" smtClean="0">
                <a:latin typeface="Arial" panose="020B0604020202020204" pitchFamily="34" charset="0"/>
                <a:cs typeface="Arial" panose="020B0604020202020204" pitchFamily="34" charset="0"/>
              </a:rPr>
              <a:t> on the bottom left)</a:t>
            </a:r>
            <a:r>
              <a:rPr lang="en-US" dirty="0" smtClean="0">
                <a:latin typeface="Arial" panose="020B0604020202020204" pitchFamily="34" charset="0"/>
                <a:cs typeface="Arial" panose="020B0604020202020204" pitchFamily="34" charset="0"/>
              </a:rPr>
              <a:t>, who had </a:t>
            </a:r>
            <a:r>
              <a:rPr lang="en-US" dirty="0">
                <a:latin typeface="Arial" panose="020B0604020202020204" pitchFamily="34" charset="0"/>
                <a:cs typeface="Arial" panose="020B0604020202020204" pitchFamily="34" charset="0"/>
              </a:rPr>
              <a:t>to reschedule their October meetings into </a:t>
            </a:r>
            <a:r>
              <a:rPr lang="en-US" dirty="0" smtClean="0">
                <a:latin typeface="Arial" panose="020B0604020202020204" pitchFamily="34" charset="0"/>
                <a:cs typeface="Arial" panose="020B0604020202020204" pitchFamily="34" charset="0"/>
              </a:rPr>
              <a:t>December, replace ‘lost’ </a:t>
            </a:r>
            <a:r>
              <a:rPr lang="en-US" dirty="0">
                <a:latin typeface="Arial" panose="020B0604020202020204" pitchFamily="34" charset="0"/>
                <a:cs typeface="Arial" panose="020B0604020202020204" pitchFamily="34" charset="0"/>
              </a:rPr>
              <a:t>panel </a:t>
            </a:r>
            <a:r>
              <a:rPr lang="en-US" dirty="0" smtClean="0">
                <a:latin typeface="Arial" panose="020B0604020202020204" pitchFamily="34" charset="0"/>
                <a:cs typeface="Arial" panose="020B0604020202020204" pitchFamily="34" charset="0"/>
              </a:rPr>
              <a:t>members,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 write </a:t>
            </a:r>
            <a:r>
              <a:rPr lang="en-US" dirty="0">
                <a:latin typeface="Arial" panose="020B0604020202020204" pitchFamily="34" charset="0"/>
                <a:cs typeface="Arial" panose="020B0604020202020204" pitchFamily="34" charset="0"/>
              </a:rPr>
              <a:t>summary statements right through the holidays</a:t>
            </a:r>
            <a:r>
              <a:rPr lang="en-US" dirty="0" smtClean="0">
                <a:latin typeface="Arial" panose="020B0604020202020204" pitchFamily="34" charset="0"/>
                <a:cs typeface="Arial" panose="020B0604020202020204" pitchFamily="34" charset="0"/>
              </a:rPr>
              <a:t>. Kudos to them</a:t>
            </a:r>
            <a:r>
              <a:rPr lang="en-US" baseline="0" dirty="0" smtClean="0">
                <a:latin typeface="Arial" panose="020B0604020202020204" pitchFamily="34" charset="0"/>
                <a:cs typeface="Arial" panose="020B0604020202020204" pitchFamily="34" charset="0"/>
              </a:rPr>
              <a:t> and all their review colleague across NIH!</a:t>
            </a:r>
            <a:endParaRPr lang="en-US" dirty="0">
              <a:latin typeface="Arial" panose="020B0604020202020204" pitchFamily="34" charset="0"/>
              <a:cs typeface="Arial" panose="020B0604020202020204" pitchFamily="34" charset="0"/>
            </a:endParaRPr>
          </a:p>
          <a:p>
            <a:pPr lvl="0"/>
            <a:endParaRPr lang="en-US" dirty="0" smtClean="0">
              <a:latin typeface="Arial" panose="020B0604020202020204" pitchFamily="34" charset="0"/>
              <a:cs typeface="Arial" panose="020B0604020202020204" pitchFamily="34" charset="0"/>
            </a:endParaRPr>
          </a:p>
          <a:p>
            <a:pPr defTabSz="912601">
              <a:spcBef>
                <a:spcPts val="0"/>
              </a:spcBef>
              <a:defRPr/>
            </a:pPr>
            <a:endParaRPr lang="en-US" dirty="0" smtClean="0">
              <a:latin typeface="Arial" panose="020B0604020202020204" pitchFamily="34" charset="0"/>
              <a:cs typeface="Arial" panose="020B0604020202020204" pitchFamily="34" charset="0"/>
            </a:endParaRPr>
          </a:p>
        </p:txBody>
      </p:sp>
      <p:sp>
        <p:nvSpPr>
          <p:cNvPr id="18436" name="Slide Number Placeholder 3"/>
          <p:cNvSpPr>
            <a:spLocks noGrp="1"/>
          </p:cNvSpPr>
          <p:nvPr>
            <p:ph type="sldNum" sz="quarter" idx="5"/>
          </p:nvPr>
        </p:nvSpPr>
        <p:spPr bwMode="auto">
          <a:xfrm>
            <a:off x="4014101" y="8889987"/>
            <a:ext cx="3070860" cy="468315"/>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rmAutofit lnSpcReduction="10000"/>
          </a:bodyPr>
          <a:lstStyle/>
          <a:p>
            <a:pPr lvl="0"/>
            <a:r>
              <a:rPr lang="en-US" sz="1200" dirty="0" smtClean="0">
                <a:latin typeface="Arial" pitchFamily="34" charset="0"/>
                <a:cs typeface="Arial" pitchFamily="34" charset="0"/>
              </a:rPr>
              <a:t>Well, the shutdown did finally end, and we all</a:t>
            </a:r>
            <a:r>
              <a:rPr lang="en-US" sz="1200" baseline="0" dirty="0" smtClean="0">
                <a:latin typeface="Arial" pitchFamily="34" charset="0"/>
                <a:cs typeface="Arial" pitchFamily="34" charset="0"/>
              </a:rPr>
              <a:t> came back to do our jobs. Eventually, the Congress did their job as well. * </a:t>
            </a:r>
            <a:r>
              <a:rPr lang="en-US" sz="1200" dirty="0" smtClean="0">
                <a:latin typeface="Arial" pitchFamily="34" charset="0"/>
                <a:cs typeface="Arial" pitchFamily="34" charset="0"/>
              </a:rPr>
              <a:t>First, in December, Congress passed legislation that increased the cap on total federal spending previously set for Fiscal Year 2014, removing the imminent threat of an additional sequestration cut this year. * Then, last month, when Congress passed an omnibus appropriations bill funding all government agencies, we were provided a Fiscal Year 2014 budget for NIH and</a:t>
            </a:r>
            <a:r>
              <a:rPr lang="en-US" sz="1200" baseline="0" dirty="0" smtClean="0">
                <a:latin typeface="Arial" pitchFamily="34" charset="0"/>
                <a:cs typeface="Arial" pitchFamily="34" charset="0"/>
              </a:rPr>
              <a:t> NHGRI. </a:t>
            </a:r>
          </a:p>
          <a:p>
            <a:pPr lvl="0"/>
            <a:endParaRPr lang="en-US" sz="1200" baseline="0" dirty="0" smtClean="0">
              <a:latin typeface="Arial" pitchFamily="34" charset="0"/>
              <a:cs typeface="Arial" pitchFamily="34" charset="0"/>
            </a:endParaRPr>
          </a:p>
          <a:p>
            <a:pPr lvl="0"/>
            <a:r>
              <a:rPr lang="en-US" sz="1200" baseline="0" dirty="0" smtClean="0">
                <a:latin typeface="Arial" pitchFamily="34" charset="0"/>
                <a:cs typeface="Arial" pitchFamily="34" charset="0"/>
              </a:rPr>
              <a:t>* As shown in the far-right column, this year </a:t>
            </a:r>
            <a:r>
              <a:rPr lang="en-US" sz="1200" dirty="0" smtClean="0">
                <a:latin typeface="Arial" pitchFamily="34" charset="0"/>
                <a:cs typeface="Arial" pitchFamily="34" charset="0"/>
              </a:rPr>
              <a:t>NIH </a:t>
            </a:r>
            <a:r>
              <a:rPr lang="en-US" sz="1200" dirty="0">
                <a:latin typeface="Arial" pitchFamily="34" charset="0"/>
                <a:cs typeface="Arial" pitchFamily="34" charset="0"/>
              </a:rPr>
              <a:t>is funded at </a:t>
            </a:r>
            <a:r>
              <a:rPr lang="en-US" sz="1200" dirty="0" smtClean="0">
                <a:latin typeface="Arial" pitchFamily="34" charset="0"/>
                <a:cs typeface="Arial" pitchFamily="34" charset="0"/>
              </a:rPr>
              <a:t>$30.1 billion</a:t>
            </a:r>
            <a:r>
              <a:rPr lang="en-US" sz="1200" dirty="0">
                <a:latin typeface="Arial" pitchFamily="34" charset="0"/>
                <a:cs typeface="Arial" pitchFamily="34" charset="0"/>
              </a:rPr>
              <a:t>, </a:t>
            </a:r>
            <a:r>
              <a:rPr lang="en-US" sz="1200" dirty="0" smtClean="0">
                <a:latin typeface="Arial" pitchFamily="34" charset="0"/>
                <a:cs typeface="Arial" pitchFamily="34" charset="0"/>
              </a:rPr>
              <a:t>an </a:t>
            </a:r>
            <a:r>
              <a:rPr lang="en-US" sz="1200" dirty="0">
                <a:latin typeface="Arial" pitchFamily="34" charset="0"/>
                <a:cs typeface="Arial" pitchFamily="34" charset="0"/>
              </a:rPr>
              <a:t>increase of approximately </a:t>
            </a:r>
            <a:r>
              <a:rPr lang="en-US" sz="1200" dirty="0" smtClean="0">
                <a:latin typeface="Arial" pitchFamily="34" charset="0"/>
                <a:cs typeface="Arial" pitchFamily="34" charset="0"/>
              </a:rPr>
              <a:t>3.4% </a:t>
            </a:r>
            <a:r>
              <a:rPr lang="en-US" sz="1200" dirty="0">
                <a:latin typeface="Arial" pitchFamily="34" charset="0"/>
                <a:cs typeface="Arial" pitchFamily="34" charset="0"/>
              </a:rPr>
              <a:t>over Fiscal Year 2013. </a:t>
            </a:r>
            <a:r>
              <a:rPr lang="en-US" sz="1200" dirty="0" smtClean="0">
                <a:latin typeface="Arial" pitchFamily="34" charset="0"/>
                <a:cs typeface="Arial" pitchFamily="34" charset="0"/>
              </a:rPr>
              <a:t>Of this, NHGRI </a:t>
            </a:r>
            <a:r>
              <a:rPr lang="en-US" sz="1200" dirty="0">
                <a:latin typeface="Arial" pitchFamily="34" charset="0"/>
                <a:cs typeface="Arial" pitchFamily="34" charset="0"/>
              </a:rPr>
              <a:t>is allocated $498 </a:t>
            </a:r>
            <a:r>
              <a:rPr lang="en-US" sz="1200" dirty="0" smtClean="0">
                <a:latin typeface="Arial" pitchFamily="34" charset="0"/>
                <a:cs typeface="Arial" pitchFamily="34" charset="0"/>
              </a:rPr>
              <a:t>million, an increase of </a:t>
            </a:r>
            <a:r>
              <a:rPr lang="en-US" sz="1200" dirty="0">
                <a:latin typeface="Arial" pitchFamily="34" charset="0"/>
                <a:cs typeface="Arial" pitchFamily="34" charset="0"/>
              </a:rPr>
              <a:t>around </a:t>
            </a:r>
            <a:r>
              <a:rPr lang="en-US" sz="1200" dirty="0" smtClean="0">
                <a:latin typeface="Arial" pitchFamily="34" charset="0"/>
                <a:cs typeface="Arial" pitchFamily="34" charset="0"/>
              </a:rPr>
              <a:t>3.0% </a:t>
            </a:r>
            <a:r>
              <a:rPr lang="en-US" sz="1200" dirty="0">
                <a:latin typeface="Arial" pitchFamily="34" charset="0"/>
                <a:cs typeface="Arial" pitchFamily="34" charset="0"/>
              </a:rPr>
              <a:t>over last year. </a:t>
            </a:r>
            <a:r>
              <a:rPr lang="en-US" sz="1200" dirty="0" smtClean="0">
                <a:latin typeface="Arial" pitchFamily="34" charset="0"/>
                <a:cs typeface="Arial" pitchFamily="34" charset="0"/>
              </a:rPr>
              <a:t>Basically,</a:t>
            </a:r>
            <a:r>
              <a:rPr lang="en-US" sz="1200" baseline="0" dirty="0" smtClean="0">
                <a:latin typeface="Arial" pitchFamily="34" charset="0"/>
                <a:cs typeface="Arial" pitchFamily="34" charset="0"/>
              </a:rPr>
              <a:t> this budget undoes about half of last year’s sequester cut, and thus still keeps us noticeably lower than where we were in Fiscal Year 2012, for example. Nonetheless, we seem to have turned the corner with respect to budget decreases.</a:t>
            </a:r>
            <a:endParaRPr lang="en-US" sz="1200" dirty="0" smtClean="0">
              <a:latin typeface="Arial" pitchFamily="34" charset="0"/>
              <a:cs typeface="Arial" pitchFamily="34" charset="0"/>
            </a:endParaRPr>
          </a:p>
          <a:p>
            <a:pPr lvl="0"/>
            <a:endParaRPr lang="en-US" sz="1200" dirty="0">
              <a:latin typeface="Arial" pitchFamily="34" charset="0"/>
              <a:cs typeface="Arial" pitchFamily="34" charset="0"/>
            </a:endParaRPr>
          </a:p>
          <a:p>
            <a:pPr lvl="0"/>
            <a:r>
              <a:rPr lang="en-US" sz="1200" dirty="0" smtClean="0">
                <a:latin typeface="Arial" pitchFamily="34" charset="0"/>
                <a:cs typeface="Arial" pitchFamily="34" charset="0"/>
              </a:rPr>
              <a:t>These numbers thus</a:t>
            </a:r>
            <a:r>
              <a:rPr lang="en-US" sz="1200" baseline="0" dirty="0" smtClean="0">
                <a:latin typeface="Arial" pitchFamily="34" charset="0"/>
                <a:cs typeface="Arial" pitchFamily="34" charset="0"/>
              </a:rPr>
              <a:t> start to give us some clarity on what our final budgetary situation will be for this fiscal year, which will end in a little over 7 months. So our eyes now quickly go to the Fiscal Year 2015 budget. We expect that the </a:t>
            </a:r>
            <a:r>
              <a:rPr lang="en-US" sz="1200" dirty="0" smtClean="0">
                <a:latin typeface="Arial" pitchFamily="34" charset="0"/>
                <a:cs typeface="Arial" pitchFamily="34" charset="0"/>
              </a:rPr>
              <a:t>President will submit his Fiscal Year 2015 budget proposal to Congress in </a:t>
            </a:r>
            <a:r>
              <a:rPr lang="en-US" sz="1200" dirty="0">
                <a:latin typeface="Arial" pitchFamily="34" charset="0"/>
                <a:cs typeface="Arial" pitchFamily="34" charset="0"/>
              </a:rPr>
              <a:t>the coming weeks.</a:t>
            </a:r>
          </a:p>
          <a:p>
            <a:endParaRPr lang="en-US" sz="1200" dirty="0">
              <a:latin typeface="Arial" pitchFamily="34" charset="0"/>
              <a:cs typeface="Arial" pitchFamily="34" charset="0"/>
            </a:endParaRPr>
          </a:p>
          <a:p>
            <a:endParaRPr lang="en-US" sz="1200"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I want to make you aware that there is an ‘electronic resource’ associated with my Director’s Report. </a:t>
            </a:r>
            <a:r>
              <a:rPr lang="en-US" dirty="0" smtClean="0">
                <a:latin typeface="Arial" pitchFamily="34" charset="0"/>
                <a:cs typeface="Arial" pitchFamily="34" charset="0"/>
              </a:rPr>
              <a:t>This </a:t>
            </a:r>
            <a:r>
              <a:rPr lang="en-US" dirty="0">
                <a:latin typeface="Arial" pitchFamily="34" charset="0"/>
                <a:cs typeface="Arial" pitchFamily="34" charset="0"/>
              </a:rPr>
              <a:t>is analogous to the supplemental materials </a:t>
            </a:r>
            <a:r>
              <a:rPr lang="en-US" dirty="0" smtClean="0">
                <a:latin typeface="Arial" pitchFamily="34" charset="0"/>
                <a:cs typeface="Arial" pitchFamily="34" charset="0"/>
              </a:rPr>
              <a:t>that are often </a:t>
            </a:r>
            <a:r>
              <a:rPr lang="en-US" dirty="0">
                <a:latin typeface="Arial" pitchFamily="34" charset="0"/>
                <a:cs typeface="Arial" pitchFamily="34" charset="0"/>
              </a:rPr>
              <a:t>made available with a published paper, and can 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am showing during my Director’s Report are also available electronically at this site– *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t>
            </a:r>
            <a:r>
              <a:rPr lang="en-US" dirty="0">
                <a:latin typeface="Arial" pitchFamily="34" charset="0"/>
                <a:cs typeface="Arial" pitchFamily="34" charset="0"/>
              </a:rPr>
              <a:t>at the web site 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archive that I mentioned earlier, this web page and all linked documents will be archived on NHGRI’s web site </a:t>
            </a:r>
            <a:r>
              <a:rPr lang="en-US" dirty="0" smtClean="0">
                <a:latin typeface="Arial" pitchFamily="34" charset="0"/>
                <a:cs typeface="Arial" pitchFamily="34" charset="0"/>
              </a:rPr>
              <a:t>(genome.gov) </a:t>
            </a:r>
            <a:r>
              <a:rPr lang="en-US" dirty="0">
                <a:latin typeface="Arial" pitchFamily="34" charset="0"/>
                <a:cs typeface="Arial" pitchFamily="34" charset="0"/>
              </a:rPr>
              <a:t>as a permanent historic resource.</a:t>
            </a:r>
          </a:p>
        </p:txBody>
      </p:sp>
      <p:sp>
        <p:nvSpPr>
          <p:cNvPr id="6"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itchFamily="34" charset="0"/>
                <a:cs typeface="Arial" pitchFamily="34" charset="0"/>
              </a:rPr>
              <a:t>I can tell you that this</a:t>
            </a:r>
            <a:r>
              <a:rPr lang="en-US" baseline="0" dirty="0" smtClean="0">
                <a:latin typeface="Arial" pitchFamily="34" charset="0"/>
                <a:cs typeface="Arial" pitchFamily="34" charset="0"/>
              </a:rPr>
              <a:t> year’s </a:t>
            </a:r>
            <a:r>
              <a:rPr lang="en-US" dirty="0" smtClean="0">
                <a:latin typeface="Arial" pitchFamily="34" charset="0"/>
                <a:cs typeface="Arial" pitchFamily="34" charset="0"/>
              </a:rPr>
              <a:t>increase to the NIH budget</a:t>
            </a:r>
            <a:r>
              <a:rPr lang="en-US" baseline="0" dirty="0" smtClean="0">
                <a:latin typeface="Arial" pitchFamily="34" charset="0"/>
                <a:cs typeface="Arial" pitchFamily="34" charset="0"/>
              </a:rPr>
              <a:t> came following an extensive amount of effort by NIH leadership to explain the importance of the NIH mission to the general public and to the Congress.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 For example, late in December, </a:t>
            </a:r>
            <a:r>
              <a:rPr lang="en-US" baseline="0" dirty="0" smtClean="0">
                <a:latin typeface="Arial" pitchFamily="34" charset="0"/>
                <a:cs typeface="Arial" pitchFamily="34" charset="0"/>
              </a:rPr>
              <a:t>Francis Collins published this editorial about ‘investing in the nation’s health’ in the </a:t>
            </a:r>
            <a:r>
              <a:rPr lang="en-US" i="1" baseline="0" dirty="0" smtClean="0">
                <a:latin typeface="Arial" pitchFamily="34" charset="0"/>
                <a:cs typeface="Arial" pitchFamily="34" charset="0"/>
              </a:rPr>
              <a:t>Washington Post</a:t>
            </a:r>
            <a:r>
              <a:rPr lang="en-US" baseline="0" dirty="0" smtClean="0">
                <a:latin typeface="Arial" pitchFamily="34" charset="0"/>
                <a:cs typeface="Arial" pitchFamily="34" charset="0"/>
              </a:rPr>
              <a:t>. I can also tell you that Francis Collins has now had more contact hours with members of Congress than any other Director in the history of NIH. His efforts have truly been remarkable in terms of engendering support for all of NIH during these tough budgetary times.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20</a:t>
            </a:fld>
            <a:endParaRPr lang="en-US" dirty="0" smtClean="0">
              <a:solidFill>
                <a:prstClr val="black"/>
              </a:solidFill>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itchFamily="34" charset="0"/>
                <a:cs typeface="Arial" pitchFamily="34" charset="0"/>
              </a:rPr>
              <a:t>Meanwhile, others of us have also worked to stress the importance of NIH to the general public. A </a:t>
            </a:r>
            <a:r>
              <a:rPr lang="en-US" baseline="0" dirty="0" smtClean="0">
                <a:latin typeface="Arial" pitchFamily="34" charset="0"/>
                <a:cs typeface="Arial" pitchFamily="34" charset="0"/>
              </a:rPr>
              <a:t>fairly unusual (but really great) opportunity presented itself in December, * when C-SPAN came out to NIH to do a 2.5-hour </a:t>
            </a:r>
            <a:r>
              <a:rPr lang="en-US" i="1" baseline="0" dirty="0" smtClean="0">
                <a:latin typeface="Arial" pitchFamily="34" charset="0"/>
                <a:cs typeface="Arial" pitchFamily="34" charset="0"/>
              </a:rPr>
              <a:t>Washington Journal </a:t>
            </a:r>
            <a:r>
              <a:rPr lang="en-US" baseline="0" dirty="0" smtClean="0">
                <a:latin typeface="Arial" pitchFamily="34" charset="0"/>
                <a:cs typeface="Arial" pitchFamily="34" charset="0"/>
              </a:rPr>
              <a:t>program. </a:t>
            </a:r>
            <a:r>
              <a:rPr lang="en-US" dirty="0" smtClean="0">
                <a:latin typeface="Arial" pitchFamily="34" charset="0"/>
                <a:cs typeface="Arial" pitchFamily="34" charset="0"/>
              </a:rPr>
              <a:t>It was actually broadcast from within</a:t>
            </a:r>
            <a:r>
              <a:rPr lang="en-US" baseline="0" dirty="0" smtClean="0">
                <a:latin typeface="Arial" pitchFamily="34" charset="0"/>
                <a:cs typeface="Arial" pitchFamily="34" charset="0"/>
              </a:rPr>
              <a:t> </a:t>
            </a:r>
            <a:r>
              <a:rPr lang="en-US" dirty="0" smtClean="0">
                <a:latin typeface="Arial" pitchFamily="34" charset="0"/>
                <a:cs typeface="Arial" pitchFamily="34" charset="0"/>
              </a:rPr>
              <a:t>my office suite.</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The</a:t>
            </a:r>
            <a:r>
              <a:rPr lang="en-US" baseline="0" dirty="0" smtClean="0">
                <a:latin typeface="Arial" pitchFamily="34" charset="0"/>
                <a:cs typeface="Arial" pitchFamily="34" charset="0"/>
              </a:rPr>
              <a:t> show consisted of a series of half-hour interviews of the NIH leadership that included </a:t>
            </a:r>
            <a:r>
              <a:rPr lang="en-US" dirty="0" smtClean="0">
                <a:latin typeface="Arial" pitchFamily="34" charset="0"/>
                <a:cs typeface="Arial" pitchFamily="34" charset="0"/>
              </a:rPr>
              <a:t>Francis Collins</a:t>
            </a:r>
            <a:r>
              <a:rPr lang="en-US" baseline="0" dirty="0" smtClean="0">
                <a:latin typeface="Arial" pitchFamily="34" charset="0"/>
                <a:cs typeface="Arial" pitchFamily="34" charset="0"/>
              </a:rPr>
              <a:t> and then four Institute Directors: Tony Fauci, Harold Varmus, Tom Insel, and your truly. We each spoke and answered questions </a:t>
            </a:r>
            <a:r>
              <a:rPr lang="en-US" b="0" i="0" kern="1200" dirty="0" smtClean="0">
                <a:effectLst/>
                <a:latin typeface="Arial" pitchFamily="34" charset="0"/>
                <a:cs typeface="Arial" pitchFamily="34" charset="0"/>
              </a:rPr>
              <a:t>about the impact of sequestration</a:t>
            </a:r>
            <a:r>
              <a:rPr lang="en-US" b="0" i="0" kern="1200" baseline="0" dirty="0" smtClean="0">
                <a:effectLst/>
                <a:latin typeface="Arial" pitchFamily="34" charset="0"/>
                <a:cs typeface="Arial" pitchFamily="34" charset="0"/>
              </a:rPr>
              <a:t> and other </a:t>
            </a:r>
            <a:r>
              <a:rPr lang="en-US" b="0" i="0" kern="1200" dirty="0" smtClean="0">
                <a:effectLst/>
                <a:latin typeface="Arial" pitchFamily="34" charset="0"/>
                <a:cs typeface="Arial" pitchFamily="34" charset="0"/>
              </a:rPr>
              <a:t>reductions to the NIH budget on cancer, HIV/AIDS, mental health research,</a:t>
            </a:r>
            <a:r>
              <a:rPr lang="en-US" b="0" i="0" kern="1200" baseline="0" dirty="0" smtClean="0">
                <a:effectLst/>
                <a:latin typeface="Arial" pitchFamily="34" charset="0"/>
                <a:cs typeface="Arial" pitchFamily="34" charset="0"/>
              </a:rPr>
              <a:t> </a:t>
            </a:r>
            <a:r>
              <a:rPr lang="en-US" b="0" i="0" kern="1200" dirty="0" smtClean="0">
                <a:effectLst/>
                <a:latin typeface="Arial" pitchFamily="34" charset="0"/>
                <a:cs typeface="Arial" pitchFamily="34" charset="0"/>
              </a:rPr>
              <a:t>genomics, </a:t>
            </a:r>
            <a:r>
              <a:rPr lang="en-US" b="0" i="0" kern="1200" baseline="0" dirty="0" smtClean="0">
                <a:effectLst/>
                <a:latin typeface="Arial" pitchFamily="34" charset="0"/>
                <a:cs typeface="Arial" pitchFamily="34" charset="0"/>
              </a:rPr>
              <a:t>and other health areas.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21</a:t>
            </a:fld>
            <a:endParaRPr lang="en-US" dirty="0" smtClean="0">
              <a:solidFill>
                <a:prstClr val="black"/>
              </a:solidFill>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rmAutofit/>
          </a:bodyPr>
          <a:lstStyle/>
          <a:p>
            <a:pPr defTabSz="914095">
              <a:defRPr/>
            </a:pPr>
            <a:r>
              <a:rPr lang="en-US" baseline="0" dirty="0" smtClean="0">
                <a:latin typeface="Arial" pitchFamily="34" charset="0"/>
                <a:cs typeface="Arial" pitchFamily="34" charset="0"/>
              </a:rPr>
              <a:t>And before I move on from politics, the budget, the Congress, and so forth, NHGRI was very pleased to see a piece written by Representative Michael Burgess, a practicing physician for three decades before becoming a member of Congress in 2003. Representative Burgess is a good friend of NHGRI’s, someone I have met with on multiple occasions, including last year when he visited NIH (as shown here).</a:t>
            </a:r>
          </a:p>
          <a:p>
            <a:pPr defTabSz="914095">
              <a:defRPr/>
            </a:pPr>
            <a:endParaRPr lang="en-US" baseline="0" dirty="0" smtClean="0">
              <a:latin typeface="Arial" pitchFamily="34" charset="0"/>
              <a:cs typeface="Arial" pitchFamily="34" charset="0"/>
            </a:endParaRPr>
          </a:p>
          <a:p>
            <a:pPr defTabSz="914095">
              <a:defRPr/>
            </a:pPr>
            <a:r>
              <a:rPr lang="en-US" baseline="0" dirty="0" smtClean="0">
                <a:latin typeface="Arial" pitchFamily="34" charset="0"/>
                <a:cs typeface="Arial" pitchFamily="34" charset="0"/>
              </a:rPr>
              <a:t>* In November, Representative Burgess wrote this article in a publication called </a:t>
            </a:r>
            <a:r>
              <a:rPr lang="en-US" i="1" baseline="0" dirty="0" smtClean="0">
                <a:latin typeface="Arial" pitchFamily="34" charset="0"/>
                <a:cs typeface="Arial" pitchFamily="34" charset="0"/>
              </a:rPr>
              <a:t>The Hill, </a:t>
            </a:r>
            <a:r>
              <a:rPr lang="en-US" i="0" baseline="0" dirty="0" smtClean="0">
                <a:latin typeface="Arial" pitchFamily="34" charset="0"/>
                <a:cs typeface="Arial" pitchFamily="34" charset="0"/>
              </a:rPr>
              <a:t>entitled “Genomics opens a bright new world.” * He opens the article by saying “I admit it, I’m a little jealous of people that are becoming doctors now.” Later in the article, he goes on to say </a:t>
            </a:r>
            <a:r>
              <a:rPr lang="en-US" sz="1200" dirty="0" smtClean="0">
                <a:latin typeface="Arial" charset="0"/>
                <a:cs typeface="Arial" charset="0"/>
              </a:rPr>
              <a:t>“The true transformation comes with how these [genome] sequences are starting to change the way that doctors treat patients and the extraordinary therapies that could result… This is just the start of a new golden age in medicine.”</a:t>
            </a:r>
          </a:p>
          <a:p>
            <a:pPr defTabSz="914095">
              <a:defRPr/>
            </a:pPr>
            <a:endParaRPr lang="en-US" i="0" baseline="0" dirty="0" smtClean="0">
              <a:latin typeface="Arial" pitchFamily="34" charset="0"/>
              <a:cs typeface="Arial" pitchFamily="34" charset="0"/>
            </a:endParaRPr>
          </a:p>
          <a:p>
            <a:pPr defTabSz="914095">
              <a:defRPr/>
            </a:pPr>
            <a:r>
              <a:rPr lang="en-US" i="0" baseline="0" dirty="0" smtClean="0">
                <a:latin typeface="Arial" pitchFamily="34" charset="0"/>
                <a:cs typeface="Arial" pitchFamily="34" charset="0"/>
              </a:rPr>
              <a:t>Those are pretty cool words (and a great vision) coming from a member of the U.S. Congress.</a:t>
            </a:r>
          </a:p>
          <a:p>
            <a:pPr defTabSz="914095">
              <a:defRPr/>
            </a:pP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B0601968-91EC-47B5-8C6F-26ED8D920246}"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r>
              <a:rPr lang="en-US" u="none" kern="1200" dirty="0" smtClean="0">
                <a:effectLst/>
                <a:latin typeface="Arial" pitchFamily="34" charset="0"/>
                <a:cs typeface="Arial" pitchFamily="34" charset="0"/>
              </a:rPr>
              <a:t>Moving</a:t>
            </a:r>
            <a:r>
              <a:rPr lang="en-US" u="none" kern="1200" baseline="0" dirty="0" smtClean="0">
                <a:effectLst/>
                <a:latin typeface="Arial" pitchFamily="34" charset="0"/>
                <a:cs typeface="Arial" pitchFamily="34" charset="0"/>
              </a:rPr>
              <a:t> on to new additions to the NIH leadership ranks, Dr. </a:t>
            </a:r>
            <a:r>
              <a:rPr lang="en-US" u="none" kern="1200" dirty="0" smtClean="0">
                <a:effectLst/>
                <a:latin typeface="Arial" pitchFamily="34" charset="0"/>
                <a:cs typeface="Arial" pitchFamily="34" charset="0"/>
              </a:rPr>
              <a:t>George </a:t>
            </a:r>
            <a:r>
              <a:rPr lang="en-US" u="none" kern="1200" dirty="0" err="1" smtClean="0">
                <a:effectLst/>
                <a:latin typeface="Arial" pitchFamily="34" charset="0"/>
                <a:cs typeface="Arial" pitchFamily="34" charset="0"/>
              </a:rPr>
              <a:t>K</a:t>
            </a:r>
            <a:r>
              <a:rPr lang="en-US" kern="1200" dirty="0" err="1" smtClean="0">
                <a:effectLst/>
                <a:latin typeface="Arial" pitchFamily="34" charset="0"/>
                <a:cs typeface="Arial" pitchFamily="34" charset="0"/>
              </a:rPr>
              <a:t>oob</a:t>
            </a:r>
            <a:r>
              <a:rPr lang="en-US" kern="1200" dirty="0" smtClean="0">
                <a:effectLst/>
                <a:latin typeface="Arial" pitchFamily="34" charset="0"/>
                <a:cs typeface="Arial" pitchFamily="34" charset="0"/>
              </a:rPr>
              <a:t> is now in place as the </a:t>
            </a:r>
            <a:r>
              <a:rPr lang="en-US" u="none" kern="1200" dirty="0" smtClean="0">
                <a:effectLst/>
                <a:latin typeface="Arial" pitchFamily="34" charset="0"/>
                <a:cs typeface="Arial" pitchFamily="34" charset="0"/>
              </a:rPr>
              <a:t>Director of the National Institute of Alcohol Abuse and Alcoholism.</a:t>
            </a:r>
            <a:r>
              <a:rPr lang="en-US" kern="1200" dirty="0" smtClean="0">
                <a:effectLst/>
                <a:latin typeface="Arial" pitchFamily="34" charset="0"/>
                <a:cs typeface="Arial" pitchFamily="34" charset="0"/>
              </a:rPr>
              <a:t> Coming from the Scripps Research Institute, Dr. </a:t>
            </a:r>
            <a:r>
              <a:rPr lang="en-US" kern="1200" dirty="0" err="1" smtClean="0">
                <a:effectLst/>
                <a:latin typeface="Arial" pitchFamily="34" charset="0"/>
                <a:cs typeface="Arial" pitchFamily="34" charset="0"/>
              </a:rPr>
              <a:t>Koob</a:t>
            </a:r>
            <a:r>
              <a:rPr lang="en-US" kern="1200" dirty="0" smtClean="0">
                <a:effectLst/>
                <a:latin typeface="Arial" pitchFamily="34" charset="0"/>
                <a:cs typeface="Arial" pitchFamily="34" charset="0"/>
              </a:rPr>
              <a:t> arrived at NIH last month.</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23</a:t>
            </a:fld>
            <a:endParaRPr lang="en-US" dirty="0" smtClean="0">
              <a:solidFill>
                <a:prstClr val="black"/>
              </a:solidFill>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5" name="Slide Number Placeholder 3"/>
          <p:cNvSpPr>
            <a:spLocks noGrp="1"/>
          </p:cNvSpPr>
          <p:nvPr>
            <p:ph type="sldNum" sz="quarter" idx="5"/>
          </p:nvPr>
        </p:nvSpPr>
        <p:spPr>
          <a:xfrm>
            <a:off x="4014787" y="8891588"/>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24</a:t>
            </a:fld>
            <a:endParaRPr lang="en-US" dirty="0" smtClean="0">
              <a:solidFill>
                <a:prstClr val="black"/>
              </a:solidFill>
              <a:cs typeface="Arial" pitchFamily="34" charset="0"/>
            </a:endParaRPr>
          </a:p>
        </p:txBody>
      </p:sp>
      <p:sp>
        <p:nvSpPr>
          <p:cNvPr id="8" name="Notes Placeholder 2"/>
          <p:cNvSpPr>
            <a:spLocks noGrp="1"/>
          </p:cNvSpPr>
          <p:nvPr>
            <p:ph type="body" idx="3"/>
          </p:nvPr>
        </p:nvSpPr>
        <p:spPr>
          <a:xfrm>
            <a:off x="419100" y="4395791"/>
            <a:ext cx="5956300" cy="3592509"/>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r>
              <a:rPr lang="en-US" kern="1200" dirty="0" smtClean="0">
                <a:effectLst/>
                <a:latin typeface="Arial" pitchFamily="34" charset="0"/>
                <a:cs typeface="Arial" pitchFamily="34" charset="0"/>
              </a:rPr>
              <a:t>In December, Francis Collins announced the selection of Dr. Philip Bourne as the first NIH Associate Director for Data Science. As this Council</a:t>
            </a:r>
            <a:r>
              <a:rPr lang="en-US" kern="1200" baseline="0" dirty="0" smtClean="0">
                <a:effectLst/>
                <a:latin typeface="Arial" pitchFamily="34" charset="0"/>
                <a:cs typeface="Arial" pitchFamily="34" charset="0"/>
              </a:rPr>
              <a:t> has heard about for a couple of years, NIH is tackling the ‘big data’ problem in multiple ways, including the creation of a new NIH leadership position in data science. </a:t>
            </a:r>
            <a:endParaRPr lang="en-US" kern="1200" dirty="0" smtClean="0">
              <a:effectLst/>
              <a:latin typeface="Arial" pitchFamily="34" charset="0"/>
              <a:cs typeface="Arial" pitchFamily="34" charset="0"/>
            </a:endParaRPr>
          </a:p>
          <a:p>
            <a:endParaRPr lang="en-US" kern="1200" dirty="0" smtClean="0">
              <a:effectLst/>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kern="1200" dirty="0" smtClean="0">
                <a:effectLst/>
                <a:latin typeface="Arial" pitchFamily="34" charset="0"/>
                <a:cs typeface="Arial" pitchFamily="34" charset="0"/>
              </a:rPr>
              <a:t>Phil</a:t>
            </a:r>
            <a:r>
              <a:rPr lang="en-US" kern="1200" baseline="0" dirty="0" smtClean="0">
                <a:effectLst/>
                <a:latin typeface="Arial" pitchFamily="34" charset="0"/>
                <a:cs typeface="Arial" pitchFamily="34" charset="0"/>
              </a:rPr>
              <a:t> </a:t>
            </a:r>
            <a:r>
              <a:rPr lang="en-US" kern="1200" dirty="0" smtClean="0">
                <a:effectLst/>
                <a:latin typeface="Arial" pitchFamily="34" charset="0"/>
                <a:cs typeface="Arial" pitchFamily="34" charset="0"/>
              </a:rPr>
              <a:t>comes to NIH from the </a:t>
            </a:r>
            <a:r>
              <a:rPr lang="en-US" dirty="0" smtClean="0">
                <a:latin typeface="Arial" pitchFamily="34" charset="0"/>
                <a:cs typeface="Arial" pitchFamily="34" charset="0"/>
              </a:rPr>
              <a:t>University of California, San Diego, where he is currently the Associate Vice Chancellor for Innovation and Industry Alliances and a Professor in the Department of Pharmacology and the Skaggs School of Pharmacy and Pharmaceutical Sciences. He is also the Associate Director of the Research </a:t>
            </a:r>
            <a:r>
              <a:rPr lang="en-US" dirty="0" err="1" smtClean="0">
                <a:latin typeface="Arial" pitchFamily="34" charset="0"/>
                <a:cs typeface="Arial" pitchFamily="34" charset="0"/>
              </a:rPr>
              <a:t>Collaboratory</a:t>
            </a:r>
            <a:r>
              <a:rPr lang="en-US" dirty="0" smtClean="0">
                <a:latin typeface="Arial" pitchFamily="34" charset="0"/>
                <a:cs typeface="Arial" pitchFamily="34" charset="0"/>
              </a:rPr>
              <a:t> for Structural Bioinformatics Protein Data Bank. </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smtClean="0">
              <a:latin typeface="Arial" pitchFamily="34" charset="0"/>
              <a:cs typeface="Arial" pitchFamily="34" charset="0"/>
            </a:endParaRPr>
          </a:p>
          <a:p>
            <a:r>
              <a:rPr lang="en-US" kern="1200" dirty="0" smtClean="0">
                <a:effectLst/>
                <a:latin typeface="Arial" pitchFamily="34" charset="0"/>
                <a:cs typeface="Arial" pitchFamily="34" charset="0"/>
              </a:rPr>
              <a:t>Of particular relevance to</a:t>
            </a:r>
            <a:r>
              <a:rPr lang="en-US" kern="1200" baseline="0" dirty="0" smtClean="0">
                <a:effectLst/>
                <a:latin typeface="Arial" pitchFamily="34" charset="0"/>
                <a:cs typeface="Arial" pitchFamily="34" charset="0"/>
              </a:rPr>
              <a:t> NHGRI and this Council, Phil will assume the leadership of </a:t>
            </a:r>
            <a:r>
              <a:rPr lang="en-US" kern="1200" dirty="0" smtClean="0">
                <a:effectLst/>
                <a:latin typeface="Arial" pitchFamily="34" charset="0"/>
                <a:cs typeface="Arial" pitchFamily="34" charset="0"/>
              </a:rPr>
              <a:t>the</a:t>
            </a:r>
            <a:r>
              <a:rPr lang="en-US" kern="1200" baseline="0" dirty="0" smtClean="0">
                <a:effectLst/>
                <a:latin typeface="Arial" pitchFamily="34" charset="0"/>
                <a:cs typeface="Arial" pitchFamily="34" charset="0"/>
              </a:rPr>
              <a:t> Big Data to Knowledge (or BD2K) Initiative, taking over that responsibility from Mark Guyer and myself. As you may recall, I have been serving as the Acting Associate Director for Data Science, and I am both eager and pleased to pass that baton to Phil when he arrives next month. Several of us at NHGRI (myself, Mark Guyer, Laura Rodriquez) have been working closely with Phil to help him transition into his new position, and I expect extensive interactions with him for many years to come. </a:t>
            </a:r>
            <a:endParaRPr lang="en-US" kern="1200" dirty="0">
              <a:effectLst/>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r>
              <a:rPr lang="en-US" kern="1200" dirty="0" smtClean="0">
                <a:effectLst/>
                <a:latin typeface="Arial" pitchFamily="34" charset="0"/>
                <a:cs typeface="Arial" pitchFamily="34" charset="0"/>
              </a:rPr>
              <a:t>For</a:t>
            </a:r>
            <a:r>
              <a:rPr lang="en-US" kern="1200" baseline="0" dirty="0" smtClean="0">
                <a:effectLst/>
                <a:latin typeface="Arial" pitchFamily="34" charset="0"/>
                <a:cs typeface="Arial" pitchFamily="34" charset="0"/>
              </a:rPr>
              <a:t> </a:t>
            </a:r>
            <a:r>
              <a:rPr lang="en-US" kern="1200" dirty="0" smtClean="0">
                <a:effectLst/>
                <a:latin typeface="Arial" pitchFamily="34" charset="0"/>
                <a:cs typeface="Arial" pitchFamily="34" charset="0"/>
              </a:rPr>
              <a:t>another leadership position newly created by Francis</a:t>
            </a:r>
            <a:r>
              <a:rPr lang="en-US" kern="1200" baseline="0" dirty="0" smtClean="0">
                <a:effectLst/>
                <a:latin typeface="Arial" pitchFamily="34" charset="0"/>
                <a:cs typeface="Arial" pitchFamily="34" charset="0"/>
              </a:rPr>
              <a:t> Collins, Dr. </a:t>
            </a:r>
            <a:r>
              <a:rPr lang="en-US" kern="1200" dirty="0" smtClean="0">
                <a:effectLst/>
                <a:latin typeface="Arial" pitchFamily="34" charset="0"/>
                <a:cs typeface="Arial" pitchFamily="34" charset="0"/>
              </a:rPr>
              <a:t>Hanna </a:t>
            </a:r>
            <a:r>
              <a:rPr lang="en-US" kern="1200" dirty="0" err="1" smtClean="0">
                <a:effectLst/>
                <a:latin typeface="Arial" pitchFamily="34" charset="0"/>
                <a:cs typeface="Arial" pitchFamily="34" charset="0"/>
              </a:rPr>
              <a:t>Valantine</a:t>
            </a:r>
            <a:r>
              <a:rPr lang="en-US" kern="1200" baseline="0" dirty="0" smtClean="0">
                <a:effectLst/>
                <a:latin typeface="Arial" pitchFamily="34" charset="0"/>
                <a:cs typeface="Arial" pitchFamily="34" charset="0"/>
              </a:rPr>
              <a:t> has been selected to be the first NIH Chief Officer for Scientific Workforce Diversity. The position and Dr. </a:t>
            </a:r>
            <a:r>
              <a:rPr lang="en-US" kern="1200" baseline="0" dirty="0" err="1" smtClean="0">
                <a:effectLst/>
                <a:latin typeface="Arial" pitchFamily="34" charset="0"/>
                <a:cs typeface="Arial" pitchFamily="34" charset="0"/>
              </a:rPr>
              <a:t>Valantine’s</a:t>
            </a:r>
            <a:r>
              <a:rPr lang="en-US" kern="1200" baseline="0" dirty="0" smtClean="0">
                <a:effectLst/>
                <a:latin typeface="Arial" pitchFamily="34" charset="0"/>
                <a:cs typeface="Arial" pitchFamily="34" charset="0"/>
              </a:rPr>
              <a:t> recruitment stems from a recommendation by the Biomedical Research Workforce Diversity Working Group of the Advisory Committee to the NIH Director that called for the establishment of an NIH leadership position entirely dedicated to diversity. Dr. </a:t>
            </a:r>
            <a:r>
              <a:rPr lang="en-US" kern="1200" baseline="0" dirty="0" err="1" smtClean="0">
                <a:effectLst/>
                <a:latin typeface="Arial" pitchFamily="34" charset="0"/>
                <a:cs typeface="Arial" pitchFamily="34" charset="0"/>
              </a:rPr>
              <a:t>Valantine</a:t>
            </a:r>
            <a:r>
              <a:rPr lang="en-US" kern="1200" baseline="0" dirty="0" smtClean="0">
                <a:effectLst/>
                <a:latin typeface="Arial" pitchFamily="34" charset="0"/>
                <a:cs typeface="Arial" pitchFamily="34" charset="0"/>
              </a:rPr>
              <a:t> is expected to begin her new role this spring.</a:t>
            </a:r>
            <a:endParaRPr lang="en-US" kern="1200"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25</a:t>
            </a:fld>
            <a:endParaRPr lang="en-US" dirty="0" smtClean="0">
              <a:solidFill>
                <a:prstClr val="black"/>
              </a:solidFill>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dirty="0" smtClean="0">
                <a:latin typeface="Arial" pitchFamily="34" charset="0"/>
                <a:cs typeface="Arial" pitchFamily="34" charset="0"/>
              </a:rPr>
              <a:t>Dr. </a:t>
            </a:r>
            <a:r>
              <a:rPr lang="en-US" dirty="0" err="1" smtClean="0">
                <a:latin typeface="Arial" pitchFamily="34" charset="0"/>
                <a:cs typeface="Arial" pitchFamily="34" charset="0"/>
              </a:rPr>
              <a:t>Vivek</a:t>
            </a:r>
            <a:r>
              <a:rPr lang="en-US" dirty="0" smtClean="0">
                <a:latin typeface="Arial" pitchFamily="34" charset="0"/>
                <a:cs typeface="Arial" pitchFamily="34" charset="0"/>
              </a:rPr>
              <a:t> Murthy has been nominated by President Obama to serve as 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Surgeon General of the United States. Dr. Murthy is co-founder of Doctors for America, which focuses on advocating for affordable healthcare to all Americans. If confirmed by the U.S. Senate, he will succeed the current Acting Surgeon General, Dr. Boris </a:t>
            </a:r>
            <a:r>
              <a:rPr lang="en-US" dirty="0" err="1" smtClean="0">
                <a:latin typeface="Arial" pitchFamily="34" charset="0"/>
                <a:cs typeface="Arial" pitchFamily="34" charset="0"/>
              </a:rPr>
              <a:t>Lushniak</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26</a:t>
            </a:fld>
            <a:endParaRPr lang="en-US" dirty="0" smtClean="0">
              <a:solidFill>
                <a:prstClr val="black"/>
              </a:solidFill>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708660" y="4445953"/>
            <a:ext cx="5669280" cy="4679950"/>
          </a:xfrm>
          <a:noFill/>
          <a:ln w="9525">
            <a:noFill/>
            <a:miter lim="800000"/>
            <a:headEnd/>
            <a:tailEnd/>
          </a:ln>
          <a:effectLst/>
        </p:spPr>
        <p:txBody>
          <a:bodyPr vert="horz" wrap="square" lIns="93909" tIns="46954" rIns="93909" bIns="46954" numCol="1" anchor="t" anchorCtr="0" compatLnSpc="1">
            <a:prstTxWarp prst="textNoShape">
              <a:avLst/>
            </a:prstTxWarp>
            <a:normAutofit/>
          </a:bodyPr>
          <a:lstStyle/>
          <a:p>
            <a:pPr lvl="1">
              <a:defRPr/>
            </a:pPr>
            <a:r>
              <a:rPr lang="en-US" dirty="0" smtClean="0">
                <a:latin typeface="Arial" pitchFamily="34" charset="0"/>
                <a:cs typeface="Arial" pitchFamily="34" charset="0"/>
              </a:rPr>
              <a:t>As some of you may have seen, a request for public comment on the long-awaited draft NIH Genomic</a:t>
            </a:r>
            <a:r>
              <a:rPr lang="en-US" baseline="0" dirty="0" smtClean="0">
                <a:latin typeface="Arial" pitchFamily="34" charset="0"/>
                <a:cs typeface="Arial" pitchFamily="34" charset="0"/>
              </a:rPr>
              <a:t> Data Sharing Policy was published in the Federal Register on September 20. </a:t>
            </a:r>
            <a:r>
              <a:rPr lang="en-US" dirty="0" smtClean="0">
                <a:latin typeface="Arial" pitchFamily="34" charset="0"/>
                <a:cs typeface="Arial" pitchFamily="34" charset="0"/>
              </a:rPr>
              <a:t>This was the much-talked-about update to the 2007 GWAS Data Sharing Policy.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The comment period closed on November 20, and a total of 107 public comments were </a:t>
            </a:r>
            <a:r>
              <a:rPr lang="en-US" dirty="0" smtClean="0">
                <a:latin typeface="Arial" pitchFamily="34" charset="0"/>
                <a:cs typeface="Arial" pitchFamily="34" charset="0"/>
              </a:rPr>
              <a:t>received from </a:t>
            </a:r>
            <a:r>
              <a:rPr lang="en-US" baseline="0" dirty="0" smtClean="0">
                <a:latin typeface="Arial" pitchFamily="34" charset="0"/>
                <a:cs typeface="Arial" pitchFamily="34" charset="0"/>
              </a:rPr>
              <a:t>academic institutions, research organizations, professional societies, industry, commercial organizations, advocacy groups, and other organizations, as well as some individuals. The comments were generally supportive of the draft policy’s principles of data sharing, participant protections, and intellectual property. Some comments raised concerns about the possibility of adverse consequences from the implementation of the policy, such as increased burden and decreased research participation and collaboration. There were also requests for greater guidance in various areas of the policy.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The NIH Office of Science Policy is analyzing the comments, and NHGRI staff remain</a:t>
            </a:r>
            <a:r>
              <a:rPr lang="en-US" dirty="0" smtClean="0">
                <a:latin typeface="Arial" pitchFamily="34" charset="0"/>
                <a:cs typeface="Arial" pitchFamily="34" charset="0"/>
              </a:rPr>
              <a:t> actively involved in </a:t>
            </a:r>
            <a:r>
              <a:rPr lang="en-US" baseline="0" dirty="0" smtClean="0">
                <a:latin typeface="Arial" pitchFamily="34" charset="0"/>
                <a:cs typeface="Arial" pitchFamily="34" charset="0"/>
              </a:rPr>
              <a:t>this process. For example, I serve as co-chair of the internal NIH oversight committee for the policy. </a:t>
            </a:r>
            <a:r>
              <a:rPr lang="en-US" dirty="0" smtClean="0">
                <a:latin typeface="Arial" pitchFamily="34" charset="0"/>
                <a:cs typeface="Arial" pitchFamily="34" charset="0"/>
              </a:rPr>
              <a:t>We hope to have a response to the public comments and a final policy publically released by this spring.</a:t>
            </a:r>
            <a:endParaRPr lang="en-US" baseline="0" dirty="0" smtClean="0">
              <a:latin typeface="Arial" pitchFamily="34" charset="0"/>
              <a:cs typeface="Arial" pitchFamily="34" charset="0"/>
            </a:endParaRPr>
          </a:p>
        </p:txBody>
      </p:sp>
      <p:sp>
        <p:nvSpPr>
          <p:cNvPr id="119812" name="Slide Number Placeholder 3"/>
          <p:cNvSpPr>
            <a:spLocks noGrp="1"/>
          </p:cNvSpPr>
          <p:nvPr>
            <p:ph type="sldNum" sz="quarter" idx="5"/>
          </p:nvPr>
        </p:nvSpPr>
        <p:spPr>
          <a:noFill/>
        </p:spPr>
        <p:txBody>
          <a:bodyPr/>
          <a:lstStyle/>
          <a:p>
            <a:pPr defTabSz="934785"/>
            <a:fld id="{3F3096A7-7907-4AE4-8BBC-4643BE8BB0EA}" type="slidenum">
              <a:rPr lang="en-US" smtClean="0">
                <a:solidFill>
                  <a:srgbClr val="000000"/>
                </a:solidFill>
              </a:rPr>
              <a:pPr defTabSz="934785"/>
              <a:t>27</a:t>
            </a:fld>
            <a:endParaRPr lang="en-US" dirty="0"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For the past few</a:t>
            </a:r>
            <a:r>
              <a:rPr lang="en-US" baseline="0" dirty="0" smtClean="0">
                <a:latin typeface="Arial" pitchFamily="34" charset="0"/>
                <a:cs typeface="Arial" pitchFamily="34" charset="0"/>
              </a:rPr>
              <a:t> years, the biomedical research community has been growing increasingly aware of the problem of data reproducibility. Billions of dollars of both public and private money are spent on biomedical research each year, but this investment is only of value if the generated results can be reproduced. Unfortunately, that is often not the case. In separate efforts, studies from the companies Amgen and Bayer found that as few as a third to a tenth of ‘landmark’ publications in oncology and cardiovascular biology could be reproduced. While very few cases of irreproducible research are thought to be acts of intentional fraud or misconduct, systemic factors abound in the research enterprise that contribute to the problem, from poor training of researchers in experimental design to incentives from funding agencies, academia, and publishers that encourage over-valuation of findings published in so-called high-impact journals.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Those are the conclusions of a commentary written by Francis Collins and NIH Deputy Director Larry Tabak, which was published in </a:t>
            </a:r>
            <a:r>
              <a:rPr lang="en-US" i="1" baseline="0" dirty="0" smtClean="0">
                <a:latin typeface="Arial" pitchFamily="34" charset="0"/>
                <a:cs typeface="Arial" pitchFamily="34" charset="0"/>
              </a:rPr>
              <a:t>Nature</a:t>
            </a:r>
            <a:r>
              <a:rPr lang="en-US" i="0" baseline="0" dirty="0" smtClean="0">
                <a:latin typeface="Arial" pitchFamily="34" charset="0"/>
                <a:cs typeface="Arial" pitchFamily="34" charset="0"/>
              </a:rPr>
              <a:t> last month. </a:t>
            </a:r>
            <a:r>
              <a:rPr lang="en-US" baseline="0" dirty="0" smtClean="0">
                <a:latin typeface="Arial" pitchFamily="34" charset="0"/>
                <a:cs typeface="Arial" pitchFamily="34" charset="0"/>
              </a:rPr>
              <a:t>Discussing both the problem and NIH’s plans to tackle it, this commentary outlines some of the proposals being implemented at NIH, which include new training for postdoctoral fellows, extra scrutiny of applications during peer review, and sharing of raw datasets.</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741433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29</a:t>
            </a:fld>
            <a:endParaRPr lang="en-US" dirty="0"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There will be multiple other presentations during the Open Session of this Council meeting. My Director’s Report is tailored around these presentations, and I will </a:t>
            </a:r>
            <a:r>
              <a:rPr lang="en-US" u="sng" dirty="0" smtClean="0">
                <a:latin typeface="Arial" pitchFamily="34" charset="0"/>
                <a:cs typeface="Arial" pitchFamily="34" charset="0"/>
              </a:rPr>
              <a:t>not</a:t>
            </a:r>
            <a:r>
              <a:rPr lang="en-US" dirty="0" smtClean="0">
                <a:latin typeface="Arial" pitchFamily="34" charset="0"/>
                <a:cs typeface="Arial" pitchFamily="34" charset="0"/>
              </a:rPr>
              <a:t> discuss in detail the topics that others will cover later.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For starters, later</a:t>
            </a:r>
            <a:r>
              <a:rPr lang="en-US" baseline="0" dirty="0" smtClean="0">
                <a:latin typeface="Arial" pitchFamily="34" charset="0"/>
                <a:cs typeface="Arial" pitchFamily="34" charset="0"/>
              </a:rPr>
              <a:t> this morning, you will get an update on the </a:t>
            </a:r>
            <a:r>
              <a:rPr lang="en-US" dirty="0" smtClean="0">
                <a:latin typeface="Arial" pitchFamily="34" charset="0"/>
                <a:cs typeface="Arial" pitchFamily="34" charset="0"/>
              </a:rPr>
              <a:t>NHGRI Intramural</a:t>
            </a:r>
            <a:r>
              <a:rPr lang="en-US" baseline="0" dirty="0" smtClean="0">
                <a:latin typeface="Arial" pitchFamily="34" charset="0"/>
                <a:cs typeface="Arial" pitchFamily="34" charset="0"/>
              </a:rPr>
              <a:t> Research Program from its Director, D</a:t>
            </a:r>
            <a:r>
              <a:rPr lang="en-US" dirty="0" smtClean="0">
                <a:latin typeface="Arial" pitchFamily="34" charset="0"/>
                <a:cs typeface="Arial" pitchFamily="34" charset="0"/>
              </a:rPr>
              <a:t>an </a:t>
            </a:r>
            <a:r>
              <a:rPr lang="en-US" dirty="0" err="1" smtClean="0">
                <a:latin typeface="Arial" pitchFamily="34" charset="0"/>
                <a:cs typeface="Arial" pitchFamily="34" charset="0"/>
              </a:rPr>
              <a:t>Kastner</a:t>
            </a:r>
            <a:r>
              <a:rPr lang="en-US" baseline="0" dirty="0" smtClean="0">
                <a:latin typeface="Arial" pitchFamily="34" charset="0"/>
                <a:cs typeface="Arial" pitchFamily="34" charset="0"/>
              </a:rPr>
              <a:t>.</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defTabSz="938176">
              <a:defRPr/>
            </a:pPr>
            <a:r>
              <a:rPr lang="en-US" dirty="0" smtClean="0">
                <a:latin typeface="Arial" pitchFamily="34" charset="0"/>
                <a:cs typeface="Arial" pitchFamily="34" charset="0"/>
              </a:rPr>
              <a:t>* After lunch,</a:t>
            </a:r>
            <a:r>
              <a:rPr lang="en-US" baseline="0" dirty="0" smtClean="0">
                <a:latin typeface="Arial" pitchFamily="34" charset="0"/>
                <a:cs typeface="Arial" pitchFamily="34" charset="0"/>
              </a:rPr>
              <a:t> Chris Austin, Director of the National Center for Advancing Translational Sciences (NCATS), will tell us about activities at that NIH Center.</a:t>
            </a:r>
          </a:p>
          <a:p>
            <a:pPr marL="174279" indent="-174279" defTabSz="938176">
              <a:buFont typeface="Arial" charset="0"/>
              <a:buChar char="•"/>
              <a:defRPr/>
            </a:pPr>
            <a:endParaRPr lang="en-US" baseline="0" dirty="0" smtClean="0">
              <a:latin typeface="Arial" pitchFamily="34" charset="0"/>
              <a:cs typeface="Arial" pitchFamily="34" charset="0"/>
            </a:endParaRPr>
          </a:p>
          <a:p>
            <a:pPr defTabSz="938176">
              <a:defRPr/>
            </a:pPr>
            <a:r>
              <a:rPr lang="en-US" dirty="0" smtClean="0">
                <a:latin typeface="Arial" pitchFamily="34" charset="0"/>
                <a:cs typeface="Arial" pitchFamily="34" charset="0"/>
              </a:rPr>
              <a:t>* And that will be</a:t>
            </a:r>
            <a:r>
              <a:rPr lang="en-US" baseline="0" dirty="0" smtClean="0">
                <a:latin typeface="Arial" pitchFamily="34" charset="0"/>
                <a:cs typeface="Arial" pitchFamily="34" charset="0"/>
              </a:rPr>
              <a:t> followed by a </a:t>
            </a:r>
            <a:r>
              <a:rPr lang="en-US" dirty="0" smtClean="0">
                <a:latin typeface="Arial" pitchFamily="34" charset="0"/>
                <a:cs typeface="Arial" pitchFamily="34" charset="0"/>
              </a:rPr>
              <a:t>report about the recent Genomic Medicine VI meeting by</a:t>
            </a:r>
            <a:r>
              <a:rPr lang="en-US" baseline="0" dirty="0" smtClean="0">
                <a:latin typeface="Arial" pitchFamily="34" charset="0"/>
                <a:cs typeface="Arial" pitchFamily="34" charset="0"/>
              </a:rPr>
              <a:t> </a:t>
            </a:r>
            <a:r>
              <a:rPr lang="en-US" dirty="0" smtClean="0">
                <a:latin typeface="Arial" pitchFamily="34" charset="0"/>
                <a:cs typeface="Arial" pitchFamily="34" charset="0"/>
              </a:rPr>
              <a:t>Teri </a:t>
            </a:r>
            <a:r>
              <a:rPr lang="en-US" dirty="0" err="1" smtClean="0">
                <a:latin typeface="Arial" pitchFamily="34" charset="0"/>
                <a:cs typeface="Arial" pitchFamily="34" charset="0"/>
              </a:rPr>
              <a:t>Manolio</a:t>
            </a:r>
            <a:r>
              <a:rPr lang="en-US" dirty="0" smtClean="0">
                <a:latin typeface="Arial" pitchFamily="34" charset="0"/>
                <a:cs typeface="Arial" pitchFamily="34" charset="0"/>
              </a:rPr>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smtClean="0">
              <a:solidFill>
                <a:prstClr val="black"/>
              </a:solidFill>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r>
              <a:rPr lang="en-US" b="0" kern="1200" dirty="0" smtClean="0">
                <a:latin typeface="Arial" pitchFamily="34" charset="0"/>
                <a:cs typeface="Arial" pitchFamily="34" charset="0"/>
              </a:rPr>
              <a:t>Fred Sanger, biochemist extraordinaire and two-time winner of the Nobel Prize, passed away in November. He was 95. One of his Nobel Prizes was awarded for Fred’s development of ‘</a:t>
            </a:r>
            <a:r>
              <a:rPr lang="en-US" b="0" kern="1200" baseline="0" dirty="0" smtClean="0">
                <a:latin typeface="Arial" pitchFamily="34" charset="0"/>
                <a:cs typeface="Arial" pitchFamily="34" charset="0"/>
              </a:rPr>
              <a:t>Sanger Sequencing,’ the method of DNA sequencing used by the Human Genome Project to generate the first human genome sequence. He can easily be credited with the start of the genomic revolution. Our field has truly lost a scientific pioneer. </a:t>
            </a:r>
            <a:endParaRPr lang="en-US" b="0" kern="120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30</a:t>
            </a:fld>
            <a:endParaRPr lang="en-US" dirty="0" smtClean="0">
              <a:solidFill>
                <a:prstClr val="black"/>
              </a:solidFill>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r>
              <a:rPr lang="en-US" b="0" i="0" kern="1200" dirty="0" smtClean="0">
                <a:effectLst/>
                <a:latin typeface="Arial" pitchFamily="34" charset="0"/>
                <a:cs typeface="Arial" pitchFamily="34" charset="0"/>
              </a:rPr>
              <a:t>I am also saddened to report that NHGRI has lost a good friend and colleague, Dr. Janet Rowley. Janet died in December at the age of 88. In addition to being a great friend and mentor to many of us at the Institute, she was a wise and valued advisor,</a:t>
            </a:r>
            <a:r>
              <a:rPr lang="en-US" b="0" i="0" kern="1200" baseline="0" dirty="0" smtClean="0">
                <a:effectLst/>
                <a:latin typeface="Arial" pitchFamily="34" charset="0"/>
                <a:cs typeface="Arial" pitchFamily="34" charset="0"/>
              </a:rPr>
              <a:t> </a:t>
            </a:r>
            <a:r>
              <a:rPr lang="en-US" b="0" i="0" kern="1200" dirty="0" smtClean="0">
                <a:effectLst/>
                <a:latin typeface="Arial" pitchFamily="34" charset="0"/>
                <a:cs typeface="Arial" pitchFamily="34" charset="0"/>
              </a:rPr>
              <a:t>serving on our Board of Scientific Counselors at the very beginning of our Intramural Research Program and later on this Council. The genetics</a:t>
            </a:r>
            <a:r>
              <a:rPr lang="en-US" b="0" i="0" kern="1200" baseline="0" dirty="0" smtClean="0">
                <a:effectLst/>
                <a:latin typeface="Arial" pitchFamily="34" charset="0"/>
                <a:cs typeface="Arial" pitchFamily="34" charset="0"/>
              </a:rPr>
              <a:t> and genomics </a:t>
            </a:r>
            <a:r>
              <a:rPr lang="en-US" b="0" i="0" kern="1200" dirty="0" smtClean="0">
                <a:effectLst/>
                <a:latin typeface="Arial" pitchFamily="34" charset="0"/>
                <a:cs typeface="Arial" pitchFamily="34" charset="0"/>
              </a:rPr>
              <a:t>community has lost a legend.  </a:t>
            </a:r>
            <a:endParaRPr lang="en-US" b="0" kern="120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31</a:t>
            </a:fld>
            <a:endParaRPr lang="en-US" dirty="0" smtClean="0">
              <a:solidFill>
                <a:prstClr val="black"/>
              </a:solidFill>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b="0" dirty="0" smtClean="0">
                <a:latin typeface="Arial" pitchFamily="34" charset="0"/>
                <a:cs typeface="Arial" pitchFamily="34" charset="0"/>
              </a:rPr>
              <a:t>Ari </a:t>
            </a:r>
            <a:r>
              <a:rPr lang="en-US" b="0" dirty="0" err="1" smtClean="0">
                <a:latin typeface="Arial" pitchFamily="34" charset="0"/>
                <a:cs typeface="Arial" pitchFamily="34" charset="0"/>
              </a:rPr>
              <a:t>Patrinos</a:t>
            </a:r>
            <a:r>
              <a:rPr lang="en-US" b="0" dirty="0" smtClean="0">
                <a:latin typeface="Arial" pitchFamily="34" charset="0"/>
                <a:cs typeface="Arial" pitchFamily="34" charset="0"/>
              </a:rPr>
              <a:t>, Deputy Director for Research at New York University’s Center for Urban Science and Progress and a good friend of NHGRI, is one of this year’s recipients of the International Foundation for Greece Award, a tribute to those of Greek decent living beyond its borders with outstanding accomplishments in the areas of science, art, entrepreneurship, film and theater, media, and philanthropy. </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To celebrate Ari’s accomplishments as this year’s science honoree, the commemorative postage stamp shown here has been issued. Congratulations to Ari.</a:t>
            </a:r>
            <a:endParaRPr lang="en-US" b="0"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32</a:t>
            </a:fld>
            <a:endParaRPr lang="en-US" dirty="0" smtClean="0">
              <a:solidFill>
                <a:prstClr val="black"/>
              </a:solidFill>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marL="0" lvl="1">
              <a:spcBef>
                <a:spcPts val="0"/>
              </a:spcBef>
              <a:defRPr/>
            </a:pPr>
            <a:r>
              <a:rPr lang="en-US" b="0" i="0" kern="1200" dirty="0" smtClean="0">
                <a:effectLst/>
                <a:latin typeface="Arial" pitchFamily="34" charset="0"/>
                <a:cs typeface="Arial" pitchFamily="34" charset="0"/>
              </a:rPr>
              <a:t>The American Society of Human Genetics (ASHG) gave awards to two members of our community at their 2013 meeting in Boston. </a:t>
            </a:r>
          </a:p>
          <a:p>
            <a:pPr marL="0" lvl="1">
              <a:spcBef>
                <a:spcPts val="0"/>
              </a:spcBef>
              <a:defRPr/>
            </a:pPr>
            <a:endParaRPr lang="en-US" b="0" i="0" kern="1200" dirty="0" smtClean="0">
              <a:effectLst/>
              <a:latin typeface="Arial" pitchFamily="34" charset="0"/>
              <a:cs typeface="Arial" pitchFamily="34" charset="0"/>
            </a:endParaRPr>
          </a:p>
          <a:p>
            <a:pPr marL="0" lvl="1">
              <a:spcBef>
                <a:spcPts val="0"/>
              </a:spcBef>
              <a:defRPr/>
            </a:pPr>
            <a:r>
              <a:rPr lang="en-US" b="0" i="0" kern="1200" dirty="0" smtClean="0">
                <a:effectLst/>
                <a:latin typeface="Arial" pitchFamily="34" charset="0"/>
                <a:cs typeface="Arial" pitchFamily="34" charset="0"/>
              </a:rPr>
              <a:t>* First, </a:t>
            </a:r>
            <a:r>
              <a:rPr lang="en-US" b="0" i="0" kern="1200" dirty="0" err="1" smtClean="0">
                <a:effectLst/>
                <a:latin typeface="Arial" pitchFamily="34" charset="0"/>
                <a:cs typeface="Arial" pitchFamily="34" charset="0"/>
              </a:rPr>
              <a:t>Aravinda</a:t>
            </a:r>
            <a:r>
              <a:rPr lang="en-US" b="0" i="0" kern="1200" dirty="0" smtClean="0">
                <a:effectLst/>
                <a:latin typeface="Arial" pitchFamily="34" charset="0"/>
                <a:cs typeface="Arial" pitchFamily="34" charset="0"/>
              </a:rPr>
              <a:t> </a:t>
            </a:r>
            <a:r>
              <a:rPr lang="en-US" b="0" i="0" kern="1200" dirty="0" err="1" smtClean="0">
                <a:effectLst/>
                <a:latin typeface="Arial" pitchFamily="34" charset="0"/>
                <a:cs typeface="Arial" pitchFamily="34" charset="0"/>
              </a:rPr>
              <a:t>Chakravarti</a:t>
            </a:r>
            <a:r>
              <a:rPr lang="en-US" b="0" i="0" kern="1200" baseline="0" dirty="0" smtClean="0">
                <a:effectLst/>
                <a:latin typeface="Arial" pitchFamily="34" charset="0"/>
                <a:cs typeface="Arial" pitchFamily="34" charset="0"/>
              </a:rPr>
              <a:t> wa</a:t>
            </a:r>
            <a:r>
              <a:rPr lang="en-US" b="0" i="0" kern="1200" dirty="0" smtClean="0">
                <a:effectLst/>
                <a:latin typeface="Arial" pitchFamily="34" charset="0"/>
                <a:cs typeface="Arial" pitchFamily="34" charset="0"/>
              </a:rPr>
              <a:t>s the 2013 recipient of the William Allan Award for substantial and far-reaching scientific contributions to human genetics.</a:t>
            </a:r>
          </a:p>
          <a:p>
            <a:pPr marL="0" lvl="1">
              <a:spcBef>
                <a:spcPts val="0"/>
              </a:spcBef>
              <a:defRPr/>
            </a:pPr>
            <a:endParaRPr lang="en-US" b="0" i="0" kern="1200" dirty="0" smtClean="0">
              <a:effectLst/>
              <a:latin typeface="Arial" pitchFamily="34" charset="0"/>
              <a:cs typeface="Arial" pitchFamily="34" charset="0"/>
            </a:endParaRPr>
          </a:p>
          <a:p>
            <a:pPr marL="0" lvl="1">
              <a:spcBef>
                <a:spcPts val="0"/>
              </a:spcBef>
              <a:defRPr/>
            </a:pPr>
            <a:r>
              <a:rPr lang="en-US" b="0" i="0" kern="1200" dirty="0" smtClean="0">
                <a:effectLst/>
                <a:latin typeface="Arial" pitchFamily="34" charset="0"/>
                <a:cs typeface="Arial" pitchFamily="34" charset="0"/>
              </a:rPr>
              <a:t>* Second,</a:t>
            </a:r>
            <a:r>
              <a:rPr lang="en-US" b="0" i="0" kern="1200" baseline="0" dirty="0" smtClean="0">
                <a:effectLst/>
                <a:latin typeface="Arial" pitchFamily="34" charset="0"/>
                <a:cs typeface="Arial" pitchFamily="34" charset="0"/>
              </a:rPr>
              <a:t> </a:t>
            </a:r>
            <a:r>
              <a:rPr lang="en-US" b="0" i="0" kern="1200" dirty="0" smtClean="0">
                <a:effectLst/>
                <a:latin typeface="Arial" pitchFamily="34" charset="0"/>
                <a:cs typeface="Arial" pitchFamily="34" charset="0"/>
              </a:rPr>
              <a:t>John Moran was the 2013 recipient of the Curt Stern Award for significant scientific contributions during the past decade.</a:t>
            </a:r>
          </a:p>
          <a:p>
            <a:pPr marL="0" lvl="1">
              <a:spcBef>
                <a:spcPts val="0"/>
              </a:spcBef>
              <a:defRPr/>
            </a:pPr>
            <a:endParaRPr lang="en-US" b="0" i="0" kern="1200" dirty="0" smtClean="0">
              <a:effectLst/>
              <a:latin typeface="Arial" pitchFamily="34" charset="0"/>
              <a:cs typeface="Arial" pitchFamily="34" charset="0"/>
            </a:endParaRPr>
          </a:p>
          <a:p>
            <a:pPr marL="0" lvl="1">
              <a:spcBef>
                <a:spcPts val="0"/>
              </a:spcBef>
              <a:defRPr/>
            </a:pPr>
            <a:r>
              <a:rPr lang="en-US" b="0" i="0" kern="1200" dirty="0" smtClean="0">
                <a:effectLst/>
                <a:latin typeface="Arial" pitchFamily="34" charset="0"/>
                <a:cs typeface="Arial" pitchFamily="34" charset="0"/>
              </a:rPr>
              <a:t>Congratulations to </a:t>
            </a:r>
            <a:r>
              <a:rPr lang="en-US" b="0" i="0" kern="1200" dirty="0" err="1" smtClean="0">
                <a:effectLst/>
                <a:latin typeface="Arial" pitchFamily="34" charset="0"/>
                <a:cs typeface="Arial" pitchFamily="34" charset="0"/>
              </a:rPr>
              <a:t>Aravinda</a:t>
            </a:r>
            <a:r>
              <a:rPr lang="en-US" b="0" i="0" kern="1200" baseline="0" dirty="0" smtClean="0">
                <a:effectLst/>
                <a:latin typeface="Arial" pitchFamily="34" charset="0"/>
                <a:cs typeface="Arial" pitchFamily="34" charset="0"/>
              </a:rPr>
              <a:t> and John. </a:t>
            </a: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solidFill>
                  <a:prstClr val="black"/>
                </a:solidFill>
              </a:rPr>
              <a:pPr>
                <a:defRPr/>
              </a:pPr>
              <a:t>33</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b="0" i="0" kern="1200" dirty="0" smtClean="0">
                <a:effectLst/>
                <a:latin typeface="Arial" pitchFamily="34" charset="0"/>
                <a:cs typeface="Arial" pitchFamily="34" charset="0"/>
              </a:rPr>
              <a:t>Joseph </a:t>
            </a:r>
            <a:r>
              <a:rPr lang="en-US" b="0" i="0" kern="1200" dirty="0" err="1" smtClean="0">
                <a:effectLst/>
                <a:latin typeface="Arial" pitchFamily="34" charset="0"/>
                <a:cs typeface="Arial" pitchFamily="34" charset="0"/>
              </a:rPr>
              <a:t>DeRisi</a:t>
            </a:r>
            <a:r>
              <a:rPr lang="en-US" b="0" i="0" kern="1200" dirty="0" smtClean="0">
                <a:effectLst/>
                <a:latin typeface="Arial" pitchFamily="34" charset="0"/>
                <a:cs typeface="Arial" pitchFamily="34" charset="0"/>
              </a:rPr>
              <a:t>, Howard Hughes Medical Investigator</a:t>
            </a:r>
            <a:r>
              <a:rPr lang="en-US" b="0" i="0" kern="1200" baseline="0" dirty="0" smtClean="0">
                <a:effectLst/>
                <a:latin typeface="Arial" pitchFamily="34" charset="0"/>
                <a:cs typeface="Arial" pitchFamily="34" charset="0"/>
              </a:rPr>
              <a:t> and faculty member at the </a:t>
            </a:r>
            <a:r>
              <a:rPr lang="en-US" b="0" i="0" kern="1200" dirty="0" smtClean="0">
                <a:effectLst/>
                <a:latin typeface="Arial" pitchFamily="34" charset="0"/>
                <a:cs typeface="Arial" pitchFamily="34" charset="0"/>
              </a:rPr>
              <a:t>University of California, San Francisco, is the recipient of the 2014 John J. Carty Award for the Advancement of Science. Dr. </a:t>
            </a:r>
            <a:r>
              <a:rPr lang="en-US" b="0" i="0" kern="1200" dirty="0" err="1" smtClean="0">
                <a:effectLst/>
                <a:latin typeface="Arial" pitchFamily="34" charset="0"/>
                <a:cs typeface="Arial" pitchFamily="34" charset="0"/>
              </a:rPr>
              <a:t>DeRisi</a:t>
            </a:r>
            <a:r>
              <a:rPr lang="en-US" b="0" i="0" kern="1200" baseline="0" dirty="0" smtClean="0">
                <a:effectLst/>
                <a:latin typeface="Arial" pitchFamily="34" charset="0"/>
                <a:cs typeface="Arial" pitchFamily="34" charset="0"/>
              </a:rPr>
              <a:t> </a:t>
            </a:r>
            <a:r>
              <a:rPr lang="en-US" b="0" i="0" kern="1200" dirty="0" smtClean="0">
                <a:effectLst/>
                <a:latin typeface="Arial" pitchFamily="34" charset="0"/>
                <a:cs typeface="Arial" pitchFamily="34" charset="0"/>
              </a:rPr>
              <a:t>is being honored for developing new genomic technologies and using those methods to make discoveries in virology that are of fundamental and practical importance. </a:t>
            </a:r>
            <a:endParaRPr lang="en-US" b="0"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34</a:t>
            </a:fld>
            <a:endParaRPr lang="en-US" dirty="0" smtClean="0">
              <a:solidFill>
                <a:prstClr val="black"/>
              </a:solidFill>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b="0" i="0" kern="1200" dirty="0" smtClean="0">
                <a:effectLst/>
                <a:latin typeface="Arial" pitchFamily="34" charset="0"/>
                <a:cs typeface="Arial" pitchFamily="34" charset="0"/>
              </a:rPr>
              <a:t>The Breakthrough Prize in Life Sciences recognizes excellence in research aimed at curing intractable diseases and extending human life. </a:t>
            </a:r>
          </a:p>
          <a:p>
            <a:endParaRPr lang="en-US" b="0" i="0" kern="1200" dirty="0" smtClean="0">
              <a:effectLst/>
              <a:latin typeface="Arial" pitchFamily="34" charset="0"/>
              <a:cs typeface="Arial" pitchFamily="34" charset="0"/>
            </a:endParaRPr>
          </a:p>
          <a:p>
            <a:r>
              <a:rPr lang="en-US" b="0" i="0" kern="1200" dirty="0" smtClean="0">
                <a:effectLst/>
                <a:latin typeface="Arial" pitchFamily="34" charset="0"/>
                <a:cs typeface="Arial" pitchFamily="34" charset="0"/>
              </a:rPr>
              <a:t>One of the 2014 recipients of this award is Rick </a:t>
            </a:r>
            <a:r>
              <a:rPr lang="en-US" b="0" i="0" kern="1200" dirty="0" err="1" smtClean="0">
                <a:effectLst/>
                <a:latin typeface="Arial" pitchFamily="34" charset="0"/>
                <a:cs typeface="Arial" pitchFamily="34" charset="0"/>
              </a:rPr>
              <a:t>Lifton</a:t>
            </a:r>
            <a:r>
              <a:rPr lang="en-US" b="0" i="0" kern="1200" dirty="0" smtClean="0">
                <a:effectLst/>
                <a:latin typeface="Arial" pitchFamily="34" charset="0"/>
                <a:cs typeface="Arial" pitchFamily="34" charset="0"/>
              </a:rPr>
              <a:t>, Howard Hughes Medical Investigator</a:t>
            </a:r>
            <a:r>
              <a:rPr lang="en-US" b="0" i="0" kern="1200" baseline="0" dirty="0" smtClean="0">
                <a:effectLst/>
                <a:latin typeface="Arial" pitchFamily="34" charset="0"/>
                <a:cs typeface="Arial" pitchFamily="34" charset="0"/>
              </a:rPr>
              <a:t> and faculty member at Yale University. Rick </a:t>
            </a:r>
            <a:r>
              <a:rPr lang="en-US" b="0" i="0" kern="1200" dirty="0" smtClean="0">
                <a:effectLst/>
                <a:latin typeface="Arial" pitchFamily="34" charset="0"/>
                <a:cs typeface="Arial" pitchFamily="34" charset="0"/>
              </a:rPr>
              <a:t>was given this award for his discovery of genes and biochemical mechanisms that cause hypertension. Rick is a f</a:t>
            </a:r>
            <a:r>
              <a:rPr lang="en-US" b="0" dirty="0" smtClean="0">
                <a:latin typeface="Arial" pitchFamily="34" charset="0"/>
                <a:cs typeface="Arial" pitchFamily="34" charset="0"/>
              </a:rPr>
              <a:t>ormer Council member, former advisor for</a:t>
            </a:r>
            <a:r>
              <a:rPr lang="en-US" b="0" baseline="0" dirty="0" smtClean="0">
                <a:latin typeface="Arial" pitchFamily="34" charset="0"/>
                <a:cs typeface="Arial" pitchFamily="34" charset="0"/>
              </a:rPr>
              <a:t> our Genome Sequencing Program,</a:t>
            </a:r>
            <a:r>
              <a:rPr lang="en-US" b="0" dirty="0" smtClean="0">
                <a:latin typeface="Arial" pitchFamily="34" charset="0"/>
                <a:cs typeface="Arial" pitchFamily="34" charset="0"/>
              </a:rPr>
              <a:t> and current Center</a:t>
            </a:r>
            <a:r>
              <a:rPr lang="en-US" b="0" baseline="0" dirty="0" smtClean="0">
                <a:latin typeface="Arial" pitchFamily="34" charset="0"/>
                <a:cs typeface="Arial" pitchFamily="34" charset="0"/>
              </a:rPr>
              <a:t> for </a:t>
            </a:r>
            <a:r>
              <a:rPr lang="en-US" b="0" baseline="0" dirty="0" err="1" smtClean="0">
                <a:latin typeface="Arial" pitchFamily="34" charset="0"/>
                <a:cs typeface="Arial" pitchFamily="34" charset="0"/>
              </a:rPr>
              <a:t>Mendelian</a:t>
            </a:r>
            <a:r>
              <a:rPr lang="en-US" b="0" baseline="0" dirty="0" smtClean="0">
                <a:latin typeface="Arial" pitchFamily="34" charset="0"/>
                <a:cs typeface="Arial" pitchFamily="34" charset="0"/>
              </a:rPr>
              <a:t> Genomics grantee.</a:t>
            </a:r>
          </a:p>
          <a:p>
            <a:endParaRPr lang="en-US" b="0" baseline="0" dirty="0" smtClean="0">
              <a:latin typeface="Arial" pitchFamily="34" charset="0"/>
              <a:cs typeface="Arial" pitchFamily="34" charset="0"/>
            </a:endParaRPr>
          </a:p>
          <a:p>
            <a:endParaRPr lang="en-US" b="0" dirty="0" smtClean="0">
              <a:latin typeface="Arial" pitchFamily="34" charset="0"/>
              <a:cs typeface="Arial" pitchFamily="34" charset="0"/>
            </a:endParaRPr>
          </a:p>
          <a:p>
            <a:endParaRPr lang="en-US" b="0" dirty="0" smtClean="0">
              <a:latin typeface="Arial" pitchFamily="34" charset="0"/>
              <a:cs typeface="Arial" pitchFamily="34" charset="0"/>
            </a:endParaRPr>
          </a:p>
          <a:p>
            <a:endParaRPr lang="en-US" b="0"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35</a:t>
            </a:fld>
            <a:endParaRPr lang="en-US" dirty="0" smtClean="0">
              <a:solidFill>
                <a:prstClr val="black"/>
              </a:solidFill>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marL="0" marR="0" lvl="1"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The Institute</a:t>
            </a:r>
            <a:r>
              <a:rPr lang="en-US" baseline="0" dirty="0" smtClean="0">
                <a:latin typeface="Arial" pitchFamily="34" charset="0"/>
                <a:cs typeface="Arial" pitchFamily="34" charset="0"/>
              </a:rPr>
              <a:t> of Medicine recently announced their newly elected members. Of relevance to our community, those new members include </a:t>
            </a:r>
            <a:r>
              <a:rPr lang="en-US" b="0" i="0" kern="1200" dirty="0" smtClean="0">
                <a:effectLst/>
                <a:latin typeface="Arial" pitchFamily="34" charset="0"/>
                <a:cs typeface="Arial" pitchFamily="34" charset="0"/>
              </a:rPr>
              <a:t>David </a:t>
            </a:r>
            <a:r>
              <a:rPr lang="en-US" b="0" i="0" kern="1200" dirty="0" err="1" smtClean="0">
                <a:effectLst/>
                <a:latin typeface="Arial" pitchFamily="34" charset="0"/>
                <a:cs typeface="Arial" pitchFamily="34" charset="0"/>
              </a:rPr>
              <a:t>DeMets</a:t>
            </a:r>
            <a:r>
              <a:rPr lang="en-US" b="0" i="0" kern="1200" dirty="0" smtClean="0">
                <a:effectLst/>
                <a:latin typeface="Arial" pitchFamily="34" charset="0"/>
                <a:cs typeface="Arial" pitchFamily="34" charset="0"/>
              </a:rPr>
              <a:t>, </a:t>
            </a:r>
            <a:r>
              <a:rPr lang="en-US" kern="1200" dirty="0" smtClean="0">
                <a:effectLst/>
                <a:latin typeface="Arial" pitchFamily="34" charset="0"/>
                <a:cs typeface="Arial" pitchFamily="34" charset="0"/>
              </a:rPr>
              <a:t>Judy Garber,</a:t>
            </a:r>
            <a:r>
              <a:rPr lang="en-US" kern="1200" baseline="0" dirty="0" smtClean="0">
                <a:effectLst/>
                <a:latin typeface="Arial" pitchFamily="34" charset="0"/>
                <a:cs typeface="Arial" pitchFamily="34" charset="0"/>
              </a:rPr>
              <a:t> </a:t>
            </a:r>
            <a:r>
              <a:rPr lang="en-US" b="0" i="0" kern="1200" dirty="0" smtClean="0">
                <a:effectLst/>
                <a:latin typeface="Arial" pitchFamily="34" charset="0"/>
                <a:cs typeface="Arial" pitchFamily="34" charset="0"/>
              </a:rPr>
              <a:t>Richard </a:t>
            </a:r>
            <a:r>
              <a:rPr lang="en-US" b="0" i="0" kern="1200" dirty="0" err="1" smtClean="0">
                <a:effectLst/>
                <a:latin typeface="Arial" pitchFamily="34" charset="0"/>
                <a:cs typeface="Arial" pitchFamily="34" charset="0"/>
              </a:rPr>
              <a:t>Kolodner</a:t>
            </a:r>
            <a:r>
              <a:rPr lang="en-US" b="0" i="0" kern="1200" dirty="0" smtClean="0">
                <a:effectLst/>
                <a:latin typeface="Arial" pitchFamily="34" charset="0"/>
                <a:cs typeface="Arial" pitchFamily="34" charset="0"/>
              </a:rPr>
              <a:t>, Brendan Lee,</a:t>
            </a:r>
            <a:r>
              <a:rPr lang="en-US" b="0" i="0" kern="1200" baseline="0" dirty="0" smtClean="0">
                <a:effectLst/>
                <a:latin typeface="Arial" pitchFamily="34" charset="0"/>
                <a:cs typeface="Arial" pitchFamily="34" charset="0"/>
              </a:rPr>
              <a:t> </a:t>
            </a:r>
            <a:r>
              <a:rPr lang="en-US" b="0" i="0" kern="1200" dirty="0" smtClean="0">
                <a:effectLst/>
                <a:latin typeface="Arial" pitchFamily="34" charset="0"/>
                <a:cs typeface="Arial" pitchFamily="34" charset="0"/>
              </a:rPr>
              <a:t>Pamela </a:t>
            </a:r>
            <a:r>
              <a:rPr lang="en-US" b="0" i="0" kern="1200" dirty="0" err="1" smtClean="0">
                <a:effectLst/>
                <a:latin typeface="Arial" pitchFamily="34" charset="0"/>
                <a:cs typeface="Arial" pitchFamily="34" charset="0"/>
              </a:rPr>
              <a:t>Sklar</a:t>
            </a:r>
            <a:r>
              <a:rPr lang="en-US" kern="1200" baseline="0" dirty="0" smtClean="0">
                <a:effectLst/>
                <a:latin typeface="Arial" pitchFamily="34" charset="0"/>
                <a:cs typeface="Arial" pitchFamily="34" charset="0"/>
              </a:rPr>
              <a:t>, and </a:t>
            </a:r>
            <a:r>
              <a:rPr lang="en-US" kern="1200" dirty="0" smtClean="0">
                <a:effectLst/>
                <a:latin typeface="Arial" pitchFamily="34" charset="0"/>
                <a:cs typeface="Arial" pitchFamily="34" charset="0"/>
              </a:rPr>
              <a:t>Chris Walsh</a:t>
            </a:r>
            <a:r>
              <a:rPr lang="en-US" b="0" i="0" kern="1200" baseline="0" dirty="0" smtClean="0">
                <a:effectLst/>
                <a:latin typeface="Arial" pitchFamily="34" charset="0"/>
                <a:cs typeface="Arial" pitchFamily="34" charset="0"/>
              </a:rPr>
              <a:t>.</a:t>
            </a:r>
            <a:endParaRPr lang="en-US" b="0" i="0" kern="1200" dirty="0" smtClean="0">
              <a:effectLst/>
              <a:latin typeface="Arial" pitchFamily="34" charset="0"/>
              <a:cs typeface="Arial" pitchFamily="34" charset="0"/>
            </a:endParaRPr>
          </a:p>
          <a:p>
            <a:pPr marL="0" lvl="1">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36</a:t>
            </a:fld>
            <a:endParaRPr lang="en-US" dirty="0" smtClean="0">
              <a:solidFill>
                <a:prstClr val="black"/>
              </a:solidFill>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marL="0" lvl="1">
              <a:defRPr/>
            </a:pPr>
            <a:r>
              <a:rPr lang="en-US" dirty="0" smtClean="0">
                <a:latin typeface="Arial" pitchFamily="34" charset="0"/>
                <a:cs typeface="Arial" pitchFamily="34" charset="0"/>
              </a:rPr>
              <a:t>Similarly, a</a:t>
            </a:r>
            <a:r>
              <a:rPr lang="en-US" baseline="0" dirty="0" smtClean="0">
                <a:latin typeface="Arial" pitchFamily="34" charset="0"/>
                <a:cs typeface="Arial" pitchFamily="34" charset="0"/>
              </a:rPr>
              <a:t> number of genetics and genomics researchers were recently </a:t>
            </a:r>
            <a:r>
              <a:rPr lang="en-US" dirty="0" smtClean="0">
                <a:latin typeface="Arial" pitchFamily="34" charset="0"/>
                <a:cs typeface="Arial" pitchFamily="34" charset="0"/>
              </a:rPr>
              <a:t>elected to be Fellows of AAAS,</a:t>
            </a:r>
            <a:r>
              <a:rPr lang="en-US" baseline="0" dirty="0" smtClean="0">
                <a:latin typeface="Arial" pitchFamily="34" charset="0"/>
                <a:cs typeface="Arial" pitchFamily="34" charset="0"/>
              </a:rPr>
              <a:t> with their names listed here. Congratulations to these colleagues as well as those elected to the Institute of Medicine.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37</a:t>
            </a:fld>
            <a:endParaRPr lang="en-US" dirty="0" smtClean="0">
              <a:solidFill>
                <a:prstClr val="black"/>
              </a:solidFill>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203325" y="701675"/>
            <a:ext cx="4679950" cy="3509963"/>
          </a:xfrm>
          <a:prstGeom prst="rect">
            <a:avLst/>
          </a:prstGeom>
          <a:ln/>
        </p:spPr>
      </p:sp>
      <p:sp>
        <p:nvSpPr>
          <p:cNvPr id="122883" name="Notes Placeholder 2"/>
          <p:cNvSpPr>
            <a:spLocks noGrp="1"/>
          </p:cNvSpPr>
          <p:nvPr>
            <p:ph type="body" idx="1"/>
          </p:nvPr>
        </p:nvSpPr>
        <p:spPr>
          <a:noFill/>
          <a:ln/>
        </p:spPr>
        <p:txBody>
          <a:bodyPr/>
          <a:lstStyle/>
          <a:p>
            <a:r>
              <a:rPr lang="en-US" dirty="0">
                <a:latin typeface="Arial" panose="020B0604020202020204" pitchFamily="34" charset="0"/>
                <a:cs typeface="Arial" panose="020B0604020202020204" pitchFamily="34" charset="0"/>
              </a:rPr>
              <a:t>As </a:t>
            </a:r>
            <a:r>
              <a:rPr lang="en-US" dirty="0" smtClean="0">
                <a:latin typeface="Arial" panose="020B0604020202020204" pitchFamily="34" charset="0"/>
                <a:cs typeface="Arial" panose="020B0604020202020204" pitchFamily="34" charset="0"/>
              </a:rPr>
              <a:t>you may have heard</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soon after I reported to this Council in September that </a:t>
            </a:r>
            <a:r>
              <a:rPr lang="en-US" dirty="0">
                <a:latin typeface="Arial" panose="020B0604020202020204" pitchFamily="34" charset="0"/>
                <a:cs typeface="Arial" panose="020B0604020202020204" pitchFamily="34" charset="0"/>
              </a:rPr>
              <a:t>NCHPEG </a:t>
            </a:r>
            <a:r>
              <a:rPr lang="en-US" dirty="0" smtClean="0">
                <a:latin typeface="Arial" panose="020B0604020202020204" pitchFamily="34" charset="0"/>
                <a:cs typeface="Arial" panose="020B0604020202020204" pitchFamily="34" charset="0"/>
              </a:rPr>
              <a:t>(the National Coalition</a:t>
            </a:r>
            <a:r>
              <a:rPr lang="en-US" baseline="0" dirty="0" smtClean="0">
                <a:latin typeface="Arial" panose="020B0604020202020204" pitchFamily="34" charset="0"/>
                <a:cs typeface="Arial" panose="020B0604020202020204" pitchFamily="34" charset="0"/>
              </a:rPr>
              <a:t> for Health Professional Education in Genetics) </a:t>
            </a:r>
            <a:r>
              <a:rPr lang="en-US" dirty="0" smtClean="0">
                <a:latin typeface="Arial" panose="020B0604020202020204" pitchFamily="34" charset="0"/>
                <a:cs typeface="Arial" panose="020B0604020202020204" pitchFamily="34" charset="0"/>
              </a:rPr>
              <a:t>had </a:t>
            </a:r>
            <a:r>
              <a:rPr lang="en-US" dirty="0">
                <a:latin typeface="Arial" panose="020B0604020202020204" pitchFamily="34" charset="0"/>
                <a:cs typeface="Arial" panose="020B0604020202020204" pitchFamily="34" charset="0"/>
              </a:rPr>
              <a:t>closed its operations and that ASHG had </a:t>
            </a:r>
            <a:r>
              <a:rPr lang="en-US" dirty="0" smtClean="0">
                <a:latin typeface="Arial" panose="020B0604020202020204" pitchFamily="34" charset="0"/>
                <a:cs typeface="Arial" panose="020B0604020202020204" pitchFamily="34" charset="0"/>
              </a:rPr>
              <a:t>thankfully stepped in to host its resources on the ASHG website on an interim basis, an announcement came out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that NHCPEG (and all of its resources) </a:t>
            </a:r>
            <a:r>
              <a:rPr lang="en-US" dirty="0">
                <a:latin typeface="Arial" panose="020B0604020202020204" pitchFamily="34" charset="0"/>
                <a:cs typeface="Arial" panose="020B0604020202020204" pitchFamily="34" charset="0"/>
              </a:rPr>
              <a:t>has found a new home at The Jackson Laboratory.</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In line with The </a:t>
            </a:r>
            <a:r>
              <a:rPr lang="en-US" dirty="0">
                <a:latin typeface="Arial" panose="020B0604020202020204" pitchFamily="34" charset="0"/>
                <a:cs typeface="Arial" panose="020B0604020202020204" pitchFamily="34" charset="0"/>
              </a:rPr>
              <a:t>Jackson </a:t>
            </a:r>
            <a:r>
              <a:rPr lang="en-US" dirty="0" smtClean="0">
                <a:latin typeface="Arial" panose="020B0604020202020204" pitchFamily="34" charset="0"/>
                <a:cs typeface="Arial" panose="020B0604020202020204" pitchFamily="34" charset="0"/>
              </a:rPr>
              <a:t>Laboratory’s new Genomic Medicine initiative (JAX Genomic Medicine), the Laboratory plans </a:t>
            </a:r>
            <a:r>
              <a:rPr lang="en-US" dirty="0">
                <a:latin typeface="Arial" panose="020B0604020202020204" pitchFamily="34" charset="0"/>
                <a:cs typeface="Arial" panose="020B0604020202020204" pitchFamily="34" charset="0"/>
              </a:rPr>
              <a:t>to expand </a:t>
            </a:r>
            <a:r>
              <a:rPr lang="en-US" dirty="0" smtClean="0">
                <a:latin typeface="Arial" panose="020B0604020202020204" pitchFamily="34" charset="0"/>
                <a:cs typeface="Arial" panose="020B0604020202020204" pitchFamily="34" charset="0"/>
              </a:rPr>
              <a:t>their education activities to include healthcare </a:t>
            </a:r>
            <a:r>
              <a:rPr lang="en-US" dirty="0">
                <a:latin typeface="Arial" panose="020B0604020202020204" pitchFamily="34" charset="0"/>
                <a:cs typeface="Arial" panose="020B0604020202020204" pitchFamily="34" charset="0"/>
              </a:rPr>
              <a:t>professional continuing medical education </a:t>
            </a:r>
            <a:r>
              <a:rPr lang="en-US" dirty="0" smtClean="0">
                <a:latin typeface="Arial" panose="020B0604020202020204" pitchFamily="34" charset="0"/>
                <a:cs typeface="Arial" panose="020B0604020202020204" pitchFamily="34" charset="0"/>
              </a:rPr>
              <a:t>in genetics and genomics.</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This shared opportunity to create new curricula and programs will benefit from the expertise of key former NCHPEG employees, who</a:t>
            </a:r>
            <a:r>
              <a:rPr lang="en-US" baseline="0" dirty="0" smtClean="0">
                <a:latin typeface="Arial" panose="020B0604020202020204" pitchFamily="34" charset="0"/>
                <a:cs typeface="Arial" panose="020B0604020202020204" pitchFamily="34" charset="0"/>
              </a:rPr>
              <a:t> have </a:t>
            </a:r>
            <a:r>
              <a:rPr lang="en-US" dirty="0" smtClean="0">
                <a:latin typeface="Arial" panose="020B0604020202020204" pitchFamily="34" charset="0"/>
                <a:cs typeface="Arial" panose="020B0604020202020204" pitchFamily="34" charset="0"/>
              </a:rPr>
              <a:t>moved from NCHPEG to The Jackson Laboratory’s education group.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Jackson Laboratory</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will </a:t>
            </a:r>
            <a:r>
              <a:rPr lang="en-US" dirty="0">
                <a:latin typeface="Arial" panose="020B0604020202020204" pitchFamily="34" charset="0"/>
                <a:cs typeface="Arial" panose="020B0604020202020204" pitchFamily="34" charset="0"/>
              </a:rPr>
              <a:t>temporarily maintain current NCHPEG education programs and website at </a:t>
            </a:r>
            <a:r>
              <a:rPr lang="en-US" dirty="0" smtClean="0">
                <a:latin typeface="Arial" panose="020B0604020202020204" pitchFamily="34" charset="0"/>
                <a:cs typeface="Arial" panose="020B0604020202020204" pitchFamily="34" charset="0"/>
              </a:rPr>
              <a:t>nchpeg.org, and then materials will transfer over to the </a:t>
            </a:r>
            <a:r>
              <a:rPr lang="en-US" dirty="0" err="1" smtClean="0">
                <a:latin typeface="Arial" panose="020B0604020202020204" pitchFamily="34" charset="0"/>
                <a:cs typeface="Arial" panose="020B0604020202020204" pitchFamily="34" charset="0"/>
              </a:rPr>
              <a:t>The</a:t>
            </a:r>
            <a:r>
              <a:rPr lang="en-US" dirty="0" smtClean="0">
                <a:latin typeface="Arial" panose="020B0604020202020204" pitchFamily="34" charset="0"/>
                <a:cs typeface="Arial" panose="020B0604020202020204" pitchFamily="34" charset="0"/>
              </a:rPr>
              <a:t> Jackson Laboratory’s website.</a:t>
            </a:r>
            <a:endParaRPr lang="en-US" dirty="0">
              <a:latin typeface="Arial" panose="020B0604020202020204" pitchFamily="34" charset="0"/>
              <a:cs typeface="Arial" panose="020B0604020202020204" pitchFamily="34" charset="0"/>
            </a:endParaRPr>
          </a:p>
        </p:txBody>
      </p:sp>
      <p:sp>
        <p:nvSpPr>
          <p:cNvPr id="122884" name="Slide Number Placeholder 3"/>
          <p:cNvSpPr>
            <a:spLocks noGrp="1"/>
          </p:cNvSpPr>
          <p:nvPr>
            <p:ph type="sldNum" sz="quarter" idx="5"/>
          </p:nvPr>
        </p:nvSpPr>
        <p:spPr>
          <a:noFill/>
        </p:spPr>
        <p:txBody>
          <a:bodyPr/>
          <a:lstStyle/>
          <a:p>
            <a:pPr defTabSz="934785"/>
            <a:fld id="{6CF71632-2D85-48FE-B182-152D511C9734}" type="slidenum">
              <a:rPr lang="en-US" smtClean="0">
                <a:solidFill>
                  <a:srgbClr val="000000"/>
                </a:solidFill>
              </a:rPr>
              <a:pPr defTabSz="934785"/>
              <a:t>38</a:t>
            </a:fld>
            <a:endParaRPr lang="en-US" dirty="0"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708660" y="4445952"/>
            <a:ext cx="5669280" cy="4991947"/>
          </a:xfrm>
          <a:noFill/>
          <a:ln w="9525">
            <a:noFill/>
            <a:miter lim="800000"/>
            <a:headEnd/>
            <a:tailEnd/>
          </a:ln>
          <a:effectLst/>
        </p:spPr>
        <p:txBody>
          <a:bodyPr vert="horz" wrap="square" lIns="93909" tIns="46954" rIns="93909" bIns="46954" numCol="1" anchor="t" anchorCtr="0" compatLnSpc="1">
            <a:prstTxWarp prst="textNoShape">
              <a:avLst/>
            </a:prstTxWarp>
            <a:normAutofit/>
          </a:bodyPr>
          <a:lstStyle/>
          <a:p>
            <a:pPr lvl="1">
              <a:defRPr/>
            </a:pPr>
            <a:r>
              <a:rPr lang="en-US" dirty="0" smtClean="0">
                <a:latin typeface="Arial" pitchFamily="34" charset="0"/>
                <a:cs typeface="Arial" pitchFamily="34" charset="0"/>
              </a:rPr>
              <a:t>As you</a:t>
            </a:r>
            <a:r>
              <a:rPr lang="en-US" baseline="0" dirty="0" smtClean="0">
                <a:latin typeface="Arial" pitchFamily="34" charset="0"/>
                <a:cs typeface="Arial" pitchFamily="34" charset="0"/>
              </a:rPr>
              <a:t> may recall, t</a:t>
            </a:r>
            <a:r>
              <a:rPr lang="en-US" dirty="0" smtClean="0">
                <a:latin typeface="Arial" pitchFamily="34" charset="0"/>
                <a:cs typeface="Arial" pitchFamily="34" charset="0"/>
              </a:rPr>
              <a:t>he Presidential Commission for the Study of Bioethical Issues released its fourth report, </a:t>
            </a:r>
            <a:r>
              <a:rPr lang="en-US" i="1" dirty="0" smtClean="0">
                <a:latin typeface="Arial" pitchFamily="34" charset="0"/>
                <a:cs typeface="Arial" pitchFamily="34" charset="0"/>
              </a:rPr>
              <a:t>Privacy and Progress in Whole Genome Sequencing</a:t>
            </a:r>
            <a:r>
              <a:rPr lang="en-US" dirty="0" smtClean="0">
                <a:latin typeface="Arial" pitchFamily="34" charset="0"/>
                <a:cs typeface="Arial" pitchFamily="34" charset="0"/>
              </a:rPr>
              <a:t>, in October 2012. * This past September,</a:t>
            </a:r>
            <a:r>
              <a:rPr lang="en-US" baseline="0" dirty="0" smtClean="0">
                <a:latin typeface="Arial" pitchFamily="34" charset="0"/>
                <a:cs typeface="Arial" pitchFamily="34" charset="0"/>
              </a:rPr>
              <a:t> the Commission released two educational modules relating to the report, one on informed consent and one on community engagement.</a:t>
            </a:r>
            <a:endParaRPr lang="en-US" dirty="0" smtClean="0">
              <a:latin typeface="Arial" pitchFamily="34" charset="0"/>
              <a:cs typeface="Arial" pitchFamily="34" charset="0"/>
            </a:endParaRPr>
          </a:p>
          <a:p>
            <a:pPr lvl="1">
              <a:defRPr/>
            </a:pPr>
            <a:endParaRPr lang="en-US" dirty="0" smtClean="0">
              <a:latin typeface="Arial" pitchFamily="34" charset="0"/>
              <a:cs typeface="Arial" pitchFamily="34" charset="0"/>
            </a:endParaRPr>
          </a:p>
          <a:p>
            <a:pPr lvl="1">
              <a:defRPr/>
            </a:pPr>
            <a:r>
              <a:rPr lang="en-US" dirty="0" smtClean="0">
                <a:latin typeface="Arial" pitchFamily="34" charset="0"/>
                <a:cs typeface="Arial" pitchFamily="34" charset="0"/>
              </a:rPr>
              <a:t>In December, the Commission released its sixth</a:t>
            </a:r>
            <a:r>
              <a:rPr lang="en-US" baseline="0" dirty="0" smtClean="0">
                <a:latin typeface="Arial" pitchFamily="34" charset="0"/>
                <a:cs typeface="Arial" pitchFamily="34" charset="0"/>
              </a:rPr>
              <a:t> report, </a:t>
            </a:r>
            <a:r>
              <a:rPr lang="en-US" i="1" baseline="0" dirty="0" smtClean="0">
                <a:latin typeface="Arial" pitchFamily="34" charset="0"/>
                <a:cs typeface="Arial" pitchFamily="34" charset="0"/>
              </a:rPr>
              <a:t>Anticipate and Communicate</a:t>
            </a:r>
            <a:r>
              <a:rPr lang="en-US" i="0" baseline="0" dirty="0" smtClean="0">
                <a:latin typeface="Arial" pitchFamily="34" charset="0"/>
                <a:cs typeface="Arial" pitchFamily="34" charset="0"/>
              </a:rPr>
              <a:t> (shown on the right), </a:t>
            </a:r>
            <a:r>
              <a:rPr lang="en-US" dirty="0" smtClean="0">
                <a:latin typeface="Arial" pitchFamily="34" charset="0"/>
                <a:cs typeface="Arial" pitchFamily="34" charset="0"/>
              </a:rPr>
              <a:t>making recommendations about the return of incidental findings. </a:t>
            </a:r>
            <a:r>
              <a:rPr lang="en-US" baseline="0" dirty="0" smtClean="0">
                <a:latin typeface="Arial" pitchFamily="34" charset="0"/>
                <a:cs typeface="Arial" pitchFamily="34" charset="0"/>
              </a:rPr>
              <a:t>To develop the report, the Commission held four public meetings; requested public comment on issues related to incidental findings; and consulted relevant experts as well as recipients of incidental findings.</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The Commission issued 17 recommendations. The report is not restricted to genomics, and is intended to provide high-level guidance for a variety of fields. The Commission’s recommendations are not revolutionary, but they may spur progress in addressing the challenges posed by incidental findings by giving the clinical and research communities a foundation on which to develop their own policies and best practices.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NHGRI is (and has been) in conformance with the Commission’s recommendations</a:t>
            </a:r>
            <a:r>
              <a:rPr lang="en-US" dirty="0" smtClean="0">
                <a:latin typeface="Arial" pitchFamily="34" charset="0"/>
                <a:cs typeface="Arial" pitchFamily="34" charset="0"/>
              </a:rPr>
              <a:t> for funders in terms of their support for </a:t>
            </a:r>
            <a:r>
              <a:rPr lang="en-US" baseline="0" dirty="0" smtClean="0">
                <a:latin typeface="Arial" pitchFamily="34" charset="0"/>
                <a:cs typeface="Arial" pitchFamily="34" charset="0"/>
              </a:rPr>
              <a:t>research </a:t>
            </a:r>
            <a:r>
              <a:rPr lang="en-US" dirty="0" smtClean="0">
                <a:latin typeface="Arial" pitchFamily="34" charset="0"/>
                <a:cs typeface="Arial" pitchFamily="34" charset="0"/>
              </a:rPr>
              <a:t>that</a:t>
            </a:r>
            <a:r>
              <a:rPr lang="en-US" baseline="0" dirty="0" smtClean="0">
                <a:latin typeface="Arial" pitchFamily="34" charset="0"/>
                <a:cs typeface="Arial" pitchFamily="34" charset="0"/>
              </a:rPr>
              <a:t> might involve incidental and secondary findings. </a:t>
            </a:r>
            <a:r>
              <a:rPr lang="en-US" dirty="0" smtClean="0">
                <a:latin typeface="Arial" pitchFamily="34" charset="0"/>
                <a:cs typeface="Arial" pitchFamily="34" charset="0"/>
              </a:rPr>
              <a:t>And, we are also actively exploring through both research and policy-related discussions how to manage the generation and return of incidental</a:t>
            </a:r>
            <a:r>
              <a:rPr lang="en-US" baseline="0" dirty="0" smtClean="0">
                <a:latin typeface="Arial" pitchFamily="34" charset="0"/>
                <a:cs typeface="Arial" pitchFamily="34" charset="0"/>
              </a:rPr>
              <a:t> genomic </a:t>
            </a:r>
            <a:r>
              <a:rPr lang="en-US" dirty="0" smtClean="0">
                <a:latin typeface="Arial" pitchFamily="34" charset="0"/>
                <a:cs typeface="Arial" pitchFamily="34" charset="0"/>
              </a:rPr>
              <a:t>findings.</a:t>
            </a:r>
          </a:p>
        </p:txBody>
      </p:sp>
      <p:sp>
        <p:nvSpPr>
          <p:cNvPr id="119812" name="Slide Number Placeholder 3"/>
          <p:cNvSpPr>
            <a:spLocks noGrp="1"/>
          </p:cNvSpPr>
          <p:nvPr>
            <p:ph type="sldNum" sz="quarter" idx="5"/>
          </p:nvPr>
        </p:nvSpPr>
        <p:spPr>
          <a:noFill/>
        </p:spPr>
        <p:txBody>
          <a:bodyPr/>
          <a:lstStyle/>
          <a:p>
            <a:pPr defTabSz="934785"/>
            <a:fld id="{3F3096A7-7907-4AE4-8BBC-4643BE8BB0EA}" type="slidenum">
              <a:rPr lang="en-US" smtClean="0">
                <a:solidFill>
                  <a:srgbClr val="000000"/>
                </a:solidFill>
              </a:rPr>
              <a:pPr defTabSz="934785"/>
              <a:t>39</a:t>
            </a:fld>
            <a:endParaRPr lang="en-US" dirty="0"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There will also be a </a:t>
            </a:r>
            <a:r>
              <a:rPr lang="en-US" baseline="0" dirty="0" smtClean="0">
                <a:latin typeface="Arial" pitchFamily="34" charset="0"/>
                <a:cs typeface="Arial" pitchFamily="34" charset="0"/>
              </a:rPr>
              <a:t>project update later today * from Jane Peterson about the H3Africa Initiative. </a:t>
            </a:r>
          </a:p>
          <a:p>
            <a:pPr marL="174279" indent="-174279">
              <a:buFont typeface="Arial" charset="0"/>
              <a:buChar char="•"/>
            </a:pPr>
            <a:endParaRPr lang="en-US" baseline="0" dirty="0" smtClean="0">
              <a:latin typeface="Arial" pitchFamily="34" charset="0"/>
              <a:cs typeface="Arial" pitchFamily="34" charset="0"/>
            </a:endParaRPr>
          </a:p>
          <a:p>
            <a:pPr marL="0" indent="0">
              <a:buFont typeface="Arial" charset="0"/>
              <a:buNone/>
            </a:pPr>
            <a:r>
              <a:rPr lang="en-US" dirty="0" smtClean="0">
                <a:latin typeface="Arial" pitchFamily="34" charset="0"/>
                <a:cs typeface="Arial" pitchFamily="34" charset="0"/>
              </a:rPr>
              <a:t>* And then the last part of the Open Session will involve a presentation from the Directors of the three </a:t>
            </a:r>
            <a:r>
              <a:rPr lang="en-US" baseline="0" dirty="0" smtClean="0">
                <a:latin typeface="Arial" pitchFamily="34" charset="0"/>
                <a:cs typeface="Arial" pitchFamily="34" charset="0"/>
              </a:rPr>
              <a:t>NHGRI-funded Large-Scale Sequencing and Analysis Centers; specifically, R</a:t>
            </a:r>
            <a:r>
              <a:rPr lang="en-US" dirty="0" smtClean="0">
                <a:latin typeface="Arial" pitchFamily="34" charset="0"/>
                <a:cs typeface="Arial" pitchFamily="34" charset="0"/>
              </a:rPr>
              <a:t>ichard Gibbs, Eric Lander</a:t>
            </a:r>
            <a:r>
              <a:rPr lang="en-US" baseline="0" dirty="0" smtClean="0">
                <a:latin typeface="Arial" pitchFamily="34" charset="0"/>
                <a:cs typeface="Arial" pitchFamily="34" charset="0"/>
              </a:rPr>
              <a:t>, and Rick Wilson.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smtClean="0">
              <a:solidFill>
                <a:prstClr val="black"/>
              </a:solidFill>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922172">
              <a:spcBef>
                <a:spcPts val="0"/>
              </a:spcBef>
              <a:defRPr/>
            </a:pPr>
            <a:r>
              <a:rPr lang="en-US" dirty="0" smtClean="0">
                <a:latin typeface="Arial" pitchFamily="34" charset="0"/>
                <a:cs typeface="Arial" pitchFamily="34" charset="0"/>
              </a:rPr>
              <a:t>Understanding how to regulate</a:t>
            </a:r>
            <a:r>
              <a:rPr lang="en-US" baseline="0" dirty="0" smtClean="0">
                <a:latin typeface="Arial" pitchFamily="34" charset="0"/>
                <a:cs typeface="Arial" pitchFamily="34" charset="0"/>
              </a:rPr>
              <a:t> genomics is not just a question for researchers, it is also on the mind of policy makers. </a:t>
            </a:r>
            <a:r>
              <a:rPr lang="en-US" dirty="0" smtClean="0">
                <a:latin typeface="Arial" pitchFamily="34" charset="0"/>
                <a:cs typeface="Arial" pitchFamily="34" charset="0"/>
              </a:rPr>
              <a:t>The past few months has </a:t>
            </a:r>
            <a:r>
              <a:rPr lang="en-US" baseline="0" dirty="0" smtClean="0">
                <a:latin typeface="Arial" pitchFamily="34" charset="0"/>
                <a:cs typeface="Arial" pitchFamily="34" charset="0"/>
              </a:rPr>
              <a:t>seen a flurry of genomics-related activity in the regulatory arena. </a:t>
            </a:r>
          </a:p>
          <a:p>
            <a:pPr defTabSz="922172">
              <a:spcBef>
                <a:spcPts val="0"/>
              </a:spcBef>
              <a:defRPr/>
            </a:pPr>
            <a:endParaRPr lang="en-US" baseline="0" dirty="0" smtClean="0">
              <a:latin typeface="Arial" pitchFamily="34" charset="0"/>
              <a:cs typeface="Arial" pitchFamily="34" charset="0"/>
            </a:endParaRPr>
          </a:p>
          <a:p>
            <a:pPr defTabSz="922172">
              <a:spcBef>
                <a:spcPts val="0"/>
              </a:spcBef>
              <a:defRPr/>
            </a:pPr>
            <a:r>
              <a:rPr lang="en-US" baseline="0" dirty="0" smtClean="0">
                <a:latin typeface="Arial" pitchFamily="34" charset="0"/>
                <a:cs typeface="Arial" pitchFamily="34" charset="0"/>
              </a:rPr>
              <a:t>* First, at the end of October, the Food and Drug Administration (FDA) published a report, </a:t>
            </a:r>
            <a:r>
              <a:rPr lang="en-US" i="1" baseline="0" dirty="0" smtClean="0">
                <a:latin typeface="Arial" pitchFamily="34" charset="0"/>
                <a:cs typeface="Arial" pitchFamily="34" charset="0"/>
              </a:rPr>
              <a:t>Paving the Way for Personalized Medicine</a:t>
            </a:r>
            <a:r>
              <a:rPr lang="en-US" baseline="0" dirty="0" smtClean="0">
                <a:latin typeface="Arial" pitchFamily="34" charset="0"/>
                <a:cs typeface="Arial" pitchFamily="34" charset="0"/>
              </a:rPr>
              <a:t>, which lays out how the regulatory agency is responding to and anticipating scientific developments in therapeutics and diagnostics.</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Less than a month later, the agency announced that it had cleared for clinical use the </a:t>
            </a:r>
            <a:r>
              <a:rPr lang="en-US" baseline="0" dirty="0" err="1" smtClean="0">
                <a:latin typeface="Arial" pitchFamily="34" charset="0"/>
                <a:cs typeface="Arial" pitchFamily="34" charset="0"/>
              </a:rPr>
              <a:t>Illumina’s</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MiSeq</a:t>
            </a:r>
            <a:r>
              <a:rPr lang="en-US" baseline="0" dirty="0" smtClean="0">
                <a:latin typeface="Arial" pitchFamily="34" charset="0"/>
                <a:cs typeface="Arial" pitchFamily="34" charset="0"/>
              </a:rPr>
              <a:t> DX DNA sequencing platform, a universal kit of reagents, and two cystic fibrosis-specific assays for that sequencing platform. </a:t>
            </a:r>
            <a:r>
              <a:rPr lang="en-US" baseline="0" dirty="0" err="1" smtClean="0">
                <a:latin typeface="Arial" pitchFamily="34" charset="0"/>
                <a:cs typeface="Arial" pitchFamily="34" charset="0"/>
              </a:rPr>
              <a:t>Illumina</a:t>
            </a:r>
            <a:r>
              <a:rPr lang="en-US" baseline="0" dirty="0" smtClean="0">
                <a:latin typeface="Arial" pitchFamily="34" charset="0"/>
                <a:cs typeface="Arial" pitchFamily="34" charset="0"/>
              </a:rPr>
              <a:t> sought and obtained what is known as 510k clearance from the FDA, who then classified the sequencer and universal reagent kits in a way that lays the foundation for other platforms to do so in a straightforward fashion.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FDA’s announcement of this</a:t>
            </a:r>
            <a:r>
              <a:rPr lang="en-US" b="1" baseline="0" dirty="0" smtClean="0">
                <a:latin typeface="Arial" pitchFamily="34" charset="0"/>
                <a:cs typeface="Arial" pitchFamily="34" charset="0"/>
              </a:rPr>
              <a:t> </a:t>
            </a:r>
            <a:r>
              <a:rPr lang="en-US" b="0" baseline="0" dirty="0" smtClean="0">
                <a:latin typeface="Arial" pitchFamily="34" charset="0"/>
                <a:cs typeface="Arial" pitchFamily="34" charset="0"/>
              </a:rPr>
              <a:t>clearance </a:t>
            </a:r>
            <a:r>
              <a:rPr lang="en-US" baseline="0" dirty="0" smtClean="0">
                <a:latin typeface="Arial" pitchFamily="34" charset="0"/>
                <a:cs typeface="Arial" pitchFamily="34" charset="0"/>
              </a:rPr>
              <a:t>was accompanied by this perspective in the </a:t>
            </a:r>
            <a:r>
              <a:rPr lang="en-US" i="1" baseline="0" dirty="0" smtClean="0">
                <a:latin typeface="Arial" pitchFamily="34" charset="0"/>
                <a:cs typeface="Arial" pitchFamily="34" charset="0"/>
              </a:rPr>
              <a:t>New England Journal of Medicine </a:t>
            </a:r>
            <a:r>
              <a:rPr lang="en-US" baseline="0" dirty="0" smtClean="0">
                <a:latin typeface="Arial" pitchFamily="34" charset="0"/>
                <a:cs typeface="Arial" pitchFamily="34" charset="0"/>
              </a:rPr>
              <a:t>written by </a:t>
            </a:r>
            <a:r>
              <a:rPr lang="en-US" strike="noStrike" baseline="0" dirty="0" smtClean="0">
                <a:latin typeface="Arial" pitchFamily="34" charset="0"/>
                <a:cs typeface="Arial" pitchFamily="34" charset="0"/>
              </a:rPr>
              <a:t>Francis</a:t>
            </a:r>
            <a:r>
              <a:rPr lang="en-US" baseline="0" dirty="0" smtClean="0">
                <a:latin typeface="Arial" pitchFamily="34" charset="0"/>
                <a:cs typeface="Arial" pitchFamily="34" charset="0"/>
              </a:rPr>
              <a:t> Collins and FDA Commissioner Peggy Hamburg.</a:t>
            </a:r>
          </a:p>
          <a:p>
            <a:pPr>
              <a:spcBef>
                <a:spcPts val="0"/>
              </a:spcBef>
            </a:pPr>
            <a:endParaRPr lang="en-US" baseline="0" dirty="0" smtClean="0">
              <a:latin typeface="Arial" pitchFamily="34" charset="0"/>
              <a:cs typeface="Arial" pitchFamily="34" charset="0"/>
            </a:endParaRPr>
          </a:p>
          <a:p>
            <a:pPr>
              <a:spcBef>
                <a:spcPts val="0"/>
              </a:spcBef>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40</a:t>
            </a:fld>
            <a:endParaRPr lang="en-US" dirty="0"/>
          </a:p>
        </p:txBody>
      </p:sp>
    </p:spTree>
    <p:extLst>
      <p:ext uri="{BB962C8B-B14F-4D97-AF65-F5344CB8AC3E}">
        <p14:creationId xmlns:p14="http://schemas.microsoft.com/office/powerpoint/2010/main" val="2346729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A mere three days after the </a:t>
            </a:r>
            <a:r>
              <a:rPr lang="en-US" dirty="0" err="1" smtClean="0">
                <a:latin typeface="Arial" pitchFamily="34" charset="0"/>
                <a:cs typeface="Arial" pitchFamily="34" charset="0"/>
              </a:rPr>
              <a:t>Illumina</a:t>
            </a:r>
            <a:r>
              <a:rPr lang="en-US" dirty="0" smtClean="0">
                <a:latin typeface="Arial" pitchFamily="34" charset="0"/>
                <a:cs typeface="Arial" pitchFamily="34" charset="0"/>
              </a:rPr>
              <a:t> </a:t>
            </a:r>
            <a:r>
              <a:rPr lang="en-US" dirty="0" err="1" smtClean="0">
                <a:latin typeface="Arial" pitchFamily="34" charset="0"/>
                <a:cs typeface="Arial" pitchFamily="34" charset="0"/>
              </a:rPr>
              <a:t>MiSeq</a:t>
            </a:r>
            <a:r>
              <a:rPr lang="en-US" baseline="0" dirty="0" smtClean="0">
                <a:latin typeface="Arial" pitchFamily="34" charset="0"/>
                <a:cs typeface="Arial" pitchFamily="34" charset="0"/>
              </a:rPr>
              <a:t> clearance, the FDA reminded others in the genomics industry of their power as a regulator. * The agency ordered 23andMe, the California-based personal genomics company, to cease and desist marketing their Personal Genome Service until it receive</a:t>
            </a:r>
            <a:r>
              <a:rPr lang="en-US" b="0" baseline="0" dirty="0" smtClean="0">
                <a:latin typeface="Arial" pitchFamily="34" charset="0"/>
                <a:cs typeface="Arial" pitchFamily="34" charset="0"/>
              </a:rPr>
              <a:t>s</a:t>
            </a:r>
            <a:r>
              <a:rPr lang="en-US" baseline="0" dirty="0" smtClean="0">
                <a:latin typeface="Arial" pitchFamily="34" charset="0"/>
                <a:cs typeface="Arial" pitchFamily="34" charset="0"/>
              </a:rPr>
              <a:t> approval as a medical device. </a:t>
            </a:r>
            <a:r>
              <a:rPr lang="en-US" b="0" baseline="0" dirty="0" smtClean="0">
                <a:latin typeface="Arial" pitchFamily="34" charset="0"/>
                <a:cs typeface="Arial" pitchFamily="34" charset="0"/>
              </a:rPr>
              <a:t>As stated in the FDA’s </a:t>
            </a:r>
            <a:r>
              <a:rPr lang="en-US" b="0" i="0" baseline="0" dirty="0" smtClean="0">
                <a:latin typeface="Arial" pitchFamily="34" charset="0"/>
                <a:cs typeface="Arial" pitchFamily="34" charset="0"/>
              </a:rPr>
              <a:t>warning letter</a:t>
            </a:r>
            <a:r>
              <a:rPr lang="en-US" baseline="0" dirty="0" smtClean="0">
                <a:latin typeface="Arial" pitchFamily="34" charset="0"/>
                <a:cs typeface="Arial" pitchFamily="34" charset="0"/>
              </a:rPr>
              <a:t>, 23andMe earlier applied for 510k clearance for their Personal Genome Service, which the company has been marketing as </a:t>
            </a:r>
            <a:r>
              <a:rPr lang="en-US" dirty="0">
                <a:latin typeface="Arial" pitchFamily="34" charset="0"/>
                <a:cs typeface="Arial" pitchFamily="34" charset="0"/>
              </a:rPr>
              <a:t>providing health reports on a multitude of diseases and conditions, but communications with the </a:t>
            </a:r>
            <a:r>
              <a:rPr lang="en-US" dirty="0" smtClean="0">
                <a:latin typeface="Arial" pitchFamily="34" charset="0"/>
                <a:cs typeface="Arial" pitchFamily="34" charset="0"/>
              </a:rPr>
              <a:t>FDA had </a:t>
            </a:r>
            <a:r>
              <a:rPr lang="en-US" dirty="0">
                <a:latin typeface="Arial" pitchFamily="34" charset="0"/>
                <a:cs typeface="Arial" pitchFamily="34" charset="0"/>
              </a:rPr>
              <a:t>ceased </a:t>
            </a:r>
            <a:r>
              <a:rPr lang="en-US" dirty="0" smtClean="0">
                <a:latin typeface="Arial" pitchFamily="34" charset="0"/>
                <a:cs typeface="Arial" pitchFamily="34" charset="0"/>
              </a:rPr>
              <a:t>(although </a:t>
            </a:r>
            <a:r>
              <a:rPr lang="en-US" dirty="0">
                <a:latin typeface="Arial" pitchFamily="34" charset="0"/>
                <a:cs typeface="Arial" pitchFamily="34" charset="0"/>
              </a:rPr>
              <a:t>requests for more information had been </a:t>
            </a:r>
            <a:r>
              <a:rPr lang="en-US" dirty="0" smtClean="0">
                <a:latin typeface="Arial" pitchFamily="34" charset="0"/>
                <a:cs typeface="Arial" pitchFamily="34" charset="0"/>
              </a:rPr>
              <a:t>made). </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smtClean="0">
                <a:latin typeface="Arial" pitchFamily="34" charset="0"/>
                <a:cs typeface="Arial" pitchFamily="34" charset="0"/>
              </a:rPr>
              <a:t>In</a:t>
            </a:r>
            <a:r>
              <a:rPr lang="en-US" baseline="0" dirty="0" smtClean="0">
                <a:latin typeface="Arial" pitchFamily="34" charset="0"/>
                <a:cs typeface="Arial" pitchFamily="34" charset="0"/>
              </a:rPr>
              <a:t> an analogous development, l</a:t>
            </a:r>
            <a:r>
              <a:rPr lang="en-US" dirty="0" smtClean="0">
                <a:latin typeface="Arial" pitchFamily="34" charset="0"/>
                <a:cs typeface="Arial" pitchFamily="34" charset="0"/>
              </a:rPr>
              <a:t>ast </a:t>
            </a:r>
            <a:r>
              <a:rPr lang="en-US" dirty="0">
                <a:latin typeface="Arial" pitchFamily="34" charset="0"/>
                <a:cs typeface="Arial" pitchFamily="34" charset="0"/>
              </a:rPr>
              <a:t>month, </a:t>
            </a:r>
            <a:r>
              <a:rPr lang="en-US" dirty="0" smtClean="0">
                <a:latin typeface="Arial" pitchFamily="34" charset="0"/>
                <a:cs typeface="Arial" pitchFamily="34" charset="0"/>
              </a:rPr>
              <a:t>* the </a:t>
            </a:r>
            <a:r>
              <a:rPr lang="en-US" dirty="0">
                <a:latin typeface="Arial" pitchFamily="34" charset="0"/>
                <a:cs typeface="Arial" pitchFamily="34" charset="0"/>
              </a:rPr>
              <a:t>Federal Trade </a:t>
            </a:r>
            <a:r>
              <a:rPr lang="en-US" dirty="0" smtClean="0">
                <a:latin typeface="Arial" pitchFamily="34" charset="0"/>
                <a:cs typeface="Arial" pitchFamily="34" charset="0"/>
              </a:rPr>
              <a:t>Commission (FTC)  </a:t>
            </a:r>
            <a:r>
              <a:rPr lang="en-US" dirty="0">
                <a:latin typeface="Arial" pitchFamily="34" charset="0"/>
                <a:cs typeface="Arial" pitchFamily="34" charset="0"/>
              </a:rPr>
              <a:t>announced it had reached a settlement with </a:t>
            </a:r>
            <a:r>
              <a:rPr lang="en-US" dirty="0" err="1">
                <a:latin typeface="Arial" pitchFamily="34" charset="0"/>
                <a:cs typeface="Arial" pitchFamily="34" charset="0"/>
              </a:rPr>
              <a:t>GeneLink</a:t>
            </a:r>
            <a:r>
              <a:rPr lang="en-US" dirty="0">
                <a:latin typeface="Arial" pitchFamily="34" charset="0"/>
                <a:cs typeface="Arial" pitchFamily="34" charset="0"/>
              </a:rPr>
              <a:t> and its former subsidiary, </a:t>
            </a:r>
            <a:r>
              <a:rPr lang="en-US" dirty="0" err="1">
                <a:latin typeface="Arial" pitchFamily="34" charset="0"/>
                <a:cs typeface="Arial" pitchFamily="34" charset="0"/>
              </a:rPr>
              <a:t>foru</a:t>
            </a:r>
            <a:r>
              <a:rPr lang="en-US" dirty="0">
                <a:latin typeface="Arial" pitchFamily="34" charset="0"/>
                <a:cs typeface="Arial" pitchFamily="34" charset="0"/>
              </a:rPr>
              <a:t>, over deceptive advertising claims made to promote genetically tailored nutritional supplements and skincare products. As part of the proposed settlement, the companies would be barred from making claims that their products prevent, treat, or reduce the risk of any disease unless it is </a:t>
            </a:r>
            <a:r>
              <a:rPr lang="en-US" dirty="0" smtClean="0">
                <a:latin typeface="Arial" pitchFamily="34" charset="0"/>
                <a:cs typeface="Arial" pitchFamily="34" charset="0"/>
              </a:rPr>
              <a:t>demonstrated to be true </a:t>
            </a:r>
            <a:r>
              <a:rPr lang="en-US" dirty="0">
                <a:latin typeface="Arial" pitchFamily="34" charset="0"/>
                <a:cs typeface="Arial" pitchFamily="34" charset="0"/>
              </a:rPr>
              <a:t>and backed up by at least two well-controlled studies.</a:t>
            </a:r>
          </a:p>
        </p:txBody>
      </p:sp>
      <p:sp>
        <p:nvSpPr>
          <p:cNvPr id="4" name="Slide Number Placeholder 3"/>
          <p:cNvSpPr>
            <a:spLocks noGrp="1"/>
          </p:cNvSpPr>
          <p:nvPr>
            <p:ph type="sldNum" sz="quarter" idx="10"/>
          </p:nvPr>
        </p:nvSpPr>
        <p:spPr/>
        <p:txBody>
          <a:bodyPr/>
          <a:lstStyle/>
          <a:p>
            <a:fld id="{CFDD2888-EA59-4FA6-882F-5E5CD6B79C53}" type="slidenum">
              <a:rPr lang="en-US" smtClean="0"/>
              <a:pPr/>
              <a:t>41</a:t>
            </a:fld>
            <a:endParaRPr lang="en-US" dirty="0"/>
          </a:p>
        </p:txBody>
      </p:sp>
    </p:spTree>
    <p:extLst>
      <p:ext uri="{BB962C8B-B14F-4D97-AF65-F5344CB8AC3E}">
        <p14:creationId xmlns:p14="http://schemas.microsoft.com/office/powerpoint/2010/main" val="2667789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lvl="1" defTabSz="998403">
              <a:defRPr/>
            </a:pPr>
            <a:r>
              <a:rPr lang="en-US" dirty="0" smtClean="0">
                <a:latin typeface="Arial" pitchFamily="34" charset="0"/>
                <a:cs typeface="Arial" pitchFamily="34" charset="0"/>
              </a:rPr>
              <a:t>Featured</a:t>
            </a:r>
            <a:r>
              <a:rPr lang="en-US" baseline="0" dirty="0" smtClean="0">
                <a:latin typeface="Arial" pitchFamily="34" charset="0"/>
                <a:cs typeface="Arial" pitchFamily="34" charset="0"/>
              </a:rPr>
              <a:t> as an NHGRI Genome Advance of the Month s</a:t>
            </a:r>
            <a:r>
              <a:rPr lang="en-US" dirty="0" smtClean="0">
                <a:latin typeface="Arial" pitchFamily="34" charset="0"/>
                <a:cs typeface="Arial" pitchFamily="34" charset="0"/>
              </a:rPr>
              <a:t>ince the last Council meeting included</a:t>
            </a:r>
            <a:r>
              <a:rPr lang="en-US" baseline="0" dirty="0" smtClean="0">
                <a:latin typeface="Arial" pitchFamily="34" charset="0"/>
                <a:cs typeface="Arial" pitchFamily="34" charset="0"/>
              </a:rPr>
              <a:t> publications </a:t>
            </a:r>
            <a:r>
              <a:rPr lang="en-US" dirty="0" smtClean="0">
                <a:latin typeface="Arial" pitchFamily="34" charset="0"/>
                <a:cs typeface="Arial" pitchFamily="34" charset="0"/>
              </a:rPr>
              <a:t>describing * Y chromosome evolution, * </a:t>
            </a:r>
            <a:r>
              <a:rPr lang="en-US" dirty="0" err="1" smtClean="0">
                <a:latin typeface="Arial" pitchFamily="34" charset="0"/>
                <a:cs typeface="Arial" pitchFamily="34" charset="0"/>
              </a:rPr>
              <a:t>exome</a:t>
            </a:r>
            <a:r>
              <a:rPr lang="en-US" dirty="0" smtClean="0">
                <a:latin typeface="Arial" pitchFamily="34" charset="0"/>
                <a:cs typeface="Arial" pitchFamily="34" charset="0"/>
              </a:rPr>
              <a:t>- versus</a:t>
            </a:r>
            <a:r>
              <a:rPr lang="en-US" baseline="0" dirty="0" smtClean="0">
                <a:latin typeface="Arial" pitchFamily="34" charset="0"/>
                <a:cs typeface="Arial" pitchFamily="34" charset="0"/>
              </a:rPr>
              <a:t> whole-genome sequencing, * the </a:t>
            </a:r>
            <a:r>
              <a:rPr lang="en-US" sz="1200" b="0" i="0" kern="1200" dirty="0" smtClean="0">
                <a:solidFill>
                  <a:schemeClr val="tx1"/>
                </a:solidFill>
                <a:effectLst/>
                <a:latin typeface="Arial" pitchFamily="34" charset="0"/>
                <a:ea typeface="+mn-ea"/>
                <a:cs typeface="Arial" pitchFamily="34" charset="0"/>
              </a:rPr>
              <a:t>American College of Medical Genetics and Genomics </a:t>
            </a:r>
            <a:r>
              <a:rPr lang="en-US" baseline="0" dirty="0" smtClean="0">
                <a:latin typeface="Arial" pitchFamily="34" charset="0"/>
                <a:cs typeface="Arial" pitchFamily="34" charset="0"/>
              </a:rPr>
              <a:t>stance on incidental genomic findings, and * dual-use codons in the human genome.</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42</a:t>
            </a:fld>
            <a:endParaRPr lang="en-US" dirty="0" smtClean="0">
              <a:solidFill>
                <a:prstClr val="black"/>
              </a:solidFill>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sz="1200" b="0" i="0" kern="1200" dirty="0" smtClean="0">
                <a:effectLst/>
                <a:latin typeface="Arial" pitchFamily="34" charset="0"/>
                <a:cs typeface="Arial" pitchFamily="34" charset="0"/>
              </a:rPr>
              <a:t>Moving</a:t>
            </a:r>
            <a:r>
              <a:rPr lang="en-US" sz="1200" b="0" i="0" kern="1200" baseline="0" dirty="0" smtClean="0">
                <a:effectLst/>
                <a:latin typeface="Arial" pitchFamily="34" charset="0"/>
                <a:cs typeface="Arial" pitchFamily="34" charset="0"/>
              </a:rPr>
              <a:t> on to year-end accolades, the </a:t>
            </a:r>
            <a:r>
              <a:rPr lang="en-US" sz="1200" b="0" i="0" kern="1200" dirty="0" smtClean="0">
                <a:effectLst/>
                <a:latin typeface="Arial" pitchFamily="34" charset="0"/>
                <a:cs typeface="Arial" pitchFamily="34" charset="0"/>
              </a:rPr>
              <a:t>gene-editing technique CRISPR was named</a:t>
            </a:r>
            <a:r>
              <a:rPr lang="en-US" sz="1200" b="0" i="0" kern="1200" baseline="0" dirty="0" smtClean="0">
                <a:effectLst/>
                <a:latin typeface="Arial" pitchFamily="34" charset="0"/>
                <a:cs typeface="Arial" pitchFamily="34" charset="0"/>
              </a:rPr>
              <a:t> as a </a:t>
            </a:r>
            <a:r>
              <a:rPr lang="en-US" sz="1200" b="0" i="0" kern="1200" dirty="0" smtClean="0">
                <a:effectLst/>
                <a:latin typeface="Arial" pitchFamily="34" charset="0"/>
                <a:cs typeface="Arial" pitchFamily="34" charset="0"/>
              </a:rPr>
              <a:t>runner-up for </a:t>
            </a:r>
            <a:r>
              <a:rPr lang="en-US" sz="1200" b="0" i="1" kern="1200" dirty="0" smtClean="0">
                <a:effectLst/>
                <a:latin typeface="Arial" pitchFamily="34" charset="0"/>
                <a:cs typeface="Arial" pitchFamily="34" charset="0"/>
              </a:rPr>
              <a:t>Science</a:t>
            </a:r>
            <a:r>
              <a:rPr lang="en-US" sz="1200" b="0" i="0" kern="1200" dirty="0" smtClean="0">
                <a:effectLst/>
                <a:latin typeface="Arial" pitchFamily="34" charset="0"/>
                <a:cs typeface="Arial" pitchFamily="34" charset="0"/>
              </a:rPr>
              <a:t>’s 2013 Breakthrough of the Year.  </a:t>
            </a:r>
          </a:p>
          <a:p>
            <a:endParaRPr lang="en-US" sz="1200" b="0" i="0" kern="1200" dirty="0" smtClean="0">
              <a:effectLst/>
              <a:latin typeface="Arial" pitchFamily="34" charset="0"/>
              <a:cs typeface="Arial" pitchFamily="34" charset="0"/>
            </a:endParaRPr>
          </a:p>
          <a:p>
            <a:r>
              <a:rPr lang="en-US" dirty="0" smtClean="0">
                <a:latin typeface="Arial" pitchFamily="34" charset="0"/>
                <a:cs typeface="Arial" pitchFamily="34" charset="0"/>
              </a:rPr>
              <a:t>CRISPR/Cas9 is</a:t>
            </a:r>
            <a:r>
              <a:rPr lang="en-US" baseline="0" dirty="0" smtClean="0">
                <a:latin typeface="Arial" pitchFamily="34" charset="0"/>
                <a:cs typeface="Arial" pitchFamily="34" charset="0"/>
              </a:rPr>
              <a:t> a molecular mechanism that operates in bacteria, protecting cells against invading viruses. It has been adapted to manipulate specific gene sequences in eukaryotes. The method has several advantages over other genome-engineering methods (such as zinc finger nucleases and TALENS), both of which require designing new proteins to wield the molecular scalpel. The CRISPR method instead uses short RNAs to specify the genomic targets for manipulation, and has been demonstrated to be faster and easier to deploy.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Two NHGRI grantees (George Church and Eric Lander) are among an elite group of investigators fostering this revolution. The method has great potential to be used in studies ranging from correlating the contribution of specific disease-related gene variants with particular phenotypes to revolutionizing the ways in which the Knock-out Mouse </a:t>
            </a:r>
            <a:r>
              <a:rPr lang="en-US" baseline="0" dirty="0" err="1" smtClean="0">
                <a:latin typeface="Arial" pitchFamily="34" charset="0"/>
                <a:cs typeface="Arial" pitchFamily="34" charset="0"/>
              </a:rPr>
              <a:t>Phenotyping</a:t>
            </a:r>
            <a:r>
              <a:rPr lang="en-US" baseline="0" dirty="0" smtClean="0">
                <a:latin typeface="Arial" pitchFamily="34" charset="0"/>
                <a:cs typeface="Arial" pitchFamily="34" charset="0"/>
              </a:rPr>
              <a:t> Project generates its collection of mice.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AE2F75E-35DD-4960-938E-8AA46686BB5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238439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203325" y="701675"/>
            <a:ext cx="4679950" cy="3509963"/>
          </a:xfrm>
          <a:prstGeom prst="rect">
            <a:avLst/>
          </a:prstGeom>
          <a:ln/>
        </p:spPr>
      </p:sp>
      <p:sp>
        <p:nvSpPr>
          <p:cNvPr id="123907" name="Notes Placeholder 2"/>
          <p:cNvSpPr>
            <a:spLocks noGrp="1"/>
          </p:cNvSpPr>
          <p:nvPr>
            <p:ph type="body" idx="1"/>
          </p:nvPr>
        </p:nvSpPr>
        <p:spPr>
          <a:noFill/>
          <a:ln/>
        </p:spPr>
        <p:txBody>
          <a:bodyPr/>
          <a:lstStyle/>
          <a:p>
            <a:pPr marL="0" lvl="1">
              <a:defRPr/>
            </a:pPr>
            <a:r>
              <a:rPr lang="en-US" b="0" i="0" kern="1200" dirty="0" smtClean="0">
                <a:effectLst/>
                <a:latin typeface="Arial" pitchFamily="34" charset="0"/>
                <a:cs typeface="Arial" pitchFamily="34" charset="0"/>
              </a:rPr>
              <a:t>In addition to the annual breakthroughs, both </a:t>
            </a:r>
            <a:r>
              <a:rPr lang="en-US" b="0" i="1" kern="1200" dirty="0" smtClean="0">
                <a:effectLst/>
                <a:latin typeface="Arial" pitchFamily="34" charset="0"/>
                <a:cs typeface="Arial" pitchFamily="34" charset="0"/>
              </a:rPr>
              <a:t>Science</a:t>
            </a:r>
            <a:r>
              <a:rPr lang="en-US" b="0" i="0" kern="1200" dirty="0" smtClean="0">
                <a:effectLst/>
                <a:latin typeface="Arial" pitchFamily="34" charset="0"/>
                <a:cs typeface="Arial" pitchFamily="34" charset="0"/>
              </a:rPr>
              <a:t> and </a:t>
            </a:r>
            <a:r>
              <a:rPr lang="en-US" b="0" i="1" kern="1200" dirty="0" smtClean="0">
                <a:effectLst/>
                <a:latin typeface="Arial" pitchFamily="34" charset="0"/>
                <a:cs typeface="Arial" pitchFamily="34" charset="0"/>
              </a:rPr>
              <a:t>Nature</a:t>
            </a:r>
            <a:r>
              <a:rPr lang="en-US" b="0" i="0" kern="1200" dirty="0" smtClean="0">
                <a:effectLst/>
                <a:latin typeface="Arial" pitchFamily="34" charset="0"/>
                <a:cs typeface="Arial" pitchFamily="34" charset="0"/>
              </a:rPr>
              <a:t> featured other accolades </a:t>
            </a:r>
            <a:r>
              <a:rPr lang="en-US" b="0" i="0" kern="1200" baseline="0" dirty="0" smtClean="0">
                <a:effectLst/>
                <a:latin typeface="Arial" pitchFamily="34" charset="0"/>
                <a:cs typeface="Arial" pitchFamily="34" charset="0"/>
              </a:rPr>
              <a:t>worth mentioning. </a:t>
            </a:r>
            <a:endParaRPr lang="en-US" b="0" i="0" kern="1200" dirty="0" smtClean="0">
              <a:effectLst/>
              <a:latin typeface="Arial" pitchFamily="34" charset="0"/>
              <a:cs typeface="Arial" pitchFamily="34" charset="0"/>
            </a:endParaRPr>
          </a:p>
          <a:p>
            <a:pPr marL="0" lvl="1">
              <a:defRPr/>
            </a:pPr>
            <a:endParaRPr lang="en-US" b="0" i="0" kern="1200" dirty="0" smtClean="0">
              <a:effectLst/>
              <a:latin typeface="Arial" pitchFamily="34" charset="0"/>
              <a:cs typeface="Arial" pitchFamily="34" charset="0"/>
            </a:endParaRPr>
          </a:p>
          <a:p>
            <a:pPr marL="0" lvl="1">
              <a:defRPr/>
            </a:pPr>
            <a:r>
              <a:rPr lang="en-US" b="0" i="1" kern="1200" dirty="0" smtClean="0">
                <a:effectLst/>
                <a:latin typeface="Arial" pitchFamily="34" charset="0"/>
                <a:cs typeface="Arial" pitchFamily="34" charset="0"/>
              </a:rPr>
              <a:t>* Science</a:t>
            </a:r>
            <a:r>
              <a:rPr lang="en-US" b="0" i="0" kern="1200" baseline="0" dirty="0" smtClean="0">
                <a:effectLst/>
                <a:latin typeface="Arial" pitchFamily="34" charset="0"/>
                <a:cs typeface="Arial" pitchFamily="34" charset="0"/>
              </a:rPr>
              <a:t> named ‘Clinical Genomics’ as an ‘Area to Watch in 2014’ for potential advances in patient care.</a:t>
            </a:r>
            <a:endParaRPr lang="en-US" b="0" i="0" kern="1200" dirty="0" smtClean="0">
              <a:effectLst/>
              <a:latin typeface="Arial" pitchFamily="34" charset="0"/>
              <a:cs typeface="Arial" pitchFamily="34" charset="0"/>
            </a:endParaRPr>
          </a:p>
          <a:p>
            <a:pPr marL="0" lvl="1">
              <a:defRPr/>
            </a:pPr>
            <a:endParaRPr lang="en-US" b="0" i="0" kern="1200" dirty="0" smtClean="0">
              <a:effectLst/>
              <a:latin typeface="Arial" pitchFamily="34" charset="0"/>
              <a:cs typeface="Arial" pitchFamily="34" charset="0"/>
            </a:endParaRPr>
          </a:p>
          <a:p>
            <a:pPr marL="0" lvl="1">
              <a:defRPr/>
            </a:pPr>
            <a:r>
              <a:rPr lang="en-US" b="0" i="1" kern="1200" dirty="0" smtClean="0">
                <a:effectLst/>
                <a:latin typeface="Arial" pitchFamily="34" charset="0"/>
                <a:cs typeface="Arial" pitchFamily="34" charset="0"/>
              </a:rPr>
              <a:t>* Nature</a:t>
            </a:r>
            <a:r>
              <a:rPr lang="en-US" b="0" i="0" kern="1200" baseline="0" dirty="0" smtClean="0">
                <a:effectLst/>
                <a:latin typeface="Arial" pitchFamily="34" charset="0"/>
                <a:cs typeface="Arial" pitchFamily="34" charset="0"/>
              </a:rPr>
              <a:t> named </a:t>
            </a:r>
            <a:r>
              <a:rPr lang="en-US" b="0" i="0" kern="1200" dirty="0" smtClean="0">
                <a:effectLst/>
                <a:latin typeface="Arial" pitchFamily="34" charset="0"/>
                <a:cs typeface="Arial" pitchFamily="34" charset="0"/>
              </a:rPr>
              <a:t>Gordon </a:t>
            </a:r>
            <a:r>
              <a:rPr lang="en-US" b="0" i="0" kern="1200" dirty="0" err="1" smtClean="0">
                <a:effectLst/>
                <a:latin typeface="Arial" pitchFamily="34" charset="0"/>
                <a:cs typeface="Arial" pitchFamily="34" charset="0"/>
              </a:rPr>
              <a:t>Sanghera</a:t>
            </a:r>
            <a:r>
              <a:rPr lang="en-US" b="0" i="0" kern="1200" dirty="0" smtClean="0">
                <a:effectLst/>
                <a:latin typeface="Arial" pitchFamily="34" charset="0"/>
                <a:cs typeface="Arial" pitchFamily="34" charset="0"/>
              </a:rPr>
              <a:t>, Chief Executive</a:t>
            </a:r>
            <a:r>
              <a:rPr lang="en-US" b="0" i="0" kern="1200" baseline="0" dirty="0" smtClean="0">
                <a:effectLst/>
                <a:latin typeface="Arial" pitchFamily="34" charset="0"/>
                <a:cs typeface="Arial" pitchFamily="34" charset="0"/>
              </a:rPr>
              <a:t> of </a:t>
            </a:r>
            <a:r>
              <a:rPr lang="en-US" b="0" i="0" kern="1200" dirty="0" smtClean="0">
                <a:effectLst/>
                <a:latin typeface="Arial" pitchFamily="34" charset="0"/>
                <a:cs typeface="Arial" pitchFamily="34" charset="0"/>
              </a:rPr>
              <a:t>Oxford </a:t>
            </a:r>
            <a:r>
              <a:rPr lang="en-US" b="0" i="0" kern="1200" dirty="0" err="1" smtClean="0">
                <a:effectLst/>
                <a:latin typeface="Arial" pitchFamily="34" charset="0"/>
                <a:cs typeface="Arial" pitchFamily="34" charset="0"/>
              </a:rPr>
              <a:t>Nanopore</a:t>
            </a:r>
            <a:r>
              <a:rPr lang="en-US" b="0" i="0" kern="1200" dirty="0" smtClean="0">
                <a:effectLst/>
                <a:latin typeface="Arial" pitchFamily="34" charset="0"/>
                <a:cs typeface="Arial" pitchFamily="34" charset="0"/>
              </a:rPr>
              <a:t>, as one</a:t>
            </a:r>
            <a:r>
              <a:rPr lang="en-US" b="0" i="0" kern="1200" baseline="0" dirty="0" smtClean="0">
                <a:effectLst/>
                <a:latin typeface="Arial" pitchFamily="34" charset="0"/>
                <a:cs typeface="Arial" pitchFamily="34" charset="0"/>
              </a:rPr>
              <a:t> of ‘Five to Watch in 2014’ for the potential of the company’s </a:t>
            </a:r>
            <a:r>
              <a:rPr lang="en-US" b="0" i="0" kern="1200" baseline="0" dirty="0" err="1" smtClean="0">
                <a:effectLst/>
                <a:latin typeface="Arial" pitchFamily="34" charset="0"/>
                <a:cs typeface="Arial" pitchFamily="34" charset="0"/>
              </a:rPr>
              <a:t>MinION</a:t>
            </a:r>
            <a:r>
              <a:rPr lang="en-US" b="0" i="0" kern="1200" baseline="0" dirty="0" smtClean="0">
                <a:effectLst/>
                <a:latin typeface="Arial" pitchFamily="34" charset="0"/>
                <a:cs typeface="Arial" pitchFamily="34" charset="0"/>
              </a:rPr>
              <a:t> DNA sequencer. </a:t>
            </a: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44</a:t>
            </a:fld>
            <a:endParaRPr lang="en-US" dirty="0" smtClean="0">
              <a:solidFill>
                <a:prstClr val="black"/>
              </a:solidFill>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0" dirty="0" smtClean="0">
                <a:latin typeface="Arial" pitchFamily="34" charset="0"/>
                <a:cs typeface="Arial" pitchFamily="34" charset="0"/>
              </a:rPr>
              <a:t>Other recent examples of Genomics in the</a:t>
            </a:r>
            <a:r>
              <a:rPr lang="en-US" b="0" baseline="0" dirty="0" smtClean="0">
                <a:latin typeface="Arial" pitchFamily="34" charset="0"/>
                <a:cs typeface="Arial" pitchFamily="34" charset="0"/>
              </a:rPr>
              <a:t> News include:</a:t>
            </a:r>
            <a:endParaRPr lang="en-US" b="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b="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0" dirty="0" smtClean="0">
                <a:latin typeface="Arial" pitchFamily="34" charset="0"/>
                <a:cs typeface="Arial" pitchFamily="34" charset="0"/>
              </a:rPr>
              <a:t>* The </a:t>
            </a:r>
            <a:r>
              <a:rPr lang="en-US" b="0" i="1" dirty="0" smtClean="0">
                <a:latin typeface="Arial" pitchFamily="34" charset="0"/>
                <a:cs typeface="Arial" pitchFamily="34" charset="0"/>
              </a:rPr>
              <a:t>Atlantic</a:t>
            </a:r>
            <a:r>
              <a:rPr lang="en-US" b="0" baseline="0" dirty="0" smtClean="0">
                <a:latin typeface="Arial" pitchFamily="34" charset="0"/>
                <a:cs typeface="Arial" pitchFamily="34" charset="0"/>
              </a:rPr>
              <a:t> published </a:t>
            </a:r>
            <a:r>
              <a:rPr lang="en-US" b="0" i="0" kern="1200" dirty="0" smtClean="0">
                <a:solidFill>
                  <a:schemeClr val="tx1"/>
                </a:solidFill>
                <a:effectLst/>
                <a:latin typeface="Arial" pitchFamily="34" charset="0"/>
                <a:cs typeface="Arial" pitchFamily="34" charset="0"/>
              </a:rPr>
              <a:t>a conversation with Eric Lander about how genomic advances are transforming medical treatment in the article “When Will</a:t>
            </a:r>
            <a:r>
              <a:rPr lang="en-US" b="0" i="0" kern="1200" baseline="0" dirty="0" smtClean="0">
                <a:solidFill>
                  <a:schemeClr val="tx1"/>
                </a:solidFill>
                <a:effectLst/>
                <a:latin typeface="Arial" pitchFamily="34" charset="0"/>
                <a:cs typeface="Arial" pitchFamily="34" charset="0"/>
              </a:rPr>
              <a:t> Genomics Cure Cancer?”</a:t>
            </a:r>
            <a:endParaRPr lang="en-US" b="0" i="0" kern="1200" dirty="0" smtClean="0">
              <a:solidFill>
                <a:schemeClr val="tx1"/>
              </a:solidFill>
              <a:effectLst/>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b="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0" dirty="0" smtClean="0">
                <a:latin typeface="Arial" pitchFamily="34" charset="0"/>
                <a:cs typeface="Arial" pitchFamily="34" charset="0"/>
              </a:rPr>
              <a:t>*</a:t>
            </a:r>
            <a:r>
              <a:rPr lang="en-US" b="0" baseline="0" dirty="0" smtClean="0">
                <a:latin typeface="Arial" pitchFamily="34" charset="0"/>
                <a:cs typeface="Arial" pitchFamily="34" charset="0"/>
              </a:rPr>
              <a:t> You can read about personal genome sequencing in the </a:t>
            </a:r>
            <a:r>
              <a:rPr lang="en-US" b="0" i="1" baseline="0" dirty="0" smtClean="0">
                <a:latin typeface="Arial" pitchFamily="34" charset="0"/>
                <a:cs typeface="Arial" pitchFamily="34" charset="0"/>
              </a:rPr>
              <a:t>Men’s Journal </a:t>
            </a:r>
            <a:r>
              <a:rPr lang="en-US" b="0" baseline="0" dirty="0" smtClean="0">
                <a:latin typeface="Arial" pitchFamily="34" charset="0"/>
                <a:cs typeface="Arial" pitchFamily="34" charset="0"/>
              </a:rPr>
              <a:t>article “Crack Your Own DNA Code.” Our own Larry Brody provided background for this article.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baseline="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0" baseline="0" dirty="0" smtClean="0">
                <a:latin typeface="Arial" pitchFamily="34" charset="0"/>
                <a:cs typeface="Arial" pitchFamily="34" charset="0"/>
              </a:rPr>
              <a:t>* The latest </a:t>
            </a:r>
            <a:r>
              <a:rPr lang="en-US" b="0" i="1" baseline="0" dirty="0" smtClean="0">
                <a:latin typeface="Arial" pitchFamily="34" charset="0"/>
                <a:cs typeface="Arial" pitchFamily="34" charset="0"/>
              </a:rPr>
              <a:t>Consumer's Digest </a:t>
            </a:r>
            <a:r>
              <a:rPr lang="en-US" b="0" baseline="0" dirty="0" smtClean="0">
                <a:latin typeface="Arial" pitchFamily="34" charset="0"/>
                <a:cs typeface="Arial" pitchFamily="34" charset="0"/>
              </a:rPr>
              <a:t>features the article “Genetic Testing: Promises &amp; Problems.”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baseline="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0" baseline="0" dirty="0" smtClean="0">
                <a:latin typeface="Arial" pitchFamily="34" charset="0"/>
                <a:cs typeface="Arial" pitchFamily="34" charset="0"/>
              </a:rPr>
              <a:t>* Lastly, I should mention that PCR turned 30 this past year, and that milestone was featured in a number of articles.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baseline="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45</a:t>
            </a:fld>
            <a:endParaRPr lang="en-US" dirty="0" smtClean="0">
              <a:solidFill>
                <a:prstClr val="black"/>
              </a:solidFill>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And in terms</a:t>
            </a:r>
            <a:r>
              <a:rPr lang="en-US" baseline="0" dirty="0" smtClean="0">
                <a:latin typeface="Arial" pitchFamily="34" charset="0"/>
                <a:cs typeface="Arial" pitchFamily="34" charset="0"/>
              </a:rPr>
              <a:t> of </a:t>
            </a:r>
            <a:r>
              <a:rPr lang="en-US" u="sng"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there have been reports of a number of newly generated genome sequences since the last Council meeting.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latin typeface="Arial" pitchFamily="34" charset="0"/>
                <a:cs typeface="Arial" pitchFamily="34" charset="0"/>
              </a:rPr>
              <a:t>These include the genomes of * </a:t>
            </a:r>
            <a:r>
              <a:rPr lang="en-US" dirty="0" smtClean="0">
                <a:latin typeface="Arial" pitchFamily="34" charset="0"/>
                <a:cs typeface="Arial" pitchFamily="34" charset="0"/>
              </a:rPr>
              <a:t>Amur tiger,</a:t>
            </a:r>
            <a:r>
              <a:rPr lang="en-US" baseline="0" dirty="0" smtClean="0">
                <a:latin typeface="Arial" pitchFamily="34" charset="0"/>
                <a:cs typeface="Arial" pitchFamily="34" charset="0"/>
              </a:rPr>
              <a:t> * </a:t>
            </a:r>
            <a:r>
              <a:rPr lang="en-US" sz="1200" b="0" i="0" kern="1200" dirty="0" smtClean="0">
                <a:solidFill>
                  <a:schemeClr val="tx1"/>
                </a:solidFill>
                <a:effectLst/>
                <a:latin typeface="Arial" pitchFamily="34" charset="0"/>
                <a:cs typeface="Arial" pitchFamily="34" charset="0"/>
              </a:rPr>
              <a:t>white Bengal tiger, </a:t>
            </a:r>
            <a:r>
              <a:rPr lang="en-US" baseline="0" dirty="0" smtClean="0">
                <a:latin typeface="Arial" pitchFamily="34" charset="0"/>
                <a:cs typeface="Arial" pitchFamily="34" charset="0"/>
              </a:rPr>
              <a:t>* </a:t>
            </a:r>
            <a:r>
              <a:rPr lang="en-US" sz="1200" b="0" i="0" kern="1200" dirty="0" smtClean="0">
                <a:solidFill>
                  <a:schemeClr val="tx1"/>
                </a:solidFill>
                <a:effectLst/>
                <a:latin typeface="Arial" pitchFamily="34" charset="0"/>
                <a:cs typeface="Arial" pitchFamily="34" charset="0"/>
              </a:rPr>
              <a:t>African lion, </a:t>
            </a:r>
            <a:r>
              <a:rPr lang="en-US" baseline="0" dirty="0" smtClean="0">
                <a:latin typeface="Arial" pitchFamily="34" charset="0"/>
                <a:cs typeface="Arial" pitchFamily="34" charset="0"/>
              </a:rPr>
              <a:t>* </a:t>
            </a:r>
            <a:r>
              <a:rPr lang="en-US" sz="1200" b="0" i="0" kern="1200" dirty="0" smtClean="0">
                <a:solidFill>
                  <a:schemeClr val="tx1"/>
                </a:solidFill>
                <a:effectLst/>
                <a:latin typeface="Arial" pitchFamily="34" charset="0"/>
                <a:cs typeface="Arial" pitchFamily="34" charset="0"/>
              </a:rPr>
              <a:t>white African lion, </a:t>
            </a:r>
            <a:r>
              <a:rPr lang="en-US" baseline="0" dirty="0" smtClean="0">
                <a:latin typeface="Arial" pitchFamily="34" charset="0"/>
                <a:cs typeface="Arial" pitchFamily="34" charset="0"/>
              </a:rPr>
              <a:t>* </a:t>
            </a:r>
            <a:r>
              <a:rPr lang="en-US" sz="1200" b="0" i="0" kern="1200" dirty="0" smtClean="0">
                <a:solidFill>
                  <a:schemeClr val="tx1"/>
                </a:solidFill>
                <a:effectLst/>
                <a:latin typeface="Arial" pitchFamily="34" charset="0"/>
                <a:cs typeface="Arial" pitchFamily="34" charset="0"/>
              </a:rPr>
              <a:t>snow leopard, </a:t>
            </a:r>
            <a:r>
              <a:rPr lang="en-US" baseline="0" dirty="0" smtClean="0">
                <a:latin typeface="Arial" pitchFamily="34" charset="0"/>
                <a:cs typeface="Arial" pitchFamily="34" charset="0"/>
              </a:rPr>
              <a:t>* </a:t>
            </a:r>
            <a:r>
              <a:rPr lang="en-US" dirty="0" smtClean="0">
                <a:latin typeface="Arial" pitchFamily="34" charset="0"/>
                <a:cs typeface="Arial" pitchFamily="34" charset="0"/>
              </a:rPr>
              <a:t>mulberry</a:t>
            </a:r>
            <a:r>
              <a:rPr lang="en-US" baseline="0" dirty="0" smtClean="0">
                <a:latin typeface="Arial" pitchFamily="34" charset="0"/>
                <a:cs typeface="Arial" pitchFamily="34" charset="0"/>
              </a:rPr>
              <a:t> tree, </a:t>
            </a:r>
            <a:r>
              <a:rPr lang="pt-BR" i="1" dirty="0" smtClean="0">
                <a:latin typeface="Arial" pitchFamily="34" charset="0"/>
                <a:cs typeface="Arial" pitchFamily="34" charset="0"/>
              </a:rPr>
              <a:t>Pyronema confluens </a:t>
            </a:r>
            <a:r>
              <a:rPr lang="pt-BR" i="0" dirty="0" smtClean="0">
                <a:latin typeface="Arial" pitchFamily="34" charset="0"/>
                <a:cs typeface="Arial" pitchFamily="34" charset="0"/>
              </a:rPr>
              <a:t>(</a:t>
            </a:r>
            <a:r>
              <a:rPr lang="pt-BR" dirty="0" smtClean="0">
                <a:latin typeface="Arial" pitchFamily="34" charset="0"/>
                <a:cs typeface="Arial" pitchFamily="34" charset="0"/>
              </a:rPr>
              <a:t>a filamentous fungal species), </a:t>
            </a:r>
            <a:r>
              <a:rPr lang="en-US" baseline="0" dirty="0" smtClean="0">
                <a:latin typeface="Arial" pitchFamily="34" charset="0"/>
                <a:cs typeface="Arial" pitchFamily="34" charset="0"/>
              </a:rPr>
              <a:t>* </a:t>
            </a:r>
            <a:r>
              <a:rPr lang="pt-BR" dirty="0" smtClean="0">
                <a:latin typeface="Arial" pitchFamily="34" charset="0"/>
                <a:cs typeface="Arial" pitchFamily="34" charset="0"/>
              </a:rPr>
              <a:t>cucumber, *</a:t>
            </a:r>
            <a:r>
              <a:rPr lang="pt-BR" baseline="0" dirty="0" smtClean="0">
                <a:latin typeface="Arial" pitchFamily="34" charset="0"/>
                <a:cs typeface="Arial" pitchFamily="34" charset="0"/>
              </a:rPr>
              <a:t> </a:t>
            </a:r>
            <a:r>
              <a:rPr lang="en-US" sz="1200" kern="1200" dirty="0" smtClean="0">
                <a:solidFill>
                  <a:schemeClr val="tx1"/>
                </a:solidFill>
                <a:effectLst/>
                <a:latin typeface="Arial" pitchFamily="34" charset="0"/>
                <a:cs typeface="Arial" pitchFamily="34" charset="0"/>
              </a:rPr>
              <a:t>Tibetan boar, * </a:t>
            </a:r>
            <a:r>
              <a:rPr lang="en-US" sz="1200" kern="1200" dirty="0" err="1" smtClean="0">
                <a:solidFill>
                  <a:schemeClr val="tx1"/>
                </a:solidFill>
                <a:effectLst/>
                <a:latin typeface="Arial" pitchFamily="34" charset="0"/>
                <a:cs typeface="Arial" pitchFamily="34" charset="0"/>
              </a:rPr>
              <a:t>minke</a:t>
            </a:r>
            <a:r>
              <a:rPr lang="en-US" sz="1200" kern="1200" dirty="0" smtClean="0">
                <a:solidFill>
                  <a:schemeClr val="tx1"/>
                </a:solidFill>
                <a:effectLst/>
                <a:latin typeface="Arial" pitchFamily="34" charset="0"/>
                <a:cs typeface="Arial" pitchFamily="34" charset="0"/>
              </a:rPr>
              <a:t> whale, * </a:t>
            </a:r>
            <a:r>
              <a:rPr lang="en-US" sz="1200" i="1" kern="1200" dirty="0" err="1" smtClean="0">
                <a:solidFill>
                  <a:schemeClr val="tx1"/>
                </a:solidFill>
                <a:effectLst/>
                <a:latin typeface="Arial" pitchFamily="34" charset="0"/>
                <a:cs typeface="Arial" pitchFamily="34" charset="0"/>
              </a:rPr>
              <a:t>Amborella</a:t>
            </a:r>
            <a:r>
              <a:rPr lang="en-US" sz="1200" i="0" kern="1200" baseline="0" dirty="0" smtClean="0">
                <a:solidFill>
                  <a:schemeClr val="tx1"/>
                </a:solidFill>
                <a:effectLst/>
                <a:latin typeface="Arial" pitchFamily="34" charset="0"/>
                <a:cs typeface="Arial" pitchFamily="34" charset="0"/>
              </a:rPr>
              <a:t> (</a:t>
            </a:r>
            <a:r>
              <a:rPr lang="en-US" sz="1200" kern="1200" dirty="0" smtClean="0">
                <a:solidFill>
                  <a:schemeClr val="tx1"/>
                </a:solidFill>
                <a:effectLst/>
                <a:latin typeface="Arial" pitchFamily="34" charset="0"/>
                <a:cs typeface="Arial" pitchFamily="34" charset="0"/>
              </a:rPr>
              <a:t>sister lineage to all other flowering plants), </a:t>
            </a:r>
            <a:r>
              <a:rPr lang="en-US" baseline="0" dirty="0" smtClean="0">
                <a:latin typeface="Arial" pitchFamily="34" charset="0"/>
                <a:cs typeface="Arial" pitchFamily="34" charset="0"/>
              </a:rPr>
              <a:t>* </a:t>
            </a:r>
            <a:r>
              <a:rPr lang="en-US" sz="1200" kern="1200" dirty="0" smtClean="0">
                <a:solidFill>
                  <a:schemeClr val="tx1"/>
                </a:solidFill>
                <a:effectLst/>
                <a:latin typeface="Arial" pitchFamily="34" charset="0"/>
                <a:cs typeface="Arial" pitchFamily="34" charset="0"/>
              </a:rPr>
              <a:t>elephant shark, </a:t>
            </a:r>
            <a:r>
              <a:rPr lang="en-US" baseline="0" dirty="0" smtClean="0">
                <a:latin typeface="Arial" pitchFamily="34" charset="0"/>
                <a:cs typeface="Arial" pitchFamily="34" charset="0"/>
              </a:rPr>
              <a:t>* </a:t>
            </a:r>
            <a:r>
              <a:rPr lang="en-US" sz="1200" kern="1200" dirty="0" smtClean="0">
                <a:solidFill>
                  <a:schemeClr val="tx1"/>
                </a:solidFill>
                <a:effectLst/>
                <a:latin typeface="Arial" pitchFamily="34" charset="0"/>
                <a:cs typeface="Arial" pitchFamily="34" charset="0"/>
              </a:rPr>
              <a:t>Burmese python, * king cobra, * oil-producing microalgae, * Neandertal, * migratory locust, * hookworm, * fig wasp, * scorpion, and * comb jelly.</a:t>
            </a:r>
          </a:p>
          <a:p>
            <a:endParaRPr lang="en-US" sz="1200" kern="1200" dirty="0" smtClean="0">
              <a:solidFill>
                <a:schemeClr val="tx1"/>
              </a:solidFill>
              <a:effectLst/>
              <a:latin typeface="Arial" pitchFamily="34" charset="0"/>
              <a:cs typeface="Arial" pitchFamily="34" charset="0"/>
            </a:endParaRPr>
          </a:p>
          <a:p>
            <a:r>
              <a:rPr lang="en-US" sz="1200" kern="1200" dirty="0" smtClean="0">
                <a:solidFill>
                  <a:schemeClr val="tx1"/>
                </a:solidFill>
                <a:effectLst/>
                <a:latin typeface="Arial" pitchFamily="34" charset="0"/>
                <a:cs typeface="Arial" pitchFamily="34" charset="0"/>
              </a:rPr>
              <a:t>And some of these even made * </a:t>
            </a:r>
            <a:r>
              <a:rPr lang="en-US" sz="1200" i="1" kern="1200" dirty="0" smtClean="0">
                <a:solidFill>
                  <a:schemeClr val="tx1"/>
                </a:solidFill>
                <a:effectLst/>
                <a:latin typeface="Arial" pitchFamily="34" charset="0"/>
                <a:cs typeface="Arial" pitchFamily="34" charset="0"/>
              </a:rPr>
              <a:t>Science’</a:t>
            </a:r>
            <a:r>
              <a:rPr lang="en-US" sz="1200" i="0" kern="1200" dirty="0" smtClean="0">
                <a:solidFill>
                  <a:schemeClr val="tx1"/>
                </a:solidFill>
                <a:effectLst/>
                <a:latin typeface="Arial" pitchFamily="34" charset="0"/>
                <a:cs typeface="Arial" pitchFamily="34" charset="0"/>
              </a:rPr>
              <a:t>s </a:t>
            </a:r>
            <a:r>
              <a:rPr lang="en-US" sz="1200" kern="1200" dirty="0" smtClean="0">
                <a:solidFill>
                  <a:schemeClr val="tx1"/>
                </a:solidFill>
                <a:effectLst/>
                <a:latin typeface="Arial" pitchFamily="34" charset="0"/>
                <a:cs typeface="Arial" pitchFamily="34" charset="0"/>
              </a:rPr>
              <a:t>list of ‘Genomes of the Year.’</a:t>
            </a:r>
          </a:p>
          <a:p>
            <a:endParaRPr lang="en-US" sz="1200" kern="1200" dirty="0" smtClean="0">
              <a:solidFill>
                <a:schemeClr val="tx1"/>
              </a:solidFill>
              <a:effectLst/>
              <a:latin typeface="Arial" pitchFamily="34" charset="0"/>
              <a:cs typeface="Arial" pitchFamily="34" charset="0"/>
            </a:endParaRPr>
          </a:p>
          <a:p>
            <a:endParaRPr lang="en-US" sz="1200" kern="1200" dirty="0" smtClean="0">
              <a:solidFill>
                <a:schemeClr val="tx1"/>
              </a:solidFill>
              <a:effectLst/>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46</a:t>
            </a:fld>
            <a:endParaRPr lang="en-US" dirty="0" smtClean="0">
              <a:solidFill>
                <a:prstClr val="black"/>
              </a:solidFill>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0" i="0" kern="1200" dirty="0" smtClean="0">
                <a:effectLst/>
                <a:latin typeface="Arial" pitchFamily="34" charset="0"/>
                <a:cs typeface="Arial" pitchFamily="34" charset="0"/>
              </a:rPr>
              <a:t>And since the last Council meeting, there have</a:t>
            </a:r>
            <a:r>
              <a:rPr lang="en-US" b="0" i="0" kern="1200" baseline="0" dirty="0" smtClean="0">
                <a:effectLst/>
                <a:latin typeface="Arial" pitchFamily="34" charset="0"/>
                <a:cs typeface="Arial" pitchFamily="34" charset="0"/>
              </a:rPr>
              <a:t> been a number of new Genomics in Video pieces that have become available.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i="0" kern="1200" baseline="0" dirty="0" smtClean="0">
              <a:effectLst/>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charset="0"/>
              <a:buNone/>
              <a:tabLst/>
              <a:defRPr/>
            </a:pPr>
            <a:r>
              <a:rPr lang="en-US" b="0" i="0" kern="1200" dirty="0" smtClean="0">
                <a:effectLst/>
                <a:latin typeface="Arial" pitchFamily="34" charset="0"/>
                <a:cs typeface="Arial" pitchFamily="34" charset="0"/>
              </a:rPr>
              <a:t>* You can watch me in a series of video clips at the Big Think web</a:t>
            </a:r>
            <a:r>
              <a:rPr lang="en-US" b="0" i="0" kern="1200" baseline="0" dirty="0" smtClean="0">
                <a:effectLst/>
                <a:latin typeface="Arial" pitchFamily="34" charset="0"/>
                <a:cs typeface="Arial" pitchFamily="34" charset="0"/>
              </a:rPr>
              <a:t> site discussing genomics, the Human Genome Project, and the Smithsonian Genome Exhibition. </a:t>
            </a:r>
          </a:p>
          <a:p>
            <a:pPr marL="171450" marR="0" indent="-171450" algn="l" defTabSz="914400" rtl="0" eaLnBrk="0" fontAlgn="base" latinLnBrk="0" hangingPunct="0">
              <a:lnSpc>
                <a:spcPct val="100000"/>
              </a:lnSpc>
              <a:spcBef>
                <a:spcPts val="0"/>
              </a:spcBef>
              <a:spcAft>
                <a:spcPct val="0"/>
              </a:spcAft>
              <a:buClrTx/>
              <a:buSzTx/>
              <a:buFont typeface="Arial" charset="0"/>
              <a:buChar char="•"/>
              <a:tabLst/>
              <a:defRPr/>
            </a:pPr>
            <a:endParaRPr lang="en-US" b="0" i="0" kern="1200" baseline="0" dirty="0" smtClean="0">
              <a:effectLst/>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charset="0"/>
              <a:buNone/>
              <a:tabLst/>
              <a:defRPr/>
            </a:pPr>
            <a:r>
              <a:rPr lang="en-US" b="0" i="0" kern="1200" baseline="0" dirty="0" smtClean="0">
                <a:effectLst/>
                <a:latin typeface="Arial" pitchFamily="34" charset="0"/>
                <a:cs typeface="Arial" pitchFamily="34" charset="0"/>
              </a:rPr>
              <a:t>* I was also interviewed </a:t>
            </a:r>
            <a:r>
              <a:rPr lang="en-US" b="0" i="0" kern="1200" dirty="0" smtClean="0">
                <a:effectLst/>
                <a:latin typeface="Arial" pitchFamily="34" charset="0"/>
                <a:cs typeface="Arial" pitchFamily="34" charset="0"/>
              </a:rPr>
              <a:t>at EMBO about the advances in human genomics since the Human Genome Project, and the challenges in the implementation of genomic medicine.</a:t>
            </a:r>
          </a:p>
          <a:p>
            <a:pPr marL="0" marR="0" indent="0" algn="l" defTabSz="914400" rtl="0" eaLnBrk="0" fontAlgn="base" latinLnBrk="0" hangingPunct="0">
              <a:lnSpc>
                <a:spcPct val="100000"/>
              </a:lnSpc>
              <a:spcBef>
                <a:spcPts val="0"/>
              </a:spcBef>
              <a:spcAft>
                <a:spcPct val="0"/>
              </a:spcAft>
              <a:buClrTx/>
              <a:buSzTx/>
              <a:buFont typeface="Arial" charset="0"/>
              <a:buNone/>
              <a:tabLst/>
              <a:defRPr/>
            </a:pPr>
            <a:endParaRPr lang="en-US" b="0" i="0" kern="1200" dirty="0" smtClean="0">
              <a:effectLst/>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charset="0"/>
              <a:buNone/>
              <a:tabLst/>
              <a:defRPr/>
            </a:pPr>
            <a:r>
              <a:rPr lang="en-US" b="0" i="0" kern="1200" dirty="0" smtClean="0">
                <a:effectLst/>
                <a:latin typeface="Arial" pitchFamily="34" charset="0"/>
                <a:cs typeface="Arial" pitchFamily="34" charset="0"/>
              </a:rPr>
              <a:t>* And through TEDMED Great Challenges, I hosted a chat about “Genomics and Medicine: Where Promise Meets Clinical Practice.” For that event, I was joined</a:t>
            </a:r>
            <a:r>
              <a:rPr lang="en-US" b="0" i="0" kern="1200" baseline="0" dirty="0" smtClean="0">
                <a:effectLst/>
                <a:latin typeface="Arial" pitchFamily="34" charset="0"/>
                <a:cs typeface="Arial" pitchFamily="34" charset="0"/>
              </a:rPr>
              <a:t> by </a:t>
            </a:r>
            <a:r>
              <a:rPr lang="en-US" b="0" i="0" kern="1200" dirty="0" smtClean="0">
                <a:effectLst/>
                <a:latin typeface="Arial" pitchFamily="34" charset="0"/>
                <a:cs typeface="Arial" pitchFamily="34" charset="0"/>
              </a:rPr>
              <a:t>Sharon Terry</a:t>
            </a:r>
            <a:r>
              <a:rPr lang="en-US" b="0" i="0" kern="1200" baseline="0" dirty="0" smtClean="0">
                <a:effectLst/>
                <a:latin typeface="Arial" pitchFamily="34" charset="0"/>
                <a:cs typeface="Arial" pitchFamily="34" charset="0"/>
              </a:rPr>
              <a:t> and Council members </a:t>
            </a:r>
            <a:r>
              <a:rPr lang="en-US" b="0" i="0" kern="1200" dirty="0" smtClean="0">
                <a:effectLst/>
                <a:latin typeface="Arial" pitchFamily="34" charset="0"/>
                <a:cs typeface="Arial" pitchFamily="34" charset="0"/>
              </a:rPr>
              <a:t>Jim Evans (shown</a:t>
            </a:r>
            <a:r>
              <a:rPr lang="en-US" b="0" i="0" kern="1200" baseline="0" dirty="0" smtClean="0">
                <a:effectLst/>
                <a:latin typeface="Arial" pitchFamily="34" charset="0"/>
                <a:cs typeface="Arial" pitchFamily="34" charset="0"/>
              </a:rPr>
              <a:t> here)</a:t>
            </a:r>
            <a:r>
              <a:rPr lang="en-US" b="0" i="0" kern="1200" dirty="0" smtClean="0">
                <a:effectLst/>
                <a:latin typeface="Arial" pitchFamily="34" charset="0"/>
                <a:cs typeface="Arial" pitchFamily="34" charset="0"/>
              </a:rPr>
              <a:t>, Carlos Bustamante, and Amy McGuire. </a:t>
            </a:r>
            <a:endParaRPr lang="en-US" b="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charset="0"/>
              <a:buNone/>
              <a:tabLst/>
              <a:defRPr/>
            </a:pP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47</a:t>
            </a:fld>
            <a:endParaRPr lang="en-US" dirty="0" smtClean="0">
              <a:solidFill>
                <a:prstClr val="black"/>
              </a:solidFill>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48</a:t>
            </a:fld>
            <a:endParaRPr lang="en-US" dirty="0" smtClean="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xfrm>
            <a:off x="1203325" y="701675"/>
            <a:ext cx="4679950" cy="3509963"/>
          </a:xfrm>
          <a:prstGeom prst="rect">
            <a:avLst/>
          </a:prstGeom>
          <a:ln/>
        </p:spPr>
      </p:sp>
      <p:sp>
        <p:nvSpPr>
          <p:cNvPr id="11268" name="Rectangle 3"/>
          <p:cNvSpPr>
            <a:spLocks noGrp="1" noChangeArrowheads="1"/>
          </p:cNvSpPr>
          <p:nvPr>
            <p:ph type="body" idx="1"/>
          </p:nvPr>
        </p:nvSpPr>
        <p:spPr>
          <a:xfrm>
            <a:off x="944572" y="4446596"/>
            <a:ext cx="5608637" cy="421163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r>
              <a:rPr lang="en-US" dirty="0" smtClean="0">
                <a:latin typeface="Arial" pitchFamily="34" charset="0"/>
                <a:cs typeface="Arial" pitchFamily="34" charset="0"/>
              </a:rPr>
              <a:t>The Large-Scale Sequencing and Analysis Centers (the biggest component of our flagship Genome Sequencing Program) seek to address major biomedical questions by performing</a:t>
            </a:r>
            <a:r>
              <a:rPr lang="en-US" baseline="0" dirty="0" smtClean="0">
                <a:latin typeface="Arial" pitchFamily="34" charset="0"/>
                <a:cs typeface="Arial" pitchFamily="34" charset="0"/>
              </a:rPr>
              <a:t> </a:t>
            </a:r>
            <a:r>
              <a:rPr lang="en-US" dirty="0" smtClean="0">
                <a:latin typeface="Arial" pitchFamily="34" charset="0"/>
                <a:cs typeface="Arial" pitchFamily="34" charset="0"/>
              </a:rPr>
              <a:t>high-throughput genome-sequencing projects. </a:t>
            </a:r>
            <a:endParaRPr lang="en-US" dirty="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These Centers have published</a:t>
            </a:r>
            <a:r>
              <a:rPr lang="en-US" baseline="0" dirty="0" smtClean="0">
                <a:latin typeface="Arial" pitchFamily="34" charset="0"/>
                <a:cs typeface="Arial" pitchFamily="34" charset="0"/>
              </a:rPr>
              <a:t> or</a:t>
            </a:r>
            <a:r>
              <a:rPr lang="en-US" dirty="0" smtClean="0">
                <a:latin typeface="Arial" pitchFamily="34" charset="0"/>
                <a:cs typeface="Arial" pitchFamily="34" charset="0"/>
              </a:rPr>
              <a:t> submitted 32 new papers</a:t>
            </a:r>
            <a:r>
              <a:rPr lang="en-US" baseline="0" dirty="0" smtClean="0">
                <a:latin typeface="Arial" pitchFamily="34" charset="0"/>
                <a:cs typeface="Arial" pitchFamily="34" charset="0"/>
              </a:rPr>
              <a:t> in the most recent quarter </a:t>
            </a:r>
            <a:r>
              <a:rPr lang="en-US" dirty="0" smtClean="0">
                <a:latin typeface="Arial" pitchFamily="34" charset="0"/>
                <a:cs typeface="Arial" pitchFamily="34" charset="0"/>
              </a:rPr>
              <a:t>on topics ranging from heterozygous mutations in pediatric diabetes, to computational approaches for the detection of functional variants in cancer genomes, to patterns of </a:t>
            </a:r>
            <a:r>
              <a:rPr lang="en-US" dirty="0" err="1" smtClean="0">
                <a:latin typeface="Arial" pitchFamily="34" charset="0"/>
                <a:cs typeface="Arial" pitchFamily="34" charset="0"/>
              </a:rPr>
              <a:t>retrotransposition</a:t>
            </a:r>
            <a:r>
              <a:rPr lang="en-US" dirty="0" smtClean="0">
                <a:latin typeface="Arial" pitchFamily="34" charset="0"/>
                <a:cs typeface="Arial" pitchFamily="34" charset="0"/>
              </a:rPr>
              <a:t> in mammals. </a:t>
            </a:r>
          </a:p>
          <a:p>
            <a:endParaRPr lang="en-US" dirty="0">
              <a:latin typeface="Arial" pitchFamily="34" charset="0"/>
              <a:cs typeface="Arial" pitchFamily="34" charset="0"/>
            </a:endParaRPr>
          </a:p>
          <a:p>
            <a:r>
              <a:rPr lang="en-US" dirty="0" smtClean="0">
                <a:latin typeface="Arial" pitchFamily="34" charset="0"/>
                <a:cs typeface="Arial" pitchFamily="34" charset="0"/>
              </a:rPr>
              <a:t>* In December, the Alzheimer’s Disease Sequencing Project (a very</a:t>
            </a:r>
            <a:r>
              <a:rPr lang="en-US" baseline="0" dirty="0" smtClean="0">
                <a:latin typeface="Arial" pitchFamily="34" charset="0"/>
                <a:cs typeface="Arial" pitchFamily="34" charset="0"/>
              </a:rPr>
              <a:t> large effort being carried out by these Centers) </a:t>
            </a:r>
            <a:r>
              <a:rPr lang="en-US" dirty="0" smtClean="0">
                <a:latin typeface="Arial" pitchFamily="34" charset="0"/>
                <a:cs typeface="Arial" pitchFamily="34" charset="0"/>
              </a:rPr>
              <a:t>had its first data freeze and release of whole-genome sequence data; this was comprised of data generated from 410 individuals from 89 families. The entire family study component, totaling 586 whole-genome sequences, has been submitted to dbGaP. The second phase of the project, involving the generation</a:t>
            </a:r>
            <a:r>
              <a:rPr lang="en-US" baseline="0" dirty="0" smtClean="0">
                <a:latin typeface="Arial" pitchFamily="34" charset="0"/>
                <a:cs typeface="Arial" pitchFamily="34" charset="0"/>
              </a:rPr>
              <a:t> of whole-</a:t>
            </a:r>
            <a:r>
              <a:rPr lang="en-US" baseline="0" dirty="0" err="1" smtClean="0">
                <a:latin typeface="Arial" pitchFamily="34" charset="0"/>
                <a:cs typeface="Arial" pitchFamily="34" charset="0"/>
              </a:rPr>
              <a:t>exome</a:t>
            </a:r>
            <a:r>
              <a:rPr lang="en-US" baseline="0" dirty="0" smtClean="0">
                <a:latin typeface="Arial" pitchFamily="34" charset="0"/>
                <a:cs typeface="Arial" pitchFamily="34" charset="0"/>
              </a:rPr>
              <a:t> sequences for </a:t>
            </a:r>
            <a:r>
              <a:rPr lang="en-US" dirty="0" smtClean="0">
                <a:latin typeface="Arial" pitchFamily="34" charset="0"/>
                <a:cs typeface="Arial" pitchFamily="34" charset="0"/>
              </a:rPr>
              <a:t>10,000 cases</a:t>
            </a:r>
            <a:r>
              <a:rPr lang="en-US" baseline="0" dirty="0" smtClean="0">
                <a:latin typeface="Arial" pitchFamily="34" charset="0"/>
                <a:cs typeface="Arial" pitchFamily="34" charset="0"/>
              </a:rPr>
              <a:t> and c</a:t>
            </a:r>
            <a:r>
              <a:rPr lang="en-US" dirty="0" smtClean="0">
                <a:latin typeface="Arial" pitchFamily="34" charset="0"/>
                <a:cs typeface="Arial" pitchFamily="34" charset="0"/>
              </a:rPr>
              <a:t>ontrols, is well underway. </a:t>
            </a:r>
            <a:endParaRPr lang="en-US" dirty="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a:t>
            </a:r>
          </a:p>
        </p:txBody>
      </p:sp>
      <p:sp>
        <p:nvSpPr>
          <p:cNvPr id="5" name="Slide Number Placeholder 3"/>
          <p:cNvSpPr>
            <a:spLocks noGrp="1"/>
          </p:cNvSpPr>
          <p:nvPr>
            <p:ph type="sldNum" sz="quarter" idx="5"/>
          </p:nvPr>
        </p:nvSpPr>
        <p:spPr>
          <a:xfrm>
            <a:off x="4014795" y="8891594"/>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145" eaLnBrk="0" hangingPunct="0">
              <a:defRPr b="1">
                <a:solidFill>
                  <a:schemeClr val="tx1"/>
                </a:solidFill>
                <a:latin typeface="Arial" pitchFamily="34" charset="0"/>
              </a:defRPr>
            </a:lvl1pPr>
            <a:lvl2pPr marL="748121" indent="-287739" defTabSz="943145" eaLnBrk="0" hangingPunct="0">
              <a:defRPr b="1">
                <a:solidFill>
                  <a:schemeClr val="tx1"/>
                </a:solidFill>
                <a:latin typeface="Arial" pitchFamily="34" charset="0"/>
              </a:defRPr>
            </a:lvl2pPr>
            <a:lvl3pPr marL="1150956" indent="-230190" defTabSz="943145" eaLnBrk="0" hangingPunct="0">
              <a:defRPr b="1">
                <a:solidFill>
                  <a:schemeClr val="tx1"/>
                </a:solidFill>
                <a:latin typeface="Arial" pitchFamily="34" charset="0"/>
              </a:defRPr>
            </a:lvl3pPr>
            <a:lvl4pPr marL="1611338" indent="-230190" defTabSz="943145" eaLnBrk="0" hangingPunct="0">
              <a:defRPr b="1">
                <a:solidFill>
                  <a:schemeClr val="tx1"/>
                </a:solidFill>
                <a:latin typeface="Arial" pitchFamily="34" charset="0"/>
              </a:defRPr>
            </a:lvl4pPr>
            <a:lvl5pPr marL="2071722" indent="-230190" defTabSz="943145" eaLnBrk="0" hangingPunct="0">
              <a:defRPr b="1">
                <a:solidFill>
                  <a:schemeClr val="tx1"/>
                </a:solidFill>
                <a:latin typeface="Arial" pitchFamily="34" charset="0"/>
              </a:defRPr>
            </a:lvl5pPr>
            <a:lvl6pPr marL="2532105" indent="-230190" defTabSz="943145" eaLnBrk="0" fontAlgn="base" hangingPunct="0">
              <a:spcBef>
                <a:spcPct val="0"/>
              </a:spcBef>
              <a:spcAft>
                <a:spcPct val="0"/>
              </a:spcAft>
              <a:defRPr b="1">
                <a:solidFill>
                  <a:schemeClr val="tx1"/>
                </a:solidFill>
                <a:latin typeface="Arial" pitchFamily="34" charset="0"/>
              </a:defRPr>
            </a:lvl6pPr>
            <a:lvl7pPr marL="2992487" indent="-230190" defTabSz="943145" eaLnBrk="0" fontAlgn="base" hangingPunct="0">
              <a:spcBef>
                <a:spcPct val="0"/>
              </a:spcBef>
              <a:spcAft>
                <a:spcPct val="0"/>
              </a:spcAft>
              <a:defRPr b="1">
                <a:solidFill>
                  <a:schemeClr val="tx1"/>
                </a:solidFill>
                <a:latin typeface="Arial" pitchFamily="34" charset="0"/>
              </a:defRPr>
            </a:lvl7pPr>
            <a:lvl8pPr marL="3452869" indent="-230190" defTabSz="943145" eaLnBrk="0" fontAlgn="base" hangingPunct="0">
              <a:spcBef>
                <a:spcPct val="0"/>
              </a:spcBef>
              <a:spcAft>
                <a:spcPct val="0"/>
              </a:spcAft>
              <a:defRPr b="1">
                <a:solidFill>
                  <a:schemeClr val="tx1"/>
                </a:solidFill>
                <a:latin typeface="Arial" pitchFamily="34" charset="0"/>
              </a:defRPr>
            </a:lvl8pPr>
            <a:lvl9pPr marL="3913250" indent="-230190" defTabSz="94314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49</a:t>
            </a:fld>
            <a:endParaRPr lang="en-US" dirty="0" smtClean="0">
              <a:solidFill>
                <a:prstClr val="black"/>
              </a:solidFill>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 which together provide a good 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03325" y="701675"/>
            <a:ext cx="4679950" cy="3509963"/>
          </a:xfrm>
          <a:prstGeom prst="rect">
            <a:avLst/>
          </a:prstGeom>
          <a:ln/>
        </p:spPr>
      </p:sp>
      <p:sp>
        <p:nvSpPr>
          <p:cNvPr id="120835" name="Notes Placeholder 2"/>
          <p:cNvSpPr>
            <a:spLocks noGrp="1"/>
          </p:cNvSpPr>
          <p:nvPr>
            <p:ph type="body" idx="1"/>
          </p:nvPr>
        </p:nvSpPr>
        <p:spPr>
          <a:xfrm>
            <a:off x="927100" y="4446589"/>
            <a:ext cx="5207001" cy="4211637"/>
          </a:xfrm>
          <a:noFill/>
          <a:ln w="9525">
            <a:noFill/>
            <a:miter lim="800000"/>
            <a:headEnd/>
            <a:tailEnd/>
          </a:ln>
          <a:effectLst/>
        </p:spPr>
        <p:txBody>
          <a:bodyPr vert="horz" wrap="square" lIns="93923" tIns="46961" rIns="93923" bIns="46961" numCol="1" anchor="t" anchorCtr="0" compatLnSpc="1">
            <a:prstTxWarp prst="textNoShape">
              <a:avLst/>
            </a:prstTxWarp>
          </a:bodyPr>
          <a:lstStyle/>
          <a:p>
            <a:pPr>
              <a:spcBef>
                <a:spcPts val="0"/>
              </a:spcBef>
            </a:pPr>
            <a:r>
              <a:rPr lang="en-US" dirty="0" smtClean="0">
                <a:latin typeface="Arial" pitchFamily="34" charset="0"/>
                <a:cs typeface="Arial" pitchFamily="34" charset="0"/>
              </a:rPr>
              <a:t>Another major project for the Large-Scale Sequencing and Analysis Centers is the 1000 Genomes project.</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That project is in its final phase, with about ~90 million genomic variants found to date in 2535 samples (from 26 populations). These include about 76 million single-nucleotide polymorphisms (SNPs), 7 million indels, and 7 million structural variants and other complex variants.</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Further analysis is ongoing, with a final release of variants expected by Fall 2014. The last Analysis Group meeting and tutorial were held  in conjunction with the October ASHG meeting.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 Lastly, the final 1000 Genomes Project and Community will take place in late June in the U.K. </a:t>
            </a:r>
          </a:p>
          <a:p>
            <a:pPr>
              <a:spcBef>
                <a:spcPts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50</a:t>
            </a:fld>
            <a:endParaRPr lang="en-US" dirty="0" smtClean="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97283" name="Rectangle 3"/>
          <p:cNvSpPr>
            <a:spLocks noGrp="1" noChangeArrowheads="1"/>
          </p:cNvSpPr>
          <p:nvPr>
            <p:ph type="body" idx="1"/>
          </p:nvPr>
        </p:nvSpPr>
        <p:spPr>
          <a:xfrm>
            <a:off x="899160" y="4289955"/>
            <a:ext cx="5334000" cy="5069946"/>
          </a:xfrm>
          <a:noFill/>
          <a:ln/>
        </p:spPr>
        <p:txBody>
          <a:bodyPr/>
          <a:lstStyle/>
          <a:p>
            <a:pPr defTabSz="955235">
              <a:spcBef>
                <a:spcPts val="0"/>
              </a:spcBef>
              <a:defRPr/>
            </a:pPr>
            <a:r>
              <a:rPr lang="en-US" dirty="0" smtClean="0">
                <a:latin typeface="Arial" pitchFamily="34" charset="0"/>
                <a:cs typeface="Arial" pitchFamily="34" charset="0"/>
              </a:rPr>
              <a:t>Another major effort of our</a:t>
            </a:r>
            <a:r>
              <a:rPr lang="en-US" baseline="0" dirty="0" smtClean="0">
                <a:latin typeface="Arial" pitchFamily="34" charset="0"/>
                <a:cs typeface="Arial" pitchFamily="34" charset="0"/>
              </a:rPr>
              <a:t> </a:t>
            </a:r>
            <a:r>
              <a:rPr lang="en-US" dirty="0" smtClean="0">
                <a:latin typeface="Arial" pitchFamily="34" charset="0"/>
                <a:cs typeface="Arial" pitchFamily="34" charset="0"/>
              </a:rPr>
              <a:t>Large-Scale Sequencing and Analysis Centers</a:t>
            </a:r>
            <a:r>
              <a:rPr lang="en-US" baseline="0" dirty="0" smtClean="0">
                <a:latin typeface="Arial" pitchFamily="34" charset="0"/>
                <a:cs typeface="Arial" pitchFamily="34" charset="0"/>
              </a:rPr>
              <a:t> is </a:t>
            </a:r>
            <a:r>
              <a:rPr lang="en-US" dirty="0" smtClean="0">
                <a:latin typeface="Arial" pitchFamily="34" charset="0"/>
                <a:cs typeface="Arial" pitchFamily="34" charset="0"/>
              </a:rPr>
              <a:t>The Cancer Genome Atlas (TCGA).</a:t>
            </a:r>
            <a:r>
              <a:rPr lang="en-US" baseline="0" dirty="0" smtClean="0">
                <a:latin typeface="Arial" pitchFamily="34" charset="0"/>
                <a:cs typeface="Arial" pitchFamily="34" charset="0"/>
              </a:rPr>
              <a:t> * This project reported its </a:t>
            </a:r>
            <a:r>
              <a:rPr lang="en-US" dirty="0" smtClean="0">
                <a:latin typeface="Arial" pitchFamily="34" charset="0"/>
                <a:cs typeface="Arial" pitchFamily="34" charset="0"/>
              </a:rPr>
              <a:t>‘pan-cancer’ analysis of over 5,000 cases from 12 tumor projects </a:t>
            </a:r>
            <a:r>
              <a:rPr lang="en-US" baseline="0" dirty="0" smtClean="0">
                <a:latin typeface="Arial" pitchFamily="34" charset="0"/>
                <a:cs typeface="Arial" pitchFamily="34" charset="0"/>
              </a:rPr>
              <a:t>as a </a:t>
            </a:r>
            <a:r>
              <a:rPr lang="en-US" i="1" baseline="0" dirty="0" smtClean="0">
                <a:latin typeface="Arial" pitchFamily="34" charset="0"/>
                <a:cs typeface="Arial" pitchFamily="34" charset="0"/>
              </a:rPr>
              <a:t>Nature Genetics </a:t>
            </a:r>
            <a:r>
              <a:rPr lang="en-US" baseline="0" dirty="0" smtClean="0">
                <a:latin typeface="Arial" pitchFamily="34" charset="0"/>
                <a:cs typeface="Arial" pitchFamily="34" charset="0"/>
              </a:rPr>
              <a:t>feature that includes 27 papers and 5 thematic threads. * </a:t>
            </a:r>
            <a:r>
              <a:rPr lang="en-US" dirty="0" smtClean="0">
                <a:latin typeface="Arial" pitchFamily="34" charset="0"/>
                <a:cs typeface="Arial" pitchFamily="34" charset="0"/>
              </a:rPr>
              <a:t>As shown</a:t>
            </a:r>
            <a:r>
              <a:rPr lang="en-US" baseline="0" dirty="0" smtClean="0">
                <a:latin typeface="Arial" pitchFamily="34" charset="0"/>
                <a:cs typeface="Arial" pitchFamily="34" charset="0"/>
              </a:rPr>
              <a:t> in the figure, the </a:t>
            </a:r>
            <a:r>
              <a:rPr lang="en-US" dirty="0" smtClean="0">
                <a:latin typeface="Arial" pitchFamily="34" charset="0"/>
                <a:cs typeface="Arial" pitchFamily="34" charset="0"/>
              </a:rPr>
              <a:t>integrative and cross-tumor analyses reveal insights on the rate and spectrum of mutations associated with different carcinogenic etiologies; categories of significantly mutated genes across tumor types; patterns of co-occurring and mutually exclusive mutations; and genes </a:t>
            </a:r>
            <a:r>
              <a:rPr lang="en-US" baseline="0" dirty="0" smtClean="0">
                <a:latin typeface="Arial" pitchFamily="34" charset="0"/>
                <a:cs typeface="Arial" pitchFamily="34" charset="0"/>
              </a:rPr>
              <a:t>associated with clinical features and with clonal architecture</a:t>
            </a:r>
            <a:r>
              <a:rPr lang="en-US" dirty="0" smtClean="0">
                <a:latin typeface="Arial" pitchFamily="34" charset="0"/>
                <a:cs typeface="Arial" pitchFamily="34" charset="0"/>
              </a:rPr>
              <a:t>.</a:t>
            </a:r>
          </a:p>
          <a:p>
            <a:pPr defTabSz="955235">
              <a:spcBef>
                <a:spcPts val="0"/>
              </a:spcBef>
              <a:defRPr/>
            </a:pPr>
            <a:endParaRPr lang="en-US" dirty="0" smtClean="0">
              <a:latin typeface="Arial" pitchFamily="34" charset="0"/>
              <a:cs typeface="Arial" pitchFamily="34" charset="0"/>
            </a:endParaRPr>
          </a:p>
          <a:p>
            <a:pPr>
              <a:spcBef>
                <a:spcPts val="0"/>
              </a:spcBef>
              <a:defRPr/>
            </a:pPr>
            <a:r>
              <a:rPr lang="en-US" dirty="0" smtClean="0">
                <a:latin typeface="Arial" pitchFamily="34" charset="0"/>
                <a:cs typeface="Arial" pitchFamily="34" charset="0"/>
              </a:rPr>
              <a:t>* TCGA is joining</a:t>
            </a:r>
            <a:r>
              <a:rPr lang="en-US" baseline="0" dirty="0" smtClean="0">
                <a:latin typeface="Arial" pitchFamily="34" charset="0"/>
                <a:cs typeface="Arial" pitchFamily="34" charset="0"/>
              </a:rPr>
              <a:t> forces</a:t>
            </a:r>
            <a:r>
              <a:rPr lang="en-US" dirty="0" smtClean="0">
                <a:latin typeface="Arial" pitchFamily="34" charset="0"/>
                <a:cs typeface="Arial" pitchFamily="34" charset="0"/>
              </a:rPr>
              <a:t> with the International Cancer Genome Consortium (ICGC) for a pan-cancer analysis project. The goal is to perform whole-genome sequence analyses on ~2,000 tumor/normal pairs, many of which also have </a:t>
            </a:r>
            <a:r>
              <a:rPr lang="en-US" dirty="0" err="1" smtClean="0">
                <a:latin typeface="Arial" pitchFamily="34" charset="0"/>
                <a:cs typeface="Arial" pitchFamily="34" charset="0"/>
              </a:rPr>
              <a:t>transcriptome</a:t>
            </a:r>
            <a:r>
              <a:rPr lang="en-US" dirty="0" smtClean="0">
                <a:latin typeface="Arial" pitchFamily="34" charset="0"/>
                <a:cs typeface="Arial" pitchFamily="34" charset="0"/>
              </a:rPr>
              <a:t>, DNA methylation, and other molecular or clinical data. </a:t>
            </a:r>
          </a:p>
          <a:p>
            <a:pPr>
              <a:spcBef>
                <a:spcPts val="0"/>
              </a:spcBef>
              <a:defRPr/>
            </a:pPr>
            <a:endParaRPr lang="en-US" kern="1200" baseline="0" dirty="0" smtClean="0">
              <a:effectLst/>
              <a:latin typeface="Arial" pitchFamily="34" charset="0"/>
              <a:cs typeface="Arial" pitchFamily="34" charset="0"/>
            </a:endParaRPr>
          </a:p>
          <a:p>
            <a:pPr defTabSz="955235">
              <a:spcBef>
                <a:spcPts val="0"/>
              </a:spcBef>
              <a:defRPr/>
            </a:pPr>
            <a:r>
              <a:rPr lang="en-US" dirty="0" smtClean="0">
                <a:latin typeface="Arial" pitchFamily="34" charset="0"/>
                <a:cs typeface="Arial" pitchFamily="34" charset="0"/>
              </a:rPr>
              <a:t>Tumor-specific analyses remain a major TCGA focus. A second TCGA </a:t>
            </a:r>
            <a:r>
              <a:rPr lang="en-US" dirty="0" err="1" smtClean="0">
                <a:latin typeface="Arial" pitchFamily="34" charset="0"/>
                <a:cs typeface="Arial" pitchFamily="34" charset="0"/>
              </a:rPr>
              <a:t>glioblastoma</a:t>
            </a:r>
            <a:r>
              <a:rPr lang="en-US" dirty="0" smtClean="0">
                <a:latin typeface="Arial" pitchFamily="34" charset="0"/>
                <a:cs typeface="Arial" pitchFamily="34" charset="0"/>
              </a:rPr>
              <a:t> manuscript was published in </a:t>
            </a:r>
            <a:r>
              <a:rPr lang="en-US" i="1" dirty="0" smtClean="0">
                <a:latin typeface="Arial" pitchFamily="34" charset="0"/>
                <a:cs typeface="Arial" pitchFamily="34" charset="0"/>
              </a:rPr>
              <a:t>Cell</a:t>
            </a:r>
            <a:r>
              <a:rPr lang="en-US" dirty="0" smtClean="0">
                <a:latin typeface="Arial" pitchFamily="34" charset="0"/>
                <a:cs typeface="Arial" pitchFamily="34" charset="0"/>
              </a:rPr>
              <a:t> in October, and the first bladder cancer paper was just published in </a:t>
            </a:r>
            <a:r>
              <a:rPr lang="en-US" i="1" dirty="0" smtClean="0">
                <a:latin typeface="Arial" pitchFamily="34" charset="0"/>
                <a:cs typeface="Arial" pitchFamily="34" charset="0"/>
              </a:rPr>
              <a:t>Nature</a:t>
            </a:r>
            <a:r>
              <a:rPr lang="en-US" dirty="0" smtClean="0">
                <a:latin typeface="Arial" pitchFamily="34" charset="0"/>
                <a:cs typeface="Arial" pitchFamily="34" charset="0"/>
              </a:rPr>
              <a:t>.</a:t>
            </a:r>
          </a:p>
          <a:p>
            <a:pPr defTabSz="955235">
              <a:spcBef>
                <a:spcPts val="0"/>
              </a:spcBef>
              <a:defRPr/>
            </a:pPr>
            <a:endParaRPr lang="en-US" kern="1200" baseline="0" dirty="0" smtClean="0">
              <a:effectLst/>
              <a:latin typeface="Arial" pitchFamily="34" charset="0"/>
              <a:cs typeface="Arial" pitchFamily="34" charset="0"/>
            </a:endParaRPr>
          </a:p>
          <a:p>
            <a:pPr defTabSz="955235">
              <a:spcBef>
                <a:spcPts val="0"/>
              </a:spcBef>
              <a:defRPr/>
            </a:pPr>
            <a:r>
              <a:rPr lang="en-US" kern="1200" baseline="0" dirty="0" smtClean="0">
                <a:effectLst/>
                <a:latin typeface="Arial" pitchFamily="34" charset="0"/>
                <a:cs typeface="Arial" pitchFamily="34" charset="0"/>
              </a:rPr>
              <a:t>* Sample accrual is now complete, and TCGA reached</a:t>
            </a:r>
            <a:r>
              <a:rPr lang="en-US" kern="1200" dirty="0" smtClean="0">
                <a:effectLst/>
                <a:latin typeface="Arial" pitchFamily="34" charset="0"/>
                <a:cs typeface="Arial" pitchFamily="34" charset="0"/>
              </a:rPr>
              <a:t> its target; overall,</a:t>
            </a:r>
            <a:r>
              <a:rPr lang="en-US" kern="1200" baseline="0" dirty="0" smtClean="0">
                <a:effectLst/>
                <a:latin typeface="Arial" pitchFamily="34" charset="0"/>
                <a:cs typeface="Arial" pitchFamily="34" charset="0"/>
              </a:rPr>
              <a:t> the project expects to characterize over 11,000 cases from 33 tumor types by the end of 2015. </a:t>
            </a:r>
          </a:p>
        </p:txBody>
      </p:sp>
      <p:sp>
        <p:nvSpPr>
          <p:cNvPr id="4" name="Slide Number Placeholder 3"/>
          <p:cNvSpPr>
            <a:spLocks noGrp="1"/>
          </p:cNvSpPr>
          <p:nvPr>
            <p:ph type="sldNum" sz="quarter" idx="5"/>
          </p:nvPr>
        </p:nvSpPr>
        <p:spPr>
          <a:xfrm>
            <a:off x="4014797" y="8900116"/>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814" eaLnBrk="0" hangingPunct="0">
              <a:defRPr b="1">
                <a:solidFill>
                  <a:schemeClr val="tx1"/>
                </a:solidFill>
                <a:latin typeface="Arial" pitchFamily="34" charset="0"/>
              </a:defRPr>
            </a:lvl1pPr>
            <a:lvl2pPr marL="747066" indent="-287333" defTabSz="941814" eaLnBrk="0" hangingPunct="0">
              <a:defRPr b="1">
                <a:solidFill>
                  <a:schemeClr val="tx1"/>
                </a:solidFill>
                <a:latin typeface="Arial" pitchFamily="34" charset="0"/>
              </a:defRPr>
            </a:lvl2pPr>
            <a:lvl3pPr marL="1149335" indent="-229868" defTabSz="941814" eaLnBrk="0" hangingPunct="0">
              <a:defRPr b="1">
                <a:solidFill>
                  <a:schemeClr val="tx1"/>
                </a:solidFill>
                <a:latin typeface="Arial" pitchFamily="34" charset="0"/>
              </a:defRPr>
            </a:lvl3pPr>
            <a:lvl4pPr marL="1609068" indent="-229868" defTabSz="941814" eaLnBrk="0" hangingPunct="0">
              <a:defRPr b="1">
                <a:solidFill>
                  <a:schemeClr val="tx1"/>
                </a:solidFill>
                <a:latin typeface="Arial" pitchFamily="34" charset="0"/>
              </a:defRPr>
            </a:lvl4pPr>
            <a:lvl5pPr marL="2068801" indent="-229868" defTabSz="941814" eaLnBrk="0" hangingPunct="0">
              <a:defRPr b="1">
                <a:solidFill>
                  <a:schemeClr val="tx1"/>
                </a:solidFill>
                <a:latin typeface="Arial" pitchFamily="34" charset="0"/>
              </a:defRPr>
            </a:lvl5pPr>
            <a:lvl6pPr marL="2528533" indent="-229868" defTabSz="941814" eaLnBrk="0" fontAlgn="base" hangingPunct="0">
              <a:spcBef>
                <a:spcPct val="0"/>
              </a:spcBef>
              <a:spcAft>
                <a:spcPct val="0"/>
              </a:spcAft>
              <a:defRPr b="1">
                <a:solidFill>
                  <a:schemeClr val="tx1"/>
                </a:solidFill>
                <a:latin typeface="Arial" pitchFamily="34" charset="0"/>
              </a:defRPr>
            </a:lvl6pPr>
            <a:lvl7pPr marL="2988266" indent="-229868" defTabSz="941814" eaLnBrk="0" fontAlgn="base" hangingPunct="0">
              <a:spcBef>
                <a:spcPct val="0"/>
              </a:spcBef>
              <a:spcAft>
                <a:spcPct val="0"/>
              </a:spcAft>
              <a:defRPr b="1">
                <a:solidFill>
                  <a:schemeClr val="tx1"/>
                </a:solidFill>
                <a:latin typeface="Arial" pitchFamily="34" charset="0"/>
              </a:defRPr>
            </a:lvl7pPr>
            <a:lvl8pPr marL="3447999" indent="-229868" defTabSz="941814" eaLnBrk="0" fontAlgn="base" hangingPunct="0">
              <a:spcBef>
                <a:spcPct val="0"/>
              </a:spcBef>
              <a:spcAft>
                <a:spcPct val="0"/>
              </a:spcAft>
              <a:defRPr b="1">
                <a:solidFill>
                  <a:schemeClr val="tx1"/>
                </a:solidFill>
                <a:latin typeface="Arial" pitchFamily="34" charset="0"/>
              </a:defRPr>
            </a:lvl8pPr>
            <a:lvl9pPr marL="3907733" indent="-229868" defTabSz="9418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51</a:t>
            </a:fld>
            <a:endParaRPr lang="en-US" dirty="0" smtClean="0">
              <a:solidFill>
                <a:prstClr val="black"/>
              </a:solidFill>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23888"/>
            <a:ext cx="4679950" cy="3509962"/>
          </a:xfrm>
          <a:prstGeom prst="rect">
            <a:avLst/>
          </a:prstGeom>
        </p:spPr>
      </p:sp>
      <p:sp>
        <p:nvSpPr>
          <p:cNvPr id="3" name="Notes Placeholder 2"/>
          <p:cNvSpPr>
            <a:spLocks noGrp="1"/>
          </p:cNvSpPr>
          <p:nvPr>
            <p:ph type="body" idx="1"/>
          </p:nvPr>
        </p:nvSpPr>
        <p:spPr>
          <a:xfrm>
            <a:off x="787400" y="4445953"/>
            <a:ext cx="5354320" cy="4211955"/>
          </a:xfrm>
        </p:spPr>
        <p:txBody>
          <a:bodyPr/>
          <a:lstStyle/>
          <a:p>
            <a:r>
              <a:rPr lang="en-US" kern="1200" dirty="0" smtClean="0">
                <a:effectLst/>
                <a:latin typeface="Arial" panose="020B0604020202020204" pitchFamily="34" charset="0"/>
                <a:cs typeface="Arial" panose="020B0604020202020204" pitchFamily="34" charset="0"/>
              </a:rPr>
              <a:t>The Centers for Mendelian Genomics were started two years ago, aiming to elucidate the genetic basis of as many Mendelian diseases as possible using whole-exome sequencing as their main approach. </a:t>
            </a:r>
          </a:p>
          <a:p>
            <a:endParaRPr lang="en-US" dirty="0">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 In terms of disease-gene discovery, the Centers have collectively generated more than 10,000 </a:t>
            </a:r>
            <a:r>
              <a:rPr lang="en-US" kern="1200" dirty="0" err="1" smtClean="0">
                <a:effectLst/>
                <a:latin typeface="Arial" panose="020B0604020202020204" pitchFamily="34" charset="0"/>
                <a:cs typeface="Arial" panose="020B0604020202020204" pitchFamily="34" charset="0"/>
              </a:rPr>
              <a:t>exome</a:t>
            </a:r>
            <a:r>
              <a:rPr lang="en-US" kern="1200" baseline="0" dirty="0" smtClean="0">
                <a:effectLst/>
                <a:latin typeface="Arial" panose="020B0604020202020204" pitchFamily="34" charset="0"/>
                <a:cs typeface="Arial" panose="020B0604020202020204" pitchFamily="34" charset="0"/>
              </a:rPr>
              <a:t> sequences</a:t>
            </a:r>
            <a:r>
              <a:rPr lang="en-US" kern="1200" dirty="0" smtClean="0">
                <a:effectLst/>
                <a:latin typeface="Arial" panose="020B0604020202020204" pitchFamily="34" charset="0"/>
                <a:cs typeface="Arial" panose="020B0604020202020204" pitchFamily="34" charset="0"/>
              </a:rPr>
              <a:t> in studying over 862 rare diseases. * While analyses</a:t>
            </a:r>
            <a:r>
              <a:rPr lang="en-US" kern="1200" baseline="0" dirty="0" smtClean="0">
                <a:effectLst/>
                <a:latin typeface="Arial" panose="020B0604020202020204" pitchFamily="34" charset="0"/>
                <a:cs typeface="Arial" panose="020B0604020202020204" pitchFamily="34" charset="0"/>
              </a:rPr>
              <a:t> are not yet completed, so far t</a:t>
            </a:r>
            <a:r>
              <a:rPr lang="en-US" kern="1200" dirty="0" smtClean="0">
                <a:effectLst/>
                <a:latin typeface="Arial" panose="020B0604020202020204" pitchFamily="34" charset="0"/>
                <a:cs typeface="Arial" panose="020B0604020202020204" pitchFamily="34" charset="0"/>
              </a:rPr>
              <a:t>hese efforts have resulted in the discovery of over 467 disease genes that underlie more than 273 diseases; 202 of these genes are novel.  </a:t>
            </a:r>
          </a:p>
          <a:p>
            <a:endParaRPr lang="en-US" dirty="0">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 In terms of publications, to date the </a:t>
            </a:r>
            <a:r>
              <a:rPr lang="en-US" dirty="0" smtClean="0">
                <a:latin typeface="Arial" panose="020B0604020202020204" pitchFamily="34" charset="0"/>
                <a:cs typeface="Arial" panose="020B0604020202020204" pitchFamily="34" charset="0"/>
              </a:rPr>
              <a:t>Centers have produced</a:t>
            </a:r>
            <a:r>
              <a:rPr lang="en-US" baseline="0" dirty="0" smtClean="0">
                <a:latin typeface="Arial" panose="020B0604020202020204" pitchFamily="34" charset="0"/>
                <a:cs typeface="Arial" panose="020B0604020202020204" pitchFamily="34" charset="0"/>
              </a:rPr>
              <a:t> more </a:t>
            </a:r>
            <a:r>
              <a:rPr lang="en-US" dirty="0" smtClean="0">
                <a:latin typeface="Arial" panose="020B0604020202020204" pitchFamily="34" charset="0"/>
                <a:cs typeface="Arial" panose="020B0604020202020204" pitchFamily="34" charset="0"/>
              </a:rPr>
              <a:t>than </a:t>
            </a:r>
            <a:r>
              <a:rPr lang="en-US" dirty="0">
                <a:latin typeface="Arial" panose="020B0604020202020204" pitchFamily="34" charset="0"/>
                <a:cs typeface="Arial" panose="020B0604020202020204" pitchFamily="34" charset="0"/>
              </a:rPr>
              <a:t>70 </a:t>
            </a:r>
            <a:r>
              <a:rPr lang="en-US" dirty="0" smtClean="0">
                <a:latin typeface="Arial" panose="020B0604020202020204" pitchFamily="34" charset="0"/>
                <a:cs typeface="Arial" panose="020B0604020202020204" pitchFamily="34" charset="0"/>
              </a:rPr>
              <a:t>publications. Most of these (more then 61) </a:t>
            </a:r>
            <a:r>
              <a:rPr lang="en-US" kern="1200" dirty="0" smtClean="0">
                <a:effectLst/>
                <a:latin typeface="Arial" panose="020B0604020202020204" pitchFamily="34" charset="0"/>
                <a:cs typeface="Arial" panose="020B0604020202020204" pitchFamily="34" charset="0"/>
              </a:rPr>
              <a:t>report on disease-gene discoveries; other</a:t>
            </a:r>
            <a:r>
              <a:rPr lang="en-US" kern="1200" baseline="0" dirty="0" smtClean="0">
                <a:effectLst/>
                <a:latin typeface="Arial" panose="020B0604020202020204" pitchFamily="34" charset="0"/>
                <a:cs typeface="Arial" panose="020B0604020202020204" pitchFamily="34" charset="0"/>
              </a:rPr>
              <a:t> </a:t>
            </a:r>
            <a:r>
              <a:rPr lang="en-US" kern="1200" dirty="0" smtClean="0">
                <a:effectLst/>
                <a:latin typeface="Arial" panose="020B0604020202020204" pitchFamily="34" charset="0"/>
                <a:cs typeface="Arial" panose="020B0604020202020204" pitchFamily="34" charset="0"/>
              </a:rPr>
              <a:t>are on development of methods and resources</a:t>
            </a:r>
            <a:r>
              <a:rPr lang="en-US" kern="1200" baseline="0" dirty="0" smtClean="0">
                <a:effectLst/>
                <a:latin typeface="Arial" panose="020B0604020202020204" pitchFamily="34" charset="0"/>
                <a:cs typeface="Arial" panose="020B0604020202020204" pitchFamily="34" charset="0"/>
              </a:rPr>
              <a:t> and on practices of </a:t>
            </a:r>
            <a:r>
              <a:rPr lang="en-US" kern="1200" dirty="0" smtClean="0">
                <a:effectLst/>
                <a:latin typeface="Arial" panose="020B0604020202020204" pitchFamily="34" charset="0"/>
                <a:cs typeface="Arial" panose="020B0604020202020204" pitchFamily="34" charset="0"/>
              </a:rPr>
              <a:t>data sharing. </a:t>
            </a:r>
          </a:p>
          <a:p>
            <a:endParaRPr lang="en-US" dirty="0">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 The disease-gene</a:t>
            </a:r>
            <a:r>
              <a:rPr lang="en-US" kern="1200" baseline="0" dirty="0" smtClean="0">
                <a:effectLst/>
                <a:latin typeface="Arial" panose="020B0604020202020204" pitchFamily="34" charset="0"/>
                <a:cs typeface="Arial" panose="020B0604020202020204" pitchFamily="34" charset="0"/>
              </a:rPr>
              <a:t> </a:t>
            </a:r>
            <a:r>
              <a:rPr lang="en-US" kern="1200" dirty="0" smtClean="0">
                <a:effectLst/>
                <a:latin typeface="Arial" panose="020B0604020202020204" pitchFamily="34" charset="0"/>
                <a:cs typeface="Arial" panose="020B0604020202020204" pitchFamily="34" charset="0"/>
              </a:rPr>
              <a:t>discovery publications offer insights about novel disease genes and regulatory pathways, and disease biology; phenotypic expansion of known disease genes; </a:t>
            </a:r>
            <a:r>
              <a:rPr lang="en-US" dirty="0" smtClean="0">
                <a:latin typeface="Arial" panose="020B0604020202020204" pitchFamily="34" charset="0"/>
                <a:cs typeface="Arial" panose="020B0604020202020204" pitchFamily="34" charset="0"/>
              </a:rPr>
              <a:t>low to high levels of penetrance of mutant alleles; </a:t>
            </a:r>
            <a:r>
              <a:rPr lang="en-US" kern="1200" dirty="0" smtClean="0">
                <a:effectLst/>
                <a:latin typeface="Arial" panose="020B0604020202020204" pitchFamily="34" charset="0"/>
                <a:cs typeface="Arial" panose="020B0604020202020204" pitchFamily="34" charset="0"/>
              </a:rPr>
              <a:t>locus and allelic heterogeneity of mutations causing the same disorder; and other novel mechanisms such as oligogenic inheritance in Mendelian phenotypes</a:t>
            </a:r>
            <a:r>
              <a:rPr lang="en-US" dirty="0">
                <a:latin typeface="Arial" panose="020B0604020202020204" pitchFamily="34" charset="0"/>
                <a:cs typeface="Arial" panose="020B0604020202020204" pitchFamily="34" charset="0"/>
              </a:rPr>
              <a:t>, somatic mosaicism, </a:t>
            </a:r>
            <a:r>
              <a:rPr lang="en-US" dirty="0" smtClean="0">
                <a:latin typeface="Arial" panose="020B0604020202020204" pitchFamily="34" charset="0"/>
                <a:cs typeface="Arial" panose="020B0604020202020204" pitchFamily="34" charset="0"/>
              </a:rPr>
              <a:t>and non-</a:t>
            </a:r>
            <a:r>
              <a:rPr lang="en-US" dirty="0" err="1" smtClean="0">
                <a:latin typeface="Arial" panose="020B0604020202020204" pitchFamily="34" charset="0"/>
                <a:cs typeface="Arial" panose="020B0604020202020204" pitchFamily="34" charset="0"/>
              </a:rPr>
              <a:t>exonic</a:t>
            </a:r>
            <a:r>
              <a:rPr lang="en-US" dirty="0" smtClean="0">
                <a:latin typeface="Arial" panose="020B0604020202020204" pitchFamily="34" charset="0"/>
                <a:cs typeface="Arial" panose="020B0604020202020204" pitchFamily="34" charset="0"/>
              </a:rPr>
              <a:t> variation</a:t>
            </a:r>
            <a:r>
              <a:rPr lang="en-US" kern="1200" dirty="0" smtClean="0">
                <a:effectLst/>
                <a:latin typeface="Arial" panose="020B0604020202020204" pitchFamily="34" charset="0"/>
                <a:cs typeface="Arial" panose="020B0604020202020204" pitchFamily="34" charset="0"/>
              </a:rPr>
              <a:t>.</a:t>
            </a:r>
          </a:p>
          <a:p>
            <a:pPr lvl="1" defTabSz="929348">
              <a:defRPr/>
            </a:pPr>
            <a:endParaRPr lang="en-US" b="0"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2780D97D-8F25-4452-97A0-D0C3C9127709}" type="slidenum">
              <a:rPr lang="en-US" smtClean="0"/>
              <a:pPr/>
              <a:t>52</a:t>
            </a:fld>
            <a:endParaRPr lang="en-US" dirty="0"/>
          </a:p>
        </p:txBody>
      </p:sp>
    </p:spTree>
    <p:extLst>
      <p:ext uri="{BB962C8B-B14F-4D97-AF65-F5344CB8AC3E}">
        <p14:creationId xmlns:p14="http://schemas.microsoft.com/office/powerpoint/2010/main" val="764655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584068">
              <a:spcBef>
                <a:spcPct val="0"/>
              </a:spcBef>
              <a:defRPr/>
            </a:pPr>
            <a:r>
              <a:rPr lang="en-US" dirty="0" smtClean="0">
                <a:latin typeface="Arial" pitchFamily="34" charset="0"/>
                <a:cs typeface="Arial" pitchFamily="34" charset="0"/>
              </a:rPr>
              <a:t>In </a:t>
            </a:r>
            <a:r>
              <a:rPr lang="en-US" dirty="0">
                <a:latin typeface="Arial" pitchFamily="34" charset="0"/>
                <a:cs typeface="Arial" pitchFamily="34" charset="0"/>
              </a:rPr>
              <a:t>terms of </a:t>
            </a:r>
            <a:r>
              <a:rPr lang="en-US" dirty="0" smtClean="0">
                <a:latin typeface="Arial" pitchFamily="34" charset="0"/>
                <a:cs typeface="Arial" pitchFamily="34" charset="0"/>
              </a:rPr>
              <a:t>the broader</a:t>
            </a:r>
            <a:r>
              <a:rPr lang="en-US" baseline="0" dirty="0" smtClean="0">
                <a:latin typeface="Arial" pitchFamily="34" charset="0"/>
                <a:cs typeface="Arial" pitchFamily="34" charset="0"/>
              </a:rPr>
              <a:t> </a:t>
            </a:r>
            <a:r>
              <a:rPr lang="en-US" dirty="0" smtClean="0">
                <a:latin typeface="Arial" pitchFamily="34" charset="0"/>
                <a:cs typeface="Arial" pitchFamily="34" charset="0"/>
              </a:rPr>
              <a:t>network </a:t>
            </a:r>
            <a:r>
              <a:rPr lang="en-US" dirty="0">
                <a:latin typeface="Arial" pitchFamily="34" charset="0"/>
                <a:cs typeface="Arial" pitchFamily="34" charset="0"/>
              </a:rPr>
              <a:t>and its </a:t>
            </a:r>
            <a:r>
              <a:rPr lang="en-US" dirty="0" smtClean="0">
                <a:latin typeface="Arial" pitchFamily="34" charset="0"/>
                <a:cs typeface="Arial" pitchFamily="34" charset="0"/>
              </a:rPr>
              <a:t>outreach, * the </a:t>
            </a:r>
            <a:r>
              <a:rPr lang="en-US" dirty="0">
                <a:latin typeface="Arial" pitchFamily="34" charset="0"/>
                <a:cs typeface="Arial" pitchFamily="34" charset="0"/>
              </a:rPr>
              <a:t>Centers have thus far collaborated </a:t>
            </a:r>
            <a:r>
              <a:rPr lang="en-US" dirty="0" smtClean="0">
                <a:latin typeface="Arial" pitchFamily="34" charset="0"/>
                <a:cs typeface="Arial" pitchFamily="34" charset="0"/>
              </a:rPr>
              <a:t>with over 414 investigators from </a:t>
            </a:r>
            <a:r>
              <a:rPr lang="en-US" dirty="0">
                <a:latin typeface="Arial" pitchFamily="34" charset="0"/>
                <a:cs typeface="Arial" pitchFamily="34" charset="0"/>
              </a:rPr>
              <a:t>200 institutions in 33 </a:t>
            </a:r>
            <a:r>
              <a:rPr lang="en-US" dirty="0" smtClean="0">
                <a:latin typeface="Arial" pitchFamily="34" charset="0"/>
                <a:cs typeface="Arial" pitchFamily="34" charset="0"/>
              </a:rPr>
              <a:t>countries.  </a:t>
            </a:r>
          </a:p>
          <a:p>
            <a:pPr defTabSz="584068">
              <a:spcBef>
                <a:spcPct val="0"/>
              </a:spcBef>
              <a:defRPr/>
            </a:pPr>
            <a:endParaRPr lang="en-US" dirty="0" smtClean="0">
              <a:latin typeface="Arial" pitchFamily="34" charset="0"/>
              <a:cs typeface="Arial" pitchFamily="34" charset="0"/>
            </a:endParaRPr>
          </a:p>
          <a:p>
            <a:pPr defTabSz="584068">
              <a:spcBef>
                <a:spcPct val="0"/>
              </a:spcBef>
              <a:defRPr/>
            </a:pPr>
            <a:r>
              <a:rPr lang="en-US" dirty="0" smtClean="0">
                <a:latin typeface="Arial" pitchFamily="34" charset="0"/>
                <a:cs typeface="Arial" pitchFamily="34" charset="0"/>
              </a:rPr>
              <a:t>* As a way to coordinate with other discovery efforts, the list of disorders under investigation by the Centers is posted on the program’s website and regularly updated.</a:t>
            </a:r>
            <a:r>
              <a:rPr lang="en-US" baseline="0" dirty="0" smtClean="0">
                <a:latin typeface="Arial" pitchFamily="34" charset="0"/>
                <a:cs typeface="Arial" pitchFamily="34" charset="0"/>
              </a:rPr>
              <a:t> Furthermore, the </a:t>
            </a:r>
            <a:r>
              <a:rPr lang="en-US" dirty="0" err="1" smtClean="0">
                <a:latin typeface="Arial" pitchFamily="34" charset="0"/>
                <a:cs typeface="Arial" pitchFamily="34" charset="0"/>
              </a:rPr>
              <a:t>GeneMatcher</a:t>
            </a:r>
            <a:r>
              <a:rPr lang="en-US" dirty="0" smtClean="0">
                <a:latin typeface="Arial" pitchFamily="34" charset="0"/>
                <a:cs typeface="Arial" pitchFamily="34" charset="0"/>
              </a:rPr>
              <a:t> website has been</a:t>
            </a:r>
            <a:r>
              <a:rPr lang="en-US" baseline="0" dirty="0" smtClean="0">
                <a:latin typeface="Arial" pitchFamily="34" charset="0"/>
                <a:cs typeface="Arial" pitchFamily="34" charset="0"/>
              </a:rPr>
              <a:t> launched to </a:t>
            </a:r>
            <a:r>
              <a:rPr lang="en-US" dirty="0" smtClean="0">
                <a:latin typeface="Arial" pitchFamily="34" charset="0"/>
                <a:cs typeface="Arial" pitchFamily="34" charset="0"/>
              </a:rPr>
              <a:t>help solve ‘unsolved’ cases;</a:t>
            </a:r>
            <a:r>
              <a:rPr lang="en-US" baseline="0" dirty="0" smtClean="0">
                <a:latin typeface="Arial" pitchFamily="34" charset="0"/>
                <a:cs typeface="Arial" pitchFamily="34" charset="0"/>
              </a:rPr>
              <a:t> this </a:t>
            </a:r>
            <a:r>
              <a:rPr lang="en-US" dirty="0" smtClean="0">
                <a:latin typeface="Arial" pitchFamily="34" charset="0"/>
                <a:cs typeface="Arial" pitchFamily="34" charset="0"/>
              </a:rPr>
              <a:t>freely </a:t>
            </a:r>
            <a:r>
              <a:rPr lang="en-US" dirty="0">
                <a:latin typeface="Arial" pitchFamily="34" charset="0"/>
                <a:cs typeface="Arial" pitchFamily="34" charset="0"/>
              </a:rPr>
              <a:t>accessible website </a:t>
            </a:r>
            <a:r>
              <a:rPr lang="en-US" dirty="0" smtClean="0">
                <a:latin typeface="Arial" pitchFamily="34" charset="0"/>
                <a:cs typeface="Arial" pitchFamily="34" charset="0"/>
              </a:rPr>
              <a:t>allows </a:t>
            </a:r>
            <a:r>
              <a:rPr lang="en-US" dirty="0">
                <a:latin typeface="Arial" pitchFamily="34" charset="0"/>
                <a:cs typeface="Arial" pitchFamily="34" charset="0"/>
              </a:rPr>
              <a:t>investigators to post </a:t>
            </a:r>
            <a:r>
              <a:rPr lang="en-US" dirty="0" smtClean="0">
                <a:latin typeface="Arial" pitchFamily="34" charset="0"/>
                <a:cs typeface="Arial" pitchFamily="34" charset="0"/>
              </a:rPr>
              <a:t>candidate genes </a:t>
            </a:r>
            <a:r>
              <a:rPr lang="en-US" dirty="0">
                <a:latin typeface="Arial" pitchFamily="34" charset="0"/>
                <a:cs typeface="Arial" pitchFamily="34" charset="0"/>
              </a:rPr>
              <a:t>of </a:t>
            </a:r>
            <a:r>
              <a:rPr lang="en-US" dirty="0" smtClean="0">
                <a:latin typeface="Arial" pitchFamily="34" charset="0"/>
                <a:cs typeface="Arial" pitchFamily="34" charset="0"/>
              </a:rPr>
              <a:t>interest, which allows them to connect with </a:t>
            </a:r>
            <a:r>
              <a:rPr lang="en-US" dirty="0">
                <a:latin typeface="Arial" pitchFamily="34" charset="0"/>
                <a:cs typeface="Arial" pitchFamily="34" charset="0"/>
              </a:rPr>
              <a:t>investigators who post the </a:t>
            </a:r>
            <a:r>
              <a:rPr lang="en-US" dirty="0" smtClean="0">
                <a:latin typeface="Arial" pitchFamily="34" charset="0"/>
                <a:cs typeface="Arial" pitchFamily="34" charset="0"/>
              </a:rPr>
              <a:t>same genes.</a:t>
            </a:r>
          </a:p>
          <a:p>
            <a:pPr defTabSz="584068">
              <a:spcBef>
                <a:spcPct val="0"/>
              </a:spcBef>
              <a:defRPr/>
            </a:pPr>
            <a:r>
              <a:rPr lang="en-US" dirty="0" smtClean="0">
                <a:latin typeface="Arial" pitchFamily="34" charset="0"/>
                <a:cs typeface="Arial" pitchFamily="34" charset="0"/>
              </a:rPr>
              <a:t>  </a:t>
            </a:r>
          </a:p>
          <a:p>
            <a:pPr defTabSz="584068" eaLnBrk="1" hangingPunct="1">
              <a:spcBef>
                <a:spcPct val="0"/>
              </a:spcBef>
              <a:defRPr/>
            </a:pPr>
            <a:r>
              <a:rPr lang="en-US" dirty="0" smtClean="0">
                <a:latin typeface="Arial" pitchFamily="34" charset="0"/>
                <a:cs typeface="Arial" pitchFamily="34" charset="0"/>
              </a:rPr>
              <a:t>* The International Rare Diseases Research Consortium aims to develop diagnostic tests for most rare disorders and new treatments for 200 or more rare disorders by the year 2020. * As members of this Consortium, NHGRI and the Centers actively serve on the Executive Committee and a number of working groups, respectively. Specifically, the centers have been playing significant roles in identifying common</a:t>
            </a:r>
            <a:r>
              <a:rPr lang="en-US" baseline="0" dirty="0" smtClean="0">
                <a:latin typeface="Arial" pitchFamily="34" charset="0"/>
                <a:cs typeface="Arial" pitchFamily="34" charset="0"/>
              </a:rPr>
              <a:t> needs and coordinating projects in</a:t>
            </a:r>
            <a:r>
              <a:rPr lang="en-US" dirty="0" smtClean="0">
                <a:latin typeface="Arial" pitchFamily="34" charset="0"/>
                <a:cs typeface="Arial" pitchFamily="34" charset="0"/>
              </a:rPr>
              <a:t> the working</a:t>
            </a:r>
            <a:r>
              <a:rPr lang="en-US" baseline="0" dirty="0" smtClean="0">
                <a:latin typeface="Arial" pitchFamily="34" charset="0"/>
                <a:cs typeface="Arial" pitchFamily="34" charset="0"/>
              </a:rPr>
              <a:t> groups on </a:t>
            </a:r>
            <a:r>
              <a:rPr lang="en-US" dirty="0" smtClean="0">
                <a:latin typeface="Arial" pitchFamily="34" charset="0"/>
                <a:cs typeface="Arial" pitchFamily="34" charset="0"/>
              </a:rPr>
              <a:t>phenotypic data collection and comparison, research and clinical sequencing standards, and disease prioritization. For</a:t>
            </a:r>
            <a:r>
              <a:rPr lang="en-US" baseline="0" dirty="0" smtClean="0">
                <a:latin typeface="Arial" pitchFamily="34" charset="0"/>
                <a:cs typeface="Arial" pitchFamily="34" charset="0"/>
              </a:rPr>
              <a:t> example, </a:t>
            </a:r>
            <a:r>
              <a:rPr lang="en-US" dirty="0" err="1" smtClean="0">
                <a:latin typeface="Arial" pitchFamily="34" charset="0"/>
                <a:cs typeface="Arial" pitchFamily="34" charset="0"/>
              </a:rPr>
              <a:t>GeneMatcher</a:t>
            </a:r>
            <a:r>
              <a:rPr lang="en-US" baseline="0" dirty="0" smtClean="0">
                <a:latin typeface="Arial" pitchFamily="34" charset="0"/>
                <a:cs typeface="Arial" pitchFamily="34" charset="0"/>
              </a:rPr>
              <a:t> </a:t>
            </a:r>
            <a:r>
              <a:rPr lang="en-US" dirty="0" smtClean="0">
                <a:latin typeface="Arial" pitchFamily="34" charset="0"/>
                <a:cs typeface="Arial" pitchFamily="34" charset="0"/>
              </a:rPr>
              <a:t>and the similar programs developed by other Consortium members are being connected to allow broad coordination of disease-gene discovery efforts.</a:t>
            </a:r>
          </a:p>
          <a:p>
            <a:pPr marL="176199" indent="-176199" defTabSz="584068">
              <a:spcBef>
                <a:spcPct val="0"/>
              </a:spcBef>
              <a:spcAft>
                <a:spcPts val="1233"/>
              </a:spcAft>
              <a:buFont typeface="Arial" panose="020B0604020202020204" pitchFamily="34" charset="0"/>
              <a:buChar char="•"/>
              <a:defRPr/>
            </a:pPr>
            <a:endParaRPr lang="en-US" dirty="0" smtClean="0">
              <a:latin typeface="Arial" pitchFamily="34" charset="0"/>
              <a:cs typeface="Arial" pitchFamily="34" charset="0"/>
            </a:endParaRPr>
          </a:p>
          <a:p>
            <a:pPr defTabSz="584068">
              <a:spcBef>
                <a:spcPct val="0"/>
              </a:spcBef>
              <a:spcAft>
                <a:spcPts val="1233"/>
              </a:spcAft>
              <a:defRPr/>
            </a:pPr>
            <a:endParaRPr lang="en-US" dirty="0"/>
          </a:p>
        </p:txBody>
      </p:sp>
      <p:sp>
        <p:nvSpPr>
          <p:cNvPr id="4" name="Slide Number Placeholder 3"/>
          <p:cNvSpPr>
            <a:spLocks noGrp="1"/>
          </p:cNvSpPr>
          <p:nvPr>
            <p:ph type="sldNum" sz="quarter" idx="10"/>
          </p:nvPr>
        </p:nvSpPr>
        <p:spPr/>
        <p:txBody>
          <a:bodyPr/>
          <a:lstStyle/>
          <a:p>
            <a:fld id="{2780D97D-8F25-4452-97A0-D0C3C9127709}" type="slidenum">
              <a:rPr lang="en-US" smtClean="0"/>
              <a:pPr/>
              <a:t>53</a:t>
            </a:fld>
            <a:endParaRPr lang="en-US" dirty="0"/>
          </a:p>
        </p:txBody>
      </p:sp>
    </p:spTree>
    <p:extLst>
      <p:ext uri="{BB962C8B-B14F-4D97-AF65-F5344CB8AC3E}">
        <p14:creationId xmlns:p14="http://schemas.microsoft.com/office/powerpoint/2010/main" val="3806291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70" y="4446593"/>
            <a:ext cx="5305725" cy="4211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7148" eaLnBrk="1" fontAlgn="auto" hangingPunct="1">
              <a:spcBef>
                <a:spcPct val="0"/>
              </a:spcBef>
              <a:spcAft>
                <a:spcPts val="0"/>
              </a:spcAft>
              <a:defRPr/>
            </a:pPr>
            <a:r>
              <a:rPr lang="en-US" b="0" dirty="0" smtClean="0">
                <a:latin typeface="Arial" pitchFamily="34" charset="0"/>
                <a:cs typeface="Arial" pitchFamily="34" charset="0"/>
              </a:rPr>
              <a:t>The </a:t>
            </a:r>
            <a:r>
              <a:rPr lang="en-US" b="0" dirty="0">
                <a:latin typeface="Arial" pitchFamily="34" charset="0"/>
                <a:cs typeface="Arial" pitchFamily="34" charset="0"/>
              </a:rPr>
              <a:t>Clinical Sequencing Exploratory Research (or CSER) </a:t>
            </a:r>
            <a:r>
              <a:rPr lang="en-US" b="0" dirty="0" smtClean="0">
                <a:latin typeface="Arial" pitchFamily="34" charset="0"/>
                <a:cs typeface="Arial" pitchFamily="34" charset="0"/>
              </a:rPr>
              <a:t>Program focuses on the integration of </a:t>
            </a:r>
            <a:r>
              <a:rPr lang="en-US" b="0" baseline="0" dirty="0" smtClean="0">
                <a:latin typeface="Arial" pitchFamily="34" charset="0"/>
                <a:cs typeface="Arial" pitchFamily="34" charset="0"/>
              </a:rPr>
              <a:t>genome sequencing into the clinical workflow.</a:t>
            </a:r>
            <a:r>
              <a:rPr lang="en-US" b="0" dirty="0" smtClean="0">
                <a:latin typeface="Arial" pitchFamily="34" charset="0"/>
                <a:cs typeface="Arial" pitchFamily="34" charset="0"/>
              </a:rPr>
              <a:t> CSER </a:t>
            </a:r>
            <a:r>
              <a:rPr lang="en-US" b="0" baseline="0" dirty="0" smtClean="0">
                <a:latin typeface="Arial" pitchFamily="34" charset="0"/>
                <a:cs typeface="Arial" pitchFamily="34" charset="0"/>
              </a:rPr>
              <a:t>has now </a:t>
            </a:r>
            <a:r>
              <a:rPr lang="en-US" b="0" strike="noStrike" baseline="0" dirty="0" smtClean="0">
                <a:latin typeface="Arial" pitchFamily="34" charset="0"/>
                <a:cs typeface="Arial" pitchFamily="34" charset="0"/>
              </a:rPr>
              <a:t>enrolled over 1,100 participants and </a:t>
            </a:r>
            <a:r>
              <a:rPr lang="en-US" b="0" baseline="0" dirty="0" smtClean="0">
                <a:latin typeface="Arial" pitchFamily="34" charset="0"/>
                <a:cs typeface="Arial" pitchFamily="34" charset="0"/>
              </a:rPr>
              <a:t>sequenced the genomes of nearly 500 patients. </a:t>
            </a:r>
            <a:endParaRPr lang="en-US" b="0" dirty="0" smtClean="0">
              <a:latin typeface="Arial" pitchFamily="34" charset="0"/>
              <a:cs typeface="Arial" pitchFamily="34" charset="0"/>
            </a:endParaRPr>
          </a:p>
          <a:p>
            <a:pPr defTabSz="947148" eaLnBrk="1" fontAlgn="auto" hangingPunct="1">
              <a:spcBef>
                <a:spcPct val="0"/>
              </a:spcBef>
              <a:spcAft>
                <a:spcPts val="0"/>
              </a:spcAft>
              <a:defRPr/>
            </a:pPr>
            <a:endParaRPr lang="en-US" dirty="0">
              <a:latin typeface="Arial" pitchFamily="34" charset="0"/>
              <a:cs typeface="Arial" pitchFamily="34" charset="0"/>
            </a:endParaRPr>
          </a:p>
          <a:p>
            <a:pPr defTabSz="947148" eaLnBrk="1" fontAlgn="auto" hangingPunct="1">
              <a:spcBef>
                <a:spcPct val="0"/>
              </a:spcBef>
              <a:spcAft>
                <a:spcPts val="0"/>
              </a:spcAft>
              <a:defRPr/>
            </a:pPr>
            <a:r>
              <a:rPr lang="en-US" b="0" baseline="0" dirty="0" smtClean="0">
                <a:latin typeface="Arial" pitchFamily="34" charset="0"/>
                <a:cs typeface="Arial" pitchFamily="34" charset="0"/>
              </a:rPr>
              <a:t>* Two recent CSER</a:t>
            </a:r>
            <a:r>
              <a:rPr lang="en-US" b="0" dirty="0" smtClean="0">
                <a:latin typeface="Arial" pitchFamily="34" charset="0"/>
                <a:cs typeface="Arial" pitchFamily="34" charset="0"/>
              </a:rPr>
              <a:t> </a:t>
            </a:r>
            <a:r>
              <a:rPr lang="en-US" b="0" baseline="0" dirty="0" smtClean="0">
                <a:latin typeface="Arial" pitchFamily="34" charset="0"/>
                <a:cs typeface="Arial" pitchFamily="34" charset="0"/>
              </a:rPr>
              <a:t>papers were published from the </a:t>
            </a:r>
            <a:r>
              <a:rPr lang="en-US" b="0" baseline="0" dirty="0" err="1" smtClean="0">
                <a:latin typeface="Arial" pitchFamily="34" charset="0"/>
                <a:cs typeface="Arial" pitchFamily="34" charset="0"/>
              </a:rPr>
              <a:t>Actionability</a:t>
            </a:r>
            <a:r>
              <a:rPr lang="en-US" b="0" baseline="0" dirty="0" smtClean="0">
                <a:latin typeface="Arial" pitchFamily="34" charset="0"/>
                <a:cs typeface="Arial" pitchFamily="34" charset="0"/>
              </a:rPr>
              <a:t> Working Group and the Electronic Medical Records</a:t>
            </a:r>
            <a:r>
              <a:rPr lang="en-US" b="0" dirty="0" smtClean="0">
                <a:latin typeface="Arial" pitchFamily="34" charset="0"/>
                <a:cs typeface="Arial" pitchFamily="34" charset="0"/>
              </a:rPr>
              <a:t> Working Group</a:t>
            </a:r>
            <a:r>
              <a:rPr lang="en-US" b="0" baseline="0" dirty="0" smtClean="0">
                <a:latin typeface="Arial" pitchFamily="34" charset="0"/>
                <a:cs typeface="Arial" pitchFamily="34" charset="0"/>
              </a:rPr>
              <a:t>.  </a:t>
            </a:r>
          </a:p>
          <a:p>
            <a:pPr defTabSz="947148" eaLnBrk="1" fontAlgn="auto" hangingPunct="1">
              <a:spcBef>
                <a:spcPct val="0"/>
              </a:spcBef>
              <a:spcAft>
                <a:spcPts val="0"/>
              </a:spcAft>
              <a:defRPr/>
            </a:pPr>
            <a:endParaRPr lang="en-US" b="0" baseline="0" dirty="0" smtClean="0">
              <a:latin typeface="Arial" pitchFamily="34" charset="0"/>
              <a:cs typeface="Arial" pitchFamily="34" charset="0"/>
            </a:endParaRPr>
          </a:p>
          <a:p>
            <a:pPr defTabSz="947148" eaLnBrk="1" fontAlgn="auto" hangingPunct="1">
              <a:spcBef>
                <a:spcPct val="0"/>
              </a:spcBef>
              <a:spcAft>
                <a:spcPts val="0"/>
              </a:spcAft>
              <a:defRPr/>
            </a:pPr>
            <a:r>
              <a:rPr lang="en-US" b="0" baseline="0" dirty="0" smtClean="0">
                <a:latin typeface="Arial" pitchFamily="34" charset="0"/>
                <a:cs typeface="Arial" pitchFamily="34" charset="0"/>
              </a:rPr>
              <a:t>Other recent </a:t>
            </a:r>
            <a:r>
              <a:rPr lang="en-US" dirty="0" smtClean="0">
                <a:latin typeface="Arial" pitchFamily="34" charset="0"/>
                <a:cs typeface="Arial" pitchFamily="34" charset="0"/>
              </a:rPr>
              <a:t>publications</a:t>
            </a:r>
            <a:r>
              <a:rPr lang="en-US" b="0" baseline="0" dirty="0" smtClean="0">
                <a:latin typeface="Arial" pitchFamily="34" charset="0"/>
                <a:cs typeface="Arial" pitchFamily="34" charset="0"/>
              </a:rPr>
              <a:t> include * recommendations for returning genomic incidental findings in response to the recent ACMG recommendations, * classification of actionable incidental findings in NHLBI Exome Sequencing Project participants, * the implementation of a clinical sequencing pipeline, and * the</a:t>
            </a:r>
            <a:r>
              <a:rPr lang="en-US" dirty="0" smtClean="0">
                <a:latin typeface="Arial" pitchFamily="34" charset="0"/>
                <a:cs typeface="Arial" pitchFamily="34" charset="0"/>
              </a:rPr>
              <a:t> </a:t>
            </a:r>
            <a:r>
              <a:rPr lang="en-US" b="0" baseline="0" dirty="0" smtClean="0">
                <a:latin typeface="Arial" pitchFamily="34" charset="0"/>
                <a:cs typeface="Arial" pitchFamily="34" charset="0"/>
              </a:rPr>
              <a:t>identification of activating mutations in the estrogen receptor in breast cancer patients on anti-estrogen therapy.  </a:t>
            </a:r>
            <a:endParaRPr lang="en-US" b="0" strike="sngStrike" baseline="0" dirty="0" smtClean="0">
              <a:latin typeface="Arial" pitchFamily="34" charset="0"/>
              <a:cs typeface="Arial" pitchFamily="34" charset="0"/>
            </a:endParaRPr>
          </a:p>
          <a:p>
            <a:pPr marL="0" indent="0" defTabSz="947148" eaLnBrk="1" fontAlgn="auto" hangingPunct="1">
              <a:spcBef>
                <a:spcPct val="0"/>
              </a:spcBef>
              <a:spcAft>
                <a:spcPts val="0"/>
              </a:spcAft>
              <a:buFont typeface="Arial" charset="0"/>
              <a:buNone/>
              <a:defRPr/>
            </a:pPr>
            <a:endParaRPr lang="en-US" b="1" strike="sngStrike" baseline="0" dirty="0" smtClean="0">
              <a:latin typeface="Arial" pitchFamily="34" charset="0"/>
              <a:cs typeface="Arial" pitchFamily="34" charset="0"/>
            </a:endParaRPr>
          </a:p>
          <a:p>
            <a:pPr marL="0" indent="0" defTabSz="947148" eaLnBrk="1" fontAlgn="auto" hangingPunct="1">
              <a:spcBef>
                <a:spcPct val="0"/>
              </a:spcBef>
              <a:spcAft>
                <a:spcPts val="0"/>
              </a:spcAft>
              <a:buFont typeface="Arial" charset="0"/>
              <a:buNone/>
              <a:defRPr/>
            </a:pPr>
            <a:r>
              <a:rPr lang="en-US" b="0" baseline="0" dirty="0" smtClean="0">
                <a:latin typeface="Arial" pitchFamily="34" charset="0"/>
                <a:cs typeface="Arial" pitchFamily="34" charset="0"/>
              </a:rPr>
              <a:t>* CSER investigators have recently initiated a number of informal collaborations with other NHGRI consortia, such as </a:t>
            </a:r>
            <a:r>
              <a:rPr lang="en-US" b="0" baseline="0" dirty="0" err="1" smtClean="0">
                <a:latin typeface="Arial" pitchFamily="34" charset="0"/>
                <a:cs typeface="Arial" pitchFamily="34" charset="0"/>
              </a:rPr>
              <a:t>eMERGE</a:t>
            </a:r>
            <a:r>
              <a:rPr lang="en-US" b="0" baseline="0" dirty="0" smtClean="0">
                <a:latin typeface="Arial" pitchFamily="34" charset="0"/>
                <a:cs typeface="Arial" pitchFamily="34" charset="0"/>
              </a:rPr>
              <a:t>, the Centers for </a:t>
            </a:r>
            <a:r>
              <a:rPr lang="en-US" b="0" baseline="0" dirty="0" err="1" smtClean="0">
                <a:latin typeface="Arial" pitchFamily="34" charset="0"/>
                <a:cs typeface="Arial" pitchFamily="34" charset="0"/>
              </a:rPr>
              <a:t>Mendelian</a:t>
            </a:r>
            <a:r>
              <a:rPr lang="en-US" b="0" baseline="0" dirty="0" smtClean="0">
                <a:latin typeface="Arial" pitchFamily="34" charset="0"/>
                <a:cs typeface="Arial" pitchFamily="34" charset="0"/>
              </a:rPr>
              <a:t> Genomics, and the </a:t>
            </a:r>
            <a:r>
              <a:rPr lang="en-US" b="0" baseline="0" dirty="0" err="1" smtClean="0">
                <a:latin typeface="Arial" pitchFamily="34" charset="0"/>
                <a:cs typeface="Arial" pitchFamily="34" charset="0"/>
              </a:rPr>
              <a:t>ClinGen</a:t>
            </a:r>
            <a:r>
              <a:rPr lang="en-US" b="0" baseline="0" dirty="0" smtClean="0">
                <a:latin typeface="Arial" pitchFamily="34" charset="0"/>
                <a:cs typeface="Arial" pitchFamily="34" charset="0"/>
              </a:rPr>
              <a:t> consortium.</a:t>
            </a:r>
            <a:r>
              <a:rPr lang="en-US" b="0" dirty="0" smtClean="0">
                <a:latin typeface="Arial" pitchFamily="34" charset="0"/>
                <a:cs typeface="Arial" pitchFamily="34" charset="0"/>
              </a:rPr>
              <a:t> These</a:t>
            </a:r>
            <a:r>
              <a:rPr lang="en-US" b="0" baseline="0" dirty="0" smtClean="0">
                <a:latin typeface="Arial" pitchFamily="34" charset="0"/>
                <a:cs typeface="Arial" pitchFamily="34" charset="0"/>
              </a:rPr>
              <a:t> informal interactions should promote important synergies. </a:t>
            </a:r>
          </a:p>
          <a:p>
            <a:pPr marL="0" indent="0" defTabSz="947148" eaLnBrk="1" fontAlgn="auto" hangingPunct="1">
              <a:spcBef>
                <a:spcPct val="0"/>
              </a:spcBef>
              <a:spcAft>
                <a:spcPts val="0"/>
              </a:spcAft>
              <a:buFont typeface="Arial" charset="0"/>
              <a:buNone/>
              <a:defRPr/>
            </a:pPr>
            <a:endParaRPr lang="en-US" b="0" baseline="0" dirty="0" smtClean="0">
              <a:latin typeface="Arial" pitchFamily="34" charset="0"/>
              <a:cs typeface="Arial" pitchFamily="34" charset="0"/>
            </a:endParaRPr>
          </a:p>
          <a:p>
            <a:pPr marL="171450" indent="-171450" defTabSz="947148" eaLnBrk="1" fontAlgn="auto" hangingPunct="1">
              <a:spcBef>
                <a:spcPct val="0"/>
              </a:spcBef>
              <a:spcAft>
                <a:spcPts val="0"/>
              </a:spcAft>
              <a:buFont typeface="Arial" charset="0"/>
              <a:buChar char="•"/>
              <a:defRPr/>
            </a:pPr>
            <a:endParaRPr lang="en-US" b="0"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89"/>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021" eaLnBrk="0" hangingPunct="0">
              <a:defRPr b="1">
                <a:solidFill>
                  <a:schemeClr val="tx1"/>
                </a:solidFill>
                <a:latin typeface="Arial" pitchFamily="34" charset="0"/>
              </a:defRPr>
            </a:lvl1pPr>
            <a:lvl2pPr marL="747231" indent="-287396" defTabSz="942021" eaLnBrk="0" hangingPunct="0">
              <a:defRPr b="1">
                <a:solidFill>
                  <a:schemeClr val="tx1"/>
                </a:solidFill>
                <a:latin typeface="Arial" pitchFamily="34" charset="0"/>
              </a:defRPr>
            </a:lvl2pPr>
            <a:lvl3pPr marL="1149586" indent="-229917" defTabSz="942021" eaLnBrk="0" hangingPunct="0">
              <a:defRPr b="1">
                <a:solidFill>
                  <a:schemeClr val="tx1"/>
                </a:solidFill>
                <a:latin typeface="Arial" pitchFamily="34" charset="0"/>
              </a:defRPr>
            </a:lvl3pPr>
            <a:lvl4pPr marL="1609419" indent="-229917" defTabSz="942021" eaLnBrk="0" hangingPunct="0">
              <a:defRPr b="1">
                <a:solidFill>
                  <a:schemeClr val="tx1"/>
                </a:solidFill>
                <a:latin typeface="Arial" pitchFamily="34" charset="0"/>
              </a:defRPr>
            </a:lvl4pPr>
            <a:lvl5pPr marL="2069252" indent="-229917" defTabSz="942021" eaLnBrk="0" hangingPunct="0">
              <a:defRPr b="1">
                <a:solidFill>
                  <a:schemeClr val="tx1"/>
                </a:solidFill>
                <a:latin typeface="Arial" pitchFamily="34" charset="0"/>
              </a:defRPr>
            </a:lvl5pPr>
            <a:lvl6pPr marL="2529086" indent="-229917" defTabSz="942021" eaLnBrk="0" fontAlgn="base" hangingPunct="0">
              <a:spcBef>
                <a:spcPct val="0"/>
              </a:spcBef>
              <a:spcAft>
                <a:spcPct val="0"/>
              </a:spcAft>
              <a:defRPr b="1">
                <a:solidFill>
                  <a:schemeClr val="tx1"/>
                </a:solidFill>
                <a:latin typeface="Arial" pitchFamily="34" charset="0"/>
              </a:defRPr>
            </a:lvl6pPr>
            <a:lvl7pPr marL="2988920" indent="-229917" defTabSz="942021" eaLnBrk="0" fontAlgn="base" hangingPunct="0">
              <a:spcBef>
                <a:spcPct val="0"/>
              </a:spcBef>
              <a:spcAft>
                <a:spcPct val="0"/>
              </a:spcAft>
              <a:defRPr b="1">
                <a:solidFill>
                  <a:schemeClr val="tx1"/>
                </a:solidFill>
                <a:latin typeface="Arial" pitchFamily="34" charset="0"/>
              </a:defRPr>
            </a:lvl7pPr>
            <a:lvl8pPr marL="3448754" indent="-229917" defTabSz="942021" eaLnBrk="0" fontAlgn="base" hangingPunct="0">
              <a:spcBef>
                <a:spcPct val="0"/>
              </a:spcBef>
              <a:spcAft>
                <a:spcPct val="0"/>
              </a:spcAft>
              <a:defRPr b="1">
                <a:solidFill>
                  <a:schemeClr val="tx1"/>
                </a:solidFill>
                <a:latin typeface="Arial" pitchFamily="34" charset="0"/>
              </a:defRPr>
            </a:lvl8pPr>
            <a:lvl9pPr marL="3908587" indent="-229917" defTabSz="94202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54</a:t>
            </a:fld>
            <a:endParaRPr lang="en-US" dirty="0" smtClean="0">
              <a:solidFill>
                <a:prstClr val="black"/>
              </a:solidFill>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70" y="4446593"/>
            <a:ext cx="5305725" cy="4211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defTabSz="947148" eaLnBrk="1" fontAlgn="auto" hangingPunct="1">
              <a:spcBef>
                <a:spcPct val="0"/>
              </a:spcBef>
              <a:spcAft>
                <a:spcPts val="0"/>
              </a:spcAft>
              <a:buFont typeface="Arial" charset="0"/>
              <a:buNone/>
              <a:defRPr/>
            </a:pPr>
            <a:r>
              <a:rPr lang="en-US" b="0" baseline="0" dirty="0" smtClean="0">
                <a:latin typeface="Arial" pitchFamily="34" charset="0"/>
                <a:cs typeface="Arial" pitchFamily="34" charset="0"/>
              </a:rPr>
              <a:t>Also, the CSER Coordinating Center at the University of Washington * recently launched the CSER website. This</a:t>
            </a:r>
            <a:r>
              <a:rPr lang="en-US" b="0" dirty="0" smtClean="0">
                <a:latin typeface="Arial" pitchFamily="34" charset="0"/>
                <a:cs typeface="Arial" pitchFamily="34" charset="0"/>
              </a:rPr>
              <a:t> website includes</a:t>
            </a:r>
            <a:r>
              <a:rPr lang="en-US" b="0" baseline="0" dirty="0" smtClean="0">
                <a:latin typeface="Arial" pitchFamily="34" charset="0"/>
                <a:cs typeface="Arial" pitchFamily="34" charset="0"/>
              </a:rPr>
              <a:t> information on the various</a:t>
            </a:r>
            <a:r>
              <a:rPr lang="en-US" b="0" dirty="0" smtClean="0">
                <a:latin typeface="Arial" pitchFamily="34" charset="0"/>
                <a:cs typeface="Arial" pitchFamily="34" charset="0"/>
              </a:rPr>
              <a:t> CSER</a:t>
            </a:r>
            <a:r>
              <a:rPr lang="en-US" b="0" baseline="0" dirty="0" smtClean="0">
                <a:latin typeface="Arial" pitchFamily="34" charset="0"/>
                <a:cs typeface="Arial" pitchFamily="34" charset="0"/>
              </a:rPr>
              <a:t> grantees and their current projects.</a:t>
            </a:r>
          </a:p>
          <a:p>
            <a:pPr marL="0" indent="0" defTabSz="947148" eaLnBrk="1" fontAlgn="auto" hangingPunct="1">
              <a:spcBef>
                <a:spcPct val="0"/>
              </a:spcBef>
              <a:spcAft>
                <a:spcPts val="0"/>
              </a:spcAft>
              <a:buFont typeface="Arial" charset="0"/>
              <a:buNone/>
              <a:defRPr/>
            </a:pPr>
            <a:endParaRPr lang="en-US" b="0" baseline="0" dirty="0" smtClean="0">
              <a:latin typeface="Arial" pitchFamily="34" charset="0"/>
              <a:cs typeface="Arial" pitchFamily="34" charset="0"/>
            </a:endParaRPr>
          </a:p>
          <a:p>
            <a:pPr marL="171450" indent="-171450" defTabSz="947148" eaLnBrk="1" fontAlgn="auto" hangingPunct="1">
              <a:spcBef>
                <a:spcPct val="0"/>
              </a:spcBef>
              <a:spcAft>
                <a:spcPts val="0"/>
              </a:spcAft>
              <a:buFont typeface="Arial" charset="0"/>
              <a:buChar char="•"/>
              <a:defRPr/>
            </a:pPr>
            <a:endParaRPr lang="en-US" b="0"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89"/>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021" eaLnBrk="0" hangingPunct="0">
              <a:defRPr b="1">
                <a:solidFill>
                  <a:schemeClr val="tx1"/>
                </a:solidFill>
                <a:latin typeface="Arial" pitchFamily="34" charset="0"/>
              </a:defRPr>
            </a:lvl1pPr>
            <a:lvl2pPr marL="747231" indent="-287396" defTabSz="942021" eaLnBrk="0" hangingPunct="0">
              <a:defRPr b="1">
                <a:solidFill>
                  <a:schemeClr val="tx1"/>
                </a:solidFill>
                <a:latin typeface="Arial" pitchFamily="34" charset="0"/>
              </a:defRPr>
            </a:lvl2pPr>
            <a:lvl3pPr marL="1149586" indent="-229917" defTabSz="942021" eaLnBrk="0" hangingPunct="0">
              <a:defRPr b="1">
                <a:solidFill>
                  <a:schemeClr val="tx1"/>
                </a:solidFill>
                <a:latin typeface="Arial" pitchFamily="34" charset="0"/>
              </a:defRPr>
            </a:lvl3pPr>
            <a:lvl4pPr marL="1609419" indent="-229917" defTabSz="942021" eaLnBrk="0" hangingPunct="0">
              <a:defRPr b="1">
                <a:solidFill>
                  <a:schemeClr val="tx1"/>
                </a:solidFill>
                <a:latin typeface="Arial" pitchFamily="34" charset="0"/>
              </a:defRPr>
            </a:lvl4pPr>
            <a:lvl5pPr marL="2069252" indent="-229917" defTabSz="942021" eaLnBrk="0" hangingPunct="0">
              <a:defRPr b="1">
                <a:solidFill>
                  <a:schemeClr val="tx1"/>
                </a:solidFill>
                <a:latin typeface="Arial" pitchFamily="34" charset="0"/>
              </a:defRPr>
            </a:lvl5pPr>
            <a:lvl6pPr marL="2529086" indent="-229917" defTabSz="942021" eaLnBrk="0" fontAlgn="base" hangingPunct="0">
              <a:spcBef>
                <a:spcPct val="0"/>
              </a:spcBef>
              <a:spcAft>
                <a:spcPct val="0"/>
              </a:spcAft>
              <a:defRPr b="1">
                <a:solidFill>
                  <a:schemeClr val="tx1"/>
                </a:solidFill>
                <a:latin typeface="Arial" pitchFamily="34" charset="0"/>
              </a:defRPr>
            </a:lvl6pPr>
            <a:lvl7pPr marL="2988920" indent="-229917" defTabSz="942021" eaLnBrk="0" fontAlgn="base" hangingPunct="0">
              <a:spcBef>
                <a:spcPct val="0"/>
              </a:spcBef>
              <a:spcAft>
                <a:spcPct val="0"/>
              </a:spcAft>
              <a:defRPr b="1">
                <a:solidFill>
                  <a:schemeClr val="tx1"/>
                </a:solidFill>
                <a:latin typeface="Arial" pitchFamily="34" charset="0"/>
              </a:defRPr>
            </a:lvl7pPr>
            <a:lvl8pPr marL="3448754" indent="-229917" defTabSz="942021" eaLnBrk="0" fontAlgn="base" hangingPunct="0">
              <a:spcBef>
                <a:spcPct val="0"/>
              </a:spcBef>
              <a:spcAft>
                <a:spcPct val="0"/>
              </a:spcAft>
              <a:defRPr b="1">
                <a:solidFill>
                  <a:schemeClr val="tx1"/>
                </a:solidFill>
                <a:latin typeface="Arial" pitchFamily="34" charset="0"/>
              </a:defRPr>
            </a:lvl8pPr>
            <a:lvl9pPr marL="3908587" indent="-229917" defTabSz="94202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55</a:t>
            </a:fld>
            <a:endParaRPr lang="en-US" dirty="0" smtClean="0">
              <a:solidFill>
                <a:prstClr val="black"/>
              </a:solidFill>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866141" y="4445955"/>
            <a:ext cx="5354320" cy="40122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01">
              <a:spcBef>
                <a:spcPct val="0"/>
              </a:spcBef>
              <a:defRPr/>
            </a:pPr>
            <a:r>
              <a:rPr lang="en-US" u="none" dirty="0" smtClean="0">
                <a:latin typeface="Arial" pitchFamily="34" charset="0"/>
                <a:cs typeface="Arial" pitchFamily="34" charset="0"/>
              </a:rPr>
              <a:t>The Genome Sequencing</a:t>
            </a:r>
            <a:r>
              <a:rPr lang="en-US" u="none" baseline="0" dirty="0" smtClean="0">
                <a:latin typeface="Arial" pitchFamily="34" charset="0"/>
                <a:cs typeface="Arial" pitchFamily="34" charset="0"/>
              </a:rPr>
              <a:t> Informatics Tools (GS-IT) program is known publicly by the name “</a:t>
            </a:r>
            <a:r>
              <a:rPr lang="en-US" u="none" baseline="0" dirty="0" err="1" smtClean="0">
                <a:latin typeface="Arial" pitchFamily="34" charset="0"/>
                <a:cs typeface="Arial" pitchFamily="34" charset="0"/>
              </a:rPr>
              <a:t>iSeqTools</a:t>
            </a:r>
            <a:r>
              <a:rPr lang="en-US" u="none" baseline="0" dirty="0" smtClean="0">
                <a:latin typeface="Arial" pitchFamily="34" charset="0"/>
                <a:cs typeface="Arial" pitchFamily="34" charset="0"/>
              </a:rPr>
              <a:t>.” As a reminder, the program comprises six projects that develop approaches to provide ‘researcher friendly’ sequence-analysis tools. The primary audience is the community of users outside of large genome-sequencing centers.</a:t>
            </a:r>
          </a:p>
          <a:p>
            <a:pPr defTabSz="912401">
              <a:spcBef>
                <a:spcPct val="0"/>
              </a:spcBef>
              <a:defRPr/>
            </a:pPr>
            <a:endParaRPr lang="en-US" u="none" baseline="0" dirty="0" smtClean="0">
              <a:latin typeface="Arial" pitchFamily="34" charset="0"/>
              <a:cs typeface="Arial" pitchFamily="34" charset="0"/>
            </a:endParaRPr>
          </a:p>
          <a:p>
            <a:pPr defTabSz="912401" eaLnBrk="1" fontAlgn="auto" hangingPunct="1">
              <a:spcBef>
                <a:spcPct val="0"/>
              </a:spcBef>
              <a:spcAft>
                <a:spcPts val="0"/>
              </a:spcAft>
              <a:defRPr/>
            </a:pPr>
            <a:r>
              <a:rPr lang="en-US" dirty="0" smtClean="0">
                <a:latin typeface="Arial" pitchFamily="34" charset="0"/>
                <a:cs typeface="Arial" pitchFamily="34" charset="0"/>
              </a:rPr>
              <a:t>* GS-IT </a:t>
            </a:r>
            <a:r>
              <a:rPr lang="en-US" dirty="0">
                <a:latin typeface="Arial" pitchFamily="34" charset="0"/>
                <a:cs typeface="Arial" pitchFamily="34" charset="0"/>
              </a:rPr>
              <a:t>has released </a:t>
            </a:r>
            <a:r>
              <a:rPr lang="en-US" dirty="0" smtClean="0">
                <a:latin typeface="Arial" pitchFamily="34" charset="0"/>
                <a:cs typeface="Arial" pitchFamily="34" charset="0"/>
              </a:rPr>
              <a:t>the SG </a:t>
            </a:r>
            <a:r>
              <a:rPr lang="en-US" dirty="0">
                <a:latin typeface="Arial" pitchFamily="34" charset="0"/>
                <a:cs typeface="Arial" pitchFamily="34" charset="0"/>
              </a:rPr>
              <a:t>ADVISER </a:t>
            </a:r>
            <a:r>
              <a:rPr lang="en-US" dirty="0" smtClean="0">
                <a:latin typeface="Arial" pitchFamily="34" charset="0"/>
                <a:cs typeface="Arial" pitchFamily="34" charset="0"/>
              </a:rPr>
              <a:t>web too, which is </a:t>
            </a:r>
            <a:r>
              <a:rPr lang="en-US" dirty="0">
                <a:latin typeface="Arial" pitchFamily="34" charset="0"/>
                <a:cs typeface="Arial" pitchFamily="34" charset="0"/>
              </a:rPr>
              <a:t>a user-friendly and secure web-based tool developed </a:t>
            </a:r>
            <a:r>
              <a:rPr lang="en-US" dirty="0" smtClean="0">
                <a:latin typeface="Arial" pitchFamily="34" charset="0"/>
                <a:cs typeface="Arial" pitchFamily="34" charset="0"/>
              </a:rPr>
              <a:t>to </a:t>
            </a:r>
            <a:r>
              <a:rPr lang="en-US" dirty="0">
                <a:latin typeface="Arial" pitchFamily="34" charset="0"/>
                <a:cs typeface="Arial" pitchFamily="34" charset="0"/>
              </a:rPr>
              <a:t>annotate and filter genomic variants based on information about inheritance, population, and coding-impact. </a:t>
            </a:r>
            <a:r>
              <a:rPr lang="en-US" dirty="0" smtClean="0">
                <a:latin typeface="Arial" pitchFamily="34" charset="0"/>
                <a:cs typeface="Arial" pitchFamily="34" charset="0"/>
              </a:rPr>
              <a:t>* SG </a:t>
            </a:r>
            <a:r>
              <a:rPr lang="en-US" dirty="0">
                <a:latin typeface="Arial" pitchFamily="34" charset="0"/>
                <a:cs typeface="Arial" pitchFamily="34" charset="0"/>
              </a:rPr>
              <a:t>ADVISER was recently used to solve a clinical case involving a </a:t>
            </a:r>
            <a:r>
              <a:rPr lang="en-US" dirty="0" smtClean="0">
                <a:latin typeface="Arial" pitchFamily="34" charset="0"/>
                <a:cs typeface="Arial" pitchFamily="34" charset="0"/>
              </a:rPr>
              <a:t>15-year-old </a:t>
            </a:r>
            <a:r>
              <a:rPr lang="en-US" dirty="0">
                <a:latin typeface="Arial" pitchFamily="34" charset="0"/>
                <a:cs typeface="Arial" pitchFamily="34" charset="0"/>
              </a:rPr>
              <a:t>girl who has a serious motion disorder. </a:t>
            </a:r>
            <a:r>
              <a:rPr lang="en-US" dirty="0" smtClean="0">
                <a:latin typeface="Arial" pitchFamily="34" charset="0"/>
                <a:cs typeface="Arial" pitchFamily="34" charset="0"/>
              </a:rPr>
              <a:t>Researchers were able </a:t>
            </a:r>
            <a:r>
              <a:rPr lang="en-US" dirty="0">
                <a:latin typeface="Arial" pitchFamily="34" charset="0"/>
                <a:cs typeface="Arial" pitchFamily="34" charset="0"/>
              </a:rPr>
              <a:t>to pick out a de novo gain-of-function mutation in the </a:t>
            </a:r>
            <a:r>
              <a:rPr lang="en-US" i="1" dirty="0">
                <a:latin typeface="Arial" pitchFamily="34" charset="0"/>
                <a:cs typeface="Arial" pitchFamily="34" charset="0"/>
              </a:rPr>
              <a:t>ADCY5</a:t>
            </a:r>
            <a:r>
              <a:rPr lang="en-US" dirty="0">
                <a:latin typeface="Arial" pitchFamily="34" charset="0"/>
                <a:cs typeface="Arial" pitchFamily="34" charset="0"/>
              </a:rPr>
              <a:t> gene by using SG ADVISER to sift through variants from her </a:t>
            </a:r>
            <a:r>
              <a:rPr lang="en-US" dirty="0" smtClean="0">
                <a:latin typeface="Arial" pitchFamily="34" charset="0"/>
                <a:cs typeface="Arial" pitchFamily="34" charset="0"/>
              </a:rPr>
              <a:t>whole-genome sequence. </a:t>
            </a:r>
            <a:r>
              <a:rPr lang="en-US" dirty="0">
                <a:latin typeface="Arial" pitchFamily="34" charset="0"/>
                <a:cs typeface="Arial" pitchFamily="34" charset="0"/>
              </a:rPr>
              <a:t>The same de novo mutation has now been seen in two other cases. </a:t>
            </a:r>
          </a:p>
          <a:p>
            <a:pPr defTabSz="912401" eaLnBrk="1" fontAlgn="auto" hangingPunct="1">
              <a:spcBef>
                <a:spcPct val="0"/>
              </a:spcBef>
              <a:spcAft>
                <a:spcPts val="0"/>
              </a:spcAft>
              <a:defRPr/>
            </a:pPr>
            <a:endParaRPr lang="en-US" dirty="0">
              <a:latin typeface="Arial" pitchFamily="34" charset="0"/>
              <a:cs typeface="Arial" pitchFamily="34" charset="0"/>
            </a:endParaRPr>
          </a:p>
          <a:p>
            <a:pPr defTabSz="912401" eaLnBrk="1" fontAlgn="auto" hangingPunct="1">
              <a:spcBef>
                <a:spcPct val="0"/>
              </a:spcBef>
              <a:spcAft>
                <a:spcPts val="0"/>
              </a:spcAft>
              <a:defRPr/>
            </a:pPr>
            <a:r>
              <a:rPr lang="en-US" dirty="0" smtClean="0">
                <a:latin typeface="Arial" pitchFamily="34" charset="0"/>
                <a:cs typeface="Arial" pitchFamily="34" charset="0"/>
              </a:rPr>
              <a:t>* The </a:t>
            </a:r>
            <a:r>
              <a:rPr lang="en-US" dirty="0" err="1">
                <a:latin typeface="Arial" pitchFamily="34" charset="0"/>
                <a:cs typeface="Arial" pitchFamily="34" charset="0"/>
              </a:rPr>
              <a:t>iSeqTools</a:t>
            </a:r>
            <a:r>
              <a:rPr lang="en-US" dirty="0">
                <a:latin typeface="Arial" pitchFamily="34" charset="0"/>
                <a:cs typeface="Arial" pitchFamily="34" charset="0"/>
              </a:rPr>
              <a:t> Portal </a:t>
            </a:r>
            <a:r>
              <a:rPr lang="en-US" dirty="0" smtClean="0">
                <a:latin typeface="Arial" pitchFamily="34" charset="0"/>
                <a:cs typeface="Arial" pitchFamily="34" charset="0"/>
              </a:rPr>
              <a:t>now contains</a:t>
            </a:r>
            <a:r>
              <a:rPr lang="en-US" baseline="0" dirty="0" smtClean="0">
                <a:latin typeface="Arial" pitchFamily="34" charset="0"/>
                <a:cs typeface="Arial" pitchFamily="34" charset="0"/>
              </a:rPr>
              <a:t> the </a:t>
            </a:r>
            <a:r>
              <a:rPr lang="en-US" dirty="0" smtClean="0">
                <a:latin typeface="Arial" pitchFamily="34" charset="0"/>
                <a:cs typeface="Arial" pitchFamily="34" charset="0"/>
              </a:rPr>
              <a:t>article </a:t>
            </a:r>
            <a:r>
              <a:rPr lang="en-US" dirty="0">
                <a:latin typeface="Arial" pitchFamily="34" charset="0"/>
                <a:cs typeface="Arial" pitchFamily="34" charset="0"/>
              </a:rPr>
              <a:t>“The search for what’s wrong with </a:t>
            </a:r>
            <a:r>
              <a:rPr lang="en-US" dirty="0" smtClean="0">
                <a:latin typeface="Arial" pitchFamily="34" charset="0"/>
                <a:cs typeface="Arial" pitchFamily="34" charset="0"/>
              </a:rPr>
              <a:t>Lilly,” which describes thi</a:t>
            </a:r>
            <a:r>
              <a:rPr lang="en-US" baseline="0" dirty="0" smtClean="0">
                <a:latin typeface="Arial" pitchFamily="34" charset="0"/>
                <a:cs typeface="Arial" pitchFamily="34" charset="0"/>
              </a:rPr>
              <a:t>s interesting research story.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578" eaLnBrk="0" hangingPunct="0">
              <a:defRPr b="1">
                <a:solidFill>
                  <a:schemeClr val="tx1"/>
                </a:solidFill>
                <a:latin typeface="Arial" pitchFamily="34" charset="0"/>
              </a:defRPr>
            </a:lvl1pPr>
            <a:lvl2pPr marL="741326" indent="-285125" defTabSz="934578" eaLnBrk="0" hangingPunct="0">
              <a:defRPr b="1">
                <a:solidFill>
                  <a:schemeClr val="tx1"/>
                </a:solidFill>
                <a:latin typeface="Arial" pitchFamily="34" charset="0"/>
              </a:defRPr>
            </a:lvl2pPr>
            <a:lvl3pPr marL="1140504" indent="-228101" defTabSz="934578" eaLnBrk="0" hangingPunct="0">
              <a:defRPr b="1">
                <a:solidFill>
                  <a:schemeClr val="tx1"/>
                </a:solidFill>
                <a:latin typeface="Arial" pitchFamily="34" charset="0"/>
              </a:defRPr>
            </a:lvl3pPr>
            <a:lvl4pPr marL="1596704" indent="-228101" defTabSz="934578" eaLnBrk="0" hangingPunct="0">
              <a:defRPr b="1">
                <a:solidFill>
                  <a:schemeClr val="tx1"/>
                </a:solidFill>
                <a:latin typeface="Arial" pitchFamily="34" charset="0"/>
              </a:defRPr>
            </a:lvl4pPr>
            <a:lvl5pPr marL="2052906" indent="-228101" defTabSz="934578" eaLnBrk="0" hangingPunct="0">
              <a:defRPr b="1">
                <a:solidFill>
                  <a:schemeClr val="tx1"/>
                </a:solidFill>
                <a:latin typeface="Arial" pitchFamily="34" charset="0"/>
              </a:defRPr>
            </a:lvl5pPr>
            <a:lvl6pPr marL="2509105" indent="-228101" defTabSz="934578" eaLnBrk="0" fontAlgn="base" hangingPunct="0">
              <a:spcBef>
                <a:spcPct val="0"/>
              </a:spcBef>
              <a:spcAft>
                <a:spcPct val="0"/>
              </a:spcAft>
              <a:defRPr b="1">
                <a:solidFill>
                  <a:schemeClr val="tx1"/>
                </a:solidFill>
                <a:latin typeface="Arial" pitchFamily="34" charset="0"/>
              </a:defRPr>
            </a:lvl6pPr>
            <a:lvl7pPr marL="2965306" indent="-228101" defTabSz="934578" eaLnBrk="0" fontAlgn="base" hangingPunct="0">
              <a:spcBef>
                <a:spcPct val="0"/>
              </a:spcBef>
              <a:spcAft>
                <a:spcPct val="0"/>
              </a:spcAft>
              <a:defRPr b="1">
                <a:solidFill>
                  <a:schemeClr val="tx1"/>
                </a:solidFill>
                <a:latin typeface="Arial" pitchFamily="34" charset="0"/>
              </a:defRPr>
            </a:lvl7pPr>
            <a:lvl8pPr marL="3421507" indent="-228101" defTabSz="934578" eaLnBrk="0" fontAlgn="base" hangingPunct="0">
              <a:spcBef>
                <a:spcPct val="0"/>
              </a:spcBef>
              <a:spcAft>
                <a:spcPct val="0"/>
              </a:spcAft>
              <a:defRPr b="1">
                <a:solidFill>
                  <a:schemeClr val="tx1"/>
                </a:solidFill>
                <a:latin typeface="Arial" pitchFamily="34" charset="0"/>
              </a:defRPr>
            </a:lvl8pPr>
            <a:lvl9pPr marL="3877707" indent="-228101" defTabSz="93457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56</a:t>
            </a:fld>
            <a:endParaRPr lang="en-US" dirty="0" smtClean="0">
              <a:solidFill>
                <a:prstClr val="black"/>
              </a:solidFill>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prstGeom prst="rect">
            <a:avLst/>
          </a:prstGeom>
          <a:ln/>
        </p:spPr>
      </p:sp>
      <p:sp>
        <p:nvSpPr>
          <p:cNvPr id="148484" name="Rectangle 3"/>
          <p:cNvSpPr>
            <a:spLocks noGrp="1" noChangeArrowheads="1"/>
          </p:cNvSpPr>
          <p:nvPr>
            <p:ph type="body" idx="1"/>
          </p:nvPr>
        </p:nvSpPr>
        <p:spPr>
          <a:xfrm>
            <a:off x="203200" y="4446592"/>
            <a:ext cx="6502400" cy="4443408"/>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The past few months have brought a remarkable flurry of developments in the DNA</a:t>
            </a:r>
            <a:r>
              <a:rPr lang="en-US" baseline="0" dirty="0" smtClean="0">
                <a:latin typeface="Arial" pitchFamily="34" charset="0"/>
                <a:cs typeface="Arial" pitchFamily="34" charset="0"/>
              </a:rPr>
              <a:t> </a:t>
            </a:r>
            <a:r>
              <a:rPr lang="en-US" dirty="0" smtClean="0">
                <a:latin typeface="Arial" pitchFamily="34" charset="0"/>
                <a:cs typeface="Arial" pitchFamily="34" charset="0"/>
              </a:rPr>
              <a:t>sequencing technology space. The</a:t>
            </a:r>
            <a:r>
              <a:rPr lang="en-US" baseline="0" dirty="0" smtClean="0">
                <a:latin typeface="Arial" pitchFamily="34" charset="0"/>
                <a:cs typeface="Arial" pitchFamily="34" charset="0"/>
              </a:rPr>
              <a:t> next few slides illustrate some of these developments.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Results </a:t>
            </a:r>
            <a:r>
              <a:rPr lang="en-US" dirty="0">
                <a:latin typeface="Arial" pitchFamily="34" charset="0"/>
                <a:cs typeface="Arial" pitchFamily="34" charset="0"/>
              </a:rPr>
              <a:t>reported </a:t>
            </a:r>
            <a:r>
              <a:rPr lang="en-US" dirty="0" smtClean="0">
                <a:latin typeface="Arial" pitchFamily="34" charset="0"/>
                <a:cs typeface="Arial" pitchFamily="34" charset="0"/>
              </a:rPr>
              <a:t>in recent back-to-back </a:t>
            </a:r>
            <a:r>
              <a:rPr lang="en-US" i="1" dirty="0">
                <a:latin typeface="Arial" pitchFamily="34" charset="0"/>
                <a:cs typeface="Arial" pitchFamily="34" charset="0"/>
              </a:rPr>
              <a:t>PNAS</a:t>
            </a:r>
            <a:r>
              <a:rPr lang="en-US" dirty="0">
                <a:latin typeface="Arial" pitchFamily="34" charset="0"/>
                <a:cs typeface="Arial" pitchFamily="34" charset="0"/>
              </a:rPr>
              <a:t> papers by two NHGRI-supported </a:t>
            </a:r>
            <a:r>
              <a:rPr lang="en-US" dirty="0" smtClean="0">
                <a:latin typeface="Arial" pitchFamily="34" charset="0"/>
                <a:cs typeface="Arial" pitchFamily="34" charset="0"/>
              </a:rPr>
              <a:t>groups showed </a:t>
            </a:r>
            <a:r>
              <a:rPr lang="en-US" dirty="0">
                <a:latin typeface="Arial" pitchFamily="34" charset="0"/>
                <a:cs typeface="Arial" pitchFamily="34" charset="0"/>
              </a:rPr>
              <a:t>that cytosine, its methylated form, and the </a:t>
            </a:r>
            <a:r>
              <a:rPr lang="en-US" dirty="0" err="1">
                <a:latin typeface="Arial" pitchFamily="34" charset="0"/>
                <a:cs typeface="Arial" pitchFamily="34" charset="0"/>
              </a:rPr>
              <a:t>hydroxy</a:t>
            </a:r>
            <a:r>
              <a:rPr lang="en-US" dirty="0">
                <a:latin typeface="Arial" pitchFamily="34" charset="0"/>
                <a:cs typeface="Arial" pitchFamily="34" charset="0"/>
              </a:rPr>
              <a:t>-methylated form can be distinguished from each other by using nanopore sequencing. </a:t>
            </a: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DNA </a:t>
            </a:r>
            <a:r>
              <a:rPr lang="en-US" dirty="0">
                <a:latin typeface="Arial" pitchFamily="34" charset="0"/>
                <a:cs typeface="Arial" pitchFamily="34" charset="0"/>
              </a:rPr>
              <a:t>strands were </a:t>
            </a:r>
            <a:r>
              <a:rPr lang="en-US" dirty="0" err="1">
                <a:latin typeface="Arial" pitchFamily="34" charset="0"/>
                <a:cs typeface="Arial" pitchFamily="34" charset="0"/>
              </a:rPr>
              <a:t>translocated</a:t>
            </a:r>
            <a:r>
              <a:rPr lang="en-US" dirty="0">
                <a:latin typeface="Arial" pitchFamily="34" charset="0"/>
                <a:cs typeface="Arial" pitchFamily="34" charset="0"/>
              </a:rPr>
              <a:t> through an engineered MspA pore. </a:t>
            </a:r>
            <a:r>
              <a:rPr lang="en-US" dirty="0" smtClean="0">
                <a:latin typeface="Arial" pitchFamily="34" charset="0"/>
                <a:cs typeface="Arial" pitchFamily="34" charset="0"/>
              </a:rPr>
              <a:t>Phi29 </a:t>
            </a:r>
            <a:r>
              <a:rPr lang="en-US" dirty="0">
                <a:latin typeface="Arial" pitchFamily="34" charset="0"/>
                <a:cs typeface="Arial" pitchFamily="34" charset="0"/>
              </a:rPr>
              <a:t>DNA polymerase was used as a stepper motor to draw DNA through the pore one nucleotide at a time. </a:t>
            </a:r>
            <a:r>
              <a:rPr lang="en-US" dirty="0" smtClean="0">
                <a:latin typeface="Arial" pitchFamily="34" charset="0"/>
                <a:cs typeface="Arial" pitchFamily="34" charset="0"/>
              </a:rPr>
              <a:t>Measurements </a:t>
            </a:r>
            <a:r>
              <a:rPr lang="en-US" dirty="0">
                <a:latin typeface="Arial" pitchFamily="34" charset="0"/>
                <a:cs typeface="Arial" pitchFamily="34" charset="0"/>
              </a:rPr>
              <a:t>rely on differential ion transport through the pore, depending on the identity of nucleotides in the narrow constriction at the bottom of the </a:t>
            </a:r>
            <a:r>
              <a:rPr lang="en-US" dirty="0" smtClean="0">
                <a:latin typeface="Arial" pitchFamily="34" charset="0"/>
                <a:cs typeface="Arial" pitchFamily="34" charset="0"/>
              </a:rPr>
              <a:t>pore, </a:t>
            </a:r>
            <a:r>
              <a:rPr lang="en-US" dirty="0">
                <a:latin typeface="Arial" pitchFamily="34" charset="0"/>
                <a:cs typeface="Arial" pitchFamily="34" charset="0"/>
              </a:rPr>
              <a:t>as shown in </a:t>
            </a:r>
            <a:r>
              <a:rPr lang="en-US" dirty="0" smtClean="0">
                <a:latin typeface="Arial" pitchFamily="34" charset="0"/>
                <a:cs typeface="Arial" pitchFamily="34" charset="0"/>
              </a:rPr>
              <a:t>this figure.  </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u="none" dirty="0" smtClean="0">
                <a:latin typeface="Arial" pitchFamily="34" charset="0"/>
                <a:cs typeface="Arial" pitchFamily="34" charset="0"/>
              </a:rPr>
              <a:t>* This figure from </a:t>
            </a:r>
            <a:r>
              <a:rPr lang="en-US" u="none" dirty="0">
                <a:latin typeface="Arial" pitchFamily="34" charset="0"/>
                <a:cs typeface="Arial" pitchFamily="34" charset="0"/>
              </a:rPr>
              <a:t>Jens </a:t>
            </a:r>
            <a:r>
              <a:rPr lang="en-US" u="none" dirty="0" err="1">
                <a:latin typeface="Arial" pitchFamily="34" charset="0"/>
                <a:cs typeface="Arial" pitchFamily="34" charset="0"/>
              </a:rPr>
              <a:t>Gundlach’s</a:t>
            </a:r>
            <a:r>
              <a:rPr lang="en-US" u="none" dirty="0">
                <a:latin typeface="Arial" pitchFamily="34" charset="0"/>
                <a:cs typeface="Arial" pitchFamily="34" charset="0"/>
              </a:rPr>
              <a:t> </a:t>
            </a:r>
            <a:r>
              <a:rPr lang="en-US" u="none" dirty="0" smtClean="0">
                <a:latin typeface="Arial" pitchFamily="34" charset="0"/>
                <a:cs typeface="Arial" pitchFamily="34" charset="0"/>
              </a:rPr>
              <a:t>group, </a:t>
            </a:r>
            <a:r>
              <a:rPr lang="en-US" u="none" dirty="0">
                <a:latin typeface="Arial" pitchFamily="34" charset="0"/>
                <a:cs typeface="Arial" pitchFamily="34" charset="0"/>
              </a:rPr>
              <a:t>shows ionic current levels from two experiments superimposed on each other. </a:t>
            </a:r>
            <a:r>
              <a:rPr lang="en-US" u="none" dirty="0" smtClean="0">
                <a:latin typeface="Arial" pitchFamily="34" charset="0"/>
                <a:cs typeface="Arial" pitchFamily="34" charset="0"/>
              </a:rPr>
              <a:t>The </a:t>
            </a:r>
            <a:r>
              <a:rPr lang="en-US" u="none" dirty="0">
                <a:latin typeface="Arial" pitchFamily="34" charset="0"/>
                <a:cs typeface="Arial" pitchFamily="34" charset="0"/>
              </a:rPr>
              <a:t>red trace shows average current values for a DNA sequence context in which methyl-C is at the position shown in red, and the black trace shows the data when </a:t>
            </a:r>
            <a:r>
              <a:rPr lang="en-US" u="none" dirty="0" smtClean="0">
                <a:latin typeface="Arial" pitchFamily="34" charset="0"/>
                <a:cs typeface="Arial" pitchFamily="34" charset="0"/>
              </a:rPr>
              <a:t>there</a:t>
            </a:r>
            <a:r>
              <a:rPr lang="en-US" u="none" baseline="0" dirty="0" smtClean="0">
                <a:latin typeface="Arial" pitchFamily="34" charset="0"/>
                <a:cs typeface="Arial" pitchFamily="34" charset="0"/>
              </a:rPr>
              <a:t> i</a:t>
            </a:r>
            <a:r>
              <a:rPr lang="en-US" u="none" dirty="0" smtClean="0">
                <a:latin typeface="Arial" pitchFamily="34" charset="0"/>
                <a:cs typeface="Arial" pitchFamily="34" charset="0"/>
              </a:rPr>
              <a:t>s </a:t>
            </a:r>
            <a:r>
              <a:rPr lang="en-US" u="none" dirty="0">
                <a:latin typeface="Arial" pitchFamily="34" charset="0"/>
                <a:cs typeface="Arial" pitchFamily="34" charset="0"/>
              </a:rPr>
              <a:t>a C in that position</a:t>
            </a:r>
            <a:r>
              <a:rPr lang="en-US" u="none" dirty="0" smtClean="0">
                <a:latin typeface="Arial" pitchFamily="34" charset="0"/>
                <a:cs typeface="Arial" pitchFamily="34" charset="0"/>
              </a:rPr>
              <a:t>.</a:t>
            </a:r>
            <a:r>
              <a:rPr lang="en-US" b="1" i="0" u="none" dirty="0" smtClean="0">
                <a:latin typeface="Arial" pitchFamily="34" charset="0"/>
                <a:cs typeface="Arial" pitchFamily="34" charset="0"/>
              </a:rPr>
              <a:t> *</a:t>
            </a:r>
            <a:r>
              <a:rPr lang="en-US" b="1" i="0" u="none" baseline="0" dirty="0" smtClean="0">
                <a:latin typeface="Arial" pitchFamily="34" charset="0"/>
                <a:cs typeface="Arial" pitchFamily="34" charset="0"/>
              </a:rPr>
              <a:t> </a:t>
            </a:r>
            <a:r>
              <a:rPr lang="en-US" u="none" dirty="0" smtClean="0">
                <a:latin typeface="Arial" pitchFamily="34" charset="0"/>
                <a:cs typeface="Arial" pitchFamily="34" charset="0"/>
              </a:rPr>
              <a:t>More </a:t>
            </a:r>
            <a:r>
              <a:rPr lang="en-US" u="none" dirty="0">
                <a:latin typeface="Arial" pitchFamily="34" charset="0"/>
                <a:cs typeface="Arial" pitchFamily="34" charset="0"/>
              </a:rPr>
              <a:t>than 2800 measurements were made from 16 different sequence contexts for the 4 nucleotides shown in the green box, with a C, a methyl-C, or a 5-hydroxymethyl-C at the third position. </a:t>
            </a:r>
            <a:r>
              <a:rPr lang="en-US" u="none" dirty="0" smtClean="0">
                <a:latin typeface="Arial" pitchFamily="34" charset="0"/>
                <a:cs typeface="Arial" pitchFamily="34" charset="0"/>
              </a:rPr>
              <a:t>The </a:t>
            </a:r>
            <a:r>
              <a:rPr lang="en-US" u="none" dirty="0">
                <a:latin typeface="Arial" pitchFamily="34" charset="0"/>
                <a:cs typeface="Arial" pitchFamily="34" charset="0"/>
              </a:rPr>
              <a:t>pattern for a particular context </a:t>
            </a:r>
            <a:r>
              <a:rPr lang="en-US" u="none" dirty="0" smtClean="0">
                <a:latin typeface="Arial" pitchFamily="34" charset="0"/>
                <a:cs typeface="Arial" pitchFamily="34" charset="0"/>
              </a:rPr>
              <a:t>wa</a:t>
            </a:r>
            <a:r>
              <a:rPr lang="en-US" u="none" dirty="0">
                <a:latin typeface="Arial" pitchFamily="34" charset="0"/>
                <a:cs typeface="Arial" pitchFamily="34" charset="0"/>
              </a:rPr>
              <a:t>s always very different for methyl vs. </a:t>
            </a:r>
            <a:r>
              <a:rPr lang="en-US" u="none" dirty="0" err="1">
                <a:latin typeface="Arial" pitchFamily="34" charset="0"/>
                <a:cs typeface="Arial" pitchFamily="34" charset="0"/>
              </a:rPr>
              <a:t>hydroxymethyl</a:t>
            </a:r>
            <a:r>
              <a:rPr lang="en-US" u="none" dirty="0">
                <a:latin typeface="Arial" pitchFamily="34" charset="0"/>
                <a:cs typeface="Arial" pitchFamily="34" charset="0"/>
              </a:rPr>
              <a:t>-C. </a:t>
            </a:r>
            <a:endParaRPr lang="en-US" u="none" dirty="0" smtClean="0">
              <a:latin typeface="Arial" pitchFamily="34" charset="0"/>
              <a:cs typeface="Arial" pitchFamily="34" charset="0"/>
            </a:endParaRPr>
          </a:p>
          <a:p>
            <a:endParaRPr lang="en-US" u="none" dirty="0" smtClean="0">
              <a:latin typeface="Arial" pitchFamily="34" charset="0"/>
              <a:cs typeface="Arial" pitchFamily="34" charset="0"/>
            </a:endParaRPr>
          </a:p>
          <a:p>
            <a:r>
              <a:rPr lang="en-US" u="none" dirty="0" smtClean="0">
                <a:latin typeface="Arial" pitchFamily="34" charset="0"/>
                <a:cs typeface="Arial" pitchFamily="34" charset="0"/>
              </a:rPr>
              <a:t>* A </a:t>
            </a:r>
            <a:r>
              <a:rPr lang="en-US" u="none" dirty="0">
                <a:latin typeface="Arial" pitchFamily="34" charset="0"/>
                <a:cs typeface="Arial" pitchFamily="34" charset="0"/>
              </a:rPr>
              <a:t>base-calling algorithm was developed from the </a:t>
            </a:r>
            <a:r>
              <a:rPr lang="en-US" u="none" dirty="0" smtClean="0">
                <a:latin typeface="Arial" pitchFamily="34" charset="0"/>
                <a:cs typeface="Arial" pitchFamily="34" charset="0"/>
              </a:rPr>
              <a:t>data, </a:t>
            </a:r>
            <a:r>
              <a:rPr lang="en-US" u="none" dirty="0">
                <a:latin typeface="Arial" pitchFamily="34" charset="0"/>
                <a:cs typeface="Arial" pitchFamily="34" charset="0"/>
              </a:rPr>
              <a:t>and </a:t>
            </a:r>
            <a:r>
              <a:rPr lang="en-US" u="none" dirty="0" smtClean="0">
                <a:latin typeface="Arial" pitchFamily="34" charset="0"/>
                <a:cs typeface="Arial" pitchFamily="34" charset="0"/>
              </a:rPr>
              <a:t>the average </a:t>
            </a:r>
            <a:r>
              <a:rPr lang="en-US" u="none" dirty="0">
                <a:latin typeface="Arial" pitchFamily="34" charset="0"/>
                <a:cs typeface="Arial" pitchFamily="34" charset="0"/>
              </a:rPr>
              <a:t>accuracy was 97%. </a:t>
            </a:r>
            <a:r>
              <a:rPr lang="en-US" u="none" dirty="0" smtClean="0">
                <a:latin typeface="Arial" pitchFamily="34" charset="0"/>
                <a:cs typeface="Arial" pitchFamily="34" charset="0"/>
              </a:rPr>
              <a:t>For </a:t>
            </a:r>
            <a:r>
              <a:rPr lang="en-US" u="none" dirty="0">
                <a:latin typeface="Arial" pitchFamily="34" charset="0"/>
                <a:cs typeface="Arial" pitchFamily="34" charset="0"/>
              </a:rPr>
              <a:t>some contexts, the base call was uniformly consistent. </a:t>
            </a:r>
            <a:r>
              <a:rPr lang="en-US" u="none" dirty="0" smtClean="0">
                <a:latin typeface="Arial" pitchFamily="34" charset="0"/>
                <a:cs typeface="Arial" pitchFamily="34" charset="0"/>
              </a:rPr>
              <a:t>Work </a:t>
            </a:r>
            <a:r>
              <a:rPr lang="en-US" u="none" dirty="0">
                <a:latin typeface="Arial" pitchFamily="34" charset="0"/>
                <a:cs typeface="Arial" pitchFamily="34" charset="0"/>
              </a:rPr>
              <a:t>continues to improve the </a:t>
            </a:r>
            <a:r>
              <a:rPr lang="en-US" u="none" dirty="0" smtClean="0">
                <a:latin typeface="Arial" pitchFamily="34" charset="0"/>
                <a:cs typeface="Arial" pitchFamily="34" charset="0"/>
              </a:rPr>
              <a:t>base-calling </a:t>
            </a:r>
            <a:r>
              <a:rPr lang="en-US" u="none" dirty="0">
                <a:latin typeface="Arial" pitchFamily="34" charset="0"/>
                <a:cs typeface="Arial" pitchFamily="34" charset="0"/>
              </a:rPr>
              <a:t>method</a:t>
            </a:r>
            <a:r>
              <a:rPr lang="en-US" u="none" dirty="0" smtClean="0">
                <a:latin typeface="Arial" pitchFamily="34" charset="0"/>
                <a:cs typeface="Arial" pitchFamily="34" charset="0"/>
              </a:rPr>
              <a:t>.</a:t>
            </a:r>
            <a:endParaRPr lang="en-US" u="none"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57</a:t>
            </a:fld>
            <a:endParaRPr lang="en-US" dirty="0" smtClean="0">
              <a:solidFill>
                <a:prstClr val="black"/>
              </a:solidFill>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prstGeom prst="rect">
            <a:avLst/>
          </a:prstGeom>
          <a:ln/>
        </p:spPr>
      </p:sp>
      <p:sp>
        <p:nvSpPr>
          <p:cNvPr id="148484" name="Rectangle 3"/>
          <p:cNvSpPr>
            <a:spLocks noGrp="1" noChangeArrowheads="1"/>
          </p:cNvSpPr>
          <p:nvPr>
            <p:ph type="body" idx="1"/>
          </p:nvPr>
        </p:nvSpPr>
        <p:spPr>
          <a:xfrm>
            <a:off x="914404" y="4446592"/>
            <a:ext cx="5308599"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r>
              <a:rPr lang="en-US" dirty="0" smtClean="0">
                <a:latin typeface="Arial" pitchFamily="34" charset="0"/>
                <a:cs typeface="Arial" pitchFamily="34" charset="0"/>
              </a:rPr>
              <a:t>Experiments of a similar design were reported by Mark </a:t>
            </a:r>
            <a:r>
              <a:rPr lang="en-US" dirty="0" err="1" smtClean="0">
                <a:latin typeface="Arial" pitchFamily="34" charset="0"/>
                <a:cs typeface="Arial" pitchFamily="34" charset="0"/>
              </a:rPr>
              <a:t>Akeson’s</a:t>
            </a:r>
            <a:r>
              <a:rPr lang="en-US" dirty="0" smtClean="0">
                <a:latin typeface="Arial" pitchFamily="34" charset="0"/>
                <a:cs typeface="Arial" pitchFamily="34" charset="0"/>
              </a:rPr>
              <a:t> group. * They tested several different statistical models on 3300 translocation measurements to define decision boundaries. Error rates for single-pass detection ranged from 1.7 to 12.2%, depending on the sequence context, leading to a conclusion that even using these preliminary methods, Q40 values for methylation status calls could be made by reading a single molecule 5-19 times.   </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a:p>
            <a:pPr defTabSz="914262">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58</a:t>
            </a:fld>
            <a:endParaRPr lang="en-US" dirty="0" smtClean="0">
              <a:solidFill>
                <a:prstClr val="black"/>
              </a:solidFill>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prstGeom prst="rect">
            <a:avLst/>
          </a:prstGeom>
          <a:ln/>
        </p:spPr>
      </p:sp>
      <p:sp>
        <p:nvSpPr>
          <p:cNvPr id="148484" name="Rectangle 3"/>
          <p:cNvSpPr>
            <a:spLocks noGrp="1" noChangeArrowheads="1"/>
          </p:cNvSpPr>
          <p:nvPr>
            <p:ph type="body" idx="1"/>
          </p:nvPr>
        </p:nvSpPr>
        <p:spPr>
          <a:xfrm>
            <a:off x="368300" y="4446592"/>
            <a:ext cx="6350000"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r>
              <a:rPr lang="en-US" dirty="0" smtClean="0">
                <a:latin typeface="Arial" pitchFamily="34" charset="0"/>
                <a:cs typeface="Arial" pitchFamily="34" charset="0"/>
              </a:rPr>
              <a:t>Many people believe that more robust and less expensive DNA sequencing</a:t>
            </a:r>
            <a:r>
              <a:rPr lang="en-US" baseline="0" dirty="0" smtClean="0">
                <a:latin typeface="Arial" pitchFamily="34" charset="0"/>
                <a:cs typeface="Arial" pitchFamily="34" charset="0"/>
              </a:rPr>
              <a:t> systems will ultimately be developed from solid-state nanopores. </a:t>
            </a:r>
            <a:r>
              <a:rPr lang="en-US" dirty="0" smtClean="0">
                <a:latin typeface="Arial" pitchFamily="34" charset="0"/>
                <a:cs typeface="Arial" pitchFamily="34" charset="0"/>
              </a:rPr>
              <a:t>Just as</a:t>
            </a:r>
            <a:r>
              <a:rPr lang="en-US" baseline="0" dirty="0" smtClean="0">
                <a:latin typeface="Arial" pitchFamily="34" charset="0"/>
                <a:cs typeface="Arial" pitchFamily="34" charset="0"/>
              </a:rPr>
              <a:t> protein nanopores require an enzyme as a stepper motor to control the rate of DNA movement through the pore, * </a:t>
            </a:r>
            <a:r>
              <a:rPr lang="en-US" dirty="0" smtClean="0">
                <a:latin typeface="Arial" pitchFamily="34" charset="0"/>
                <a:cs typeface="Arial" pitchFamily="34" charset="0"/>
              </a:rPr>
              <a:t>methods are also needed</a:t>
            </a:r>
            <a:r>
              <a:rPr lang="en-US" baseline="0" dirty="0" smtClean="0">
                <a:latin typeface="Arial" pitchFamily="34" charset="0"/>
                <a:cs typeface="Arial" pitchFamily="34" charset="0"/>
              </a:rPr>
              <a:t> to slow the DNA moving through solid-state pores if they are to used as DNA sequencing sensors; this is because DNA on its own would move through the nanopore too quickly to enable high-quality base calls. </a:t>
            </a:r>
            <a:r>
              <a:rPr lang="en-US" u="none" baseline="0" dirty="0" smtClean="0">
                <a:latin typeface="Arial" pitchFamily="34" charset="0"/>
                <a:cs typeface="Arial" pitchFamily="34" charset="0"/>
              </a:rPr>
              <a:t>In the past few months, several groups have taught us how to do this using different approaches in various solid-state pores. * A group at Boston University showed how to slow DNA by coating silicon nitride pores with a layer of amine groups and modifying the pH of the surrounding solution. </a:t>
            </a:r>
          </a:p>
          <a:p>
            <a:pPr lvl="1" defTabSz="939729" eaLnBrk="1" fontAlgn="auto" hangingPunct="1">
              <a:spcAft>
                <a:spcPts val="0"/>
              </a:spcAft>
              <a:defRPr/>
            </a:pPr>
            <a:endParaRPr lang="en-US" u="none" baseline="0" dirty="0" smtClean="0">
              <a:latin typeface="Arial" pitchFamily="34" charset="0"/>
              <a:cs typeface="Arial" pitchFamily="34" charset="0"/>
            </a:endParaRPr>
          </a:p>
          <a:p>
            <a:pPr lvl="1" defTabSz="939729" eaLnBrk="1" fontAlgn="auto" hangingPunct="1">
              <a:spcAft>
                <a:spcPts val="0"/>
              </a:spcAft>
              <a:defRPr/>
            </a:pPr>
            <a:r>
              <a:rPr lang="en-US" u="none" baseline="0" dirty="0" smtClean="0">
                <a:latin typeface="Arial" pitchFamily="34" charset="0"/>
                <a:cs typeface="Arial" pitchFamily="34" charset="0"/>
              </a:rPr>
              <a:t>* The same group could demonstrate DNA slowing when the side of the nanopore facing the DNA sample chamber is coated with a layer of hydrophobic </a:t>
            </a:r>
            <a:r>
              <a:rPr lang="en-US" u="none" baseline="0" dirty="0" err="1" smtClean="0">
                <a:latin typeface="Arial" pitchFamily="34" charset="0"/>
                <a:cs typeface="Arial" pitchFamily="34" charset="0"/>
              </a:rPr>
              <a:t>nanofiber</a:t>
            </a:r>
            <a:r>
              <a:rPr lang="en-US" u="none" baseline="0" dirty="0" smtClean="0">
                <a:latin typeface="Arial" pitchFamily="34" charset="0"/>
                <a:cs typeface="Arial" pitchFamily="34" charset="0"/>
              </a:rPr>
              <a:t> mesh. </a:t>
            </a:r>
          </a:p>
          <a:p>
            <a:pPr lvl="1" defTabSz="939729" eaLnBrk="1" fontAlgn="auto" hangingPunct="1">
              <a:spcAft>
                <a:spcPts val="0"/>
              </a:spcAft>
              <a:defRPr/>
            </a:pPr>
            <a:endParaRPr lang="en-US" u="none" baseline="0" dirty="0" smtClean="0">
              <a:latin typeface="Arial" pitchFamily="34" charset="0"/>
              <a:cs typeface="Arial" pitchFamily="34" charset="0"/>
            </a:endParaRPr>
          </a:p>
          <a:p>
            <a:pPr lvl="1" defTabSz="939729" eaLnBrk="1" fontAlgn="auto" hangingPunct="1">
              <a:spcAft>
                <a:spcPts val="0"/>
              </a:spcAft>
              <a:defRPr/>
            </a:pPr>
            <a:r>
              <a:rPr lang="en-US" u="none" baseline="0" dirty="0" smtClean="0">
                <a:latin typeface="Arial" pitchFamily="34" charset="0"/>
                <a:cs typeface="Arial" pitchFamily="34" charset="0"/>
              </a:rPr>
              <a:t>* An Arizona State University group showed that by modifying a platinum electrode that lies atop a silicon nitride pore (with recognition molecules that transiently hydrogen-bond to DNA), translocation is slowed by about 10-fold. </a:t>
            </a:r>
          </a:p>
          <a:p>
            <a:pPr lvl="1" defTabSz="939729" eaLnBrk="1" fontAlgn="auto" hangingPunct="1">
              <a:spcAft>
                <a:spcPts val="0"/>
              </a:spcAft>
              <a:defRPr/>
            </a:pPr>
            <a:endParaRPr lang="en-US" u="none" baseline="0" dirty="0" smtClean="0">
              <a:latin typeface="Arial" pitchFamily="34" charset="0"/>
              <a:cs typeface="Arial" pitchFamily="34" charset="0"/>
            </a:endParaRPr>
          </a:p>
          <a:p>
            <a:pPr lvl="1" defTabSz="939729" eaLnBrk="1" fontAlgn="auto" hangingPunct="1">
              <a:spcAft>
                <a:spcPts val="0"/>
              </a:spcAft>
              <a:defRPr/>
            </a:pPr>
            <a:r>
              <a:rPr lang="en-US" u="none" baseline="0" dirty="0" smtClean="0">
                <a:latin typeface="Arial" pitchFamily="34" charset="0"/>
                <a:cs typeface="Arial" pitchFamily="34" charset="0"/>
              </a:rPr>
              <a:t>* And a group at Northeastern University showed that nanopores in hafnium oxide, which is a material that may be more stable than silicon nitride under conditions needed for nanopore sequencing, transport both double-stranded and single-stranded DNA more slowly than do the silicon nitride pores.  </a:t>
            </a:r>
          </a:p>
          <a:p>
            <a:pPr lvl="1" defTabSz="939729" eaLnBrk="1" fontAlgn="auto" hangingPunct="1">
              <a:spcAft>
                <a:spcPts val="0"/>
              </a:spcAft>
              <a:defRPr/>
            </a:pPr>
            <a:endParaRPr lang="en-US" baseline="0" dirty="0" smtClean="0">
              <a:latin typeface="Arial" pitchFamily="34" charset="0"/>
              <a:cs typeface="Arial" pitchFamily="34" charset="0"/>
            </a:endParaRPr>
          </a:p>
          <a:p>
            <a:pPr lvl="1">
              <a:defRPr/>
            </a:pP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59</a:t>
            </a:fld>
            <a:endParaRPr lang="en-US" dirty="0" smtClean="0">
              <a:solidFill>
                <a:prstClr val="black"/>
              </a:solidFill>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And we will start</a:t>
            </a:r>
            <a:r>
              <a:rPr lang="en-US" baseline="0" dirty="0" smtClean="0">
                <a:latin typeface="Arial" pitchFamily="34" charset="0"/>
                <a:cs typeface="Arial" pitchFamily="34" charset="0"/>
              </a:rPr>
              <a:t> with some General NHGRI Updates.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046163" y="701675"/>
            <a:ext cx="4679950" cy="3509963"/>
          </a:xfrm>
          <a:prstGeom prst="rect">
            <a:avLst/>
          </a:prstGeom>
          <a:ln/>
        </p:spPr>
      </p:sp>
      <p:sp>
        <p:nvSpPr>
          <p:cNvPr id="148484" name="Rectangle 3"/>
          <p:cNvSpPr>
            <a:spLocks noGrp="1" noChangeArrowheads="1"/>
          </p:cNvSpPr>
          <p:nvPr>
            <p:ph type="body" idx="1"/>
          </p:nvPr>
        </p:nvSpPr>
        <p:spPr>
          <a:xfrm>
            <a:off x="914404" y="4446592"/>
            <a:ext cx="5308599"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pPr marL="0" lvl="1" indent="0">
              <a:buFont typeface="Arial" charset="0"/>
              <a:buNone/>
              <a:defRPr/>
            </a:pPr>
            <a:r>
              <a:rPr lang="en-US" u="none" baseline="0" dirty="0" smtClean="0">
                <a:latin typeface="Arial" pitchFamily="34" charset="0"/>
                <a:cs typeface="Arial" pitchFamily="34" charset="0"/>
              </a:rPr>
              <a:t>Dynamic control of the DNA translocation rate may also be possible. A group at the University of Illinois demonstrated by computer modeling that local heating can be used to control the stretching and motion of single-stranded DNA through a silicon nitride </a:t>
            </a:r>
            <a:r>
              <a:rPr lang="en-US" u="none" baseline="0" dirty="0" err="1" smtClean="0">
                <a:latin typeface="Arial" pitchFamily="34" charset="0"/>
                <a:cs typeface="Arial" pitchFamily="34" charset="0"/>
              </a:rPr>
              <a:t>nanopore</a:t>
            </a:r>
            <a:r>
              <a:rPr lang="en-US" u="none" baseline="0" dirty="0" smtClean="0">
                <a:latin typeface="Arial" pitchFamily="34" charset="0"/>
                <a:cs typeface="Arial" pitchFamily="34" charset="0"/>
              </a:rPr>
              <a:t>, and that heating can be controlled dynamically if produced by shining a laser beam on the edge of the pore.   </a:t>
            </a:r>
          </a:p>
          <a:p>
            <a:pPr marL="171450" lvl="1" indent="-171450">
              <a:buFont typeface="Arial" charset="0"/>
              <a:buChar char="•"/>
              <a:defRPr/>
            </a:pPr>
            <a:endParaRPr lang="en-US" u="none" dirty="0" smtClean="0">
              <a:latin typeface="Arial" pitchFamily="34" charset="0"/>
              <a:cs typeface="Arial" pitchFamily="34" charset="0"/>
            </a:endParaRPr>
          </a:p>
          <a:p>
            <a:pPr lvl="1">
              <a:defRPr/>
            </a:pPr>
            <a:r>
              <a:rPr lang="en-US" b="0" u="none" dirty="0" smtClean="0">
                <a:latin typeface="Arial" pitchFamily="34" charset="0"/>
                <a:cs typeface="Arial" pitchFamily="34" charset="0"/>
              </a:rPr>
              <a:t>* And </a:t>
            </a:r>
            <a:r>
              <a:rPr lang="en-US" u="none" dirty="0" smtClean="0">
                <a:latin typeface="Arial" pitchFamily="34" charset="0"/>
                <a:cs typeface="Arial" pitchFamily="34" charset="0"/>
              </a:rPr>
              <a:t>a Boston University group showed that shining low-power laser light on a nanopore changes the charge relationships at the metal surface and slows by about 10-fold the rate of DNA translocation through the pore. Further, the effect is completely reversible by switching the laser on and off. </a:t>
            </a:r>
          </a:p>
          <a:p>
            <a:pPr lvl="1">
              <a:defRPr/>
            </a:pPr>
            <a:endParaRPr lang="en-US" u="none" dirty="0" smtClean="0">
              <a:latin typeface="Arial" pitchFamily="34" charset="0"/>
              <a:cs typeface="Arial" pitchFamily="34" charset="0"/>
            </a:endParaRPr>
          </a:p>
          <a:p>
            <a:pPr lvl="1">
              <a:defRPr/>
            </a:pPr>
            <a:r>
              <a:rPr lang="en-US" u="none" dirty="0" smtClean="0">
                <a:latin typeface="Arial" pitchFamily="34" charset="0"/>
                <a:cs typeface="Arial" pitchFamily="34" charset="0"/>
              </a:rPr>
              <a:t>These last few slides show examples of the research NHGRI is supporting to stimulate the development of what we</a:t>
            </a:r>
            <a:r>
              <a:rPr lang="en-US" u="none" baseline="0" dirty="0" smtClean="0">
                <a:latin typeface="Arial" pitchFamily="34" charset="0"/>
                <a:cs typeface="Arial" pitchFamily="34" charset="0"/>
              </a:rPr>
              <a:t> anticipate may become </a:t>
            </a:r>
            <a:r>
              <a:rPr lang="en-US" u="none" dirty="0" smtClean="0">
                <a:latin typeface="Arial" pitchFamily="34" charset="0"/>
                <a:cs typeface="Arial" pitchFamily="34" charset="0"/>
              </a:rPr>
              <a:t>an entirely</a:t>
            </a:r>
            <a:r>
              <a:rPr lang="en-US" u="none" baseline="0" dirty="0" smtClean="0">
                <a:latin typeface="Arial" pitchFamily="34" charset="0"/>
                <a:cs typeface="Arial" pitchFamily="34" charset="0"/>
              </a:rPr>
              <a:t> new way to sequence DNA, one that may overcome some of the shortcomings of current methods.</a:t>
            </a:r>
            <a:endParaRPr lang="en-US" u="none" dirty="0" smtClean="0">
              <a:latin typeface="Arial" pitchFamily="34" charset="0"/>
              <a:cs typeface="Arial" pitchFamily="34" charset="0"/>
            </a:endParaRPr>
          </a:p>
          <a:p>
            <a:pPr lvl="1">
              <a:defRPr/>
            </a:pPr>
            <a:endParaRPr lang="en-US" u="none"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60</a:t>
            </a:fld>
            <a:endParaRPr lang="en-US" dirty="0" smtClean="0">
              <a:solidFill>
                <a:prstClr val="black"/>
              </a:solidFill>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03325" y="703263"/>
            <a:ext cx="4679950" cy="3509962"/>
          </a:xfrm>
          <a:prstGeom prst="rect">
            <a:avLst/>
          </a:prstGeom>
          <a:ln/>
        </p:spPr>
      </p:sp>
      <p:sp>
        <p:nvSpPr>
          <p:cNvPr id="148484" name="Rectangle 3"/>
          <p:cNvSpPr>
            <a:spLocks noGrp="1" noChangeArrowheads="1"/>
          </p:cNvSpPr>
          <p:nvPr>
            <p:ph type="body" idx="1"/>
          </p:nvPr>
        </p:nvSpPr>
        <p:spPr>
          <a:xfrm>
            <a:off x="914404" y="4446592"/>
            <a:ext cx="5308599"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pPr defTabSz="914262">
              <a:defRPr/>
            </a:pPr>
            <a:r>
              <a:rPr lang="en-US" dirty="0" smtClean="0">
                <a:latin typeface="Arial" pitchFamily="34" charset="0"/>
                <a:cs typeface="Arial" pitchFamily="34" charset="0"/>
              </a:rPr>
              <a:t>That said, even the current set of DNA sequencing methods have seen truly </a:t>
            </a:r>
            <a:r>
              <a:rPr lang="en-US" baseline="0" dirty="0" smtClean="0">
                <a:latin typeface="Arial" pitchFamily="34" charset="0"/>
                <a:cs typeface="Arial" pitchFamily="34" charset="0"/>
              </a:rPr>
              <a:t>remarkable advances and changes over the last few months.</a:t>
            </a:r>
          </a:p>
          <a:p>
            <a:pPr defTabSz="914262">
              <a:defRPr/>
            </a:pPr>
            <a:endParaRPr lang="en-US" baseline="0" dirty="0" smtClean="0">
              <a:latin typeface="Arial" pitchFamily="34" charset="0"/>
              <a:cs typeface="Arial" pitchFamily="34" charset="0"/>
            </a:endParaRPr>
          </a:p>
          <a:p>
            <a:pPr defTabSz="914262">
              <a:defRPr/>
            </a:pPr>
            <a:r>
              <a:rPr lang="en-US" baseline="0" dirty="0" smtClean="0">
                <a:latin typeface="Arial" pitchFamily="34" charset="0"/>
                <a:cs typeface="Arial" pitchFamily="34" charset="0"/>
              </a:rPr>
              <a:t>* One vendor announced the imminent release of a new suite of systems that are claimed will further lower the cost and dramatically increase the throughput of genome sequencing.</a:t>
            </a:r>
          </a:p>
          <a:p>
            <a:pPr defTabSz="914262">
              <a:defRPr/>
            </a:pPr>
            <a:endParaRPr lang="en-US" baseline="0" dirty="0" smtClean="0">
              <a:latin typeface="Arial" pitchFamily="34" charset="0"/>
              <a:cs typeface="Arial" pitchFamily="34" charset="0"/>
            </a:endParaRPr>
          </a:p>
          <a:p>
            <a:pPr defTabSz="914262">
              <a:defRPr/>
            </a:pPr>
            <a:r>
              <a:rPr lang="en-US" baseline="0" dirty="0" smtClean="0">
                <a:latin typeface="Arial" pitchFamily="34" charset="0"/>
                <a:cs typeface="Arial" pitchFamily="34" charset="0"/>
              </a:rPr>
              <a:t>* One of the world’s largest DNA sequencing and analysis organizations acquired a major DNA sequencing service provider.</a:t>
            </a:r>
          </a:p>
          <a:p>
            <a:pPr defTabSz="914262">
              <a:defRPr/>
            </a:pPr>
            <a:endParaRPr lang="en-US" baseline="0" dirty="0" smtClean="0">
              <a:latin typeface="Arial" pitchFamily="34" charset="0"/>
              <a:cs typeface="Arial" pitchFamily="34" charset="0"/>
            </a:endParaRPr>
          </a:p>
          <a:p>
            <a:pPr defTabSz="914262">
              <a:defRPr/>
            </a:pPr>
            <a:r>
              <a:rPr lang="en-US" baseline="0" dirty="0" smtClean="0">
                <a:latin typeface="Arial" pitchFamily="34" charset="0"/>
                <a:cs typeface="Arial" pitchFamily="34" charset="0"/>
              </a:rPr>
              <a:t>* Two companies announced new chemistries for improved performance.</a:t>
            </a:r>
          </a:p>
          <a:p>
            <a:pPr defTabSz="914262">
              <a:defRPr/>
            </a:pPr>
            <a:endParaRPr lang="en-US" baseline="0" dirty="0" smtClean="0">
              <a:latin typeface="Arial" pitchFamily="34" charset="0"/>
              <a:cs typeface="Arial" pitchFamily="34" charset="0"/>
            </a:endParaRPr>
          </a:p>
          <a:p>
            <a:pPr defTabSz="914262">
              <a:defRPr/>
            </a:pPr>
            <a:r>
              <a:rPr lang="en-US" baseline="0" dirty="0" smtClean="0">
                <a:latin typeface="Arial" pitchFamily="34" charset="0"/>
                <a:cs typeface="Arial" pitchFamily="34" charset="0"/>
              </a:rPr>
              <a:t>* And one company has announced an access program for their new technology. </a:t>
            </a:r>
          </a:p>
          <a:p>
            <a:pPr defTabSz="914262">
              <a:defRPr/>
            </a:pPr>
            <a:endParaRPr lang="en-US" dirty="0" smtClean="0">
              <a:latin typeface="Arial" pitchFamily="34" charset="0"/>
              <a:cs typeface="Arial" pitchFamily="34" charset="0"/>
            </a:endParaRPr>
          </a:p>
          <a:p>
            <a:pPr defTabSz="914262">
              <a:defRPr/>
            </a:pPr>
            <a:r>
              <a:rPr lang="en-US" dirty="0" smtClean="0">
                <a:latin typeface="Arial" pitchFamily="34" charset="0"/>
                <a:cs typeface="Arial" pitchFamily="34" charset="0"/>
              </a:rPr>
              <a:t>Needless</a:t>
            </a:r>
            <a:r>
              <a:rPr lang="en-US" baseline="0" dirty="0" smtClean="0">
                <a:latin typeface="Arial" pitchFamily="34" charset="0"/>
                <a:cs typeface="Arial" pitchFamily="34" charset="0"/>
              </a:rPr>
              <a:t> to say, it is far from ‘sleepy times’ in the world of DNA sequencing technologies, and that is good for everything that NHGRI is interested in pursuing.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61</a:t>
            </a:fld>
            <a:endParaRPr lang="en-US" dirty="0" smtClean="0">
              <a:solidFill>
                <a:prstClr val="black"/>
              </a:solidFill>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664369" y="4256526"/>
            <a:ext cx="5713571" cy="5103374"/>
          </a:xfrm>
          <a:noFill/>
        </p:spPr>
        <p:txBody>
          <a:bodyPr wrap="square" numCol="1" anchor="t" anchorCtr="0" compatLnSpc="1">
            <a:prstTxWarp prst="textNoShape">
              <a:avLst/>
            </a:prstTxWarp>
          </a:bodyPr>
          <a:lstStyle/>
          <a:p>
            <a:r>
              <a:rPr lang="en-US" dirty="0" smtClean="0">
                <a:latin typeface="Arial" pitchFamily="34" charset="0"/>
                <a:cs typeface="Arial" pitchFamily="34" charset="0"/>
              </a:rPr>
              <a:t>The </a:t>
            </a:r>
            <a:r>
              <a:rPr lang="en-US" dirty="0">
                <a:latin typeface="Arial" pitchFamily="34" charset="0"/>
                <a:cs typeface="Arial" pitchFamily="34" charset="0"/>
              </a:rPr>
              <a:t>goal of the Encyclopedia of DNA </a:t>
            </a:r>
            <a:r>
              <a:rPr lang="en-US" dirty="0" smtClean="0">
                <a:latin typeface="Arial" pitchFamily="34" charset="0"/>
                <a:cs typeface="Arial" pitchFamily="34" charset="0"/>
              </a:rPr>
              <a:t>Elements</a:t>
            </a:r>
            <a:r>
              <a:rPr lang="en-US" baseline="0" dirty="0" smtClean="0">
                <a:latin typeface="Arial" pitchFamily="34" charset="0"/>
                <a:cs typeface="Arial" pitchFamily="34" charset="0"/>
              </a:rPr>
              <a:t> (</a:t>
            </a:r>
            <a:r>
              <a:rPr lang="en-US" dirty="0" smtClean="0">
                <a:latin typeface="Arial" pitchFamily="34" charset="0"/>
                <a:cs typeface="Arial" pitchFamily="34" charset="0"/>
              </a:rPr>
              <a:t>or ENCODE) project </a:t>
            </a:r>
            <a:r>
              <a:rPr lang="en-US" dirty="0">
                <a:latin typeface="Arial" pitchFamily="34" charset="0"/>
                <a:cs typeface="Arial" pitchFamily="34" charset="0"/>
              </a:rPr>
              <a:t>is to create a catalog of all functional elements in the genome, and to make that catalog freely available as a resource to the biomedical community.  </a:t>
            </a:r>
          </a:p>
          <a:p>
            <a:r>
              <a:rPr lang="en-US" dirty="0">
                <a:latin typeface="Arial" pitchFamily="34" charset="0"/>
                <a:cs typeface="Arial" pitchFamily="34" charset="0"/>
              </a:rPr>
              <a:t> </a:t>
            </a:r>
          </a:p>
          <a:p>
            <a:r>
              <a:rPr lang="en-US" dirty="0" smtClean="0">
                <a:latin typeface="Arial" pitchFamily="34" charset="0"/>
                <a:cs typeface="Arial" pitchFamily="34" charset="0"/>
              </a:rPr>
              <a:t>* ENCODE continues to pursue</a:t>
            </a:r>
            <a:r>
              <a:rPr lang="en-US" baseline="0" dirty="0" smtClean="0">
                <a:latin typeface="Arial" pitchFamily="34" charset="0"/>
                <a:cs typeface="Arial" pitchFamily="34" charset="0"/>
              </a:rPr>
              <a:t> various important outreach activities. </a:t>
            </a:r>
            <a:r>
              <a:rPr lang="en-US" dirty="0" smtClean="0">
                <a:latin typeface="Arial" pitchFamily="34" charset="0"/>
                <a:cs typeface="Arial" pitchFamily="34" charset="0"/>
              </a:rPr>
              <a:t>A </a:t>
            </a:r>
            <a:r>
              <a:rPr lang="en-US" dirty="0">
                <a:latin typeface="Arial" pitchFamily="34" charset="0"/>
                <a:cs typeface="Arial" pitchFamily="34" charset="0"/>
              </a:rPr>
              <a:t>tutorial on how to use ENCODE and </a:t>
            </a:r>
            <a:r>
              <a:rPr lang="en-US" dirty="0" smtClean="0">
                <a:latin typeface="Arial" pitchFamily="34" charset="0"/>
                <a:cs typeface="Arial" pitchFamily="34" charset="0"/>
              </a:rPr>
              <a:t>the NIH Roadmap </a:t>
            </a:r>
            <a:r>
              <a:rPr lang="en-US" dirty="0">
                <a:latin typeface="Arial" pitchFamily="34" charset="0"/>
                <a:cs typeface="Arial" pitchFamily="34" charset="0"/>
              </a:rPr>
              <a:t>Epigenomics data was held at the annual </a:t>
            </a:r>
            <a:r>
              <a:rPr lang="en-US" dirty="0" smtClean="0">
                <a:latin typeface="Arial" pitchFamily="34" charset="0"/>
                <a:cs typeface="Arial" pitchFamily="34" charset="0"/>
              </a:rPr>
              <a:t>ASHG meeting </a:t>
            </a:r>
            <a:r>
              <a:rPr lang="en-US" dirty="0">
                <a:latin typeface="Arial" pitchFamily="34" charset="0"/>
                <a:cs typeface="Arial" pitchFamily="34" charset="0"/>
              </a:rPr>
              <a:t>in October and the </a:t>
            </a:r>
            <a:r>
              <a:rPr lang="en-US" dirty="0" smtClean="0">
                <a:latin typeface="Arial" pitchFamily="34" charset="0"/>
                <a:cs typeface="Arial" pitchFamily="34" charset="0"/>
              </a:rPr>
              <a:t>Cohorts </a:t>
            </a:r>
            <a:r>
              <a:rPr lang="en-US" dirty="0">
                <a:latin typeface="Arial" pitchFamily="34" charset="0"/>
                <a:cs typeface="Arial" pitchFamily="34" charset="0"/>
              </a:rPr>
              <a:t>for Heart and Aging Research in Genomic </a:t>
            </a:r>
            <a:r>
              <a:rPr lang="en-US" dirty="0" smtClean="0">
                <a:latin typeface="Arial" pitchFamily="34" charset="0"/>
                <a:cs typeface="Arial" pitchFamily="34" charset="0"/>
              </a:rPr>
              <a:t>Epidemiology</a:t>
            </a:r>
            <a:r>
              <a:rPr lang="en-US" baseline="0" dirty="0" smtClean="0">
                <a:latin typeface="Arial" pitchFamily="34" charset="0"/>
                <a:cs typeface="Arial" pitchFamily="34" charset="0"/>
              </a:rPr>
              <a:t> (</a:t>
            </a:r>
            <a:r>
              <a:rPr lang="en-US" dirty="0" smtClean="0">
                <a:latin typeface="Arial" pitchFamily="34" charset="0"/>
                <a:cs typeface="Arial" pitchFamily="34" charset="0"/>
              </a:rPr>
              <a:t>or CHARGE)</a:t>
            </a:r>
            <a:r>
              <a:rPr lang="en-US" baseline="0" dirty="0" smtClean="0">
                <a:latin typeface="Arial" pitchFamily="34" charset="0"/>
                <a:cs typeface="Arial" pitchFamily="34" charset="0"/>
              </a:rPr>
              <a:t> </a:t>
            </a:r>
            <a:r>
              <a:rPr lang="en-US" dirty="0" smtClean="0">
                <a:latin typeface="Arial" pitchFamily="34" charset="0"/>
                <a:cs typeface="Arial" pitchFamily="34" charset="0"/>
              </a:rPr>
              <a:t>Consortium </a:t>
            </a:r>
            <a:r>
              <a:rPr lang="en-US" dirty="0">
                <a:latin typeface="Arial" pitchFamily="34" charset="0"/>
                <a:cs typeface="Arial" pitchFamily="34" charset="0"/>
              </a:rPr>
              <a:t>meeting in January. The ASHG tutorial was attended by about 120 </a:t>
            </a:r>
            <a:r>
              <a:rPr lang="en-US" dirty="0" smtClean="0">
                <a:latin typeface="Arial" pitchFamily="34" charset="0"/>
                <a:cs typeface="Arial" pitchFamily="34" charset="0"/>
              </a:rPr>
              <a:t>people,</a:t>
            </a:r>
            <a:r>
              <a:rPr lang="en-US" baseline="0" dirty="0" smtClean="0">
                <a:latin typeface="Arial" pitchFamily="34" charset="0"/>
                <a:cs typeface="Arial" pitchFamily="34" charset="0"/>
              </a:rPr>
              <a:t> with the </a:t>
            </a:r>
            <a:r>
              <a:rPr lang="en-US" dirty="0" smtClean="0">
                <a:latin typeface="Arial" pitchFamily="34" charset="0"/>
                <a:cs typeface="Arial" pitchFamily="34" charset="0"/>
              </a:rPr>
              <a:t>slides </a:t>
            </a:r>
            <a:r>
              <a:rPr lang="en-US" dirty="0">
                <a:latin typeface="Arial" pitchFamily="34" charset="0"/>
                <a:cs typeface="Arial" pitchFamily="34" charset="0"/>
              </a:rPr>
              <a:t>and handouts </a:t>
            </a:r>
            <a:r>
              <a:rPr lang="en-US" dirty="0" smtClean="0">
                <a:latin typeface="Arial" pitchFamily="34" charset="0"/>
                <a:cs typeface="Arial" pitchFamily="34" charset="0"/>
              </a:rPr>
              <a:t>available </a:t>
            </a:r>
            <a:r>
              <a:rPr lang="en-US" dirty="0">
                <a:latin typeface="Arial" pitchFamily="34" charset="0"/>
                <a:cs typeface="Arial" pitchFamily="34" charset="0"/>
              </a:rPr>
              <a:t>on the genome.gov website. </a:t>
            </a:r>
            <a:r>
              <a:rPr lang="en-US" dirty="0" smtClean="0">
                <a:latin typeface="Arial" pitchFamily="34" charset="0"/>
                <a:cs typeface="Arial" pitchFamily="34" charset="0"/>
              </a:rPr>
              <a:t>Approximately</a:t>
            </a:r>
            <a:r>
              <a:rPr lang="en-US" baseline="0" dirty="0" smtClean="0">
                <a:latin typeface="Arial" pitchFamily="34" charset="0"/>
                <a:cs typeface="Arial" pitchFamily="34" charset="0"/>
              </a:rPr>
              <a:t> 200 researchers attended the </a:t>
            </a:r>
            <a:r>
              <a:rPr lang="en-US" dirty="0">
                <a:latin typeface="Arial" pitchFamily="34" charset="0"/>
                <a:cs typeface="Arial" pitchFamily="34" charset="0"/>
              </a:rPr>
              <a:t>CHARGE-ENCODE </a:t>
            </a:r>
            <a:r>
              <a:rPr lang="en-US" dirty="0" smtClean="0">
                <a:latin typeface="Arial" pitchFamily="34" charset="0"/>
                <a:cs typeface="Arial" pitchFamily="34" charset="0"/>
              </a:rPr>
              <a:t>tutorial, </a:t>
            </a:r>
            <a:r>
              <a:rPr lang="en-US" dirty="0">
                <a:latin typeface="Arial" pitchFamily="34" charset="0"/>
                <a:cs typeface="Arial" pitchFamily="34" charset="0"/>
              </a:rPr>
              <a:t>which familiarized the CHARGE Consortium with the ENCODE resource and provided an opportunity to discuss new collaborations between ENCODE and CHARGE </a:t>
            </a:r>
            <a:r>
              <a:rPr lang="en-US" dirty="0" smtClean="0">
                <a:latin typeface="Arial" pitchFamily="34" charset="0"/>
                <a:cs typeface="Arial" pitchFamily="34" charset="0"/>
              </a:rPr>
              <a:t>investigators; a </a:t>
            </a:r>
            <a:r>
              <a:rPr lang="en-US" dirty="0" err="1">
                <a:latin typeface="Arial" pitchFamily="34" charset="0"/>
                <a:cs typeface="Arial" pitchFamily="34" charset="0"/>
              </a:rPr>
              <a:t>slidecast</a:t>
            </a:r>
            <a:r>
              <a:rPr lang="en-US" dirty="0">
                <a:latin typeface="Arial" pitchFamily="34" charset="0"/>
                <a:cs typeface="Arial" pitchFamily="34" charset="0"/>
              </a:rPr>
              <a:t> will be developed to broadly share information </a:t>
            </a:r>
            <a:r>
              <a:rPr lang="en-US" dirty="0" smtClean="0">
                <a:latin typeface="Arial" pitchFamily="34" charset="0"/>
                <a:cs typeface="Arial" pitchFamily="34" charset="0"/>
              </a:rPr>
              <a:t>presented </a:t>
            </a:r>
            <a:r>
              <a:rPr lang="en-US" dirty="0">
                <a:latin typeface="Arial" pitchFamily="34" charset="0"/>
                <a:cs typeface="Arial" pitchFamily="34" charset="0"/>
              </a:rPr>
              <a:t>at the CHARGE-ENCODE workshop with the wider research community.</a:t>
            </a:r>
          </a:p>
          <a:p>
            <a:endParaRPr lang="en-US" dirty="0">
              <a:latin typeface="Arial" pitchFamily="34" charset="0"/>
              <a:cs typeface="Arial" pitchFamily="34" charset="0"/>
            </a:endParaRPr>
          </a:p>
          <a:p>
            <a:r>
              <a:rPr lang="en-US" dirty="0">
                <a:latin typeface="Arial" pitchFamily="34" charset="0"/>
                <a:cs typeface="Arial" pitchFamily="34" charset="0"/>
              </a:rPr>
              <a:t>* </a:t>
            </a:r>
            <a:r>
              <a:rPr lang="en-US" dirty="0" smtClean="0">
                <a:latin typeface="Arial" pitchFamily="34" charset="0"/>
                <a:cs typeface="Arial" pitchFamily="34" charset="0"/>
              </a:rPr>
              <a:t>The number of publications using ENCODE data continues</a:t>
            </a:r>
            <a:r>
              <a:rPr lang="en-US" baseline="0" dirty="0" smtClean="0">
                <a:latin typeface="Arial" pitchFamily="34" charset="0"/>
                <a:cs typeface="Arial" pitchFamily="34" charset="0"/>
              </a:rPr>
              <a:t> to grow at an impressive pace, as shown here. </a:t>
            </a:r>
            <a:r>
              <a:rPr lang="en-US" dirty="0" smtClean="0">
                <a:latin typeface="Arial" pitchFamily="34" charset="0"/>
                <a:cs typeface="Arial" pitchFamily="34" charset="0"/>
              </a:rPr>
              <a:t>ENCODE-funded papers now include 23</a:t>
            </a:r>
            <a:r>
              <a:rPr lang="en-US" baseline="0" dirty="0" smtClean="0">
                <a:latin typeface="Arial" pitchFamily="34" charset="0"/>
                <a:cs typeface="Arial" pitchFamily="34" charset="0"/>
              </a:rPr>
              <a:t> </a:t>
            </a:r>
            <a:r>
              <a:rPr lang="en-US" dirty="0" smtClean="0">
                <a:latin typeface="Arial" pitchFamily="34" charset="0"/>
                <a:cs typeface="Arial" pitchFamily="34" charset="0"/>
              </a:rPr>
              <a:t>publications </a:t>
            </a:r>
            <a:r>
              <a:rPr lang="en-US" baseline="0" dirty="0" smtClean="0">
                <a:latin typeface="Arial" pitchFamily="34" charset="0"/>
                <a:cs typeface="Arial" pitchFamily="34" charset="0"/>
              </a:rPr>
              <a:t>by the mouse ENCODE group, </a:t>
            </a:r>
            <a:r>
              <a:rPr lang="en-US" dirty="0" smtClean="0">
                <a:latin typeface="Arial" pitchFamily="34" charset="0"/>
                <a:cs typeface="Arial" pitchFamily="34" charset="0"/>
              </a:rPr>
              <a:t>over 250 publications by the ENCODE production groups, and over 140 publications by the </a:t>
            </a:r>
            <a:r>
              <a:rPr lang="en-US" dirty="0" err="1" smtClean="0">
                <a:latin typeface="Arial" pitchFamily="34" charset="0"/>
                <a:cs typeface="Arial" pitchFamily="34" charset="0"/>
              </a:rPr>
              <a:t>modENCODE</a:t>
            </a:r>
            <a:r>
              <a:rPr lang="en-US" dirty="0" smtClean="0">
                <a:latin typeface="Arial" pitchFamily="34" charset="0"/>
                <a:cs typeface="Arial" pitchFamily="34" charset="0"/>
              </a:rPr>
              <a:t> project. In addition, there </a:t>
            </a:r>
            <a:r>
              <a:rPr lang="en-US" dirty="0">
                <a:latin typeface="Arial" pitchFamily="34" charset="0"/>
                <a:cs typeface="Arial" pitchFamily="34" charset="0"/>
              </a:rPr>
              <a:t>are at least 390 publications by non-ENCODE authors that use ENCODE data and at least 80 publications by non-modENCODE authors that use modENCODE data.</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62</a:t>
            </a:fld>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203325" y="701675"/>
            <a:ext cx="4679950" cy="3509963"/>
          </a:xfrm>
          <a:prstGeom prst="rect">
            <a:avLst/>
          </a:prstGeom>
          <a:ln/>
        </p:spPr>
      </p:sp>
      <p:sp>
        <p:nvSpPr>
          <p:cNvPr id="164867"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pPr marL="0" indent="0">
              <a:buFont typeface="Arial" pitchFamily="34" charset="0"/>
              <a:buNone/>
            </a:pPr>
            <a:r>
              <a:rPr lang="en-US" dirty="0" smtClean="0">
                <a:latin typeface="Arial" pitchFamily="34" charset="0"/>
                <a:cs typeface="Arial" pitchFamily="34" charset="0"/>
              </a:rPr>
              <a:t>Turning </a:t>
            </a:r>
            <a:r>
              <a:rPr lang="en-US" baseline="0" dirty="0" smtClean="0">
                <a:latin typeface="Arial" pitchFamily="34" charset="0"/>
                <a:cs typeface="Arial" pitchFamily="34" charset="0"/>
              </a:rPr>
              <a:t>to our Centers of Excellence in Genomic Science (or CEGS) Program, </a:t>
            </a:r>
            <a:r>
              <a:rPr lang="en-US" dirty="0" smtClean="0">
                <a:latin typeface="Arial" pitchFamily="34" charset="0"/>
                <a:cs typeface="Arial" pitchFamily="34" charset="0"/>
              </a:rPr>
              <a:t>* CEGS investigators gathered in Madison,</a:t>
            </a:r>
            <a:r>
              <a:rPr lang="en-US" baseline="0" dirty="0" smtClean="0">
                <a:latin typeface="Arial" pitchFamily="34" charset="0"/>
                <a:cs typeface="Arial" pitchFamily="34" charset="0"/>
              </a:rPr>
              <a:t> Wisconsin in October for their annual meeting; unfortunately, NIH staff were unable to join them because of the government shutdown.</a:t>
            </a:r>
          </a:p>
          <a:p>
            <a:pPr marL="176199" indent="-176199">
              <a:buFont typeface="Arial" pitchFamily="34" charset="0"/>
              <a:buChar char="•"/>
            </a:pPr>
            <a:endParaRPr lang="en-US" baseline="0" dirty="0" smtClean="0">
              <a:latin typeface="Arial" pitchFamily="34" charset="0"/>
              <a:cs typeface="Arial" pitchFamily="34" charset="0"/>
            </a:endParaRPr>
          </a:p>
          <a:p>
            <a:pPr marL="0" indent="0">
              <a:buFont typeface="Arial" pitchFamily="34" charset="0"/>
              <a:buNone/>
            </a:pPr>
            <a:r>
              <a:rPr lang="en-US" dirty="0" smtClean="0">
                <a:latin typeface="Arial" pitchFamily="34" charset="0"/>
                <a:cs typeface="Arial" pitchFamily="34" charset="0"/>
              </a:rPr>
              <a:t>* The CEGS at Dana Farber Cancer</a:t>
            </a:r>
            <a:r>
              <a:rPr lang="en-US" baseline="0" dirty="0" smtClean="0">
                <a:latin typeface="Arial" pitchFamily="34" charset="0"/>
                <a:cs typeface="Arial" pitchFamily="34" charset="0"/>
              </a:rPr>
              <a:t> Institute </a:t>
            </a:r>
            <a:r>
              <a:rPr lang="en-US" dirty="0" smtClean="0">
                <a:latin typeface="Arial" pitchFamily="34" charset="0"/>
                <a:cs typeface="Arial" pitchFamily="34" charset="0"/>
              </a:rPr>
              <a:t>was</a:t>
            </a:r>
            <a:r>
              <a:rPr lang="en-US" baseline="0" dirty="0" smtClean="0">
                <a:latin typeface="Arial" pitchFamily="34" charset="0"/>
                <a:cs typeface="Arial" pitchFamily="34" charset="0"/>
              </a:rPr>
              <a:t> renewed since our last Council meeting. The </a:t>
            </a:r>
            <a:r>
              <a:rPr lang="en-US" dirty="0" smtClean="0">
                <a:latin typeface="Arial" pitchFamily="34" charset="0"/>
                <a:cs typeface="Arial" pitchFamily="34" charset="0"/>
              </a:rPr>
              <a:t>goal of this CEGS is to interpret how human genomic variations affect local and global properties of cellular networks to induce disease.</a:t>
            </a:r>
          </a:p>
          <a:p>
            <a:pPr marL="176199" indent="-176199">
              <a:buFont typeface="Arial" pitchFamily="34" charset="0"/>
              <a:buChar char="•"/>
            </a:pPr>
            <a:endParaRPr lang="en-US" dirty="0" smtClean="0">
              <a:latin typeface="Arial" pitchFamily="34" charset="0"/>
              <a:cs typeface="Arial" pitchFamily="34" charset="0"/>
            </a:endParaRPr>
          </a:p>
          <a:p>
            <a:pPr marL="0" indent="0">
              <a:buFont typeface="Arial" pitchFamily="34" charset="0"/>
              <a:buNone/>
            </a:pPr>
            <a:r>
              <a:rPr lang="en-US" dirty="0" smtClean="0">
                <a:latin typeface="Arial" pitchFamily="34" charset="0"/>
                <a:cs typeface="Arial" pitchFamily="34" charset="0"/>
              </a:rPr>
              <a:t>* New CEGS applications are under consideration and will be discussed during the closed session.</a:t>
            </a:r>
          </a:p>
        </p:txBody>
      </p:sp>
      <p:sp>
        <p:nvSpPr>
          <p:cNvPr id="5" name="Slide Number Placeholder 3"/>
          <p:cNvSpPr>
            <a:spLocks noGrp="1"/>
          </p:cNvSpPr>
          <p:nvPr>
            <p:ph type="sldNum" sz="quarter" idx="5"/>
          </p:nvPr>
        </p:nvSpPr>
        <p:spPr>
          <a:xfrm>
            <a:off x="4014791" y="8891591"/>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63</a:t>
            </a:fld>
            <a:endParaRPr lang="en-US" dirty="0" smtClean="0">
              <a:solidFill>
                <a:prstClr val="black"/>
              </a:solidFill>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1" y="4445961"/>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0" tIns="47310" rIns="94620" bIns="47310" numCol="1" anchor="t" anchorCtr="0" compatLnSpc="1">
            <a:prstTxWarp prst="textNoShape">
              <a:avLst/>
            </a:prstTxWarp>
          </a:bodyPr>
          <a:lstStyle/>
          <a:p>
            <a:pPr defTabSz="921184">
              <a:defRPr/>
            </a:pPr>
            <a:r>
              <a:rPr lang="en-US" dirty="0" smtClean="0">
                <a:latin typeface="Arial" pitchFamily="34" charset="0"/>
                <a:cs typeface="Arial" pitchFamily="34" charset="0"/>
              </a:rPr>
              <a:t>This Council’s </a:t>
            </a:r>
            <a:r>
              <a:rPr lang="en-US" dirty="0">
                <a:latin typeface="Arial" pitchFamily="34" charset="0"/>
                <a:cs typeface="Arial" pitchFamily="34" charset="0"/>
              </a:rPr>
              <a:t>Genomic Medicine Working Group continues to expand its portfolio of activities surrounding the implementation of genomic medicine</a:t>
            </a:r>
            <a:r>
              <a:rPr lang="en-US" dirty="0" smtClean="0">
                <a:latin typeface="Arial" pitchFamily="34" charset="0"/>
                <a:cs typeface="Arial" pitchFamily="34" charset="0"/>
              </a:rPr>
              <a:t>.</a:t>
            </a:r>
          </a:p>
          <a:p>
            <a:pPr defTabSz="921184">
              <a:defRPr/>
            </a:pPr>
            <a:endParaRPr lang="en-US" dirty="0" smtClean="0">
              <a:latin typeface="Arial" pitchFamily="34" charset="0"/>
              <a:cs typeface="Arial" pitchFamily="34" charset="0"/>
            </a:endParaRPr>
          </a:p>
          <a:p>
            <a:pPr defTabSz="921184">
              <a:defRPr/>
            </a:pPr>
            <a:r>
              <a:rPr lang="en-US" dirty="0" smtClean="0">
                <a:latin typeface="Arial" pitchFamily="34" charset="0"/>
                <a:cs typeface="Arial" pitchFamily="34" charset="0"/>
              </a:rPr>
              <a:t>* The 6</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Genomic Medicine Meeting, entitled “Global Leaders in Genomic Medicine,” was held in</a:t>
            </a:r>
            <a:r>
              <a:rPr lang="en-US" baseline="0" dirty="0" smtClean="0">
                <a:latin typeface="Arial" pitchFamily="34" charset="0"/>
                <a:cs typeface="Arial" pitchFamily="34" charset="0"/>
              </a:rPr>
              <a:t> early January at the Institute of Medicine facilities in downtown Washington, D.C.  </a:t>
            </a:r>
          </a:p>
          <a:p>
            <a:pPr defTabSz="921184">
              <a:defRPr/>
            </a:pPr>
            <a:endParaRPr lang="en-US" baseline="0" dirty="0" smtClean="0">
              <a:latin typeface="Arial" pitchFamily="34" charset="0"/>
              <a:cs typeface="Arial" pitchFamily="34" charset="0"/>
            </a:endParaRPr>
          </a:p>
          <a:p>
            <a:pPr defTabSz="921184">
              <a:defRPr/>
            </a:pPr>
            <a:r>
              <a:rPr lang="en-US" baseline="0" dirty="0" smtClean="0">
                <a:latin typeface="Arial" pitchFamily="34" charset="0"/>
                <a:cs typeface="Arial" pitchFamily="34" charset="0"/>
              </a:rPr>
              <a:t>* The meeting focused on international projects, potential collaborations, idea-sharing, and synergy-building for genomic medicine implementation. The meeting brought together over 50 international experts in genomic medicine from over 25 countries, as well as a number of leading U.S. investigators.</a:t>
            </a:r>
          </a:p>
          <a:p>
            <a:pPr defTabSz="921184">
              <a:defRPr/>
            </a:pPr>
            <a:endParaRPr lang="en-US" baseline="0" dirty="0" smtClean="0">
              <a:latin typeface="Arial" pitchFamily="34" charset="0"/>
              <a:cs typeface="Arial" pitchFamily="34" charset="0"/>
            </a:endParaRPr>
          </a:p>
          <a:p>
            <a:pPr defTabSz="921184">
              <a:defRPr/>
            </a:pPr>
            <a:r>
              <a:rPr lang="en-US" baseline="0" dirty="0" smtClean="0">
                <a:latin typeface="Arial" pitchFamily="34" charset="0"/>
                <a:cs typeface="Arial" pitchFamily="34" charset="0"/>
              </a:rPr>
              <a:t>* Similar to our very first Genomic Medicine Meeting (at which we identified a host of implementation projects already in the field), the level of implementation activity going on internationally was impressive and actually a bit intimidating.</a:t>
            </a:r>
          </a:p>
          <a:p>
            <a:pPr defTabSz="921184">
              <a:defRPr/>
            </a:pPr>
            <a:endParaRPr lang="en-US" dirty="0" smtClean="0">
              <a:latin typeface="Arial" pitchFamily="34" charset="0"/>
              <a:cs typeface="Arial" pitchFamily="34" charset="0"/>
            </a:endParaRPr>
          </a:p>
          <a:p>
            <a:pPr marL="0" marR="0" indent="0" algn="l" defTabSz="921184"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 You will hear a full summary </a:t>
            </a:r>
            <a:r>
              <a:rPr lang="en-US" baseline="0" dirty="0" smtClean="0">
                <a:latin typeface="Arial" pitchFamily="34" charset="0"/>
                <a:cs typeface="Arial" pitchFamily="34" charset="0"/>
              </a:rPr>
              <a:t>about this meeting and the opportunities it opens up from </a:t>
            </a:r>
            <a:r>
              <a:rPr lang="en-US" dirty="0" smtClean="0">
                <a:latin typeface="Arial" pitchFamily="34" charset="0"/>
                <a:cs typeface="Arial" pitchFamily="34" charset="0"/>
              </a:rPr>
              <a:t>Teri Manolio later</a:t>
            </a:r>
            <a:r>
              <a:rPr lang="en-US" baseline="0" dirty="0" smtClean="0">
                <a:latin typeface="Arial" pitchFamily="34" charset="0"/>
                <a:cs typeface="Arial" pitchFamily="34" charset="0"/>
              </a:rPr>
              <a:t> </a:t>
            </a:r>
            <a:r>
              <a:rPr lang="en-US" dirty="0" smtClean="0">
                <a:latin typeface="Arial" pitchFamily="34" charset="0"/>
                <a:cs typeface="Arial" pitchFamily="34" charset="0"/>
              </a:rPr>
              <a:t>in this Open Session.</a:t>
            </a:r>
          </a:p>
          <a:p>
            <a:pPr defTabSz="921184">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347" eaLnBrk="0" hangingPunct="0">
              <a:defRPr b="1">
                <a:solidFill>
                  <a:schemeClr val="tx1"/>
                </a:solidFill>
                <a:latin typeface="Arial" pitchFamily="34" charset="0"/>
              </a:defRPr>
            </a:lvl1pPr>
            <a:lvl2pPr marL="748280" indent="-287802" defTabSz="943347" eaLnBrk="0" hangingPunct="0">
              <a:defRPr b="1">
                <a:solidFill>
                  <a:schemeClr val="tx1"/>
                </a:solidFill>
                <a:latin typeface="Arial" pitchFamily="34" charset="0"/>
              </a:defRPr>
            </a:lvl2pPr>
            <a:lvl3pPr marL="1151204" indent="-230239" defTabSz="943347" eaLnBrk="0" hangingPunct="0">
              <a:defRPr b="1">
                <a:solidFill>
                  <a:schemeClr val="tx1"/>
                </a:solidFill>
                <a:latin typeface="Arial" pitchFamily="34" charset="0"/>
              </a:defRPr>
            </a:lvl3pPr>
            <a:lvl4pPr marL="1611683" indent="-230239" defTabSz="943347" eaLnBrk="0" hangingPunct="0">
              <a:defRPr b="1">
                <a:solidFill>
                  <a:schemeClr val="tx1"/>
                </a:solidFill>
                <a:latin typeface="Arial" pitchFamily="34" charset="0"/>
              </a:defRPr>
            </a:lvl4pPr>
            <a:lvl5pPr marL="2072166" indent="-230239" defTabSz="943347" eaLnBrk="0" hangingPunct="0">
              <a:defRPr b="1">
                <a:solidFill>
                  <a:schemeClr val="tx1"/>
                </a:solidFill>
                <a:latin typeface="Arial" pitchFamily="34" charset="0"/>
              </a:defRPr>
            </a:lvl5pPr>
            <a:lvl6pPr marL="2532647" indent="-230239" defTabSz="943347" eaLnBrk="0" fontAlgn="base" hangingPunct="0">
              <a:spcBef>
                <a:spcPct val="0"/>
              </a:spcBef>
              <a:spcAft>
                <a:spcPct val="0"/>
              </a:spcAft>
              <a:defRPr b="1">
                <a:solidFill>
                  <a:schemeClr val="tx1"/>
                </a:solidFill>
                <a:latin typeface="Arial" pitchFamily="34" charset="0"/>
              </a:defRPr>
            </a:lvl6pPr>
            <a:lvl7pPr marL="2993128" indent="-230239" defTabSz="943347" eaLnBrk="0" fontAlgn="base" hangingPunct="0">
              <a:spcBef>
                <a:spcPct val="0"/>
              </a:spcBef>
              <a:spcAft>
                <a:spcPct val="0"/>
              </a:spcAft>
              <a:defRPr b="1">
                <a:solidFill>
                  <a:schemeClr val="tx1"/>
                </a:solidFill>
                <a:latin typeface="Arial" pitchFamily="34" charset="0"/>
              </a:defRPr>
            </a:lvl7pPr>
            <a:lvl8pPr marL="3453608" indent="-230239" defTabSz="943347" eaLnBrk="0" fontAlgn="base" hangingPunct="0">
              <a:spcBef>
                <a:spcPct val="0"/>
              </a:spcBef>
              <a:spcAft>
                <a:spcPct val="0"/>
              </a:spcAft>
              <a:defRPr b="1">
                <a:solidFill>
                  <a:schemeClr val="tx1"/>
                </a:solidFill>
                <a:latin typeface="Arial" pitchFamily="34" charset="0"/>
              </a:defRPr>
            </a:lvl8pPr>
            <a:lvl9pPr marL="3914088" indent="-230239" defTabSz="94334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64</a:t>
            </a:fld>
            <a:endParaRPr lang="en-US" dirty="0" smtClean="0">
              <a:solidFill>
                <a:prstClr val="black"/>
              </a:solidFill>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marL="0" marR="0" indent="0" algn="l" defTabSz="947148" rtl="0" eaLnBrk="1" fontAlgn="auto" latinLnBrk="0" hangingPunct="1">
              <a:lnSpc>
                <a:spcPct val="100000"/>
              </a:lnSpc>
              <a:spcBef>
                <a:spcPts val="0"/>
              </a:spcBef>
              <a:spcAft>
                <a:spcPts val="0"/>
              </a:spcAft>
              <a:buClrTx/>
              <a:buSzTx/>
              <a:buFontTx/>
              <a:buNone/>
              <a:tabLst/>
              <a:defRPr/>
            </a:pPr>
            <a:r>
              <a:rPr lang="en-US" b="0" baseline="0" dirty="0" smtClean="0">
                <a:latin typeface="Arial" pitchFamily="34" charset="0"/>
                <a:cs typeface="Arial" pitchFamily="34" charset="0"/>
              </a:rPr>
              <a:t>The Inter-Society Coordinating Committee for Practitioner Education in Genomics, born out of our 4</a:t>
            </a:r>
            <a:r>
              <a:rPr lang="en-US" b="0" baseline="30000" dirty="0" smtClean="0">
                <a:latin typeface="Arial" pitchFamily="34" charset="0"/>
                <a:cs typeface="Arial" pitchFamily="34" charset="0"/>
              </a:rPr>
              <a:t>th</a:t>
            </a:r>
            <a:r>
              <a:rPr lang="en-US" b="0" baseline="0" dirty="0" smtClean="0">
                <a:latin typeface="Arial" pitchFamily="34" charset="0"/>
                <a:cs typeface="Arial" pitchFamily="34" charset="0"/>
              </a:rPr>
              <a:t> Genomic Medicine Meeting on physician education in genomics, continues its very active role in enhancing the efforts of professional societies to work together in promoting genomic education among their clinicians.</a:t>
            </a:r>
          </a:p>
          <a:p>
            <a:pPr marL="0" marR="0" indent="0" algn="l" defTabSz="947148" rtl="0" eaLnBrk="1" fontAlgn="auto" latinLnBrk="0" hangingPunct="1">
              <a:lnSpc>
                <a:spcPct val="100000"/>
              </a:lnSpc>
              <a:spcBef>
                <a:spcPts val="0"/>
              </a:spcBef>
              <a:spcAft>
                <a:spcPts val="0"/>
              </a:spcAft>
              <a:buClrTx/>
              <a:buSzTx/>
              <a:buFontTx/>
              <a:buNone/>
              <a:tabLst/>
              <a:defRPr/>
            </a:pPr>
            <a:endParaRPr lang="en-US" b="0" baseline="0" dirty="0" smtClean="0">
              <a:latin typeface="Arial" pitchFamily="34" charset="0"/>
              <a:cs typeface="Arial" pitchFamily="34" charset="0"/>
            </a:endParaRPr>
          </a:p>
          <a:p>
            <a:pPr marL="0" marR="0" indent="0" algn="l" defTabSz="947148"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 The group</a:t>
            </a:r>
            <a:r>
              <a:rPr lang="en-US" baseline="0" dirty="0" smtClean="0">
                <a:latin typeface="Arial" pitchFamily="34" charset="0"/>
                <a:cs typeface="Arial" pitchFamily="34" charset="0"/>
              </a:rPr>
              <a:t> </a:t>
            </a:r>
            <a:r>
              <a:rPr lang="en-US" dirty="0" smtClean="0">
                <a:latin typeface="Arial" pitchFamily="34" charset="0"/>
                <a:cs typeface="Arial" pitchFamily="34" charset="0"/>
              </a:rPr>
              <a:t>held its first</a:t>
            </a:r>
            <a:r>
              <a:rPr lang="en-US" baseline="0" dirty="0" smtClean="0">
                <a:latin typeface="Arial" pitchFamily="34" charset="0"/>
                <a:cs typeface="Arial" pitchFamily="34" charset="0"/>
              </a:rPr>
              <a:t> in-person meeting in September, and focused on drafting materials from several working groups. It has also fostered relationships with specialty societies willing to incorporate these educational materials and content into their board exams.</a:t>
            </a:r>
          </a:p>
          <a:p>
            <a:pPr marL="0" marR="0" indent="0" algn="l" defTabSz="947148" rtl="0" eaLnBrk="1" fontAlgn="auto" latinLnBrk="0" hangingPunct="1">
              <a:lnSpc>
                <a:spcPct val="100000"/>
              </a:lnSpc>
              <a:spcBef>
                <a:spcPts val="0"/>
              </a:spcBef>
              <a:spcAft>
                <a:spcPts val="0"/>
              </a:spcAft>
              <a:buClrTx/>
              <a:buSzTx/>
              <a:buFontTx/>
              <a:buNone/>
              <a:tabLst/>
              <a:defRPr/>
            </a:pPr>
            <a:endParaRPr lang="en-US" baseline="0" dirty="0" smtClean="0">
              <a:latin typeface="Arial" pitchFamily="34" charset="0"/>
              <a:cs typeface="Arial" pitchFamily="34" charset="0"/>
            </a:endParaRPr>
          </a:p>
          <a:p>
            <a:pPr marL="0" marR="0" indent="0" algn="l" defTabSz="947148" rtl="0" eaLnBrk="1" fontAlgn="auto" latinLnBrk="0" hangingPunct="1">
              <a:lnSpc>
                <a:spcPct val="100000"/>
              </a:lnSpc>
              <a:spcBef>
                <a:spcPts val="0"/>
              </a:spcBef>
              <a:spcAft>
                <a:spcPts val="0"/>
              </a:spcAft>
              <a:buClrTx/>
              <a:buSzTx/>
              <a:buFontTx/>
              <a:buNone/>
              <a:tabLst/>
              <a:defRPr/>
            </a:pPr>
            <a:r>
              <a:rPr lang="en-US" baseline="0" dirty="0" smtClean="0">
                <a:latin typeface="Arial" pitchFamily="34" charset="0"/>
                <a:cs typeface="Arial" pitchFamily="34" charset="0"/>
              </a:rPr>
              <a:t>* A white paper describing the gaps in clinician education and the potential for professional societies to address them is in press in </a:t>
            </a:r>
            <a:r>
              <a:rPr lang="en-US" i="1" baseline="0" dirty="0" smtClean="0">
                <a:latin typeface="Arial" pitchFamily="34" charset="0"/>
                <a:cs typeface="Arial" pitchFamily="34" charset="0"/>
              </a:rPr>
              <a:t>Genetics in Medicine</a:t>
            </a:r>
            <a:r>
              <a:rPr lang="en-US" baseline="0" dirty="0" smtClean="0">
                <a:latin typeface="Arial" pitchFamily="34" charset="0"/>
                <a:cs typeface="Arial" pitchFamily="34" charset="0"/>
              </a:rPr>
              <a:t>.</a:t>
            </a:r>
          </a:p>
          <a:p>
            <a:pPr marL="0" marR="0" indent="0" algn="l" defTabSz="947148" rtl="0" eaLnBrk="1" fontAlgn="auto" latinLnBrk="0" hangingPunct="1">
              <a:lnSpc>
                <a:spcPct val="100000"/>
              </a:lnSpc>
              <a:spcBef>
                <a:spcPts val="0"/>
              </a:spcBef>
              <a:spcAft>
                <a:spcPts val="0"/>
              </a:spcAft>
              <a:buClrTx/>
              <a:buSzTx/>
              <a:buFontTx/>
              <a:buNone/>
              <a:tabLst/>
              <a:defRPr/>
            </a:pPr>
            <a:endParaRPr lang="en-US" baseline="0" dirty="0" smtClean="0">
              <a:latin typeface="Arial" pitchFamily="34" charset="0"/>
              <a:cs typeface="Arial" pitchFamily="34" charset="0"/>
            </a:endParaRPr>
          </a:p>
          <a:p>
            <a:pPr marL="0" marR="0" indent="0" algn="l" defTabSz="947148" rtl="0" eaLnBrk="1" fontAlgn="auto" latinLnBrk="0" hangingPunct="1">
              <a:lnSpc>
                <a:spcPct val="100000"/>
              </a:lnSpc>
              <a:spcBef>
                <a:spcPts val="0"/>
              </a:spcBef>
              <a:spcAft>
                <a:spcPts val="0"/>
              </a:spcAft>
              <a:buClrTx/>
              <a:buSzTx/>
              <a:buFontTx/>
              <a:buNone/>
              <a:tabLst/>
              <a:defRPr/>
            </a:pPr>
            <a:r>
              <a:rPr lang="en-US" baseline="0" dirty="0" smtClean="0">
                <a:latin typeface="Arial" pitchFamily="34" charset="0"/>
                <a:cs typeface="Arial" pitchFamily="34" charset="0"/>
              </a:rPr>
              <a:t>* A competencies document is nearly finalized and will be submitted for publication * as will a case study template.  Additionally, the group has begun to explore the development of funding streams that will enable it to become self-sustaining. </a:t>
            </a:r>
          </a:p>
          <a:p>
            <a:pPr marL="0" marR="0" indent="0" algn="l" defTabSz="947148" rtl="0" eaLnBrk="1" fontAlgn="auto" latinLnBrk="0" hangingPunct="1">
              <a:lnSpc>
                <a:spcPct val="100000"/>
              </a:lnSpc>
              <a:spcBef>
                <a:spcPts val="0"/>
              </a:spcBef>
              <a:spcAft>
                <a:spcPts val="0"/>
              </a:spcAft>
              <a:buClrTx/>
              <a:buSzTx/>
              <a:buFontTx/>
              <a:buNone/>
              <a:tabLst/>
              <a:defRPr/>
            </a:pPr>
            <a:endParaRPr lang="en-US" baseline="0" dirty="0" smtClean="0">
              <a:latin typeface="Arial" pitchFamily="34" charset="0"/>
              <a:cs typeface="Arial" pitchFamily="34" charset="0"/>
            </a:endParaRPr>
          </a:p>
          <a:p>
            <a:pPr marL="0" marR="0" indent="0" algn="l" defTabSz="947148" rtl="0" eaLnBrk="1" fontAlgn="auto" latinLnBrk="0" hangingPunct="1">
              <a:lnSpc>
                <a:spcPct val="100000"/>
              </a:lnSpc>
              <a:spcBef>
                <a:spcPts val="0"/>
              </a:spcBef>
              <a:spcAft>
                <a:spcPts val="0"/>
              </a:spcAft>
              <a:buClrTx/>
              <a:buSzTx/>
              <a:buFontTx/>
              <a:buNone/>
              <a:tabLst/>
              <a:defRPr/>
            </a:pPr>
            <a:r>
              <a:rPr lang="en-US" baseline="0" dirty="0" smtClean="0">
                <a:latin typeface="Arial" pitchFamily="34" charset="0"/>
                <a:cs typeface="Arial" pitchFamily="34" charset="0"/>
              </a:rPr>
              <a:t>* The Committee continues to add member societies and NIH Institutes, and will meet again in April pending appropriate approvals.</a:t>
            </a:r>
            <a:endParaRPr lang="en-US" dirty="0" smtClean="0">
              <a:latin typeface="Arial" pitchFamily="34" charset="0"/>
              <a:cs typeface="Arial" pitchFamily="34" charset="0"/>
            </a:endParaRPr>
          </a:p>
          <a:p>
            <a:pPr>
              <a:spcAft>
                <a:spcPts val="0"/>
              </a:spcAft>
            </a:pPr>
            <a:endParaRPr lang="en-US" dirty="0" smtClean="0">
              <a:latin typeface="Arial" pitchFamily="34" charset="0"/>
              <a:cs typeface="Arial" pitchFamily="34" charset="0"/>
            </a:endParaRPr>
          </a:p>
          <a:p>
            <a:pPr marL="0" marR="0" indent="0" algn="l" defTabSz="947148"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cs typeface="Arial" pitchFamily="34" charset="0"/>
            </a:endParaRPr>
          </a:p>
          <a:p>
            <a:pPr defTabSz="947148" eaLnBrk="1" fontAlgn="auto" hangingPunct="1">
              <a:spcAft>
                <a:spcPts val="0"/>
              </a:spcAft>
              <a:defRPr/>
            </a:pPr>
            <a:endParaRPr lang="en-US" b="0"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BDB6C34-17DA-418F-9727-6BB572C22872}"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4394442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79950" cy="3509962"/>
          </a:xfrm>
          <a:prstGeom prst="rect">
            <a:avLst/>
          </a:prstGeom>
        </p:spPr>
      </p:sp>
      <p:sp>
        <p:nvSpPr>
          <p:cNvPr id="3" name="Notes Placeholder 2"/>
          <p:cNvSpPr>
            <a:spLocks noGrp="1"/>
          </p:cNvSpPr>
          <p:nvPr>
            <p:ph type="body" idx="1"/>
          </p:nvPr>
        </p:nvSpPr>
        <p:spPr/>
        <p:txBody>
          <a:bodyPr>
            <a:noAutofit/>
          </a:bodyPr>
          <a:lstStyle/>
          <a:p>
            <a:pPr defTabSz="888980">
              <a:defRPr/>
            </a:pPr>
            <a:r>
              <a:rPr lang="en-US" dirty="0" smtClean="0">
                <a:latin typeface="Arial" pitchFamily="34" charset="0"/>
                <a:cs typeface="Arial" pitchFamily="34" charset="0"/>
              </a:rPr>
              <a:t>The goal of the eMERGE Network is to explore and disseminate the best approaches</a:t>
            </a:r>
            <a:r>
              <a:rPr lang="en-US" i="1" dirty="0" smtClean="0">
                <a:latin typeface="Arial" pitchFamily="34" charset="0"/>
                <a:cs typeface="Arial" pitchFamily="34" charset="0"/>
              </a:rPr>
              <a:t> </a:t>
            </a:r>
            <a:r>
              <a:rPr lang="en-US" dirty="0" smtClean="0">
                <a:latin typeface="Arial" pitchFamily="34" charset="0"/>
                <a:cs typeface="Arial" pitchFamily="34" charset="0"/>
              </a:rPr>
              <a:t>to incorporate genomic variant data into electronic medical records for use in clinical research</a:t>
            </a:r>
            <a:r>
              <a:rPr lang="en-US" baseline="0" dirty="0" smtClean="0">
                <a:latin typeface="Arial" pitchFamily="34" charset="0"/>
                <a:cs typeface="Arial" pitchFamily="34" charset="0"/>
              </a:rPr>
              <a:t> and ongoing </a:t>
            </a:r>
            <a:r>
              <a:rPr lang="en-US" dirty="0" smtClean="0">
                <a:latin typeface="Arial" pitchFamily="34" charset="0"/>
                <a:cs typeface="Arial" pitchFamily="34" charset="0"/>
              </a:rPr>
              <a:t>clinical care. * Last October,</a:t>
            </a:r>
            <a:r>
              <a:rPr lang="en-US" baseline="0" dirty="0" smtClean="0">
                <a:latin typeface="Arial" pitchFamily="34" charset="0"/>
                <a:cs typeface="Arial" pitchFamily="34" charset="0"/>
              </a:rPr>
              <a:t> eMERGE published a special issue of </a:t>
            </a:r>
            <a:r>
              <a:rPr lang="en-US" i="1" baseline="0" dirty="0" smtClean="0">
                <a:latin typeface="Arial" pitchFamily="34" charset="0"/>
                <a:cs typeface="Arial" pitchFamily="34" charset="0"/>
              </a:rPr>
              <a:t>Genetics in Medicine</a:t>
            </a:r>
            <a:r>
              <a:rPr lang="en-US" i="0" baseline="0" dirty="0" smtClean="0">
                <a:latin typeface="Arial" pitchFamily="34" charset="0"/>
                <a:cs typeface="Arial" pitchFamily="34" charset="0"/>
              </a:rPr>
              <a:t>; a</a:t>
            </a:r>
            <a:r>
              <a:rPr lang="en-US" baseline="0" dirty="0" smtClean="0">
                <a:latin typeface="Arial" pitchFamily="34" charset="0"/>
                <a:cs typeface="Arial" pitchFamily="34" charset="0"/>
              </a:rPr>
              <a:t>rticles in this issue drew upon the extensive experience of the eMERGE network informatics investigators and </a:t>
            </a:r>
            <a:r>
              <a:rPr lang="en-US" dirty="0" smtClean="0">
                <a:latin typeface="Arial" pitchFamily="34" charset="0"/>
                <a:cs typeface="Arial" pitchFamily="34" charset="0"/>
              </a:rPr>
              <a:t>shared</a:t>
            </a:r>
            <a:r>
              <a:rPr lang="en-US" baseline="0" dirty="0" smtClean="0">
                <a:latin typeface="Arial" pitchFamily="34" charset="0"/>
                <a:cs typeface="Arial" pitchFamily="34" charset="0"/>
              </a:rPr>
              <a:t> lessons learned in </a:t>
            </a:r>
            <a:r>
              <a:rPr lang="en-US" dirty="0" smtClean="0">
                <a:latin typeface="Arial" pitchFamily="34" charset="0"/>
                <a:cs typeface="Arial" pitchFamily="34" charset="0"/>
              </a:rPr>
              <a:t>clinical </a:t>
            </a:r>
            <a:r>
              <a:rPr lang="en-US" baseline="0" dirty="0" smtClean="0">
                <a:latin typeface="Arial" pitchFamily="34" charset="0"/>
                <a:cs typeface="Arial" pitchFamily="34" charset="0"/>
              </a:rPr>
              <a:t>implementation. </a:t>
            </a:r>
          </a:p>
          <a:p>
            <a:pPr>
              <a:defRPr/>
            </a:pPr>
            <a:endParaRPr lang="en-US" strike="sngStrike" dirty="0" smtClean="0">
              <a:latin typeface="Arial" pitchFamily="34" charset="0"/>
              <a:cs typeface="Arial" pitchFamily="34" charset="0"/>
            </a:endParaRPr>
          </a:p>
          <a:p>
            <a:pPr>
              <a:defRPr/>
            </a:pPr>
            <a:r>
              <a:rPr lang="es-US" dirty="0" smtClean="0">
                <a:latin typeface="Arial" pitchFamily="34" charset="0"/>
                <a:cs typeface="Arial" pitchFamily="34" charset="0"/>
              </a:rPr>
              <a:t>* In</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November</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eMERGE’s</a:t>
            </a:r>
            <a:r>
              <a:rPr lang="es-US" baseline="0" dirty="0" smtClean="0">
                <a:latin typeface="Arial" pitchFamily="34" charset="0"/>
                <a:cs typeface="Arial" pitchFamily="34" charset="0"/>
              </a:rPr>
              <a:t> new </a:t>
            </a:r>
            <a:r>
              <a:rPr lang="es-US" baseline="0" dirty="0" err="1" smtClean="0">
                <a:latin typeface="Arial" pitchFamily="34" charset="0"/>
                <a:cs typeface="Arial" pitchFamily="34" charset="0"/>
              </a:rPr>
              <a:t>approach</a:t>
            </a:r>
            <a:r>
              <a:rPr lang="es-US" baseline="0" dirty="0" smtClean="0">
                <a:latin typeface="Arial" pitchFamily="34" charset="0"/>
                <a:cs typeface="Arial" pitchFamily="34" charset="0"/>
              </a:rPr>
              <a:t> for </a:t>
            </a:r>
            <a:r>
              <a:rPr lang="es-US" baseline="0" dirty="0" err="1" smtClean="0">
                <a:latin typeface="Arial" pitchFamily="34" charset="0"/>
                <a:cs typeface="Arial" pitchFamily="34" charset="0"/>
              </a:rPr>
              <a:t>genomic</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discovery</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was</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published</a:t>
            </a:r>
            <a:r>
              <a:rPr lang="es-US" baseline="0" dirty="0" smtClean="0">
                <a:latin typeface="Arial" pitchFamily="34" charset="0"/>
                <a:cs typeface="Arial" pitchFamily="34" charset="0"/>
              </a:rPr>
              <a:t> in </a:t>
            </a:r>
            <a:r>
              <a:rPr lang="es-US" i="1" baseline="0" dirty="0" err="1" smtClean="0">
                <a:latin typeface="Arial" pitchFamily="34" charset="0"/>
                <a:cs typeface="Arial" pitchFamily="34" charset="0"/>
              </a:rPr>
              <a:t>Nature</a:t>
            </a:r>
            <a:r>
              <a:rPr lang="es-US" i="1" baseline="0" dirty="0" smtClean="0">
                <a:latin typeface="Arial" pitchFamily="34" charset="0"/>
                <a:cs typeface="Arial" pitchFamily="34" charset="0"/>
              </a:rPr>
              <a:t> </a:t>
            </a:r>
            <a:r>
              <a:rPr lang="es-US" i="1" baseline="0" dirty="0" err="1" smtClean="0">
                <a:latin typeface="Arial" pitchFamily="34" charset="0"/>
                <a:cs typeface="Arial" pitchFamily="34" charset="0"/>
              </a:rPr>
              <a:t>Biotechnology</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eMERGE</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investigators</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observed</a:t>
            </a:r>
            <a:r>
              <a:rPr lang="es-US" baseline="0" dirty="0" smtClean="0">
                <a:latin typeface="Arial" pitchFamily="34" charset="0"/>
                <a:cs typeface="Arial" pitchFamily="34" charset="0"/>
              </a:rPr>
              <a:t> </a:t>
            </a:r>
            <a:r>
              <a:rPr lang="es-US" baseline="0" dirty="0" err="1" smtClean="0">
                <a:latin typeface="Arial" pitchFamily="34" charset="0"/>
                <a:cs typeface="Arial" pitchFamily="34" charset="0"/>
              </a:rPr>
              <a:t>that</a:t>
            </a:r>
            <a:r>
              <a:rPr lang="es-US" baseline="0" dirty="0" smtClean="0">
                <a:latin typeface="Arial" pitchFamily="34" charset="0"/>
                <a:cs typeface="Arial" pitchFamily="34" charset="0"/>
              </a:rPr>
              <a:t> </a:t>
            </a:r>
            <a:r>
              <a:rPr lang="en-US" baseline="0" dirty="0" smtClean="0">
                <a:latin typeface="Arial" pitchFamily="34" charset="0"/>
                <a:cs typeface="Arial" pitchFamily="34" charset="0"/>
              </a:rPr>
              <a:t>an EMR-based, </a:t>
            </a:r>
            <a:r>
              <a:rPr lang="en-US" baseline="0" dirty="0" err="1" smtClean="0">
                <a:latin typeface="Arial" pitchFamily="34" charset="0"/>
                <a:cs typeface="Arial" pitchFamily="34" charset="0"/>
              </a:rPr>
              <a:t>phenome</a:t>
            </a:r>
            <a:r>
              <a:rPr lang="en-US" baseline="0" dirty="0" smtClean="0">
                <a:latin typeface="Arial" pitchFamily="34" charset="0"/>
                <a:cs typeface="Arial" pitchFamily="34" charset="0"/>
              </a:rPr>
              <a:t>-wide association study may increase the speed and efficiency of genetic exploration and may uncover </a:t>
            </a:r>
            <a:r>
              <a:rPr lang="en-US" baseline="0" dirty="0" err="1" smtClean="0">
                <a:latin typeface="Arial" pitchFamily="34" charset="0"/>
                <a:cs typeface="Arial" pitchFamily="34" charset="0"/>
              </a:rPr>
              <a:t>pleiotropy</a:t>
            </a:r>
            <a:r>
              <a:rPr lang="en-US" baseline="0" dirty="0" smtClean="0">
                <a:latin typeface="Arial" pitchFamily="34" charset="0"/>
                <a:cs typeface="Arial" pitchFamily="34" charset="0"/>
              </a:rPr>
              <a:t>. Following this publication, news of </a:t>
            </a:r>
            <a:r>
              <a:rPr lang="en-US" baseline="0" dirty="0" err="1" smtClean="0">
                <a:latin typeface="Arial" pitchFamily="34" charset="0"/>
                <a:cs typeface="Arial" pitchFamily="34" charset="0"/>
              </a:rPr>
              <a:t>eMERGE’s</a:t>
            </a:r>
            <a:r>
              <a:rPr lang="en-US" baseline="0" dirty="0" smtClean="0">
                <a:latin typeface="Arial" pitchFamily="34" charset="0"/>
                <a:cs typeface="Arial" pitchFamily="34" charset="0"/>
              </a:rPr>
              <a:t> novel methods were highlighted in * </a:t>
            </a:r>
            <a:r>
              <a:rPr lang="en-US" i="1" baseline="0" dirty="0" smtClean="0">
                <a:latin typeface="Arial" pitchFamily="34" charset="0"/>
                <a:cs typeface="Arial" pitchFamily="34" charset="0"/>
              </a:rPr>
              <a:t>The New York Times</a:t>
            </a:r>
            <a:r>
              <a:rPr lang="en-US" i="0" baseline="0" dirty="0" smtClean="0">
                <a:latin typeface="Arial" pitchFamily="34" charset="0"/>
                <a:cs typeface="Arial" pitchFamily="34" charset="0"/>
              </a:rPr>
              <a:t>, brining </a:t>
            </a:r>
            <a:r>
              <a:rPr lang="en-US" i="0" baseline="0" dirty="0" err="1" smtClean="0">
                <a:latin typeface="Arial" pitchFamily="34" charset="0"/>
                <a:cs typeface="Arial" pitchFamily="34" charset="0"/>
              </a:rPr>
              <a:t>e</a:t>
            </a:r>
            <a:r>
              <a:rPr lang="en-US" baseline="0" dirty="0" err="1" smtClean="0">
                <a:latin typeface="Arial" pitchFamily="34" charset="0"/>
                <a:cs typeface="Arial" pitchFamily="34" charset="0"/>
              </a:rPr>
              <a:t>MERGE</a:t>
            </a:r>
            <a:r>
              <a:rPr lang="en-US" baseline="0" dirty="0" smtClean="0">
                <a:latin typeface="Arial" pitchFamily="34" charset="0"/>
                <a:cs typeface="Arial" pitchFamily="34" charset="0"/>
              </a:rPr>
              <a:t> findings into the public eye.</a:t>
            </a:r>
          </a:p>
          <a:p>
            <a:pPr>
              <a:defRPr/>
            </a:pPr>
            <a:endParaRPr lang="en-US" baseline="0" dirty="0" smtClean="0">
              <a:latin typeface="Arial" pitchFamily="34" charset="0"/>
              <a:cs typeface="Arial" pitchFamily="34" charset="0"/>
            </a:endParaRPr>
          </a:p>
          <a:p>
            <a:pPr>
              <a:defRPr/>
            </a:pP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eMERGE</a:t>
            </a:r>
            <a:r>
              <a:rPr lang="en-US" baseline="0" dirty="0" smtClean="0">
                <a:latin typeface="Arial" pitchFamily="34" charset="0"/>
                <a:cs typeface="Arial" pitchFamily="34" charset="0"/>
              </a:rPr>
              <a:t> held a workshop</a:t>
            </a:r>
            <a:r>
              <a:rPr lang="en-US" i="1" baseline="0" dirty="0" smtClean="0">
                <a:latin typeface="Arial" pitchFamily="34" charset="0"/>
                <a:cs typeface="Arial" pitchFamily="34" charset="0"/>
              </a:rPr>
              <a:t> </a:t>
            </a:r>
            <a:r>
              <a:rPr lang="en-US" baseline="0" dirty="0" smtClean="0">
                <a:latin typeface="Arial" pitchFamily="34" charset="0"/>
                <a:cs typeface="Arial" pitchFamily="34" charset="0"/>
              </a:rPr>
              <a:t>in late January, gathering eMERGE investigators and external leaders in genomic medicine to provide their expert insight and to suggest future directions for the </a:t>
            </a:r>
            <a:r>
              <a:rPr lang="en-US" baseline="0" dirty="0" err="1" smtClean="0">
                <a:latin typeface="Arial" pitchFamily="34" charset="0"/>
                <a:cs typeface="Arial" pitchFamily="34" charset="0"/>
              </a:rPr>
              <a:t>eMERGE</a:t>
            </a:r>
            <a:r>
              <a:rPr lang="en-US" baseline="0" dirty="0" smtClean="0">
                <a:latin typeface="Arial" pitchFamily="34" charset="0"/>
                <a:cs typeface="Arial" pitchFamily="34" charset="0"/>
              </a:rPr>
              <a:t> Network. A concept clearance for a possible eMERGE Phase III will be presented at the May Council meeting.</a:t>
            </a:r>
          </a:p>
        </p:txBody>
      </p:sp>
      <p:sp>
        <p:nvSpPr>
          <p:cNvPr id="4" name="Slide Number Placeholder 3"/>
          <p:cNvSpPr>
            <a:spLocks noGrp="1"/>
          </p:cNvSpPr>
          <p:nvPr>
            <p:ph type="sldNum" sz="quarter" idx="10"/>
          </p:nvPr>
        </p:nvSpPr>
        <p:spPr/>
        <p:txBody>
          <a:bodyPr/>
          <a:lstStyle/>
          <a:p>
            <a:pPr>
              <a:defRPr/>
            </a:pPr>
            <a:fld id="{4522BB86-CB2C-4AE2-B5E4-09C55DA9233C}"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914124">
              <a:defRPr/>
            </a:pPr>
            <a:r>
              <a:rPr lang="en-US" b="0" dirty="0" smtClean="0">
                <a:latin typeface="Arial" pitchFamily="34" charset="0"/>
                <a:cs typeface="Arial" pitchFamily="34" charset="0"/>
              </a:rPr>
              <a:t>The * goal of the Clinical</a:t>
            </a:r>
            <a:r>
              <a:rPr lang="en-US" b="0" baseline="0" dirty="0" smtClean="0">
                <a:latin typeface="Arial" pitchFamily="34" charset="0"/>
                <a:cs typeface="Arial" pitchFamily="34" charset="0"/>
              </a:rPr>
              <a:t> Genome (ClinGen) Resource is to create a centralized repository and interconnected resources of clinically relevant variants, something that is critically needed by the clinical and research communities. </a:t>
            </a:r>
          </a:p>
          <a:p>
            <a:pPr defTabSz="914124">
              <a:defRPr/>
            </a:pPr>
            <a:endParaRPr lang="en-US" b="0" baseline="0" dirty="0" smtClean="0">
              <a:latin typeface="Arial" pitchFamily="34" charset="0"/>
              <a:cs typeface="Arial" pitchFamily="34" charset="0"/>
            </a:endParaRPr>
          </a:p>
          <a:p>
            <a:pPr defTabSz="914124">
              <a:defRPr/>
            </a:pPr>
            <a:r>
              <a:rPr lang="en-US" b="0" dirty="0" smtClean="0">
                <a:latin typeface="Arial" pitchFamily="34" charset="0"/>
                <a:cs typeface="Arial" pitchFamily="34" charset="0"/>
              </a:rPr>
              <a:t>Shortly</a:t>
            </a:r>
            <a:r>
              <a:rPr lang="en-US" b="0" baseline="0" dirty="0" smtClean="0">
                <a:latin typeface="Arial" pitchFamily="34" charset="0"/>
                <a:cs typeface="Arial" pitchFamily="34" charset="0"/>
              </a:rPr>
              <a:t> after the September Council meeting</a:t>
            </a:r>
            <a:r>
              <a:rPr lang="en-US" b="0" dirty="0" smtClean="0">
                <a:latin typeface="Arial" pitchFamily="34" charset="0"/>
                <a:cs typeface="Arial" pitchFamily="34" charset="0"/>
              </a:rPr>
              <a:t>,</a:t>
            </a:r>
            <a:r>
              <a:rPr lang="en-US" b="0" i="1" dirty="0" smtClean="0">
                <a:latin typeface="Arial" pitchFamily="34" charset="0"/>
                <a:cs typeface="Arial" pitchFamily="34" charset="0"/>
              </a:rPr>
              <a:t> </a:t>
            </a:r>
            <a:r>
              <a:rPr lang="en-US" b="0" dirty="0" smtClean="0">
                <a:latin typeface="Arial" pitchFamily="34" charset="0"/>
                <a:cs typeface="Arial" pitchFamily="34" charset="0"/>
              </a:rPr>
              <a:t>we</a:t>
            </a:r>
            <a:r>
              <a:rPr lang="en-US" b="0" i="1" dirty="0" smtClean="0">
                <a:latin typeface="Arial" pitchFamily="34" charset="0"/>
                <a:cs typeface="Arial" pitchFamily="34" charset="0"/>
              </a:rPr>
              <a:t> </a:t>
            </a:r>
            <a:r>
              <a:rPr lang="en-US" b="0" dirty="0" smtClean="0">
                <a:latin typeface="Arial" pitchFamily="34" charset="0"/>
                <a:cs typeface="Arial" pitchFamily="34" charset="0"/>
              </a:rPr>
              <a:t>issued </a:t>
            </a:r>
            <a:r>
              <a:rPr lang="en-US" b="0" baseline="0" dirty="0" smtClean="0">
                <a:latin typeface="Arial" pitchFamily="34" charset="0"/>
                <a:cs typeface="Arial" pitchFamily="34" charset="0"/>
              </a:rPr>
              <a:t>three cooperative agreements as part of </a:t>
            </a:r>
            <a:r>
              <a:rPr lang="en-US" b="0" baseline="0" dirty="0" err="1" smtClean="0">
                <a:latin typeface="Arial" pitchFamily="34" charset="0"/>
                <a:cs typeface="Arial" pitchFamily="34" charset="0"/>
              </a:rPr>
              <a:t>ClinGen</a:t>
            </a:r>
            <a:r>
              <a:rPr lang="en-US" b="0" baseline="0" dirty="0" smtClean="0">
                <a:latin typeface="Arial" pitchFamily="34" charset="0"/>
                <a:cs typeface="Arial" pitchFamily="34" charset="0"/>
              </a:rPr>
              <a:t>.</a:t>
            </a:r>
            <a:r>
              <a:rPr lang="en-US" b="0" dirty="0" smtClean="0">
                <a:latin typeface="Arial" pitchFamily="34" charset="0"/>
                <a:cs typeface="Arial" pitchFamily="34" charset="0"/>
              </a:rPr>
              <a:t> * Together, t</a:t>
            </a:r>
            <a:r>
              <a:rPr lang="en-US" kern="1200" dirty="0" smtClean="0">
                <a:effectLst/>
                <a:latin typeface="Arial" pitchFamily="34" charset="0"/>
                <a:cs typeface="Arial" pitchFamily="34" charset="0"/>
              </a:rPr>
              <a:t>he investigators</a:t>
            </a:r>
            <a:r>
              <a:rPr lang="en-US" kern="1200" baseline="0" dirty="0" smtClean="0">
                <a:effectLst/>
                <a:latin typeface="Arial" pitchFamily="34" charset="0"/>
                <a:cs typeface="Arial" pitchFamily="34" charset="0"/>
              </a:rPr>
              <a:t> listed here, along with many other co-investigators and </a:t>
            </a:r>
            <a:r>
              <a:rPr lang="en-US" kern="1200" dirty="0" smtClean="0">
                <a:effectLst/>
                <a:latin typeface="Arial" pitchFamily="34" charset="0"/>
                <a:cs typeface="Arial" pitchFamily="34" charset="0"/>
              </a:rPr>
              <a:t>the NCBI ClinVar database team, make up the ClinGen consortium. </a:t>
            </a:r>
          </a:p>
          <a:p>
            <a:pPr defTabSz="914124">
              <a:defRPr/>
            </a:pPr>
            <a:endParaRPr lang="en-US" kern="1200" dirty="0" smtClean="0">
              <a:effectLst/>
              <a:latin typeface="Arial" pitchFamily="34" charset="0"/>
              <a:cs typeface="Arial" pitchFamily="34" charset="0"/>
            </a:endParaRPr>
          </a:p>
          <a:p>
            <a:pPr defTabSz="914124">
              <a:defRPr/>
            </a:pPr>
            <a:r>
              <a:rPr lang="en-US" kern="1200" dirty="0" smtClean="0">
                <a:effectLst/>
                <a:latin typeface="Arial" pitchFamily="34" charset="0"/>
                <a:cs typeface="Arial" pitchFamily="34" charset="0"/>
              </a:rPr>
              <a:t>* </a:t>
            </a:r>
            <a:r>
              <a:rPr lang="en-US" kern="1200" dirty="0" err="1" smtClean="0">
                <a:effectLst/>
                <a:latin typeface="Arial" pitchFamily="34" charset="0"/>
                <a:cs typeface="Arial" pitchFamily="34" charset="0"/>
              </a:rPr>
              <a:t>ClinGen</a:t>
            </a:r>
            <a:r>
              <a:rPr lang="en-US" kern="1200" dirty="0" smtClean="0">
                <a:effectLst/>
                <a:latin typeface="Arial" pitchFamily="34" charset="0"/>
                <a:cs typeface="Arial" pitchFamily="34" charset="0"/>
              </a:rPr>
              <a:t> </a:t>
            </a:r>
            <a:r>
              <a:rPr lang="en-US" kern="1200" baseline="0" dirty="0" smtClean="0">
                <a:effectLst/>
                <a:latin typeface="Arial" pitchFamily="34" charset="0"/>
                <a:cs typeface="Arial" pitchFamily="34" charset="0"/>
              </a:rPr>
              <a:t>will standardize clinical assessment of variants, agree on data standards, and </a:t>
            </a:r>
            <a:r>
              <a:rPr lang="en-US" kern="1200" dirty="0" smtClean="0">
                <a:effectLst/>
                <a:latin typeface="Arial" pitchFamily="34" charset="0"/>
                <a:cs typeface="Arial" pitchFamily="34" charset="0"/>
              </a:rPr>
              <a:t>develop tools to assist</a:t>
            </a:r>
            <a:r>
              <a:rPr lang="en-US" i="1" kern="1200" dirty="0" smtClean="0">
                <a:effectLst/>
                <a:latin typeface="Arial" pitchFamily="34" charset="0"/>
                <a:cs typeface="Arial" pitchFamily="34" charset="0"/>
              </a:rPr>
              <a:t> </a:t>
            </a:r>
            <a:r>
              <a:rPr lang="en-US" i="0" kern="1200" dirty="0" smtClean="0">
                <a:effectLst/>
                <a:latin typeface="Arial" pitchFamily="34" charset="0"/>
                <a:cs typeface="Arial" pitchFamily="34" charset="0"/>
              </a:rPr>
              <a:t>clinical l</a:t>
            </a:r>
            <a:r>
              <a:rPr lang="en-US" kern="1200" dirty="0" smtClean="0">
                <a:effectLst/>
                <a:latin typeface="Arial" pitchFamily="34" charset="0"/>
                <a:cs typeface="Arial" pitchFamily="34" charset="0"/>
              </a:rPr>
              <a:t>abs</a:t>
            </a:r>
            <a:r>
              <a:rPr lang="en-US" kern="1200" baseline="0" dirty="0" smtClean="0">
                <a:effectLst/>
                <a:latin typeface="Arial" pitchFamily="34" charset="0"/>
                <a:cs typeface="Arial" pitchFamily="34" charset="0"/>
              </a:rPr>
              <a:t> with </a:t>
            </a:r>
            <a:r>
              <a:rPr lang="en-US" dirty="0" smtClean="0">
                <a:latin typeface="Arial" pitchFamily="34" charset="0"/>
                <a:cs typeface="Arial" pitchFamily="34" charset="0"/>
              </a:rPr>
              <a:t>depositing </a:t>
            </a:r>
            <a:r>
              <a:rPr lang="en-US" kern="1200" dirty="0" smtClean="0">
                <a:effectLst/>
                <a:latin typeface="Arial" pitchFamily="34" charset="0"/>
                <a:cs typeface="Arial" pitchFamily="34" charset="0"/>
              </a:rPr>
              <a:t>variants into </a:t>
            </a:r>
            <a:r>
              <a:rPr lang="en-US" kern="1200" dirty="0" err="1" smtClean="0">
                <a:effectLst/>
                <a:latin typeface="Arial" pitchFamily="34" charset="0"/>
                <a:cs typeface="Arial" pitchFamily="34" charset="0"/>
              </a:rPr>
              <a:t>ClinVar</a:t>
            </a:r>
            <a:r>
              <a:rPr lang="en-US" kern="1200" dirty="0" smtClean="0">
                <a:effectLst/>
                <a:latin typeface="Arial" pitchFamily="34" charset="0"/>
                <a:cs typeface="Arial" pitchFamily="34" charset="0"/>
              </a:rPr>
              <a:t>. *</a:t>
            </a:r>
            <a:r>
              <a:rPr lang="en-US" kern="1200" baseline="0" dirty="0" smtClean="0">
                <a:effectLst/>
                <a:latin typeface="Arial" pitchFamily="34" charset="0"/>
                <a:cs typeface="Arial" pitchFamily="34" charset="0"/>
              </a:rPr>
              <a:t> It will also </a:t>
            </a:r>
            <a:r>
              <a:rPr lang="en-US" kern="1200" dirty="0" smtClean="0">
                <a:effectLst/>
                <a:latin typeface="Arial" pitchFamily="34" charset="0"/>
                <a:cs typeface="Arial" pitchFamily="34" charset="0"/>
              </a:rPr>
              <a:t>develop a consensus</a:t>
            </a:r>
            <a:r>
              <a:rPr lang="en-US" kern="1200" baseline="0" dirty="0" smtClean="0">
                <a:effectLst/>
                <a:latin typeface="Arial" pitchFamily="34" charset="0"/>
                <a:cs typeface="Arial" pitchFamily="34" charset="0"/>
              </a:rPr>
              <a:t> approach </a:t>
            </a:r>
            <a:r>
              <a:rPr lang="en-US" kern="1200" dirty="0" smtClean="0">
                <a:effectLst/>
                <a:latin typeface="Arial" pitchFamily="34" charset="0"/>
                <a:cs typeface="Arial" pitchFamily="34" charset="0"/>
              </a:rPr>
              <a:t>to identify clinically</a:t>
            </a:r>
            <a:r>
              <a:rPr lang="en-US" kern="1200" baseline="0" dirty="0" smtClean="0">
                <a:effectLst/>
                <a:latin typeface="Arial" pitchFamily="34" charset="0"/>
                <a:cs typeface="Arial" pitchFamily="34" charset="0"/>
              </a:rPr>
              <a:t> relevant variants, </a:t>
            </a:r>
            <a:r>
              <a:rPr lang="en-US" kern="1200" dirty="0" smtClean="0">
                <a:effectLst/>
                <a:latin typeface="Arial" pitchFamily="34" charset="0"/>
                <a:cs typeface="Arial" pitchFamily="34" charset="0"/>
              </a:rPr>
              <a:t>and disseminate this information. </a:t>
            </a:r>
            <a:r>
              <a:rPr lang="en-US" dirty="0" smtClean="0">
                <a:latin typeface="Arial" panose="020B0604020202020204" pitchFamily="34" charset="0"/>
                <a:cs typeface="Arial" panose="020B0604020202020204" pitchFamily="34" charset="0"/>
              </a:rPr>
              <a:t>The first two clinical </a:t>
            </a:r>
            <a:r>
              <a:rPr lang="en-US" dirty="0" err="1" smtClean="0">
                <a:latin typeface="Arial" panose="020B0604020202020204" pitchFamily="34" charset="0"/>
                <a:cs typeface="Arial" panose="020B0604020202020204" pitchFamily="34" charset="0"/>
              </a:rPr>
              <a:t>curation</a:t>
            </a:r>
            <a:r>
              <a:rPr lang="en-US" dirty="0" smtClean="0">
                <a:latin typeface="Arial" panose="020B0604020202020204" pitchFamily="34" charset="0"/>
                <a:cs typeface="Arial" panose="020B0604020202020204" pitchFamily="34" charset="0"/>
              </a:rPr>
              <a:t> working groups will focus on cardiovascular disease and </a:t>
            </a:r>
            <a:r>
              <a:rPr lang="en-US" dirty="0" err="1" smtClean="0">
                <a:latin typeface="Arial" panose="020B0604020202020204" pitchFamily="34" charset="0"/>
                <a:cs typeface="Arial" panose="020B0604020202020204" pitchFamily="34" charset="0"/>
              </a:rPr>
              <a:t>germline</a:t>
            </a:r>
            <a:r>
              <a:rPr lang="en-US" dirty="0" smtClean="0">
                <a:latin typeface="Arial" panose="020B0604020202020204" pitchFamily="34" charset="0"/>
                <a:cs typeface="Arial" panose="020B0604020202020204" pitchFamily="34" charset="0"/>
              </a:rPr>
              <a:t> cancer. </a:t>
            </a:r>
            <a:endParaRPr lang="en-US" kern="1200" dirty="0" smtClean="0">
              <a:effectLst/>
              <a:latin typeface="Arial" pitchFamily="34" charset="0"/>
              <a:cs typeface="Arial" pitchFamily="34" charset="0"/>
            </a:endParaRPr>
          </a:p>
          <a:p>
            <a:pPr defTabSz="914124">
              <a:defRPr/>
            </a:pPr>
            <a:endParaRPr lang="en-US" kern="1200" dirty="0" smtClean="0">
              <a:effectLst/>
              <a:latin typeface="Arial" pitchFamily="34" charset="0"/>
              <a:cs typeface="Arial" pitchFamily="34" charset="0"/>
            </a:endParaRPr>
          </a:p>
          <a:p>
            <a:pPr defTabSz="914124">
              <a:defRPr/>
            </a:pPr>
            <a:r>
              <a:rPr lang="en-US" kern="1200" dirty="0" smtClean="0">
                <a:effectLst/>
                <a:latin typeface="Arial" pitchFamily="34" charset="0"/>
                <a:cs typeface="Arial" pitchFamily="34" charset="0"/>
              </a:rPr>
              <a:t>* Close </a:t>
            </a:r>
            <a:r>
              <a:rPr lang="en-US" dirty="0">
                <a:latin typeface="Arial" panose="020B0604020202020204" pitchFamily="34" charset="0"/>
                <a:cs typeface="Arial" panose="020B0604020202020204" pitchFamily="34" charset="0"/>
              </a:rPr>
              <a:t>collaboration with professional organizations will be critical to ensure ClinGen is useful in informing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development clinical practice </a:t>
            </a:r>
            <a:r>
              <a:rPr lang="en-US" dirty="0" smtClean="0">
                <a:latin typeface="Arial" panose="020B0604020202020204" pitchFamily="34" charset="0"/>
                <a:cs typeface="Arial" panose="020B0604020202020204" pitchFamily="34" charset="0"/>
              </a:rPr>
              <a:t>guidelines, so as to facilitate the use of genomic information in clinical care and research. </a:t>
            </a:r>
            <a:r>
              <a:rPr lang="en-US" b="0" baseline="0" dirty="0" smtClean="0">
                <a:latin typeface="Arial" pitchFamily="34" charset="0"/>
                <a:cs typeface="Arial" pitchFamily="34" charset="0"/>
              </a:rPr>
              <a:t>The </a:t>
            </a:r>
            <a:r>
              <a:rPr lang="en-US" b="0" baseline="0" dirty="0" err="1" smtClean="0">
                <a:latin typeface="Arial" pitchFamily="34" charset="0"/>
                <a:cs typeface="Arial" pitchFamily="34" charset="0"/>
              </a:rPr>
              <a:t>ClinGen</a:t>
            </a:r>
            <a:r>
              <a:rPr lang="en-US" b="0" baseline="0" dirty="0" smtClean="0">
                <a:latin typeface="Arial" pitchFamily="34" charset="0"/>
                <a:cs typeface="Arial" pitchFamily="34" charset="0"/>
              </a:rPr>
              <a:t> Steering Committee will meet again later this month to continue the </a:t>
            </a:r>
            <a:r>
              <a:rPr lang="en-US" dirty="0" smtClean="0">
                <a:latin typeface="Arial" pitchFamily="34" charset="0"/>
                <a:cs typeface="Arial" pitchFamily="34" charset="0"/>
              </a:rPr>
              <a:t>development of this important resource. </a:t>
            </a:r>
            <a:r>
              <a:rPr lang="en-US" b="0" baseline="0" dirty="0" smtClean="0">
                <a:latin typeface="Arial" pitchFamily="34" charset="0"/>
                <a:cs typeface="Arial" pitchFamily="34" charset="0"/>
              </a:rPr>
              <a:t> </a:t>
            </a:r>
          </a:p>
          <a:p>
            <a:pPr defTabSz="914124">
              <a:defRPr/>
            </a:pPr>
            <a:endParaRPr lang="en-US" b="0" strike="sngStrike" baseline="0" dirty="0" smtClean="0">
              <a:latin typeface="Arial" pitchFamily="34" charset="0"/>
              <a:cs typeface="Arial" pitchFamily="34" charset="0"/>
            </a:endParaRPr>
          </a:p>
          <a:p>
            <a:pPr defTabSz="914124">
              <a:defRPr/>
            </a:pPr>
            <a:endParaRPr lang="en-US" strike="sngStrike"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DEC098C-E254-4877-B543-667E6A123A60}" type="slidenum">
              <a:rPr lang="en-US" smtClean="0"/>
              <a:t>67</a:t>
            </a:fld>
            <a:endParaRPr lang="en-US" dirty="0"/>
          </a:p>
        </p:txBody>
      </p:sp>
    </p:spTree>
    <p:extLst>
      <p:ext uri="{BB962C8B-B14F-4D97-AF65-F5344CB8AC3E}">
        <p14:creationId xmlns:p14="http://schemas.microsoft.com/office/powerpoint/2010/main" val="2985274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3" y="4446588"/>
            <a:ext cx="5388161"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normAutofit/>
          </a:bodyPr>
          <a:lstStyle/>
          <a:p>
            <a:pPr marL="0" indent="0">
              <a:buFont typeface="Arial" panose="020B0604020202020204" pitchFamily="34" charset="0"/>
              <a:buNone/>
            </a:pPr>
            <a:r>
              <a:rPr lang="en-US" dirty="0" smtClean="0">
                <a:effectLst/>
                <a:latin typeface="Arial" pitchFamily="34" charset="0"/>
                <a:cs typeface="Arial" pitchFamily="34" charset="0"/>
              </a:rPr>
              <a:t>The * Genomics</a:t>
            </a:r>
            <a:r>
              <a:rPr lang="en-US" baseline="0" dirty="0" smtClean="0">
                <a:effectLst/>
                <a:latin typeface="Arial" pitchFamily="34" charset="0"/>
                <a:cs typeface="Arial" pitchFamily="34" charset="0"/>
              </a:rPr>
              <a:t> and Society Working Group of this Council held their second in-person meeting in November 2013.  </a:t>
            </a:r>
          </a:p>
          <a:p>
            <a:pPr marL="171450" indent="-171450">
              <a:buFont typeface="Arial" panose="020B0604020202020204" pitchFamily="34" charset="0"/>
              <a:buChar char="•"/>
            </a:pPr>
            <a:endParaRPr lang="en-US" baseline="0" dirty="0" smtClean="0">
              <a:effectLst/>
              <a:latin typeface="Arial" pitchFamily="34" charset="0"/>
              <a:cs typeface="Arial" pitchFamily="34" charset="0"/>
            </a:endParaRPr>
          </a:p>
          <a:p>
            <a:pPr marL="0" indent="0">
              <a:buFont typeface="Arial" panose="020B0604020202020204" pitchFamily="34" charset="0"/>
              <a:buNone/>
            </a:pPr>
            <a:r>
              <a:rPr lang="en-US" baseline="0" dirty="0" smtClean="0">
                <a:effectLst/>
                <a:latin typeface="Arial" pitchFamily="34" charset="0"/>
                <a:cs typeface="Arial" pitchFamily="34" charset="0"/>
              </a:rPr>
              <a:t>* This meeting included discussion of three critical aspects of the genomics and society research efforts at NHGRI.  </a:t>
            </a:r>
          </a:p>
          <a:p>
            <a:endParaRPr lang="en-US" baseline="0" dirty="0" smtClean="0">
              <a:effectLst/>
              <a:latin typeface="Arial" pitchFamily="34" charset="0"/>
              <a:cs typeface="Arial" pitchFamily="34" charset="0"/>
            </a:endParaRPr>
          </a:p>
          <a:p>
            <a:r>
              <a:rPr lang="en-US" baseline="0" dirty="0" smtClean="0">
                <a:effectLst/>
                <a:latin typeface="Arial" pitchFamily="34" charset="0"/>
                <a:cs typeface="Arial" pitchFamily="34" charset="0"/>
              </a:rPr>
              <a:t>* First, determining research priorities— what are appropriate criteria for establishing research priorities for the ELSI research program?</a:t>
            </a:r>
          </a:p>
          <a:p>
            <a:pPr lvl="2"/>
            <a:r>
              <a:rPr lang="en-US" baseline="0" dirty="0" smtClean="0">
                <a:effectLst/>
                <a:latin typeface="Arial" pitchFamily="34" charset="0"/>
                <a:cs typeface="Arial" pitchFamily="34" charset="0"/>
              </a:rPr>
              <a:t>	  </a:t>
            </a:r>
          </a:p>
          <a:p>
            <a:pPr lvl="2"/>
            <a:r>
              <a:rPr lang="en-US" baseline="0" dirty="0" smtClean="0">
                <a:effectLst/>
                <a:latin typeface="Arial" pitchFamily="34" charset="0"/>
                <a:cs typeface="Arial" pitchFamily="34" charset="0"/>
              </a:rPr>
              <a:t>* Second, the scope of funding approaches and mechanisms across the ELSI research program— what are the strengths and weaknesses of various mechanisms and what is the appropriate</a:t>
            </a:r>
            <a:r>
              <a:rPr lang="en-US" dirty="0" smtClean="0">
                <a:effectLst/>
                <a:latin typeface="Arial" pitchFamily="34" charset="0"/>
                <a:cs typeface="Arial" pitchFamily="34" charset="0"/>
              </a:rPr>
              <a:t> balance among</a:t>
            </a:r>
            <a:r>
              <a:rPr lang="en-US" baseline="0" dirty="0" smtClean="0">
                <a:effectLst/>
                <a:latin typeface="Arial" pitchFamily="34" charset="0"/>
                <a:cs typeface="Arial" pitchFamily="34" charset="0"/>
              </a:rPr>
              <a:t> </a:t>
            </a:r>
            <a:r>
              <a:rPr lang="en-US" dirty="0" smtClean="0">
                <a:effectLst/>
                <a:latin typeface="Arial" pitchFamily="34" charset="0"/>
                <a:cs typeface="Arial" pitchFamily="34" charset="0"/>
              </a:rPr>
              <a:t>these mechanisms</a:t>
            </a:r>
            <a:r>
              <a:rPr lang="en-US" baseline="0" dirty="0" smtClean="0">
                <a:effectLst/>
                <a:latin typeface="Arial" pitchFamily="34" charset="0"/>
                <a:cs typeface="Arial" pitchFamily="34" charset="0"/>
              </a:rPr>
              <a:t>? </a:t>
            </a:r>
          </a:p>
          <a:p>
            <a:pPr lvl="2"/>
            <a:endParaRPr lang="en-US" baseline="0" dirty="0" smtClean="0">
              <a:effectLst/>
              <a:latin typeface="Arial" pitchFamily="34" charset="0"/>
              <a:cs typeface="Arial" pitchFamily="34" charset="0"/>
            </a:endParaRPr>
          </a:p>
          <a:p>
            <a:pPr lvl="2"/>
            <a:r>
              <a:rPr lang="en-US" baseline="0" dirty="0" smtClean="0">
                <a:effectLst/>
                <a:latin typeface="Arial" pitchFamily="34" charset="0"/>
                <a:cs typeface="Arial" pitchFamily="34" charset="0"/>
              </a:rPr>
              <a:t>* Third, the establishment of boundaries of ELSI Research— which research areas are within the scope of the ELSI Research Program and which are not? </a:t>
            </a:r>
          </a:p>
          <a:p>
            <a:pPr marL="464744" lvl="1"/>
            <a:r>
              <a:rPr lang="en-US" dirty="0" smtClean="0">
                <a:latin typeface="Arial" pitchFamily="34" charset="0"/>
                <a:cs typeface="Arial" pitchFamily="34" charset="0"/>
              </a:rPr>
              <a:t> </a:t>
            </a:r>
            <a:endParaRPr lang="en-US" baseline="0" dirty="0" smtClean="0">
              <a:effectLst/>
              <a:latin typeface="Arial" pitchFamily="34" charset="0"/>
              <a:cs typeface="Arial" pitchFamily="34" charset="0"/>
            </a:endParaRPr>
          </a:p>
          <a:p>
            <a:pPr marL="0" indent="0">
              <a:buFont typeface="Arial" panose="020B0604020202020204" pitchFamily="34" charset="0"/>
              <a:buNone/>
            </a:pPr>
            <a:r>
              <a:rPr lang="en-US" baseline="0" dirty="0" smtClean="0">
                <a:effectLst/>
                <a:latin typeface="Arial" pitchFamily="34" charset="0"/>
                <a:cs typeface="Arial" pitchFamily="34" charset="0"/>
              </a:rPr>
              <a:t>* The Working Group will continue to examine these and other topics at their next in-person meeting in April.</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81" eaLnBrk="0" hangingPunct="0">
              <a:defRPr b="1">
                <a:solidFill>
                  <a:schemeClr val="tx1"/>
                </a:solidFill>
                <a:latin typeface="Arial" pitchFamily="34" charset="0"/>
              </a:defRPr>
            </a:lvl1pPr>
            <a:lvl2pPr marL="748388" indent="-287841" defTabSz="943481" eaLnBrk="0" hangingPunct="0">
              <a:defRPr b="1">
                <a:solidFill>
                  <a:schemeClr val="tx1"/>
                </a:solidFill>
                <a:latin typeface="Arial" pitchFamily="34" charset="0"/>
              </a:defRPr>
            </a:lvl2pPr>
            <a:lvl3pPr marL="1151368" indent="-230273" defTabSz="943481" eaLnBrk="0" hangingPunct="0">
              <a:defRPr b="1">
                <a:solidFill>
                  <a:schemeClr val="tx1"/>
                </a:solidFill>
                <a:latin typeface="Arial" pitchFamily="34" charset="0"/>
              </a:defRPr>
            </a:lvl3pPr>
            <a:lvl4pPr marL="1611914" indent="-230273" defTabSz="943481" eaLnBrk="0" hangingPunct="0">
              <a:defRPr b="1">
                <a:solidFill>
                  <a:schemeClr val="tx1"/>
                </a:solidFill>
                <a:latin typeface="Arial" pitchFamily="34" charset="0"/>
              </a:defRPr>
            </a:lvl4pPr>
            <a:lvl5pPr marL="2072460" indent="-230273" defTabSz="943481" eaLnBrk="0" hangingPunct="0">
              <a:defRPr b="1">
                <a:solidFill>
                  <a:schemeClr val="tx1"/>
                </a:solidFill>
                <a:latin typeface="Arial" pitchFamily="34" charset="0"/>
              </a:defRPr>
            </a:lvl5pPr>
            <a:lvl6pPr marL="2533007" indent="-230273" defTabSz="943481" eaLnBrk="0" fontAlgn="base" hangingPunct="0">
              <a:spcBef>
                <a:spcPct val="0"/>
              </a:spcBef>
              <a:spcAft>
                <a:spcPct val="0"/>
              </a:spcAft>
              <a:defRPr b="1">
                <a:solidFill>
                  <a:schemeClr val="tx1"/>
                </a:solidFill>
                <a:latin typeface="Arial" pitchFamily="34" charset="0"/>
              </a:defRPr>
            </a:lvl6pPr>
            <a:lvl7pPr marL="2993552" indent="-230273" defTabSz="943481" eaLnBrk="0" fontAlgn="base" hangingPunct="0">
              <a:spcBef>
                <a:spcPct val="0"/>
              </a:spcBef>
              <a:spcAft>
                <a:spcPct val="0"/>
              </a:spcAft>
              <a:defRPr b="1">
                <a:solidFill>
                  <a:schemeClr val="tx1"/>
                </a:solidFill>
                <a:latin typeface="Arial" pitchFamily="34" charset="0"/>
              </a:defRPr>
            </a:lvl7pPr>
            <a:lvl8pPr marL="3454101" indent="-230273" defTabSz="943481" eaLnBrk="0" fontAlgn="base" hangingPunct="0">
              <a:spcBef>
                <a:spcPct val="0"/>
              </a:spcBef>
              <a:spcAft>
                <a:spcPct val="0"/>
              </a:spcAft>
              <a:defRPr b="1">
                <a:solidFill>
                  <a:schemeClr val="tx1"/>
                </a:solidFill>
                <a:latin typeface="Arial" pitchFamily="34" charset="0"/>
              </a:defRPr>
            </a:lvl8pPr>
            <a:lvl9pPr marL="3914647" indent="-230273" defTabSz="943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68</a:t>
            </a:fld>
            <a:endParaRPr lang="en-US" dirty="0" smtClean="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As a follow up</a:t>
            </a:r>
            <a:r>
              <a:rPr lang="en-US" baseline="0" dirty="0" smtClean="0">
                <a:latin typeface="Arial" pitchFamily="34" charset="0"/>
                <a:cs typeface="Arial" pitchFamily="34" charset="0"/>
              </a:rPr>
              <a:t> to discussions at Council meetings last year, </a:t>
            </a:r>
            <a:r>
              <a:rPr lang="en-US" dirty="0" smtClean="0">
                <a:latin typeface="Arial" pitchFamily="34" charset="0"/>
                <a:cs typeface="Arial" pitchFamily="34" charset="0"/>
              </a:rPr>
              <a:t>NHGRI has issued two</a:t>
            </a:r>
            <a:r>
              <a:rPr lang="en-US" baseline="0" dirty="0" smtClean="0">
                <a:latin typeface="Arial" pitchFamily="34" charset="0"/>
                <a:cs typeface="Arial" pitchFamily="34" charset="0"/>
              </a:rPr>
              <a:t> new T32 training notices.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a:t>
            </a:r>
            <a:r>
              <a:rPr lang="en-US" dirty="0">
                <a:latin typeface="Arial" pitchFamily="34" charset="0"/>
                <a:cs typeface="Arial" pitchFamily="34" charset="0"/>
              </a:rPr>
              <a:t>T32 in Genomic Science will support pre-doctoral and post-doctoral </a:t>
            </a:r>
            <a:r>
              <a:rPr lang="en-US" dirty="0" smtClean="0">
                <a:latin typeface="Arial" pitchFamily="34" charset="0"/>
                <a:cs typeface="Arial" pitchFamily="34" charset="0"/>
              </a:rPr>
              <a:t>trainees</a:t>
            </a:r>
            <a:r>
              <a:rPr lang="en-US" baseline="0" dirty="0" smtClean="0">
                <a:latin typeface="Arial" pitchFamily="34" charset="0"/>
                <a:cs typeface="Arial" pitchFamily="34" charset="0"/>
              </a:rPr>
              <a:t>, </a:t>
            </a:r>
            <a:r>
              <a:rPr lang="en-US" dirty="0" smtClean="0">
                <a:latin typeface="Arial" pitchFamily="34" charset="0"/>
                <a:cs typeface="Arial" pitchFamily="34" charset="0"/>
              </a:rPr>
              <a:t>with </a:t>
            </a:r>
            <a:r>
              <a:rPr lang="en-US" dirty="0">
                <a:latin typeface="Arial" pitchFamily="34" charset="0"/>
                <a:cs typeface="Arial" pitchFamily="34" charset="0"/>
              </a:rPr>
              <a:t>a greater focus on </a:t>
            </a:r>
            <a:r>
              <a:rPr lang="en-US" dirty="0" smtClean="0">
                <a:latin typeface="Arial" pitchFamily="34" charset="0"/>
                <a:cs typeface="Arial" pitchFamily="34" charset="0"/>
              </a:rPr>
              <a:t>quantitative </a:t>
            </a:r>
            <a:r>
              <a:rPr lang="en-US" dirty="0">
                <a:latin typeface="Arial" pitchFamily="34" charset="0"/>
                <a:cs typeface="Arial" pitchFamily="34" charset="0"/>
              </a:rPr>
              <a:t>sciences, bioinformatics, and technology development.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a:t>
            </a:r>
            <a:r>
              <a:rPr lang="en-US" dirty="0">
                <a:latin typeface="Arial" pitchFamily="34" charset="0"/>
                <a:cs typeface="Arial" pitchFamily="34" charset="0"/>
              </a:rPr>
              <a:t>T32 in Genomic </a:t>
            </a:r>
            <a:r>
              <a:rPr lang="en-US">
                <a:latin typeface="Arial" pitchFamily="34" charset="0"/>
                <a:cs typeface="Arial" pitchFamily="34" charset="0"/>
              </a:rPr>
              <a:t>Medicine </a:t>
            </a:r>
            <a:r>
              <a:rPr lang="en-US" smtClean="0">
                <a:latin typeface="Arial" pitchFamily="34" charset="0"/>
                <a:cs typeface="Arial" pitchFamily="34" charset="0"/>
              </a:rPr>
              <a:t>will </a:t>
            </a:r>
            <a:r>
              <a:rPr lang="en-US" dirty="0">
                <a:latin typeface="Arial" pitchFamily="34" charset="0"/>
                <a:cs typeface="Arial" pitchFamily="34" charset="0"/>
              </a:rPr>
              <a:t>focus on training </a:t>
            </a:r>
            <a:r>
              <a:rPr lang="en-US" dirty="0" smtClean="0">
                <a:latin typeface="Arial" pitchFamily="34" charset="0"/>
                <a:cs typeface="Arial" pitchFamily="34" charset="0"/>
              </a:rPr>
              <a:t>postdoctoral MD’s </a:t>
            </a:r>
            <a:r>
              <a:rPr lang="en-US" dirty="0">
                <a:latin typeface="Arial" pitchFamily="34" charset="0"/>
                <a:cs typeface="Arial" pitchFamily="34" charset="0"/>
              </a:rPr>
              <a:t>and </a:t>
            </a:r>
            <a:r>
              <a:rPr lang="en-US" dirty="0" smtClean="0">
                <a:latin typeface="Arial" pitchFamily="34" charset="0"/>
                <a:cs typeface="Arial" pitchFamily="34" charset="0"/>
              </a:rPr>
              <a:t>PhD’s</a:t>
            </a:r>
            <a:r>
              <a:rPr lang="en-US" dirty="0">
                <a:latin typeface="Arial" pitchFamily="34" charset="0"/>
                <a:cs typeface="Arial" pitchFamily="34" charset="0"/>
              </a:rPr>
              <a:t>. This program will support two career paths: (1) </a:t>
            </a:r>
            <a:r>
              <a:rPr lang="en-US" dirty="0" smtClean="0">
                <a:latin typeface="Arial" pitchFamily="34" charset="0"/>
                <a:cs typeface="Arial" pitchFamily="34" charset="0"/>
              </a:rPr>
              <a:t>a genomic </a:t>
            </a:r>
            <a:r>
              <a:rPr lang="en-US" dirty="0">
                <a:latin typeface="Arial" pitchFamily="34" charset="0"/>
                <a:cs typeface="Arial" pitchFamily="34" charset="0"/>
              </a:rPr>
              <a:t>medicine focus for basic </a:t>
            </a:r>
            <a:r>
              <a:rPr lang="en-US" dirty="0" smtClean="0">
                <a:latin typeface="Arial" pitchFamily="34" charset="0"/>
                <a:cs typeface="Arial" pitchFamily="34" charset="0"/>
              </a:rPr>
              <a:t>research, </a:t>
            </a:r>
            <a:r>
              <a:rPr lang="en-US" dirty="0">
                <a:latin typeface="Arial" pitchFamily="34" charset="0"/>
                <a:cs typeface="Arial" pitchFamily="34" charset="0"/>
              </a:rPr>
              <a:t>and (2) </a:t>
            </a:r>
            <a:r>
              <a:rPr lang="en-US" dirty="0" smtClean="0">
                <a:latin typeface="Arial" pitchFamily="34" charset="0"/>
                <a:cs typeface="Arial" pitchFamily="34" charset="0"/>
              </a:rPr>
              <a:t>a genomic </a:t>
            </a:r>
            <a:r>
              <a:rPr lang="en-US" dirty="0">
                <a:latin typeface="Arial" pitchFamily="34" charset="0"/>
                <a:cs typeface="Arial" pitchFamily="34" charset="0"/>
              </a:rPr>
              <a:t>medicine focus for clinical research </a:t>
            </a:r>
            <a:r>
              <a:rPr lang="en-US" dirty="0" smtClean="0">
                <a:latin typeface="Arial" pitchFamily="34" charset="0"/>
                <a:cs typeface="Arial" pitchFamily="34" charset="0"/>
              </a:rPr>
              <a:t>(but not </a:t>
            </a:r>
            <a:r>
              <a:rPr lang="en-US" dirty="0">
                <a:latin typeface="Arial" pitchFamily="34" charset="0"/>
                <a:cs typeface="Arial" pitchFamily="34" charset="0"/>
              </a:rPr>
              <a:t>for clinical </a:t>
            </a:r>
            <a:r>
              <a:rPr lang="en-US" dirty="0" smtClean="0">
                <a:latin typeface="Arial" pitchFamily="34" charset="0"/>
                <a:cs typeface="Arial" pitchFamily="34" charset="0"/>
              </a:rPr>
              <a:t>care).</a:t>
            </a:r>
            <a:r>
              <a:rPr lang="en-US" dirty="0">
                <a:latin typeface="Arial" pitchFamily="34" charset="0"/>
                <a:cs typeface="Arial" pitchFamily="34" charset="0"/>
              </a:rPr>
              <a:t>  </a:t>
            </a: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96787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228600" y="4319592"/>
            <a:ext cx="6680200" cy="4659308"/>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It is truly the end of an era</a:t>
            </a:r>
            <a:r>
              <a:rPr lang="en-US" baseline="0" dirty="0" smtClean="0">
                <a:latin typeface="Arial" pitchFamily="34" charset="0"/>
                <a:cs typeface="Arial" pitchFamily="34" charset="0"/>
              </a:rPr>
              <a:t> as NHGRI says goodbye to one of its founding members– Jane Peterson. After just shy of 25 years at the Institute, Jane officially retired from government service on January 17. She is currently working </a:t>
            </a:r>
            <a:r>
              <a:rPr lang="en-US" b="0" baseline="0" dirty="0" smtClean="0">
                <a:latin typeface="Arial" pitchFamily="34" charset="0"/>
                <a:cs typeface="Arial" pitchFamily="34" charset="0"/>
              </a:rPr>
              <a:t>part-time with us through March in transition mode. Starting later this spring, Jane will become the CEO for the </a:t>
            </a:r>
            <a:r>
              <a:rPr lang="en-US" b="0" i="0" kern="1200" dirty="0" smtClean="0">
                <a:effectLst/>
                <a:latin typeface="Arial" pitchFamily="34" charset="0"/>
                <a:cs typeface="Arial" pitchFamily="34" charset="0"/>
              </a:rPr>
              <a:t>Keystone Symposia</a:t>
            </a:r>
            <a:r>
              <a:rPr lang="en-US" b="0" i="0" kern="1200" baseline="0" dirty="0" smtClean="0">
                <a:effectLst/>
                <a:latin typeface="Arial" pitchFamily="34" charset="0"/>
                <a:cs typeface="Arial" pitchFamily="34" charset="0"/>
              </a:rPr>
              <a:t> and move to Colorado, where she will be closer to her granddaughter and closer to the ski slopes.</a:t>
            </a:r>
          </a:p>
          <a:p>
            <a:endParaRPr lang="en-US" b="0" baseline="0" dirty="0" smtClean="0">
              <a:latin typeface="Arial" pitchFamily="34" charset="0"/>
              <a:cs typeface="Arial" pitchFamily="34" charset="0"/>
            </a:endParaRPr>
          </a:p>
          <a:p>
            <a:r>
              <a:rPr lang="en-US" baseline="0" dirty="0" smtClean="0">
                <a:latin typeface="Arial" pitchFamily="34" charset="0"/>
                <a:cs typeface="Arial" pitchFamily="34" charset="0"/>
              </a:rPr>
              <a:t>Jane came to our Institute from NIGMS. She was there at the beginning of the Human Genome Project, and saw the Project through the mapping and sequencing phases, the debate about BAC-by-BAC vs. whole-genome shotgun sequencing, and the multiple completions– the draft human genome sequence (in 2000) and then its publication (in 2001), the finished human genome sequence and the whole Human Genome Project (in 2003), and then publication of the finished human genome sequence (in 2004).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Jane’s scientific acumen, administrative creativity, and ‘outside-the-box’ thinking benefited the Human Genome Project enormously. After the Project ended, Jane play major leadership roles in establishing a number of successful programs, including the Knockout Mouse Program, The Cancer Genome Atlas, the Human </a:t>
            </a:r>
            <a:r>
              <a:rPr lang="en-US" baseline="0" dirty="0" err="1" smtClean="0">
                <a:latin typeface="Arial" pitchFamily="34" charset="0"/>
                <a:cs typeface="Arial" pitchFamily="34" charset="0"/>
              </a:rPr>
              <a:t>Microbiome</a:t>
            </a:r>
            <a:r>
              <a:rPr lang="en-US" baseline="0" dirty="0" smtClean="0">
                <a:latin typeface="Arial" pitchFamily="34" charset="0"/>
                <a:cs typeface="Arial" pitchFamily="34" charset="0"/>
              </a:rPr>
              <a:t> Project, and Human Heredity and Health in Africa Initiative. She has seen the Institute through different phases, having worked with all of its Directors and Acting Directors: James Watson, Michael Gottesman, Francis Collins, Alan </a:t>
            </a:r>
            <a:r>
              <a:rPr lang="en-US" baseline="0" dirty="0" err="1" smtClean="0">
                <a:latin typeface="Arial" pitchFamily="34" charset="0"/>
                <a:cs typeface="Arial" pitchFamily="34" charset="0"/>
              </a:rPr>
              <a:t>Guttmacher</a:t>
            </a:r>
            <a:r>
              <a:rPr lang="en-US" baseline="0" dirty="0" smtClean="0">
                <a:latin typeface="Arial" pitchFamily="34" charset="0"/>
                <a:cs typeface="Arial" pitchFamily="34" charset="0"/>
              </a:rPr>
              <a:t>, and now me. And I can tell you that every one of those individuals deeply appreciated Jane’s remarkable contributions to NHGRI. </a:t>
            </a:r>
            <a:r>
              <a:rPr lang="en-US" b="0" i="0" kern="1200" baseline="0" dirty="0" smtClean="0">
                <a:effectLst/>
                <a:latin typeface="Arial" pitchFamily="34" charset="0"/>
                <a:cs typeface="Arial" pitchFamily="34" charset="0"/>
              </a:rPr>
              <a:t>It is an understatement to say that Jane will very much be missed, but at the same time, we wish her all the best in her new pursuits with Keystone Symposia. And as I mentioned earlier, </a:t>
            </a:r>
            <a:r>
              <a:rPr lang="en-US" b="0" i="0" u="sng" kern="1200" baseline="0" dirty="0" smtClean="0">
                <a:effectLst/>
                <a:latin typeface="Arial" pitchFamily="34" charset="0"/>
                <a:cs typeface="Arial" pitchFamily="34" charset="0"/>
              </a:rPr>
              <a:t>you</a:t>
            </a:r>
            <a:r>
              <a:rPr lang="en-US" b="0" i="0" kern="1200" baseline="0" dirty="0" smtClean="0">
                <a:effectLst/>
                <a:latin typeface="Arial" pitchFamily="34" charset="0"/>
                <a:cs typeface="Arial" pitchFamily="34" charset="0"/>
              </a:rPr>
              <a:t> will get a chance to hear directly from Jane when she provides an update about H3Africa later today. </a:t>
            </a:r>
            <a:endParaRPr lang="en-US" b="0" baseline="0" dirty="0" smtClean="0">
              <a:latin typeface="Arial" pitchFamily="34" charset="0"/>
              <a:cs typeface="Arial" pitchFamily="34" charset="0"/>
            </a:endParaRPr>
          </a:p>
          <a:p>
            <a:endParaRPr lang="en-US" b="0"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a:t>
            </a:fld>
            <a:endParaRPr lang="en-US" dirty="0" smtClean="0">
              <a:solidFill>
                <a:prstClr val="black"/>
              </a:solidFill>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smtClean="0">
                <a:solidFill>
                  <a:schemeClr val="tx1"/>
                </a:solidFill>
                <a:latin typeface="Arial" pitchFamily="34" charset="0"/>
                <a:cs typeface="Arial" pitchFamily="34" charset="0"/>
              </a:rPr>
              <a:t>In addition, NHGRI has issued two</a:t>
            </a:r>
            <a:r>
              <a:rPr lang="en-US" sz="1200" kern="1200" baseline="0" dirty="0" smtClean="0">
                <a:solidFill>
                  <a:schemeClr val="tx1"/>
                </a:solidFill>
                <a:latin typeface="Arial" pitchFamily="34" charset="0"/>
                <a:cs typeface="Arial" pitchFamily="34" charset="0"/>
              </a:rPr>
              <a:t> new career development training notices. </a:t>
            </a:r>
            <a:r>
              <a:rPr lang="en-US" sz="1200" kern="1200" dirty="0" smtClean="0">
                <a:solidFill>
                  <a:schemeClr val="tx1"/>
                </a:solidFill>
                <a:latin typeface="Arial" pitchFamily="34" charset="0"/>
                <a:cs typeface="Arial" pitchFamily="34" charset="0"/>
              </a:rPr>
              <a:t>These programs will support a mentored career development experience for individuals who wish to acquire additional, multi-disciplinary expertise to enable them to become independent genomics researchers.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dirty="0" smtClean="0">
              <a:solidFill>
                <a:schemeClr val="tx1"/>
              </a:solidFill>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smtClean="0">
                <a:solidFill>
                  <a:schemeClr val="tx1"/>
                </a:solidFill>
                <a:latin typeface="Arial" pitchFamily="34" charset="0"/>
                <a:cs typeface="Arial" pitchFamily="34" charset="0"/>
              </a:rPr>
              <a:t>* The K01 program for research scientists will support two career paths: (1) a genomic science focus, and (2) an ethical, legal, and social implications focus.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kern="1200" dirty="0" smtClean="0">
              <a:solidFill>
                <a:schemeClr val="tx1"/>
              </a:solidFill>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smtClean="0">
                <a:solidFill>
                  <a:schemeClr val="tx1"/>
                </a:solidFill>
                <a:latin typeface="Arial" pitchFamily="34" charset="0"/>
                <a:cs typeface="Arial" pitchFamily="34" charset="0"/>
              </a:rPr>
              <a:t>* The K08 program for clinical investigators will focus on genomic medicine, and is open to those who wish to transition their research efforts into genomic medicine.</a:t>
            </a:r>
          </a:p>
          <a:p>
            <a:endParaRPr lang="en-US" sz="1200" kern="12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19678774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71</a:t>
            </a:fld>
            <a:endParaRPr lang="en-US" dirty="0" smtClean="0">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203325" y="701675"/>
            <a:ext cx="4679950" cy="3509963"/>
          </a:xfrm>
          <a:prstGeom prst="rect">
            <a:avLst/>
          </a:prstGeom>
          <a:ln/>
        </p:spPr>
      </p:sp>
      <p:sp>
        <p:nvSpPr>
          <p:cNvPr id="158723" name="Rectangle 3"/>
          <p:cNvSpPr>
            <a:spLocks noGrp="1" noChangeArrowheads="1"/>
          </p:cNvSpPr>
          <p:nvPr>
            <p:ph type="body" idx="1"/>
          </p:nvPr>
        </p:nvSpPr>
        <p:spPr>
          <a:noFill/>
          <a:ln/>
        </p:spPr>
        <p:txBody>
          <a:bodyPr/>
          <a:lstStyle/>
          <a:p>
            <a:pPr defTabSz="939729" eaLnBrk="1" fontAlgn="auto" hangingPunct="1">
              <a:spcAft>
                <a:spcPts val="0"/>
              </a:spcAft>
              <a:defRPr/>
            </a:pPr>
            <a:r>
              <a:rPr lang="en-US" dirty="0" smtClean="0">
                <a:latin typeface="Arial" pitchFamily="34" charset="0"/>
                <a:cs typeface="Arial" pitchFamily="34" charset="0"/>
              </a:rPr>
              <a:t>HMP is now in * Phase</a:t>
            </a:r>
            <a:r>
              <a:rPr lang="en-US" baseline="0" dirty="0" smtClean="0">
                <a:latin typeface="Arial" pitchFamily="34" charset="0"/>
                <a:cs typeface="Arial" pitchFamily="34" charset="0"/>
              </a:rPr>
              <a:t> 2, which </a:t>
            </a:r>
            <a:r>
              <a:rPr lang="en-US" dirty="0" smtClean="0">
                <a:latin typeface="Arial" pitchFamily="34" charset="0"/>
                <a:cs typeface="Arial" pitchFamily="34" charset="0"/>
              </a:rPr>
              <a:t>goes through Fiscal Year 2015. The goal of this effort is to create the * first-ever integrated multi-’</a:t>
            </a:r>
            <a:r>
              <a:rPr lang="en-US" dirty="0" err="1" smtClean="0">
                <a:latin typeface="Arial" pitchFamily="34" charset="0"/>
                <a:cs typeface="Arial" pitchFamily="34" charset="0"/>
              </a:rPr>
              <a:t>omic</a:t>
            </a:r>
            <a:r>
              <a:rPr lang="en-US" dirty="0" smtClean="0">
                <a:latin typeface="Arial" pitchFamily="34" charset="0"/>
                <a:cs typeface="Arial" pitchFamily="34" charset="0"/>
              </a:rPr>
              <a:t> dataset of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 and host properties.</a:t>
            </a:r>
            <a:r>
              <a:rPr lang="en-US" baseline="0" dirty="0" smtClean="0">
                <a:latin typeface="Arial" pitchFamily="34" charset="0"/>
                <a:cs typeface="Arial" pitchFamily="34" charset="0"/>
              </a:rPr>
              <a:t> </a:t>
            </a:r>
            <a:r>
              <a:rPr lang="en-US" dirty="0" smtClean="0">
                <a:latin typeface="Arial" pitchFamily="34" charset="0"/>
                <a:cs typeface="Arial" pitchFamily="34" charset="0"/>
              </a:rPr>
              <a:t>These </a:t>
            </a:r>
            <a:r>
              <a:rPr lang="en-US" dirty="0">
                <a:latin typeface="Arial" pitchFamily="34" charset="0"/>
                <a:cs typeface="Arial" pitchFamily="34" charset="0"/>
              </a:rPr>
              <a:t>will </a:t>
            </a:r>
            <a:r>
              <a:rPr lang="en-US" dirty="0" smtClean="0">
                <a:latin typeface="Arial" pitchFamily="34" charset="0"/>
                <a:cs typeface="Arial" pitchFamily="34" charset="0"/>
              </a:rPr>
              <a:t>include genomics, proteomics, and metabolomics data types as well as clinical</a:t>
            </a:r>
            <a:r>
              <a:rPr lang="en-US" baseline="0" dirty="0" smtClean="0">
                <a:latin typeface="Arial" pitchFamily="34" charset="0"/>
                <a:cs typeface="Arial" pitchFamily="34" charset="0"/>
              </a:rPr>
              <a:t> metadata</a:t>
            </a:r>
            <a:r>
              <a:rPr lang="en-US" dirty="0" smtClean="0">
                <a:latin typeface="Arial" pitchFamily="34" charset="0"/>
                <a:cs typeface="Arial" pitchFamily="34" charset="0"/>
              </a:rPr>
              <a:t> from both the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 and the host.</a:t>
            </a:r>
            <a:r>
              <a:rPr lang="en-US" baseline="0" dirty="0" smtClean="0">
                <a:latin typeface="Arial" pitchFamily="34" charset="0"/>
                <a:cs typeface="Arial" pitchFamily="34" charset="0"/>
              </a:rPr>
              <a:t> Together, these will be used to evaluate which data types or combinations of data types provide the most insight into the role of the </a:t>
            </a:r>
            <a:r>
              <a:rPr lang="en-US" baseline="0" dirty="0" err="1" smtClean="0">
                <a:latin typeface="Arial" pitchFamily="34" charset="0"/>
                <a:cs typeface="Arial" pitchFamily="34" charset="0"/>
              </a:rPr>
              <a:t>microbiome</a:t>
            </a:r>
            <a:r>
              <a:rPr lang="en-US" baseline="0" dirty="0" smtClean="0">
                <a:latin typeface="Arial" pitchFamily="34" charset="0"/>
                <a:cs typeface="Arial" pitchFamily="34" charset="0"/>
              </a:rPr>
              <a:t> in disease</a:t>
            </a:r>
            <a:r>
              <a:rPr lang="en-US" dirty="0" smtClean="0">
                <a:latin typeface="Arial" pitchFamily="34" charset="0"/>
                <a:cs typeface="Arial" pitchFamily="34" charset="0"/>
              </a:rPr>
              <a:t>. </a:t>
            </a:r>
          </a:p>
          <a:p>
            <a:pPr defTabSz="939729" eaLnBrk="1" fontAlgn="auto" hangingPunct="1">
              <a:spcAft>
                <a:spcPts val="0"/>
              </a:spcAft>
              <a:defRPr/>
            </a:pPr>
            <a:endParaRPr lang="en-US" dirty="0">
              <a:latin typeface="Arial" pitchFamily="34" charset="0"/>
              <a:cs typeface="Arial" pitchFamily="34" charset="0"/>
            </a:endParaRPr>
          </a:p>
          <a:p>
            <a:pPr defTabSz="939729" eaLnBrk="1" fontAlgn="auto" hangingPunct="1">
              <a:spcAft>
                <a:spcPts val="0"/>
              </a:spcAft>
              <a:defRPr/>
            </a:pPr>
            <a:r>
              <a:rPr lang="en-US" dirty="0" smtClean="0">
                <a:latin typeface="Arial" pitchFamily="34" charset="0"/>
                <a:cs typeface="Arial" pitchFamily="34" charset="0"/>
              </a:rPr>
              <a:t>* Three </a:t>
            </a:r>
            <a:r>
              <a:rPr lang="en-US" dirty="0">
                <a:latin typeface="Arial" pitchFamily="34" charset="0"/>
                <a:cs typeface="Arial" pitchFamily="34" charset="0"/>
              </a:rPr>
              <a:t>awards were made </a:t>
            </a:r>
            <a:r>
              <a:rPr lang="en-US" dirty="0" smtClean="0">
                <a:latin typeface="Arial" pitchFamily="34" charset="0"/>
                <a:cs typeface="Arial" pitchFamily="34" charset="0"/>
              </a:rPr>
              <a:t>in September </a:t>
            </a:r>
            <a:r>
              <a:rPr lang="en-US" dirty="0">
                <a:latin typeface="Arial" pitchFamily="34" charset="0"/>
                <a:cs typeface="Arial" pitchFamily="34" charset="0"/>
              </a:rPr>
              <a:t>2013 with Common Fund </a:t>
            </a:r>
            <a:r>
              <a:rPr lang="en-US" dirty="0" smtClean="0">
                <a:latin typeface="Arial" pitchFamily="34" charset="0"/>
                <a:cs typeface="Arial" pitchFamily="34" charset="0"/>
              </a:rPr>
              <a:t>support a</a:t>
            </a:r>
            <a:r>
              <a:rPr lang="en-US" dirty="0">
                <a:latin typeface="Arial" pitchFamily="34" charset="0"/>
                <a:cs typeface="Arial" pitchFamily="34" charset="0"/>
              </a:rPr>
              <a:t>nd with </a:t>
            </a:r>
            <a:r>
              <a:rPr lang="en-US" dirty="0" smtClean="0">
                <a:latin typeface="Arial" pitchFamily="34" charset="0"/>
                <a:cs typeface="Arial" pitchFamily="34" charset="0"/>
              </a:rPr>
              <a:t>co-funding </a:t>
            </a:r>
            <a:r>
              <a:rPr lang="en-US" dirty="0">
                <a:latin typeface="Arial" pitchFamily="34" charset="0"/>
                <a:cs typeface="Arial" pitchFamily="34" charset="0"/>
              </a:rPr>
              <a:t>from </a:t>
            </a:r>
            <a:r>
              <a:rPr lang="en-US" dirty="0" smtClean="0">
                <a:latin typeface="Arial" pitchFamily="34" charset="0"/>
                <a:cs typeface="Arial" pitchFamily="34" charset="0"/>
              </a:rPr>
              <a:t>the indicated other groups, for a total of $22.1M. </a:t>
            </a:r>
            <a:endParaRPr lang="en-US" dirty="0">
              <a:latin typeface="Arial" pitchFamily="34" charset="0"/>
              <a:cs typeface="Arial" pitchFamily="34" charset="0"/>
            </a:endParaRPr>
          </a:p>
          <a:p>
            <a:pPr defTabSz="939729" eaLnBrk="1" fontAlgn="auto" hangingPunct="1">
              <a:spcAft>
                <a:spcPts val="0"/>
              </a:spcAft>
              <a:defRPr/>
            </a:pPr>
            <a:endParaRPr lang="en-US" baseline="0" dirty="0">
              <a:latin typeface="Arial" pitchFamily="34" charset="0"/>
              <a:cs typeface="Arial" pitchFamily="34" charset="0"/>
            </a:endParaRPr>
          </a:p>
          <a:p>
            <a:pPr defTabSz="939729" eaLnBrk="1" fontAlgn="auto" hangingPunct="1">
              <a:spcAft>
                <a:spcPts val="0"/>
              </a:spcAft>
              <a:defRPr/>
            </a:pPr>
            <a:r>
              <a:rPr lang="en-US" dirty="0" smtClean="0">
                <a:latin typeface="Arial" pitchFamily="34" charset="0"/>
                <a:cs typeface="Arial" pitchFamily="34" charset="0"/>
              </a:rPr>
              <a:t>* The </a:t>
            </a:r>
            <a:r>
              <a:rPr lang="en-US" dirty="0">
                <a:latin typeface="Arial" pitchFamily="34" charset="0"/>
                <a:cs typeface="Arial" pitchFamily="34" charset="0"/>
              </a:rPr>
              <a:t>HMP2 Consortium is made up of 3 </a:t>
            </a:r>
            <a:r>
              <a:rPr lang="en-US" dirty="0" smtClean="0">
                <a:latin typeface="Arial" pitchFamily="34" charset="0"/>
                <a:cs typeface="Arial" pitchFamily="34" charset="0"/>
              </a:rPr>
              <a:t>projects</a:t>
            </a:r>
            <a:r>
              <a:rPr lang="en-US" dirty="0">
                <a:latin typeface="Arial" pitchFamily="34" charset="0"/>
                <a:cs typeface="Arial" pitchFamily="34" charset="0"/>
              </a:rPr>
              <a:t>: </a:t>
            </a:r>
            <a:r>
              <a:rPr lang="en-US" dirty="0" smtClean="0">
                <a:latin typeface="Arial" pitchFamily="34" charset="0"/>
                <a:cs typeface="Arial" pitchFamily="34" charset="0"/>
              </a:rPr>
              <a:t>* preterm birth and the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a:t>
            </a:r>
            <a:r>
              <a:rPr lang="en-US" baseline="0" dirty="0" smtClean="0">
                <a:latin typeface="Arial" pitchFamily="34" charset="0"/>
                <a:cs typeface="Arial" pitchFamily="34" charset="0"/>
              </a:rPr>
              <a:t> * </a:t>
            </a:r>
            <a:r>
              <a:rPr lang="en-US" dirty="0">
                <a:latin typeface="Arial" pitchFamily="34" charset="0"/>
                <a:cs typeface="Arial" pitchFamily="34" charset="0"/>
              </a:rPr>
              <a:t>IBD and the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a:t>
            </a:r>
            <a:r>
              <a:rPr lang="en-US" baseline="0" dirty="0" smtClean="0">
                <a:latin typeface="Arial" pitchFamily="34" charset="0"/>
                <a:cs typeface="Arial" pitchFamily="34" charset="0"/>
              </a:rPr>
              <a:t> and *</a:t>
            </a:r>
            <a:r>
              <a:rPr lang="en-US" dirty="0" smtClean="0">
                <a:latin typeface="Arial" pitchFamily="34" charset="0"/>
                <a:cs typeface="Arial" pitchFamily="34" charset="0"/>
              </a:rPr>
              <a:t> diabetes and the </a:t>
            </a:r>
            <a:r>
              <a:rPr lang="en-US" dirty="0" err="1" smtClean="0">
                <a:latin typeface="Arial" pitchFamily="34" charset="0"/>
                <a:cs typeface="Arial" pitchFamily="34" charset="0"/>
              </a:rPr>
              <a:t>microbiome</a:t>
            </a:r>
            <a:r>
              <a:rPr lang="en-US" baseline="0" dirty="0" smtClean="0">
                <a:latin typeface="Arial" pitchFamily="34" charset="0"/>
                <a:cs typeface="Arial" pitchFamily="34" charset="0"/>
              </a:rPr>
              <a:t>, with the major investigators for each listed here.</a:t>
            </a:r>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72</a:t>
            </a:fld>
            <a:endParaRPr lang="en-US" dirty="0" smtClean="0">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3" y="4446589"/>
            <a:ext cx="5353117"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54" rIns="94654"/>
          <a:lstStyle/>
          <a:p>
            <a:pPr marL="0" marR="0" indent="0" algn="l" defTabSz="906480" rtl="0" eaLnBrk="0" fontAlgn="base" latinLnBrk="0" hangingPunct="0">
              <a:lnSpc>
                <a:spcPct val="100000"/>
              </a:lnSpc>
              <a:spcAft>
                <a:spcPct val="0"/>
              </a:spcAft>
              <a:buClrTx/>
              <a:buSzTx/>
              <a:buFontTx/>
              <a:buNone/>
              <a:tabLst/>
              <a:defRPr/>
            </a:pPr>
            <a:r>
              <a:rPr lang="en-US" dirty="0" smtClean="0">
                <a:latin typeface="Arial"/>
                <a:cs typeface="Arial"/>
              </a:rPr>
              <a:t>The Knockout Mouse Phenotyping Project</a:t>
            </a:r>
            <a:r>
              <a:rPr lang="en-US" baseline="0" dirty="0" smtClean="0">
                <a:latin typeface="Arial"/>
                <a:cs typeface="Arial"/>
              </a:rPr>
              <a:t> (KOMP2) is jointly funded by the Common Fund and 18 other institutes and centers. It was launched in 2011 with the goal of making and phenotyping 2,500 mouse knockout strains over five years. </a:t>
            </a:r>
          </a:p>
          <a:p>
            <a:pPr marL="0" marR="0" indent="0" algn="l" defTabSz="906480" rtl="0" eaLnBrk="0" fontAlgn="base" latinLnBrk="0" hangingPunct="0">
              <a:lnSpc>
                <a:spcPct val="100000"/>
              </a:lnSpc>
              <a:spcAft>
                <a:spcPct val="0"/>
              </a:spcAft>
              <a:buClrTx/>
              <a:buSzTx/>
              <a:buFontTx/>
              <a:buNone/>
              <a:tabLst/>
              <a:defRPr/>
            </a:pPr>
            <a:endParaRPr lang="en-US" baseline="0" dirty="0" smtClean="0">
              <a:latin typeface="Arial"/>
              <a:cs typeface="Arial"/>
            </a:endParaRPr>
          </a:p>
          <a:p>
            <a:pPr marL="0" marR="0" indent="0" algn="l" defTabSz="906480" rtl="0" eaLnBrk="0" fontAlgn="base" latinLnBrk="0" hangingPunct="0">
              <a:lnSpc>
                <a:spcPct val="100000"/>
              </a:lnSpc>
              <a:spcAft>
                <a:spcPct val="0"/>
              </a:spcAft>
              <a:buClrTx/>
              <a:buSzTx/>
              <a:buFontTx/>
              <a:buNone/>
              <a:tabLst/>
              <a:defRPr/>
            </a:pPr>
            <a:r>
              <a:rPr lang="en-US" baseline="0" dirty="0" smtClean="0">
                <a:latin typeface="Arial"/>
                <a:cs typeface="Arial"/>
              </a:rPr>
              <a:t>* We are halfway into the project, and production is on track. </a:t>
            </a:r>
            <a:r>
              <a:rPr lang="en-US" dirty="0" smtClean="0">
                <a:latin typeface="Arial"/>
                <a:cs typeface="Arial"/>
              </a:rPr>
              <a:t>The graph shows production of genotype-confirmed founder knockout mice (in blue) versus production</a:t>
            </a:r>
            <a:r>
              <a:rPr lang="en-US" baseline="0" dirty="0" smtClean="0">
                <a:latin typeface="Arial"/>
                <a:cs typeface="Arial"/>
              </a:rPr>
              <a:t> goals (in yellow). The subsequent milestone of phenotype-ready </a:t>
            </a:r>
            <a:r>
              <a:rPr lang="en-US" baseline="0" dirty="0" err="1" smtClean="0">
                <a:latin typeface="Arial"/>
                <a:cs typeface="Arial"/>
              </a:rPr>
              <a:t>Cre</a:t>
            </a:r>
            <a:r>
              <a:rPr lang="en-US" baseline="0" dirty="0" smtClean="0">
                <a:latin typeface="Arial"/>
                <a:cs typeface="Arial"/>
              </a:rPr>
              <a:t>-deleted mouse strain production is shown in purple. We plan to complete mouse production in 2015 in order to have time to </a:t>
            </a:r>
            <a:r>
              <a:rPr lang="en-US" baseline="0" dirty="0" err="1" smtClean="0">
                <a:latin typeface="Arial"/>
                <a:cs typeface="Arial"/>
              </a:rPr>
              <a:t>phenoptype</a:t>
            </a:r>
            <a:r>
              <a:rPr lang="en-US" baseline="0" dirty="0" smtClean="0">
                <a:latin typeface="Arial"/>
                <a:cs typeface="Arial"/>
              </a:rPr>
              <a:t> the mice before the project ends in 2016.</a:t>
            </a:r>
          </a:p>
          <a:p>
            <a:pPr marL="0" marR="0" indent="0" algn="l" defTabSz="906480" rtl="0" eaLnBrk="0" fontAlgn="base" latinLnBrk="0" hangingPunct="0">
              <a:lnSpc>
                <a:spcPct val="100000"/>
              </a:lnSpc>
              <a:spcAft>
                <a:spcPct val="0"/>
              </a:spcAft>
              <a:buClrTx/>
              <a:buSzTx/>
              <a:buFontTx/>
              <a:buNone/>
              <a:tabLst/>
              <a:defRPr/>
            </a:pPr>
            <a:r>
              <a:rPr lang="en-US" dirty="0" smtClean="0">
                <a:latin typeface="Arial"/>
                <a:cs typeface="Arial"/>
              </a:rPr>
              <a:t>	</a:t>
            </a:r>
          </a:p>
          <a:p>
            <a:pPr marL="0" marR="0" indent="0" algn="l" defTabSz="906480" rtl="0" eaLnBrk="0" fontAlgn="base" latinLnBrk="0" hangingPunct="0">
              <a:lnSpc>
                <a:spcPct val="100000"/>
              </a:lnSpc>
              <a:spcAft>
                <a:spcPct val="0"/>
              </a:spcAft>
              <a:buClrTx/>
              <a:buSzTx/>
              <a:buFontTx/>
              <a:buNone/>
              <a:tabLst/>
              <a:defRPr/>
            </a:pPr>
            <a:r>
              <a:rPr lang="en-US" dirty="0" smtClean="0">
                <a:latin typeface="Arial"/>
                <a:cs typeface="Arial"/>
              </a:rPr>
              <a:t>* Our major focus is now on phenotype data upload and quality control in preparation for roll out of the </a:t>
            </a:r>
            <a:r>
              <a:rPr lang="en-US" dirty="0" err="1" smtClean="0">
                <a:latin typeface="Arial"/>
                <a:cs typeface="Arial"/>
              </a:rPr>
              <a:t>PhenoDCC</a:t>
            </a:r>
            <a:r>
              <a:rPr lang="en-US" dirty="0" smtClean="0">
                <a:latin typeface="Arial"/>
                <a:cs typeface="Arial"/>
              </a:rPr>
              <a:t> web interface.</a:t>
            </a:r>
            <a:r>
              <a:rPr lang="en-US" baseline="0" dirty="0" smtClean="0">
                <a:latin typeface="Arial"/>
                <a:cs typeface="Arial"/>
              </a:rPr>
              <a:t> </a:t>
            </a:r>
            <a:r>
              <a:rPr lang="en-US" dirty="0" smtClean="0">
                <a:latin typeface="Arial"/>
                <a:cs typeface="Arial"/>
              </a:rPr>
              <a:t>The screenshot</a:t>
            </a:r>
            <a:r>
              <a:rPr lang="en-US" baseline="0" dirty="0" smtClean="0">
                <a:latin typeface="Arial"/>
                <a:cs typeface="Arial"/>
              </a:rPr>
              <a:t> on the lower right shows the web interface for quality control of the phenotyping data. The data upload system allows for sophisticated analysis of the uploaded data; it also tracks problems and communications among KOMP2 investigators. </a:t>
            </a:r>
            <a:endParaRPr lang="en-US" dirty="0" smtClean="0">
              <a:latin typeface="Arial"/>
              <a:cs typeface="Arial"/>
            </a:endParaRPr>
          </a:p>
          <a:p>
            <a:pPr marL="0" marR="0" indent="0" defTabSz="906480" latinLnBrk="0">
              <a:lnSpc>
                <a:spcPct val="100000"/>
              </a:lnSpc>
              <a:buClrTx/>
              <a:buSzTx/>
              <a:buFontTx/>
              <a:buNone/>
              <a:tabLst/>
              <a:defRPr/>
            </a:pPr>
            <a:endParaRPr lang="en-US" dirty="0" smtClean="0">
              <a:latin typeface="Arial"/>
              <a:cs typeface="Arial"/>
            </a:endParaRPr>
          </a:p>
          <a:p>
            <a:pPr marL="0" marR="0" indent="0" defTabSz="906480" latinLnBrk="0">
              <a:lnSpc>
                <a:spcPct val="100000"/>
              </a:lnSpc>
              <a:buClrTx/>
              <a:buSzTx/>
              <a:buFontTx/>
              <a:buNone/>
              <a:tabLst/>
              <a:defRPr/>
            </a:pPr>
            <a:r>
              <a:rPr lang="en-US" dirty="0" smtClean="0">
                <a:latin typeface="Arial"/>
                <a:cs typeface="Arial"/>
              </a:rPr>
              <a:t>* Finally, the </a:t>
            </a:r>
            <a:r>
              <a:rPr lang="en-US" b="0" dirty="0" smtClean="0">
                <a:latin typeface="Arial"/>
                <a:cs typeface="Arial"/>
              </a:rPr>
              <a:t>International</a:t>
            </a:r>
            <a:r>
              <a:rPr lang="en-US" b="0" baseline="0" dirty="0" smtClean="0">
                <a:latin typeface="Arial"/>
                <a:cs typeface="Arial"/>
              </a:rPr>
              <a:t> Mouse </a:t>
            </a:r>
            <a:r>
              <a:rPr lang="en-US" b="0" baseline="0" dirty="0" err="1" smtClean="0">
                <a:latin typeface="Arial"/>
                <a:cs typeface="Arial"/>
              </a:rPr>
              <a:t>Phenotyping</a:t>
            </a:r>
            <a:r>
              <a:rPr lang="en-US" b="0" baseline="0" dirty="0" smtClean="0">
                <a:latin typeface="Arial"/>
                <a:cs typeface="Arial"/>
              </a:rPr>
              <a:t> Consortium (IMPC) </a:t>
            </a:r>
            <a:r>
              <a:rPr lang="en-US" baseline="0" dirty="0" smtClean="0">
                <a:latin typeface="Arial"/>
                <a:cs typeface="Arial"/>
              </a:rPr>
              <a:t>has launched a pilot project to evaluate CRISPR technology in a high-throughput production environment. </a:t>
            </a:r>
            <a:r>
              <a:rPr lang="en-US" dirty="0" smtClean="0">
                <a:latin typeface="Arial"/>
                <a:cs typeface="Arial"/>
              </a:rPr>
              <a:t>    </a:t>
            </a:r>
          </a:p>
        </p:txBody>
      </p:sp>
      <p:sp>
        <p:nvSpPr>
          <p:cNvPr id="5" name="Slide Number Placeholder 3"/>
          <p:cNvSpPr>
            <a:spLocks noGrp="1"/>
          </p:cNvSpPr>
          <p:nvPr>
            <p:ph type="sldNum" sz="quarter" idx="5"/>
          </p:nvPr>
        </p:nvSpPr>
        <p:spPr>
          <a:xfrm>
            <a:off x="4014791"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73</a:t>
            </a:fld>
            <a:endParaRPr lang="en-US" dirty="0" smtClean="0">
              <a:solidFill>
                <a:srgbClr val="000000"/>
              </a:solidFill>
              <a:cs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prstGeom prst="rect">
            <a:avLst/>
          </a:prstGeom>
          <a:ln/>
        </p:spPr>
      </p:sp>
      <p:sp>
        <p:nvSpPr>
          <p:cNvPr id="154627" name="Notes Placeholder 2"/>
          <p:cNvSpPr>
            <a:spLocks noGrp="1"/>
          </p:cNvSpPr>
          <p:nvPr>
            <p:ph type="body" idx="1"/>
          </p:nvPr>
        </p:nvSpPr>
        <p:spPr>
          <a:xfrm>
            <a:off x="944880" y="4367953"/>
            <a:ext cx="5294946" cy="4367317"/>
          </a:xfrm>
          <a:noFill/>
          <a:ln/>
        </p:spPr>
        <p:txBody>
          <a:bodyPr lIns="95532" rIns="95532"/>
          <a:lstStyle/>
          <a:p>
            <a:pPr defTabSz="946701">
              <a:defRPr/>
            </a:pPr>
            <a:r>
              <a:rPr lang="en-US" dirty="0" smtClean="0">
                <a:latin typeface="Arial" pitchFamily="34" charset="0"/>
                <a:cs typeface="Arial" pitchFamily="34" charset="0"/>
              </a:rPr>
              <a:t>The Genotype-Tissue</a:t>
            </a:r>
            <a:r>
              <a:rPr lang="en-US" baseline="0" dirty="0" smtClean="0">
                <a:latin typeface="Arial" pitchFamily="34" charset="0"/>
                <a:cs typeface="Arial" pitchFamily="34" charset="0"/>
              </a:rPr>
              <a:t> Expression (</a:t>
            </a:r>
            <a:r>
              <a:rPr lang="en-US" dirty="0" smtClean="0">
                <a:latin typeface="Arial" pitchFamily="34" charset="0"/>
                <a:cs typeface="Arial" pitchFamily="34" charset="0"/>
              </a:rPr>
              <a:t>GTEx) </a:t>
            </a:r>
            <a:r>
              <a:rPr lang="en-US" baseline="0" dirty="0" smtClean="0">
                <a:latin typeface="Arial" pitchFamily="34" charset="0"/>
                <a:cs typeface="Arial" pitchFamily="34" charset="0"/>
              </a:rPr>
              <a:t>Project </a:t>
            </a:r>
            <a:r>
              <a:rPr lang="en-US" i="0" kern="1200" dirty="0" smtClean="0">
                <a:latin typeface="Arial" pitchFamily="34" charset="0"/>
                <a:cs typeface="Arial" pitchFamily="34" charset="0"/>
              </a:rPr>
              <a:t>aims to study human gene expression and regulation in multiple tissues</a:t>
            </a:r>
            <a:r>
              <a:rPr lang="en-US" i="0" kern="1200" baseline="0" dirty="0" smtClean="0">
                <a:latin typeface="Arial" pitchFamily="34" charset="0"/>
                <a:cs typeface="Arial" pitchFamily="34" charset="0"/>
              </a:rPr>
              <a:t> through genomic analyses of rapid autopsy samples. The goal is to gain key </a:t>
            </a:r>
            <a:r>
              <a:rPr lang="en-US" i="0" kern="1200" dirty="0" smtClean="0">
                <a:latin typeface="Arial" pitchFamily="34" charset="0"/>
                <a:cs typeface="Arial" pitchFamily="34" charset="0"/>
              </a:rPr>
              <a:t>insights into the mechanisms of gene regulation and, in the future, its disease-related perturbations.</a:t>
            </a:r>
            <a:r>
              <a:rPr lang="en-US" dirty="0">
                <a:latin typeface="Arial" pitchFamily="34" charset="0"/>
                <a:cs typeface="Arial" pitchFamily="34" charset="0"/>
              </a:rPr>
              <a:t> </a:t>
            </a:r>
            <a:endParaRPr lang="en-US" dirty="0" smtClean="0">
              <a:latin typeface="Arial" pitchFamily="34" charset="0"/>
              <a:cs typeface="Arial" pitchFamily="34" charset="0"/>
            </a:endParaRPr>
          </a:p>
          <a:p>
            <a:pPr defTabSz="946701">
              <a:defRPr/>
            </a:pPr>
            <a:endParaRPr lang="en-US" dirty="0" smtClean="0">
              <a:latin typeface="Arial" pitchFamily="34" charset="0"/>
              <a:cs typeface="Arial" pitchFamily="34" charset="0"/>
            </a:endParaRPr>
          </a:p>
          <a:p>
            <a:pPr defTabSz="946701">
              <a:defRPr/>
            </a:pPr>
            <a:r>
              <a:rPr lang="en-US" dirty="0" smtClean="0">
                <a:latin typeface="Arial" pitchFamily="34" charset="0"/>
                <a:cs typeface="Arial" pitchFamily="34" charset="0"/>
              </a:rPr>
              <a:t>* After a successful </a:t>
            </a:r>
            <a:r>
              <a:rPr lang="en-US" baseline="0" dirty="0" smtClean="0">
                <a:latin typeface="Arial" pitchFamily="34" charset="0"/>
                <a:cs typeface="Arial" pitchFamily="34" charset="0"/>
              </a:rPr>
              <a:t>pilot, GTEx has now entered its scale-up phase, and donor enrollment</a:t>
            </a:r>
            <a:r>
              <a:rPr lang="en-US" dirty="0" smtClean="0">
                <a:latin typeface="Arial" pitchFamily="34" charset="0"/>
                <a:cs typeface="Arial" pitchFamily="34" charset="0"/>
              </a:rPr>
              <a:t> </a:t>
            </a:r>
            <a:r>
              <a:rPr lang="en-US" baseline="0" dirty="0" smtClean="0">
                <a:latin typeface="Arial" pitchFamily="34" charset="0"/>
                <a:cs typeface="Arial" pitchFamily="34" charset="0"/>
              </a:rPr>
              <a:t>is ramping up. </a:t>
            </a:r>
            <a:r>
              <a:rPr lang="en-US" dirty="0" smtClean="0">
                <a:latin typeface="Arial" pitchFamily="34" charset="0"/>
                <a:cs typeface="Arial" pitchFamily="34" charset="0"/>
              </a:rPr>
              <a:t>Thus far, 600 (of</a:t>
            </a:r>
            <a:r>
              <a:rPr lang="en-US" baseline="0" dirty="0" smtClean="0">
                <a:latin typeface="Arial" pitchFamily="34" charset="0"/>
                <a:cs typeface="Arial" pitchFamily="34" charset="0"/>
              </a:rPr>
              <a:t> a projected 900) </a:t>
            </a:r>
            <a:r>
              <a:rPr lang="en-US" dirty="0" smtClean="0">
                <a:latin typeface="Arial" pitchFamily="34" charset="0"/>
                <a:cs typeface="Arial" pitchFamily="34" charset="0"/>
              </a:rPr>
              <a:t>donors have been enrolled,</a:t>
            </a:r>
            <a:r>
              <a:rPr lang="en-US" baseline="0" dirty="0" smtClean="0">
                <a:latin typeface="Arial" pitchFamily="34" charset="0"/>
                <a:cs typeface="Arial" pitchFamily="34" charset="0"/>
              </a:rPr>
              <a:t> </a:t>
            </a:r>
            <a:r>
              <a:rPr lang="en-US" dirty="0" smtClean="0">
                <a:latin typeface="Arial" pitchFamily="34" charset="0"/>
                <a:cs typeface="Arial" pitchFamily="34" charset="0"/>
              </a:rPr>
              <a:t>and over 10,000 (of a projected 25,000) RNA</a:t>
            </a:r>
            <a:r>
              <a:rPr lang="en-US" baseline="0" dirty="0" smtClean="0">
                <a:latin typeface="Arial" pitchFamily="34" charset="0"/>
                <a:cs typeface="Arial" pitchFamily="34" charset="0"/>
              </a:rPr>
              <a:t>-</a:t>
            </a:r>
            <a:r>
              <a:rPr lang="en-US" baseline="0" dirty="0" err="1" smtClean="0">
                <a:latin typeface="Arial" pitchFamily="34" charset="0"/>
                <a:cs typeface="Arial" pitchFamily="34" charset="0"/>
              </a:rPr>
              <a:t>Seq</a:t>
            </a:r>
            <a:r>
              <a:rPr lang="en-US" baseline="0" dirty="0" smtClean="0">
                <a:latin typeface="Arial" pitchFamily="34" charset="0"/>
                <a:cs typeface="Arial" pitchFamily="34" charset="0"/>
              </a:rPr>
              <a:t> studies have been completed.</a:t>
            </a:r>
          </a:p>
          <a:p>
            <a:pPr defTabSz="946701">
              <a:defRPr/>
            </a:pPr>
            <a:endParaRPr lang="en-US" baseline="0" dirty="0" smtClean="0">
              <a:latin typeface="Arial" pitchFamily="34" charset="0"/>
              <a:cs typeface="Arial" pitchFamily="34" charset="0"/>
            </a:endParaRPr>
          </a:p>
          <a:p>
            <a:pPr defTabSz="946701">
              <a:defRPr/>
            </a:pPr>
            <a:r>
              <a:rPr lang="en-US" dirty="0" smtClean="0">
                <a:latin typeface="Arial" pitchFamily="34" charset="0"/>
                <a:cs typeface="Arial" pitchFamily="34" charset="0"/>
              </a:rPr>
              <a:t>* Seven U01 awards were</a:t>
            </a:r>
            <a:r>
              <a:rPr lang="en-US" baseline="0" dirty="0" smtClean="0">
                <a:latin typeface="Arial" pitchFamily="34" charset="0"/>
                <a:cs typeface="Arial" pitchFamily="34" charset="0"/>
              </a:rPr>
              <a:t> made in early 2014 in response to </a:t>
            </a:r>
            <a:r>
              <a:rPr lang="en-US" dirty="0" smtClean="0">
                <a:latin typeface="Arial" pitchFamily="34" charset="0"/>
                <a:cs typeface="Arial" pitchFamily="34" charset="0"/>
              </a:rPr>
              <a:t>an RFA to ‘enhance </a:t>
            </a:r>
            <a:r>
              <a:rPr lang="en-US" dirty="0" err="1" smtClean="0">
                <a:latin typeface="Arial" pitchFamily="34" charset="0"/>
                <a:cs typeface="Arial" pitchFamily="34" charset="0"/>
              </a:rPr>
              <a:t>GTEx</a:t>
            </a:r>
            <a:r>
              <a:rPr lang="en-US" dirty="0" smtClean="0">
                <a:latin typeface="Arial" pitchFamily="34" charset="0"/>
                <a:cs typeface="Arial" pitchFamily="34" charset="0"/>
              </a:rPr>
              <a:t>’ with additional molecular assays.</a:t>
            </a:r>
            <a:r>
              <a:rPr lang="en-US" baseline="0" dirty="0" smtClean="0">
                <a:latin typeface="Arial" pitchFamily="34" charset="0"/>
                <a:cs typeface="Arial" pitchFamily="34" charset="0"/>
              </a:rPr>
              <a:t> * </a:t>
            </a:r>
            <a:r>
              <a:rPr lang="en-US" dirty="0" smtClean="0">
                <a:latin typeface="Arial" pitchFamily="34" charset="0"/>
                <a:cs typeface="Arial" pitchFamily="34" charset="0"/>
              </a:rPr>
              <a:t>Additionally,</a:t>
            </a:r>
            <a:r>
              <a:rPr lang="en-US" baseline="0" dirty="0" smtClean="0">
                <a:latin typeface="Arial" pitchFamily="34" charset="0"/>
                <a:cs typeface="Arial" pitchFamily="34" charset="0"/>
              </a:rPr>
              <a:t> t</a:t>
            </a:r>
            <a:r>
              <a:rPr lang="en-US" dirty="0" smtClean="0">
                <a:latin typeface="Arial" pitchFamily="34" charset="0"/>
                <a:cs typeface="Arial" pitchFamily="34" charset="0"/>
              </a:rPr>
              <a:t>he GTEx Biospecimen Access Policy is live, and three</a:t>
            </a:r>
            <a:r>
              <a:rPr lang="en-US" baseline="0" dirty="0" smtClean="0">
                <a:latin typeface="Arial" pitchFamily="34" charset="0"/>
                <a:cs typeface="Arial" pitchFamily="34" charset="0"/>
              </a:rPr>
              <a:t> </a:t>
            </a:r>
            <a:r>
              <a:rPr lang="en-US" dirty="0" smtClean="0">
                <a:latin typeface="Arial" pitchFamily="34" charset="0"/>
                <a:cs typeface="Arial" pitchFamily="34" charset="0"/>
              </a:rPr>
              <a:t>requests for outside investigators to access the samples have already been approved.</a:t>
            </a:r>
          </a:p>
          <a:p>
            <a:pPr defTabSz="946701">
              <a:defRPr/>
            </a:pPr>
            <a:endParaRPr lang="en-US" dirty="0">
              <a:latin typeface="Arial" pitchFamily="34" charset="0"/>
              <a:cs typeface="Arial" pitchFamily="34" charset="0"/>
            </a:endParaRPr>
          </a:p>
          <a:p>
            <a:pPr defTabSz="946701">
              <a:defRPr/>
            </a:pPr>
            <a:r>
              <a:rPr lang="en-US" dirty="0" smtClean="0">
                <a:latin typeface="Arial" pitchFamily="34" charset="0"/>
                <a:cs typeface="Arial" pitchFamily="34" charset="0"/>
              </a:rPr>
              <a:t>* In </a:t>
            </a:r>
            <a:r>
              <a:rPr lang="en-US" dirty="0">
                <a:latin typeface="Arial" pitchFamily="34" charset="0"/>
                <a:cs typeface="Arial" pitchFamily="34" charset="0"/>
              </a:rPr>
              <a:t>response to the successful </a:t>
            </a:r>
            <a:r>
              <a:rPr lang="en-US" dirty="0" err="1" smtClean="0">
                <a:latin typeface="Arial" pitchFamily="34" charset="0"/>
                <a:cs typeface="Arial" pitchFamily="34" charset="0"/>
              </a:rPr>
              <a:t>GTEx</a:t>
            </a:r>
            <a:r>
              <a:rPr lang="en-US" dirty="0" smtClean="0">
                <a:latin typeface="Arial" pitchFamily="34" charset="0"/>
                <a:cs typeface="Arial" pitchFamily="34" charset="0"/>
              </a:rPr>
              <a:t> Community </a:t>
            </a:r>
            <a:r>
              <a:rPr lang="en-US" dirty="0">
                <a:latin typeface="Arial" pitchFamily="34" charset="0"/>
                <a:cs typeface="Arial" pitchFamily="34" charset="0"/>
              </a:rPr>
              <a:t>Meeting in 2013, GTEx will hold </a:t>
            </a:r>
            <a:r>
              <a:rPr lang="en-US" dirty="0" smtClean="0">
                <a:latin typeface="Arial" pitchFamily="34" charset="0"/>
                <a:cs typeface="Arial" pitchFamily="34" charset="0"/>
              </a:rPr>
              <a:t>a second Community Scientific Meeting </a:t>
            </a:r>
            <a:r>
              <a:rPr lang="en-US" dirty="0">
                <a:latin typeface="Arial" pitchFamily="34" charset="0"/>
                <a:cs typeface="Arial" pitchFamily="34" charset="0"/>
              </a:rPr>
              <a:t>in </a:t>
            </a:r>
            <a:r>
              <a:rPr lang="en-US" dirty="0" smtClean="0">
                <a:latin typeface="Arial" pitchFamily="34" charset="0"/>
                <a:cs typeface="Arial" pitchFamily="34" charset="0"/>
              </a:rPr>
              <a:t>June. </a:t>
            </a:r>
            <a:r>
              <a:rPr lang="en-US" dirty="0">
                <a:latin typeface="Arial" pitchFamily="34" charset="0"/>
                <a:cs typeface="Arial" pitchFamily="34" charset="0"/>
              </a:rPr>
              <a:t>Over 250 people attended the first meeting, and presentations from both GTEx and non-GTEx investigators demonstrated the wide range of analyses that can be performed using GTEx data</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345" eaLnBrk="0" hangingPunct="0">
              <a:defRPr b="1">
                <a:solidFill>
                  <a:schemeClr val="tx1"/>
                </a:solidFill>
                <a:latin typeface="Arial" pitchFamily="34" charset="0"/>
              </a:defRPr>
            </a:lvl1pPr>
            <a:lvl2pPr marL="748282" indent="-287799" defTabSz="943345" eaLnBrk="0" hangingPunct="0">
              <a:defRPr b="1">
                <a:solidFill>
                  <a:schemeClr val="tx1"/>
                </a:solidFill>
                <a:latin typeface="Arial" pitchFamily="34" charset="0"/>
              </a:defRPr>
            </a:lvl2pPr>
            <a:lvl3pPr marL="1151203" indent="-230241" defTabSz="943345" eaLnBrk="0" hangingPunct="0">
              <a:defRPr b="1">
                <a:solidFill>
                  <a:schemeClr val="tx1"/>
                </a:solidFill>
                <a:latin typeface="Arial" pitchFamily="34" charset="0"/>
              </a:defRPr>
            </a:lvl3pPr>
            <a:lvl4pPr marL="1611683" indent="-230241" defTabSz="943345" eaLnBrk="0" hangingPunct="0">
              <a:defRPr b="1">
                <a:solidFill>
                  <a:schemeClr val="tx1"/>
                </a:solidFill>
                <a:latin typeface="Arial" pitchFamily="34" charset="0"/>
              </a:defRPr>
            </a:lvl4pPr>
            <a:lvl5pPr marL="2072166" indent="-230241" defTabSz="943345" eaLnBrk="0" hangingPunct="0">
              <a:defRPr b="1">
                <a:solidFill>
                  <a:schemeClr val="tx1"/>
                </a:solidFill>
                <a:latin typeface="Arial" pitchFamily="34" charset="0"/>
              </a:defRPr>
            </a:lvl5pPr>
            <a:lvl6pPr marL="2532647" indent="-230241" defTabSz="943345" eaLnBrk="0" fontAlgn="base" hangingPunct="0">
              <a:spcBef>
                <a:spcPct val="0"/>
              </a:spcBef>
              <a:spcAft>
                <a:spcPct val="0"/>
              </a:spcAft>
              <a:defRPr b="1">
                <a:solidFill>
                  <a:schemeClr val="tx1"/>
                </a:solidFill>
                <a:latin typeface="Arial" pitchFamily="34" charset="0"/>
              </a:defRPr>
            </a:lvl6pPr>
            <a:lvl7pPr marL="2993126" indent="-230241" defTabSz="943345" eaLnBrk="0" fontAlgn="base" hangingPunct="0">
              <a:spcBef>
                <a:spcPct val="0"/>
              </a:spcBef>
              <a:spcAft>
                <a:spcPct val="0"/>
              </a:spcAft>
              <a:defRPr b="1">
                <a:solidFill>
                  <a:schemeClr val="tx1"/>
                </a:solidFill>
                <a:latin typeface="Arial" pitchFamily="34" charset="0"/>
              </a:defRPr>
            </a:lvl7pPr>
            <a:lvl8pPr marL="3453607" indent="-230241" defTabSz="943345" eaLnBrk="0" fontAlgn="base" hangingPunct="0">
              <a:spcBef>
                <a:spcPct val="0"/>
              </a:spcBef>
              <a:spcAft>
                <a:spcPct val="0"/>
              </a:spcAft>
              <a:defRPr b="1">
                <a:solidFill>
                  <a:schemeClr val="tx1"/>
                </a:solidFill>
                <a:latin typeface="Arial" pitchFamily="34" charset="0"/>
              </a:defRPr>
            </a:lvl8pPr>
            <a:lvl9pPr marL="3914090" indent="-230241" defTabSz="94334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74</a:t>
            </a:fld>
            <a:endParaRPr lang="en-US" dirty="0" smtClean="0">
              <a:solidFill>
                <a:prstClr val="black"/>
              </a:solidFill>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909" tIns="46954" rIns="93909" bIns="46954" numCol="1" anchor="t" anchorCtr="0" compatLnSpc="1">
            <a:prstTxWarp prst="textNoShape">
              <a:avLst/>
            </a:prstTxWarp>
          </a:bodyPr>
          <a:lstStyle/>
          <a:p>
            <a:r>
              <a:rPr lang="en-US" dirty="0" smtClean="0">
                <a:latin typeface="Arial" pitchFamily="34" charset="0"/>
                <a:cs typeface="Arial" pitchFamily="34" charset="0"/>
              </a:rPr>
              <a:t>The goal of the Protein Capture Reagents Program is to pilot a community resource of low-cost, high-quality, renewable affinity reagents for human proteins, and to develop technologies for next-generation platforms.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Protein Capture Data Portal went live this past October. The scientific community can now browse all available protein capture affinity reagents generated by the Program; clicking on appropriate links brings</a:t>
            </a:r>
            <a:r>
              <a:rPr lang="en-US" baseline="0" dirty="0" smtClean="0">
                <a:latin typeface="Arial" pitchFamily="34" charset="0"/>
                <a:cs typeface="Arial" pitchFamily="34" charset="0"/>
              </a:rPr>
              <a:t> you </a:t>
            </a:r>
            <a:r>
              <a:rPr lang="en-US" dirty="0" smtClean="0">
                <a:latin typeface="Arial" pitchFamily="34" charset="0"/>
                <a:cs typeface="Arial" pitchFamily="34" charset="0"/>
              </a:rPr>
              <a:t>to distributor pages for reagent purchasing.</a:t>
            </a:r>
            <a:endParaRPr lang="en-US" dirty="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Protein Capture Reagents Program held its 3</a:t>
            </a:r>
            <a:r>
              <a:rPr lang="en-US" baseline="30000" dirty="0" smtClean="0">
                <a:latin typeface="Arial" pitchFamily="34" charset="0"/>
                <a:cs typeface="Arial" pitchFamily="34" charset="0"/>
              </a:rPr>
              <a:t>rd</a:t>
            </a:r>
            <a:r>
              <a:rPr lang="en-US" dirty="0" smtClean="0">
                <a:latin typeface="Arial" pitchFamily="34" charset="0"/>
                <a:cs typeface="Arial" pitchFamily="34" charset="0"/>
              </a:rPr>
              <a:t> Annual Consortium Meeting this past December. Program investigators presented their research and progress to date, and the consortium discussed future plans to improve network structure, with the aim of positioning the Program for a second phase.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871">
              <a:defRPr/>
            </a:pPr>
            <a:fld id="{EF1538E9-0E3C-4F99-854D-827A84D0C00A}" type="slidenum">
              <a:rPr lang="en-US" smtClean="0">
                <a:solidFill>
                  <a:srgbClr val="000000"/>
                </a:solidFill>
              </a:rPr>
              <a:pPr defTabSz="925871">
                <a:defRPr/>
              </a:pPr>
              <a:t>75</a:t>
            </a:fld>
            <a:endParaRPr lang="en-US" dirty="0" smtClean="0">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defTabSz="906399">
              <a:defRPr/>
            </a:pPr>
            <a:r>
              <a:rPr lang="en-US" dirty="0" smtClean="0">
                <a:latin typeface="Arial" pitchFamily="34" charset="0"/>
                <a:cs typeface="Arial" pitchFamily="34" charset="0"/>
              </a:rPr>
              <a:t>The Library of Integrated Network-based</a:t>
            </a:r>
            <a:r>
              <a:rPr lang="en-US" baseline="0" dirty="0" smtClean="0">
                <a:latin typeface="Arial" pitchFamily="34" charset="0"/>
                <a:cs typeface="Arial" pitchFamily="34" charset="0"/>
              </a:rPr>
              <a:t> Cellular Signatures (or LINCS) Program </a:t>
            </a:r>
            <a:r>
              <a:rPr lang="en-US" dirty="0" smtClean="0">
                <a:latin typeface="Arial" pitchFamily="34" charset="0"/>
                <a:cs typeface="Arial" pitchFamily="34" charset="0"/>
              </a:rPr>
              <a:t>aims to create a network-based understanding of biology by cataloging changes in gene expression and other cellular processes that occur when cells are exposed to a variety of perturbing agents. LINCS uses computational tools to integrate this diverse information into a comprehensive view of normal and disease states that can be applied for the development of new biomarkers and therapeutics.</a:t>
            </a:r>
          </a:p>
          <a:p>
            <a:pPr defTabSz="906399">
              <a:defRPr/>
            </a:pPr>
            <a:endParaRPr lang="en-US" dirty="0" smtClean="0">
              <a:latin typeface="Arial" pitchFamily="34" charset="0"/>
              <a:cs typeface="Arial" pitchFamily="34" charset="0"/>
            </a:endParaRPr>
          </a:p>
          <a:p>
            <a:pPr defTabSz="906399">
              <a:defRPr/>
            </a:pPr>
            <a:r>
              <a:rPr lang="en-US" dirty="0" smtClean="0">
                <a:latin typeface="Arial" pitchFamily="34" charset="0"/>
                <a:cs typeface="Arial" pitchFamily="34" charset="0"/>
              </a:rPr>
              <a:t>The pilot</a:t>
            </a:r>
            <a:r>
              <a:rPr lang="en-US" baseline="0" dirty="0" smtClean="0">
                <a:latin typeface="Arial" pitchFamily="34" charset="0"/>
                <a:cs typeface="Arial" pitchFamily="34" charset="0"/>
              </a:rPr>
              <a:t> phase of LINCS is wrapping up by focusing on an internal collaborative project and on how to transition the data and tools generated in Phase 1 to Phase 2. Phase 2 will begin this summer.  * Applications for new Data and Signature Generation Centers have been received (and will be reviewed in April), and an RFA for a BD2K-LINCS Data Integration and Coordination Center has been released (with applications due in March). </a:t>
            </a:r>
          </a:p>
          <a:p>
            <a:pPr defTabSz="906399">
              <a:defRPr/>
            </a:pPr>
            <a:endParaRPr lang="en-US" baseline="0" dirty="0" smtClean="0">
              <a:latin typeface="Arial" pitchFamily="34" charset="0"/>
              <a:cs typeface="Arial" pitchFamily="34" charset="0"/>
            </a:endParaRPr>
          </a:p>
          <a:p>
            <a:pPr defTabSz="906399">
              <a:defRPr/>
            </a:pPr>
            <a:r>
              <a:rPr lang="en-US" dirty="0" smtClean="0">
                <a:latin typeface="Arial" pitchFamily="34" charset="0"/>
                <a:cs typeface="Arial" pitchFamily="34" charset="0"/>
              </a:rPr>
              <a:t>* A LINCS Symposium took place at the Broad Institute in November. The meeting featured introductory workshops on LINCS resources, workshops for experienced users of LINCS resources, and a variety of presentations from the community on current uses of LINCS data and the potential use of LINCS data and tools. </a:t>
            </a:r>
            <a:r>
              <a:rPr lang="en-US" baseline="0" dirty="0" smtClean="0">
                <a:latin typeface="Arial" pitchFamily="34" charset="0"/>
                <a:cs typeface="Arial" pitchFamily="34" charset="0"/>
              </a:rPr>
              <a:t>A</a:t>
            </a:r>
            <a:r>
              <a:rPr lang="en-US" dirty="0" smtClean="0">
                <a:latin typeface="Arial" pitchFamily="34" charset="0"/>
                <a:cs typeface="Arial" pitchFamily="34" charset="0"/>
              </a:rPr>
              <a:t>ll</a:t>
            </a:r>
            <a:r>
              <a:rPr lang="en-US" baseline="0" dirty="0" smtClean="0">
                <a:latin typeface="Arial" pitchFamily="34" charset="0"/>
                <a:cs typeface="Arial" pitchFamily="34" charset="0"/>
              </a:rPr>
              <a:t> of the workshops and the main session were oversubscribed, demonstrating increasing community interest in LINCS.</a:t>
            </a:r>
            <a:endParaRPr lang="en-US" dirty="0" smtClean="0">
              <a:latin typeface="Arial" pitchFamily="34" charset="0"/>
              <a:cs typeface="Arial" pitchFamily="34" charset="0"/>
            </a:endParaRPr>
          </a:p>
          <a:p>
            <a:pPr defTabSz="906399">
              <a:defRPr/>
            </a:pPr>
            <a:endParaRPr lang="en-US" dirty="0" smtClean="0">
              <a:latin typeface="Arial" pitchFamily="34" charset="0"/>
              <a:cs typeface="Arial" pitchFamily="34" charset="0"/>
            </a:endParaRPr>
          </a:p>
          <a:p>
            <a:pPr defTabSz="912518">
              <a:spcBef>
                <a:spcPct val="0"/>
              </a:spcBef>
              <a:defRPr/>
            </a:pPr>
            <a:endParaRPr lang="en-US" dirty="0" smtClean="0">
              <a:latin typeface="Arial" pitchFamily="34" charset="0"/>
              <a:cs typeface="Arial" pitchFamily="34" charset="0"/>
            </a:endParaRPr>
          </a:p>
          <a:p>
            <a:pPr defTabSz="922713">
              <a:defRPr/>
            </a:pPr>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25F559-A907-4C9F-989A-E36CB0435449}" type="slidenum">
              <a:rPr lang="en-US" smtClean="0">
                <a:solidFill>
                  <a:prstClr val="black"/>
                </a:solidFill>
              </a:rPr>
              <a:pPr>
                <a:defRPr/>
              </a:pPr>
              <a:t>76</a:t>
            </a:fld>
            <a:endParaRPr lang="en-US" dirty="0" smtClean="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203325" y="701675"/>
            <a:ext cx="4679950" cy="3509963"/>
          </a:xfrm>
          <a:prstGeom prst="rect">
            <a:avLst/>
          </a:prstGeom>
          <a:ln/>
        </p:spPr>
      </p:sp>
      <p:sp>
        <p:nvSpPr>
          <p:cNvPr id="157699" name="Notes Placeholder 2"/>
          <p:cNvSpPr>
            <a:spLocks noGrp="1"/>
          </p:cNvSpPr>
          <p:nvPr>
            <p:ph type="body" idx="1"/>
          </p:nvPr>
        </p:nvSpPr>
        <p:spPr>
          <a:noFill/>
          <a:ln w="9525">
            <a:noFill/>
            <a:miter lim="800000"/>
            <a:headEnd/>
            <a:tailEnd/>
          </a:ln>
          <a:effectLst/>
        </p:spPr>
        <p:txBody>
          <a:bodyPr vert="horz" wrap="square" lIns="94656" tIns="47327" rIns="94656" bIns="47327" numCol="1" anchor="t" anchorCtr="0" compatLnSpc="1">
            <a:prstTxWarp prst="textNoShape">
              <a:avLst/>
            </a:prstTxWarp>
          </a:bodyPr>
          <a:lstStyle/>
          <a:p>
            <a:pPr marL="0" marR="0" indent="0" defTabSz="906480" latinLnBrk="0">
              <a:lnSpc>
                <a:spcPct val="100000"/>
              </a:lnSpc>
              <a:buClrTx/>
              <a:buSzTx/>
              <a:buFontTx/>
              <a:buNone/>
              <a:tabLst/>
              <a:defRPr/>
            </a:pPr>
            <a:r>
              <a:rPr lang="en-US" dirty="0" smtClean="0">
                <a:latin typeface="Arial" pitchFamily="34" charset="0"/>
                <a:cs typeface="Arial" pitchFamily="34" charset="0"/>
              </a:rPr>
              <a:t>H3Africa’s central goal is to develop a sustainable and collaborative African genetics and genomics research enterprise.</a:t>
            </a:r>
          </a:p>
          <a:p>
            <a:endParaRPr lang="en-US" dirty="0" smtClean="0">
              <a:latin typeface="Arial" pitchFamily="34" charset="0"/>
              <a:cs typeface="Arial" pitchFamily="34" charset="0"/>
            </a:endParaRPr>
          </a:p>
          <a:p>
            <a:pPr marL="0" marR="0" lvl="1" indent="0" algn="l" defTabSz="914400" rtl="0" eaLnBrk="0" fontAlgn="base" latinLnBrk="0" hangingPunct="0">
              <a:lnSpc>
                <a:spcPct val="100000"/>
              </a:lnSpc>
              <a:spcAft>
                <a:spcPct val="0"/>
              </a:spcAft>
              <a:buClrTx/>
              <a:buSzTx/>
              <a:buFontTx/>
              <a:buNone/>
              <a:tabLst/>
              <a:defRPr/>
            </a:pPr>
            <a:r>
              <a:rPr lang="en-US" dirty="0" smtClean="0">
                <a:latin typeface="Arial" pitchFamily="34" charset="0"/>
                <a:cs typeface="Arial" pitchFamily="34" charset="0"/>
              </a:rPr>
              <a:t>* In October, the 3</a:t>
            </a:r>
            <a:r>
              <a:rPr lang="en-US" baseline="30000" dirty="0" smtClean="0">
                <a:latin typeface="Arial" pitchFamily="34" charset="0"/>
                <a:cs typeface="Arial" pitchFamily="34" charset="0"/>
              </a:rPr>
              <a:t>rd</a:t>
            </a:r>
            <a:r>
              <a:rPr lang="en-US" dirty="0" smtClean="0">
                <a:latin typeface="Arial" pitchFamily="34" charset="0"/>
                <a:cs typeface="Arial" pitchFamily="34" charset="0"/>
              </a:rPr>
              <a:t> H3Africa Consortium Meeting was held in Johannesburg. NIH staff members were unable to attend because of the government shutdown. The meeting was reported to be highly successful, with various Consortium policies agreed on. </a:t>
            </a:r>
          </a:p>
          <a:p>
            <a:pPr marL="0" marR="0" lvl="1" indent="0" algn="l" defTabSz="914400" rtl="0" eaLnBrk="0" fontAlgn="base" latinLnBrk="0" hangingPunct="0">
              <a:lnSpc>
                <a:spcPct val="100000"/>
              </a:lnSpc>
              <a:spcAft>
                <a:spcPct val="0"/>
              </a:spcAft>
              <a:buClrTx/>
              <a:buSzTx/>
              <a:buFontTx/>
              <a:buNone/>
              <a:tabLst/>
              <a:defRPr/>
            </a:pPr>
            <a:endParaRPr lang="en-US" sz="1200" dirty="0" smtClean="0">
              <a:latin typeface="Arial" pitchFamily="34" charset="0"/>
              <a:cs typeface="Arial" pitchFamily="34" charset="0"/>
            </a:endParaRPr>
          </a:p>
          <a:p>
            <a:pPr marL="0" lvl="1">
              <a:defRPr/>
            </a:pPr>
            <a:r>
              <a:rPr lang="en-US" dirty="0" smtClean="0">
                <a:latin typeface="Arial" pitchFamily="34" charset="0"/>
                <a:cs typeface="Arial" pitchFamily="34" charset="0"/>
              </a:rPr>
              <a:t>* Since October, H3Africa Working Groups have been incorporating the feedback from the Johannesburg meeting and finalizing their documents. Policy documents on data sharing, samples, and publications are in final stages of approval by the H3Africa Steering Committee.</a:t>
            </a:r>
          </a:p>
          <a:p>
            <a:pPr marL="0" lvl="1">
              <a:defRPr/>
            </a:pPr>
            <a:endParaRPr lang="en-US" dirty="0">
              <a:latin typeface="Arial" pitchFamily="34" charset="0"/>
              <a:cs typeface="Arial" pitchFamily="34" charset="0"/>
            </a:endParaRPr>
          </a:p>
          <a:p>
            <a:pPr marL="0" lvl="1">
              <a:defRPr/>
            </a:pPr>
            <a:r>
              <a:rPr lang="en-US" dirty="0" smtClean="0">
                <a:latin typeface="Arial" pitchFamily="34" charset="0"/>
                <a:cs typeface="Arial" pitchFamily="34" charset="0"/>
              </a:rPr>
              <a:t>* The H3Africa marker paper has been submitted to </a:t>
            </a:r>
            <a:r>
              <a:rPr lang="en-US" i="1" dirty="0" smtClean="0">
                <a:latin typeface="Arial" pitchFamily="34" charset="0"/>
                <a:cs typeface="Arial" pitchFamily="34" charset="0"/>
              </a:rPr>
              <a:t>Science</a:t>
            </a:r>
            <a:r>
              <a:rPr lang="en-US" dirty="0" smtClean="0">
                <a:latin typeface="Arial" pitchFamily="34" charset="0"/>
                <a:cs typeface="Arial" pitchFamily="34" charset="0"/>
              </a:rPr>
              <a:t> for publication.</a:t>
            </a:r>
            <a:r>
              <a:rPr lang="en-US" baseline="0" dirty="0" smtClean="0">
                <a:latin typeface="Arial" pitchFamily="34" charset="0"/>
                <a:cs typeface="Arial" pitchFamily="34" charset="0"/>
              </a:rPr>
              <a:t> </a:t>
            </a:r>
            <a:r>
              <a:rPr lang="en-US" dirty="0" smtClean="0">
                <a:latin typeface="Arial" pitchFamily="34" charset="0"/>
                <a:cs typeface="Arial" pitchFamily="34" charset="0"/>
              </a:rPr>
              <a:t>* Many H3Africa grantees have received ethics approval for their studies , * and sample collection is underway at some sites.</a:t>
            </a:r>
          </a:p>
          <a:p>
            <a:pPr defTabSz="912601">
              <a:defRPr/>
            </a:pPr>
            <a:endParaRPr lang="en-US" dirty="0" smtClean="0">
              <a:latin typeface="Arial" pitchFamily="34" charset="0"/>
              <a:cs typeface="Arial" pitchFamily="34" charset="0"/>
            </a:endParaRPr>
          </a:p>
          <a:p>
            <a:pPr marL="0" lvl="1" indent="0" defTabSz="922797">
              <a:buFont typeface="Arial" charset="0"/>
              <a:buNone/>
              <a:defRPr/>
            </a:pPr>
            <a:r>
              <a:rPr lang="en-US" dirty="0" smtClean="0">
                <a:latin typeface="Arial" pitchFamily="34" charset="0"/>
                <a:cs typeface="Arial" pitchFamily="34" charset="0"/>
              </a:rPr>
              <a:t>* The 4</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t>
            </a:r>
            <a:r>
              <a:rPr lang="en-US" dirty="0" smtClean="0">
                <a:latin typeface="Arial" pitchFamily="34" charset="0"/>
                <a:cs typeface="Arial" pitchFamily="34" charset="0"/>
              </a:rPr>
              <a:t>H3Africa </a:t>
            </a:r>
            <a:r>
              <a:rPr lang="en-US" dirty="0">
                <a:latin typeface="Arial" pitchFamily="34" charset="0"/>
                <a:cs typeface="Arial" pitchFamily="34" charset="0"/>
              </a:rPr>
              <a:t>Consortium </a:t>
            </a:r>
            <a:r>
              <a:rPr lang="en-US" dirty="0" smtClean="0">
                <a:latin typeface="Arial" pitchFamily="34" charset="0"/>
                <a:cs typeface="Arial" pitchFamily="34" charset="0"/>
              </a:rPr>
              <a:t>Meeting </a:t>
            </a:r>
            <a:r>
              <a:rPr lang="en-US" dirty="0">
                <a:latin typeface="Arial" pitchFamily="34" charset="0"/>
                <a:cs typeface="Arial" pitchFamily="34" charset="0"/>
              </a:rPr>
              <a:t>will be held </a:t>
            </a:r>
            <a:r>
              <a:rPr lang="en-US" dirty="0" smtClean="0">
                <a:latin typeface="Arial" pitchFamily="34" charset="0"/>
                <a:cs typeface="Arial" pitchFamily="34" charset="0"/>
              </a:rPr>
              <a:t>in </a:t>
            </a:r>
            <a:r>
              <a:rPr lang="en-US" dirty="0">
                <a:latin typeface="Arial" pitchFamily="34" charset="0"/>
                <a:cs typeface="Arial" pitchFamily="34" charset="0"/>
              </a:rPr>
              <a:t>Uganda </a:t>
            </a:r>
            <a:r>
              <a:rPr lang="en-US" dirty="0" smtClean="0">
                <a:latin typeface="Arial" pitchFamily="34" charset="0"/>
                <a:cs typeface="Arial" pitchFamily="34" charset="0"/>
              </a:rPr>
              <a:t>in</a:t>
            </a:r>
            <a:r>
              <a:rPr lang="en-US" baseline="0" dirty="0" smtClean="0">
                <a:latin typeface="Arial" pitchFamily="34" charset="0"/>
                <a:cs typeface="Arial" pitchFamily="34" charset="0"/>
              </a:rPr>
              <a:t> late May</a:t>
            </a:r>
            <a:r>
              <a:rPr lang="en-US" dirty="0" smtClean="0">
                <a:latin typeface="Arial" pitchFamily="34" charset="0"/>
                <a:cs typeface="Arial" pitchFamily="34" charset="0"/>
              </a:rPr>
              <a:t>. That meeting </a:t>
            </a:r>
            <a:r>
              <a:rPr lang="en-US" dirty="0">
                <a:latin typeface="Arial" pitchFamily="34" charset="0"/>
                <a:cs typeface="Arial" pitchFamily="34" charset="0"/>
              </a:rPr>
              <a:t>will be accompanied by three satellite </a:t>
            </a:r>
            <a:r>
              <a:rPr lang="en-US" dirty="0" smtClean="0">
                <a:latin typeface="Arial" pitchFamily="34" charset="0"/>
                <a:cs typeface="Arial" pitchFamily="34" charset="0"/>
              </a:rPr>
              <a:t>meetings, </a:t>
            </a:r>
            <a:r>
              <a:rPr lang="en-US" dirty="0">
                <a:latin typeface="Arial" pitchFamily="34" charset="0"/>
                <a:cs typeface="Arial" pitchFamily="34" charset="0"/>
              </a:rPr>
              <a:t>including a cardiovascular workshop, an ethics committee </a:t>
            </a:r>
            <a:r>
              <a:rPr lang="en-US" dirty="0" smtClean="0">
                <a:latin typeface="Arial" pitchFamily="34" charset="0"/>
                <a:cs typeface="Arial" pitchFamily="34" charset="0"/>
              </a:rPr>
              <a:t>meeting, </a:t>
            </a:r>
            <a:r>
              <a:rPr lang="en-US" dirty="0">
                <a:latin typeface="Arial" pitchFamily="34" charset="0"/>
                <a:cs typeface="Arial" pitchFamily="34" charset="0"/>
              </a:rPr>
              <a:t>and a session on genome analysis.</a:t>
            </a:r>
          </a:p>
          <a:p>
            <a:pPr defTabSz="922797">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06" eaLnBrk="0" hangingPunct="0">
              <a:defRPr b="1">
                <a:solidFill>
                  <a:schemeClr val="tx1"/>
                </a:solidFill>
                <a:latin typeface="Arial" pitchFamily="34" charset="0"/>
              </a:defRPr>
            </a:lvl1pPr>
            <a:lvl2pPr marL="748566" indent="-287910" defTabSz="943706" eaLnBrk="0" hangingPunct="0">
              <a:defRPr b="1">
                <a:solidFill>
                  <a:schemeClr val="tx1"/>
                </a:solidFill>
                <a:latin typeface="Arial" pitchFamily="34" charset="0"/>
              </a:defRPr>
            </a:lvl2pPr>
            <a:lvl3pPr marL="1151644" indent="-230329" defTabSz="943706" eaLnBrk="0" hangingPunct="0">
              <a:defRPr b="1">
                <a:solidFill>
                  <a:schemeClr val="tx1"/>
                </a:solidFill>
                <a:latin typeface="Arial" pitchFamily="34" charset="0"/>
              </a:defRPr>
            </a:lvl3pPr>
            <a:lvl4pPr marL="1612300" indent="-230329" defTabSz="943706" eaLnBrk="0" hangingPunct="0">
              <a:defRPr b="1">
                <a:solidFill>
                  <a:schemeClr val="tx1"/>
                </a:solidFill>
                <a:latin typeface="Arial" pitchFamily="34" charset="0"/>
              </a:defRPr>
            </a:lvl4pPr>
            <a:lvl5pPr marL="2072957" indent="-230329" defTabSz="943706" eaLnBrk="0" hangingPunct="0">
              <a:defRPr b="1">
                <a:solidFill>
                  <a:schemeClr val="tx1"/>
                </a:solidFill>
                <a:latin typeface="Arial" pitchFamily="34" charset="0"/>
              </a:defRPr>
            </a:lvl5pPr>
            <a:lvl6pPr marL="2533614" indent="-230329" defTabSz="943706" eaLnBrk="0" fontAlgn="base" hangingPunct="0">
              <a:spcBef>
                <a:spcPct val="0"/>
              </a:spcBef>
              <a:spcAft>
                <a:spcPct val="0"/>
              </a:spcAft>
              <a:defRPr b="1">
                <a:solidFill>
                  <a:schemeClr val="tx1"/>
                </a:solidFill>
                <a:latin typeface="Arial" pitchFamily="34" charset="0"/>
              </a:defRPr>
            </a:lvl6pPr>
            <a:lvl7pPr marL="2994271" indent="-230329" defTabSz="943706" eaLnBrk="0" fontAlgn="base" hangingPunct="0">
              <a:spcBef>
                <a:spcPct val="0"/>
              </a:spcBef>
              <a:spcAft>
                <a:spcPct val="0"/>
              </a:spcAft>
              <a:defRPr b="1">
                <a:solidFill>
                  <a:schemeClr val="tx1"/>
                </a:solidFill>
                <a:latin typeface="Arial" pitchFamily="34" charset="0"/>
              </a:defRPr>
            </a:lvl7pPr>
            <a:lvl8pPr marL="3454928" indent="-230329" defTabSz="943706" eaLnBrk="0" fontAlgn="base" hangingPunct="0">
              <a:spcBef>
                <a:spcPct val="0"/>
              </a:spcBef>
              <a:spcAft>
                <a:spcPct val="0"/>
              </a:spcAft>
              <a:defRPr b="1">
                <a:solidFill>
                  <a:schemeClr val="tx1"/>
                </a:solidFill>
                <a:latin typeface="Arial" pitchFamily="34" charset="0"/>
              </a:defRPr>
            </a:lvl8pPr>
            <a:lvl9pPr marL="3915584" indent="-230329" defTabSz="94370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77</a:t>
            </a:fld>
            <a:endParaRPr lang="en-US" dirty="0" smtClean="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78" tIns="46939" rIns="93878" bIns="46939" numCol="1" anchor="t" anchorCtr="0" compatLnSpc="1">
            <a:prstTxWarp prst="textNoShape">
              <a:avLst/>
            </a:prstTxWarp>
          </a:bodyPr>
          <a:lstStyle/>
          <a:p>
            <a:pPr defTabSz="938500">
              <a:spcAft>
                <a:spcPts val="0"/>
              </a:spcAft>
              <a:defRPr/>
            </a:pPr>
            <a:r>
              <a:rPr lang="en-US" dirty="0" smtClean="0">
                <a:latin typeface="Arial" pitchFamily="34" charset="0"/>
                <a:cs typeface="Arial" pitchFamily="34" charset="0"/>
              </a:rPr>
              <a:t>Among </a:t>
            </a:r>
            <a:r>
              <a:rPr lang="en-US" dirty="0">
                <a:latin typeface="Arial" pitchFamily="34" charset="0"/>
                <a:cs typeface="Arial" pitchFamily="34" charset="0"/>
              </a:rPr>
              <a:t>the newest Common Fund projects is the </a:t>
            </a:r>
            <a:r>
              <a:rPr lang="en-US" dirty="0" smtClean="0">
                <a:latin typeface="Arial" pitchFamily="34" charset="0"/>
                <a:cs typeface="Arial" pitchFamily="34" charset="0"/>
              </a:rPr>
              <a:t>Undiagnosed </a:t>
            </a:r>
            <a:r>
              <a:rPr lang="en-US" dirty="0">
                <a:latin typeface="Arial" pitchFamily="34" charset="0"/>
                <a:cs typeface="Arial" pitchFamily="34" charset="0"/>
              </a:rPr>
              <a:t>Diseases Network (UDN), which is being established to increase the capacity for and use of genomic data in the diagnosis of rare and new diseases. The Network also hopes to aid in </a:t>
            </a:r>
            <a:r>
              <a:rPr lang="en-US" dirty="0" smtClean="0">
                <a:latin typeface="Arial" pitchFamily="34" charset="0"/>
                <a:cs typeface="Arial" pitchFamily="34" charset="0"/>
              </a:rPr>
              <a:t>the development of management </a:t>
            </a:r>
            <a:r>
              <a:rPr lang="en-US" dirty="0">
                <a:latin typeface="Arial" pitchFamily="34" charset="0"/>
                <a:cs typeface="Arial" pitchFamily="34" charset="0"/>
              </a:rPr>
              <a:t>strategies for patients with such disorders. </a:t>
            </a:r>
          </a:p>
          <a:p>
            <a:pPr defTabSz="906051">
              <a:defRPr/>
            </a:pPr>
            <a:endParaRPr lang="en-US" dirty="0">
              <a:latin typeface="Arial" pitchFamily="34" charset="0"/>
              <a:cs typeface="Arial" pitchFamily="34" charset="0"/>
            </a:endParaRPr>
          </a:p>
          <a:p>
            <a:pPr defTabSz="906051">
              <a:defRPr/>
            </a:pPr>
            <a:r>
              <a:rPr lang="en-US" dirty="0" smtClean="0">
                <a:latin typeface="Arial" pitchFamily="34" charset="0"/>
                <a:cs typeface="Arial" pitchFamily="34" charset="0"/>
              </a:rPr>
              <a:t>* In December 2013, the UDN Coordinating Center was awarded to Harvard Medical School. The Coordinating Center will play an important role in facilitating</a:t>
            </a:r>
            <a:r>
              <a:rPr lang="en-US" baseline="0" dirty="0" smtClean="0">
                <a:latin typeface="Arial" pitchFamily="34" charset="0"/>
                <a:cs typeface="Arial" pitchFamily="34" charset="0"/>
              </a:rPr>
              <a:t> collaboration among laboratory and clinical researchers across multiple clinical sites, and sharing data from cases throughout the scientific community. Currently,</a:t>
            </a:r>
            <a:r>
              <a:rPr lang="en-US" dirty="0" smtClean="0">
                <a:latin typeface="Arial" pitchFamily="34" charset="0"/>
                <a:cs typeface="Arial" pitchFamily="34" charset="0"/>
              </a:rPr>
              <a:t> the Coordinating Center is working closely with the NIH Undiagnosed Diseases Program to draft a network-wide manual of operations.</a:t>
            </a:r>
          </a:p>
          <a:p>
            <a:pPr defTabSz="906051">
              <a:defRPr/>
            </a:pPr>
            <a:endParaRPr lang="en-US" dirty="0">
              <a:latin typeface="Arial" pitchFamily="34" charset="0"/>
              <a:cs typeface="Arial" pitchFamily="34" charset="0"/>
            </a:endParaRPr>
          </a:p>
          <a:p>
            <a:pPr defTabSz="906051">
              <a:defRPr/>
            </a:pPr>
            <a:r>
              <a:rPr lang="en-US" dirty="0" smtClean="0">
                <a:latin typeface="Arial" pitchFamily="34" charset="0"/>
                <a:cs typeface="Arial" pitchFamily="34" charset="0"/>
              </a:rPr>
              <a:t>* Applications for the UDN Clinical Sites have also been received, and are under review. A total 5-7 awards are anticipated.</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78</a:t>
            </a:fld>
            <a:endParaRPr lang="en-US" dirty="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0" y="4445961"/>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pPr lvl="1">
              <a:defRPr/>
            </a:pPr>
            <a:r>
              <a:rPr lang="en-US" dirty="0" smtClean="0">
                <a:latin typeface="Arial" pitchFamily="34" charset="0"/>
                <a:cs typeface="Arial" pitchFamily="34" charset="0"/>
              </a:rPr>
              <a:t>There are a number of updates about the trans-NIH Big Data to Knowledge (BD2K) initiative. While we await Phil Bourne’s arrival, staff from various institutes</a:t>
            </a:r>
            <a:r>
              <a:rPr lang="en-US" baseline="0" dirty="0" smtClean="0">
                <a:latin typeface="Arial" pitchFamily="34" charset="0"/>
                <a:cs typeface="Arial" pitchFamily="34" charset="0"/>
              </a:rPr>
              <a:t> and centers (including NHGRI) </a:t>
            </a:r>
            <a:r>
              <a:rPr lang="en-US" dirty="0" smtClean="0">
                <a:latin typeface="Arial" pitchFamily="34" charset="0"/>
                <a:cs typeface="Arial" pitchFamily="34" charset="0"/>
              </a:rPr>
              <a:t>are forging ahead to get BD2K up and running. </a:t>
            </a:r>
          </a:p>
          <a:p>
            <a:pPr lvl="1">
              <a:defRPr/>
            </a:pPr>
            <a:endParaRPr lang="en-US" dirty="0" smtClean="0">
              <a:latin typeface="Arial" pitchFamily="34" charset="0"/>
              <a:cs typeface="Arial" pitchFamily="34" charset="0"/>
            </a:endParaRPr>
          </a:p>
          <a:p>
            <a:pPr lvl="1">
              <a:defRPr/>
            </a:pPr>
            <a:r>
              <a:rPr lang="en-US" dirty="0" smtClean="0">
                <a:latin typeface="Arial" pitchFamily="34" charset="0"/>
                <a:cs typeface="Arial" pitchFamily="34" charset="0"/>
              </a:rPr>
              <a:t>* Several initiatives have been developed</a:t>
            </a:r>
            <a:r>
              <a:rPr lang="en-US" baseline="0" dirty="0" smtClean="0">
                <a:latin typeface="Arial" pitchFamily="34" charset="0"/>
                <a:cs typeface="Arial" pitchFamily="34" charset="0"/>
              </a:rPr>
              <a:t> to the point of issuing FOAs after obtaining community input through * three Requests for Information (RFIs) regarding </a:t>
            </a:r>
            <a:r>
              <a:rPr lang="en-US" sz="1200" dirty="0" smtClean="0">
                <a:latin typeface="Arial" charset="0"/>
              </a:rPr>
              <a:t>data catalog development, training, and software needs, and then </a:t>
            </a:r>
            <a:r>
              <a:rPr lang="en-US" baseline="0" dirty="0" smtClean="0">
                <a:latin typeface="Arial" pitchFamily="34" charset="0"/>
                <a:cs typeface="Arial" pitchFamily="34" charset="0"/>
              </a:rPr>
              <a:t>* four workshops regarding t</a:t>
            </a:r>
            <a:r>
              <a:rPr lang="en-US" sz="1200" dirty="0" smtClean="0">
                <a:latin typeface="Arial" charset="0"/>
              </a:rPr>
              <a:t>raining, data catalog development, frameworks for standards, and research use of clinical data</a:t>
            </a:r>
            <a:r>
              <a:rPr lang="en-US" baseline="0" dirty="0" smtClean="0">
                <a:latin typeface="Arial" pitchFamily="34" charset="0"/>
                <a:cs typeface="Arial" pitchFamily="34" charset="0"/>
              </a:rPr>
              <a:t>.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There are * three additional BD2K workshops planned in Fiscal Year 2014.</a:t>
            </a: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79</a:t>
            </a:fld>
            <a:endParaRPr lang="en-US" dirty="0" smtClean="0">
              <a:solidFill>
                <a:prstClr val="black"/>
              </a:solidFill>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5" y="4446592"/>
            <a:ext cx="5197474" cy="437140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r>
              <a:rPr lang="en-US" dirty="0" smtClean="0">
                <a:latin typeface="Arial" pitchFamily="34" charset="0"/>
                <a:cs typeface="Arial" pitchFamily="34" charset="0"/>
              </a:rPr>
              <a:t>Carson</a:t>
            </a:r>
            <a:r>
              <a:rPr lang="en-US" baseline="0" dirty="0" smtClean="0">
                <a:latin typeface="Arial" pitchFamily="34" charset="0"/>
                <a:cs typeface="Arial" pitchFamily="34" charset="0"/>
              </a:rPr>
              <a:t> Loomis has also moved on from NHGRI, but he has not gone far. Having helped the Institute and the NIH run the Common Fund Molecular Libraries Program for a number of years, Carson has moved to NCATS to continue related projects.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a:t>
            </a:fld>
            <a:endParaRPr lang="en-US" dirty="0" smtClean="0">
              <a:solidFill>
                <a:prstClr val="black"/>
              </a:solidFill>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0" y="4445961"/>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pPr marL="0" lvl="1" indent="0">
              <a:buFont typeface="Arial" panose="020B0604020202020204" pitchFamily="34" charset="0"/>
              <a:buNone/>
              <a:defRPr/>
            </a:pPr>
            <a:r>
              <a:rPr lang="en-US" dirty="0" smtClean="0">
                <a:latin typeface="Arial" pitchFamily="34" charset="0"/>
                <a:cs typeface="Arial" pitchFamily="34" charset="0"/>
              </a:rPr>
              <a:t>* The</a:t>
            </a:r>
            <a:r>
              <a:rPr lang="en-US" baseline="0" dirty="0" smtClean="0">
                <a:latin typeface="Arial" pitchFamily="34" charset="0"/>
                <a:cs typeface="Arial" pitchFamily="34" charset="0"/>
              </a:rPr>
              <a:t> f</a:t>
            </a:r>
            <a:r>
              <a:rPr lang="en-US" dirty="0" smtClean="0">
                <a:latin typeface="Arial" pitchFamily="34" charset="0"/>
                <a:cs typeface="Arial" pitchFamily="34" charset="0"/>
              </a:rPr>
              <a:t>irst</a:t>
            </a:r>
            <a:r>
              <a:rPr lang="en-US" baseline="0" dirty="0" smtClean="0">
                <a:latin typeface="Arial" pitchFamily="34" charset="0"/>
                <a:cs typeface="Arial" pitchFamily="34" charset="0"/>
              </a:rPr>
              <a:t> BD2K FOA issued was for “Investigator-Initiated BD2K Centers of Excellence.” There was a great deal of interest. We had a technical information webinar with 512 phone lines available, but that was not enough, and the webinar was oversubscribed. Applications for this first round of centers were due in November, and the response was robust</a:t>
            </a:r>
            <a:r>
              <a:rPr lang="en-US" dirty="0" smtClean="0">
                <a:latin typeface="Arial" pitchFamily="34" charset="0"/>
                <a:cs typeface="Arial" pitchFamily="34" charset="0"/>
              </a:rPr>
              <a:t>. These applications will be reviewed in April and brought to this</a:t>
            </a:r>
            <a:r>
              <a:rPr lang="en-US" baseline="0" dirty="0" smtClean="0">
                <a:latin typeface="Arial" pitchFamily="34" charset="0"/>
                <a:cs typeface="Arial" pitchFamily="34" charset="0"/>
              </a:rPr>
              <a:t> C</a:t>
            </a:r>
            <a:r>
              <a:rPr lang="en-US" dirty="0" smtClean="0">
                <a:latin typeface="Arial" pitchFamily="34" charset="0"/>
                <a:cs typeface="Arial" pitchFamily="34" charset="0"/>
              </a:rPr>
              <a:t>ouncil in May. Awards</a:t>
            </a:r>
            <a:r>
              <a:rPr lang="en-US" baseline="0" dirty="0" smtClean="0">
                <a:latin typeface="Arial" pitchFamily="34" charset="0"/>
                <a:cs typeface="Arial" pitchFamily="34" charset="0"/>
              </a:rPr>
              <a:t> are expected to be made in September. A second round of applications is planned in Fiscal Year 2015. </a:t>
            </a:r>
            <a:endParaRPr lang="en-US" dirty="0">
              <a:latin typeface="Arial" pitchFamily="34" charset="0"/>
              <a:cs typeface="Arial" pitchFamily="34" charset="0"/>
            </a:endParaRPr>
          </a:p>
          <a:p>
            <a:pPr lvl="1">
              <a:defRPr/>
            </a:pPr>
            <a:endParaRPr lang="en-US" dirty="0" smtClean="0">
              <a:latin typeface="Arial" pitchFamily="34" charset="0"/>
              <a:cs typeface="Arial" pitchFamily="34" charset="0"/>
            </a:endParaRPr>
          </a:p>
          <a:p>
            <a:pPr marL="0" marR="0" lvl="1"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 The first NIH-initiated BD2K</a:t>
            </a:r>
            <a:r>
              <a:rPr lang="en-US" baseline="0" dirty="0" smtClean="0">
                <a:latin typeface="Arial" pitchFamily="34" charset="0"/>
                <a:cs typeface="Arial" pitchFamily="34" charset="0"/>
              </a:rPr>
              <a:t> center </a:t>
            </a:r>
            <a:r>
              <a:rPr lang="en-US" dirty="0" smtClean="0">
                <a:latin typeface="Arial" pitchFamily="34" charset="0"/>
                <a:cs typeface="Arial" pitchFamily="34" charset="0"/>
              </a:rPr>
              <a:t>FOA</a:t>
            </a:r>
            <a:r>
              <a:rPr lang="en-US" baseline="0" dirty="0" smtClean="0">
                <a:latin typeface="Arial" pitchFamily="34" charset="0"/>
                <a:cs typeface="Arial" pitchFamily="34" charset="0"/>
              </a:rPr>
              <a:t> was released in December 2013, with applications due in March. This program will be co-funded by BD2K and the NIH Common Fund’s LINCS project. It is the first instance of a co-funding arrangement with BD2K, and we hope that will provide a model for additional collaborations with BD2K. Awards will be made in late Fiscal Year 2014.</a:t>
            </a:r>
            <a:endParaRPr lang="en-US" dirty="0" smtClean="0">
              <a:latin typeface="Arial" pitchFamily="34" charset="0"/>
              <a:cs typeface="Arial" pitchFamily="34" charset="0"/>
            </a:endParaRPr>
          </a:p>
          <a:p>
            <a:pPr lvl="1">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80</a:t>
            </a:fld>
            <a:endParaRPr lang="en-US" dirty="0" smtClean="0">
              <a:solidFill>
                <a:prstClr val="black"/>
              </a:solidFill>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0" y="4445961"/>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pPr marL="0" marR="0" indent="0" algn="l" defTabSz="93972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latin typeface="Arial" pitchFamily="34" charset="0"/>
                <a:cs typeface="Arial" pitchFamily="34" charset="0"/>
              </a:rPr>
              <a:t>The</a:t>
            </a:r>
            <a:r>
              <a:rPr lang="en-US" baseline="0" dirty="0" smtClean="0">
                <a:latin typeface="Arial" pitchFamily="34" charset="0"/>
                <a:cs typeface="Arial" pitchFamily="34" charset="0"/>
              </a:rPr>
              <a:t> </a:t>
            </a:r>
            <a:r>
              <a:rPr lang="en-US" dirty="0" smtClean="0">
                <a:latin typeface="Arial" pitchFamily="34" charset="0"/>
                <a:cs typeface="Arial" pitchFamily="34" charset="0"/>
              </a:rPr>
              <a:t>Data</a:t>
            </a:r>
            <a:r>
              <a:rPr lang="en-US" baseline="0" dirty="0" smtClean="0">
                <a:latin typeface="Arial" pitchFamily="34" charset="0"/>
                <a:cs typeface="Arial" pitchFamily="34" charset="0"/>
              </a:rPr>
              <a:t> and Informatics Working Group of the Advisory Committee to the NIH Director originally recommended development of an NIH Data Catalog (and an analogous NIH Software Catalog). </a:t>
            </a:r>
            <a:r>
              <a:rPr lang="en-US" dirty="0" smtClean="0">
                <a:latin typeface="Arial" pitchFamily="34" charset="0"/>
                <a:cs typeface="Arial" pitchFamily="34" charset="0"/>
              </a:rPr>
              <a:t>* A major recommendation of the BD2K Data</a:t>
            </a:r>
            <a:r>
              <a:rPr lang="en-US" baseline="0" dirty="0" smtClean="0">
                <a:latin typeface="Arial" pitchFamily="34" charset="0"/>
                <a:cs typeface="Arial" pitchFamily="34" charset="0"/>
              </a:rPr>
              <a:t> Catalog </a:t>
            </a:r>
            <a:r>
              <a:rPr lang="en-US" dirty="0" smtClean="0">
                <a:latin typeface="Arial" pitchFamily="34" charset="0"/>
                <a:cs typeface="Arial" pitchFamily="34" charset="0"/>
              </a:rPr>
              <a:t>Workshop held</a:t>
            </a:r>
            <a:r>
              <a:rPr lang="en-US" baseline="0" dirty="0" smtClean="0">
                <a:latin typeface="Arial" pitchFamily="34" charset="0"/>
                <a:cs typeface="Arial" pitchFamily="34" charset="0"/>
              </a:rPr>
              <a:t> last year</a:t>
            </a:r>
            <a:r>
              <a:rPr lang="en-US" dirty="0" smtClean="0">
                <a:latin typeface="Arial" pitchFamily="34" charset="0"/>
                <a:cs typeface="Arial" pitchFamily="34" charset="0"/>
              </a:rPr>
              <a:t> </a:t>
            </a:r>
            <a:r>
              <a:rPr lang="en-US" dirty="0">
                <a:latin typeface="Arial" pitchFamily="34" charset="0"/>
                <a:cs typeface="Arial" pitchFamily="34" charset="0"/>
              </a:rPr>
              <a:t>was to conceptualize </a:t>
            </a:r>
            <a:r>
              <a:rPr lang="en-US" dirty="0" smtClean="0">
                <a:latin typeface="Arial" pitchFamily="34" charset="0"/>
                <a:cs typeface="Arial" pitchFamily="34" charset="0"/>
              </a:rPr>
              <a:t>this as </a:t>
            </a:r>
            <a:r>
              <a:rPr lang="en-US" dirty="0">
                <a:latin typeface="Arial" pitchFamily="34" charset="0"/>
                <a:cs typeface="Arial" pitchFamily="34" charset="0"/>
              </a:rPr>
              <a:t>a Data Discovery Index (indexing of distributed data sources) rather than as a Data Catalog </a:t>
            </a:r>
            <a:r>
              <a:rPr lang="en-US" dirty="0" smtClean="0">
                <a:latin typeface="Arial" pitchFamily="34" charset="0"/>
                <a:cs typeface="Arial" pitchFamily="34" charset="0"/>
              </a:rPr>
              <a:t>(a centralized </a:t>
            </a:r>
            <a:r>
              <a:rPr lang="en-US" dirty="0">
                <a:latin typeface="Arial" pitchFamily="34" charset="0"/>
                <a:cs typeface="Arial" pitchFamily="34" charset="0"/>
              </a:rPr>
              <a:t>resource</a:t>
            </a:r>
            <a:r>
              <a:rPr lang="en-US" dirty="0" smtClean="0">
                <a:latin typeface="Arial" pitchFamily="34" charset="0"/>
                <a:cs typeface="Arial" pitchFamily="34" charset="0"/>
              </a:rPr>
              <a:t>).</a:t>
            </a:r>
            <a:endParaRPr lang="en-US" dirty="0">
              <a:latin typeface="Arial" pitchFamily="34" charset="0"/>
              <a:cs typeface="Arial" pitchFamily="34" charset="0"/>
            </a:endParaRPr>
          </a:p>
          <a:p>
            <a:pPr marL="0" indent="0" defTabSz="939729" eaLnBrk="1" fontAlgn="auto" hangingPunct="1">
              <a:spcAft>
                <a:spcPts val="0"/>
              </a:spcAft>
              <a:buFont typeface="Arial" panose="020B0604020202020204" pitchFamily="34" charset="0"/>
              <a:buNone/>
              <a:defRPr/>
            </a:pPr>
            <a:endParaRPr lang="en-US" dirty="0" smtClean="0">
              <a:latin typeface="Arial" pitchFamily="34" charset="0"/>
              <a:cs typeface="Arial" pitchFamily="34" charset="0"/>
            </a:endParaRPr>
          </a:p>
          <a:p>
            <a:pPr marL="0" indent="0" defTabSz="939729" eaLnBrk="1" fontAlgn="auto" hangingPunct="1">
              <a:spcAft>
                <a:spcPts val="0"/>
              </a:spcAft>
              <a:buFont typeface="Arial" panose="020B0604020202020204" pitchFamily="34" charset="0"/>
              <a:buNone/>
              <a:defRPr/>
            </a:pPr>
            <a:r>
              <a:rPr lang="en-US" dirty="0" smtClean="0">
                <a:latin typeface="Arial" pitchFamily="34" charset="0"/>
                <a:cs typeface="Arial" pitchFamily="34" charset="0"/>
              </a:rPr>
              <a:t>* An RFA was conceptualized to develop an</a:t>
            </a:r>
            <a:r>
              <a:rPr lang="en-US" baseline="0" dirty="0" smtClean="0">
                <a:latin typeface="Arial" pitchFamily="34" charset="0"/>
                <a:cs typeface="Arial" pitchFamily="34" charset="0"/>
              </a:rPr>
              <a:t> NIH BD2K Data Discovery Index Coordination Consortium. This is envisioned as involving efforts to </a:t>
            </a:r>
            <a:r>
              <a:rPr lang="en-US" dirty="0" smtClean="0">
                <a:latin typeface="Arial" pitchFamily="34" charset="0"/>
                <a:cs typeface="Arial" pitchFamily="34" charset="0"/>
              </a:rPr>
              <a:t>conduct </a:t>
            </a:r>
            <a:r>
              <a:rPr lang="en-US" dirty="0">
                <a:latin typeface="Arial" pitchFamily="34" charset="0"/>
                <a:cs typeface="Arial" pitchFamily="34" charset="0"/>
              </a:rPr>
              <a:t>outreach, fund small pilot projects, manage communication with stakeholders, constitute and coordinate </a:t>
            </a:r>
            <a:r>
              <a:rPr lang="en-US" dirty="0" smtClean="0">
                <a:latin typeface="Arial" pitchFamily="34" charset="0"/>
                <a:cs typeface="Arial" pitchFamily="34" charset="0"/>
              </a:rPr>
              <a:t>task </a:t>
            </a:r>
            <a:r>
              <a:rPr lang="en-US" dirty="0">
                <a:latin typeface="Arial" pitchFamily="34" charset="0"/>
                <a:cs typeface="Arial" pitchFamily="34" charset="0"/>
              </a:rPr>
              <a:t>f</a:t>
            </a:r>
            <a:r>
              <a:rPr lang="en-US" dirty="0" smtClean="0">
                <a:latin typeface="Arial" pitchFamily="34" charset="0"/>
                <a:cs typeface="Arial" pitchFamily="34" charset="0"/>
              </a:rPr>
              <a:t>orces </a:t>
            </a:r>
            <a:r>
              <a:rPr lang="en-US" dirty="0">
                <a:latin typeface="Arial" pitchFamily="34" charset="0"/>
                <a:cs typeface="Arial" pitchFamily="34" charset="0"/>
              </a:rPr>
              <a:t>to study relevant questions related to access, discoverability, citation for all biomedical </a:t>
            </a:r>
            <a:r>
              <a:rPr lang="en-US" dirty="0" smtClean="0">
                <a:latin typeface="Arial" pitchFamily="34" charset="0"/>
                <a:cs typeface="Arial" pitchFamily="34" charset="0"/>
              </a:rPr>
              <a:t>data, </a:t>
            </a:r>
            <a:r>
              <a:rPr lang="en-US" dirty="0">
                <a:latin typeface="Arial" pitchFamily="34" charset="0"/>
                <a:cs typeface="Arial" pitchFamily="34" charset="0"/>
              </a:rPr>
              <a:t>and assure community engagement in the development, </a:t>
            </a:r>
            <a:r>
              <a:rPr lang="en-US" dirty="0" smtClean="0">
                <a:latin typeface="Arial" pitchFamily="34" charset="0"/>
                <a:cs typeface="Arial" pitchFamily="34" charset="0"/>
              </a:rPr>
              <a:t>testing, </a:t>
            </a:r>
            <a:r>
              <a:rPr lang="en-US" dirty="0">
                <a:latin typeface="Arial" pitchFamily="34" charset="0"/>
                <a:cs typeface="Arial" pitchFamily="34" charset="0"/>
              </a:rPr>
              <a:t>and validation of an NIH Data Discovery Index</a:t>
            </a:r>
            <a:r>
              <a:rPr lang="en-US" dirty="0" smtClean="0">
                <a:latin typeface="Arial" pitchFamily="34" charset="0"/>
                <a:cs typeface="Arial" pitchFamily="34" charset="0"/>
              </a:rPr>
              <a:t>.</a:t>
            </a:r>
            <a:endParaRPr lang="en-US" dirty="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RFA was issued in December with * applications</a:t>
            </a:r>
            <a:r>
              <a:rPr lang="en-US" baseline="0" dirty="0" smtClean="0">
                <a:latin typeface="Arial" pitchFamily="34" charset="0"/>
                <a:cs typeface="Arial" pitchFamily="34" charset="0"/>
              </a:rPr>
              <a:t> due in early March. * Awards will be made in late Fiscal Year 2014. * This will also be co-funded by BD2K and the NIH Common Fund.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81</a:t>
            </a:fld>
            <a:endParaRPr lang="en-US" dirty="0" smtClean="0">
              <a:solidFill>
                <a:prstClr val="black"/>
              </a:solidFill>
              <a:cs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0" y="4445961"/>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pPr lvl="1">
              <a:defRPr/>
            </a:pPr>
            <a:r>
              <a:rPr lang="en-US" dirty="0" smtClean="0">
                <a:latin typeface="Arial" pitchFamily="34" charset="0"/>
                <a:cs typeface="Arial" pitchFamily="34" charset="0"/>
              </a:rPr>
              <a:t>Finally, in</a:t>
            </a:r>
            <a:r>
              <a:rPr lang="en-US" baseline="0" dirty="0" smtClean="0">
                <a:latin typeface="Arial" pitchFamily="34" charset="0"/>
                <a:cs typeface="Arial" pitchFamily="34" charset="0"/>
              </a:rPr>
              <a:t> terms of BD2K’s training efforts, </a:t>
            </a:r>
            <a:r>
              <a:rPr lang="en-US" dirty="0" smtClean="0">
                <a:latin typeface="Arial" pitchFamily="34" charset="0"/>
                <a:cs typeface="Arial" pitchFamily="34" charset="0"/>
              </a:rPr>
              <a:t>* three training FOAs have been issued: </a:t>
            </a:r>
            <a:r>
              <a:rPr lang="en-US" baseline="0" dirty="0" smtClean="0">
                <a:latin typeface="Arial" pitchFamily="34" charset="0"/>
                <a:cs typeface="Arial" pitchFamily="34" charset="0"/>
              </a:rPr>
              <a:t>* one for </a:t>
            </a:r>
            <a:r>
              <a:rPr lang="en-US" dirty="0" smtClean="0">
                <a:latin typeface="Arial" pitchFamily="34" charset="0"/>
                <a:cs typeface="Arial" pitchFamily="34" charset="0"/>
              </a:rPr>
              <a:t>mentored career development awards, * one for short courses for skills development, and</a:t>
            </a:r>
            <a:r>
              <a:rPr lang="en-US" baseline="0" dirty="0" smtClean="0">
                <a:latin typeface="Arial" pitchFamily="34" charset="0"/>
                <a:cs typeface="Arial" pitchFamily="34" charset="0"/>
              </a:rPr>
              <a:t> * one for</a:t>
            </a:r>
            <a:r>
              <a:rPr lang="en-US" dirty="0" smtClean="0">
                <a:latin typeface="Arial" pitchFamily="34" charset="0"/>
                <a:cs typeface="Arial" pitchFamily="34" charset="0"/>
              </a:rPr>
              <a:t> open educational resources. </a:t>
            </a:r>
          </a:p>
          <a:p>
            <a:pPr lvl="1">
              <a:defRPr/>
            </a:pPr>
            <a:endParaRPr lang="en-US" dirty="0" smtClean="0">
              <a:latin typeface="Arial" pitchFamily="34" charset="0"/>
              <a:cs typeface="Arial" pitchFamily="34" charset="0"/>
            </a:endParaRPr>
          </a:p>
          <a:p>
            <a:pPr lvl="1">
              <a:defRPr/>
            </a:pPr>
            <a:r>
              <a:rPr lang="en-US" dirty="0" smtClean="0">
                <a:latin typeface="Arial" pitchFamily="34" charset="0"/>
                <a:cs typeface="Arial" pitchFamily="34" charset="0"/>
              </a:rPr>
              <a:t>* Applications are due in early April,</a:t>
            </a:r>
            <a:r>
              <a:rPr lang="en-US" baseline="0" dirty="0" smtClean="0">
                <a:latin typeface="Arial" pitchFamily="34" charset="0"/>
                <a:cs typeface="Arial" pitchFamily="34" charset="0"/>
              </a:rPr>
              <a:t> and </a:t>
            </a:r>
            <a:r>
              <a:rPr lang="en-US" dirty="0" smtClean="0">
                <a:latin typeface="Arial" pitchFamily="34" charset="0"/>
                <a:cs typeface="Arial" pitchFamily="34" charset="0"/>
              </a:rPr>
              <a:t>* awards will be made this fiscal</a:t>
            </a:r>
            <a:r>
              <a:rPr lang="en-US" baseline="0" dirty="0" smtClean="0">
                <a:latin typeface="Arial" pitchFamily="34" charset="0"/>
                <a:cs typeface="Arial" pitchFamily="34" charset="0"/>
              </a:rPr>
              <a:t> year. </a:t>
            </a:r>
          </a:p>
          <a:p>
            <a:pPr lvl="1">
              <a:defRPr/>
            </a:pPr>
            <a:endParaRPr lang="en-US" baseline="0" dirty="0" smtClean="0">
              <a:latin typeface="Arial" pitchFamily="34" charset="0"/>
              <a:cs typeface="Arial" pitchFamily="34" charset="0"/>
            </a:endParaRPr>
          </a:p>
          <a:p>
            <a:pPr lvl="1">
              <a:defRPr/>
            </a:pPr>
            <a:r>
              <a:rPr lang="en-US" dirty="0" smtClean="0">
                <a:latin typeface="Arial" pitchFamily="34" charset="0"/>
                <a:cs typeface="Arial" pitchFamily="34" charset="0"/>
              </a:rPr>
              <a:t>* Three other FOAs, directed at long-term training opportunities,</a:t>
            </a:r>
            <a:r>
              <a:rPr lang="en-US" baseline="0" dirty="0" smtClean="0">
                <a:latin typeface="Arial" pitchFamily="34" charset="0"/>
                <a:cs typeface="Arial" pitchFamily="34" charset="0"/>
              </a:rPr>
              <a:t> </a:t>
            </a:r>
            <a:r>
              <a:rPr lang="en-US" dirty="0" smtClean="0">
                <a:latin typeface="Arial" pitchFamily="34" charset="0"/>
                <a:cs typeface="Arial" pitchFamily="34" charset="0"/>
              </a:rPr>
              <a:t>are still under development. These will</a:t>
            </a:r>
            <a:r>
              <a:rPr lang="en-US" baseline="0" dirty="0" smtClean="0">
                <a:latin typeface="Arial" pitchFamily="34" charset="0"/>
                <a:cs typeface="Arial" pitchFamily="34" charset="0"/>
              </a:rPr>
              <a:t> be funded in F</a:t>
            </a:r>
            <a:r>
              <a:rPr lang="en-US" dirty="0" smtClean="0">
                <a:latin typeface="Arial" pitchFamily="34" charset="0"/>
                <a:cs typeface="Arial" pitchFamily="34" charset="0"/>
              </a:rPr>
              <a:t>iscal Year 2015.</a:t>
            </a:r>
          </a:p>
          <a:p>
            <a:pPr lvl="1">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82</a:t>
            </a:fld>
            <a:endParaRPr lang="en-US" dirty="0" smtClean="0">
              <a:solidFill>
                <a:prstClr val="black"/>
              </a:solidFill>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83</a:t>
            </a:fld>
            <a:endParaRPr lang="en-US" dirty="0" smtClean="0">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03325" y="701675"/>
            <a:ext cx="4679950" cy="3509963"/>
          </a:xfrm>
          <a:prstGeom prst="rect">
            <a:avLst/>
          </a:prstGeom>
          <a:ln/>
        </p:spPr>
      </p:sp>
      <p:sp>
        <p:nvSpPr>
          <p:cNvPr id="121859" name="Notes Placeholder 2"/>
          <p:cNvSpPr>
            <a:spLocks noGrp="1"/>
          </p:cNvSpPr>
          <p:nvPr>
            <p:ph type="body" idx="1"/>
          </p:nvPr>
        </p:nvSpPr>
        <p:spPr>
          <a:noFill/>
          <a:ln/>
        </p:spPr>
        <p:txBody>
          <a:bodyPr/>
          <a:lstStyle/>
          <a:p>
            <a:r>
              <a:rPr lang="en-US" dirty="0" smtClean="0">
                <a:latin typeface="Arial" panose="020B0604020202020204" pitchFamily="34" charset="0"/>
                <a:cs typeface="Arial" panose="020B0604020202020204" pitchFamily="34" charset="0"/>
              </a:rPr>
              <a:t>The * 2014 </a:t>
            </a:r>
            <a:r>
              <a:rPr lang="en-US" dirty="0">
                <a:latin typeface="Arial" panose="020B0604020202020204" pitchFamily="34" charset="0"/>
                <a:cs typeface="Arial" panose="020B0604020202020204" pitchFamily="34" charset="0"/>
              </a:rPr>
              <a:t>USA Science and Engineering Festival will take place April 25-27 at the Washington Convention Center. The Festival has reserved the entire Washington Convention Center space, and is only 1 of 2 events to have ever done this in the history of </a:t>
            </a:r>
            <a:r>
              <a:rPr lang="en-US" dirty="0" smtClean="0">
                <a:latin typeface="Arial" panose="020B0604020202020204" pitchFamily="34" charset="0"/>
                <a:cs typeface="Arial" panose="020B0604020202020204" pitchFamily="34" charset="0"/>
              </a:rPr>
              <a:t>that Convention </a:t>
            </a:r>
            <a:r>
              <a:rPr lang="en-US" dirty="0">
                <a:latin typeface="Arial" panose="020B0604020202020204" pitchFamily="34" charset="0"/>
                <a:cs typeface="Arial" panose="020B0604020202020204" pitchFamily="34" charset="0"/>
              </a:rPr>
              <a:t>Center.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In 2012, the Festival hosted 250,000 attendees, and * organizers are expecting to far exceed this number in 2014.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Over </a:t>
            </a:r>
            <a:r>
              <a:rPr lang="en-US" dirty="0">
                <a:latin typeface="Arial" panose="020B0604020202020204" pitchFamily="34" charset="0"/>
                <a:cs typeface="Arial" panose="020B0604020202020204" pitchFamily="34" charset="0"/>
              </a:rPr>
              <a:t>300 new organizations are participating in 2014.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Festival will hold its Sneak Peek Friday event on April 25. </a:t>
            </a:r>
            <a:r>
              <a:rPr lang="en-US" dirty="0" smtClean="0">
                <a:latin typeface="Arial" panose="020B0604020202020204" pitchFamily="34" charset="0"/>
                <a:cs typeface="Arial" panose="020B0604020202020204" pitchFamily="34" charset="0"/>
              </a:rPr>
              <a:t>Sneak </a:t>
            </a:r>
            <a:r>
              <a:rPr lang="en-US" dirty="0">
                <a:latin typeface="Arial" panose="020B0604020202020204" pitchFamily="34" charset="0"/>
                <a:cs typeface="Arial" panose="020B0604020202020204" pitchFamily="34" charset="0"/>
              </a:rPr>
              <a:t>Peek Friday is a special event for school groups, </a:t>
            </a:r>
            <a:r>
              <a:rPr lang="en-US" dirty="0" smtClean="0">
                <a:latin typeface="Arial" panose="020B0604020202020204" pitchFamily="34" charset="0"/>
                <a:cs typeface="Arial" panose="020B0604020202020204" pitchFamily="34" charset="0"/>
              </a:rPr>
              <a:t>homeschoolers, </a:t>
            </a:r>
            <a:r>
              <a:rPr lang="en-US" dirty="0">
                <a:latin typeface="Arial" panose="020B0604020202020204" pitchFamily="34" charset="0"/>
                <a:cs typeface="Arial" panose="020B0604020202020204" pitchFamily="34" charset="0"/>
              </a:rPr>
              <a:t>and military families. Participants will be able to preview and experience the Festival’s exhibits before it officially opens to the </a:t>
            </a:r>
            <a:r>
              <a:rPr lang="en-US" dirty="0" smtClean="0">
                <a:latin typeface="Arial" panose="020B0604020202020204" pitchFamily="34" charset="0"/>
                <a:cs typeface="Arial" panose="020B0604020202020204" pitchFamily="34" charset="0"/>
              </a:rPr>
              <a:t>public.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NHGRI </a:t>
            </a:r>
            <a:r>
              <a:rPr lang="en-US" dirty="0">
                <a:latin typeface="Arial" panose="020B0604020202020204" pitchFamily="34" charset="0"/>
                <a:cs typeface="Arial" panose="020B0604020202020204" pitchFamily="34" charset="0"/>
              </a:rPr>
              <a:t>will be at the Festival all three </a:t>
            </a:r>
            <a:r>
              <a:rPr lang="en-US" dirty="0" smtClean="0">
                <a:latin typeface="Arial" panose="020B0604020202020204" pitchFamily="34" charset="0"/>
                <a:cs typeface="Arial" panose="020B0604020202020204" pitchFamily="34" charset="0"/>
              </a:rPr>
              <a:t>days, </a:t>
            </a:r>
            <a:r>
              <a:rPr lang="en-US" dirty="0">
                <a:latin typeface="Arial" panose="020B0604020202020204" pitchFamily="34" charset="0"/>
                <a:cs typeface="Arial" panose="020B0604020202020204" pitchFamily="34" charset="0"/>
              </a:rPr>
              <a:t>and is planning to work with the educators at the National Museum of Natural History to highlight some of the hands-on activities from the </a:t>
            </a:r>
            <a:r>
              <a:rPr lang="en-US" dirty="0" smtClean="0">
                <a:latin typeface="Arial" panose="020B0604020202020204" pitchFamily="34" charset="0"/>
                <a:cs typeface="Arial" panose="020B0604020202020204" pitchFamily="34" charset="0"/>
              </a:rPr>
              <a:t>Genome Exhibition.  </a:t>
            </a:r>
            <a:r>
              <a:rPr lang="en-US" dirty="0">
                <a:latin typeface="Arial" panose="020B0604020202020204" pitchFamily="34" charset="0"/>
                <a:cs typeface="Arial" panose="020B0604020202020204" pitchFamily="34" charset="0"/>
              </a:rPr>
              <a:t> </a:t>
            </a:r>
          </a:p>
        </p:txBody>
      </p:sp>
      <p:sp>
        <p:nvSpPr>
          <p:cNvPr id="121860" name="Slide Number Placeholder 3"/>
          <p:cNvSpPr>
            <a:spLocks noGrp="1"/>
          </p:cNvSpPr>
          <p:nvPr>
            <p:ph type="sldNum" sz="quarter" idx="5"/>
          </p:nvPr>
        </p:nvSpPr>
        <p:spPr>
          <a:noFill/>
        </p:spPr>
        <p:txBody>
          <a:bodyPr/>
          <a:lstStyle/>
          <a:p>
            <a:pPr defTabSz="934765"/>
            <a:fld id="{F369CC4A-B154-46B7-B0C6-E366DA21E99B}" type="slidenum">
              <a:rPr lang="en-US" smtClean="0">
                <a:solidFill>
                  <a:srgbClr val="000000"/>
                </a:solidFill>
              </a:rPr>
              <a:pPr defTabSz="934765"/>
              <a:t>84</a:t>
            </a:fld>
            <a:endParaRPr lang="en-US" dirty="0" smtClean="0">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1203325" y="701675"/>
            <a:ext cx="4679950" cy="3509963"/>
          </a:xfrm>
          <a:prstGeom prst="rect">
            <a:avLst/>
          </a:prstGeom>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500">
              <a:spcBef>
                <a:spcPts val="0"/>
              </a:spcBef>
              <a:defRPr/>
            </a:pPr>
            <a:r>
              <a:rPr lang="en-US" dirty="0" smtClean="0">
                <a:latin typeface="Arial" pitchFamily="34" charset="0"/>
                <a:cs typeface="Arial" pitchFamily="34" charset="0"/>
              </a:rPr>
              <a:t>The</a:t>
            </a:r>
            <a:r>
              <a:rPr lang="en-US" baseline="0" dirty="0" smtClean="0">
                <a:latin typeface="Arial" pitchFamily="34" charset="0"/>
                <a:cs typeface="Arial" pitchFamily="34" charset="0"/>
              </a:rPr>
              <a:t> Genomics in Medicine Lecture Series will culminate this year with four lectures on the relevance of genomics in neurology and psychiatry. The lecture series, which is a collaboration between NHGRI, Suburban Hospital, and Johns Hopkins University, was launched in 2011, and 25 lectures will have been delivered by June 2014.  </a:t>
            </a:r>
          </a:p>
          <a:p>
            <a:pPr defTabSz="922500">
              <a:spcBef>
                <a:spcPts val="0"/>
              </a:spcBef>
              <a:defRPr/>
            </a:pPr>
            <a:endParaRPr lang="en-US" baseline="0" dirty="0" smtClean="0">
              <a:latin typeface="Arial" pitchFamily="34" charset="0"/>
              <a:cs typeface="Arial" pitchFamily="34" charset="0"/>
            </a:endParaRPr>
          </a:p>
          <a:p>
            <a:pPr defTabSz="922500">
              <a:spcBef>
                <a:spcPts val="0"/>
              </a:spcBef>
              <a:defRPr/>
            </a:pPr>
            <a:r>
              <a:rPr lang="en-US" baseline="0" dirty="0" smtClean="0">
                <a:latin typeface="Arial" pitchFamily="34" charset="0"/>
                <a:cs typeface="Arial" pitchFamily="34" charset="0"/>
              </a:rPr>
              <a:t>The lecture series has aimed to </a:t>
            </a:r>
            <a:r>
              <a:rPr lang="en-US" dirty="0" smtClean="0">
                <a:latin typeface="Arial" pitchFamily="34" charset="0"/>
                <a:cs typeface="Arial" pitchFamily="34" charset="0"/>
              </a:rPr>
              <a:t>educate healthcare professionals about the increasing role of genomics in clinical care, and it</a:t>
            </a:r>
            <a:r>
              <a:rPr lang="en-US" baseline="0" dirty="0" smtClean="0">
                <a:latin typeface="Arial" pitchFamily="34" charset="0"/>
                <a:cs typeface="Arial" pitchFamily="34" charset="0"/>
              </a:rPr>
              <a:t> has included lectures on genomics and oncology, ophthalmology, autoimmune disease, and infectious disease, among other topics</a:t>
            </a:r>
            <a:r>
              <a:rPr lang="en-US" dirty="0" smtClean="0">
                <a:latin typeface="Arial" pitchFamily="34" charset="0"/>
                <a:cs typeface="Arial" pitchFamily="34" charset="0"/>
              </a:rPr>
              <a:t>. The speakers are experts in their fields from NHGRI, other NIH Institutes and Centers, and Johns Hopkins</a:t>
            </a:r>
            <a:r>
              <a:rPr lang="en-US" baseline="0" dirty="0" smtClean="0">
                <a:latin typeface="Arial" pitchFamily="34" charset="0"/>
                <a:cs typeface="Arial" pitchFamily="34" charset="0"/>
              </a:rPr>
              <a:t> University.  </a:t>
            </a:r>
          </a:p>
          <a:p>
            <a:pPr defTabSz="922500">
              <a:spcBef>
                <a:spcPts val="0"/>
              </a:spcBef>
              <a:defRPr/>
            </a:pPr>
            <a:endParaRPr lang="en-US" baseline="0" dirty="0" smtClean="0">
              <a:latin typeface="Arial" pitchFamily="34" charset="0"/>
              <a:cs typeface="Arial" pitchFamily="34" charset="0"/>
            </a:endParaRPr>
          </a:p>
          <a:p>
            <a:pPr defTabSz="922500">
              <a:spcBef>
                <a:spcPts val="0"/>
              </a:spcBef>
              <a:defRPr/>
            </a:pPr>
            <a:r>
              <a:rPr lang="en-US" dirty="0" smtClean="0">
                <a:latin typeface="Arial" pitchFamily="34" charset="0"/>
                <a:cs typeface="Arial" pitchFamily="34" charset="0"/>
              </a:rPr>
              <a:t>The lecture series has been very</a:t>
            </a:r>
            <a:r>
              <a:rPr lang="en-US" baseline="0" dirty="0" smtClean="0">
                <a:latin typeface="Arial" pitchFamily="34" charset="0"/>
                <a:cs typeface="Arial" pitchFamily="34" charset="0"/>
              </a:rPr>
              <a:t> successful, with lectures attended in person by an average of 80-100 practicing physicians. In addition, video recordings of all lectures are available on the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982" eaLnBrk="0" hangingPunct="0">
              <a:defRPr b="1">
                <a:solidFill>
                  <a:schemeClr val="tx1"/>
                </a:solidFill>
                <a:latin typeface="Arial" pitchFamily="34" charset="0"/>
              </a:defRPr>
            </a:lvl1pPr>
            <a:lvl2pPr marL="742439" indent="-285554" defTabSz="935982" eaLnBrk="0" hangingPunct="0">
              <a:defRPr b="1">
                <a:solidFill>
                  <a:schemeClr val="tx1"/>
                </a:solidFill>
                <a:latin typeface="Arial" pitchFamily="34" charset="0"/>
              </a:defRPr>
            </a:lvl2pPr>
            <a:lvl3pPr marL="1142217" indent="-228443" defTabSz="935982" eaLnBrk="0" hangingPunct="0">
              <a:defRPr b="1">
                <a:solidFill>
                  <a:schemeClr val="tx1"/>
                </a:solidFill>
                <a:latin typeface="Arial" pitchFamily="34" charset="0"/>
              </a:defRPr>
            </a:lvl3pPr>
            <a:lvl4pPr marL="1599102" indent="-228443" defTabSz="935982" eaLnBrk="0" hangingPunct="0">
              <a:defRPr b="1">
                <a:solidFill>
                  <a:schemeClr val="tx1"/>
                </a:solidFill>
                <a:latin typeface="Arial" pitchFamily="34" charset="0"/>
              </a:defRPr>
            </a:lvl4pPr>
            <a:lvl5pPr marL="2055988" indent="-228443" defTabSz="935982" eaLnBrk="0" hangingPunct="0">
              <a:defRPr b="1">
                <a:solidFill>
                  <a:schemeClr val="tx1"/>
                </a:solidFill>
                <a:latin typeface="Arial" pitchFamily="34" charset="0"/>
              </a:defRPr>
            </a:lvl5pPr>
            <a:lvl6pPr marL="2512874" indent="-228443" defTabSz="935982" eaLnBrk="0" fontAlgn="base" hangingPunct="0">
              <a:spcBef>
                <a:spcPct val="0"/>
              </a:spcBef>
              <a:spcAft>
                <a:spcPct val="0"/>
              </a:spcAft>
              <a:defRPr b="1">
                <a:solidFill>
                  <a:schemeClr val="tx1"/>
                </a:solidFill>
                <a:latin typeface="Arial" pitchFamily="34" charset="0"/>
              </a:defRPr>
            </a:lvl6pPr>
            <a:lvl7pPr marL="2969762" indent="-228443" defTabSz="935982" eaLnBrk="0" fontAlgn="base" hangingPunct="0">
              <a:spcBef>
                <a:spcPct val="0"/>
              </a:spcBef>
              <a:spcAft>
                <a:spcPct val="0"/>
              </a:spcAft>
              <a:defRPr b="1">
                <a:solidFill>
                  <a:schemeClr val="tx1"/>
                </a:solidFill>
                <a:latin typeface="Arial" pitchFamily="34" charset="0"/>
              </a:defRPr>
            </a:lvl7pPr>
            <a:lvl8pPr marL="3426648" indent="-228443" defTabSz="935982" eaLnBrk="0" fontAlgn="base" hangingPunct="0">
              <a:spcBef>
                <a:spcPct val="0"/>
              </a:spcBef>
              <a:spcAft>
                <a:spcPct val="0"/>
              </a:spcAft>
              <a:defRPr b="1">
                <a:solidFill>
                  <a:schemeClr val="tx1"/>
                </a:solidFill>
                <a:latin typeface="Arial" pitchFamily="34" charset="0"/>
              </a:defRPr>
            </a:lvl8pPr>
            <a:lvl9pPr marL="3883533" indent="-228443" defTabSz="93598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85</a:t>
            </a:fld>
            <a:endParaRPr lang="en-US" dirty="0" smtClean="0">
              <a:solidFill>
                <a:prstClr val="black"/>
              </a:solidFill>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203325" y="701675"/>
            <a:ext cx="4679950" cy="3509963"/>
          </a:xfrm>
          <a:prstGeom prst="rect">
            <a:avLst/>
          </a:prstGeom>
          <a:ln/>
        </p:spPr>
      </p:sp>
      <p:sp>
        <p:nvSpPr>
          <p:cNvPr id="122883" name="Notes Placeholder 2"/>
          <p:cNvSpPr>
            <a:spLocks noGrp="1"/>
          </p:cNvSpPr>
          <p:nvPr>
            <p:ph type="body" idx="1"/>
          </p:nvPr>
        </p:nvSpPr>
        <p:spPr>
          <a:noFill/>
          <a:ln/>
        </p:spPr>
        <p:txBody>
          <a:bodyPr/>
          <a:lstStyle/>
          <a:p>
            <a:r>
              <a:rPr lang="en-US" dirty="0" smtClean="0">
                <a:latin typeface="Arial" pitchFamily="34" charset="0"/>
                <a:cs typeface="Arial" pitchFamily="34" charset="0"/>
              </a:rPr>
              <a:t>The latest installment of resources on the Genetics and Genomics Competency Center (or G2C2) website recently became available. E</a:t>
            </a:r>
            <a:r>
              <a:rPr lang="en-US" baseline="0" dirty="0" smtClean="0">
                <a:latin typeface="Arial" pitchFamily="34" charset="0"/>
                <a:cs typeface="Arial" pitchFamily="34" charset="0"/>
              </a:rPr>
              <a:t>ducational resources for pharmacists </a:t>
            </a:r>
            <a:r>
              <a:rPr lang="en-US" dirty="0">
                <a:latin typeface="Arial" pitchFamily="34" charset="0"/>
                <a:cs typeface="Arial" pitchFamily="34" charset="0"/>
              </a:rPr>
              <a:t>on </a:t>
            </a:r>
            <a:r>
              <a:rPr lang="en-US" dirty="0" err="1">
                <a:latin typeface="Arial" pitchFamily="34" charset="0"/>
                <a:cs typeface="Arial" pitchFamily="34" charset="0"/>
              </a:rPr>
              <a:t>pharmacogenetics</a:t>
            </a:r>
            <a:r>
              <a:rPr lang="en-US" dirty="0">
                <a:latin typeface="Arial" pitchFamily="34" charset="0"/>
                <a:cs typeface="Arial" pitchFamily="34" charset="0"/>
              </a:rPr>
              <a:t> and </a:t>
            </a:r>
            <a:r>
              <a:rPr lang="en-US" dirty="0" smtClean="0">
                <a:latin typeface="Arial" pitchFamily="34" charset="0"/>
                <a:cs typeface="Arial" pitchFamily="34" charset="0"/>
              </a:rPr>
              <a:t>pharmacogenomics are </a:t>
            </a:r>
            <a:r>
              <a:rPr lang="en-US" baseline="0" dirty="0" smtClean="0">
                <a:latin typeface="Arial" pitchFamily="34" charset="0"/>
                <a:cs typeface="Arial" pitchFamily="34" charset="0"/>
              </a:rPr>
              <a:t>now available through this free, online repository for use in genetics and genomics education. </a:t>
            </a:r>
          </a:p>
          <a:p>
            <a:endParaRPr lang="en-US" b="0" baseline="0" dirty="0" smtClean="0">
              <a:latin typeface="Arial" pitchFamily="34" charset="0"/>
              <a:cs typeface="Arial" pitchFamily="34" charset="0"/>
            </a:endParaRPr>
          </a:p>
          <a:p>
            <a:r>
              <a:rPr lang="en-US" b="0" dirty="0" smtClean="0">
                <a:latin typeface="Arial" panose="020B0604020202020204" pitchFamily="34" charset="0"/>
                <a:cs typeface="Arial" panose="020B0604020202020204" pitchFamily="34" charset="0"/>
              </a:rPr>
              <a:t>A</a:t>
            </a:r>
            <a:r>
              <a:rPr lang="en-US" b="0" baseline="0" dirty="0" smtClean="0">
                <a:latin typeface="Arial" panose="020B0604020202020204" pitchFamily="34" charset="0"/>
                <a:cs typeface="Arial" panose="020B0604020202020204" pitchFamily="34" charset="0"/>
              </a:rPr>
              <a:t> special t</a:t>
            </a:r>
            <a:r>
              <a:rPr lang="en-US" b="0" dirty="0" smtClean="0">
                <a:latin typeface="Arial" panose="020B0604020202020204" pitchFamily="34" charset="0"/>
                <a:cs typeface="Arial" panose="020B0604020202020204" pitchFamily="34" charset="0"/>
              </a:rPr>
              <a:t>hanks </a:t>
            </a:r>
            <a:r>
              <a:rPr lang="en-US" b="0" dirty="0">
                <a:latin typeface="Arial" panose="020B0604020202020204" pitchFamily="34" charset="0"/>
                <a:cs typeface="Arial" panose="020B0604020202020204" pitchFamily="34" charset="0"/>
              </a:rPr>
              <a:t>to the </a:t>
            </a:r>
            <a:r>
              <a:rPr lang="en-US" b="0" dirty="0" smtClean="0">
                <a:latin typeface="Arial" panose="020B0604020202020204" pitchFamily="34" charset="0"/>
                <a:cs typeface="Arial" panose="020B0604020202020204" pitchFamily="34" charset="0"/>
              </a:rPr>
              <a:t>pharmacists listed on this slide, </a:t>
            </a:r>
            <a:r>
              <a:rPr lang="en-US" b="0" dirty="0">
                <a:latin typeface="Arial" panose="020B0604020202020204" pitchFamily="34" charset="0"/>
                <a:cs typeface="Arial" panose="020B0604020202020204" pitchFamily="34" charset="0"/>
              </a:rPr>
              <a:t>who solicited, </a:t>
            </a:r>
            <a:r>
              <a:rPr lang="en-US" b="0" dirty="0" smtClean="0">
                <a:latin typeface="Arial" panose="020B0604020202020204" pitchFamily="34" charset="0"/>
                <a:cs typeface="Arial" panose="020B0604020202020204" pitchFamily="34" charset="0"/>
              </a:rPr>
              <a:t>peer-reviewed</a:t>
            </a:r>
            <a:r>
              <a:rPr lang="en-US" b="0" dirty="0">
                <a:latin typeface="Arial" panose="020B0604020202020204" pitchFamily="34" charset="0"/>
                <a:cs typeface="Arial" panose="020B0604020202020204" pitchFamily="34" charset="0"/>
              </a:rPr>
              <a:t>, and selected the resources to be included on the site. </a:t>
            </a:r>
            <a:r>
              <a:rPr lang="en-US" b="0" dirty="0" smtClean="0">
                <a:latin typeface="Arial" panose="020B0604020202020204" pitchFamily="34" charset="0"/>
                <a:cs typeface="Arial" panose="020B0604020202020204" pitchFamily="34" charset="0"/>
              </a:rPr>
              <a:t>We </a:t>
            </a:r>
            <a:r>
              <a:rPr lang="en-US" b="0" dirty="0">
                <a:latin typeface="Arial" panose="020B0604020202020204" pitchFamily="34" charset="0"/>
                <a:cs typeface="Arial" panose="020B0604020202020204" pitchFamily="34" charset="0"/>
              </a:rPr>
              <a:t>are indebted to them for their substantial time and commitment to getting the job </a:t>
            </a:r>
            <a:r>
              <a:rPr lang="en-US" b="0" dirty="0" smtClean="0">
                <a:latin typeface="Arial" panose="020B0604020202020204" pitchFamily="34" charset="0"/>
                <a:cs typeface="Arial" panose="020B0604020202020204" pitchFamily="34" charset="0"/>
              </a:rPr>
              <a:t>done.</a:t>
            </a: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We anticipate that through the work of the </a:t>
            </a:r>
            <a:r>
              <a:rPr lang="en-US" b="0" baseline="0" dirty="0" smtClean="0">
                <a:latin typeface="Arial" pitchFamily="34" charset="0"/>
                <a:cs typeface="Arial" pitchFamily="34" charset="0"/>
              </a:rPr>
              <a:t>Inter-Society Coordinating Committee for Practitioner Education in Genomics</a:t>
            </a:r>
            <a:r>
              <a:rPr lang="en-US" dirty="0" smtClean="0">
                <a:latin typeface="Arial" panose="020B0604020202020204" pitchFamily="34" charset="0"/>
                <a:cs typeface="Arial" panose="020B0604020202020204" pitchFamily="34" charset="0"/>
              </a:rPr>
              <a:t>, which you heard about </a:t>
            </a:r>
            <a:r>
              <a:rPr lang="en-US" b="0" dirty="0" smtClean="0">
                <a:latin typeface="Arial" panose="020B0604020202020204" pitchFamily="34" charset="0"/>
                <a:cs typeface="Arial" panose="020B0604020202020204" pitchFamily="34" charset="0"/>
              </a:rPr>
              <a:t>earlier, </a:t>
            </a:r>
            <a:r>
              <a:rPr lang="en-US" dirty="0" smtClean="0">
                <a:latin typeface="Arial" panose="020B0604020202020204" pitchFamily="34" charset="0"/>
                <a:cs typeface="Arial" panose="020B0604020202020204" pitchFamily="34" charset="0"/>
              </a:rPr>
              <a:t>the next G2C2 installment will be for physicians.</a:t>
            </a:r>
            <a:endParaRPr lang="en-US" dirty="0">
              <a:latin typeface="Arial" panose="020B0604020202020204" pitchFamily="34" charset="0"/>
              <a:cs typeface="Arial" panose="020B0604020202020204" pitchFamily="34" charset="0"/>
            </a:endParaRPr>
          </a:p>
          <a:p>
            <a:r>
              <a:rPr lang="en-US" b="1" dirty="0">
                <a:latin typeface="+mn-lt"/>
              </a:rPr>
              <a:t> </a:t>
            </a:r>
            <a:endParaRPr lang="en-US" dirty="0">
              <a:latin typeface="+mn-lt"/>
            </a:endParaRPr>
          </a:p>
        </p:txBody>
      </p:sp>
      <p:sp>
        <p:nvSpPr>
          <p:cNvPr id="122884" name="Slide Number Placeholder 3"/>
          <p:cNvSpPr>
            <a:spLocks noGrp="1"/>
          </p:cNvSpPr>
          <p:nvPr>
            <p:ph type="sldNum" sz="quarter" idx="5"/>
          </p:nvPr>
        </p:nvSpPr>
        <p:spPr>
          <a:noFill/>
        </p:spPr>
        <p:txBody>
          <a:bodyPr/>
          <a:lstStyle/>
          <a:p>
            <a:pPr defTabSz="934785"/>
            <a:fld id="{6CF71632-2D85-48FE-B182-152D511C9734}" type="slidenum">
              <a:rPr lang="en-US" smtClean="0">
                <a:solidFill>
                  <a:srgbClr val="000000"/>
                </a:solidFill>
              </a:rPr>
              <a:pPr defTabSz="934785"/>
              <a:t>86</a:t>
            </a:fld>
            <a:endParaRPr lang="en-US" dirty="0" smtClean="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cs typeface="Arial" pitchFamily="34" charset="0"/>
              </a:rPr>
              <a:t>NHGRI and the American Society of Human Genetics (ASHG) are now accepting applications for the 2014 Genetics and Public Policy Fellowship and for the </a:t>
            </a:r>
            <a:r>
              <a:rPr lang="en-US" sz="1200" u="sng" kern="1200" dirty="0" smtClean="0">
                <a:solidFill>
                  <a:schemeClr val="tx1"/>
                </a:solidFill>
                <a:effectLst/>
                <a:latin typeface="Arial" pitchFamily="34" charset="0"/>
                <a:cs typeface="Arial" pitchFamily="34" charset="0"/>
              </a:rPr>
              <a:t>new</a:t>
            </a:r>
            <a:r>
              <a:rPr lang="en-US" sz="1200" kern="1200" dirty="0" smtClean="0">
                <a:solidFill>
                  <a:schemeClr val="tx1"/>
                </a:solidFill>
                <a:effectLst/>
                <a:latin typeface="Arial" pitchFamily="34" charset="0"/>
                <a:cs typeface="Arial" pitchFamily="34" charset="0"/>
              </a:rPr>
              <a:t> Genetics and Education Fellowship.  </a:t>
            </a:r>
          </a:p>
          <a:p>
            <a:endParaRPr lang="en-US" sz="1200" kern="1200" dirty="0" smtClean="0">
              <a:solidFill>
                <a:schemeClr val="tx1"/>
              </a:solidFill>
              <a:effectLst/>
              <a:latin typeface="Arial" pitchFamily="34" charset="0"/>
              <a:cs typeface="Arial" pitchFamily="34" charset="0"/>
            </a:endParaRPr>
          </a:p>
          <a:p>
            <a:r>
              <a:rPr lang="en-US" sz="1200" kern="1200" dirty="0" smtClean="0">
                <a:solidFill>
                  <a:schemeClr val="tx1"/>
                </a:solidFill>
                <a:effectLst/>
                <a:latin typeface="Arial" pitchFamily="34" charset="0"/>
                <a:cs typeface="Arial" pitchFamily="34" charset="0"/>
              </a:rPr>
              <a:t>The Genetics and Public Policy fellowship is designed as a bridge for genetics professionals wishing to transition to a policy career.  </a:t>
            </a:r>
          </a:p>
          <a:p>
            <a:endParaRPr lang="en-US" sz="1200" kern="1200" dirty="0" smtClean="0">
              <a:solidFill>
                <a:schemeClr val="tx1"/>
              </a:solidFill>
              <a:effectLst/>
              <a:latin typeface="Arial" pitchFamily="34" charset="0"/>
              <a:cs typeface="Arial" pitchFamily="34" charset="0"/>
            </a:endParaRPr>
          </a:p>
          <a:p>
            <a:r>
              <a:rPr lang="en-US" sz="1200" kern="1200" dirty="0" smtClean="0">
                <a:solidFill>
                  <a:schemeClr val="tx1"/>
                </a:solidFill>
                <a:effectLst/>
                <a:latin typeface="Arial" pitchFamily="34" charset="0"/>
                <a:cs typeface="Arial" pitchFamily="34" charset="0"/>
              </a:rPr>
              <a:t>The new Genetics and Education Fellowship is designed for genetics professionals with an advanced degree who are early in their careers and interested in developing their expertise in national genetic and genomic literacy efforts, science education policy, and program development.  </a:t>
            </a:r>
          </a:p>
          <a:p>
            <a:endParaRPr lang="en-US" sz="1200" kern="1200" dirty="0" smtClean="0">
              <a:solidFill>
                <a:schemeClr val="tx1"/>
              </a:solidFill>
              <a:effectLst/>
              <a:latin typeface="Arial" pitchFamily="34" charset="0"/>
              <a:cs typeface="Arial" pitchFamily="34" charset="0"/>
            </a:endParaRPr>
          </a:p>
          <a:p>
            <a:r>
              <a:rPr lang="en-US" sz="1200" kern="1200" dirty="0" smtClean="0">
                <a:solidFill>
                  <a:schemeClr val="tx1"/>
                </a:solidFill>
                <a:effectLst/>
                <a:latin typeface="Arial" pitchFamily="34" charset="0"/>
                <a:cs typeface="Arial" pitchFamily="34" charset="0"/>
              </a:rPr>
              <a:t>NHGRI and ASHG will accept applications for both fellowships through April 25.  </a:t>
            </a:r>
            <a:endParaRPr lang="en-US" sz="1200" kern="1200" dirty="0">
              <a:solidFill>
                <a:schemeClr val="tx1"/>
              </a:solidFill>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19061CD-4410-44D0-B3BF-8E743DB72158}"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8978081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88</a:t>
            </a:fld>
            <a:endParaRPr lang="en-US" dirty="0" smtClean="0">
              <a:cs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749301" y="4319591"/>
            <a:ext cx="5651500" cy="4211637"/>
          </a:xfrm>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b="0" i="0" kern="1200" dirty="0" smtClean="0">
                <a:effectLst/>
                <a:latin typeface="Arial" pitchFamily="34" charset="0"/>
                <a:cs typeface="Arial" pitchFamily="34" charset="0"/>
              </a:rPr>
              <a:t>Last fall, a team of intramural </a:t>
            </a:r>
            <a:r>
              <a:rPr lang="en-US" sz="1200" b="0" i="0" kern="1200" baseline="0" dirty="0" smtClean="0">
                <a:effectLst/>
                <a:latin typeface="Arial" pitchFamily="34" charset="0"/>
                <a:cs typeface="Arial" pitchFamily="34" charset="0"/>
              </a:rPr>
              <a:t>scientists </a:t>
            </a:r>
            <a:r>
              <a:rPr lang="en-US" sz="1200" b="0" i="0" kern="1200" dirty="0" smtClean="0">
                <a:effectLst/>
                <a:latin typeface="Arial" pitchFamily="34" charset="0"/>
                <a:cs typeface="Arial" pitchFamily="34" charset="0"/>
              </a:rPr>
              <a:t>from NHGRI </a:t>
            </a:r>
            <a:r>
              <a:rPr lang="en-US" sz="1200" b="0" i="0" kern="1200" baseline="0" dirty="0" smtClean="0">
                <a:effectLst/>
                <a:latin typeface="Arial" pitchFamily="34" charset="0"/>
                <a:cs typeface="Arial" pitchFamily="34" charset="0"/>
              </a:rPr>
              <a:t>and clinical </a:t>
            </a:r>
            <a:r>
              <a:rPr lang="en-US" sz="1200" b="0" i="0" kern="1200" dirty="0" smtClean="0">
                <a:effectLst/>
                <a:latin typeface="Arial" pitchFamily="34" charset="0"/>
                <a:cs typeface="Arial" pitchFamily="34" charset="0"/>
              </a:rPr>
              <a:t>researchers </a:t>
            </a:r>
            <a:r>
              <a:rPr lang="en-US" sz="1200" b="0" i="0" kern="1200" baseline="0" dirty="0" smtClean="0">
                <a:effectLst/>
                <a:latin typeface="Arial" pitchFamily="34" charset="0"/>
                <a:cs typeface="Arial" pitchFamily="34" charset="0"/>
              </a:rPr>
              <a:t>from the NIH Clinical Center were awarded the </a:t>
            </a:r>
            <a:r>
              <a:rPr lang="en-US" sz="1200" b="0" i="0" kern="1200" dirty="0" smtClean="0">
                <a:effectLst/>
                <a:latin typeface="Arial" pitchFamily="34" charset="0"/>
                <a:cs typeface="Arial" pitchFamily="34" charset="0"/>
              </a:rPr>
              <a:t>"Federal Employee of the Year" for their dedication and innovation in the face of daunting conditions. This award</a:t>
            </a:r>
            <a:r>
              <a:rPr lang="en-US" sz="1200" b="0" i="0" kern="1200" baseline="0" dirty="0" smtClean="0">
                <a:effectLst/>
                <a:latin typeface="Arial" pitchFamily="34" charset="0"/>
                <a:cs typeface="Arial" pitchFamily="34" charset="0"/>
              </a:rPr>
              <a:t> represents the highest honor given as part of the </a:t>
            </a:r>
            <a:r>
              <a:rPr lang="en-US" sz="1200" b="0" i="0" kern="1200" dirty="0" smtClean="0">
                <a:solidFill>
                  <a:schemeClr val="tx1"/>
                </a:solidFill>
                <a:effectLst/>
                <a:latin typeface="Arial" pitchFamily="34" charset="0"/>
                <a:ea typeface="+mn-ea"/>
                <a:cs typeface="Arial" pitchFamily="34" charset="0"/>
              </a:rPr>
              <a:t>Samuel J. </a:t>
            </a:r>
            <a:r>
              <a:rPr lang="en-US" sz="1200" b="0" i="0" kern="1200" dirty="0" err="1" smtClean="0">
                <a:solidFill>
                  <a:schemeClr val="tx1"/>
                </a:solidFill>
                <a:effectLst/>
                <a:latin typeface="Arial" pitchFamily="34" charset="0"/>
                <a:ea typeface="+mn-ea"/>
                <a:cs typeface="Arial" pitchFamily="34" charset="0"/>
              </a:rPr>
              <a:t>Heyman</a:t>
            </a:r>
            <a:r>
              <a:rPr lang="en-US" sz="1200" b="0" i="0" kern="1200" dirty="0" smtClean="0">
                <a:solidFill>
                  <a:schemeClr val="tx1"/>
                </a:solidFill>
                <a:effectLst/>
                <a:latin typeface="Arial" pitchFamily="34" charset="0"/>
                <a:ea typeface="+mn-ea"/>
                <a:cs typeface="Arial" pitchFamily="34" charset="0"/>
              </a:rPr>
              <a:t> Service to America Medals program (or SAMMIES), which are presented annually by the nonprofit, nonpartisan Partnership for Public Service to celebrate excellence in our federal civil service.</a:t>
            </a:r>
            <a:r>
              <a:rPr lang="en-US" dirty="0" smtClean="0">
                <a:latin typeface="Arial" pitchFamily="34" charset="0"/>
                <a:cs typeface="Arial" pitchFamily="34" charset="0"/>
              </a:rPr>
              <a:t> </a:t>
            </a:r>
            <a:endParaRPr lang="en-US" sz="1200" b="0" i="0" kern="1200" dirty="0" smtClean="0">
              <a:effectLst/>
              <a:latin typeface="Arial" pitchFamily="34" charset="0"/>
              <a:cs typeface="Arial" pitchFamily="34" charset="0"/>
            </a:endParaRPr>
          </a:p>
          <a:p>
            <a:endParaRPr lang="en-US" sz="1200" b="0" i="0" kern="1200" baseline="0" dirty="0" smtClean="0">
              <a:effectLst/>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smtClean="0">
                <a:effectLst/>
                <a:latin typeface="Arial" pitchFamily="34" charset="0"/>
                <a:cs typeface="Arial" pitchFamily="34" charset="0"/>
              </a:rPr>
              <a:t>Honorees are chosen based on their commitment and innovation, as well as the impact of their work in addressing the needs of the nation. Of the 2.1 million federal workers, the group shown here was honored</a:t>
            </a:r>
            <a:r>
              <a:rPr lang="en-US" sz="1200" kern="1200" baseline="0" dirty="0" smtClean="0">
                <a:effectLst/>
                <a:latin typeface="Arial" pitchFamily="34" charset="0"/>
                <a:cs typeface="Arial" pitchFamily="34" charset="0"/>
              </a:rPr>
              <a:t> as the Federal Employee of the Year</a:t>
            </a:r>
            <a:r>
              <a:rPr lang="en-US" sz="1200" kern="1200" dirty="0" smtClean="0">
                <a:effectLst/>
                <a:latin typeface="Arial" pitchFamily="34" charset="0"/>
                <a:cs typeface="Arial" pitchFamily="34" charset="0"/>
              </a:rPr>
              <a:t>;</a:t>
            </a:r>
            <a:r>
              <a:rPr lang="en-US" sz="1200" kern="1200" baseline="0" dirty="0" smtClean="0">
                <a:effectLst/>
                <a:latin typeface="Arial" pitchFamily="34" charset="0"/>
                <a:cs typeface="Arial" pitchFamily="34" charset="0"/>
              </a:rPr>
              <a:t> that group consisted of </a:t>
            </a:r>
            <a:r>
              <a:rPr lang="en-US" sz="1200" b="0" i="0" kern="1200" dirty="0" smtClean="0">
                <a:effectLst/>
                <a:latin typeface="Arial" pitchFamily="34" charset="0"/>
                <a:cs typeface="Arial" pitchFamily="34" charset="0"/>
              </a:rPr>
              <a:t>Julie Segre</a:t>
            </a:r>
            <a:r>
              <a:rPr lang="en-US" sz="1200" b="0" i="0" kern="1200" baseline="0" dirty="0" smtClean="0">
                <a:effectLst/>
                <a:latin typeface="Arial" pitchFamily="34" charset="0"/>
                <a:cs typeface="Arial" pitchFamily="34" charset="0"/>
              </a:rPr>
              <a:t> and </a:t>
            </a:r>
            <a:r>
              <a:rPr lang="en-US" sz="1200" b="0" i="0" kern="1200" dirty="0" smtClean="0">
                <a:effectLst/>
                <a:latin typeface="Arial" pitchFamily="34" charset="0"/>
                <a:cs typeface="Arial" pitchFamily="34" charset="0"/>
              </a:rPr>
              <a:t>Evan </a:t>
            </a:r>
            <a:r>
              <a:rPr lang="en-US" sz="1200" b="0" i="0" kern="1200" dirty="0" err="1" smtClean="0">
                <a:effectLst/>
                <a:latin typeface="Arial" pitchFamily="34" charset="0"/>
                <a:cs typeface="Arial" pitchFamily="34" charset="0"/>
              </a:rPr>
              <a:t>Snitkin</a:t>
            </a:r>
            <a:r>
              <a:rPr lang="en-US" sz="1200" b="0" i="0" kern="1200" dirty="0" smtClean="0">
                <a:effectLst/>
                <a:latin typeface="Arial" pitchFamily="34" charset="0"/>
                <a:cs typeface="Arial" pitchFamily="34" charset="0"/>
              </a:rPr>
              <a:t> from NHGRI and Tara </a:t>
            </a:r>
            <a:r>
              <a:rPr lang="en-US" sz="1200" b="0" i="0" kern="1200" dirty="0" err="1" smtClean="0">
                <a:effectLst/>
                <a:latin typeface="Arial" pitchFamily="34" charset="0"/>
                <a:cs typeface="Arial" pitchFamily="34" charset="0"/>
              </a:rPr>
              <a:t>Palmore</a:t>
            </a:r>
            <a:r>
              <a:rPr lang="en-US" sz="1200" b="0" i="0" kern="1200" dirty="0" smtClean="0">
                <a:effectLst/>
                <a:latin typeface="Arial" pitchFamily="34" charset="0"/>
                <a:cs typeface="Arial" pitchFamily="34" charset="0"/>
              </a:rPr>
              <a:t> and David Henderson from the NIH Clinical Center (also shown</a:t>
            </a:r>
            <a:r>
              <a:rPr lang="en-US" sz="1200" b="0" i="0" kern="1200" baseline="0" dirty="0" smtClean="0">
                <a:effectLst/>
                <a:latin typeface="Arial" pitchFamily="34" charset="0"/>
                <a:cs typeface="Arial" pitchFamily="34" charset="0"/>
              </a:rPr>
              <a:t> in this group </a:t>
            </a:r>
            <a:r>
              <a:rPr lang="en-US" sz="1200" b="0" i="0" kern="1200" dirty="0" smtClean="0">
                <a:effectLst/>
                <a:latin typeface="Arial" pitchFamily="34" charset="0"/>
                <a:cs typeface="Arial" pitchFamily="34" charset="0"/>
              </a:rPr>
              <a:t>is ABC News political correspondent </a:t>
            </a:r>
            <a:r>
              <a:rPr lang="en-US" sz="1200" b="0" i="0" kern="1200" dirty="0" err="1" smtClean="0">
                <a:effectLst/>
                <a:latin typeface="Arial" pitchFamily="34" charset="0"/>
                <a:cs typeface="Arial" pitchFamily="34" charset="0"/>
              </a:rPr>
              <a:t>Cokie</a:t>
            </a:r>
            <a:r>
              <a:rPr lang="en-US" sz="1200" b="0" i="0" kern="1200" dirty="0" smtClean="0">
                <a:effectLst/>
                <a:latin typeface="Arial" pitchFamily="34" charset="0"/>
                <a:cs typeface="Arial" pitchFamily="34" charset="0"/>
              </a:rPr>
              <a:t> Roberts, second from the right)</a:t>
            </a:r>
            <a:r>
              <a:rPr lang="en-US" sz="1200" kern="1200" baseline="0" dirty="0" smtClean="0">
                <a:effectLst/>
                <a:latin typeface="Arial" pitchFamily="34" charset="0"/>
                <a:cs typeface="Arial" pitchFamily="34" charset="0"/>
              </a:rPr>
              <a:t>.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0" i="0" kern="1200" baseline="0" dirty="0" smtClean="0">
              <a:effectLst/>
              <a:latin typeface="Arial" pitchFamily="34" charset="0"/>
              <a:cs typeface="Arial" pitchFamily="34" charset="0"/>
            </a:endParaRPr>
          </a:p>
          <a:p>
            <a:r>
              <a:rPr lang="en-US" sz="1200" b="0" i="0" kern="1200" dirty="0" smtClean="0">
                <a:effectLst/>
                <a:latin typeface="Arial" pitchFamily="34" charset="0"/>
                <a:cs typeface="Arial" pitchFamily="34" charset="0"/>
              </a:rPr>
              <a:t>In</a:t>
            </a:r>
            <a:r>
              <a:rPr lang="en-US" sz="1200" b="0" i="0" kern="1200" baseline="0" dirty="0" smtClean="0">
                <a:effectLst/>
                <a:latin typeface="Arial" pitchFamily="34" charset="0"/>
                <a:cs typeface="Arial" pitchFamily="34" charset="0"/>
              </a:rPr>
              <a:t> the summer of 2011, this NIH </a:t>
            </a:r>
            <a:r>
              <a:rPr lang="en-US" sz="1200" b="0" i="0" kern="1200" dirty="0" smtClean="0">
                <a:effectLst/>
                <a:latin typeface="Arial" pitchFamily="34" charset="0"/>
                <a:cs typeface="Arial" pitchFamily="34" charset="0"/>
              </a:rPr>
              <a:t>team creatively used genome sequencing to track </a:t>
            </a:r>
            <a:r>
              <a:rPr lang="en-US" sz="1200" b="0" i="0" kern="1200" baseline="0" dirty="0" smtClean="0">
                <a:effectLst/>
                <a:latin typeface="Arial" pitchFamily="34" charset="0"/>
                <a:cs typeface="Arial" pitchFamily="34" charset="0"/>
              </a:rPr>
              <a:t>an </a:t>
            </a:r>
            <a:r>
              <a:rPr lang="en-US" sz="1200" b="0" i="0" kern="1200" dirty="0" smtClean="0">
                <a:effectLst/>
                <a:latin typeface="Arial" pitchFamily="34" charset="0"/>
                <a:cs typeface="Arial" pitchFamily="34" charset="0"/>
              </a:rPr>
              <a:t>antibiotic-resistant bacterial outbreak that killed seven patients in the NIH Clinical Center,</a:t>
            </a:r>
            <a:r>
              <a:rPr lang="en-US" sz="1200" b="0" i="0" kern="1200" baseline="0" dirty="0" smtClean="0">
                <a:effectLst/>
                <a:latin typeface="Arial" pitchFamily="34" charset="0"/>
                <a:cs typeface="Arial" pitchFamily="34" charset="0"/>
              </a:rPr>
              <a:t> bringing the </a:t>
            </a:r>
            <a:r>
              <a:rPr lang="en-US" sz="1200" b="0" i="0" kern="1200" dirty="0" smtClean="0">
                <a:effectLst/>
                <a:latin typeface="Arial" pitchFamily="34" charset="0"/>
                <a:cs typeface="Arial" pitchFamily="34" charset="0"/>
              </a:rPr>
              <a:t>outbreak under control. That accomplishment</a:t>
            </a:r>
            <a:r>
              <a:rPr lang="en-US" sz="1200" b="0" i="0" kern="1200" baseline="0" dirty="0" smtClean="0">
                <a:effectLst/>
                <a:latin typeface="Arial" pitchFamily="34" charset="0"/>
                <a:cs typeface="Arial" pitchFamily="34" charset="0"/>
              </a:rPr>
              <a:t> was reported in a number of high-profile news stories, illustrating the role of genome sequence to track infectious outbreaks. Congratulations to this group for this remarkable honor. </a:t>
            </a:r>
          </a:p>
          <a:p>
            <a:endParaRPr lang="en-US" sz="1200" b="0" i="0" kern="1200" baseline="0" dirty="0" smtClean="0">
              <a:effectLst/>
              <a:latin typeface="Arial" pitchFamily="34" charset="0"/>
              <a:cs typeface="Arial" pitchFamily="34" charset="0"/>
            </a:endParaRPr>
          </a:p>
          <a:p>
            <a:endParaRPr lang="en-US" sz="1200" b="0" i="0" kern="1200" dirty="0" smtClean="0">
              <a:effectLst/>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19061CD-4410-44D0-B3BF-8E743DB72158}"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897808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5" y="4446592"/>
            <a:ext cx="5197474" cy="437140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r>
              <a:rPr lang="en-US" kern="1200" dirty="0" smtClean="0">
                <a:effectLst/>
                <a:latin typeface="Arial" pitchFamily="34" charset="0"/>
                <a:cs typeface="Arial" pitchFamily="34" charset="0"/>
              </a:rPr>
              <a:t>The major new appointment that I am</a:t>
            </a:r>
            <a:r>
              <a:rPr lang="en-US" kern="1200" baseline="0" dirty="0" smtClean="0">
                <a:effectLst/>
                <a:latin typeface="Arial" pitchFamily="34" charset="0"/>
                <a:cs typeface="Arial" pitchFamily="34" charset="0"/>
              </a:rPr>
              <a:t> delighted to report represents the final key piece of the reorganization of NHGRI’s Extramural Research Program that I implemented in late 2012. </a:t>
            </a:r>
            <a:r>
              <a:rPr lang="en-US" kern="1200" dirty="0" smtClean="0">
                <a:effectLst/>
                <a:latin typeface="Arial" pitchFamily="34" charset="0"/>
                <a:cs typeface="Arial" pitchFamily="34" charset="0"/>
              </a:rPr>
              <a:t>I am pleased</a:t>
            </a:r>
            <a:r>
              <a:rPr lang="en-US" kern="1200" baseline="0" dirty="0" smtClean="0">
                <a:effectLst/>
                <a:latin typeface="Arial" pitchFamily="34" charset="0"/>
                <a:cs typeface="Arial" pitchFamily="34" charset="0"/>
              </a:rPr>
              <a:t> to say that </a:t>
            </a:r>
            <a:r>
              <a:rPr lang="en-US" kern="1200" dirty="0" smtClean="0">
                <a:effectLst/>
                <a:latin typeface="Arial" pitchFamily="34" charset="0"/>
                <a:cs typeface="Arial" pitchFamily="34" charset="0"/>
              </a:rPr>
              <a:t>Dr. Larry Brody is now the Director of the NHGRI Division of Genomics and Society. </a:t>
            </a:r>
          </a:p>
          <a:p>
            <a:endParaRPr lang="en-US" kern="1200" dirty="0" smtClean="0">
              <a:effectLst/>
              <a:latin typeface="Arial" pitchFamily="34" charset="0"/>
              <a:cs typeface="Arial" pitchFamily="34" charset="0"/>
            </a:endParaRPr>
          </a:p>
          <a:p>
            <a:r>
              <a:rPr lang="en-US" kern="1200" dirty="0" smtClean="0">
                <a:effectLst/>
                <a:latin typeface="Arial" pitchFamily="34" charset="0"/>
                <a:cs typeface="Arial" pitchFamily="34" charset="0"/>
              </a:rPr>
              <a:t>The extensive search process </a:t>
            </a:r>
            <a:r>
              <a:rPr lang="en-US" dirty="0">
                <a:latin typeface="Arial" pitchFamily="34" charset="0"/>
                <a:cs typeface="Arial" pitchFamily="34" charset="0"/>
              </a:rPr>
              <a:t>for this important leadership position </a:t>
            </a:r>
            <a:r>
              <a:rPr lang="en-US" kern="1200" dirty="0" smtClean="0">
                <a:effectLst/>
                <a:latin typeface="Arial" pitchFamily="34" charset="0"/>
                <a:cs typeface="Arial" pitchFamily="34" charset="0"/>
              </a:rPr>
              <a:t>ended up finding the optimal</a:t>
            </a:r>
            <a:r>
              <a:rPr lang="en-US" kern="1200" baseline="0" dirty="0" smtClean="0">
                <a:effectLst/>
                <a:latin typeface="Arial" pitchFamily="34" charset="0"/>
                <a:cs typeface="Arial" pitchFamily="34" charset="0"/>
              </a:rPr>
              <a:t> candidate on the other side of the Institute, in our Intramural Research Program, where Larry has been a genetics and genomics researcher for over two decades. </a:t>
            </a:r>
            <a:r>
              <a:rPr lang="en-US" kern="1200" dirty="0" smtClean="0">
                <a:effectLst/>
                <a:latin typeface="Arial" pitchFamily="34" charset="0"/>
                <a:cs typeface="Arial" pitchFamily="34" charset="0"/>
              </a:rPr>
              <a:t>He brings</a:t>
            </a:r>
            <a:r>
              <a:rPr lang="en-US" kern="1200" baseline="0" dirty="0" smtClean="0">
                <a:effectLst/>
                <a:latin typeface="Arial" pitchFamily="34" charset="0"/>
                <a:cs typeface="Arial" pitchFamily="34" charset="0"/>
              </a:rPr>
              <a:t> to the Division Director position a </a:t>
            </a:r>
            <a:r>
              <a:rPr lang="en-US" kern="1200" dirty="0" smtClean="0">
                <a:effectLst/>
                <a:latin typeface="Arial" pitchFamily="34" charset="0"/>
                <a:cs typeface="Arial" pitchFamily="34" charset="0"/>
              </a:rPr>
              <a:t>unique combination of credentials that I am convinced will make him highly</a:t>
            </a:r>
            <a:r>
              <a:rPr lang="en-US" kern="1200" baseline="0" dirty="0" smtClean="0">
                <a:effectLst/>
                <a:latin typeface="Arial" pitchFamily="34" charset="0"/>
                <a:cs typeface="Arial" pitchFamily="34" charset="0"/>
              </a:rPr>
              <a:t> successful in leading the important pursuits of that Division. I can also tell you that in the few short months since assuming this new position, Larry is also making important leadership contributions to both the Extramural Research Program and the Institute as a whole. </a:t>
            </a:r>
            <a:endParaRPr lang="en-US" kern="1200" dirty="0" smtClean="0">
              <a:effectLst/>
              <a:latin typeface="Arial" pitchFamily="34" charset="0"/>
              <a:cs typeface="Arial" pitchFamily="34" charset="0"/>
            </a:endParaRPr>
          </a:p>
          <a:p>
            <a:endParaRPr lang="en-US" kern="1200"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a:t>
            </a:fld>
            <a:endParaRPr lang="en-US" dirty="0" smtClean="0">
              <a:solidFill>
                <a:prstClr val="black"/>
              </a:solidFill>
              <a:cs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marL="0" lvl="1" indent="0">
              <a:spcBef>
                <a:spcPts val="0"/>
              </a:spcBef>
              <a:buNone/>
              <a:defRPr/>
            </a:pPr>
            <a:r>
              <a:rPr lang="en-US" baseline="0" dirty="0" smtClean="0">
                <a:latin typeface="Arial" pitchFamily="34" charset="0"/>
                <a:cs typeface="Arial" pitchFamily="34" charset="0"/>
              </a:rPr>
              <a:t>Other highlights from the NHGRI Intramural Research Program since the last Council meeting include:</a:t>
            </a:r>
          </a:p>
          <a:p>
            <a:pPr marL="0" lvl="1" indent="0">
              <a:spcBef>
                <a:spcPts val="0"/>
              </a:spcBef>
              <a:buNone/>
              <a:defRPr/>
            </a:pPr>
            <a:endParaRPr lang="en-US" baseline="0" dirty="0" smtClean="0">
              <a:latin typeface="Arial" pitchFamily="34" charset="0"/>
              <a:cs typeface="Arial" pitchFamily="34" charset="0"/>
            </a:endParaRPr>
          </a:p>
          <a:p>
            <a:pPr marL="0" lvl="1" indent="0">
              <a:spcBef>
                <a:spcPts val="0"/>
              </a:spcBef>
              <a:buNone/>
              <a:defRPr/>
            </a:pPr>
            <a:r>
              <a:rPr lang="en-US" baseline="0" dirty="0" smtClean="0">
                <a:latin typeface="Arial" pitchFamily="34" charset="0"/>
                <a:cs typeface="Arial" pitchFamily="34" charset="0"/>
              </a:rPr>
              <a:t>* Charles Rotimi co-authored a paper published in </a:t>
            </a:r>
            <a:r>
              <a:rPr lang="en-US" i="1" baseline="0" dirty="0" smtClean="0">
                <a:latin typeface="Arial" pitchFamily="34" charset="0"/>
                <a:cs typeface="Arial" pitchFamily="34" charset="0"/>
              </a:rPr>
              <a:t>Hypertension</a:t>
            </a:r>
            <a:r>
              <a:rPr lang="en-US" baseline="0" dirty="0" smtClean="0">
                <a:latin typeface="Arial" pitchFamily="34" charset="0"/>
                <a:cs typeface="Arial" pitchFamily="34" charset="0"/>
              </a:rPr>
              <a:t> reporting the first study that documents an association between childhood family structure and blood pressure in an African-American population.</a:t>
            </a:r>
          </a:p>
          <a:p>
            <a:pPr marL="228600" lvl="1" indent="-228600">
              <a:spcBef>
                <a:spcPts val="0"/>
              </a:spcBef>
              <a:buAutoNum type="arabicPeriod"/>
              <a:defRPr/>
            </a:pPr>
            <a:endParaRPr lang="en-US" baseline="0" dirty="0" smtClean="0">
              <a:latin typeface="Arial" pitchFamily="34" charset="0"/>
              <a:cs typeface="Arial" pitchFamily="34" charset="0"/>
            </a:endParaRPr>
          </a:p>
          <a:p>
            <a:pPr marL="0" lvl="1" indent="0">
              <a:spcBef>
                <a:spcPts val="0"/>
              </a:spcBef>
              <a:buNone/>
              <a:defRPr/>
            </a:pPr>
            <a:r>
              <a:rPr lang="en-US" baseline="0" dirty="0" smtClean="0">
                <a:latin typeface="Arial" pitchFamily="34" charset="0"/>
                <a:cs typeface="Arial" pitchFamily="34" charset="0"/>
              </a:rPr>
              <a:t>* Andy Baxevanis and his group reported in </a:t>
            </a:r>
            <a:r>
              <a:rPr lang="en-US" i="1" baseline="0" dirty="0" smtClean="0">
                <a:latin typeface="Arial" pitchFamily="34" charset="0"/>
                <a:cs typeface="Arial" pitchFamily="34" charset="0"/>
              </a:rPr>
              <a:t>Science</a:t>
            </a:r>
            <a:r>
              <a:rPr lang="en-US" baseline="0" dirty="0" smtClean="0">
                <a:latin typeface="Arial" pitchFamily="34" charset="0"/>
                <a:cs typeface="Arial" pitchFamily="34" charset="0"/>
              </a:rPr>
              <a:t> their findings from sequencing the genome of comb jelly, challenging the long-held view of its position on the evolutionary tree.</a:t>
            </a:r>
          </a:p>
          <a:p>
            <a:pPr marL="228600" lvl="1" indent="-228600">
              <a:spcBef>
                <a:spcPts val="0"/>
              </a:spcBef>
              <a:buAutoNum type="arabicPeriod"/>
              <a:defRPr/>
            </a:pPr>
            <a:endParaRPr lang="en-US" baseline="0" dirty="0" smtClean="0">
              <a:latin typeface="Arial" pitchFamily="34" charset="0"/>
              <a:cs typeface="Arial" pitchFamily="34" charset="0"/>
            </a:endParaRPr>
          </a:p>
          <a:p>
            <a:pPr marL="0" lvl="1" indent="0">
              <a:spcBef>
                <a:spcPts val="0"/>
              </a:spcBef>
              <a:buNone/>
              <a:defRPr/>
            </a:pPr>
            <a:r>
              <a:rPr lang="en-US" baseline="0" dirty="0" smtClean="0">
                <a:latin typeface="Arial" pitchFamily="34" charset="0"/>
                <a:cs typeface="Arial" pitchFamily="34" charset="0"/>
              </a:rPr>
              <a:t>* And Bill Pavan and Stacey Loftus co-authored a paper published in </a:t>
            </a:r>
            <a:r>
              <a:rPr lang="en-US" i="1" baseline="0" dirty="0" smtClean="0">
                <a:latin typeface="Arial" pitchFamily="34" charset="0"/>
                <a:cs typeface="Arial" pitchFamily="34" charset="0"/>
              </a:rPr>
              <a:t>Cell </a:t>
            </a:r>
            <a:r>
              <a:rPr lang="en-US" baseline="0" dirty="0" smtClean="0">
                <a:latin typeface="Arial" pitchFamily="34" charset="0"/>
                <a:cs typeface="Arial" pitchFamily="34" charset="0"/>
              </a:rPr>
              <a:t>that reported on a GWAS of an Icelandic population, which identified a variant in the genome common in people with less pigment in their skin, hair, and eyes, predisposing them to blue eyes, brown hair, and freckles.</a:t>
            </a:r>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marL="0" lvl="1">
              <a:spcBef>
                <a:spcPts val="0"/>
              </a:spcBef>
              <a:defRPr/>
            </a:pPr>
            <a:r>
              <a:rPr lang="en-US" dirty="0" smtClean="0">
                <a:latin typeface="Arial" pitchFamily="34" charset="0"/>
                <a:cs typeface="Arial" pitchFamily="34" charset="0"/>
              </a:rPr>
              <a:t>And finally, last month, </a:t>
            </a:r>
            <a:r>
              <a:rPr lang="en-US" baseline="0" dirty="0" smtClean="0">
                <a:latin typeface="Arial" pitchFamily="34" charset="0"/>
                <a:cs typeface="Arial" pitchFamily="34" charset="0"/>
              </a:rPr>
              <a:t>intramural researchers, trainees, and staff of the NHGRI Social and Behavioral Research Branch</a:t>
            </a:r>
            <a:r>
              <a:rPr lang="en-US" dirty="0" smtClean="0">
                <a:latin typeface="Arial" pitchFamily="34" charset="0"/>
                <a:cs typeface="Arial" pitchFamily="34" charset="0"/>
              </a:rPr>
              <a:t>— and their many guests— convened at NIH for a symposium to celebrate the Branch’s 10</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anniversary. </a:t>
            </a:r>
          </a:p>
          <a:p>
            <a:pPr marL="0" lvl="1">
              <a:spcBef>
                <a:spcPts val="0"/>
              </a:spcBef>
              <a:defRPr/>
            </a:pPr>
            <a:endParaRPr lang="en-US" dirty="0" smtClean="0">
              <a:latin typeface="Arial" pitchFamily="34" charset="0"/>
              <a:cs typeface="Arial" pitchFamily="34" charset="0"/>
            </a:endParaRPr>
          </a:p>
          <a:p>
            <a:pPr marL="0" lvl="1">
              <a:spcBef>
                <a:spcPts val="0"/>
              </a:spcBef>
              <a:defRPr/>
            </a:pPr>
            <a:r>
              <a:rPr lang="en-US" dirty="0" smtClean="0">
                <a:latin typeface="Arial" pitchFamily="34" charset="0"/>
                <a:cs typeface="Arial" pitchFamily="34" charset="0"/>
              </a:rPr>
              <a:t>The</a:t>
            </a:r>
            <a:r>
              <a:rPr lang="en-US" baseline="0" dirty="0" smtClean="0">
                <a:latin typeface="Arial" pitchFamily="34" charset="0"/>
                <a:cs typeface="Arial" pitchFamily="34" charset="0"/>
              </a:rPr>
              <a:t> symposium featured two</a:t>
            </a:r>
            <a:r>
              <a:rPr lang="en-US" dirty="0" smtClean="0">
                <a:latin typeface="Arial" pitchFamily="34" charset="0"/>
                <a:cs typeface="Arial" pitchFamily="34" charset="0"/>
              </a:rPr>
              <a:t> invited</a:t>
            </a:r>
            <a:r>
              <a:rPr lang="en-US" baseline="0" dirty="0" smtClean="0">
                <a:latin typeface="Arial" pitchFamily="34" charset="0"/>
                <a:cs typeface="Arial" pitchFamily="34" charset="0"/>
              </a:rPr>
              <a:t> </a:t>
            </a:r>
            <a:r>
              <a:rPr lang="en-US" dirty="0" smtClean="0">
                <a:latin typeface="Arial" pitchFamily="34" charset="0"/>
                <a:cs typeface="Arial" pitchFamily="34" charset="0"/>
              </a:rPr>
              <a:t>t</a:t>
            </a:r>
            <a:r>
              <a:rPr lang="en-US" baseline="0" dirty="0" smtClean="0">
                <a:latin typeface="Arial" pitchFamily="34" charset="0"/>
                <a:cs typeface="Arial" pitchFamily="34" charset="0"/>
              </a:rPr>
              <a:t>alks by </a:t>
            </a:r>
            <a:r>
              <a:rPr lang="en-US" dirty="0" smtClean="0">
                <a:latin typeface="Arial" pitchFamily="34" charset="0"/>
                <a:cs typeface="Arial" pitchFamily="34" charset="0"/>
              </a:rPr>
              <a:t>Richard Street and Robert</a:t>
            </a:r>
            <a:r>
              <a:rPr lang="en-US" baseline="0" dirty="0" smtClean="0">
                <a:latin typeface="Arial" pitchFamily="34" charset="0"/>
                <a:cs typeface="Arial" pitchFamily="34" charset="0"/>
              </a:rPr>
              <a:t> Green</a:t>
            </a:r>
            <a:r>
              <a:rPr lang="en-US" dirty="0" smtClean="0">
                <a:latin typeface="Arial" pitchFamily="34" charset="0"/>
                <a:cs typeface="Arial" pitchFamily="34" charset="0"/>
              </a:rPr>
              <a:t>,</a:t>
            </a:r>
            <a:r>
              <a:rPr lang="en-US" baseline="0" dirty="0" smtClean="0">
                <a:latin typeface="Arial" pitchFamily="34" charset="0"/>
                <a:cs typeface="Arial" pitchFamily="34" charset="0"/>
              </a:rPr>
              <a:t> in addition to numerous posters and other exhibits. </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all the various NHGRI staff (probably over 50-60 of you) who helped pull together the slides and information that I just reviewed. Such a group effort is critical for getting</a:t>
            </a:r>
            <a:r>
              <a:rPr lang="en-US" baseline="0" dirty="0" smtClean="0">
                <a:latin typeface="Arial" pitchFamily="34" charset="0"/>
                <a:cs typeface="Arial" pitchFamily="34" charset="0"/>
              </a:rPr>
              <a:t> all this information conveyed to you efficiently </a:t>
            </a:r>
            <a:r>
              <a:rPr lang="en-US" dirty="0" smtClean="0">
                <a:latin typeface="Arial" pitchFamily="34" charset="0"/>
                <a:cs typeface="Arial" pitchFamily="34" charset="0"/>
              </a:rPr>
              <a:t>at each Council meeting.</a:t>
            </a: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Thanks to NHGRI communications group and web team for making my Director’s Report into an electronic resource.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special thanks to Kris Wetterstrand,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92</a:t>
            </a:fld>
            <a:endParaRPr lang="en-US" dirty="0" smtClean="0">
              <a:cs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pPr/>
              <a:t>93</a:t>
            </a:fld>
            <a:endParaRPr lang="en-US" dirty="0"/>
          </a:p>
        </p:txBody>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63238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0A0A9B3-E1E7-4F88-9A3E-2DB91B17EF3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869081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2/10/2014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798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2/10/2014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975072686"/>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833EE02-0A85-4A8D-A1D4-6E2CD1F8B80B}"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508797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DED31CF3-F981-473D-B8C1-89D01AFECE56}"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625870652"/>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D02BD68A-78CB-4BBB-BB6C-DFEAB9CB3A52}"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70977378"/>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p:spPr>
        <p:txBody>
          <a:bodyPr/>
          <a:lstStyle/>
          <a:p>
            <a:pPr>
              <a:defRPr/>
            </a:pPr>
            <a:endParaRPr lang="en-US" b="0">
              <a:solidFill>
                <a:prstClr val="white"/>
              </a:solidFill>
              <a:cs typeface="Arial" pitchFamily="34" charset="0"/>
            </a:endParaRPr>
          </a:p>
        </p:txBody>
      </p:sp>
      <p:sp>
        <p:nvSpPr>
          <p:cNvPr id="5" name="Freeform 4"/>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p:spPr>
        <p:txBody>
          <a:bodyPr/>
          <a:lstStyle/>
          <a:p>
            <a:pPr>
              <a:defRPr/>
            </a:pPr>
            <a:endParaRPr lang="en-US" b="0">
              <a:solidFill>
                <a:prstClr val="white"/>
              </a:solidFill>
              <a:cs typeface="Arial" pitchFamily="34"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b="0" dirty="0">
              <a:solidFill>
                <a:prstClr val="white"/>
              </a:solidFill>
              <a:latin typeface="Arial" charset="0"/>
              <a:cs typeface="Arial" pitchFamily="34"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5DC2246C-7E27-4926-92B3-52A17A53368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462653791"/>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241676C-AF14-4087-BF51-1EE52B559865}"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670918165"/>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13787141-E917-4D70-AB45-2717C726520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039604413"/>
      </p:ext>
    </p:extLst>
  </p:cSld>
  <p:clrMapOvr>
    <a:masterClrMapping/>
  </p:clrMapOvr>
  <p:transitio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043C9047-D8A7-4F87-917F-0D30B5526304}"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684137296"/>
      </p:ext>
    </p:extLst>
  </p:cSld>
  <p:clrMapOvr>
    <a:masterClrMapping/>
  </p:clrMapOvr>
  <p:transitio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9D00AACB-05B9-4CEE-B46C-BC53A4D85D2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317932727"/>
      </p:ext>
    </p:extLst>
  </p:cSld>
  <p:clrMapOvr>
    <a:masterClrMapping/>
  </p:clrMapOvr>
  <p:transition>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090D1F9A-8215-4CDB-8CC6-7B769B667C8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658542544"/>
      </p:ext>
    </p:extLst>
  </p:cSld>
  <p:clrMapOvr>
    <a:masterClrMapping/>
  </p:clrMapOvr>
  <p:transition>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6390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62927"/>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6390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62927"/>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63904"/>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62929"/>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22CDBA5F-7D9B-4251-AAD1-03A63E0B751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85948857"/>
      </p:ext>
    </p:extLst>
  </p:cSld>
  <p:clrMapOvr>
    <a:masterClrMapping/>
  </p:clrMapOvr>
  <p:transition>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78178F2C-3968-4C76-978B-6A38BE2B24ED}"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141772907"/>
      </p:ext>
    </p:extLst>
  </p:cSld>
  <p:clrMapOvr>
    <a:masterClrMapping/>
  </p:clrMapOvr>
  <p:transition>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0F824B4D-9459-421C-BBE8-7378DECCD99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125192781"/>
      </p:ext>
    </p:extLst>
  </p:cSld>
  <p:clrMapOvr>
    <a:masterClrMapping/>
  </p:clrMapOvr>
  <p:transition>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A57A68C2-260C-4706-AECA-C6AB90FFFFE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349509459"/>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061105093"/>
      </p:ext>
    </p:extLst>
  </p:cSld>
  <p:clrMapOvr>
    <a:masterClrMapping/>
  </p:clrMapOvr>
  <p:transition>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813300826"/>
      </p:ext>
    </p:extLst>
  </p:cSld>
  <p:clrMapOvr>
    <a:masterClrMapping/>
  </p:clrMapOvr>
  <p:transition>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fontAlgn="auto" hangingPunct="0">
              <a:spcBef>
                <a:spcPts val="0"/>
              </a:spcBef>
              <a:spcAft>
                <a:spcPts val="0"/>
              </a:spcAft>
              <a:defRPr/>
            </a:pPr>
            <a:endParaRPr lang="en-US" b="0"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fld id="{7BC3499A-3463-4A6E-947D-7DADC4FC7311}" type="datetimeFigureOut">
              <a:rPr lang="en-US" smtClean="0">
                <a:solidFill>
                  <a:srgbClr val="D6ECFF"/>
                </a:solidFill>
              </a:rPr>
              <a:pPr/>
              <a:t>2/10/2014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0402975"/>
      </p:ext>
    </p:extLst>
  </p:cSld>
  <p:clrMapOvr>
    <a:masterClrMapping/>
  </p:clrMapOvr>
  <p:transition>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634931235"/>
      </p:ext>
    </p:extLst>
  </p:cSld>
  <p:clrMapOvr>
    <a:masterClrMapping/>
  </p:clrMapOvr>
  <p:transition>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fld id="{7BC3499A-3463-4A6E-947D-7DADC4FC7311}" type="datetimeFigureOut">
              <a:rPr lang="en-US" smtClean="0">
                <a:solidFill>
                  <a:srgbClr val="D6ECFF"/>
                </a:solidFill>
              </a:rPr>
              <a:pPr/>
              <a:t>2/10/2014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881754617"/>
      </p:ext>
    </p:extLst>
  </p:cSld>
  <p:clrMapOvr>
    <a:masterClrMapping/>
  </p:clrMapOvr>
  <p:transition>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339777537"/>
      </p:ext>
    </p:extLst>
  </p:cSld>
  <p:clrMapOvr>
    <a:masterClrMapping/>
  </p:clrMapOvr>
  <p:transition>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95951984"/>
      </p:ext>
    </p:extLst>
  </p:cSld>
  <p:clrMapOvr>
    <a:masterClrMapping/>
  </p:clrMapOvr>
  <p:transition>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346111412"/>
      </p:ext>
    </p:extLst>
  </p:cSld>
  <p:clrMapOvr>
    <a:masterClrMapping/>
  </p:clrMapOvr>
  <p:transition>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fld id="{7BC3499A-3463-4A6E-947D-7DADC4FC7311}" type="datetimeFigureOut">
              <a:rPr lang="en-US" smtClean="0">
                <a:solidFill>
                  <a:srgbClr val="D6ECFF"/>
                </a:solidFill>
              </a:rPr>
              <a:pPr/>
              <a:t>2/10/2014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91188415"/>
      </p:ext>
    </p:extLst>
  </p:cSld>
  <p:clrMapOvr>
    <a:masterClrMapping/>
  </p:clrMapOvr>
  <p:transition>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037563923"/>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468603202"/>
      </p:ext>
    </p:extLst>
  </p:cSld>
  <p:clrMapOvr>
    <a:masterClrMapping/>
  </p:clrMapOvr>
  <p:transition>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7BC3499A-3463-4A6E-947D-7DADC4FC7311}" type="datetimeFigureOut">
              <a:rPr lang="en-US" smtClean="0">
                <a:solidFill>
                  <a:srgbClr val="D6ECFF"/>
                </a:solidFill>
              </a:rPr>
              <a:pPr/>
              <a:t>2/10/2014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6D3EA8B2-B010-4C80-9C55-DBBDDB3E908B}"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106262179"/>
      </p:ext>
    </p:extLst>
  </p:cSld>
  <p:clrMapOvr>
    <a:masterClrMapping/>
  </p:clrMapOvr>
  <p:transition>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mj-lt"/>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mj-l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mj-lt"/>
              </a:defRPr>
            </a:lvl1pPr>
          </a:lstStyle>
          <a:p>
            <a:pPr>
              <a:defRPr/>
            </a:pPr>
            <a:fld id="{7B4C3EE6-26B9-48DC-BE6C-135B155A9A75}" type="slidenum">
              <a:rPr lang="en-US"/>
              <a:pPr>
                <a:defRPr/>
              </a:pPr>
              <a:t>‹#›</a:t>
            </a:fld>
            <a:endParaRPr lang="en-US"/>
          </a:p>
        </p:txBody>
      </p:sp>
    </p:spTree>
    <p:extLst>
      <p:ext uri="{BB962C8B-B14F-4D97-AF65-F5344CB8AC3E}">
        <p14:creationId xmlns:p14="http://schemas.microsoft.com/office/powerpoint/2010/main" val="3099009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82943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5DA739B-1B80-447A-938C-03D28005FA30}"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634389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193F8F70-292F-4205-853A-6FB63F9553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36277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770743CA-6FC1-4F5B-A743-D59B37ABEBC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445351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11D7F38B-AE53-4643-8F40-1B32785842B0}"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631976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6CE5498C-0233-42CE-BF93-4E20DA83E1B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1343064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F989E07E-3FE9-4C3D-89C8-8B43BDBB34B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884640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E514F9DB-F9AA-440B-A0C0-9B8A29EFB9E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70012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9A904339-D9B7-438C-9E6F-36AC3D0FA15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872548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94838"/>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93863"/>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0C2055E5-1610-47C2-A1DC-B3ADFB3A1049}"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0797121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9A0BAAA-3173-4EAD-BD72-A2693E8C44F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877627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8170DA3B-6376-482E-ADDA-EBD62055FCDA}"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037418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043932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59325421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206582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533643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4674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3513621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550752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865832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4223291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660185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130262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296996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7911"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70" r:id="rId1"/>
    <p:sldLayoutId id="2147487912" r:id="rId2"/>
    <p:sldLayoutId id="2147488204" r:id="rId3"/>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09" r:id="rId1"/>
    <p:sldLayoutId id="2147488205"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cs typeface="Arial" pitchFamily="34" charset="0"/>
              </a:defRPr>
            </a:lvl1pPr>
            <a:extLst/>
          </a:lstStyle>
          <a:p>
            <a:pPr>
              <a:defRPr/>
            </a:pPr>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cs typeface="Arial" pitchFamily="34" charset="0"/>
              </a:defRPr>
            </a:lvl1pPr>
            <a:extLst/>
          </a:lstStyle>
          <a:p>
            <a:pPr>
              <a:defRPr/>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cs typeface="Arial" pitchFamily="34" charset="0"/>
              </a:defRPr>
            </a:lvl1pPr>
            <a:extLst/>
          </a:lstStyle>
          <a:p>
            <a:pPr>
              <a:defRPr/>
            </a:pPr>
            <a:fld id="{69BD2609-5B6A-46BF-836E-A7DA2AF1CD03}" type="slidenum">
              <a:rPr lang="en-US" b="0">
                <a:solidFill>
                  <a:srgbClr val="D6ECFF"/>
                </a:solidFill>
              </a:rPr>
              <a:pPr>
                <a:defRPr/>
              </a:pPr>
              <a:t>‹#›</a:t>
            </a:fld>
            <a:endParaRPr lang="en-US" b="0">
              <a:solidFill>
                <a:srgbClr val="D6ECFF"/>
              </a:solidFill>
            </a:endParaRPr>
          </a:p>
        </p:txBody>
      </p:sp>
    </p:spTree>
    <p:extLst>
      <p:ext uri="{BB962C8B-B14F-4D97-AF65-F5344CB8AC3E}">
        <p14:creationId xmlns:p14="http://schemas.microsoft.com/office/powerpoint/2010/main" val="764264853"/>
      </p:ext>
    </p:extLst>
  </p:cSld>
  <p:clrMap bg1="dk1" tx1="lt1" bg2="dk2" tx2="lt2" accent1="accent1" accent2="accent2" accent3="accent3" accent4="accent4" accent5="accent5" accent6="accent6" hlink="hlink" folHlink="folHlink"/>
  <p:sldLayoutIdLst>
    <p:sldLayoutId id="2147488166" r:id="rId1"/>
    <p:sldLayoutId id="2147488167" r:id="rId2"/>
    <p:sldLayoutId id="2147488168" r:id="rId3"/>
    <p:sldLayoutId id="2147488169" r:id="rId4"/>
    <p:sldLayoutId id="2147488170" r:id="rId5"/>
    <p:sldLayoutId id="2147488171" r:id="rId6"/>
    <p:sldLayoutId id="2147488172" r:id="rId7"/>
    <p:sldLayoutId id="2147488173" r:id="rId8"/>
    <p:sldLayoutId id="2147488174" r:id="rId9"/>
    <p:sldLayoutId id="2147488175" r:id="rId10"/>
    <p:sldLayoutId id="2147488176" r:id="rId11"/>
    <p:sldLayoutId id="2147488177"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fontAlgn="auto">
              <a:spcBef>
                <a:spcPts val="0"/>
              </a:spcBef>
              <a:spcAft>
                <a:spcPts val="0"/>
              </a:spcAft>
            </a:pPr>
            <a:fld id="{7BC3499A-3463-4A6E-947D-7DADC4FC7311}" type="datetimeFigureOut">
              <a:rPr lang="en-US" b="0" smtClean="0">
                <a:solidFill>
                  <a:srgbClr val="D6ECFF"/>
                </a:solidFill>
              </a:rPr>
              <a:pPr fontAlgn="auto">
                <a:spcBef>
                  <a:spcPts val="0"/>
                </a:spcBef>
                <a:spcAft>
                  <a:spcPts val="0"/>
                </a:spcAft>
              </a:pPr>
              <a:t>2/10/2014</a:t>
            </a:fld>
            <a:endParaRPr lang="en-US" b="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fontAlgn="auto">
              <a:spcBef>
                <a:spcPts val="0"/>
              </a:spcBef>
              <a:spcAft>
                <a:spcPts val="0"/>
              </a:spcAft>
            </a:pPr>
            <a:endParaRPr lang="en-US" b="0">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fontAlgn="auto">
              <a:spcBef>
                <a:spcPts val="0"/>
              </a:spcBef>
              <a:spcAft>
                <a:spcPts val="0"/>
              </a:spcAft>
            </a:pPr>
            <a:fld id="{6D3EA8B2-B010-4C80-9C55-DBBDDB3E908B}" type="slidenum">
              <a:rPr lang="en-US" b="0" smtClean="0">
                <a:solidFill>
                  <a:srgbClr val="D6ECFF"/>
                </a:solidFill>
              </a:rPr>
              <a:pPr fontAlgn="auto">
                <a:spcBef>
                  <a:spcPts val="0"/>
                </a:spcBef>
                <a:spcAft>
                  <a:spcPts val="0"/>
                </a:spcAft>
              </a:pPr>
              <a:t>‹#›</a:t>
            </a:fld>
            <a:endParaRPr lang="en-US" b="0">
              <a:solidFill>
                <a:srgbClr val="D6ECFF"/>
              </a:solidFill>
            </a:endParaRPr>
          </a:p>
        </p:txBody>
      </p:sp>
    </p:spTree>
    <p:extLst>
      <p:ext uri="{BB962C8B-B14F-4D97-AF65-F5344CB8AC3E}">
        <p14:creationId xmlns:p14="http://schemas.microsoft.com/office/powerpoint/2010/main" val="1981620182"/>
      </p:ext>
    </p:extLst>
  </p:cSld>
  <p:clrMap bg1="dk1" tx1="lt1" bg2="dk2" tx2="lt2" accent1="accent1" accent2="accent2" accent3="accent3" accent4="accent4" accent5="accent5" accent6="accent6" hlink="hlink" folHlink="folHlink"/>
  <p:sldLayoutIdLst>
    <p:sldLayoutId id="2147488179" r:id="rId1"/>
    <p:sldLayoutId id="2147488180" r:id="rId2"/>
    <p:sldLayoutId id="2147488181" r:id="rId3"/>
    <p:sldLayoutId id="2147488182" r:id="rId4"/>
    <p:sldLayoutId id="2147488183" r:id="rId5"/>
    <p:sldLayoutId id="2147488184" r:id="rId6"/>
    <p:sldLayoutId id="2147488185" r:id="rId7"/>
    <p:sldLayoutId id="2147488186" r:id="rId8"/>
    <p:sldLayoutId id="2147488187" r:id="rId9"/>
    <p:sldLayoutId id="2147488188" r:id="rId10"/>
    <p:sldLayoutId id="2147488189" r:id="rId11"/>
    <p:sldLayoutId id="2147488190" r:id="rId12"/>
  </p:sldLayoutIdLst>
  <p:transition>
    <p:wipe dir="d"/>
  </p:transition>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120650" y="152400"/>
            <a:ext cx="887095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120650" y="1371600"/>
            <a:ext cx="8864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pitchFamily="18" charset="0"/>
              </a:defRPr>
            </a:lvl1pPr>
          </a:lstStyle>
          <a:p>
            <a:pPr>
              <a:defRPr/>
            </a:pPr>
            <a:endParaRPr lang="en-US" b="0"/>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pitchFamily="18" charset="0"/>
              </a:defRPr>
            </a:lvl1pPr>
          </a:lstStyle>
          <a:p>
            <a:pPr>
              <a:defRPr/>
            </a:pPr>
            <a:endParaRPr lang="en-US" b="0"/>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itchFamily="18" charset="0"/>
              </a:defRPr>
            </a:lvl1pPr>
          </a:lstStyle>
          <a:p>
            <a:pPr>
              <a:defRPr/>
            </a:pPr>
            <a:fld id="{69A8FD58-B70A-4F4F-BEE7-8103AA92E532}" type="slidenum">
              <a:rPr lang="en-US" b="0"/>
              <a:pPr>
                <a:defRPr/>
              </a:pPr>
              <a:t>‹#›</a:t>
            </a:fld>
            <a:endParaRPr lang="en-US" b="0"/>
          </a:p>
        </p:txBody>
      </p:sp>
    </p:spTree>
    <p:extLst>
      <p:ext uri="{BB962C8B-B14F-4D97-AF65-F5344CB8AC3E}">
        <p14:creationId xmlns:p14="http://schemas.microsoft.com/office/powerpoint/2010/main" val="2827742959"/>
      </p:ext>
    </p:extLst>
  </p:cSld>
  <p:clrMap bg1="dk2" tx1="lt1" bg2="dk1" tx2="lt2" accent1="accent1" accent2="accent2" accent3="accent3" accent4="accent4" accent5="accent5" accent6="accent6" hlink="hlink" folHlink="folHlink"/>
  <p:sldLayoutIdLst>
    <p:sldLayoutId id="2147488207" r:id="rId1"/>
    <p:sldLayoutId id="2147488208" r:id="rId2"/>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50000"/>
        </a:spcBef>
        <a:spcAft>
          <a:spcPct val="0"/>
        </a:spcAft>
        <a:buClr>
          <a:schemeClr val="accent1"/>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sz="2800" b="1">
          <a:solidFill>
            <a:schemeClr val="accent2"/>
          </a:solidFill>
          <a:latin typeface="+mn-lt"/>
        </a:defRPr>
      </a:lvl2pPr>
      <a:lvl3pPr marL="1143000" indent="-228600" algn="l" rtl="0" eaLnBrk="0" fontAlgn="base" hangingPunct="0">
        <a:spcBef>
          <a:spcPct val="50000"/>
        </a:spcBef>
        <a:spcAft>
          <a:spcPct val="0"/>
        </a:spcAft>
        <a:buChar char="•"/>
        <a:defRPr sz="24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3BE0B914-8D2C-41F4-A634-061947204AFE}"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049964659"/>
      </p:ext>
    </p:extLst>
  </p:cSld>
  <p:clrMap bg1="dk1" tx1="lt1" bg2="dk2" tx2="lt2" accent1="accent1" accent2="accent2" accent3="accent3" accent4="accent4" accent5="accent5" accent6="accent6" hlink="hlink" folHlink="folHlink"/>
  <p:sldLayoutIdLst>
    <p:sldLayoutId id="2147488216" r:id="rId1"/>
    <p:sldLayoutId id="2147488217" r:id="rId2"/>
    <p:sldLayoutId id="2147488218" r:id="rId3"/>
    <p:sldLayoutId id="2147488219" r:id="rId4"/>
    <p:sldLayoutId id="2147488220" r:id="rId5"/>
    <p:sldLayoutId id="2147488221" r:id="rId6"/>
    <p:sldLayoutId id="2147488222" r:id="rId7"/>
    <p:sldLayoutId id="2147488223" r:id="rId8"/>
    <p:sldLayoutId id="2147488224" r:id="rId9"/>
    <p:sldLayoutId id="2147488225" r:id="rId10"/>
    <p:sldLayoutId id="2147488226"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500322626"/>
      </p:ext>
    </p:extLst>
  </p:cSld>
  <p:clrMap bg1="dk1" tx1="lt1" bg2="dk2" tx2="lt2" accent1="accent1" accent2="accent2" accent3="accent3" accent4="accent4" accent5="accent5" accent6="accent6" hlink="hlink" folHlink="folHlink"/>
  <p:sldLayoutIdLst>
    <p:sldLayoutId id="2147488241" r:id="rId1"/>
    <p:sldLayoutId id="2147488242" r:id="rId2"/>
    <p:sldLayoutId id="2147488243" r:id="rId3"/>
    <p:sldLayoutId id="2147488244" r:id="rId4"/>
    <p:sldLayoutId id="2147488245" r:id="rId5"/>
    <p:sldLayoutId id="2147488246" r:id="rId6"/>
    <p:sldLayoutId id="2147488247" r:id="rId7"/>
    <p:sldLayoutId id="2147488248" r:id="rId8"/>
    <p:sldLayoutId id="2147488249" r:id="rId9"/>
    <p:sldLayoutId id="2147488250" r:id="rId10"/>
    <p:sldLayoutId id="2147488251"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upload.wikimedia.org/wikipedia/commons/e/e6/US-DeptOfHHS-Seal.svg"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5.gif"/><Relationship Id="rId4" Type="http://schemas.openxmlformats.org/officeDocument/2006/relationships/hyperlink" Target="http://www.iom.ed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emf"/></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jpeg"/><Relationship Id="rId26" Type="http://schemas.openxmlformats.org/officeDocument/2006/relationships/image" Target="../media/image104.png"/><Relationship Id="rId3" Type="http://schemas.openxmlformats.org/officeDocument/2006/relationships/image" Target="../media/image77.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2" Type="http://schemas.openxmlformats.org/officeDocument/2006/relationships/notesSlide" Target="../notesSlides/notesSlide46.xml"/><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78.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jpeg"/><Relationship Id="rId27" Type="http://schemas.openxmlformats.org/officeDocument/2006/relationships/image" Target="../media/image76.png"/></Relationships>
</file>

<file path=ppt/slides/_rels/slide4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7.png"/><Relationship Id="rId7"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5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emf"/><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image" Target="../media/image136.emf"/><Relationship Id="rId7" Type="http://schemas.openxmlformats.org/officeDocument/2006/relationships/image" Target="../media/image140.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emf"/><Relationship Id="rId9" Type="http://schemas.openxmlformats.org/officeDocument/2006/relationships/image" Target="../media/image142.png"/></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2.xml"/><Relationship Id="rId1" Type="http://schemas.openxmlformats.org/officeDocument/2006/relationships/slideLayout" Target="../slideLayouts/slideLayout16.xml"/><Relationship Id="rId5" Type="http://schemas.openxmlformats.org/officeDocument/2006/relationships/chart" Target="../charts/chart1.xml"/><Relationship Id="rId4" Type="http://schemas.openxmlformats.org/officeDocument/2006/relationships/image" Target="../media/image144.png"/></Relationships>
</file>

<file path=ppt/slides/_rels/slide63.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4.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147.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5.xml"/><Relationship Id="rId1" Type="http://schemas.openxmlformats.org/officeDocument/2006/relationships/slideLayout" Target="../slideLayouts/slideLayout17.xml"/><Relationship Id="rId5" Type="http://schemas.openxmlformats.org/officeDocument/2006/relationships/image" Target="../media/image150.png"/><Relationship Id="rId4" Type="http://schemas.openxmlformats.org/officeDocument/2006/relationships/image" Target="../media/image149.png"/></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6.xml"/><Relationship Id="rId1" Type="http://schemas.openxmlformats.org/officeDocument/2006/relationships/slideLayout" Target="../slideLayouts/slideLayout31.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9.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0.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eg"/></Relationships>
</file>

<file path=ppt/slides/_rels/slide74.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7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7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7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jpeg"/></Relationships>
</file>

<file path=ppt/slides/_rels/slide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notesSlide" Target="../notesSlides/notesSlide90.xml"/><Relationship Id="rId1" Type="http://schemas.openxmlformats.org/officeDocument/2006/relationships/slideLayout" Target="../slideLayouts/slideLayout15.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jpeg"/><Relationship Id="rId9" Type="http://schemas.openxmlformats.org/officeDocument/2006/relationships/image" Target="../media/image185.jpeg"/></Relationships>
</file>

<file path=ppt/slides/_rels/slide9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92.xml"/><Relationship Id="rId1" Type="http://schemas.openxmlformats.org/officeDocument/2006/relationships/slideLayout" Target="../slideLayouts/slideLayout13.xml"/><Relationship Id="rId4" Type="http://schemas.openxmlformats.org/officeDocument/2006/relationships/image" Target="../media/image188.jpeg"/></Relationships>
</file>

<file path=ppt/slides/_rels/slide9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2848283"/>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February 2014</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pic>
        <p:nvPicPr>
          <p:cNvPr id="10245" name="Picture 3" descr="helix at bottom new seq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9181" y="1635743"/>
            <a:ext cx="8334846" cy="1015663"/>
          </a:xfrm>
          <a:prstGeom prst="rect">
            <a:avLst/>
          </a:prstGeom>
          <a:solidFill>
            <a:srgbClr val="00808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199" y="292099"/>
            <a:ext cx="3474076" cy="871360"/>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293433"/>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248" b="3417"/>
          <a:stretch/>
        </p:blipFill>
        <p:spPr>
          <a:xfrm>
            <a:off x="4764" y="0"/>
            <a:ext cx="9144000" cy="2122117"/>
          </a:xfrm>
          <a:prstGeom prst="rect">
            <a:avLst/>
          </a:prstGeom>
        </p:spPr>
      </p:pic>
      <p:sp>
        <p:nvSpPr>
          <p:cNvPr id="3" name="TextBox 2"/>
          <p:cNvSpPr txBox="1"/>
          <p:nvPr/>
        </p:nvSpPr>
        <p:spPr>
          <a:xfrm>
            <a:off x="-4764" y="2668786"/>
            <a:ext cx="184731" cy="646331"/>
          </a:xfrm>
          <a:prstGeom prst="rect">
            <a:avLst/>
          </a:prstGeom>
          <a:noFill/>
        </p:spPr>
        <p:txBody>
          <a:bodyPr wrap="none" rtlCol="0">
            <a:spAutoFit/>
          </a:bodyPr>
          <a:lstStyle/>
          <a:p>
            <a:endParaRPr lang="en-US" dirty="0" smtClean="0">
              <a:solidFill>
                <a:prstClr val="white"/>
              </a:solidFill>
            </a:endParaRPr>
          </a:p>
          <a:p>
            <a:endParaRPr lang="en-US" dirty="0">
              <a:solidFill>
                <a:prstClr val="white"/>
              </a:solidFill>
            </a:endParaRPr>
          </a:p>
        </p:txBody>
      </p:sp>
      <p:sp>
        <p:nvSpPr>
          <p:cNvPr id="13" name="Title 1"/>
          <p:cNvSpPr txBox="1">
            <a:spLocks/>
          </p:cNvSpPr>
          <p:nvPr/>
        </p:nvSpPr>
        <p:spPr bwMode="auto">
          <a:xfrm>
            <a:off x="0" y="2349107"/>
            <a:ext cx="9144000" cy="4026843"/>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111125" lvl="1" eaLnBrk="0" hangingPunct="0">
              <a:spcBef>
                <a:spcPts val="1800"/>
              </a:spcBef>
              <a:buClr>
                <a:srgbClr val="D6ECFF"/>
              </a:buClr>
              <a:buSzPct val="95000"/>
              <a:tabLst>
                <a:tab pos="2855913" algn="l"/>
              </a:tabLst>
              <a:defRPr/>
            </a:pPr>
            <a:r>
              <a:rPr lang="en-US" sz="2400" dirty="0" smtClean="0">
                <a:solidFill>
                  <a:prstClr val="white"/>
                </a:solidFill>
                <a:latin typeface="Arial" charset="0"/>
              </a:rPr>
              <a:t> October 2013</a:t>
            </a:r>
            <a:r>
              <a:rPr lang="en-US" sz="2400" dirty="0">
                <a:solidFill>
                  <a:prstClr val="white"/>
                </a:solidFill>
                <a:latin typeface="Arial" charset="0"/>
              </a:rPr>
              <a:t>: </a:t>
            </a:r>
            <a:r>
              <a:rPr lang="en-US" sz="2400" dirty="0" smtClean="0">
                <a:solidFill>
                  <a:prstClr val="white"/>
                </a:solidFill>
                <a:latin typeface="Arial" charset="0"/>
              </a:rPr>
              <a:t>	</a:t>
            </a:r>
            <a:r>
              <a:rPr lang="en-US" sz="2400" dirty="0" smtClean="0">
                <a:solidFill>
                  <a:srgbClr val="FF9933"/>
                </a:solidFill>
                <a:latin typeface="Arial" charset="0"/>
              </a:rPr>
              <a:t>Welcome </a:t>
            </a:r>
            <a:r>
              <a:rPr lang="en-US" sz="2400" dirty="0">
                <a:solidFill>
                  <a:srgbClr val="FF9933"/>
                </a:solidFill>
                <a:latin typeface="Arial" charset="0"/>
              </a:rPr>
              <a:t>Fiscal Year 2014! - Or Not?</a:t>
            </a:r>
          </a:p>
          <a:p>
            <a:pPr marL="111125" lvl="1" eaLnBrk="0" hangingPunct="0">
              <a:spcBef>
                <a:spcPts val="1800"/>
              </a:spcBef>
              <a:buClr>
                <a:srgbClr val="D6ECFF"/>
              </a:buClr>
              <a:buSzPct val="95000"/>
              <a:tabLst>
                <a:tab pos="2855913" algn="l"/>
              </a:tabLst>
              <a:defRPr/>
            </a:pPr>
            <a:r>
              <a:rPr lang="en-US" sz="2400" dirty="0" smtClean="0">
                <a:solidFill>
                  <a:prstClr val="white"/>
                </a:solidFill>
                <a:latin typeface="Arial" charset="0"/>
              </a:rPr>
              <a:t> November 2013</a:t>
            </a:r>
            <a:r>
              <a:rPr lang="en-US" sz="2400" dirty="0">
                <a:solidFill>
                  <a:prstClr val="white"/>
                </a:solidFill>
                <a:latin typeface="Arial" charset="0"/>
              </a:rPr>
              <a:t>: </a:t>
            </a:r>
            <a:r>
              <a:rPr lang="en-US" sz="2400" dirty="0" smtClean="0">
                <a:solidFill>
                  <a:prstClr val="white"/>
                </a:solidFill>
                <a:latin typeface="Arial" charset="0"/>
              </a:rPr>
              <a:t>	</a:t>
            </a:r>
            <a:r>
              <a:rPr lang="en-US" sz="2400" dirty="0" smtClean="0">
                <a:solidFill>
                  <a:srgbClr val="FF9933"/>
                </a:solidFill>
                <a:latin typeface="Arial" charset="0"/>
              </a:rPr>
              <a:t>Announcing </a:t>
            </a:r>
            <a:r>
              <a:rPr lang="en-US" sz="2400" dirty="0">
                <a:solidFill>
                  <a:srgbClr val="FF9933"/>
                </a:solidFill>
                <a:latin typeface="Arial" charset="0"/>
              </a:rPr>
              <a:t>the </a:t>
            </a:r>
            <a:r>
              <a:rPr lang="en-US" sz="2400" dirty="0" smtClean="0">
                <a:solidFill>
                  <a:srgbClr val="FF9933"/>
                </a:solidFill>
                <a:latin typeface="Arial" charset="0"/>
              </a:rPr>
              <a:t>First Director </a:t>
            </a:r>
            <a:r>
              <a:rPr lang="en-US" sz="2400" dirty="0">
                <a:solidFill>
                  <a:srgbClr val="FF9933"/>
                </a:solidFill>
                <a:latin typeface="Arial" charset="0"/>
              </a:rPr>
              <a:t>of NHGRI's </a:t>
            </a:r>
            <a:r>
              <a:rPr lang="en-US" sz="2400" dirty="0" smtClean="0">
                <a:solidFill>
                  <a:srgbClr val="FF9933"/>
                </a:solidFill>
                <a:latin typeface="Arial" charset="0"/>
              </a:rPr>
              <a:t>	   Division </a:t>
            </a:r>
            <a:r>
              <a:rPr lang="en-US" sz="2400" dirty="0">
                <a:solidFill>
                  <a:srgbClr val="FF9933"/>
                </a:solidFill>
                <a:latin typeface="Arial" charset="0"/>
              </a:rPr>
              <a:t>of Genomics and Society</a:t>
            </a:r>
          </a:p>
          <a:p>
            <a:pPr marL="111125" lvl="1" eaLnBrk="0" hangingPunct="0">
              <a:spcBef>
                <a:spcPts val="1800"/>
              </a:spcBef>
              <a:buClr>
                <a:srgbClr val="D6ECFF"/>
              </a:buClr>
              <a:buSzPct val="95000"/>
              <a:tabLst>
                <a:tab pos="2855913" algn="l"/>
              </a:tabLst>
              <a:defRPr/>
            </a:pPr>
            <a:r>
              <a:rPr lang="en-US" sz="2400" dirty="0" smtClean="0">
                <a:solidFill>
                  <a:prstClr val="white"/>
                </a:solidFill>
                <a:latin typeface="Arial" charset="0"/>
              </a:rPr>
              <a:t> December 2013: 	</a:t>
            </a:r>
            <a:r>
              <a:rPr lang="en-US" sz="2400" dirty="0" smtClean="0">
                <a:solidFill>
                  <a:srgbClr val="FF9933"/>
                </a:solidFill>
                <a:latin typeface="Arial" charset="0"/>
              </a:rPr>
              <a:t>Jumping </a:t>
            </a:r>
            <a:r>
              <a:rPr lang="en-US" sz="2400" dirty="0">
                <a:solidFill>
                  <a:srgbClr val="FF9933"/>
                </a:solidFill>
                <a:latin typeface="Arial" charset="0"/>
              </a:rPr>
              <a:t>into the Deep End of Genomic </a:t>
            </a:r>
            <a:r>
              <a:rPr lang="en-US" sz="2400" dirty="0" smtClean="0">
                <a:solidFill>
                  <a:srgbClr val="FF9933"/>
                </a:solidFill>
                <a:latin typeface="Arial" charset="0"/>
              </a:rPr>
              <a:t>	   Medicine </a:t>
            </a:r>
            <a:endParaRPr lang="en-US" sz="2400" dirty="0">
              <a:solidFill>
                <a:srgbClr val="FF9933"/>
              </a:solidFill>
              <a:latin typeface="Arial" charset="0"/>
            </a:endParaRPr>
          </a:p>
          <a:p>
            <a:pPr marL="111125" lvl="1" eaLnBrk="0" hangingPunct="0">
              <a:spcBef>
                <a:spcPts val="1800"/>
              </a:spcBef>
              <a:buClr>
                <a:srgbClr val="D6ECFF"/>
              </a:buClr>
              <a:buSzPct val="95000"/>
              <a:tabLst>
                <a:tab pos="2855913" algn="l"/>
              </a:tabLst>
              <a:defRPr/>
            </a:pPr>
            <a:r>
              <a:rPr lang="en-US" sz="2400" dirty="0" smtClean="0">
                <a:solidFill>
                  <a:prstClr val="white"/>
                </a:solidFill>
                <a:latin typeface="Arial" charset="0"/>
              </a:rPr>
              <a:t> January </a:t>
            </a:r>
            <a:r>
              <a:rPr lang="en-US" sz="2400" dirty="0">
                <a:solidFill>
                  <a:prstClr val="white"/>
                </a:solidFill>
                <a:latin typeface="Arial" charset="0"/>
              </a:rPr>
              <a:t>2014: </a:t>
            </a:r>
            <a:r>
              <a:rPr lang="en-US" sz="2400" dirty="0" smtClean="0">
                <a:solidFill>
                  <a:prstClr val="white"/>
                </a:solidFill>
                <a:latin typeface="Arial" charset="0"/>
              </a:rPr>
              <a:t>	</a:t>
            </a:r>
            <a:r>
              <a:rPr lang="en-US" sz="2400" dirty="0" smtClean="0">
                <a:solidFill>
                  <a:srgbClr val="FF9933"/>
                </a:solidFill>
                <a:latin typeface="Arial" charset="0"/>
              </a:rPr>
              <a:t>A </a:t>
            </a:r>
            <a:r>
              <a:rPr lang="en-US" sz="2400" dirty="0">
                <a:solidFill>
                  <a:srgbClr val="FF9933"/>
                </a:solidFill>
                <a:latin typeface="Arial" charset="0"/>
              </a:rPr>
              <a:t>Decade of the NHGRI Social and </a:t>
            </a:r>
            <a:r>
              <a:rPr lang="en-US" sz="2400" dirty="0" smtClean="0">
                <a:solidFill>
                  <a:srgbClr val="FF9933"/>
                </a:solidFill>
                <a:latin typeface="Arial" charset="0"/>
              </a:rPr>
              <a:t>		   Behavioral </a:t>
            </a:r>
            <a:r>
              <a:rPr lang="en-US" sz="2400" dirty="0">
                <a:solidFill>
                  <a:srgbClr val="FF9933"/>
                </a:solidFill>
                <a:latin typeface="Arial" charset="0"/>
              </a:rPr>
              <a:t>Research </a:t>
            </a:r>
            <a:r>
              <a:rPr lang="en-US" sz="2400" dirty="0" smtClean="0">
                <a:solidFill>
                  <a:srgbClr val="FF9933"/>
                </a:solidFill>
                <a:latin typeface="Arial" charset="0"/>
              </a:rPr>
              <a:t>Branch</a:t>
            </a:r>
          </a:p>
          <a:p>
            <a:pPr marL="111125" lvl="1" eaLnBrk="0" hangingPunct="0">
              <a:spcBef>
                <a:spcPts val="1800"/>
              </a:spcBef>
              <a:buClr>
                <a:srgbClr val="D6ECFF"/>
              </a:buClr>
              <a:buSzPct val="95000"/>
              <a:tabLst>
                <a:tab pos="2855913" algn="l"/>
              </a:tabLst>
              <a:defRPr/>
            </a:pPr>
            <a:r>
              <a:rPr lang="en-US" sz="2400" dirty="0" smtClean="0">
                <a:solidFill>
                  <a:prstClr val="white"/>
                </a:solidFill>
                <a:latin typeface="Arial" charset="0"/>
              </a:rPr>
              <a:t> February 2014: 	</a:t>
            </a:r>
            <a:r>
              <a:rPr lang="en-US" sz="2400" dirty="0" smtClean="0">
                <a:solidFill>
                  <a:srgbClr val="FF9933"/>
                </a:solidFill>
                <a:latin typeface="Arial" charset="0"/>
              </a:rPr>
              <a:t>The Big Data to Knowledge Initiative</a:t>
            </a:r>
            <a:endParaRPr lang="en-US" sz="2400" dirty="0">
              <a:solidFill>
                <a:srgbClr val="FF9933"/>
              </a:solidFill>
              <a:latin typeface="Arial" charset="0"/>
            </a:endParaRPr>
          </a:p>
        </p:txBody>
      </p:sp>
      <p:sp>
        <p:nvSpPr>
          <p:cNvPr id="7" name="TextBox 6"/>
          <p:cNvSpPr txBox="1"/>
          <p:nvPr/>
        </p:nvSpPr>
        <p:spPr>
          <a:xfrm>
            <a:off x="7318375" y="6410217"/>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4766334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1540"/>
            <a:ext cx="9144000" cy="639763"/>
          </a:xfrm>
        </p:spPr>
        <p:txBody>
          <a:bodyPr/>
          <a:lstStyle/>
          <a:p>
            <a:pPr algn="ctr">
              <a:defRPr/>
            </a:pPr>
            <a:r>
              <a:rPr lang="en-US" sz="3600" b="1" dirty="0" smtClean="0">
                <a:solidFill>
                  <a:srgbClr val="FFFF00"/>
                </a:solidFill>
                <a:latin typeface="Arial" charset="0"/>
                <a:cs typeface="Arial" charset="0"/>
              </a:rPr>
              <a:t>Genome: Unlocking Life’s Code Exhibition</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a:t>
            </a:r>
            <a:endParaRPr lang="en-US" sz="2000" dirty="0">
              <a:solidFill>
                <a:srgbClr val="00ADDC">
                  <a:lumMod val="40000"/>
                  <a:lumOff val="60000"/>
                </a:srgbClr>
              </a:solidFill>
              <a:latin typeface="Arial" charset="0"/>
            </a:endParaRPr>
          </a:p>
        </p:txBody>
      </p:sp>
      <p:sp>
        <p:nvSpPr>
          <p:cNvPr id="7" name="Title 1"/>
          <p:cNvSpPr txBox="1">
            <a:spLocks/>
          </p:cNvSpPr>
          <p:nvPr/>
        </p:nvSpPr>
        <p:spPr bwMode="auto">
          <a:xfrm>
            <a:off x="108764" y="4220495"/>
            <a:ext cx="9144000" cy="2124743"/>
          </a:xfrm>
          <a:prstGeom prst="rect">
            <a:avLst/>
          </a:prstGeom>
          <a:noFill/>
          <a:ln w="9525" algn="ctr">
            <a:noFill/>
            <a:miter lim="800000"/>
            <a:headEnd/>
            <a:tailEnd/>
          </a:ln>
        </p:spPr>
        <p:txBody>
          <a:bodyPr/>
          <a:lstStyle/>
          <a:p>
            <a:pPr marL="339725" lvl="1" indent="-228600" defTabSz="630238"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More than 1.6 million visitors have seen the 	exhibition since its opening in June</a:t>
            </a:r>
          </a:p>
          <a:p>
            <a:pPr marL="339725" lvl="1" indent="-228600" defTabSz="630238"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More than 70 NIH scientists have volunteered 	within the exhibition</a:t>
            </a:r>
          </a:p>
        </p:txBody>
      </p:sp>
      <p:pic>
        <p:nvPicPr>
          <p:cNvPr id="6"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7340" y="791560"/>
            <a:ext cx="3359993" cy="3359993"/>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0822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64" y="21244"/>
            <a:ext cx="9144000" cy="1150881"/>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charset="0"/>
                <a:cs typeface="Arial" charset="0"/>
              </a:rPr>
              <a:t>Genome Exhibition Attracting VIP Visitors </a:t>
            </a:r>
            <a:endParaRPr lang="en-US" sz="3600" dirty="0"/>
          </a:p>
        </p:txBody>
      </p:sp>
      <p:pic>
        <p:nvPicPr>
          <p:cNvPr id="1026" name="Picture 2" descr="L:\2_Work Photos\2013\Sandra Day O'Connor at Genome Exhibition_Oct 2013\Color_corrected_images\Good\P1030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4343" y="830385"/>
            <a:ext cx="4847386" cy="363537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7" name="Picture 3" descr="L:\2_Work Photos\2013\Sandra Day O'Connor at Genome Exhibition_Oct 2013\EDG_Selects\P10209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0968" y="4873010"/>
            <a:ext cx="2309632" cy="173214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L:\2_Work Photos\2013\Sandra Day O'Connor at Genome Exhibition_Oct 2013\EDG_Selects\P10208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6768" y="4873010"/>
            <a:ext cx="2309632" cy="1732145"/>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839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out)">
                                      <p:cBhvr>
                                        <p:cTn id="7" dur="500"/>
                                        <p:tgtEl>
                                          <p:spTgt spid="1026"/>
                                        </p:tgtEl>
                                      </p:cBhvr>
                                    </p:animEffect>
                                  </p:childTnLst>
                                </p:cTn>
                              </p:par>
                              <p:par>
                                <p:cTn id="8" presetID="4" presetClass="entr" presetSubtype="32"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ox(out)">
                                      <p:cBhvr>
                                        <p:cTn id="10" dur="500"/>
                                        <p:tgtEl>
                                          <p:spTgt spid="1028"/>
                                        </p:tgtEl>
                                      </p:cBhvr>
                                    </p:animEffect>
                                  </p:childTnLst>
                                </p:cTn>
                              </p:par>
                              <p:par>
                                <p:cTn id="11" presetID="4" presetClass="entr" presetSubtype="32"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box(out)">
                                      <p:cBhvr>
                                        <p:cTn id="1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64" y="20195"/>
            <a:ext cx="9144000" cy="1150881"/>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charset="0"/>
                <a:cs typeface="Arial" charset="0"/>
              </a:rPr>
              <a:t>Genome Exhibition Attracting VIP Visitors </a:t>
            </a:r>
            <a:endParaRPr lang="en-US" sz="3600" dirty="0"/>
          </a:p>
        </p:txBody>
      </p:sp>
      <p:pic>
        <p:nvPicPr>
          <p:cNvPr id="2" name="Picture 2" descr="C:\Users\egreen\Desktop\GM_6_Bethesda_1_8_14\Photos\DSC_84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770" y="845298"/>
            <a:ext cx="4099048" cy="2727181"/>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4" descr="C:\Users\egreen\Desktop\GM_6_Bethesda_1_8_14\Photos\DSC_85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140" y="845299"/>
            <a:ext cx="4099048" cy="2727181"/>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9" name="Picture 5" descr="C:\Users\egreen\Desktop\GM_6_Bethesda_1_8_14\Photos\DSC_85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140" y="3941857"/>
            <a:ext cx="4099048" cy="2727181"/>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0" name="Picture 6" descr="C:\Users\egreen\Desktop\GM_6_Bethesda_1_8_14\Photos\DSC_85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9770" y="3941857"/>
            <a:ext cx="4099048" cy="2727181"/>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81398"/>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8655"/>
            <a:ext cx="9144000" cy="639763"/>
          </a:xfrm>
        </p:spPr>
        <p:txBody>
          <a:bodyPr/>
          <a:lstStyle/>
          <a:p>
            <a:pPr algn="ctr">
              <a:defRPr/>
            </a:pPr>
            <a:r>
              <a:rPr lang="en-US" sz="3600" b="1" dirty="0" smtClean="0">
                <a:solidFill>
                  <a:srgbClr val="FFFF00"/>
                </a:solidFill>
                <a:latin typeface="Arial" charset="0"/>
                <a:cs typeface="Arial" charset="0"/>
              </a:rPr>
              <a:t>Genome Exhibition Programs</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223" y="6411061"/>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a:t>
            </a:r>
            <a:endParaRPr lang="en-US" sz="2000" dirty="0">
              <a:solidFill>
                <a:srgbClr val="00ADDC">
                  <a:lumMod val="40000"/>
                  <a:lumOff val="60000"/>
                </a:srgbClr>
              </a:solidFill>
              <a:latin typeface="Arial" charset="0"/>
            </a:endParaRPr>
          </a:p>
        </p:txBody>
      </p:sp>
      <p:grpSp>
        <p:nvGrpSpPr>
          <p:cNvPr id="3" name="Group 2"/>
          <p:cNvGrpSpPr/>
          <p:nvPr/>
        </p:nvGrpSpPr>
        <p:grpSpPr>
          <a:xfrm>
            <a:off x="361512" y="1016792"/>
            <a:ext cx="8421860" cy="5630162"/>
            <a:chOff x="361512" y="940592"/>
            <a:chExt cx="8421860" cy="5630162"/>
          </a:xfrm>
        </p:grpSpPr>
        <p:pic>
          <p:nvPicPr>
            <p:cNvPr id="5" name="Picture 4" descr="Genome cover_S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12" y="940594"/>
              <a:ext cx="3750809" cy="4669632"/>
            </a:xfrm>
            <a:prstGeom prst="rect">
              <a:avLst/>
            </a:prstGeom>
            <a:ln w="127000" cap="sq">
              <a:solidFill>
                <a:srgbClr val="000000"/>
              </a:solidFill>
              <a:miter lim="800000"/>
            </a:ln>
            <a:effectLst>
              <a:outerShdw blurRad="57150" dist="50800" dir="2700000" algn="tl" rotWithShape="0">
                <a:srgbClr val="000000">
                  <a:alpha val="40000"/>
                </a:srgbClr>
              </a:outerShdw>
            </a:effectLst>
            <a:scene3d>
              <a:camera prst="perspectiveContrastingRightFacing"/>
              <a:lightRig rig="threePt" dir="t"/>
            </a:scene3d>
          </p:spPr>
        </p:pic>
        <p:pic>
          <p:nvPicPr>
            <p:cNvPr id="8" name="Picture 7" descr="FEB Genome page__P2c[1].pdf"/>
            <p:cNvPicPr>
              <a:picLocks noChangeAspect="1"/>
            </p:cNvPicPr>
            <p:nvPr/>
          </p:nvPicPr>
          <p:blipFill rotWithShape="1">
            <a:blip r:embed="rId4">
              <a:extLst>
                <a:ext uri="{28A0092B-C50C-407E-A947-70E740481C1C}">
                  <a14:useLocalDpi xmlns:a14="http://schemas.microsoft.com/office/drawing/2010/main" val="0"/>
                </a:ext>
              </a:extLst>
            </a:blip>
            <a:srcRect l="4754" r="-371" b="9116"/>
            <a:stretch/>
          </p:blipFill>
          <p:spPr>
            <a:xfrm>
              <a:off x="5033016" y="940592"/>
              <a:ext cx="3750356" cy="466963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lightRig rig="soft" dir="t"/>
            </a:scene3d>
            <a:sp3d contourW="12700" prstMaterial="matte">
              <a:bevelT w="63500" h="50800"/>
              <a:contourClr>
                <a:srgbClr val="C0C0C0"/>
              </a:contourClr>
            </a:sp3d>
          </p:spPr>
        </p:pic>
        <p:pic>
          <p:nvPicPr>
            <p:cNvPr id="2" name="Picture 1" descr="Q_rius_RGB-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800" y="4740366"/>
              <a:ext cx="3195409" cy="1830388"/>
            </a:xfrm>
            <a:prstGeom prst="rect">
              <a:avLst/>
            </a:prstGeom>
            <a:effectLst>
              <a:glow rad="101600">
                <a:schemeClr val="tx2">
                  <a:lumMod val="50000"/>
                  <a:alpha val="60000"/>
                </a:schemeClr>
              </a:glow>
            </a:effectLst>
          </p:spPr>
        </p:pic>
      </p:grpSp>
    </p:spTree>
    <p:extLst>
      <p:ext uri="{BB962C8B-B14F-4D97-AF65-F5344CB8AC3E}">
        <p14:creationId xmlns:p14="http://schemas.microsoft.com/office/powerpoint/2010/main" val="72782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2700" y="8655"/>
            <a:ext cx="9144000" cy="639763"/>
          </a:xfrm>
        </p:spPr>
        <p:txBody>
          <a:bodyPr/>
          <a:lstStyle/>
          <a:p>
            <a:pPr algn="ctr">
              <a:defRPr/>
            </a:pPr>
            <a:r>
              <a:rPr lang="en-US" sz="3600" b="1" dirty="0" smtClean="0">
                <a:solidFill>
                  <a:srgbClr val="FFFF00"/>
                </a:solidFill>
                <a:latin typeface="Arial" charset="0"/>
                <a:cs typeface="Arial" charset="0"/>
              </a:rPr>
              <a:t>Genome Exhibition Travel</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223" y="6411062"/>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a:t>
            </a:r>
            <a:endParaRPr lang="en-US" sz="2000" dirty="0">
              <a:solidFill>
                <a:srgbClr val="00ADDC">
                  <a:lumMod val="40000"/>
                  <a:lumOff val="60000"/>
                </a:srgbClr>
              </a:solidFill>
              <a:latin typeface="Arial" charset="0"/>
            </a:endParaRPr>
          </a:p>
        </p:txBody>
      </p:sp>
      <p:grpSp>
        <p:nvGrpSpPr>
          <p:cNvPr id="3" name="Group 2"/>
          <p:cNvGrpSpPr/>
          <p:nvPr/>
        </p:nvGrpSpPr>
        <p:grpSpPr>
          <a:xfrm>
            <a:off x="12700" y="1120629"/>
            <a:ext cx="9144000" cy="4576415"/>
            <a:chOff x="0" y="1120629"/>
            <a:chExt cx="9144000" cy="4576415"/>
          </a:xfrm>
        </p:grpSpPr>
        <p:sp>
          <p:nvSpPr>
            <p:cNvPr id="7" name="Title 1"/>
            <p:cNvSpPr txBox="1">
              <a:spLocks/>
            </p:cNvSpPr>
            <p:nvPr/>
          </p:nvSpPr>
          <p:spPr bwMode="auto">
            <a:xfrm>
              <a:off x="0" y="1120629"/>
              <a:ext cx="9144000" cy="1132187"/>
            </a:xfrm>
            <a:prstGeom prst="rect">
              <a:avLst/>
            </a:prstGeom>
            <a:noFill/>
            <a:ln w="9525" algn="ctr">
              <a:noFill/>
              <a:miter lim="800000"/>
              <a:headEnd/>
              <a:tailEnd/>
            </a:ln>
          </p:spPr>
          <p:txBody>
            <a:bodyPr/>
            <a:lstStyle/>
            <a:p>
              <a:pPr marL="0" lvl="1" algn="ctr" eaLnBrk="0" hangingPunct="0">
                <a:spcBef>
                  <a:spcPts val="0"/>
                </a:spcBef>
                <a:buClr>
                  <a:srgbClr val="D6ECFF"/>
                </a:buClr>
                <a:buSzPct val="95000"/>
                <a:defRPr/>
              </a:pPr>
              <a:r>
                <a:rPr lang="en-US" sz="3200" dirty="0" smtClean="0">
                  <a:solidFill>
                    <a:prstClr val="white"/>
                  </a:solidFill>
                  <a:latin typeface="Arial" charset="0"/>
                </a:rPr>
                <a:t>Reuben H. Fleet Science Center</a:t>
              </a:r>
            </a:p>
            <a:p>
              <a:pPr marL="0" lvl="1" algn="ctr" eaLnBrk="0" hangingPunct="0">
                <a:spcBef>
                  <a:spcPts val="0"/>
                </a:spcBef>
                <a:buClr>
                  <a:srgbClr val="D6ECFF"/>
                </a:buClr>
                <a:buSzPct val="95000"/>
                <a:defRPr/>
              </a:pPr>
              <a:endParaRPr lang="en-US" sz="1100" dirty="0" smtClean="0">
                <a:solidFill>
                  <a:prstClr val="white"/>
                </a:solidFill>
                <a:latin typeface="Arial" charset="0"/>
              </a:endParaRPr>
            </a:p>
            <a:p>
              <a:pPr marL="0" lvl="1" algn="ctr" eaLnBrk="0" hangingPunct="0">
                <a:spcBef>
                  <a:spcPts val="0"/>
                </a:spcBef>
                <a:buClr>
                  <a:srgbClr val="D6ECFF"/>
                </a:buClr>
                <a:buSzPct val="95000"/>
                <a:defRPr/>
              </a:pPr>
              <a:r>
                <a:rPr lang="en-US" sz="2500" dirty="0" smtClean="0">
                  <a:solidFill>
                    <a:prstClr val="white"/>
                  </a:solidFill>
                  <a:latin typeface="Arial" charset="0"/>
                </a:rPr>
                <a:t>September 24, 2014 to January 4, 2015</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68" y="2978886"/>
              <a:ext cx="4947253" cy="2718158"/>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059" y="2978885"/>
              <a:ext cx="3624211" cy="2718159"/>
            </a:xfrm>
            <a:prstGeom prst="rect">
              <a:avLst/>
            </a:prstGeom>
            <a:noFill/>
            <a:ln>
              <a:noFill/>
            </a:ln>
            <a:effectLst>
              <a:glow rad="101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272417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smtClean="0">
                <a:solidFill>
                  <a:srgbClr val="4E5B6F"/>
                </a:solidFill>
              </a:rPr>
              <a:t>General Genomics </a:t>
            </a:r>
            <a:r>
              <a:rPr lang="en-US" sz="3400" dirty="0">
                <a:solidFill>
                  <a:srgbClr val="4E5B6F"/>
                </a:solidFill>
              </a:rPr>
              <a:t>Updates</a:t>
            </a:r>
          </a:p>
          <a:p>
            <a:pPr marL="1016000" indent="-787400">
              <a:spcBef>
                <a:spcPts val="1800"/>
              </a:spcBef>
              <a:buFontTx/>
              <a:buAutoNum type="romanUcPeriod"/>
            </a:pPr>
            <a:r>
              <a:rPr lang="en-US" sz="3400" dirty="0">
                <a:solidFill>
                  <a:srgbClr val="4E5B6F"/>
                </a:solidFill>
              </a:rPr>
              <a:t>NHGRI Extramural </a:t>
            </a:r>
            <a:r>
              <a:rPr lang="en-US" sz="3400" dirty="0" smtClean="0">
                <a:solidFill>
                  <a:srgbClr val="4E5B6F"/>
                </a:solidFill>
              </a:rPr>
              <a:t>Research Program</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NIH Common </a:t>
            </a:r>
            <a:r>
              <a:rPr lang="en-US" sz="3400" dirty="0" smtClean="0">
                <a:solidFill>
                  <a:srgbClr val="4E5B6F"/>
                </a:solidFill>
              </a:rPr>
              <a:t>Fund/Trans-NIH</a:t>
            </a:r>
            <a:endParaRPr lang="en-US" sz="3400" dirty="0">
              <a:solidFill>
                <a:srgbClr val="4E5B6F"/>
              </a:solidFill>
            </a:endParaRPr>
          </a:p>
          <a:p>
            <a:pPr marL="1016000" indent="-787400">
              <a:spcBef>
                <a:spcPts val="1800"/>
              </a:spcBef>
              <a:buFontTx/>
              <a:buAutoNum type="romanUcPeriod"/>
              <a:tabLst>
                <a:tab pos="1371600" algn="l"/>
              </a:tabLst>
            </a:pPr>
            <a:r>
              <a:rPr lang="en-US" sz="3400" dirty="0">
                <a:solidFill>
                  <a:srgbClr val="4E5B6F"/>
                </a:solidFill>
              </a:rPr>
              <a:t>NHGRI </a:t>
            </a:r>
            <a:r>
              <a:rPr lang="en-US" sz="3400" dirty="0" smtClean="0">
                <a:solidFill>
                  <a:srgbClr val="4E5B6F"/>
                </a:solidFill>
              </a:rPr>
              <a:t>Division of Policy, 	Communications, and Education</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NHGRI Intramural </a:t>
            </a:r>
            <a:r>
              <a:rPr lang="en-US" sz="3400" dirty="0" smtClean="0">
                <a:solidFill>
                  <a:srgbClr val="4E5B6F"/>
                </a:solidFill>
              </a:rPr>
              <a:t>Research Program</a:t>
            </a:r>
            <a:endParaRPr lang="en-US" sz="3400" dirty="0">
              <a:solidFill>
                <a:srgbClr val="4E5B6F"/>
              </a:solidFill>
            </a:endParaRPr>
          </a:p>
        </p:txBody>
      </p:sp>
      <p:sp>
        <p:nvSpPr>
          <p:cNvPr id="5" name="Title 1"/>
          <p:cNvSpPr txBox="1">
            <a:spLocks/>
          </p:cNvSpPr>
          <p:nvPr/>
        </p:nvSpPr>
        <p:spPr>
          <a:xfrm>
            <a:off x="-4764" y="95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funnypicturesplus.com/wp-content/uploads/2013/10/funny-us-government-shutdown-mem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 t="-3265" r="-232" b="49657"/>
          <a:stretch/>
        </p:blipFill>
        <p:spPr bwMode="auto">
          <a:xfrm>
            <a:off x="5090245" y="990279"/>
            <a:ext cx="3845738" cy="31542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funnypicturesplus.com/wp-content/uploads/2013/10/funny-us-government-shutdown-meme.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 t="-3265" r="-232" b="7800"/>
          <a:stretch/>
        </p:blipFill>
        <p:spPr bwMode="auto">
          <a:xfrm>
            <a:off x="5090245" y="990280"/>
            <a:ext cx="3845738" cy="5617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52" y="1822600"/>
            <a:ext cx="4587567" cy="371548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4764" y="8441"/>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Government Shutdown 2013</a:t>
            </a:r>
          </a:p>
        </p:txBody>
      </p:sp>
    </p:spTree>
    <p:extLst>
      <p:ext uri="{BB962C8B-B14F-4D97-AF65-F5344CB8AC3E}">
        <p14:creationId xmlns:p14="http://schemas.microsoft.com/office/powerpoint/2010/main" val="14793429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circle(out)">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57667"/>
            <a:ext cx="9144000" cy="1047750"/>
          </a:xfrm>
          <a:prstGeom prst="rect">
            <a:avLst/>
          </a:prstGeom>
          <a:noFill/>
          <a:ln w="9525">
            <a:noFill/>
            <a:miter lim="800000"/>
            <a:headEnd/>
            <a:tailEnd/>
          </a:ln>
        </p:spPr>
        <p:txBody>
          <a:bodyPr/>
          <a:lstStyle/>
          <a:p>
            <a:pPr algn="ctr"/>
            <a:r>
              <a:rPr lang="en-US" sz="3200" b="1" dirty="0" smtClean="0">
                <a:solidFill>
                  <a:srgbClr val="FFFF00"/>
                </a:solidFill>
                <a:latin typeface="Arial" pitchFamily="34" charset="0"/>
                <a:cs typeface="Arial" pitchFamily="34" charset="0"/>
              </a:rPr>
              <a:t>Special ‘Shout Out’ to</a:t>
            </a:r>
          </a:p>
          <a:p>
            <a:pPr algn="ctr"/>
            <a:r>
              <a:rPr lang="en-US" sz="3200" b="1" dirty="0" smtClean="0">
                <a:solidFill>
                  <a:srgbClr val="FFFF00"/>
                </a:solidFill>
                <a:latin typeface="Arial" pitchFamily="34" charset="0"/>
                <a:cs typeface="Arial" pitchFamily="34" charset="0"/>
              </a:rPr>
              <a:t>NIH Scientific Review Officers</a:t>
            </a:r>
            <a:endParaRPr lang="en-US" sz="3200" b="1" dirty="0">
              <a:solidFill>
                <a:srgbClr val="FFFF00"/>
              </a:solidFill>
              <a:latin typeface="Arial" pitchFamily="34" charset="0"/>
              <a:cs typeface="Arial" pitchFamily="34" charset="0"/>
            </a:endParaRPr>
          </a:p>
        </p:txBody>
      </p:sp>
      <p:sp>
        <p:nvSpPr>
          <p:cNvPr id="9" name="Title 1"/>
          <p:cNvSpPr txBox="1">
            <a:spLocks/>
          </p:cNvSpPr>
          <p:nvPr/>
        </p:nvSpPr>
        <p:spPr bwMode="auto">
          <a:xfrm>
            <a:off x="-74895" y="1199546"/>
            <a:ext cx="9218895" cy="2552183"/>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defTabSz="631825" eaLnBrk="0" hangingPunct="0">
              <a:spcBef>
                <a:spcPts val="1800"/>
              </a:spcBef>
              <a:buClr>
                <a:schemeClr val="tx1"/>
              </a:buClr>
              <a:buSzPct val="95000"/>
              <a:buFont typeface="Wingdings" pitchFamily="2" charset="2"/>
              <a:buChar char=""/>
              <a:defRPr/>
            </a:pPr>
            <a:r>
              <a:rPr lang="en-US" sz="2600" dirty="0" smtClean="0">
                <a:solidFill>
                  <a:prstClr val="white"/>
                </a:solidFill>
                <a:latin typeface="Arial" charset="0"/>
              </a:rPr>
              <a:t>Government shutdown required rescheduling of 	many review meetings </a:t>
            </a:r>
          </a:p>
          <a:p>
            <a:pPr marL="339725" lvl="1" indent="-228600" eaLnBrk="0" hangingPunct="0">
              <a:spcBef>
                <a:spcPts val="1800"/>
              </a:spcBef>
              <a:buClr>
                <a:schemeClr val="tx1"/>
              </a:buClr>
              <a:buSzPct val="95000"/>
              <a:buFont typeface="Wingdings" pitchFamily="2" charset="2"/>
              <a:buChar char=""/>
              <a:defRPr/>
            </a:pPr>
            <a:r>
              <a:rPr lang="en-US" sz="2600" dirty="0" smtClean="0">
                <a:solidFill>
                  <a:prstClr val="white"/>
                </a:solidFill>
                <a:latin typeface="Arial" charset="0"/>
              </a:rPr>
              <a:t>Center for Scientific Review and institute Scientific 	Review Officers quickly rescheduled meetings</a:t>
            </a:r>
          </a:p>
          <a:p>
            <a:pPr marL="339725" lvl="1" indent="-228600" eaLnBrk="0" hangingPunct="0">
              <a:spcBef>
                <a:spcPts val="1800"/>
              </a:spcBef>
              <a:buClr>
                <a:schemeClr val="tx1"/>
              </a:buClr>
              <a:buSzPct val="95000"/>
              <a:buFont typeface="Wingdings" pitchFamily="2" charset="2"/>
              <a:buChar char=""/>
              <a:defRPr/>
            </a:pPr>
            <a:r>
              <a:rPr lang="en-US" sz="2600" dirty="0" smtClean="0">
                <a:solidFill>
                  <a:prstClr val="white"/>
                </a:solidFill>
                <a:latin typeface="Arial" charset="0"/>
              </a:rPr>
              <a:t>Summary statements prepared over holiday season</a:t>
            </a:r>
          </a:p>
        </p:txBody>
      </p:sp>
      <p:pic>
        <p:nvPicPr>
          <p:cNvPr id="1026" name="Picture 2" descr="http://public.csr.nih.gov/_layouts/1033/IMAGES/CSR-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359" y="5453553"/>
            <a:ext cx="3053790" cy="946676"/>
          </a:xfrm>
          <a:prstGeom prst="rect">
            <a:avLst/>
          </a:prstGeom>
          <a:solidFill>
            <a:schemeClr val="tx1"/>
          </a:solidFill>
          <a:ln>
            <a:solidFill>
              <a:schemeClr val="tx1"/>
            </a:solidFill>
          </a:ln>
          <a:effectLst>
            <a:glow rad="101600">
              <a:schemeClr val="accent6">
                <a:satMod val="175000"/>
                <a:alpha val="40000"/>
              </a:schemeClr>
            </a:glow>
          </a:effectLst>
        </p:spPr>
      </p:pic>
      <p:pic>
        <p:nvPicPr>
          <p:cNvPr id="1027" name="Picture 3" descr="C:\Users\finneganlm\AppData\Local\Microsoft\Windows\Temporary Internet Files\Content.Outlook\W6MFM5T2\phot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905" r="1792"/>
          <a:stretch/>
        </p:blipFill>
        <p:spPr bwMode="auto">
          <a:xfrm>
            <a:off x="348178" y="3832272"/>
            <a:ext cx="4223822" cy="29061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9216" y="4268763"/>
            <a:ext cx="3474076" cy="871360"/>
          </a:xfrm>
          <a:prstGeom prst="rect">
            <a:avLst/>
          </a:prstGeom>
          <a:noFill/>
          <a:ln w="9525">
            <a:solidFill>
              <a:schemeClr val="tx1"/>
            </a:solidFill>
            <a:miter lim="800000"/>
            <a:headEnd/>
            <a:tailEnd/>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303616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7400" y="640953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a:t>
            </a:r>
            <a:endParaRPr lang="en-US" sz="2000" dirty="0">
              <a:solidFill>
                <a:schemeClr val="accent4">
                  <a:lumMod val="40000"/>
                  <a:lumOff val="60000"/>
                </a:schemeClr>
              </a:solidFill>
              <a:latin typeface="Arial" charset="0"/>
            </a:endParaRPr>
          </a:p>
        </p:txBody>
      </p:sp>
      <p:sp>
        <p:nvSpPr>
          <p:cNvPr id="6" name="Title 1"/>
          <p:cNvSpPr txBox="1">
            <a:spLocks/>
          </p:cNvSpPr>
          <p:nvPr/>
        </p:nvSpPr>
        <p:spPr bwMode="auto">
          <a:xfrm>
            <a:off x="-337454" y="932543"/>
            <a:ext cx="9332686" cy="209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800100" lvl="1" indent="-279400" defTabSz="457200">
              <a:spcBef>
                <a:spcPts val="700"/>
              </a:spcBef>
              <a:buClr>
                <a:schemeClr val="tx1"/>
              </a:buClr>
              <a:buSzPct val="95000"/>
              <a:buFont typeface="Wingdings" pitchFamily="2" charset="2"/>
              <a:buChar char="§"/>
              <a:tabLst>
                <a:tab pos="1092200" algn="l"/>
              </a:tabLst>
            </a:pPr>
            <a:r>
              <a:rPr lang="en-US" sz="2800" dirty="0" smtClean="0">
                <a:solidFill>
                  <a:srgbClr val="FFFFFF"/>
                </a:solidFill>
              </a:rPr>
              <a:t>Congressional deal </a:t>
            </a:r>
            <a:r>
              <a:rPr lang="en-US" sz="2800" dirty="0">
                <a:solidFill>
                  <a:srgbClr val="FFFFFF"/>
                </a:solidFill>
              </a:rPr>
              <a:t>avoided </a:t>
            </a:r>
            <a:r>
              <a:rPr lang="en-US" sz="2800" dirty="0" smtClean="0">
                <a:solidFill>
                  <a:srgbClr val="FFFFFF"/>
                </a:solidFill>
              </a:rPr>
              <a:t>Fiscal Year 2014 			sequestration </a:t>
            </a:r>
          </a:p>
          <a:p>
            <a:pPr marL="800100" lvl="1" indent="-279400" defTabSz="457200">
              <a:spcBef>
                <a:spcPts val="700"/>
              </a:spcBef>
              <a:buClr>
                <a:schemeClr val="tx1"/>
              </a:buClr>
              <a:buSzPct val="95000"/>
              <a:buFont typeface="Wingdings" pitchFamily="2" charset="2"/>
              <a:buChar char="§"/>
              <a:tabLst>
                <a:tab pos="1092200" algn="l"/>
              </a:tabLst>
            </a:pPr>
            <a:endParaRPr lang="en-US" sz="1000" dirty="0" smtClean="0">
              <a:solidFill>
                <a:srgbClr val="FFFFFF"/>
              </a:solidFill>
            </a:endParaRPr>
          </a:p>
          <a:p>
            <a:pPr marL="800100" lvl="1" indent="-279400" defTabSz="457200">
              <a:spcBef>
                <a:spcPts val="700"/>
              </a:spcBef>
              <a:buClr>
                <a:schemeClr val="tx1"/>
              </a:buClr>
              <a:buSzPct val="95000"/>
              <a:buFont typeface="Wingdings" pitchFamily="2" charset="2"/>
              <a:buChar char="§"/>
              <a:tabLst>
                <a:tab pos="1092200" algn="l"/>
              </a:tabLst>
            </a:pPr>
            <a:r>
              <a:rPr lang="en-US" sz="2800" dirty="0" smtClean="0">
                <a:solidFill>
                  <a:srgbClr val="FFFFFF"/>
                </a:solidFill>
              </a:rPr>
              <a:t>Congress passed </a:t>
            </a:r>
            <a:r>
              <a:rPr lang="en-US" sz="2800" dirty="0">
                <a:solidFill>
                  <a:srgbClr val="FFFFFF"/>
                </a:solidFill>
              </a:rPr>
              <a:t>Fiscal Year 2014 o</a:t>
            </a:r>
            <a:r>
              <a:rPr lang="en-US" sz="2800" dirty="0" smtClean="0">
                <a:solidFill>
                  <a:srgbClr val="FFFFFF"/>
                </a:solidFill>
              </a:rPr>
              <a:t>mnibus bill 	in January</a:t>
            </a:r>
          </a:p>
        </p:txBody>
      </p:sp>
      <p:sp>
        <p:nvSpPr>
          <p:cNvPr id="7" name="Rectangle 2"/>
          <p:cNvSpPr txBox="1">
            <a:spLocks noChangeArrowheads="1"/>
          </p:cNvSpPr>
          <p:nvPr/>
        </p:nvSpPr>
        <p:spPr>
          <a:xfrm>
            <a:off x="0" y="13245"/>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Fiscal Year 2014 Budget </a:t>
            </a:r>
            <a:endParaRPr lang="en-US" sz="800" spc="-100" dirty="0">
              <a:solidFill>
                <a:srgbClr val="FFFF00"/>
              </a:solidFill>
              <a:latin typeface="Arial"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24238013"/>
              </p:ext>
            </p:extLst>
          </p:nvPr>
        </p:nvGraphicFramePr>
        <p:xfrm>
          <a:off x="291709" y="3397775"/>
          <a:ext cx="8560581" cy="2464436"/>
        </p:xfrm>
        <a:graphic>
          <a:graphicData uri="http://schemas.openxmlformats.org/drawingml/2006/table">
            <a:tbl>
              <a:tblPr/>
              <a:tblGrid>
                <a:gridCol w="1797723"/>
                <a:gridCol w="1797723"/>
                <a:gridCol w="1690713"/>
                <a:gridCol w="1737082"/>
                <a:gridCol w="1537340"/>
              </a:tblGrid>
              <a:tr h="738506">
                <a:tc>
                  <a:txBody>
                    <a:bodyPr/>
                    <a:lstStyle/>
                    <a:p>
                      <a:pPr algn="ctr" fontAlgn="t"/>
                      <a:r>
                        <a:rPr lang="en-US" sz="2800" b="1" i="0" u="none" strike="noStrike" dirty="0">
                          <a:solidFill>
                            <a:srgbClr val="FFFFFF"/>
                          </a:solidFill>
                          <a:effectLst/>
                          <a:latin typeface="Arial" panose="020B0604020202020204" pitchFamily="34" charset="0"/>
                          <a:cs typeface="Arial" panose="020B0604020202020204" pitchFamily="34" charset="0"/>
                        </a:rPr>
                        <a:t>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FD13B"/>
                    </a:solidFill>
                  </a:tcPr>
                </a:tc>
                <a:tc>
                  <a:txBody>
                    <a:bodyPr/>
                    <a:lstStyle/>
                    <a:p>
                      <a:pPr algn="ctr" rtl="0" fontAlgn="t"/>
                      <a:r>
                        <a:rPr lang="en-US" sz="2800" b="1" i="0" u="none" strike="noStrike" dirty="0">
                          <a:solidFill>
                            <a:srgbClr val="FFFFFF"/>
                          </a:solidFill>
                          <a:effectLst/>
                          <a:latin typeface="Arial" panose="020B0604020202020204" pitchFamily="34" charset="0"/>
                          <a:cs typeface="Arial" panose="020B0604020202020204" pitchFamily="34" charset="0"/>
                        </a:rPr>
                        <a:t>FY2011</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7FD13B"/>
                    </a:solidFill>
                  </a:tcPr>
                </a:tc>
                <a:tc>
                  <a:txBody>
                    <a:bodyPr/>
                    <a:lstStyle/>
                    <a:p>
                      <a:pPr algn="ctr" rtl="0" fontAlgn="t"/>
                      <a:r>
                        <a:rPr lang="en-US" sz="2800" b="1" i="0" u="none" strike="noStrike" dirty="0">
                          <a:solidFill>
                            <a:srgbClr val="FFFFFF"/>
                          </a:solidFill>
                          <a:effectLst/>
                          <a:latin typeface="Arial" panose="020B0604020202020204" pitchFamily="34" charset="0"/>
                          <a:cs typeface="Arial" panose="020B0604020202020204" pitchFamily="34" charset="0"/>
                        </a:rPr>
                        <a:t>FY2012</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FD13B"/>
                    </a:solidFill>
                  </a:tcPr>
                </a:tc>
                <a:tc>
                  <a:txBody>
                    <a:bodyPr/>
                    <a:lstStyle/>
                    <a:p>
                      <a:pPr algn="ctr" rtl="0" fontAlgn="t"/>
                      <a:r>
                        <a:rPr lang="en-US" sz="2800" b="1" i="0" u="none" strike="noStrike" dirty="0">
                          <a:solidFill>
                            <a:srgbClr val="FFFFFF"/>
                          </a:solidFill>
                          <a:effectLst/>
                          <a:latin typeface="Arial" panose="020B0604020202020204" pitchFamily="34" charset="0"/>
                          <a:cs typeface="Arial" panose="020B0604020202020204" pitchFamily="34" charset="0"/>
                        </a:rPr>
                        <a:t>FY2013</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FD13B"/>
                    </a:solidFill>
                  </a:tcPr>
                </a:tc>
                <a:tc>
                  <a:txBody>
                    <a:bodyPr/>
                    <a:lstStyle/>
                    <a:p>
                      <a:pPr algn="ctr" rtl="0" fontAlgn="t"/>
                      <a:r>
                        <a:rPr lang="en-US" sz="2800" b="1" i="0" u="none" strike="noStrike" dirty="0" smtClean="0">
                          <a:solidFill>
                            <a:srgbClr val="FFFFFF"/>
                          </a:solidFill>
                          <a:effectLst/>
                          <a:latin typeface="Arial" panose="020B0604020202020204" pitchFamily="34" charset="0"/>
                          <a:cs typeface="Arial" panose="020B0604020202020204" pitchFamily="34" charset="0"/>
                        </a:rPr>
                        <a:t>FY2014</a:t>
                      </a:r>
                      <a:endParaRPr lang="en-US" sz="2800" b="1" i="0" u="none" strike="noStrike" dirty="0">
                        <a:solidFill>
                          <a:srgbClr val="FFFFFF"/>
                        </a:solidFill>
                        <a:effectLst/>
                        <a:latin typeface="Arial" panose="020B0604020202020204" pitchFamily="34" charset="0"/>
                        <a:cs typeface="Arial" panose="020B060402020202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FD13B"/>
                    </a:solidFill>
                  </a:tcPr>
                </a:tc>
              </a:tr>
              <a:tr h="856229">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NIH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ECE"/>
                    </a:solidFill>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$30.7 B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ECE"/>
                    </a:solidFill>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$30.7 B</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ECE"/>
                    </a:solidFill>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a:t>
                      </a:r>
                      <a:r>
                        <a:rPr lang="en-US" sz="2800" b="1" i="0" u="none" strike="noStrike" dirty="0" smtClean="0">
                          <a:solidFill>
                            <a:srgbClr val="000000"/>
                          </a:solidFill>
                          <a:effectLst/>
                          <a:latin typeface="Arial" panose="020B0604020202020204" pitchFamily="34" charset="0"/>
                          <a:cs typeface="Arial" panose="020B0604020202020204" pitchFamily="34" charset="0"/>
                        </a:rPr>
                        <a:t>29.2 </a:t>
                      </a:r>
                      <a:r>
                        <a:rPr lang="en-US" sz="2800" b="1" i="0" u="none" strike="noStrike" dirty="0">
                          <a:solidFill>
                            <a:srgbClr val="000000"/>
                          </a:solidFill>
                          <a:effectLst/>
                          <a:latin typeface="Arial" panose="020B0604020202020204" pitchFamily="34" charset="0"/>
                          <a:cs typeface="Arial" panose="020B0604020202020204" pitchFamily="34" charset="0"/>
                        </a:rPr>
                        <a:t>B</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8EECE"/>
                    </a:solidFill>
                  </a:tcPr>
                </a:tc>
                <a:tc>
                  <a:txBody>
                    <a:bodyPr/>
                    <a:lstStyle/>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$30.1 B</a:t>
                      </a:r>
                    </a:p>
                    <a:p>
                      <a:pPr algn="ctr" rtl="0" fontAlgn="t"/>
                      <a:r>
                        <a:rPr lang="en-US" sz="2800" b="1" i="0" u="none" strike="noStrike" dirty="0" smtClean="0">
                          <a:solidFill>
                            <a:schemeClr val="accent1">
                              <a:lumMod val="50000"/>
                            </a:schemeClr>
                          </a:solidFill>
                          <a:effectLst/>
                          <a:latin typeface="Arial" panose="020B0604020202020204" pitchFamily="34" charset="0"/>
                          <a:cs typeface="Arial" panose="020B0604020202020204" pitchFamily="34" charset="0"/>
                        </a:rPr>
                        <a:t>(3.4%)</a:t>
                      </a:r>
                      <a:endParaRPr lang="en-US" sz="2800" b="1" i="0" u="none" strike="noStrike" dirty="0">
                        <a:solidFill>
                          <a:schemeClr val="accent1">
                            <a:lumMod val="50000"/>
                          </a:schemeClr>
                        </a:solidFill>
                        <a:effectLst/>
                        <a:latin typeface="Arial" panose="020B0604020202020204" pitchFamily="34" charset="0"/>
                        <a:cs typeface="Arial" panose="020B060402020202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8EECE"/>
                    </a:solidFill>
                  </a:tcPr>
                </a:tc>
              </a:tr>
              <a:tr h="856229">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NHGRI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$511 M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$513 M</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$483 M</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FFFF00"/>
                    </a:solidFill>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$498 </a:t>
                      </a:r>
                      <a:r>
                        <a:rPr lang="en-US" sz="2800" b="1" i="0" u="none" strike="noStrike" dirty="0" smtClean="0">
                          <a:solidFill>
                            <a:srgbClr val="000000"/>
                          </a:solidFill>
                          <a:effectLst/>
                          <a:latin typeface="Arial" panose="020B0604020202020204" pitchFamily="34" charset="0"/>
                          <a:cs typeface="Arial" panose="020B0604020202020204" pitchFamily="34" charset="0"/>
                        </a:rPr>
                        <a:t>M</a:t>
                      </a:r>
                    </a:p>
                    <a:p>
                      <a:pPr algn="ctr" rtl="0" fontAlgn="t"/>
                      <a:r>
                        <a:rPr lang="en-US" sz="2800" b="1" i="0" u="none" strike="noStrike" dirty="0" smtClean="0">
                          <a:solidFill>
                            <a:schemeClr val="accent1">
                              <a:lumMod val="50000"/>
                            </a:schemeClr>
                          </a:solidFill>
                          <a:effectLst/>
                          <a:latin typeface="Arial" panose="020B0604020202020204" pitchFamily="34" charset="0"/>
                          <a:cs typeface="Arial" panose="020B0604020202020204" pitchFamily="34" charset="0"/>
                        </a:rPr>
                        <a:t>(3.0%) </a:t>
                      </a:r>
                      <a:endParaRPr lang="en-US" sz="2800" b="1" i="0" u="none" strike="noStrike" dirty="0">
                        <a:solidFill>
                          <a:schemeClr val="accent1">
                            <a:lumMod val="50000"/>
                          </a:schemeClr>
                        </a:solidFill>
                        <a:effectLst/>
                        <a:latin typeface="Arial" panose="020B0604020202020204" pitchFamily="34" charset="0"/>
                        <a:cs typeface="Arial" panose="020B060402020202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solidFill>
                      <a:srgbClr val="FFFF00"/>
                    </a:solidFill>
                  </a:tcPr>
                </a:tc>
              </a:tr>
            </a:tbl>
          </a:graphicData>
        </a:graphic>
      </p:graphicFrame>
    </p:spTree>
    <p:extLst>
      <p:ext uri="{BB962C8B-B14F-4D97-AF65-F5344CB8AC3E}">
        <p14:creationId xmlns:p14="http://schemas.microsoft.com/office/powerpoint/2010/main" val="30534935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39644" y="158750"/>
            <a:ext cx="7695029" cy="5511277"/>
            <a:chOff x="739644" y="298450"/>
            <a:chExt cx="7695029" cy="5511277"/>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17"/>
            <a:stretch/>
          </p:blipFill>
          <p:spPr bwMode="auto">
            <a:xfrm>
              <a:off x="739644" y="298450"/>
              <a:ext cx="7695029" cy="551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773284" y="2400200"/>
              <a:ext cx="6676196" cy="62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idx="4294967295"/>
          </p:nvPr>
        </p:nvSpPr>
        <p:spPr bwMode="auto">
          <a:xfrm>
            <a:off x="0" y="57669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592068" y="5304902"/>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700178" y="2089581"/>
            <a:ext cx="1452562" cy="9366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nodeType="afterGroup">
                            <p:stCondLst>
                              <p:cond delay="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18375" y="6407985"/>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a:t>
            </a:r>
            <a:endParaRPr lang="en-US" sz="2000" dirty="0">
              <a:solidFill>
                <a:srgbClr val="00ADDC">
                  <a:lumMod val="40000"/>
                  <a:lumOff val="60000"/>
                </a:srgb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13" name="Title 1"/>
          <p:cNvSpPr txBox="1">
            <a:spLocks/>
          </p:cNvSpPr>
          <p:nvPr/>
        </p:nvSpPr>
        <p:spPr>
          <a:xfrm>
            <a:off x="1588" y="10578"/>
            <a:ext cx="9144000" cy="728662"/>
          </a:xfrm>
          <a:prstGeom prst="rect">
            <a:avLst/>
          </a:prstGeom>
        </p:spPr>
        <p:txBody>
          <a:bodyPr vert="horz" wrap="square" lIns="91440" tIns="45720" rIns="91440" bIns="45720" numCol="1" anchor="t" anchorCtr="0" compatLnSpc="1">
            <a:prstTxWarp prst="textNoShape">
              <a:avLst/>
            </a:prstTxWarp>
            <a:noAutofit/>
          </a:bodyPr>
          <a:lstStyle/>
          <a:p>
            <a:pPr algn="ctr" eaLnBrk="0" hangingPunct="0">
              <a:defRPr/>
            </a:pPr>
            <a:r>
              <a:rPr lang="en-US" sz="3600" spc="-100" dirty="0" smtClean="0">
                <a:solidFill>
                  <a:srgbClr val="FFFF00"/>
                </a:solidFill>
                <a:latin typeface="Arial" charset="0"/>
                <a:cs typeface="Arial" charset="0"/>
              </a:rPr>
              <a:t>Francis Collins Editorial</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803" r="23766" b="25907"/>
          <a:stretch/>
        </p:blipFill>
        <p:spPr bwMode="auto">
          <a:xfrm>
            <a:off x="395608" y="1422297"/>
            <a:ext cx="8355959" cy="4210401"/>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5625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up)">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18375" y="6410325"/>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6</a:t>
            </a:r>
            <a:endParaRPr lang="en-US" sz="2000" dirty="0">
              <a:solidFill>
                <a:srgbClr val="00ADDC">
                  <a:lumMod val="40000"/>
                  <a:lumOff val="60000"/>
                </a:srgbClr>
              </a:solidFill>
              <a:latin typeface="Arial" charset="0"/>
            </a:endParaRPr>
          </a:p>
        </p:txBody>
      </p:sp>
      <p:sp>
        <p:nvSpPr>
          <p:cNvPr id="13" name="Title 1"/>
          <p:cNvSpPr txBox="1">
            <a:spLocks/>
          </p:cNvSpPr>
          <p:nvPr/>
        </p:nvSpPr>
        <p:spPr>
          <a:xfrm>
            <a:off x="1588" y="19233"/>
            <a:ext cx="9144000" cy="728662"/>
          </a:xfrm>
          <a:prstGeom prst="rect">
            <a:avLst/>
          </a:prstGeom>
        </p:spPr>
        <p:txBody>
          <a:bodyPr vert="horz" wrap="square" lIns="91440" tIns="45720" rIns="91440" bIns="45720" numCol="1" anchor="t" anchorCtr="0" compatLnSpc="1">
            <a:prstTxWarp prst="textNoShape">
              <a:avLst/>
            </a:prstTxWarp>
            <a:noAutofit/>
          </a:bodyPr>
          <a:lstStyle/>
          <a:p>
            <a:pPr algn="ctr" eaLnBrk="0" hangingPunct="0">
              <a:defRPr/>
            </a:pPr>
            <a:r>
              <a:rPr lang="en-US" sz="3500" spc="-100" dirty="0" smtClean="0">
                <a:solidFill>
                  <a:srgbClr val="FFFF00"/>
                </a:solidFill>
                <a:latin typeface="Arial" charset="0"/>
                <a:cs typeface="Arial" charset="0"/>
              </a:rPr>
              <a:t>C-SPAN’s </a:t>
            </a:r>
            <a:r>
              <a:rPr lang="en-US" sz="3500" spc="-100" dirty="0">
                <a:solidFill>
                  <a:srgbClr val="FFFF00"/>
                </a:solidFill>
                <a:latin typeface="Arial" charset="0"/>
                <a:cs typeface="Arial" charset="0"/>
              </a:rPr>
              <a:t>Washington </a:t>
            </a:r>
            <a:r>
              <a:rPr lang="en-US" sz="3500" spc="-100" dirty="0" smtClean="0">
                <a:solidFill>
                  <a:srgbClr val="FFFF00"/>
                </a:solidFill>
                <a:latin typeface="Arial" charset="0"/>
                <a:cs typeface="Arial" charset="0"/>
              </a:rPr>
              <a:t>Journal: NIH Feature</a:t>
            </a:r>
          </a:p>
        </p:txBody>
      </p:sp>
      <p:grpSp>
        <p:nvGrpSpPr>
          <p:cNvPr id="3" name="Group 2"/>
          <p:cNvGrpSpPr/>
          <p:nvPr/>
        </p:nvGrpSpPr>
        <p:grpSpPr>
          <a:xfrm>
            <a:off x="166895" y="937306"/>
            <a:ext cx="8814046" cy="5094308"/>
            <a:chOff x="166895" y="1268392"/>
            <a:chExt cx="8814046" cy="5094308"/>
          </a:xfrm>
        </p:grpSpPr>
        <p:grpSp>
          <p:nvGrpSpPr>
            <p:cNvPr id="2" name="Group 1"/>
            <p:cNvGrpSpPr/>
            <p:nvPr/>
          </p:nvGrpSpPr>
          <p:grpSpPr>
            <a:xfrm>
              <a:off x="166895" y="1268392"/>
              <a:ext cx="8789375" cy="4287732"/>
              <a:chOff x="166895" y="1268392"/>
              <a:chExt cx="8789375" cy="4287732"/>
            </a:xfrm>
          </p:grpSpPr>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241" t="61097" r="44459" b="1388"/>
              <a:stretch/>
            </p:blipFill>
            <p:spPr bwMode="auto">
              <a:xfrm>
                <a:off x="166895" y="1268392"/>
                <a:ext cx="5343988" cy="428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714" y="2122044"/>
                <a:ext cx="3352556" cy="864686"/>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82" t="23910" r="30385" b="49103"/>
            <a:stretch/>
          </p:blipFill>
          <p:spPr bwMode="auto">
            <a:xfrm>
              <a:off x="2838888" y="4016081"/>
              <a:ext cx="6142053" cy="234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016463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447" y="3245576"/>
            <a:ext cx="8963986" cy="2393564"/>
            <a:chOff x="19928" y="4150198"/>
            <a:chExt cx="8963986" cy="2393564"/>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8" y="4184665"/>
              <a:ext cx="8933114" cy="235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6846534" y="4150198"/>
              <a:ext cx="2137380" cy="400110"/>
            </a:xfrm>
            <a:prstGeom prst="rect">
              <a:avLst/>
            </a:prstGeom>
          </p:spPr>
          <p:txBody>
            <a:bodyPr wrap="none">
              <a:spAutoFit/>
            </a:bodyPr>
            <a:lstStyle/>
            <a:p>
              <a:r>
                <a:rPr lang="en-US" sz="2000" i="1" dirty="0" smtClean="0">
                  <a:solidFill>
                    <a:srgbClr val="000000"/>
                  </a:solidFill>
                  <a:latin typeface="Arial"/>
                </a:rPr>
                <a:t>November, 2013</a:t>
              </a:r>
              <a:endParaRPr lang="en-US" sz="2000" dirty="0">
                <a:solidFill>
                  <a:srgbClr val="000000"/>
                </a:solidFill>
                <a:latin typeface="Arial"/>
              </a:endParaRPr>
            </a:p>
          </p:txBody>
        </p:sp>
      </p:grpSp>
      <p:pic>
        <p:nvPicPr>
          <p:cNvPr id="19" name="Picture 3" descr="C:\Users\abramsonrb\Desktop\DSC_208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99" t="7145" r="17132" b="14210"/>
          <a:stretch/>
        </p:blipFill>
        <p:spPr bwMode="auto">
          <a:xfrm>
            <a:off x="5601810" y="686948"/>
            <a:ext cx="2863848" cy="249270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121" y="686948"/>
            <a:ext cx="1658679" cy="249270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Box 2"/>
          <p:cNvSpPr txBox="1">
            <a:spLocks noChangeArrowheads="1"/>
          </p:cNvSpPr>
          <p:nvPr/>
        </p:nvSpPr>
        <p:spPr bwMode="auto">
          <a:xfrm>
            <a:off x="155719" y="58190"/>
            <a:ext cx="8927444" cy="584775"/>
          </a:xfrm>
          <a:prstGeom prst="rect">
            <a:avLst/>
          </a:prstGeom>
          <a:noFill/>
          <a:ln w="9525">
            <a:noFill/>
            <a:miter lim="800000"/>
            <a:headEnd/>
            <a:tailEnd/>
          </a:ln>
        </p:spPr>
        <p:txBody>
          <a:bodyPr wrap="none">
            <a:spAutoFit/>
          </a:bodyPr>
          <a:lstStyle/>
          <a:p>
            <a:pPr eaLnBrk="0" hangingPunct="0"/>
            <a:r>
              <a:rPr lang="en-US" sz="3200" dirty="0" smtClean="0">
                <a:solidFill>
                  <a:srgbClr val="FFFF00"/>
                </a:solidFill>
                <a:cs typeface="Arial" pitchFamily="34" charset="0"/>
              </a:rPr>
              <a:t>Representative Michael Burgess, M.D. (R-TX)</a:t>
            </a:r>
            <a:endParaRPr lang="en-US" sz="3200" dirty="0">
              <a:solidFill>
                <a:srgbClr val="FFFF00"/>
              </a:solidFill>
              <a:cs typeface="Arial" pitchFamily="34" charset="0"/>
            </a:endParaRPr>
          </a:p>
        </p:txBody>
      </p:sp>
      <p:sp>
        <p:nvSpPr>
          <p:cNvPr id="23" name="Rectangle 12"/>
          <p:cNvSpPr>
            <a:spLocks noChangeArrowheads="1"/>
          </p:cNvSpPr>
          <p:nvPr/>
        </p:nvSpPr>
        <p:spPr bwMode="auto">
          <a:xfrm>
            <a:off x="201445" y="5026675"/>
            <a:ext cx="4368800" cy="184150"/>
          </a:xfrm>
          <a:prstGeom prst="rect">
            <a:avLst/>
          </a:prstGeom>
          <a:solidFill>
            <a:schemeClr val="tx2">
              <a:alpha val="24000"/>
            </a:schemeClr>
          </a:solidFill>
          <a:ln w="9525">
            <a:noFill/>
            <a:miter lim="800000"/>
            <a:headEnd/>
            <a:tailEnd/>
          </a:ln>
        </p:spPr>
        <p:txBody>
          <a:bodyPr wrap="none" anchor="ctr"/>
          <a:lstStyle/>
          <a:p>
            <a:pPr algn="ctr"/>
            <a:endParaRPr lang="en-US" sz="2000">
              <a:solidFill>
                <a:srgbClr val="FFFFFF"/>
              </a:solidFill>
              <a:latin typeface="Arial"/>
            </a:endParaRPr>
          </a:p>
        </p:txBody>
      </p:sp>
      <p:sp>
        <p:nvSpPr>
          <p:cNvPr id="24" name="Text Box 5"/>
          <p:cNvSpPr txBox="1">
            <a:spLocks noChangeArrowheads="1"/>
          </p:cNvSpPr>
          <p:nvPr/>
        </p:nvSpPr>
        <p:spPr bwMode="auto">
          <a:xfrm>
            <a:off x="-31543" y="4207302"/>
            <a:ext cx="9222835" cy="2055947"/>
          </a:xfrm>
          <a:prstGeom prst="rect">
            <a:avLst/>
          </a:prstGeom>
          <a:solidFill>
            <a:srgbClr val="760000">
              <a:alpha val="98000"/>
            </a:srgbClr>
          </a:solidFill>
          <a:ln w="9525">
            <a:noFill/>
            <a:miter lim="800000"/>
            <a:headEnd/>
            <a:tailEnd/>
          </a:ln>
          <a:effectLst>
            <a:softEdge rad="127000"/>
          </a:effectLst>
        </p:spPr>
        <p:txBody>
          <a:bodyPr wrap="square">
            <a:spAutoFit/>
          </a:bodyPr>
          <a:lstStyle/>
          <a:p>
            <a:pPr marL="117475">
              <a:spcBef>
                <a:spcPct val="20000"/>
              </a:spcBef>
              <a:defRPr/>
            </a:pPr>
            <a:endParaRPr lang="en-US" sz="400" dirty="0">
              <a:solidFill>
                <a:srgbClr val="FFFFFF"/>
              </a:solidFill>
              <a:latin typeface="Arial" charset="0"/>
              <a:cs typeface="Arial" charset="0"/>
            </a:endParaRPr>
          </a:p>
          <a:p>
            <a:pPr marL="117475">
              <a:spcBef>
                <a:spcPct val="20000"/>
              </a:spcBef>
              <a:defRPr/>
            </a:pPr>
            <a:endParaRPr lang="en-US" sz="1000" dirty="0" smtClean="0">
              <a:solidFill>
                <a:srgbClr val="FFFFFF"/>
              </a:solidFill>
              <a:latin typeface="Arial" charset="0"/>
              <a:cs typeface="Arial" charset="0"/>
            </a:endParaRPr>
          </a:p>
          <a:p>
            <a:pPr marL="117475">
              <a:spcBef>
                <a:spcPct val="20000"/>
              </a:spcBef>
              <a:defRPr/>
            </a:pPr>
            <a:r>
              <a:rPr lang="en-US" sz="2400" dirty="0" smtClean="0">
                <a:solidFill>
                  <a:srgbClr val="FFFFFF"/>
                </a:solidFill>
                <a:latin typeface="Arial" charset="0"/>
                <a:cs typeface="Arial" charset="0"/>
              </a:rPr>
              <a:t>“The true transformation comes with how these [genome] sequences are starting to change the way that doctors treat patients and the extraordinary therapies that could result… This is just the start of a new golden age in medicine.</a:t>
            </a:r>
          </a:p>
          <a:p>
            <a:pPr marL="117475">
              <a:spcBef>
                <a:spcPct val="20000"/>
              </a:spcBef>
              <a:defRPr/>
            </a:pPr>
            <a:endParaRPr lang="en-US" sz="900" dirty="0">
              <a:solidFill>
                <a:srgbClr val="FFFFFF"/>
              </a:solidFill>
              <a:latin typeface="Arial" charset="0"/>
              <a:cs typeface="Arial" charset="0"/>
            </a:endParaRPr>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2488" y="775848"/>
            <a:ext cx="2330634" cy="2330634"/>
          </a:xfrm>
          <a:prstGeom prst="rect">
            <a:avLst/>
          </a:prstGeom>
          <a:noFill/>
          <a:ln w="63500">
            <a:solidFill>
              <a:schemeClr val="tx1"/>
            </a:solidFill>
            <a:miter lim="800000"/>
            <a:headEnd/>
            <a:tailEnd/>
          </a:ln>
          <a:effectLst>
            <a:softEdge rad="63500"/>
          </a:effectLst>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7318375" y="6410325"/>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7</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9586067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bg/>
                                          </p:spTgt>
                                        </p:tgtEl>
                                        <p:attrNameLst>
                                          <p:attrName>style.visibility</p:attrName>
                                        </p:attrNameLst>
                                      </p:cBhvr>
                                      <p:to>
                                        <p:strVal val="visible"/>
                                      </p:to>
                                    </p:set>
                                    <p:animEffect transition="in" filter="wipe(up)">
                                      <p:cBhvr>
                                        <p:cTn id="17" dur="500"/>
                                        <p:tgtEl>
                                          <p:spTgt spid="24">
                                            <p:bg/>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wipe(up)">
                                      <p:cBhvr>
                                        <p:cTn id="2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18375" y="6410337"/>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8</a:t>
            </a:r>
            <a:endParaRPr lang="en-US" sz="2000" dirty="0">
              <a:solidFill>
                <a:srgbClr val="00ADDC">
                  <a:lumMod val="40000"/>
                  <a:lumOff val="60000"/>
                </a:srgb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13" name="Title 1"/>
          <p:cNvSpPr txBox="1">
            <a:spLocks/>
          </p:cNvSpPr>
          <p:nvPr/>
        </p:nvSpPr>
        <p:spPr>
          <a:xfrm>
            <a:off x="1588" y="7693"/>
            <a:ext cx="9144000" cy="728662"/>
          </a:xfrm>
          <a:prstGeom prst="rect">
            <a:avLst/>
          </a:prstGeom>
        </p:spPr>
        <p:txBody>
          <a:bodyPr vert="horz" wrap="square" lIns="91440" tIns="45720" rIns="91440" bIns="45720" numCol="1" anchor="t" anchorCtr="0" compatLnSpc="1">
            <a:prstTxWarp prst="textNoShape">
              <a:avLst/>
            </a:prstTxWarp>
            <a:noAutofit/>
          </a:bodyPr>
          <a:lstStyle/>
          <a:p>
            <a:pPr algn="ctr" eaLnBrk="0" hangingPunct="0">
              <a:defRPr/>
            </a:pPr>
            <a:r>
              <a:rPr lang="en-US" sz="3600" spc="-100" dirty="0" smtClean="0">
                <a:solidFill>
                  <a:srgbClr val="FFFF00"/>
                </a:solidFill>
                <a:latin typeface="Arial" charset="0"/>
                <a:cs typeface="Arial" charset="0"/>
              </a:rPr>
              <a:t>New Director, National Institute of Alcohol Abuse and Alcoholism</a:t>
            </a:r>
          </a:p>
        </p:txBody>
      </p:sp>
      <p:grpSp>
        <p:nvGrpSpPr>
          <p:cNvPr id="2" name="Group 1"/>
          <p:cNvGrpSpPr/>
          <p:nvPr/>
        </p:nvGrpSpPr>
        <p:grpSpPr>
          <a:xfrm>
            <a:off x="48885" y="1537190"/>
            <a:ext cx="9046715" cy="4930278"/>
            <a:chOff x="-95697" y="1537190"/>
            <a:chExt cx="9144000" cy="4930278"/>
          </a:xfrm>
        </p:grpSpPr>
        <p:sp>
          <p:nvSpPr>
            <p:cNvPr id="10" name="Title 1"/>
            <p:cNvSpPr txBox="1">
              <a:spLocks/>
            </p:cNvSpPr>
            <p:nvPr/>
          </p:nvSpPr>
          <p:spPr>
            <a:xfrm>
              <a:off x="-95697" y="5858321"/>
              <a:ext cx="9144000" cy="609147"/>
            </a:xfrm>
            <a:prstGeom prst="rect">
              <a:avLst/>
            </a:prstGeom>
          </p:spPr>
          <p:txBody>
            <a:bodyPr/>
            <a:lstStyle/>
            <a:p>
              <a:pPr algn="ctr" eaLnBrk="0" hangingPunct="0">
                <a:defRPr/>
              </a:pPr>
              <a:r>
                <a:rPr lang="en-US" sz="3200" spc="-100" dirty="0" smtClean="0">
                  <a:solidFill>
                    <a:prstClr val="white"/>
                  </a:solidFill>
                  <a:latin typeface="Arial" charset="0"/>
                  <a:cs typeface="Arial" charset="0"/>
                </a:rPr>
                <a:t>George </a:t>
              </a:r>
              <a:r>
                <a:rPr lang="en-US" sz="3200" spc="-100" dirty="0" err="1" smtClean="0">
                  <a:solidFill>
                    <a:prstClr val="white"/>
                  </a:solidFill>
                  <a:latin typeface="Arial" charset="0"/>
                  <a:cs typeface="Arial" charset="0"/>
                </a:rPr>
                <a:t>Koob</a:t>
              </a:r>
              <a:r>
                <a:rPr lang="en-US" sz="3200" spc="-100" dirty="0" smtClean="0">
                  <a:solidFill>
                    <a:prstClr val="white"/>
                  </a:solidFill>
                  <a:latin typeface="Arial" charset="0"/>
                  <a:cs typeface="Arial" charset="0"/>
                </a:rPr>
                <a:t>, Ph.D</a:t>
              </a:r>
              <a:r>
                <a:rPr lang="en-US" sz="3200" spc="-100" dirty="0">
                  <a:solidFill>
                    <a:prstClr val="white"/>
                  </a:solidFill>
                  <a:latin typeface="Arial" charset="0"/>
                  <a:cs typeface="Arial" charset="0"/>
                </a:rPr>
                <a:t>.</a:t>
              </a:r>
            </a:p>
          </p:txBody>
        </p:sp>
        <p:pic>
          <p:nvPicPr>
            <p:cNvPr id="7170" name="Picture 2" descr="George Koob chairs the committee On The Neurobiology Of Addictive Disorders at The Scripps Research Institute in La Jo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24" y="1537190"/>
              <a:ext cx="6340157" cy="4187910"/>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15663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13" name="Title 1"/>
          <p:cNvSpPr txBox="1">
            <a:spLocks/>
          </p:cNvSpPr>
          <p:nvPr/>
        </p:nvSpPr>
        <p:spPr>
          <a:xfrm>
            <a:off x="-4764" y="10157"/>
            <a:ext cx="9144000" cy="1276982"/>
          </a:xfrm>
          <a:prstGeom prst="rect">
            <a:avLst/>
          </a:prstGeom>
        </p:spPr>
        <p:txBody>
          <a:bodyPr vert="horz" wrap="square" lIns="91440" tIns="45720" rIns="91440" bIns="45720" numCol="1" anchor="t" anchorCtr="0" compatLnSpc="1">
            <a:prstTxWarp prst="textNoShape">
              <a:avLst/>
            </a:prstTxWarp>
            <a:noAutofit/>
          </a:bodyPr>
          <a:lstStyle/>
          <a:p>
            <a:pPr algn="ctr" eaLnBrk="0" hangingPunct="0">
              <a:defRPr/>
            </a:pPr>
            <a:r>
              <a:rPr lang="en-US" sz="3600" spc="-100" dirty="0" smtClean="0">
                <a:solidFill>
                  <a:srgbClr val="FFFF00"/>
                </a:solidFill>
                <a:latin typeface="Arial" charset="0"/>
                <a:cs typeface="Arial" charset="0"/>
              </a:rPr>
              <a:t>First NIH Associate Director </a:t>
            </a:r>
          </a:p>
          <a:p>
            <a:pPr algn="ctr" eaLnBrk="0" hangingPunct="0">
              <a:defRPr/>
            </a:pPr>
            <a:r>
              <a:rPr lang="en-US" sz="3600" spc="-100" dirty="0" smtClean="0">
                <a:solidFill>
                  <a:srgbClr val="FFFF00"/>
                </a:solidFill>
                <a:latin typeface="Arial" charset="0"/>
                <a:cs typeface="Arial" charset="0"/>
              </a:rPr>
              <a:t>for Data Science</a:t>
            </a:r>
          </a:p>
        </p:txBody>
      </p:sp>
      <p:grpSp>
        <p:nvGrpSpPr>
          <p:cNvPr id="2" name="Group 1"/>
          <p:cNvGrpSpPr/>
          <p:nvPr/>
        </p:nvGrpSpPr>
        <p:grpSpPr>
          <a:xfrm>
            <a:off x="-1" y="1429379"/>
            <a:ext cx="9124503" cy="5038089"/>
            <a:chOff x="-1" y="1429379"/>
            <a:chExt cx="9124503" cy="5038089"/>
          </a:xfrm>
        </p:grpSpPr>
        <p:sp>
          <p:nvSpPr>
            <p:cNvPr id="10" name="Title 1"/>
            <p:cNvSpPr txBox="1">
              <a:spLocks/>
            </p:cNvSpPr>
            <p:nvPr/>
          </p:nvSpPr>
          <p:spPr>
            <a:xfrm>
              <a:off x="-1" y="5858321"/>
              <a:ext cx="9124503" cy="609147"/>
            </a:xfrm>
            <a:prstGeom prst="rect">
              <a:avLst/>
            </a:prstGeom>
          </p:spPr>
          <p:txBody>
            <a:bodyPr/>
            <a:lstStyle/>
            <a:p>
              <a:pPr algn="ctr" eaLnBrk="0" hangingPunct="0">
                <a:defRPr/>
              </a:pPr>
              <a:r>
                <a:rPr lang="en-US" sz="3200" dirty="0" smtClean="0">
                  <a:solidFill>
                    <a:prstClr val="white"/>
                  </a:solidFill>
                </a:rPr>
                <a:t>Philip </a:t>
              </a:r>
              <a:r>
                <a:rPr lang="en-US" sz="3200" dirty="0">
                  <a:solidFill>
                    <a:prstClr val="white"/>
                  </a:solidFill>
                </a:rPr>
                <a:t>Bourne, Ph.D</a:t>
              </a:r>
              <a:r>
                <a:rPr lang="en-US" sz="3200" dirty="0" smtClean="0">
                  <a:solidFill>
                    <a:prstClr val="white"/>
                  </a:solidFill>
                </a:rPr>
                <a:t>.</a:t>
              </a:r>
              <a:endParaRPr lang="en-US" sz="3200" spc="-100" dirty="0">
                <a:solidFill>
                  <a:prstClr val="white"/>
                </a:solidFill>
                <a:latin typeface="Arial" charset="0"/>
                <a:cs typeface="Arial" charset="0"/>
              </a:endParaRPr>
            </a:p>
          </p:txBody>
        </p:sp>
        <p:pic>
          <p:nvPicPr>
            <p:cNvPr id="12" name="Picture 11" descr="http://pharmacology.ucsd.edu/faculty/New%20Picture.png"/>
            <p:cNvPicPr>
              <a:picLocks noChangeAspect="1"/>
            </p:cNvPicPr>
            <p:nvPr/>
          </p:nvPicPr>
          <p:blipFill rotWithShape="1">
            <a:blip r:embed="rId3" cstate="print">
              <a:extLst>
                <a:ext uri="{28A0092B-C50C-407E-A947-70E740481C1C}">
                  <a14:useLocalDpi xmlns:a14="http://schemas.microsoft.com/office/drawing/2010/main" val="0"/>
                </a:ext>
              </a:extLst>
            </a:blip>
            <a:srcRect t="9050" r="9942" b="3796"/>
            <a:stretch/>
          </p:blipFill>
          <p:spPr bwMode="auto">
            <a:xfrm>
              <a:off x="3164883" y="1429379"/>
              <a:ext cx="3007317" cy="4298607"/>
            </a:xfrm>
            <a:prstGeom prst="roundRect">
              <a:avLst/>
            </a:prstGeom>
            <a:noFill/>
            <a:ln>
              <a:noFill/>
            </a:ln>
            <a:extLst>
              <a:ext uri="{53640926-AAD7-44D8-BBD7-CCE9431645EC}">
                <a14:shadowObscured xmlns:a14="http://schemas.microsoft.com/office/drawing/2010/main"/>
              </a:ext>
            </a:extLst>
          </p:spPr>
        </p:pic>
      </p:grpSp>
      <p:sp>
        <p:nvSpPr>
          <p:cNvPr id="6" name="TextBox 5"/>
          <p:cNvSpPr txBox="1"/>
          <p:nvPr/>
        </p:nvSpPr>
        <p:spPr>
          <a:xfrm>
            <a:off x="7318375" y="6409389"/>
            <a:ext cx="1723549"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 9</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9282511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13" name="Title 1"/>
          <p:cNvSpPr txBox="1">
            <a:spLocks/>
          </p:cNvSpPr>
          <p:nvPr/>
        </p:nvSpPr>
        <p:spPr>
          <a:xfrm>
            <a:off x="-4764" y="10157"/>
            <a:ext cx="9144000" cy="1276982"/>
          </a:xfrm>
          <a:prstGeom prst="rect">
            <a:avLst/>
          </a:prstGeom>
        </p:spPr>
        <p:txBody>
          <a:bodyPr vert="horz" wrap="square" lIns="91440" tIns="45720" rIns="91440" bIns="45720" numCol="1" anchor="t" anchorCtr="0" compatLnSpc="1">
            <a:prstTxWarp prst="textNoShape">
              <a:avLst/>
            </a:prstTxWarp>
            <a:noAutofit/>
          </a:bodyPr>
          <a:lstStyle/>
          <a:p>
            <a:pPr algn="ctr" eaLnBrk="0" hangingPunct="0">
              <a:defRPr/>
            </a:pPr>
            <a:r>
              <a:rPr lang="en-US" sz="3600" spc="-100" dirty="0" smtClean="0">
                <a:solidFill>
                  <a:srgbClr val="FFFF00"/>
                </a:solidFill>
                <a:latin typeface="Arial" charset="0"/>
                <a:cs typeface="Arial" charset="0"/>
              </a:rPr>
              <a:t>First NIH Chief </a:t>
            </a:r>
            <a:r>
              <a:rPr lang="en-US" sz="3600" spc="-100" dirty="0">
                <a:solidFill>
                  <a:srgbClr val="FFFF00"/>
                </a:solidFill>
                <a:latin typeface="Arial" charset="0"/>
                <a:cs typeface="Arial" charset="0"/>
              </a:rPr>
              <a:t>Officer for Scientific Workforce Diversity</a:t>
            </a:r>
            <a:endParaRPr lang="en-US" sz="3600" spc="-100" dirty="0" smtClean="0">
              <a:solidFill>
                <a:srgbClr val="FFFF00"/>
              </a:solidFill>
              <a:latin typeface="Arial" charset="0"/>
              <a:cs typeface="Arial" charset="0"/>
            </a:endParaRPr>
          </a:p>
        </p:txBody>
      </p:sp>
      <p:sp>
        <p:nvSpPr>
          <p:cNvPr id="6" name="TextBox 5"/>
          <p:cNvSpPr txBox="1"/>
          <p:nvPr/>
        </p:nvSpPr>
        <p:spPr>
          <a:xfrm>
            <a:off x="7318375" y="6410325"/>
            <a:ext cx="18662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 10</a:t>
            </a:r>
            <a:endParaRPr lang="en-US" sz="2000" dirty="0">
              <a:solidFill>
                <a:srgbClr val="00ADDC">
                  <a:lumMod val="40000"/>
                  <a:lumOff val="60000"/>
                </a:srgbClr>
              </a:solidFill>
              <a:latin typeface="Arial" charset="0"/>
            </a:endParaRPr>
          </a:p>
        </p:txBody>
      </p:sp>
      <p:grpSp>
        <p:nvGrpSpPr>
          <p:cNvPr id="2" name="Group 1"/>
          <p:cNvGrpSpPr/>
          <p:nvPr/>
        </p:nvGrpSpPr>
        <p:grpSpPr>
          <a:xfrm>
            <a:off x="-1" y="1508162"/>
            <a:ext cx="9124503" cy="4959306"/>
            <a:chOff x="-1" y="1508162"/>
            <a:chExt cx="9124503" cy="4959306"/>
          </a:xfrm>
        </p:grpSpPr>
        <p:sp>
          <p:nvSpPr>
            <p:cNvPr id="10" name="Title 1"/>
            <p:cNvSpPr txBox="1">
              <a:spLocks/>
            </p:cNvSpPr>
            <p:nvPr/>
          </p:nvSpPr>
          <p:spPr>
            <a:xfrm>
              <a:off x="-1" y="5858321"/>
              <a:ext cx="9124503" cy="609147"/>
            </a:xfrm>
            <a:prstGeom prst="rect">
              <a:avLst/>
            </a:prstGeom>
          </p:spPr>
          <p:txBody>
            <a:bodyPr/>
            <a:lstStyle/>
            <a:p>
              <a:pPr algn="ctr" eaLnBrk="0" hangingPunct="0">
                <a:defRPr/>
              </a:pPr>
              <a:r>
                <a:rPr lang="en-US" sz="3200" dirty="0" smtClean="0">
                  <a:solidFill>
                    <a:prstClr val="white"/>
                  </a:solidFill>
                </a:rPr>
                <a:t>Hanna </a:t>
              </a:r>
              <a:r>
                <a:rPr lang="en-US" sz="3200" dirty="0" err="1" smtClean="0">
                  <a:solidFill>
                    <a:prstClr val="white"/>
                  </a:solidFill>
                </a:rPr>
                <a:t>Valantine</a:t>
              </a:r>
              <a:r>
                <a:rPr lang="en-US" sz="3200" dirty="0" smtClean="0">
                  <a:solidFill>
                    <a:prstClr val="white"/>
                  </a:solidFill>
                </a:rPr>
                <a:t>, M.D.</a:t>
              </a:r>
              <a:endParaRPr lang="en-US" sz="3200" spc="-100" dirty="0">
                <a:solidFill>
                  <a:prstClr val="white"/>
                </a:solidFill>
                <a:latin typeface="Arial" charset="0"/>
                <a:cs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308" y="1508162"/>
              <a:ext cx="3545855" cy="419592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607572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7924"/>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Surgeon General Nomination</a:t>
            </a:r>
            <a:endParaRPr lang="en-US" sz="3600" dirty="0">
              <a:solidFill>
                <a:prstClr val="white"/>
              </a:solidFill>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p>
        </p:txBody>
      </p:sp>
      <p:sp>
        <p:nvSpPr>
          <p:cNvPr id="9" name="TextBox 8"/>
          <p:cNvSpPr txBox="1"/>
          <p:nvPr/>
        </p:nvSpPr>
        <p:spPr>
          <a:xfrm>
            <a:off x="7321288" y="6406931"/>
            <a:ext cx="1781513"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11</a:t>
            </a:r>
            <a:endParaRPr lang="en-US" sz="2000" dirty="0">
              <a:solidFill>
                <a:srgbClr val="00ADDC">
                  <a:lumMod val="40000"/>
                  <a:lumOff val="60000"/>
                </a:srgbClr>
              </a:solidFill>
              <a:latin typeface="Arial" charset="0"/>
            </a:endParaRPr>
          </a:p>
        </p:txBody>
      </p:sp>
      <p:grpSp>
        <p:nvGrpSpPr>
          <p:cNvPr id="3" name="Group 2"/>
          <p:cNvGrpSpPr/>
          <p:nvPr/>
        </p:nvGrpSpPr>
        <p:grpSpPr>
          <a:xfrm>
            <a:off x="-1248171" y="1342666"/>
            <a:ext cx="9459226" cy="4766831"/>
            <a:chOff x="-1153575" y="1180616"/>
            <a:chExt cx="9459226" cy="4766831"/>
          </a:xfrm>
        </p:grpSpPr>
        <p:grpSp>
          <p:nvGrpSpPr>
            <p:cNvPr id="2" name="Group 1"/>
            <p:cNvGrpSpPr/>
            <p:nvPr/>
          </p:nvGrpSpPr>
          <p:grpSpPr>
            <a:xfrm>
              <a:off x="-1153575" y="1948976"/>
              <a:ext cx="9459226" cy="3998471"/>
              <a:chOff x="-1148812" y="2134171"/>
              <a:chExt cx="9459226" cy="3998471"/>
            </a:xfrm>
          </p:grpSpPr>
          <p:sp>
            <p:nvSpPr>
              <p:cNvPr id="10" name="Title 1"/>
              <p:cNvSpPr txBox="1">
                <a:spLocks/>
              </p:cNvSpPr>
              <p:nvPr/>
            </p:nvSpPr>
            <p:spPr>
              <a:xfrm>
                <a:off x="-1148812" y="5351592"/>
                <a:ext cx="9143999" cy="781050"/>
              </a:xfrm>
              <a:prstGeom prst="rect">
                <a:avLst/>
              </a:prstGeom>
            </p:spPr>
            <p:txBody>
              <a:bodyPr/>
              <a:lstStyle/>
              <a:p>
                <a:pPr algn="ctr" eaLnBrk="0" hangingPunct="0">
                  <a:defRPr/>
                </a:pPr>
                <a:r>
                  <a:rPr lang="en-US" sz="3200" spc="-100" dirty="0" err="1">
                    <a:solidFill>
                      <a:prstClr val="white"/>
                    </a:solidFill>
                    <a:latin typeface="Arial" charset="0"/>
                    <a:cs typeface="Arial" charset="0"/>
                  </a:rPr>
                  <a:t>Vivek</a:t>
                </a:r>
                <a:r>
                  <a:rPr lang="en-US" sz="3200" spc="-100" dirty="0">
                    <a:solidFill>
                      <a:prstClr val="white"/>
                    </a:solidFill>
                    <a:latin typeface="Arial" charset="0"/>
                    <a:cs typeface="Arial" charset="0"/>
                  </a:rPr>
                  <a:t> Murthy, </a:t>
                </a:r>
                <a:r>
                  <a:rPr lang="en-US" sz="3200" spc="-100" dirty="0" smtClean="0">
                    <a:solidFill>
                      <a:prstClr val="white"/>
                    </a:solidFill>
                    <a:latin typeface="Arial" charset="0"/>
                    <a:cs typeface="Arial" charset="0"/>
                  </a:rPr>
                  <a:t>M.D.</a:t>
                </a:r>
                <a:endParaRPr lang="en-US" sz="3200" spc="-100" dirty="0">
                  <a:solidFill>
                    <a:prstClr val="white"/>
                  </a:solidFill>
                  <a:latin typeface="Arial" charset="0"/>
                  <a:cs typeface="Arial" charset="0"/>
                </a:endParaRPr>
              </a:p>
            </p:txBody>
          </p:sp>
          <p:pic>
            <p:nvPicPr>
              <p:cNvPr id="5125" name="Picture 5" descr="File:US-DeptOfHHS-Seal.sv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9266" y="2134171"/>
                <a:ext cx="2241148" cy="2241148"/>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883" y="1180616"/>
              <a:ext cx="4592260" cy="37778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007034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8655"/>
            <a:ext cx="9144000" cy="639763"/>
          </a:xfrm>
        </p:spPr>
        <p:txBody>
          <a:bodyPr/>
          <a:lstStyle/>
          <a:p>
            <a:pPr algn="ctr">
              <a:defRPr/>
            </a:pPr>
            <a:r>
              <a:rPr lang="en-US" sz="3600" b="1" dirty="0" smtClean="0">
                <a:solidFill>
                  <a:srgbClr val="FFFF00"/>
                </a:solidFill>
                <a:latin typeface="Arial" charset="0"/>
                <a:cs typeface="Arial" charset="0"/>
              </a:rPr>
              <a:t>NIH Genomic Data Sharing Policy</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222" y="6411060"/>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12</a:t>
            </a:r>
            <a:endParaRPr lang="en-US" sz="2000" b="1" dirty="0">
              <a:solidFill>
                <a:srgbClr val="00ADDC">
                  <a:lumMod val="40000"/>
                  <a:lumOff val="60000"/>
                </a:srgbClr>
              </a:solidFill>
              <a:latin typeface="Arial" charset="0"/>
            </a:endParaRPr>
          </a:p>
        </p:txBody>
      </p:sp>
      <p:grpSp>
        <p:nvGrpSpPr>
          <p:cNvPr id="2" name="Group 1"/>
          <p:cNvGrpSpPr/>
          <p:nvPr/>
        </p:nvGrpSpPr>
        <p:grpSpPr>
          <a:xfrm>
            <a:off x="197068" y="1066800"/>
            <a:ext cx="8740656" cy="4648367"/>
            <a:chOff x="228600" y="1066800"/>
            <a:chExt cx="8740656" cy="4648367"/>
          </a:xfrm>
        </p:grpSpPr>
        <p:pic>
          <p:nvPicPr>
            <p:cNvPr id="2050" name="Picture 2"/>
            <p:cNvPicPr>
              <a:picLocks noChangeAspect="1" noChangeArrowheads="1"/>
            </p:cNvPicPr>
            <p:nvPr/>
          </p:nvPicPr>
          <p:blipFill>
            <a:blip r:embed="rId3" cstate="print"/>
            <a:srcRect/>
            <a:stretch>
              <a:fillRect/>
            </a:stretch>
          </p:blipFill>
          <p:spPr bwMode="auto">
            <a:xfrm>
              <a:off x="228600" y="1066800"/>
              <a:ext cx="4038600" cy="4648367"/>
            </a:xfrm>
            <a:prstGeom prst="rect">
              <a:avLst/>
            </a:prstGeom>
            <a:noFill/>
            <a:ln w="9525">
              <a:noFill/>
              <a:miter lim="800000"/>
              <a:headEnd/>
              <a:tailEnd/>
            </a:ln>
            <a:effectLst>
              <a:softEdge rad="63500"/>
            </a:effectLst>
          </p:spPr>
        </p:pic>
        <p:pic>
          <p:nvPicPr>
            <p:cNvPr id="2051" name="Picture 3"/>
            <p:cNvPicPr>
              <a:picLocks noChangeAspect="1" noChangeArrowheads="1"/>
            </p:cNvPicPr>
            <p:nvPr/>
          </p:nvPicPr>
          <p:blipFill>
            <a:blip r:embed="rId4" cstate="print"/>
            <a:srcRect l="59000" t="11333" r="9000"/>
            <a:stretch>
              <a:fillRect/>
            </a:stretch>
          </p:blipFill>
          <p:spPr bwMode="auto">
            <a:xfrm>
              <a:off x="4495800" y="1066800"/>
              <a:ext cx="4473456" cy="4648200"/>
            </a:xfrm>
            <a:prstGeom prst="rect">
              <a:avLst/>
            </a:prstGeom>
            <a:noFill/>
            <a:ln w="9525">
              <a:noFill/>
              <a:miter lim="800000"/>
              <a:headEnd/>
              <a:tailEnd/>
            </a:ln>
            <a:effectLst>
              <a:softEdge rad="63500"/>
            </a:effectLst>
          </p:spPr>
        </p:pic>
      </p:grpSp>
    </p:spTree>
    <p:extLst>
      <p:ext uri="{BB962C8B-B14F-4D97-AF65-F5344CB8AC3E}">
        <p14:creationId xmlns:p14="http://schemas.microsoft.com/office/powerpoint/2010/main" val="9089739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0360"/>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NIH Plan to Enhance Reproducibility</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pic>
        <p:nvPicPr>
          <p:cNvPr id="2" name="Picture 1" descr="Screen Shot 2014-02-03 at 9.41.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120" y="839455"/>
            <a:ext cx="4243024" cy="5565710"/>
          </a:xfrm>
          <a:prstGeom prst="rect">
            <a:avLst/>
          </a:prstGeom>
          <a:effectLst>
            <a:glow rad="228600">
              <a:schemeClr val="accent6">
                <a:satMod val="175000"/>
                <a:alpha val="40000"/>
              </a:schemeClr>
            </a:glow>
          </a:effectLst>
        </p:spPr>
      </p:pic>
      <p:sp>
        <p:nvSpPr>
          <p:cNvPr id="5" name="TextBox 4"/>
          <p:cNvSpPr txBox="1"/>
          <p:nvPr/>
        </p:nvSpPr>
        <p:spPr>
          <a:xfrm>
            <a:off x="7318375" y="6410153"/>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13</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8354875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95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76" y="10940"/>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127382" y="910810"/>
            <a:ext cx="9237326" cy="5833641"/>
          </a:xfrm>
          <a:prstGeom prst="rect">
            <a:avLst/>
          </a:prstGeom>
          <a:noFill/>
          <a:ln w="9525" algn="ctr">
            <a:noFill/>
            <a:miter lim="800000"/>
            <a:headEnd/>
            <a:tailEnd/>
          </a:ln>
        </p:spPr>
        <p:txBody>
          <a:bodyPr/>
          <a:lstStyle/>
          <a:p>
            <a:pPr marL="0" lvl="1" eaLnBrk="0" hangingPunct="0">
              <a:spcBef>
                <a:spcPts val="0"/>
              </a:spcBef>
              <a:spcAft>
                <a:spcPts val="600"/>
              </a:spcAft>
              <a:buClr>
                <a:srgbClr val="D6ECFF"/>
              </a:buClr>
              <a:buSzPct val="95000"/>
              <a:defRPr/>
            </a:pPr>
            <a:r>
              <a:rPr lang="en-US" sz="2800" dirty="0" smtClean="0">
                <a:solidFill>
                  <a:prstClr val="white"/>
                </a:solidFill>
              </a:rPr>
              <a:t>Major Presentations:</a:t>
            </a:r>
          </a:p>
          <a:p>
            <a:pPr marL="0" lvl="1" eaLnBrk="0" hangingPunct="0">
              <a:spcBef>
                <a:spcPts val="0"/>
              </a:spcBef>
              <a:spcAft>
                <a:spcPts val="600"/>
              </a:spcAft>
              <a:buClr>
                <a:srgbClr val="D6ECFF"/>
              </a:buClr>
              <a:buSzPct val="95000"/>
              <a:defRPr/>
            </a:pPr>
            <a:endParaRPr lang="en-US" sz="1000" dirty="0">
              <a:solidFill>
                <a:prstClr val="white"/>
              </a:solidFill>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NHGRI Intramural Research Program</a:t>
            </a:r>
            <a:endParaRPr lang="en-US" sz="2800" dirty="0">
              <a:solidFill>
                <a:prstClr val="white"/>
              </a:solidFill>
            </a:endParaRPr>
          </a:p>
          <a:p>
            <a:pPr marL="1371600" lvl="2" eaLnBrk="0" hangingPunct="0">
              <a:spcBef>
                <a:spcPts val="0"/>
              </a:spcBef>
              <a:spcAft>
                <a:spcPts val="600"/>
              </a:spcAft>
              <a:buClr>
                <a:srgbClr val="D6ECFF"/>
              </a:buClr>
              <a:buSzPct val="95000"/>
              <a:defRPr/>
            </a:pPr>
            <a:r>
              <a:rPr lang="en-US" sz="2800" dirty="0" smtClean="0">
                <a:solidFill>
                  <a:srgbClr val="66FF33"/>
                </a:solidFill>
                <a:latin typeface="Arial" charset="0"/>
              </a:rPr>
              <a:t>Dan Kastner</a:t>
            </a:r>
          </a:p>
          <a:p>
            <a:pPr marL="1325563" lvl="2" indent="-4763" eaLnBrk="0" hangingPunct="0">
              <a:spcBef>
                <a:spcPts val="0"/>
              </a:spcBef>
              <a:spcAft>
                <a:spcPts val="600"/>
              </a:spcAft>
              <a:buClr>
                <a:srgbClr val="D6ECFF"/>
              </a:buClr>
              <a:buSzPct val="95000"/>
              <a:buFont typeface="Wingdings" pitchFamily="2" charset="2"/>
              <a:buChar char="Ø"/>
              <a:defRPr/>
            </a:pPr>
            <a:endParaRPr lang="en-US" sz="1000" dirty="0" smtClean="0">
              <a:solidFill>
                <a:prstClr val="white"/>
              </a:solidFill>
              <a:latin typeface="Arial" charset="0"/>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National Center for Advancing Translational </a:t>
            </a:r>
            <a:r>
              <a:rPr lang="en-US" sz="2800" dirty="0" smtClean="0">
                <a:solidFill>
                  <a:prstClr val="white"/>
                </a:solidFill>
              </a:rPr>
              <a:t>	Sciences </a:t>
            </a:r>
            <a:r>
              <a:rPr lang="en-US" sz="2800" dirty="0">
                <a:solidFill>
                  <a:prstClr val="white"/>
                </a:solidFill>
              </a:rPr>
              <a:t>(NCATS)  </a:t>
            </a:r>
            <a:endParaRPr lang="en-US" sz="2800" dirty="0" smtClean="0">
              <a:solidFill>
                <a:prstClr val="white"/>
              </a:solidFill>
            </a:endParaRPr>
          </a:p>
          <a:p>
            <a:pPr marL="1371600" lvl="2" eaLnBrk="0" hangingPunct="0">
              <a:spcBef>
                <a:spcPts val="0"/>
              </a:spcBef>
              <a:spcAft>
                <a:spcPts val="600"/>
              </a:spcAft>
              <a:buClr>
                <a:srgbClr val="D6ECFF"/>
              </a:buClr>
              <a:buSzPct val="95000"/>
              <a:defRPr/>
            </a:pPr>
            <a:r>
              <a:rPr lang="en-US" sz="2800" dirty="0" smtClean="0">
                <a:solidFill>
                  <a:srgbClr val="66FF33"/>
                </a:solidFill>
                <a:latin typeface="Arial" charset="0"/>
              </a:rPr>
              <a:t>Chris Austin</a:t>
            </a:r>
          </a:p>
          <a:p>
            <a:pPr>
              <a:spcBef>
                <a:spcPts val="0"/>
              </a:spcBef>
              <a:spcAft>
                <a:spcPts val="600"/>
              </a:spcAft>
              <a:buClr>
                <a:srgbClr val="D6ECFF"/>
              </a:buClr>
              <a:buSzPct val="95000"/>
            </a:pPr>
            <a:endParaRPr lang="en-US" sz="1600" dirty="0">
              <a:solidFill>
                <a:prstClr val="white"/>
              </a:solidFill>
            </a:endParaRPr>
          </a:p>
          <a:p>
            <a:pPr>
              <a:spcBef>
                <a:spcPts val="0"/>
              </a:spcBef>
              <a:spcAft>
                <a:spcPts val="600"/>
              </a:spcAft>
              <a:buClr>
                <a:srgbClr val="D6ECFF"/>
              </a:buClr>
              <a:buSzPct val="95000"/>
            </a:pPr>
            <a:r>
              <a:rPr lang="en-US" sz="2800" dirty="0" smtClean="0">
                <a:solidFill>
                  <a:prstClr val="white"/>
                </a:solidFill>
              </a:rPr>
              <a:t>Recent NHGRI Meeting:</a:t>
            </a:r>
          </a:p>
          <a:p>
            <a:pPr>
              <a:spcBef>
                <a:spcPts val="0"/>
              </a:spcBef>
              <a:spcAft>
                <a:spcPts val="600"/>
              </a:spcAft>
              <a:buClr>
                <a:srgbClr val="D6ECFF"/>
              </a:buClr>
              <a:buSzPct val="95000"/>
            </a:pPr>
            <a:endParaRPr lang="en-US" sz="1000" dirty="0" smtClean="0">
              <a:solidFill>
                <a:prstClr val="white"/>
              </a:solidFill>
            </a:endParaRPr>
          </a:p>
          <a:p>
            <a:pPr marL="682625" lvl="1" indent="-225425">
              <a:spcBef>
                <a:spcPts val="0"/>
              </a:spcBef>
              <a:spcAft>
                <a:spcPts val="600"/>
              </a:spcAft>
              <a:buClr>
                <a:prstClr val="white"/>
              </a:buClr>
              <a:buSzPct val="95000"/>
              <a:buFont typeface="Wingdings" pitchFamily="2" charset="2"/>
              <a:buChar char=""/>
            </a:pPr>
            <a:r>
              <a:rPr lang="en-US" sz="2800" dirty="0" smtClean="0">
                <a:solidFill>
                  <a:prstClr val="white"/>
                </a:solidFill>
              </a:rPr>
              <a:t> Genomic Medicine VI Meeting</a:t>
            </a:r>
            <a:endParaRPr lang="en-US" sz="2800" dirty="0">
              <a:solidFill>
                <a:prstClr val="white"/>
              </a:solidFill>
            </a:endParaRPr>
          </a:p>
          <a:p>
            <a:pPr lvl="3">
              <a:spcBef>
                <a:spcPts val="0"/>
              </a:spcBef>
              <a:spcAft>
                <a:spcPts val="600"/>
              </a:spcAft>
              <a:buClr>
                <a:srgbClr val="D6ECFF"/>
              </a:buClr>
              <a:buSzPct val="95000"/>
            </a:pPr>
            <a:r>
              <a:rPr lang="en-US" sz="2800" dirty="0" smtClean="0">
                <a:solidFill>
                  <a:srgbClr val="66FF33"/>
                </a:solidFill>
                <a:latin typeface="Arial" charset="0"/>
              </a:rPr>
              <a:t>Teri </a:t>
            </a:r>
            <a:r>
              <a:rPr lang="en-US" sz="2800" dirty="0" err="1" smtClean="0">
                <a:solidFill>
                  <a:srgbClr val="66FF33"/>
                </a:solidFill>
                <a:latin typeface="Arial" charset="0"/>
              </a:rPr>
              <a:t>Manolio</a:t>
            </a:r>
            <a:endParaRPr lang="en-US" sz="2800" dirty="0" smtClean="0">
              <a:solidFill>
                <a:srgbClr val="66FF33"/>
              </a:solidFill>
              <a:latin typeface="Arial" charset="0"/>
            </a:endParaRPr>
          </a:p>
          <a:p>
            <a:pPr lvl="3">
              <a:spcBef>
                <a:spcPts val="0"/>
              </a:spcBef>
              <a:spcAft>
                <a:spcPts val="600"/>
              </a:spcAft>
              <a:buClr>
                <a:srgbClr val="D6ECFF"/>
              </a:buClr>
              <a:buSzPct val="95000"/>
            </a:pPr>
            <a:endParaRPr lang="en-US" sz="1400" dirty="0" smtClean="0">
              <a:solidFill>
                <a:srgbClr val="66FF33"/>
              </a:solidFill>
              <a:latin typeface="Arial" charset="0"/>
            </a:endParaRPr>
          </a:p>
        </p:txBody>
      </p:sp>
    </p:spTree>
    <p:extLst>
      <p:ext uri="{BB962C8B-B14F-4D97-AF65-F5344CB8AC3E}">
        <p14:creationId xmlns:p14="http://schemas.microsoft.com/office/powerpoint/2010/main" val="4194158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1859">
                                            <p:txEl>
                                              <p:pRg st="2" end="2"/>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1859">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1859">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1859">
                                            <p:txEl>
                                              <p:pRg st="10" end="1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18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9328"/>
            <a:ext cx="9144000" cy="718458"/>
          </a:xfrm>
          <a:prstGeom prst="rect">
            <a:avLst/>
          </a:prstGeom>
        </p:spPr>
        <p:txBody>
          <a:bodyPr/>
          <a:lstStyle/>
          <a:p>
            <a:pPr algn="ctr">
              <a:defRPr/>
            </a:pPr>
            <a:r>
              <a:rPr lang="en-US" sz="3600" spc="-100" dirty="0" smtClean="0">
                <a:solidFill>
                  <a:srgbClr val="FFFF00"/>
                </a:solidFill>
                <a:latin typeface="Arial" charset="0"/>
                <a:cs typeface="Arial" pitchFamily="34" charset="0"/>
              </a:rPr>
              <a:t>Mourning the Loss of Fred Sanger</a:t>
            </a:r>
            <a:endParaRPr lang="en-US" sz="3000" dirty="0">
              <a:solidFill>
                <a:prstClr val="white"/>
              </a:solidFill>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grpSp>
        <p:nvGrpSpPr>
          <p:cNvPr id="3" name="Group 2"/>
          <p:cNvGrpSpPr/>
          <p:nvPr/>
        </p:nvGrpSpPr>
        <p:grpSpPr>
          <a:xfrm>
            <a:off x="438393" y="1235647"/>
            <a:ext cx="8274828" cy="4255298"/>
            <a:chOff x="3997960" y="1432560"/>
            <a:chExt cx="8274828" cy="425529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844" y="1495934"/>
              <a:ext cx="3143944" cy="4191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638"/>
            <a:stretch/>
          </p:blipFill>
          <p:spPr bwMode="auto">
            <a:xfrm>
              <a:off x="3997960" y="1432560"/>
              <a:ext cx="4562937" cy="4191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7317410" y="640951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14</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6361185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2213"/>
            <a:ext cx="9144000" cy="718458"/>
          </a:xfrm>
          <a:prstGeom prst="rect">
            <a:avLst/>
          </a:prstGeom>
        </p:spPr>
        <p:txBody>
          <a:bodyPr/>
          <a:lstStyle/>
          <a:p>
            <a:pPr algn="ctr">
              <a:defRPr/>
            </a:pPr>
            <a:r>
              <a:rPr lang="en-US" sz="3600" spc="-100" dirty="0" smtClean="0">
                <a:solidFill>
                  <a:srgbClr val="FFFF00"/>
                </a:solidFill>
                <a:latin typeface="Arial" charset="0"/>
                <a:cs typeface="Arial" pitchFamily="34" charset="0"/>
              </a:rPr>
              <a:t>Mourning the Loss of Janet Rowley</a:t>
            </a:r>
            <a:endParaRPr lang="en-US" sz="3000" dirty="0">
              <a:solidFill>
                <a:prstClr val="white"/>
              </a:solidFill>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grpSp>
        <p:nvGrpSpPr>
          <p:cNvPr id="2" name="Group 1"/>
          <p:cNvGrpSpPr/>
          <p:nvPr/>
        </p:nvGrpSpPr>
        <p:grpSpPr>
          <a:xfrm>
            <a:off x="265747" y="1161723"/>
            <a:ext cx="8628330" cy="3928438"/>
            <a:chOff x="291147" y="1161723"/>
            <a:chExt cx="8628330" cy="3928438"/>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56" y="1161723"/>
              <a:ext cx="3166321" cy="3928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794"/>
            <a:stretch/>
          </p:blipFill>
          <p:spPr bwMode="auto">
            <a:xfrm>
              <a:off x="291147" y="1161723"/>
              <a:ext cx="5193054" cy="3928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7317266" y="641038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15</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41354244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7924"/>
            <a:ext cx="9144000" cy="1230568"/>
          </a:xfrm>
          <a:prstGeom prst="rect">
            <a:avLst/>
          </a:prstGeom>
        </p:spPr>
        <p:txBody>
          <a:bodyPr/>
          <a:lstStyle/>
          <a:p>
            <a:pPr algn="ctr">
              <a:defRPr/>
            </a:pPr>
            <a:r>
              <a:rPr lang="en-US" sz="3600" spc="-100" dirty="0">
                <a:solidFill>
                  <a:srgbClr val="FFFF00"/>
                </a:solidFill>
                <a:latin typeface="Arial" charset="0"/>
                <a:cs typeface="Arial" pitchFamily="34" charset="0"/>
              </a:rPr>
              <a:t>The International Foundation for Greece </a:t>
            </a:r>
            <a:r>
              <a:rPr lang="en-US" sz="3600" spc="-100" dirty="0" smtClean="0">
                <a:solidFill>
                  <a:srgbClr val="FFFF00"/>
                </a:solidFill>
                <a:latin typeface="Arial" charset="0"/>
                <a:cs typeface="Arial" pitchFamily="34" charset="0"/>
              </a:rPr>
              <a:t>Greek Postage </a:t>
            </a:r>
            <a:r>
              <a:rPr lang="en-US" sz="3600" spc="-100" dirty="0">
                <a:solidFill>
                  <a:srgbClr val="FFFF00"/>
                </a:solidFill>
                <a:latin typeface="Arial" charset="0"/>
                <a:cs typeface="Arial" pitchFamily="34" charset="0"/>
              </a:rPr>
              <a:t>Stamp </a:t>
            </a:r>
            <a:endParaRPr lang="en-US" sz="3600" spc="-100" dirty="0" smtClean="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600" spc="-100" dirty="0">
              <a:solidFill>
                <a:srgbClr val="FFFF00"/>
              </a:solidFill>
              <a:latin typeface="Arial" charset="0"/>
              <a:cs typeface="Arial" pitchFamily="34" charset="0"/>
            </a:endParaRPr>
          </a:p>
        </p:txBody>
      </p:sp>
      <p:sp>
        <p:nvSpPr>
          <p:cNvPr id="9" name="TextBox 8"/>
          <p:cNvSpPr txBox="1"/>
          <p:nvPr/>
        </p:nvSpPr>
        <p:spPr>
          <a:xfrm>
            <a:off x="7318375" y="6411560"/>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16</a:t>
            </a:r>
            <a:endParaRPr lang="en-US" sz="2000" dirty="0">
              <a:solidFill>
                <a:srgbClr val="00ADDC">
                  <a:lumMod val="40000"/>
                  <a:lumOff val="60000"/>
                </a:srgbClr>
              </a:solidFill>
              <a:latin typeface="Arial" charset="0"/>
            </a:endParaRPr>
          </a:p>
        </p:txBody>
      </p:sp>
      <p:grpSp>
        <p:nvGrpSpPr>
          <p:cNvPr id="2" name="Group 1"/>
          <p:cNvGrpSpPr/>
          <p:nvPr/>
        </p:nvGrpSpPr>
        <p:grpSpPr>
          <a:xfrm>
            <a:off x="-1" y="1585730"/>
            <a:ext cx="9143999" cy="4813130"/>
            <a:chOff x="-1" y="1585730"/>
            <a:chExt cx="9143999" cy="4813130"/>
          </a:xfrm>
        </p:grpSpPr>
        <p:sp>
          <p:nvSpPr>
            <p:cNvPr id="10" name="Title 1"/>
            <p:cNvSpPr txBox="1">
              <a:spLocks/>
            </p:cNvSpPr>
            <p:nvPr/>
          </p:nvSpPr>
          <p:spPr>
            <a:xfrm>
              <a:off x="-1" y="5617810"/>
              <a:ext cx="9143999"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Ari </a:t>
              </a:r>
              <a:r>
                <a:rPr lang="en-US" sz="3200" spc="-100" dirty="0" err="1" smtClean="0">
                  <a:solidFill>
                    <a:prstClr val="white"/>
                  </a:solidFill>
                  <a:latin typeface="Arial" charset="0"/>
                  <a:cs typeface="Arial" charset="0"/>
                </a:rPr>
                <a:t>Patrinos</a:t>
              </a:r>
              <a:r>
                <a:rPr lang="en-US" sz="3200" spc="-100" dirty="0" smtClean="0">
                  <a:solidFill>
                    <a:prstClr val="white"/>
                  </a:solidFill>
                  <a:latin typeface="Arial" charset="0"/>
                  <a:cs typeface="Arial" charset="0"/>
                </a:rPr>
                <a:t>, Ph.D.</a:t>
              </a:r>
              <a:endParaRPr lang="en-US" sz="3200" spc="-100" dirty="0">
                <a:solidFill>
                  <a:prstClr val="white"/>
                </a:solidFill>
                <a:latin typeface="Arial" charset="0"/>
                <a:cs typeface="Arial"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9616"/>
            <a:stretch/>
          </p:blipFill>
          <p:spPr bwMode="auto">
            <a:xfrm>
              <a:off x="845323" y="1585730"/>
              <a:ext cx="7465295" cy="3895664"/>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588479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69"/>
            <a:ext cx="9144000" cy="646331"/>
          </a:xfrm>
          <a:prstGeom prst="rect">
            <a:avLst/>
          </a:prstGeom>
        </p:spPr>
        <p:txBody>
          <a:bodyPr wrap="square">
            <a:spAutoFit/>
          </a:bodyPr>
          <a:lstStyle/>
          <a:p>
            <a:pPr algn="ctr">
              <a:defRPr/>
            </a:pPr>
            <a:r>
              <a:rPr lang="en-US" sz="3600" spc="-100" dirty="0" smtClean="0">
                <a:solidFill>
                  <a:srgbClr val="FFFF00"/>
                </a:solidFill>
                <a:cs typeface="Arial" pitchFamily="34" charset="0"/>
              </a:rPr>
              <a:t>Awards at 2013 ASHG Annual Meeting</a:t>
            </a:r>
            <a:endParaRPr lang="en-US" sz="3600" spc="-100" dirty="0">
              <a:solidFill>
                <a:srgbClr val="FFFF00"/>
              </a:solidFill>
              <a:cs typeface="Arial" pitchFamily="34" charset="0"/>
            </a:endParaRPr>
          </a:p>
        </p:txBody>
      </p:sp>
      <p:sp>
        <p:nvSpPr>
          <p:cNvPr id="13" name="TextBox 12"/>
          <p:cNvSpPr txBox="1"/>
          <p:nvPr/>
        </p:nvSpPr>
        <p:spPr>
          <a:xfrm>
            <a:off x="7318375"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17</a:t>
            </a:r>
            <a:endParaRPr lang="en-US" sz="2000" dirty="0">
              <a:solidFill>
                <a:srgbClr val="00ADDC">
                  <a:lumMod val="40000"/>
                  <a:lumOff val="60000"/>
                </a:srgbClr>
              </a:solidFill>
              <a:latin typeface="Arial" charset="0"/>
            </a:endParaRPr>
          </a:p>
        </p:txBody>
      </p:sp>
      <p:grpSp>
        <p:nvGrpSpPr>
          <p:cNvPr id="2" name="Group 1"/>
          <p:cNvGrpSpPr/>
          <p:nvPr/>
        </p:nvGrpSpPr>
        <p:grpSpPr>
          <a:xfrm>
            <a:off x="2906918" y="863623"/>
            <a:ext cx="3210562" cy="2237815"/>
            <a:chOff x="301441" y="1072487"/>
            <a:chExt cx="5443508" cy="3794215"/>
          </a:xfrm>
          <a:effectLst>
            <a:glow rad="228600">
              <a:schemeClr val="accent6">
                <a:satMod val="175000"/>
                <a:alpha val="40000"/>
              </a:schemeClr>
            </a:glow>
          </a:effectLst>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95" b="4531"/>
            <a:stretch/>
          </p:blipFill>
          <p:spPr bwMode="auto">
            <a:xfrm>
              <a:off x="301442" y="1072487"/>
              <a:ext cx="5443507" cy="213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621" b="4836"/>
            <a:stretch/>
          </p:blipFill>
          <p:spPr bwMode="auto">
            <a:xfrm>
              <a:off x="301441" y="3204476"/>
              <a:ext cx="5443507" cy="166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1333143" y="3536808"/>
            <a:ext cx="3352800" cy="2570384"/>
            <a:chOff x="5669572" y="718755"/>
            <a:chExt cx="3352800" cy="2570384"/>
          </a:xfrm>
        </p:grpSpPr>
        <p:sp>
          <p:nvSpPr>
            <p:cNvPr id="14" name="Title 1"/>
            <p:cNvSpPr txBox="1">
              <a:spLocks/>
            </p:cNvSpPr>
            <p:nvPr/>
          </p:nvSpPr>
          <p:spPr>
            <a:xfrm>
              <a:off x="5669572" y="2879564"/>
              <a:ext cx="3352800" cy="409575"/>
            </a:xfrm>
            <a:prstGeom prst="rect">
              <a:avLst/>
            </a:prstGeom>
          </p:spPr>
          <p:txBody>
            <a:bodyPr/>
            <a:lstStyle/>
            <a:p>
              <a:pPr algn="ctr" eaLnBrk="0" hangingPunct="0">
                <a:defRPr/>
              </a:pPr>
              <a:r>
                <a:rPr lang="en-US" sz="2000" spc="-100" dirty="0" err="1" smtClean="0">
                  <a:solidFill>
                    <a:prstClr val="white"/>
                  </a:solidFill>
                  <a:latin typeface="Arial" charset="0"/>
                  <a:cs typeface="Arial" charset="0"/>
                </a:rPr>
                <a:t>Aravinda</a:t>
              </a:r>
              <a:r>
                <a:rPr lang="en-US" sz="2000" spc="-100" dirty="0" smtClean="0">
                  <a:solidFill>
                    <a:prstClr val="white"/>
                  </a:solidFill>
                  <a:latin typeface="Arial" charset="0"/>
                  <a:cs typeface="Arial" charset="0"/>
                </a:rPr>
                <a:t> </a:t>
              </a:r>
              <a:r>
                <a:rPr lang="en-US" sz="2000" spc="-100" dirty="0" err="1" smtClean="0">
                  <a:solidFill>
                    <a:prstClr val="white"/>
                  </a:solidFill>
                  <a:latin typeface="Arial" charset="0"/>
                  <a:cs typeface="Arial" charset="0"/>
                </a:rPr>
                <a:t>Chakravarti</a:t>
              </a:r>
              <a:r>
                <a:rPr lang="en-US" sz="2000" spc="-100" dirty="0" smtClean="0">
                  <a:solidFill>
                    <a:prstClr val="white"/>
                  </a:solidFill>
                  <a:latin typeface="Arial" charset="0"/>
                  <a:cs typeface="Arial" charset="0"/>
                </a:rPr>
                <a:t>, Ph.D.</a:t>
              </a:r>
            </a:p>
            <a:p>
              <a:pPr algn="ctr" eaLnBrk="0" hangingPunct="0">
                <a:defRPr/>
              </a:pPr>
              <a:r>
                <a:rPr lang="en-US" sz="2000" spc="-100" dirty="0" smtClean="0">
                  <a:solidFill>
                    <a:srgbClr val="66FF33"/>
                  </a:solidFill>
                  <a:latin typeface="Arial" charset="0"/>
                  <a:cs typeface="Arial" charset="0"/>
                </a:rPr>
                <a:t>William Allan Award</a:t>
              </a:r>
              <a:endParaRPr lang="en-US" sz="2000" spc="-100" dirty="0">
                <a:solidFill>
                  <a:srgbClr val="66FF33"/>
                </a:solidFill>
                <a:latin typeface="Arial" charset="0"/>
                <a:cs typeface="Arial"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377" y="718755"/>
              <a:ext cx="1524000" cy="21812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4863743" y="3536808"/>
            <a:ext cx="2563369" cy="2586511"/>
            <a:chOff x="6053692" y="3553730"/>
            <a:chExt cx="2563369" cy="2586511"/>
          </a:xfrm>
        </p:grpSpPr>
        <p:sp>
          <p:nvSpPr>
            <p:cNvPr id="15" name="Title 1"/>
            <p:cNvSpPr txBox="1">
              <a:spLocks/>
            </p:cNvSpPr>
            <p:nvPr/>
          </p:nvSpPr>
          <p:spPr>
            <a:xfrm>
              <a:off x="6053692" y="5723382"/>
              <a:ext cx="2563369" cy="416859"/>
            </a:xfrm>
            <a:prstGeom prst="rect">
              <a:avLst/>
            </a:prstGeom>
          </p:spPr>
          <p:txBody>
            <a:bodyPr/>
            <a:lstStyle/>
            <a:p>
              <a:pPr algn="ctr" eaLnBrk="0" hangingPunct="0">
                <a:defRPr/>
              </a:pPr>
              <a:r>
                <a:rPr lang="en-US" sz="2000" spc="-100" dirty="0" smtClean="0">
                  <a:solidFill>
                    <a:prstClr val="white"/>
                  </a:solidFill>
                  <a:latin typeface="Arial" charset="0"/>
                  <a:cs typeface="Arial" charset="0"/>
                </a:rPr>
                <a:t>John Moran, Ph.D.</a:t>
              </a:r>
            </a:p>
            <a:p>
              <a:pPr algn="ctr" eaLnBrk="0" hangingPunct="0">
                <a:defRPr/>
              </a:pPr>
              <a:r>
                <a:rPr lang="en-US" sz="2000" spc="-100" dirty="0" smtClean="0">
                  <a:solidFill>
                    <a:srgbClr val="66FF33"/>
                  </a:solidFill>
                  <a:latin typeface="Arial" charset="0"/>
                  <a:cs typeface="Arial" charset="0"/>
                </a:rPr>
                <a:t>Curt Stern Award</a:t>
              </a:r>
              <a:endParaRPr lang="en-US" sz="2000" spc="-100" dirty="0">
                <a:solidFill>
                  <a:srgbClr val="66FF33"/>
                </a:solidFill>
                <a:latin typeface="Arial" charset="0"/>
                <a:cs typeface="Arial" charset="0"/>
              </a:endParaRPr>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3377" y="3553730"/>
              <a:ext cx="1524000" cy="218122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21537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7923"/>
            <a:ext cx="9144000" cy="1376377"/>
          </a:xfrm>
          <a:prstGeom prst="rect">
            <a:avLst/>
          </a:prstGeom>
        </p:spPr>
        <p:txBody>
          <a:bodyPr/>
          <a:lstStyle/>
          <a:p>
            <a:pPr algn="ctr">
              <a:defRPr/>
            </a:pPr>
            <a:r>
              <a:rPr lang="en-US" sz="3600" spc="-100" dirty="0" smtClean="0">
                <a:solidFill>
                  <a:srgbClr val="FFFF00"/>
                </a:solidFill>
                <a:latin typeface="Arial" charset="0"/>
                <a:cs typeface="Arial" pitchFamily="34" charset="0"/>
              </a:rPr>
              <a:t>2014 NAS John J. Carty Award</a:t>
            </a:r>
          </a:p>
          <a:p>
            <a:pPr algn="ctr">
              <a:defRPr/>
            </a:pPr>
            <a:r>
              <a:rPr lang="en-US" sz="3600" spc="-100" dirty="0">
                <a:solidFill>
                  <a:srgbClr val="FFFF00"/>
                </a:solidFill>
                <a:latin typeface="Arial" charset="0"/>
                <a:cs typeface="Arial" pitchFamily="34" charset="0"/>
              </a:rPr>
              <a:t>for the Advancement </a:t>
            </a:r>
            <a:r>
              <a:rPr lang="en-US" sz="3600" spc="-100" dirty="0" smtClean="0">
                <a:solidFill>
                  <a:srgbClr val="FFFF00"/>
                </a:solidFill>
                <a:latin typeface="Arial" charset="0"/>
                <a:cs typeface="Arial" pitchFamily="34" charset="0"/>
              </a:rPr>
              <a:t>of Science  </a:t>
            </a:r>
            <a:endParaRPr lang="en-US" sz="3600" spc="-100" dirty="0">
              <a:solidFill>
                <a:srgbClr val="FFFF00"/>
              </a:solidFill>
              <a:latin typeface="Arial" charset="0"/>
              <a:cs typeface="Arial" pitchFamily="34" charset="0"/>
            </a:endParaRPr>
          </a:p>
        </p:txBody>
      </p:sp>
      <p:sp>
        <p:nvSpPr>
          <p:cNvPr id="9" name="TextBox 8"/>
          <p:cNvSpPr txBox="1"/>
          <p:nvPr/>
        </p:nvSpPr>
        <p:spPr>
          <a:xfrm>
            <a:off x="7318375"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18</a:t>
            </a:r>
            <a:endParaRPr lang="en-US" sz="2000" dirty="0">
              <a:solidFill>
                <a:srgbClr val="00ADDC">
                  <a:lumMod val="40000"/>
                  <a:lumOff val="60000"/>
                </a:srgbClr>
              </a:solidFill>
              <a:latin typeface="Arial" charset="0"/>
            </a:endParaRPr>
          </a:p>
        </p:txBody>
      </p:sp>
      <p:grpSp>
        <p:nvGrpSpPr>
          <p:cNvPr id="2" name="Group 1"/>
          <p:cNvGrpSpPr/>
          <p:nvPr/>
        </p:nvGrpSpPr>
        <p:grpSpPr>
          <a:xfrm>
            <a:off x="-1" y="1828799"/>
            <a:ext cx="9143999" cy="5079361"/>
            <a:chOff x="-1" y="1828799"/>
            <a:chExt cx="9143999" cy="5079361"/>
          </a:xfrm>
        </p:grpSpPr>
        <p:sp>
          <p:nvSpPr>
            <p:cNvPr id="10" name="Title 1"/>
            <p:cNvSpPr txBox="1">
              <a:spLocks/>
            </p:cNvSpPr>
            <p:nvPr/>
          </p:nvSpPr>
          <p:spPr>
            <a:xfrm>
              <a:off x="-1" y="6127110"/>
              <a:ext cx="9143999"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Joe </a:t>
              </a:r>
              <a:r>
                <a:rPr lang="en-US" sz="3200" spc="-100" dirty="0" err="1" smtClean="0">
                  <a:solidFill>
                    <a:prstClr val="white"/>
                  </a:solidFill>
                  <a:latin typeface="Arial" charset="0"/>
                  <a:cs typeface="Arial" charset="0"/>
                </a:rPr>
                <a:t>DeRisi</a:t>
              </a:r>
              <a:r>
                <a:rPr lang="en-US" sz="3200" spc="-100" dirty="0" smtClean="0">
                  <a:solidFill>
                    <a:prstClr val="white"/>
                  </a:solidFill>
                  <a:latin typeface="Arial" charset="0"/>
                  <a:cs typeface="Arial" charset="0"/>
                </a:rPr>
                <a:t>, Ph.D.</a:t>
              </a:r>
              <a:endParaRPr lang="en-US" sz="3200" spc="-100" dirty="0">
                <a:solidFill>
                  <a:prstClr val="white"/>
                </a:solidFill>
                <a:latin typeface="Arial" charset="0"/>
                <a:cs typeface="Arial"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966" y="1828799"/>
              <a:ext cx="3276423" cy="426050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21475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7924"/>
            <a:ext cx="9144000" cy="758196"/>
          </a:xfrm>
          <a:prstGeom prst="rect">
            <a:avLst/>
          </a:prstGeom>
        </p:spPr>
        <p:txBody>
          <a:bodyPr/>
          <a:lstStyle/>
          <a:p>
            <a:pPr algn="ctr">
              <a:defRPr/>
            </a:pPr>
            <a:r>
              <a:rPr lang="en-US" sz="3600" spc="-100" dirty="0" smtClean="0">
                <a:solidFill>
                  <a:srgbClr val="FFFF00"/>
                </a:solidFill>
                <a:latin typeface="Arial" charset="0"/>
                <a:cs typeface="Arial" pitchFamily="34" charset="0"/>
              </a:rPr>
              <a:t>2014 Breakthrough </a:t>
            </a:r>
            <a:r>
              <a:rPr lang="en-US" sz="3600" spc="-100" dirty="0">
                <a:solidFill>
                  <a:srgbClr val="FFFF00"/>
                </a:solidFill>
                <a:latin typeface="Arial" charset="0"/>
                <a:cs typeface="Arial" pitchFamily="34" charset="0"/>
              </a:rPr>
              <a:t>Prize in Life Sciences</a:t>
            </a:r>
            <a:endParaRPr lang="en-US" sz="3600" spc="-100" dirty="0" smtClean="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600" spc="-100" dirty="0">
              <a:solidFill>
                <a:srgbClr val="FFFF00"/>
              </a:solidFill>
              <a:latin typeface="Arial" charset="0"/>
              <a:cs typeface="Arial" pitchFamily="34" charset="0"/>
            </a:endParaRPr>
          </a:p>
        </p:txBody>
      </p:sp>
      <p:sp>
        <p:nvSpPr>
          <p:cNvPr id="9" name="TextBox 8"/>
          <p:cNvSpPr txBox="1"/>
          <p:nvPr/>
        </p:nvSpPr>
        <p:spPr>
          <a:xfrm>
            <a:off x="7318375"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19</a:t>
            </a:r>
            <a:endParaRPr lang="en-US" sz="2000" dirty="0">
              <a:solidFill>
                <a:srgbClr val="00ADDC">
                  <a:lumMod val="40000"/>
                  <a:lumOff val="60000"/>
                </a:srgbClr>
              </a:solidFill>
              <a:latin typeface="Arial" charset="0"/>
            </a:endParaRPr>
          </a:p>
        </p:txBody>
      </p:sp>
      <p:grpSp>
        <p:nvGrpSpPr>
          <p:cNvPr id="2" name="Group 1"/>
          <p:cNvGrpSpPr/>
          <p:nvPr/>
        </p:nvGrpSpPr>
        <p:grpSpPr>
          <a:xfrm>
            <a:off x="-1875876" y="979199"/>
            <a:ext cx="10670016" cy="5928961"/>
            <a:chOff x="-1875876" y="979199"/>
            <a:chExt cx="10670016" cy="5928961"/>
          </a:xfrm>
        </p:grpSpPr>
        <p:sp>
          <p:nvSpPr>
            <p:cNvPr id="10" name="Title 1"/>
            <p:cNvSpPr txBox="1">
              <a:spLocks/>
            </p:cNvSpPr>
            <p:nvPr/>
          </p:nvSpPr>
          <p:spPr>
            <a:xfrm>
              <a:off x="-1875876" y="6127110"/>
              <a:ext cx="9143999"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Rick </a:t>
              </a:r>
              <a:r>
                <a:rPr lang="en-US" sz="3200" spc="-100" dirty="0" err="1" smtClean="0">
                  <a:solidFill>
                    <a:prstClr val="white"/>
                  </a:solidFill>
                  <a:latin typeface="Arial" charset="0"/>
                  <a:cs typeface="Arial" charset="0"/>
                </a:rPr>
                <a:t>Lifton</a:t>
              </a:r>
              <a:r>
                <a:rPr lang="en-US" sz="3200" spc="-100" dirty="0" smtClean="0">
                  <a:solidFill>
                    <a:prstClr val="white"/>
                  </a:solidFill>
                  <a:latin typeface="Arial" charset="0"/>
                  <a:cs typeface="Arial" charset="0"/>
                </a:rPr>
                <a:t>, M.D., Ph.D.</a:t>
              </a:r>
              <a:endParaRPr lang="en-US" sz="3200" spc="-100" dirty="0">
                <a:solidFill>
                  <a:prstClr val="white"/>
                </a:solidFill>
                <a:latin typeface="Arial" charset="0"/>
                <a:cs typeface="Arial" charset="0"/>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692" t="24386" r="5261" b="7453"/>
            <a:stretch/>
          </p:blipFill>
          <p:spPr bwMode="auto">
            <a:xfrm>
              <a:off x="1443313" y="979199"/>
              <a:ext cx="7350827" cy="3752602"/>
            </a:xfrm>
            <a:prstGeom prst="rect">
              <a:avLst/>
            </a:prstGeom>
            <a:noFill/>
            <a:ln>
              <a:noFill/>
            </a:ln>
            <a:effectLst>
              <a:glow rad="228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32" y="3213734"/>
              <a:ext cx="4089381" cy="283293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644699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738" y="9693"/>
            <a:ext cx="9144001" cy="12954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Elected to the Institute of Medicine</a:t>
            </a:r>
          </a:p>
        </p:txBody>
      </p:sp>
      <p:sp>
        <p:nvSpPr>
          <p:cNvPr id="8" name="TextBox 7"/>
          <p:cNvSpPr txBox="1"/>
          <p:nvPr/>
        </p:nvSpPr>
        <p:spPr>
          <a:xfrm>
            <a:off x="7318375" y="6410926"/>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20</a:t>
            </a:r>
            <a:endParaRPr lang="en-US" sz="2000" dirty="0">
              <a:solidFill>
                <a:srgbClr val="00ADDC">
                  <a:lumMod val="40000"/>
                  <a:lumOff val="60000"/>
                </a:srgbClr>
              </a:solidFill>
              <a:latin typeface="Arial" charset="0"/>
            </a:endParaRPr>
          </a:p>
        </p:txBody>
      </p:sp>
      <p:grpSp>
        <p:nvGrpSpPr>
          <p:cNvPr id="14" name="Group 13"/>
          <p:cNvGrpSpPr/>
          <p:nvPr/>
        </p:nvGrpSpPr>
        <p:grpSpPr>
          <a:xfrm>
            <a:off x="528202" y="1181100"/>
            <a:ext cx="7870218" cy="4746416"/>
            <a:chOff x="607032" y="1016000"/>
            <a:chExt cx="7870218" cy="4746416"/>
          </a:xfrm>
        </p:grpSpPr>
        <p:sp>
          <p:nvSpPr>
            <p:cNvPr id="7" name="Title 1"/>
            <p:cNvSpPr txBox="1">
              <a:spLocks/>
            </p:cNvSpPr>
            <p:nvPr/>
          </p:nvSpPr>
          <p:spPr bwMode="auto">
            <a:xfrm>
              <a:off x="607032" y="1801812"/>
              <a:ext cx="4240212" cy="351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spcBef>
                  <a:spcPts val="700"/>
                </a:spcBef>
                <a:buClr>
                  <a:srgbClr val="D6ECFF"/>
                </a:buClr>
                <a:buSzPct val="95000"/>
              </a:pPr>
              <a:r>
                <a:rPr lang="en-US" sz="2800" dirty="0" smtClean="0">
                  <a:solidFill>
                    <a:prstClr val="white"/>
                  </a:solidFill>
                </a:rPr>
                <a:t>David </a:t>
              </a:r>
              <a:r>
                <a:rPr lang="en-US" sz="2800" dirty="0" err="1" smtClean="0">
                  <a:solidFill>
                    <a:prstClr val="white"/>
                  </a:solidFill>
                </a:rPr>
                <a:t>DeMets</a:t>
              </a:r>
              <a:endParaRPr lang="en-US" sz="2800" dirty="0" smtClean="0">
                <a:solidFill>
                  <a:prstClr val="white"/>
                </a:solidFill>
              </a:endParaRPr>
            </a:p>
            <a:p>
              <a:pPr marL="68263" indent="0">
                <a:spcBef>
                  <a:spcPts val="700"/>
                </a:spcBef>
                <a:buClr>
                  <a:srgbClr val="D6ECFF"/>
                </a:buClr>
                <a:buSzPct val="95000"/>
              </a:pPr>
              <a:r>
                <a:rPr lang="en-US" sz="2800" dirty="0" smtClean="0">
                  <a:solidFill>
                    <a:prstClr val="white"/>
                  </a:solidFill>
                </a:rPr>
                <a:t>Judy Garber</a:t>
              </a:r>
            </a:p>
            <a:p>
              <a:pPr marL="68263" indent="0">
                <a:spcBef>
                  <a:spcPts val="700"/>
                </a:spcBef>
                <a:buClr>
                  <a:srgbClr val="D6ECFF"/>
                </a:buClr>
                <a:buSzPct val="95000"/>
              </a:pPr>
              <a:r>
                <a:rPr lang="en-US" sz="2800" dirty="0" smtClean="0">
                  <a:solidFill>
                    <a:prstClr val="white"/>
                  </a:solidFill>
                </a:rPr>
                <a:t>Richard </a:t>
              </a:r>
              <a:r>
                <a:rPr lang="en-US" sz="2800" dirty="0" err="1" smtClean="0">
                  <a:solidFill>
                    <a:prstClr val="white"/>
                  </a:solidFill>
                </a:rPr>
                <a:t>Kolodner</a:t>
              </a:r>
              <a:endParaRPr lang="en-US" sz="2800" dirty="0" smtClean="0">
                <a:solidFill>
                  <a:prstClr val="white"/>
                </a:solidFill>
              </a:endParaRPr>
            </a:p>
            <a:p>
              <a:pPr marL="68263" indent="0">
                <a:spcBef>
                  <a:spcPts val="700"/>
                </a:spcBef>
                <a:buClr>
                  <a:srgbClr val="D6ECFF"/>
                </a:buClr>
                <a:buSzPct val="95000"/>
              </a:pPr>
              <a:r>
                <a:rPr lang="en-US" sz="2800" dirty="0" smtClean="0">
                  <a:solidFill>
                    <a:prstClr val="white"/>
                  </a:solidFill>
                </a:rPr>
                <a:t>Brendan Lee</a:t>
              </a:r>
            </a:p>
            <a:p>
              <a:pPr marL="68263" indent="0">
                <a:spcBef>
                  <a:spcPts val="700"/>
                </a:spcBef>
                <a:buClr>
                  <a:srgbClr val="D6ECFF"/>
                </a:buClr>
                <a:buSzPct val="95000"/>
              </a:pPr>
              <a:r>
                <a:rPr lang="en-US" sz="2800" dirty="0" smtClean="0">
                  <a:solidFill>
                    <a:prstClr val="white"/>
                  </a:solidFill>
                </a:rPr>
                <a:t>Pamela </a:t>
              </a:r>
              <a:r>
                <a:rPr lang="en-US" sz="2800" dirty="0" err="1" smtClean="0">
                  <a:solidFill>
                    <a:prstClr val="white"/>
                  </a:solidFill>
                </a:rPr>
                <a:t>Sklar</a:t>
              </a:r>
              <a:endParaRPr lang="en-US" sz="2800" dirty="0" smtClean="0">
                <a:solidFill>
                  <a:prstClr val="white"/>
                </a:solidFill>
              </a:endParaRPr>
            </a:p>
            <a:p>
              <a:pPr marL="68263" indent="0">
                <a:spcBef>
                  <a:spcPts val="700"/>
                </a:spcBef>
                <a:buClr>
                  <a:srgbClr val="D6ECFF"/>
                </a:buClr>
                <a:buSzPct val="95000"/>
              </a:pPr>
              <a:r>
                <a:rPr lang="en-US" sz="2800" dirty="0" smtClean="0">
                  <a:solidFill>
                    <a:prstClr val="white"/>
                  </a:solidFill>
                </a:rPr>
                <a:t>Chris Walsh</a:t>
              </a:r>
              <a:endParaRPr lang="en-US" sz="3000" dirty="0" smtClean="0">
                <a:solidFill>
                  <a:prstClr val="white"/>
                </a:solidFill>
              </a:endParaRPr>
            </a:p>
            <a:p>
              <a:pPr marL="68263" indent="0">
                <a:spcBef>
                  <a:spcPts val="700"/>
                </a:spcBef>
                <a:buClr>
                  <a:srgbClr val="D6ECFF"/>
                </a:buClr>
                <a:buSzPct val="95000"/>
              </a:pPr>
              <a:endParaRPr lang="en-US" sz="3000" dirty="0">
                <a:solidFill>
                  <a:prstClr val="white"/>
                </a:solidFill>
              </a:endParaRPr>
            </a:p>
          </p:txBody>
        </p:sp>
        <p:grpSp>
          <p:nvGrpSpPr>
            <p:cNvPr id="12" name="Group 11"/>
            <p:cNvGrpSpPr/>
            <p:nvPr/>
          </p:nvGrpSpPr>
          <p:grpSpPr>
            <a:xfrm>
              <a:off x="4781550" y="1016000"/>
              <a:ext cx="3695700" cy="4746416"/>
              <a:chOff x="4514850" y="863600"/>
              <a:chExt cx="3695700" cy="4746416"/>
            </a:xfrm>
          </p:grpSpPr>
          <p:pic>
            <p:nvPicPr>
              <p:cNvPr id="6" name="Picture 4" descr="http://t3.gstatic.com/images?q=tbn:ANd9GcS1X581iX60d8hpthpMRpNnAnIzNvjV2T0sfwR4uWLfC9E0p_7A"/>
              <p:cNvPicPr>
                <a:picLocks noChangeAspect="1" noChangeArrowheads="1"/>
              </p:cNvPicPr>
              <p:nvPr/>
            </p:nvPicPr>
            <p:blipFill>
              <a:blip r:embed="rId3" cstate="print"/>
              <a:srcRect/>
              <a:stretch>
                <a:fillRect/>
              </a:stretch>
            </p:blipFill>
            <p:spPr bwMode="auto">
              <a:xfrm>
                <a:off x="4514850" y="863600"/>
                <a:ext cx="3695700" cy="3695700"/>
              </a:xfrm>
              <a:prstGeom prst="rect">
                <a:avLst/>
              </a:prstGeom>
              <a:noFill/>
              <a:ln w="111125">
                <a:solidFill>
                  <a:schemeClr val="tx1"/>
                </a:solidFill>
                <a:miter lim="800000"/>
                <a:headEnd/>
                <a:tailEnd/>
              </a:ln>
            </p:spPr>
          </p:pic>
          <p:pic>
            <p:nvPicPr>
              <p:cNvPr id="23554" name="Picture 2" descr="Institute of Medicine of the National Academies">
                <a:hlinkClick r:id="rId4"/>
              </p:cNvPr>
              <p:cNvPicPr>
                <a:picLocks noChangeAspect="1" noChangeArrowheads="1"/>
              </p:cNvPicPr>
              <p:nvPr/>
            </p:nvPicPr>
            <p:blipFill>
              <a:blip r:embed="rId5" cstate="print"/>
              <a:srcRect l="21971"/>
              <a:stretch>
                <a:fillRect/>
              </a:stretch>
            </p:blipFill>
            <p:spPr bwMode="auto">
              <a:xfrm>
                <a:off x="4514850" y="4712888"/>
                <a:ext cx="3695700" cy="897128"/>
              </a:xfrm>
              <a:prstGeom prst="rect">
                <a:avLst/>
              </a:prstGeom>
              <a:noFill/>
              <a:ln w="111125">
                <a:solidFill>
                  <a:schemeClr val="tx1"/>
                </a:solidFill>
              </a:ln>
            </p:spPr>
          </p:pic>
        </p:grpSp>
      </p:grpSp>
    </p:spTree>
    <p:extLst>
      <p:ext uri="{BB962C8B-B14F-4D97-AF65-F5344CB8AC3E}">
        <p14:creationId xmlns:p14="http://schemas.microsoft.com/office/powerpoint/2010/main" val="32691921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738" y="7604"/>
            <a:ext cx="9144001" cy="60895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Elected to AAAS</a:t>
            </a:r>
          </a:p>
        </p:txBody>
      </p:sp>
      <p:grpSp>
        <p:nvGrpSpPr>
          <p:cNvPr id="8" name="Group 7"/>
          <p:cNvGrpSpPr/>
          <p:nvPr/>
        </p:nvGrpSpPr>
        <p:grpSpPr>
          <a:xfrm>
            <a:off x="162470" y="1172210"/>
            <a:ext cx="9131300" cy="4939030"/>
            <a:chOff x="162470" y="1172210"/>
            <a:chExt cx="9131300" cy="4939030"/>
          </a:xfrm>
        </p:grpSpPr>
        <p:pic>
          <p:nvPicPr>
            <p:cNvPr id="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862" y="4578350"/>
              <a:ext cx="5376153" cy="153289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162470" y="1172210"/>
              <a:ext cx="9131300" cy="331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84163" indent="0">
                <a:spcBef>
                  <a:spcPts val="700"/>
                </a:spcBef>
                <a:buClr>
                  <a:srgbClr val="D6ECFF"/>
                </a:buClr>
                <a:buSzPct val="95000"/>
              </a:pPr>
              <a:r>
                <a:rPr lang="en-US" sz="2800" dirty="0">
                  <a:solidFill>
                    <a:prstClr val="white"/>
                  </a:solidFill>
                </a:rPr>
                <a:t>James Broach</a:t>
              </a:r>
            </a:p>
            <a:p>
              <a:pPr marL="284163" indent="0">
                <a:spcBef>
                  <a:spcPts val="700"/>
                </a:spcBef>
                <a:buClr>
                  <a:srgbClr val="D6ECFF"/>
                </a:buClr>
                <a:buSzPct val="95000"/>
              </a:pPr>
              <a:r>
                <a:rPr lang="en-US" sz="2800" dirty="0">
                  <a:solidFill>
                    <a:prstClr val="white"/>
                  </a:solidFill>
                </a:rPr>
                <a:t>Frederic Bushman</a:t>
              </a:r>
            </a:p>
            <a:p>
              <a:pPr marL="284163" indent="0">
                <a:spcBef>
                  <a:spcPts val="700"/>
                </a:spcBef>
                <a:buClr>
                  <a:srgbClr val="D6ECFF"/>
                </a:buClr>
                <a:buSzPct val="95000"/>
              </a:pPr>
              <a:r>
                <a:rPr lang="en-US" sz="2800" dirty="0">
                  <a:solidFill>
                    <a:prstClr val="white"/>
                  </a:solidFill>
                </a:rPr>
                <a:t>Peter </a:t>
              </a:r>
              <a:r>
                <a:rPr lang="en-US" sz="2800" dirty="0" err="1">
                  <a:solidFill>
                    <a:prstClr val="white"/>
                  </a:solidFill>
                </a:rPr>
                <a:t>Cherbas</a:t>
              </a:r>
              <a:endParaRPr lang="en-US" sz="2800" dirty="0">
                <a:solidFill>
                  <a:prstClr val="white"/>
                </a:solidFill>
              </a:endParaRPr>
            </a:p>
            <a:p>
              <a:pPr marL="284163" indent="0">
                <a:spcBef>
                  <a:spcPts val="700"/>
                </a:spcBef>
                <a:buClr>
                  <a:srgbClr val="D6ECFF"/>
                </a:buClr>
                <a:buSzPct val="95000"/>
              </a:pPr>
              <a:r>
                <a:rPr lang="en-US" sz="2800" dirty="0">
                  <a:solidFill>
                    <a:prstClr val="white"/>
                  </a:solidFill>
                </a:rPr>
                <a:t>Harold Craighead</a:t>
              </a:r>
            </a:p>
            <a:p>
              <a:pPr marL="284163" indent="0">
                <a:spcBef>
                  <a:spcPts val="700"/>
                </a:spcBef>
                <a:buClr>
                  <a:srgbClr val="D6ECFF"/>
                </a:buClr>
                <a:buSzPct val="95000"/>
              </a:pPr>
              <a:r>
                <a:rPr lang="en-US" sz="2800" dirty="0">
                  <a:solidFill>
                    <a:prstClr val="white"/>
                  </a:solidFill>
                </a:rPr>
                <a:t>Job Dekker</a:t>
              </a:r>
            </a:p>
            <a:p>
              <a:pPr marL="284163" indent="0">
                <a:spcBef>
                  <a:spcPts val="700"/>
                </a:spcBef>
                <a:buClr>
                  <a:srgbClr val="D6ECFF"/>
                </a:buClr>
                <a:buSzPct val="95000"/>
              </a:pPr>
              <a:r>
                <a:rPr lang="en-US" sz="2800" dirty="0">
                  <a:solidFill>
                    <a:prstClr val="white"/>
                  </a:solidFill>
                </a:rPr>
                <a:t>David Goldstein</a:t>
              </a:r>
            </a:p>
            <a:p>
              <a:pPr marL="0" indent="0">
                <a:spcBef>
                  <a:spcPts val="700"/>
                </a:spcBef>
                <a:buClr>
                  <a:srgbClr val="D6ECFF"/>
                </a:buClr>
                <a:buSzPct val="95000"/>
              </a:pPr>
              <a:r>
                <a:rPr lang="en-US" sz="2800" dirty="0">
                  <a:solidFill>
                    <a:prstClr val="white"/>
                  </a:solidFill>
                </a:rPr>
                <a:t>Robert Grossman</a:t>
              </a:r>
            </a:p>
            <a:p>
              <a:pPr marL="0" indent="0">
                <a:spcBef>
                  <a:spcPts val="700"/>
                </a:spcBef>
                <a:buClr>
                  <a:srgbClr val="D6ECFF"/>
                </a:buClr>
                <a:buSzPct val="95000"/>
              </a:pPr>
              <a:r>
                <a:rPr lang="en-US" sz="2800" dirty="0">
                  <a:solidFill>
                    <a:prstClr val="white"/>
                  </a:solidFill>
                </a:rPr>
                <a:t>Kent Lloyd</a:t>
              </a:r>
            </a:p>
            <a:p>
              <a:pPr marL="0" indent="0">
                <a:spcBef>
                  <a:spcPts val="700"/>
                </a:spcBef>
                <a:buClr>
                  <a:srgbClr val="D6ECFF"/>
                </a:buClr>
                <a:buSzPct val="95000"/>
              </a:pPr>
              <a:r>
                <a:rPr lang="en-US" sz="2800" dirty="0">
                  <a:solidFill>
                    <a:prstClr val="white"/>
                  </a:solidFill>
                </a:rPr>
                <a:t>Carole </a:t>
              </a:r>
              <a:r>
                <a:rPr lang="en-US" sz="2800" dirty="0" err="1">
                  <a:solidFill>
                    <a:prstClr val="white"/>
                  </a:solidFill>
                </a:rPr>
                <a:t>Ober</a:t>
              </a:r>
              <a:endParaRPr lang="en-US" sz="2800" dirty="0">
                <a:solidFill>
                  <a:prstClr val="white"/>
                </a:solidFill>
              </a:endParaRPr>
            </a:p>
            <a:p>
              <a:pPr marL="0" indent="0">
                <a:spcBef>
                  <a:spcPts val="700"/>
                </a:spcBef>
                <a:buClr>
                  <a:srgbClr val="D6ECFF"/>
                </a:buClr>
                <a:buSzPct val="95000"/>
              </a:pPr>
              <a:r>
                <a:rPr lang="en-US" sz="2800" dirty="0">
                  <a:solidFill>
                    <a:prstClr val="white"/>
                  </a:solidFill>
                </a:rPr>
                <a:t>Bing </a:t>
              </a:r>
              <a:r>
                <a:rPr lang="en-US" sz="2800" dirty="0" err="1">
                  <a:solidFill>
                    <a:prstClr val="white"/>
                  </a:solidFill>
                </a:rPr>
                <a:t>Ren</a:t>
              </a:r>
              <a:endParaRPr lang="en-US" sz="2800" dirty="0">
                <a:solidFill>
                  <a:prstClr val="white"/>
                </a:solidFill>
              </a:endParaRPr>
            </a:p>
            <a:p>
              <a:pPr marL="0" indent="0">
                <a:spcBef>
                  <a:spcPts val="700"/>
                </a:spcBef>
                <a:buClr>
                  <a:srgbClr val="D6ECFF"/>
                </a:buClr>
                <a:buSzPct val="95000"/>
              </a:pPr>
              <a:r>
                <a:rPr lang="en-US" sz="2800" dirty="0">
                  <a:solidFill>
                    <a:prstClr val="white"/>
                  </a:solidFill>
                </a:rPr>
                <a:t>Shankar </a:t>
              </a:r>
              <a:r>
                <a:rPr lang="en-US" sz="2800" dirty="0" err="1">
                  <a:solidFill>
                    <a:prstClr val="white"/>
                  </a:solidFill>
                </a:rPr>
                <a:t>Subramaniam</a:t>
              </a:r>
              <a:endParaRPr lang="en-US" sz="2800" dirty="0">
                <a:solidFill>
                  <a:prstClr val="white"/>
                </a:solidFill>
              </a:endParaRPr>
            </a:p>
            <a:p>
              <a:pPr marL="0" indent="0">
                <a:spcBef>
                  <a:spcPts val="700"/>
                </a:spcBef>
                <a:buClr>
                  <a:srgbClr val="D6ECFF"/>
                </a:buClr>
                <a:buSzPct val="95000"/>
              </a:pPr>
              <a:endParaRPr lang="en-US" sz="2800" dirty="0" smtClean="0">
                <a:solidFill>
                  <a:prstClr val="white"/>
                </a:solidFill>
              </a:endParaRPr>
            </a:p>
          </p:txBody>
        </p:sp>
      </p:grpSp>
      <p:sp>
        <p:nvSpPr>
          <p:cNvPr id="6" name="TextBox 5"/>
          <p:cNvSpPr txBox="1"/>
          <p:nvPr/>
        </p:nvSpPr>
        <p:spPr>
          <a:xfrm>
            <a:off x="7318375" y="6410926"/>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21</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2834776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9427"/>
            <a:ext cx="9144000" cy="685800"/>
          </a:xfrm>
        </p:spPr>
        <p:txBody>
          <a:bodyPr/>
          <a:lstStyle/>
          <a:p>
            <a:pPr algn="ctr">
              <a:defRPr/>
            </a:pPr>
            <a:r>
              <a:rPr lang="en-US" sz="3200" b="1" dirty="0" smtClean="0">
                <a:solidFill>
                  <a:srgbClr val="FFFF00"/>
                </a:solidFill>
                <a:latin typeface="Arial" pitchFamily="34" charset="0"/>
                <a:cs typeface="Arial" pitchFamily="34" charset="0"/>
              </a:rPr>
              <a:t>NCHPEG Transitions to The Jackson Laboratory</a:t>
            </a:r>
            <a:endParaRPr lang="en-US" sz="3200" b="1" dirty="0">
              <a:solidFill>
                <a:srgbClr val="FFFF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882" y="1089402"/>
            <a:ext cx="5904762" cy="1638095"/>
          </a:xfrm>
          <a:prstGeom prst="rect">
            <a:avLst/>
          </a:prstGeom>
          <a:effectLst>
            <a:glow rad="228600">
              <a:schemeClr val="accent5">
                <a:satMod val="175000"/>
                <a:alpha val="40000"/>
              </a:schemeClr>
            </a:glow>
          </a:effectLst>
        </p:spPr>
      </p:pic>
      <p:sp>
        <p:nvSpPr>
          <p:cNvPr id="3" name="TextBox 2"/>
          <p:cNvSpPr txBox="1"/>
          <p:nvPr/>
        </p:nvSpPr>
        <p:spPr>
          <a:xfrm>
            <a:off x="93274" y="3103188"/>
            <a:ext cx="8877300" cy="2862322"/>
          </a:xfrm>
          <a:prstGeom prst="rect">
            <a:avLst/>
          </a:prstGeom>
          <a:noFill/>
        </p:spPr>
        <p:txBody>
          <a:bodyPr wrap="square" rtlCol="0">
            <a:spAutoFit/>
          </a:bodyPr>
          <a:lstStyle/>
          <a:p>
            <a:pPr marL="342900" indent="-342900" defTabSz="685800">
              <a:buClr>
                <a:schemeClr val="tx1"/>
              </a:buClr>
              <a:buFont typeface="Wingdings" pitchFamily="2" charset="2"/>
              <a:buChar char="§"/>
            </a:pPr>
            <a:r>
              <a:rPr lang="en-US" sz="2500" b="1" dirty="0" smtClean="0">
                <a:cs typeface="Arial" panose="020B0604020202020204" pitchFamily="34" charset="0"/>
              </a:rPr>
              <a:t>The Jackson Laboratory plans to expand healthcare 	professional continuing education</a:t>
            </a:r>
          </a:p>
          <a:p>
            <a:pPr marL="342900" indent="-342900" defTabSz="685800">
              <a:spcBef>
                <a:spcPts val="1800"/>
              </a:spcBef>
              <a:buClr>
                <a:schemeClr val="tx1"/>
              </a:buClr>
              <a:buFont typeface="Wingdings" pitchFamily="2" charset="2"/>
              <a:buChar char="§"/>
            </a:pPr>
            <a:r>
              <a:rPr lang="en-US" sz="2500" b="1" dirty="0" smtClean="0">
                <a:cs typeface="Arial" panose="020B0604020202020204" pitchFamily="34" charset="0"/>
              </a:rPr>
              <a:t>Shared opportunity with key former NCHPEG members 	moving to JAX to create new curricula and programs</a:t>
            </a:r>
          </a:p>
          <a:p>
            <a:pPr marL="342900" indent="-342900" defTabSz="685800">
              <a:spcBef>
                <a:spcPts val="1800"/>
              </a:spcBef>
              <a:buClr>
                <a:schemeClr val="tx1"/>
              </a:buClr>
              <a:buFont typeface="Wingdings" pitchFamily="2" charset="2"/>
              <a:buChar char="§"/>
            </a:pPr>
            <a:r>
              <a:rPr lang="en-US" sz="2500" b="1" dirty="0" smtClean="0">
                <a:cs typeface="Arial" panose="020B0604020202020204" pitchFamily="34" charset="0"/>
              </a:rPr>
              <a:t>Will temporarily maintain NCHPEG </a:t>
            </a:r>
            <a:r>
              <a:rPr lang="en-US" sz="2500" b="1" dirty="0">
                <a:cs typeface="Arial" panose="020B0604020202020204" pitchFamily="34" charset="0"/>
              </a:rPr>
              <a:t>education </a:t>
            </a:r>
            <a:r>
              <a:rPr lang="en-US" sz="2500" b="1" dirty="0" smtClean="0">
                <a:cs typeface="Arial" panose="020B0604020202020204" pitchFamily="34" charset="0"/>
              </a:rPr>
              <a:t>	programs and website at nchpeg.org </a:t>
            </a:r>
          </a:p>
        </p:txBody>
      </p:sp>
      <p:sp>
        <p:nvSpPr>
          <p:cNvPr id="9" name="TextBox 8"/>
          <p:cNvSpPr txBox="1"/>
          <p:nvPr/>
        </p:nvSpPr>
        <p:spPr>
          <a:xfrm>
            <a:off x="7318375" y="6408798"/>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22</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915925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457200" y="5770"/>
            <a:ext cx="8229600" cy="914400"/>
          </a:xfrm>
        </p:spPr>
        <p:txBody>
          <a:bodyPr/>
          <a:lstStyle/>
          <a:p>
            <a:pPr algn="ctr">
              <a:defRPr/>
            </a:pPr>
            <a:r>
              <a:rPr lang="en-US" sz="3600" b="1" dirty="0" smtClean="0">
                <a:solidFill>
                  <a:srgbClr val="FFFF00"/>
                </a:solidFill>
                <a:latin typeface="Arial" charset="0"/>
                <a:cs typeface="Arial" charset="0"/>
              </a:rPr>
              <a:t>Presidential Commission for the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Study of Bioethical Issues</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375" y="6410325"/>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23</a:t>
            </a:r>
            <a:endParaRPr lang="en-US" sz="2000" b="1" dirty="0">
              <a:solidFill>
                <a:srgbClr val="00ADDC">
                  <a:lumMod val="40000"/>
                  <a:lumOff val="60000"/>
                </a:srgbClr>
              </a:solidFill>
              <a:latin typeface="Arial" charset="0"/>
            </a:endParaRPr>
          </a:p>
        </p:txBody>
      </p:sp>
      <p:pic>
        <p:nvPicPr>
          <p:cNvPr id="1027" name="Picture 3"/>
          <p:cNvPicPr>
            <a:picLocks noGrp="1" noChangeAspect="1" noChangeArrowheads="1"/>
          </p:cNvPicPr>
          <p:nvPr>
            <p:ph sz="half" idx="1"/>
          </p:nvPr>
        </p:nvPicPr>
        <p:blipFill>
          <a:blip r:embed="rId3" cstate="print"/>
          <a:srcRect/>
          <a:stretch>
            <a:fillRect/>
          </a:stretch>
        </p:blipFill>
        <p:spPr bwMode="auto">
          <a:xfrm>
            <a:off x="5867400" y="1752600"/>
            <a:ext cx="3017308" cy="4525962"/>
          </a:xfrm>
          <a:prstGeom prst="rect">
            <a:avLst/>
          </a:prstGeom>
          <a:noFill/>
          <a:ln w="9525">
            <a:noFill/>
            <a:miter lim="800000"/>
            <a:headEnd/>
            <a:tailEnd/>
          </a:ln>
          <a:effectLst>
            <a:softEdge rad="63500"/>
          </a:effectLst>
        </p:spPr>
      </p:pic>
      <p:pic>
        <p:nvPicPr>
          <p:cNvPr id="1028" name="Picture 4"/>
          <p:cNvPicPr>
            <a:picLocks noChangeAspect="1" noChangeArrowheads="1"/>
          </p:cNvPicPr>
          <p:nvPr/>
        </p:nvPicPr>
        <p:blipFill>
          <a:blip r:embed="rId4" cstate="print"/>
          <a:srcRect l="59500" t="12667" r="9500" b="15333"/>
          <a:stretch>
            <a:fillRect/>
          </a:stretch>
        </p:blipFill>
        <p:spPr bwMode="auto">
          <a:xfrm>
            <a:off x="266700" y="1752600"/>
            <a:ext cx="5161844" cy="4495800"/>
          </a:xfrm>
          <a:prstGeom prst="rect">
            <a:avLst/>
          </a:prstGeom>
          <a:noFill/>
          <a:ln w="9525">
            <a:noFill/>
            <a:miter lim="800000"/>
            <a:headEnd/>
            <a:tailEnd/>
          </a:ln>
          <a:effectLst>
            <a:softEdge rad="63500"/>
          </a:effectLst>
        </p:spPr>
      </p:pic>
      <p:sp>
        <p:nvSpPr>
          <p:cNvPr id="10" name="Rectangle 9"/>
          <p:cNvSpPr/>
          <p:nvPr/>
        </p:nvSpPr>
        <p:spPr>
          <a:xfrm>
            <a:off x="1270436" y="3702268"/>
            <a:ext cx="2286000" cy="60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7886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up)">
                                      <p:cBhvr>
                                        <p:cTn id="7" dur="500"/>
                                        <p:tgtEl>
                                          <p:spTgt spid="1028"/>
                                        </p:tgtEl>
                                      </p:cBhvr>
                                    </p:animEffect>
                                  </p:childTnLst>
                                </p:cTn>
                              </p:par>
                              <p:par>
                                <p:cTn id="8" presetID="22" presetClass="entr" presetSubtype="1"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up)">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76" y="10815"/>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123015" y="904290"/>
            <a:ext cx="9372707" cy="5407553"/>
          </a:xfrm>
          <a:prstGeom prst="rect">
            <a:avLst/>
          </a:prstGeom>
          <a:noFill/>
          <a:ln w="9525" algn="ctr">
            <a:noFill/>
            <a:miter lim="800000"/>
            <a:headEnd/>
            <a:tailEnd/>
          </a:ln>
        </p:spPr>
        <p:txBody>
          <a:bodyPr/>
          <a:lstStyle/>
          <a:p>
            <a:pPr marL="4763" lvl="3">
              <a:spcBef>
                <a:spcPts val="0"/>
              </a:spcBef>
              <a:spcAft>
                <a:spcPts val="600"/>
              </a:spcAft>
              <a:buClr>
                <a:srgbClr val="D6ECFF"/>
              </a:buClr>
              <a:buSzPct val="95000"/>
            </a:pPr>
            <a:r>
              <a:rPr lang="en-US" sz="2800" dirty="0" smtClean="0">
                <a:solidFill>
                  <a:prstClr val="white"/>
                </a:solidFill>
              </a:rPr>
              <a:t>Project Update:</a:t>
            </a:r>
          </a:p>
          <a:p>
            <a:pPr marL="4763" lvl="3">
              <a:spcBef>
                <a:spcPts val="0"/>
              </a:spcBef>
              <a:spcAft>
                <a:spcPts val="600"/>
              </a:spcAft>
              <a:buClr>
                <a:srgbClr val="D6ECFF"/>
              </a:buClr>
              <a:buSzPct val="95000"/>
            </a:pPr>
            <a:endParaRPr lang="en-US" sz="1000" dirty="0">
              <a:solidFill>
                <a:prstClr val="white"/>
              </a:solidFill>
            </a:endParaRPr>
          </a:p>
          <a:p>
            <a:pPr marL="682625" lvl="1" indent="-225425">
              <a:spcBef>
                <a:spcPts val="0"/>
              </a:spcBef>
              <a:spcAft>
                <a:spcPts val="600"/>
              </a:spcAft>
              <a:buClr>
                <a:prstClr val="white"/>
              </a:buClr>
              <a:buSzPct val="95000"/>
              <a:buFont typeface="Wingdings" pitchFamily="2" charset="2"/>
              <a:buChar char=""/>
            </a:pPr>
            <a:r>
              <a:rPr lang="en-US" sz="2800" dirty="0" smtClean="0">
                <a:solidFill>
                  <a:prstClr val="white"/>
                </a:solidFill>
              </a:rPr>
              <a:t>H3Africa Initiative</a:t>
            </a:r>
            <a:endParaRPr lang="en-US" sz="2800" dirty="0">
              <a:solidFill>
                <a:prstClr val="white"/>
              </a:solidFill>
            </a:endParaRPr>
          </a:p>
          <a:p>
            <a:pPr lvl="3">
              <a:spcBef>
                <a:spcPts val="0"/>
              </a:spcBef>
              <a:spcAft>
                <a:spcPts val="600"/>
              </a:spcAft>
              <a:buClr>
                <a:srgbClr val="D6ECFF"/>
              </a:buClr>
              <a:buSzPct val="95000"/>
            </a:pPr>
            <a:r>
              <a:rPr lang="en-US" sz="2800" dirty="0" smtClean="0">
                <a:solidFill>
                  <a:srgbClr val="66FF33"/>
                </a:solidFill>
                <a:latin typeface="Arial" charset="0"/>
              </a:rPr>
              <a:t>Jane Peterson</a:t>
            </a:r>
            <a:endParaRPr lang="en-US" sz="2800" dirty="0">
              <a:solidFill>
                <a:srgbClr val="66FF33"/>
              </a:solidFill>
            </a:endParaRPr>
          </a:p>
          <a:p>
            <a:pPr lvl="3">
              <a:spcBef>
                <a:spcPts val="0"/>
              </a:spcBef>
              <a:spcAft>
                <a:spcPts val="600"/>
              </a:spcAft>
              <a:buClr>
                <a:srgbClr val="D6ECFF"/>
              </a:buClr>
              <a:buSzPct val="95000"/>
            </a:pPr>
            <a:endParaRPr lang="en-US" sz="1600" dirty="0" smtClean="0">
              <a:solidFill>
                <a:prstClr val="white"/>
              </a:solidFill>
            </a:endParaRPr>
          </a:p>
          <a:p>
            <a:pPr marL="0" lvl="1" eaLnBrk="0" hangingPunct="0">
              <a:spcBef>
                <a:spcPts val="0"/>
              </a:spcBef>
              <a:spcAft>
                <a:spcPts val="600"/>
              </a:spcAft>
              <a:buClr>
                <a:srgbClr val="D6ECFF"/>
              </a:buClr>
              <a:buSzPct val="95000"/>
              <a:defRPr/>
            </a:pPr>
            <a:r>
              <a:rPr lang="en-US" sz="2800" dirty="0">
                <a:solidFill>
                  <a:prstClr val="white"/>
                </a:solidFill>
              </a:rPr>
              <a:t>Major </a:t>
            </a:r>
            <a:r>
              <a:rPr lang="en-US" sz="2800" dirty="0" smtClean="0">
                <a:solidFill>
                  <a:prstClr val="white"/>
                </a:solidFill>
              </a:rPr>
              <a:t>Presentation:</a:t>
            </a:r>
            <a:endParaRPr lang="en-US" sz="2800" dirty="0">
              <a:solidFill>
                <a:prstClr val="white"/>
              </a:solidFill>
            </a:endParaRPr>
          </a:p>
          <a:p>
            <a:pPr marL="0" lvl="1" eaLnBrk="0" hangingPunct="0">
              <a:spcBef>
                <a:spcPts val="0"/>
              </a:spcBef>
              <a:spcAft>
                <a:spcPts val="600"/>
              </a:spcAft>
              <a:buClr>
                <a:srgbClr val="D6ECFF"/>
              </a:buClr>
              <a:buSzPct val="95000"/>
              <a:defRPr/>
            </a:pPr>
            <a:endParaRPr lang="en-US" sz="1000" dirty="0">
              <a:solidFill>
                <a:prstClr val="white"/>
              </a:solidFill>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NHGRI </a:t>
            </a:r>
            <a:r>
              <a:rPr lang="en-US" sz="2800" dirty="0" smtClean="0">
                <a:solidFill>
                  <a:prstClr val="white"/>
                </a:solidFill>
              </a:rPr>
              <a:t>Large-Scale Sequencing and Analysis 	Centers</a:t>
            </a:r>
            <a:endParaRPr lang="en-US" sz="2800" dirty="0">
              <a:solidFill>
                <a:prstClr val="white"/>
              </a:solidFill>
            </a:endParaRPr>
          </a:p>
          <a:p>
            <a:pPr marL="1371600" lvl="2" eaLnBrk="0" hangingPunct="0">
              <a:spcBef>
                <a:spcPts val="0"/>
              </a:spcBef>
              <a:spcAft>
                <a:spcPts val="600"/>
              </a:spcAft>
              <a:buClr>
                <a:srgbClr val="D6ECFF"/>
              </a:buClr>
              <a:buSzPct val="95000"/>
              <a:defRPr/>
            </a:pPr>
            <a:r>
              <a:rPr lang="en-US" sz="2800" dirty="0" smtClean="0">
                <a:solidFill>
                  <a:srgbClr val="66FF33"/>
                </a:solidFill>
                <a:latin typeface="Arial" charset="0"/>
              </a:rPr>
              <a:t>Richard Gibbs</a:t>
            </a:r>
          </a:p>
          <a:p>
            <a:pPr marL="1371600" lvl="2" eaLnBrk="0" hangingPunct="0">
              <a:spcBef>
                <a:spcPts val="0"/>
              </a:spcBef>
              <a:spcAft>
                <a:spcPts val="600"/>
              </a:spcAft>
              <a:buClr>
                <a:srgbClr val="D6ECFF"/>
              </a:buClr>
              <a:buSzPct val="95000"/>
              <a:defRPr/>
            </a:pPr>
            <a:r>
              <a:rPr lang="en-US" sz="2800" dirty="0" smtClean="0">
                <a:solidFill>
                  <a:srgbClr val="66FF33"/>
                </a:solidFill>
                <a:latin typeface="Arial" charset="0"/>
              </a:rPr>
              <a:t>Eric Lander</a:t>
            </a:r>
          </a:p>
          <a:p>
            <a:pPr marL="1371600" lvl="2" eaLnBrk="0" hangingPunct="0">
              <a:spcBef>
                <a:spcPts val="0"/>
              </a:spcBef>
              <a:spcAft>
                <a:spcPts val="600"/>
              </a:spcAft>
              <a:buClr>
                <a:srgbClr val="D6ECFF"/>
              </a:buClr>
              <a:buSzPct val="95000"/>
              <a:defRPr/>
            </a:pPr>
            <a:r>
              <a:rPr lang="en-US" sz="2800" dirty="0" smtClean="0">
                <a:solidFill>
                  <a:srgbClr val="66FF33"/>
                </a:solidFill>
                <a:latin typeface="Arial" charset="0"/>
              </a:rPr>
              <a:t>Richard Wilson</a:t>
            </a:r>
            <a:endParaRPr lang="en-US" sz="2800" dirty="0">
              <a:solidFill>
                <a:srgbClr val="66FF33"/>
              </a:solidFill>
              <a:latin typeface="Arial" charset="0"/>
            </a:endParaRPr>
          </a:p>
          <a:p>
            <a:pPr marL="411163" indent="-342900" eaLnBrk="0" hangingPunct="0">
              <a:spcBef>
                <a:spcPts val="700"/>
              </a:spcBef>
              <a:spcAft>
                <a:spcPts val="600"/>
              </a:spcAft>
              <a:buClr>
                <a:srgbClr val="D6ECFF"/>
              </a:buClr>
              <a:buSzPct val="95000"/>
              <a:buFont typeface="Wingdings" pitchFamily="2" charset="2"/>
              <a:buChar char=""/>
              <a:defRPr/>
            </a:pPr>
            <a:endParaRPr lang="en-US" sz="3000" dirty="0">
              <a:solidFill>
                <a:prstClr val="white"/>
              </a:solidFill>
              <a:latin typeface="Arial" charset="0"/>
            </a:endParaRPr>
          </a:p>
        </p:txBody>
      </p:sp>
    </p:spTree>
    <p:extLst>
      <p:ext uri="{BB962C8B-B14F-4D97-AF65-F5344CB8AC3E}">
        <p14:creationId xmlns:p14="http://schemas.microsoft.com/office/powerpoint/2010/main" val="10795777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85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85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8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859">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8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10360"/>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FDA and Genomics</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11" name="TextBox 10"/>
          <p:cNvSpPr txBox="1"/>
          <p:nvPr/>
        </p:nvSpPr>
        <p:spPr>
          <a:xfrm>
            <a:off x="7318375"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24</a:t>
            </a:r>
            <a:endParaRPr lang="en-US" sz="2000" dirty="0">
              <a:solidFill>
                <a:schemeClr val="accent4">
                  <a:lumMod val="40000"/>
                  <a:lumOff val="60000"/>
                </a:schemeClr>
              </a:solidFill>
              <a:latin typeface="Arial" charset="0"/>
            </a:endParaRPr>
          </a:p>
        </p:txBody>
      </p:sp>
      <p:grpSp>
        <p:nvGrpSpPr>
          <p:cNvPr id="6" name="Group 5"/>
          <p:cNvGrpSpPr/>
          <p:nvPr/>
        </p:nvGrpSpPr>
        <p:grpSpPr>
          <a:xfrm>
            <a:off x="1094094" y="793379"/>
            <a:ext cx="7085440" cy="5488700"/>
            <a:chOff x="999498" y="793379"/>
            <a:chExt cx="7085440" cy="5488700"/>
          </a:xfrm>
        </p:grpSpPr>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9430" b="79430"/>
            <a:stretch/>
          </p:blipFill>
          <p:spPr bwMode="auto">
            <a:xfrm>
              <a:off x="999498" y="793379"/>
              <a:ext cx="7002888" cy="471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999498" y="5488858"/>
              <a:ext cx="7085440" cy="793221"/>
              <a:chOff x="999498" y="5488858"/>
              <a:chExt cx="7085440" cy="793221"/>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3573"/>
              <a:stretch/>
            </p:blipFill>
            <p:spPr bwMode="auto">
              <a:xfrm>
                <a:off x="999498" y="5488858"/>
                <a:ext cx="7002888" cy="77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680386" y="5943525"/>
                <a:ext cx="1404552" cy="338554"/>
              </a:xfrm>
              <a:prstGeom prst="rect">
                <a:avLst/>
              </a:prstGeom>
              <a:noFill/>
            </p:spPr>
            <p:txBody>
              <a:bodyPr wrap="none" rtlCol="0">
                <a:spAutoFit/>
              </a:bodyPr>
              <a:lstStyle/>
              <a:p>
                <a:pPr fontAlgn="auto">
                  <a:spcBef>
                    <a:spcPts val="0"/>
                  </a:spcBef>
                  <a:spcAft>
                    <a:spcPts val="0"/>
                  </a:spcAft>
                </a:pPr>
                <a:r>
                  <a:rPr lang="en-US" sz="1600" i="1" dirty="0" smtClean="0">
                    <a:solidFill>
                      <a:srgbClr val="C00000"/>
                    </a:solidFill>
                    <a:cs typeface="Arial" pitchFamily="34" charset="0"/>
                  </a:rPr>
                  <a:t>NEJM </a:t>
                </a:r>
                <a:r>
                  <a:rPr lang="en-US" sz="1600" dirty="0" smtClean="0">
                    <a:solidFill>
                      <a:srgbClr val="C00000"/>
                    </a:solidFill>
                    <a:cs typeface="Arial" pitchFamily="34" charset="0"/>
                  </a:rPr>
                  <a:t>(2013)</a:t>
                </a:r>
                <a:endParaRPr lang="en-US" sz="1600" dirty="0">
                  <a:solidFill>
                    <a:srgbClr val="C00000"/>
                  </a:solidFill>
                  <a:cs typeface="Arial" pitchFamily="34" charset="0"/>
                </a:endParaRPr>
              </a:p>
            </p:txBody>
          </p:sp>
        </p:grpSp>
      </p:grpSp>
      <p:grpSp>
        <p:nvGrpSpPr>
          <p:cNvPr id="5" name="Group 4"/>
          <p:cNvGrpSpPr/>
          <p:nvPr/>
        </p:nvGrpSpPr>
        <p:grpSpPr>
          <a:xfrm>
            <a:off x="5024640" y="943147"/>
            <a:ext cx="2328057" cy="3186953"/>
            <a:chOff x="1069961" y="165233"/>
            <a:chExt cx="3493008" cy="5353629"/>
          </a:xfrm>
          <a:effectLst>
            <a:glow rad="228600">
              <a:schemeClr val="accent6">
                <a:satMod val="175000"/>
                <a:alpha val="40000"/>
              </a:schemeClr>
            </a:glow>
          </a:effectLst>
        </p:grpSpPr>
        <p:pic>
          <p:nvPicPr>
            <p:cNvPr id="3" name="Picture 2" descr="miseqdx.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9961" y="3448762"/>
              <a:ext cx="3492500" cy="2070100"/>
            </a:xfrm>
            <a:prstGeom prst="rect">
              <a:avLst/>
            </a:prstGeom>
          </p:spPr>
        </p:pic>
        <p:pic>
          <p:nvPicPr>
            <p:cNvPr id="4" name="Picture 3" descr="zenerx-fda-approved.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9961" y="165233"/>
              <a:ext cx="3493008" cy="3346448"/>
            </a:xfrm>
            <a:prstGeom prst="rect">
              <a:avLst/>
            </a:prstGeom>
          </p:spPr>
        </p:pic>
      </p:grpSp>
      <p:pic>
        <p:nvPicPr>
          <p:cNvPr id="10" name="Picture 9" descr="Screen Shot 2014-01-13 at 11.26.38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52822" y="943148"/>
            <a:ext cx="2455041" cy="3186953"/>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39459663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0360"/>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FDA and FTC Focus on Genomics</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pic>
        <p:nvPicPr>
          <p:cNvPr id="3" name="Picture 2" descr="1387246473000-AP-23ANDME-LAWSUIT-6028959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398" y="2516739"/>
            <a:ext cx="3208679" cy="2409513"/>
          </a:xfrm>
          <a:prstGeom prst="rect">
            <a:avLst/>
          </a:prstGeom>
          <a:effectLst>
            <a:softEdge rad="127000"/>
          </a:effectLst>
        </p:spPr>
      </p:pic>
      <p:pic>
        <p:nvPicPr>
          <p:cNvPr id="5" name="Picture 4" descr="851x315_www.genelinkbio.co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94542" y="1446394"/>
            <a:ext cx="5377630" cy="2117442"/>
          </a:xfrm>
          <a:prstGeom prst="rect">
            <a:avLst/>
          </a:prstGeom>
          <a:effectLst>
            <a:softEdge rad="63500"/>
          </a:effectLst>
        </p:spPr>
      </p:pic>
      <p:sp>
        <p:nvSpPr>
          <p:cNvPr id="7" name="TextBox 6"/>
          <p:cNvSpPr txBox="1"/>
          <p:nvPr/>
        </p:nvSpPr>
        <p:spPr>
          <a:xfrm>
            <a:off x="7318375" y="641038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25</a:t>
            </a:r>
            <a:endParaRPr lang="en-US" sz="2000" dirty="0">
              <a:solidFill>
                <a:schemeClr val="accent4">
                  <a:lumMod val="40000"/>
                  <a:lumOff val="60000"/>
                </a:schemeClr>
              </a:solidFill>
              <a:latin typeface="Arial" charset="0"/>
            </a:endParaRPr>
          </a:p>
        </p:txBody>
      </p:sp>
      <p:pic>
        <p:nvPicPr>
          <p:cNvPr id="8" name="Picture 7" descr="logo.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74600" y="3841401"/>
            <a:ext cx="5217514" cy="1913089"/>
          </a:xfrm>
          <a:prstGeom prst="rect">
            <a:avLst/>
          </a:prstGeom>
          <a:effectLst>
            <a:softEdge rad="63500"/>
          </a:effectLst>
        </p:spPr>
      </p:pic>
    </p:spTree>
    <p:extLst>
      <p:ext uri="{BB962C8B-B14F-4D97-AF65-F5344CB8AC3E}">
        <p14:creationId xmlns:p14="http://schemas.microsoft.com/office/powerpoint/2010/main" val="33587944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8213"/>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9" name="TextBox 8"/>
          <p:cNvSpPr txBox="1"/>
          <p:nvPr/>
        </p:nvSpPr>
        <p:spPr>
          <a:xfrm>
            <a:off x="7318375"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26</a:t>
            </a:r>
            <a:endParaRPr lang="en-US" sz="2000" dirty="0">
              <a:solidFill>
                <a:srgbClr val="00ADDC">
                  <a:lumMod val="40000"/>
                  <a:lumOff val="60000"/>
                </a:srgbClr>
              </a:solidFill>
              <a:latin typeface="Arial" charset="0"/>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49" t="30212" r="18734" b="23375"/>
          <a:stretch/>
        </p:blipFill>
        <p:spPr bwMode="auto">
          <a:xfrm>
            <a:off x="243069" y="752353"/>
            <a:ext cx="7731888" cy="3183039"/>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816" t="29874" r="19146" b="25570"/>
          <a:stretch/>
        </p:blipFill>
        <p:spPr bwMode="auto">
          <a:xfrm>
            <a:off x="496622" y="1460019"/>
            <a:ext cx="7685590" cy="3055717"/>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817" t="29367" r="17816" b="28608"/>
          <a:stretch/>
        </p:blipFill>
        <p:spPr bwMode="auto">
          <a:xfrm>
            <a:off x="820426" y="2220023"/>
            <a:ext cx="7847635" cy="2882097"/>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7874" t="30000" r="18500" b="22000"/>
          <a:stretch/>
        </p:blipFill>
        <p:spPr bwMode="auto">
          <a:xfrm>
            <a:off x="1124261" y="2981119"/>
            <a:ext cx="7757160" cy="3291840"/>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8415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up)">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wipe(up)">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wipe(up)">
                                      <p:cBhvr>
                                        <p:cTn id="17" dur="500"/>
                                        <p:tgtEl>
                                          <p:spTgt spid="133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up)">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07444"/>
            <a:ext cx="1554163"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770" y="188562"/>
            <a:ext cx="6999022" cy="68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6965" y="4500672"/>
            <a:ext cx="5608843" cy="461665"/>
          </a:xfrm>
          <a:prstGeom prst="rect">
            <a:avLst/>
          </a:prstGeom>
          <a:noFill/>
        </p:spPr>
        <p:txBody>
          <a:bodyPr wrap="none" rtlCol="0">
            <a:spAutoFit/>
          </a:bodyPr>
          <a:lstStyle/>
          <a:p>
            <a:r>
              <a:rPr lang="en-US" sz="2400" dirty="0" smtClean="0">
                <a:solidFill>
                  <a:prstClr val="white"/>
                </a:solidFill>
              </a:rPr>
              <a:t>Two groups fostering this revolution:</a:t>
            </a:r>
          </a:p>
        </p:txBody>
      </p:sp>
      <p:sp>
        <p:nvSpPr>
          <p:cNvPr id="3" name="TextBox 2"/>
          <p:cNvSpPr txBox="1"/>
          <p:nvPr/>
        </p:nvSpPr>
        <p:spPr>
          <a:xfrm>
            <a:off x="4836314" y="5021640"/>
            <a:ext cx="3825086" cy="1200329"/>
          </a:xfrm>
          <a:prstGeom prst="rect">
            <a:avLst/>
          </a:prstGeom>
          <a:noFill/>
        </p:spPr>
        <p:txBody>
          <a:bodyPr wrap="none" rtlCol="0">
            <a:spAutoFit/>
          </a:bodyPr>
          <a:lstStyle/>
          <a:p>
            <a:r>
              <a:rPr lang="en-US" sz="2400" dirty="0" smtClean="0">
                <a:solidFill>
                  <a:prstClr val="white"/>
                </a:solidFill>
              </a:rPr>
              <a:t>Large </a:t>
            </a:r>
            <a:r>
              <a:rPr lang="en-US" sz="2400" dirty="0">
                <a:solidFill>
                  <a:prstClr val="white"/>
                </a:solidFill>
              </a:rPr>
              <a:t>Scale Sequencing </a:t>
            </a:r>
          </a:p>
          <a:p>
            <a:r>
              <a:rPr lang="en-US" sz="2400" dirty="0" smtClean="0">
                <a:solidFill>
                  <a:prstClr val="white"/>
                </a:solidFill>
              </a:rPr>
              <a:t>&amp; </a:t>
            </a:r>
            <a:r>
              <a:rPr lang="en-US" sz="2400" dirty="0">
                <a:solidFill>
                  <a:prstClr val="white"/>
                </a:solidFill>
              </a:rPr>
              <a:t>Analysis </a:t>
            </a:r>
            <a:r>
              <a:rPr lang="en-US" sz="2400" dirty="0" smtClean="0">
                <a:solidFill>
                  <a:prstClr val="white"/>
                </a:solidFill>
              </a:rPr>
              <a:t>Center</a:t>
            </a:r>
            <a:endParaRPr lang="en-US" sz="2400" dirty="0">
              <a:solidFill>
                <a:prstClr val="white"/>
              </a:solidFill>
            </a:endParaRPr>
          </a:p>
          <a:p>
            <a:r>
              <a:rPr lang="en-US" sz="2400" dirty="0">
                <a:solidFill>
                  <a:srgbClr val="FF6600"/>
                </a:solidFill>
              </a:rPr>
              <a:t> </a:t>
            </a:r>
            <a:r>
              <a:rPr lang="en-US" sz="2400" dirty="0" smtClean="0">
                <a:solidFill>
                  <a:srgbClr val="FF6600"/>
                </a:solidFill>
              </a:rPr>
              <a:t>  Eric Lander</a:t>
            </a:r>
            <a:endParaRPr lang="en-US" dirty="0">
              <a:solidFill>
                <a:srgbClr val="FF6600"/>
              </a:solidFill>
            </a:endParaRPr>
          </a:p>
        </p:txBody>
      </p:sp>
      <p:sp>
        <p:nvSpPr>
          <p:cNvPr id="4" name="TextBox 3"/>
          <p:cNvSpPr txBox="1"/>
          <p:nvPr/>
        </p:nvSpPr>
        <p:spPr>
          <a:xfrm>
            <a:off x="127000" y="5021640"/>
            <a:ext cx="4203395" cy="1200329"/>
          </a:xfrm>
          <a:prstGeom prst="rect">
            <a:avLst/>
          </a:prstGeom>
          <a:noFill/>
        </p:spPr>
        <p:txBody>
          <a:bodyPr wrap="none" rtlCol="0">
            <a:spAutoFit/>
          </a:bodyPr>
          <a:lstStyle/>
          <a:p>
            <a:pPr lvl="1"/>
            <a:r>
              <a:rPr lang="en-US" sz="2400" dirty="0">
                <a:solidFill>
                  <a:prstClr val="white"/>
                </a:solidFill>
              </a:rPr>
              <a:t>Centers of </a:t>
            </a:r>
            <a:r>
              <a:rPr lang="en-US" sz="2400" dirty="0" smtClean="0">
                <a:solidFill>
                  <a:prstClr val="white"/>
                </a:solidFill>
              </a:rPr>
              <a:t>Excellence in</a:t>
            </a:r>
            <a:endParaRPr lang="en-US" sz="2400" dirty="0">
              <a:solidFill>
                <a:prstClr val="white"/>
              </a:solidFill>
            </a:endParaRPr>
          </a:p>
          <a:p>
            <a:pPr lvl="1"/>
            <a:r>
              <a:rPr lang="en-US" sz="2400" dirty="0">
                <a:solidFill>
                  <a:prstClr val="white"/>
                </a:solidFill>
              </a:rPr>
              <a:t>Genomic </a:t>
            </a:r>
            <a:r>
              <a:rPr lang="en-US" sz="2400" dirty="0" smtClean="0">
                <a:solidFill>
                  <a:prstClr val="white"/>
                </a:solidFill>
              </a:rPr>
              <a:t>Science</a:t>
            </a:r>
            <a:endParaRPr lang="en-US" sz="2400" dirty="0">
              <a:solidFill>
                <a:prstClr val="white"/>
              </a:solidFill>
            </a:endParaRPr>
          </a:p>
          <a:p>
            <a:pPr lvl="1"/>
            <a:r>
              <a:rPr lang="en-US" sz="2400" dirty="0">
                <a:solidFill>
                  <a:srgbClr val="FF6600"/>
                </a:solidFill>
              </a:rPr>
              <a:t> </a:t>
            </a:r>
            <a:r>
              <a:rPr lang="en-US" sz="2400" dirty="0" smtClean="0">
                <a:solidFill>
                  <a:srgbClr val="FF6600"/>
                </a:solidFill>
              </a:rPr>
              <a:t>  George Church</a:t>
            </a:r>
            <a:endParaRPr lang="en-US" dirty="0">
              <a:solidFill>
                <a:srgbClr val="FF6600"/>
              </a:solidFill>
            </a:endParaRPr>
          </a:p>
        </p:txBody>
      </p:sp>
      <p:sp>
        <p:nvSpPr>
          <p:cNvPr id="8" name="TextBox 7"/>
          <p:cNvSpPr txBox="1"/>
          <p:nvPr/>
        </p:nvSpPr>
        <p:spPr>
          <a:xfrm>
            <a:off x="7319575" y="6410295"/>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26</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2268" y="1277075"/>
            <a:ext cx="4676951" cy="3010929"/>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6251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5770"/>
            <a:ext cx="9144001" cy="663936"/>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People  and Things to Watch in 2014</a:t>
            </a:r>
          </a:p>
        </p:txBody>
      </p:sp>
      <p:sp>
        <p:nvSpPr>
          <p:cNvPr id="6" name="TextBox 5"/>
          <p:cNvSpPr txBox="1"/>
          <p:nvPr/>
        </p:nvSpPr>
        <p:spPr>
          <a:xfrm>
            <a:off x="7319575" y="6410926"/>
            <a:ext cx="1795684"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28</a:t>
            </a:r>
            <a:endParaRPr lang="en-US" sz="2000" dirty="0">
              <a:solidFill>
                <a:srgbClr val="00ADDC">
                  <a:lumMod val="40000"/>
                  <a:lumOff val="60000"/>
                </a:srgbClr>
              </a:solidFill>
              <a:latin typeface="Arial" charset="0"/>
            </a:endParaRPr>
          </a:p>
        </p:txBody>
      </p:sp>
      <p:grpSp>
        <p:nvGrpSpPr>
          <p:cNvPr id="11" name="Group 10"/>
          <p:cNvGrpSpPr/>
          <p:nvPr/>
        </p:nvGrpSpPr>
        <p:grpSpPr>
          <a:xfrm>
            <a:off x="236047" y="4098492"/>
            <a:ext cx="8685745" cy="1863813"/>
            <a:chOff x="250696" y="1770928"/>
            <a:chExt cx="8685745" cy="1863813"/>
          </a:xfrm>
          <a:effectLst>
            <a:glow rad="228600">
              <a:schemeClr val="accent3">
                <a:satMod val="175000"/>
                <a:alpha val="40000"/>
              </a:schemeClr>
            </a:glow>
          </a:effectLst>
        </p:grpSpPr>
        <p:sp>
          <p:nvSpPr>
            <p:cNvPr id="3" name="Rectangle 2"/>
            <p:cNvSpPr/>
            <p:nvPr/>
          </p:nvSpPr>
          <p:spPr>
            <a:xfrm>
              <a:off x="265345" y="2680634"/>
              <a:ext cx="8671096" cy="954107"/>
            </a:xfrm>
            <a:prstGeom prst="rect">
              <a:avLst/>
            </a:prstGeom>
            <a:solidFill>
              <a:srgbClr val="FFCCCC"/>
            </a:solidFill>
          </p:spPr>
          <p:txBody>
            <a:bodyPr wrap="square">
              <a:spAutoFit/>
            </a:bodyPr>
            <a:lstStyle/>
            <a:p>
              <a:pPr algn="ctr"/>
              <a:r>
                <a:rPr lang="en-US" sz="2800" dirty="0">
                  <a:solidFill>
                    <a:prstClr val="black"/>
                  </a:solidFill>
                  <a:cs typeface="Arial" pitchFamily="34" charset="0"/>
                </a:rPr>
                <a:t>Gordon </a:t>
              </a:r>
              <a:r>
                <a:rPr lang="en-US" sz="2800" dirty="0" err="1" smtClean="0">
                  <a:solidFill>
                    <a:prstClr val="black"/>
                  </a:solidFill>
                  <a:cs typeface="Arial" pitchFamily="34" charset="0"/>
                </a:rPr>
                <a:t>Sanghera</a:t>
              </a:r>
              <a:endParaRPr lang="en-US" sz="2800" dirty="0" smtClean="0">
                <a:solidFill>
                  <a:prstClr val="black"/>
                </a:solidFill>
                <a:cs typeface="Arial" pitchFamily="34" charset="0"/>
              </a:endParaRPr>
            </a:p>
            <a:p>
              <a:pPr algn="ctr"/>
              <a:r>
                <a:rPr lang="en-US" sz="2800" dirty="0" smtClean="0">
                  <a:solidFill>
                    <a:prstClr val="black"/>
                  </a:solidFill>
                  <a:cs typeface="Arial" pitchFamily="34" charset="0"/>
                </a:rPr>
                <a:t>Chief Executive, Oxford </a:t>
              </a:r>
              <a:r>
                <a:rPr lang="en-US" sz="2800" dirty="0" err="1" smtClean="0">
                  <a:solidFill>
                    <a:prstClr val="black"/>
                  </a:solidFill>
                  <a:cs typeface="Arial" pitchFamily="34" charset="0"/>
                </a:rPr>
                <a:t>Nanopore</a:t>
              </a:r>
              <a:endParaRPr lang="en-US" sz="2800" dirty="0">
                <a:solidFill>
                  <a:prstClr val="black"/>
                </a:solidFill>
                <a:cs typeface="Arial" pitchFamily="34" charset="0"/>
              </a:endParaRPr>
            </a:p>
          </p:txBody>
        </p:sp>
        <p:grpSp>
          <p:nvGrpSpPr>
            <p:cNvPr id="5" name="Group 4"/>
            <p:cNvGrpSpPr/>
            <p:nvPr/>
          </p:nvGrpSpPr>
          <p:grpSpPr>
            <a:xfrm>
              <a:off x="250696" y="1770928"/>
              <a:ext cx="8671096" cy="914400"/>
              <a:chOff x="694481" y="1689905"/>
              <a:chExt cx="8671096" cy="914400"/>
            </a:xfrm>
          </p:grpSpPr>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4755" b="14135"/>
              <a:stretch/>
            </p:blipFill>
            <p:spPr bwMode="auto">
              <a:xfrm>
                <a:off x="2558005" y="1689905"/>
                <a:ext cx="680757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000" t="14755" r="8481" b="14135"/>
              <a:stretch/>
            </p:blipFill>
            <p:spPr bwMode="auto">
              <a:xfrm>
                <a:off x="694481" y="1689905"/>
                <a:ext cx="186352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 name="Group 3"/>
          <p:cNvGrpSpPr/>
          <p:nvPr/>
        </p:nvGrpSpPr>
        <p:grpSpPr>
          <a:xfrm>
            <a:off x="221398" y="1436732"/>
            <a:ext cx="8685745" cy="1656780"/>
            <a:chOff x="288495" y="4317350"/>
            <a:chExt cx="8418764" cy="1442603"/>
          </a:xfrm>
          <a:effectLst>
            <a:glow rad="228600">
              <a:schemeClr val="accent3">
                <a:satMod val="175000"/>
                <a:alpha val="40000"/>
              </a:schemeClr>
            </a:glow>
          </a:effectLst>
        </p:grpSpPr>
        <p:grpSp>
          <p:nvGrpSpPr>
            <p:cNvPr id="13" name="Group 12"/>
            <p:cNvGrpSpPr/>
            <p:nvPr/>
          </p:nvGrpSpPr>
          <p:grpSpPr>
            <a:xfrm>
              <a:off x="288495" y="4317350"/>
              <a:ext cx="8418764" cy="677108"/>
              <a:chOff x="563189" y="4317351"/>
              <a:chExt cx="8418764" cy="677108"/>
            </a:xfrm>
          </p:grpSpPr>
          <p:sp>
            <p:nvSpPr>
              <p:cNvPr id="12" name="TextBox 11"/>
              <p:cNvSpPr txBox="1"/>
              <p:nvPr/>
            </p:nvSpPr>
            <p:spPr>
              <a:xfrm>
                <a:off x="2786516" y="4317351"/>
                <a:ext cx="6195437" cy="669973"/>
              </a:xfrm>
              <a:prstGeom prst="rect">
                <a:avLst/>
              </a:prstGeom>
              <a:gradFill>
                <a:gsLst>
                  <a:gs pos="0">
                    <a:schemeClr val="accent5">
                      <a:lumMod val="50000"/>
                    </a:schemeClr>
                  </a:gs>
                  <a:gs pos="0">
                    <a:srgbClr val="002060"/>
                  </a:gs>
                  <a:gs pos="100000">
                    <a:srgbClr val="7030A0">
                      <a:tint val="23500"/>
                      <a:satMod val="160000"/>
                    </a:srgbClr>
                  </a:gs>
                </a:gsLst>
                <a:lin ang="10800000" scaled="1"/>
              </a:gradFill>
            </p:spPr>
            <p:txBody>
              <a:bodyPr wrap="square" rtlCol="0">
                <a:spAutoFit/>
              </a:bodyPr>
              <a:lstStyle/>
              <a:p>
                <a:pPr algn="ctr"/>
                <a:r>
                  <a:rPr lang="en-US" sz="3200" dirty="0" smtClean="0">
                    <a:solidFill>
                      <a:srgbClr val="D6ECFF">
                        <a:lumMod val="10000"/>
                      </a:srgbClr>
                    </a:solidFill>
                    <a:latin typeface="Arial Black" pitchFamily="34" charset="0"/>
                    <a:ea typeface="Arial Unicode MS" pitchFamily="34" charset="-128"/>
                    <a:cs typeface="Arial" pitchFamily="34" charset="0"/>
                  </a:rPr>
                  <a:t>…Areas to Watch in </a:t>
                </a:r>
                <a:r>
                  <a:rPr lang="en-US" sz="4400" dirty="0" smtClean="0">
                    <a:solidFill>
                      <a:prstClr val="white"/>
                    </a:solidFill>
                    <a:latin typeface="Arial Black" pitchFamily="34" charset="0"/>
                    <a:ea typeface="Arial Unicode MS" pitchFamily="34" charset="-128"/>
                    <a:cs typeface="Arial" pitchFamily="34" charset="0"/>
                  </a:rPr>
                  <a:t>2014</a:t>
                </a:r>
                <a:endParaRPr lang="en-US" sz="4400" dirty="0">
                  <a:solidFill>
                    <a:prstClr val="white"/>
                  </a:solidFill>
                  <a:latin typeface="Arial Black" pitchFamily="34" charset="0"/>
                  <a:ea typeface="Arial Unicode MS" pitchFamily="34" charset="-128"/>
                  <a:cs typeface="Arial" pitchFamily="34" charset="0"/>
                </a:endParaRPr>
              </a:p>
            </p:txBody>
          </p:sp>
          <p:pic>
            <p:nvPicPr>
              <p:cNvPr id="92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72" t="2953" r="2245" b="52961"/>
              <a:stretch/>
            </p:blipFill>
            <p:spPr bwMode="auto">
              <a:xfrm>
                <a:off x="563189" y="4317356"/>
                <a:ext cx="2223327" cy="677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16"/>
            <p:cNvSpPr/>
            <p:nvPr/>
          </p:nvSpPr>
          <p:spPr>
            <a:xfrm>
              <a:off x="288495" y="4990512"/>
              <a:ext cx="8418764" cy="769441"/>
            </a:xfrm>
            <a:prstGeom prst="rect">
              <a:avLst/>
            </a:prstGeom>
            <a:solidFill>
              <a:schemeClr val="accent5">
                <a:lumMod val="40000"/>
                <a:lumOff val="60000"/>
              </a:schemeClr>
            </a:solidFill>
          </p:spPr>
          <p:txBody>
            <a:bodyPr wrap="square">
              <a:spAutoFit/>
            </a:bodyPr>
            <a:lstStyle/>
            <a:p>
              <a:pPr algn="ctr"/>
              <a:r>
                <a:rPr lang="en-US" sz="4400" dirty="0" smtClean="0">
                  <a:solidFill>
                    <a:prstClr val="black"/>
                  </a:solidFill>
                  <a:cs typeface="Arial" pitchFamily="34" charset="0"/>
                </a:rPr>
                <a:t>Clinical Genomics</a:t>
              </a:r>
              <a:endParaRPr lang="en-US" sz="4400" dirty="0">
                <a:solidFill>
                  <a:prstClr val="black"/>
                </a:solidFill>
                <a:cs typeface="Arial" pitchFamily="34" charset="0"/>
              </a:endParaRPr>
            </a:p>
          </p:txBody>
        </p:sp>
      </p:grpSp>
    </p:spTree>
    <p:extLst>
      <p:ext uri="{BB962C8B-B14F-4D97-AF65-F5344CB8AC3E}">
        <p14:creationId xmlns:p14="http://schemas.microsoft.com/office/powerpoint/2010/main" val="35130031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20" name="TextBox 19"/>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29</a:t>
            </a:r>
            <a:endParaRPr lang="en-US" sz="2000" dirty="0">
              <a:solidFill>
                <a:srgbClr val="00ADDC">
                  <a:lumMod val="40000"/>
                  <a:lumOff val="60000"/>
                </a:srgbClr>
              </a:solidFill>
              <a:latin typeface="Arial" charset="0"/>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2290" y="1210430"/>
            <a:ext cx="2401124" cy="3401593"/>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4367" t="33706" r="41266" b="16515"/>
          <a:stretch/>
        </p:blipFill>
        <p:spPr bwMode="auto">
          <a:xfrm>
            <a:off x="4665670" y="3869531"/>
            <a:ext cx="3106730" cy="2418667"/>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2658" t="23991" r="42216" b="28290"/>
          <a:stretch/>
        </p:blipFill>
        <p:spPr bwMode="auto">
          <a:xfrm>
            <a:off x="4350320" y="1574514"/>
            <a:ext cx="2967081" cy="2166542"/>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2521" y="4733263"/>
            <a:ext cx="3671306" cy="1682778"/>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3800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1+#ppt_w/2"/>
                                          </p:val>
                                        </p:tav>
                                        <p:tav tm="100000">
                                          <p:val>
                                            <p:strVal val="#ppt_x"/>
                                          </p:val>
                                        </p:tav>
                                      </p:tavLst>
                                    </p:anim>
                                    <p:anim calcmode="lin" valueType="num">
                                      <p:cBhvr additive="base">
                                        <p:cTn id="14" dur="500" fill="hold"/>
                                        <p:tgtEl>
                                          <p:spTgt spid="307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ppt_x"/>
                                          </p:val>
                                        </p:tav>
                                        <p:tav tm="100000">
                                          <p:val>
                                            <p:strVal val="#ppt_x"/>
                                          </p:val>
                                        </p:tav>
                                      </p:tavLst>
                                    </p:anim>
                                    <p:anim calcmode="lin" valueType="num">
                                      <p:cBhvr additive="base">
                                        <p:cTn id="26"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smtClean="0">
                <a:solidFill>
                  <a:srgbClr val="FFFF00"/>
                </a:solidFill>
                <a:latin typeface="Arial" charset="0"/>
                <a:cs typeface="Arial" pitchFamily="34" charset="0"/>
              </a:rPr>
              <a:t>Genomes </a:t>
            </a:r>
            <a:r>
              <a:rPr lang="en-US" sz="3800" i="1" spc="-100" dirty="0">
                <a:solidFill>
                  <a:srgbClr val="FFFF00"/>
                </a:solidFill>
                <a:latin typeface="Arial" charset="0"/>
                <a:cs typeface="Arial" pitchFamily="34" charset="0"/>
              </a:rPr>
              <a:t>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20" name="TextBox 19"/>
          <p:cNvSpPr txBox="1"/>
          <p:nvPr/>
        </p:nvSpPr>
        <p:spPr>
          <a:xfrm>
            <a:off x="7318923" y="6411892"/>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30</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0342" y="868203"/>
            <a:ext cx="2174875" cy="163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55"/>
          <a:stretch/>
        </p:blipFill>
        <p:spPr bwMode="auto">
          <a:xfrm>
            <a:off x="4345218" y="864393"/>
            <a:ext cx="2129790" cy="1618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29" r="18523" b="14650"/>
          <a:stretch/>
        </p:blipFill>
        <p:spPr bwMode="auto">
          <a:xfrm>
            <a:off x="6481910" y="1828800"/>
            <a:ext cx="2120952" cy="164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020134" y="3469743"/>
            <a:ext cx="2020695" cy="135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2157" y="4820816"/>
            <a:ext cx="2268647" cy="141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4192" y="5328480"/>
            <a:ext cx="1647965" cy="123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12173" y="5202409"/>
            <a:ext cx="1399764"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64207" y="5522674"/>
            <a:ext cx="1647965" cy="123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354"/>
          <a:stretch/>
        </p:blipFill>
        <p:spPr bwMode="auto">
          <a:xfrm>
            <a:off x="425386" y="5296862"/>
            <a:ext cx="1438822" cy="12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87948" y="3556108"/>
            <a:ext cx="2844812" cy="174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9167" b="1118"/>
          <a:stretch/>
        </p:blipFill>
        <p:spPr bwMode="auto">
          <a:xfrm>
            <a:off x="583024" y="1828800"/>
            <a:ext cx="1570299" cy="172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4399" b="11816"/>
          <a:stretch/>
        </p:blipFill>
        <p:spPr bwMode="auto">
          <a:xfrm>
            <a:off x="1953400" y="2297918"/>
            <a:ext cx="2930792" cy="12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7834" t="7006" r="9875" b="11284"/>
          <a:stretch/>
        </p:blipFill>
        <p:spPr bwMode="auto">
          <a:xfrm>
            <a:off x="4856323" y="2482548"/>
            <a:ext cx="1944687" cy="154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http://cdn4.sci-news.com/images/enlarge/image_1595_1e-King-cobr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39420" y="3971298"/>
            <a:ext cx="2072820" cy="15513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69600" y="4372533"/>
            <a:ext cx="2369820" cy="154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00730" y="3108960"/>
            <a:ext cx="2738690" cy="164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9074" r="10051"/>
          <a:stretch/>
        </p:blipFill>
        <p:spPr bwMode="auto">
          <a:xfrm>
            <a:off x="4808155" y="2829571"/>
            <a:ext cx="2425408" cy="128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78712" y="4103778"/>
            <a:ext cx="1884294" cy="141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41187" y="5145003"/>
            <a:ext cx="1937525" cy="129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1567" t="22943" r="30209" b="25352"/>
          <a:stretch/>
        </p:blipFill>
        <p:spPr bwMode="auto">
          <a:xfrm>
            <a:off x="1063386" y="4372533"/>
            <a:ext cx="2077801" cy="136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1133" t="2623" r="4613"/>
          <a:stretch/>
        </p:blipFill>
        <p:spPr bwMode="auto">
          <a:xfrm>
            <a:off x="508816" y="2167733"/>
            <a:ext cx="2271872" cy="151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5"/>
          <p:cNvGrpSpPr/>
          <p:nvPr/>
        </p:nvGrpSpPr>
        <p:grpSpPr>
          <a:xfrm>
            <a:off x="1949450" y="1424904"/>
            <a:ext cx="5215279" cy="4890190"/>
            <a:chOff x="1949450" y="1305627"/>
            <a:chExt cx="5215279" cy="4890190"/>
          </a:xfrm>
          <a:effectLst>
            <a:glow rad="228600">
              <a:schemeClr val="accent3">
                <a:satMod val="175000"/>
                <a:alpha val="40000"/>
              </a:schemeClr>
            </a:glow>
          </a:effectLst>
        </p:grpSpPr>
        <p:pic>
          <p:nvPicPr>
            <p:cNvPr id="37" name="Picture 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49450" y="1305628"/>
              <a:ext cx="5215279" cy="489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rotWithShape="1">
            <a:blip r:embed="rId27">
              <a:extLst>
                <a:ext uri="{28A0092B-C50C-407E-A947-70E740481C1C}">
                  <a14:useLocalDpi xmlns:a14="http://schemas.microsoft.com/office/drawing/2010/main" val="0"/>
                </a:ext>
              </a:extLst>
            </a:blip>
            <a:srcRect l="1772" t="2953" r="2245" b="52961"/>
            <a:stretch/>
          </p:blipFill>
          <p:spPr bwMode="auto">
            <a:xfrm>
              <a:off x="5665421" y="1305627"/>
              <a:ext cx="1499308" cy="45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64547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0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500" fill="hold"/>
                                        <p:tgtEl>
                                          <p:spTgt spid="36"/>
                                        </p:tgtEl>
                                        <p:attrNameLst>
                                          <p:attrName>ppt_w</p:attrName>
                                        </p:attrNameLst>
                                      </p:cBhvr>
                                      <p:tavLst>
                                        <p:tav tm="0">
                                          <p:val>
                                            <p:fltVal val="0"/>
                                          </p:val>
                                        </p:tav>
                                        <p:tav tm="100000">
                                          <p:val>
                                            <p:strVal val="#ppt_w"/>
                                          </p:val>
                                        </p:tav>
                                      </p:tavLst>
                                    </p:anim>
                                    <p:anim calcmode="lin" valueType="num">
                                      <p:cBhvr>
                                        <p:cTn id="92" dur="500" fill="hold"/>
                                        <p:tgtEl>
                                          <p:spTgt spid="36"/>
                                        </p:tgtEl>
                                        <p:attrNameLst>
                                          <p:attrName>ppt_h</p:attrName>
                                        </p:attrNameLst>
                                      </p:cBhvr>
                                      <p:tavLst>
                                        <p:tav tm="0">
                                          <p:val>
                                            <p:fltVal val="0"/>
                                          </p:val>
                                        </p:tav>
                                        <p:tav tm="100000">
                                          <p:val>
                                            <p:strVal val="#ppt_h"/>
                                          </p:val>
                                        </p:tav>
                                      </p:tavLst>
                                    </p:anim>
                                    <p:animEffect transition="in" filter="fade">
                                      <p:cBhvr>
                                        <p:cTn id="9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smtClean="0">
                <a:solidFill>
                  <a:srgbClr val="FFFF00"/>
                </a:solidFill>
                <a:latin typeface="Arial" charset="0"/>
                <a:cs typeface="Arial" pitchFamily="34" charset="0"/>
              </a:rPr>
              <a:t>Genomics In Video…</a:t>
            </a:r>
            <a:endParaRPr lang="en-US" sz="3800" i="1" spc="-100" dirty="0">
              <a:solidFill>
                <a:srgbClr val="FFFF00"/>
              </a:solidFill>
              <a:latin typeface="Arial" charset="0"/>
              <a:cs typeface="Arial" pitchFamily="34" charset="0"/>
            </a:endParaRP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20" name="TextBox 19"/>
          <p:cNvSpPr txBox="1"/>
          <p:nvPr/>
        </p:nvSpPr>
        <p:spPr>
          <a:xfrm>
            <a:off x="7318375"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31</a:t>
            </a:r>
            <a:endParaRPr lang="en-US" sz="2000" dirty="0">
              <a:solidFill>
                <a:srgbClr val="00ADDC">
                  <a:lumMod val="40000"/>
                  <a:lumOff val="60000"/>
                </a:srgbClr>
              </a:solidFill>
              <a:latin typeface="Arial" charset="0"/>
            </a:endParaRPr>
          </a:p>
        </p:txBody>
      </p:sp>
      <p:grpSp>
        <p:nvGrpSpPr>
          <p:cNvPr id="2" name="Group 1"/>
          <p:cNvGrpSpPr/>
          <p:nvPr/>
        </p:nvGrpSpPr>
        <p:grpSpPr>
          <a:xfrm>
            <a:off x="2031560" y="1630898"/>
            <a:ext cx="2496426" cy="2374577"/>
            <a:chOff x="257732" y="2322169"/>
            <a:chExt cx="2837843" cy="2835641"/>
          </a:xfrm>
          <a:effectLst>
            <a:glow rad="228600">
              <a:schemeClr val="accent6">
                <a:satMod val="175000"/>
                <a:alpha val="40000"/>
              </a:schemeClr>
            </a:glow>
          </a:effectLst>
        </p:grpSpPr>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52" t="25291" r="46361" b="31498"/>
            <a:stretch/>
          </p:blipFill>
          <p:spPr bwMode="auto">
            <a:xfrm>
              <a:off x="257733" y="3569101"/>
              <a:ext cx="2837842" cy="158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2" y="2322169"/>
              <a:ext cx="2837843" cy="124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195"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2279" t="14984" r="43639" b="35741"/>
          <a:stretch/>
        </p:blipFill>
        <p:spPr bwMode="auto">
          <a:xfrm>
            <a:off x="5012598" y="2766107"/>
            <a:ext cx="3563845" cy="2769501"/>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292" t="25291" r="18765" b="10127"/>
          <a:stretch/>
        </p:blipFill>
        <p:spPr bwMode="auto">
          <a:xfrm>
            <a:off x="583322" y="4363897"/>
            <a:ext cx="3944664" cy="2175491"/>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6668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1+#ppt_w/2"/>
                                          </p:val>
                                        </p:tav>
                                        <p:tav tm="100000">
                                          <p:val>
                                            <p:strVal val="#ppt_x"/>
                                          </p:val>
                                        </p:tav>
                                      </p:tavLst>
                                    </p:anim>
                                    <p:anim calcmode="lin" valueType="num">
                                      <p:cBhvr additive="base">
                                        <p:cTn id="14" dur="5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8215"/>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4764" y="9373"/>
            <a:ext cx="914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Large-Scale Genome Sequencing </a:t>
            </a:r>
          </a:p>
          <a:p>
            <a:pPr algn="ctr" fontAlgn="base">
              <a:spcBef>
                <a:spcPct val="0"/>
              </a:spcBef>
              <a:spcAft>
                <a:spcPct val="0"/>
              </a:spcAft>
            </a:pPr>
            <a:r>
              <a:rPr lang="en-US" sz="3600" dirty="0" smtClean="0">
                <a:solidFill>
                  <a:srgbClr val="FFFF00"/>
                </a:solidFill>
                <a:cs typeface="Arial" charset="0"/>
              </a:rPr>
              <a:t>and Analysis Centers</a:t>
            </a:r>
          </a:p>
        </p:txBody>
      </p:sp>
      <p:sp>
        <p:nvSpPr>
          <p:cNvPr id="5123"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b="1">
              <a:solidFill>
                <a:prstClr val="white"/>
              </a:solidFill>
              <a:latin typeface="Arial" charset="0"/>
            </a:endParaRPr>
          </a:p>
        </p:txBody>
      </p:sp>
      <p:pic>
        <p:nvPicPr>
          <p:cNvPr id="8" name="Picture 7" descr="http://www.nih.gov/slidemedia/slide-researchmatters-photo.jpg"/>
          <p:cNvPicPr>
            <a:picLocks noChangeAspect="1" noChangeArrowheads="1"/>
          </p:cNvPicPr>
          <p:nvPr/>
        </p:nvPicPr>
        <p:blipFill>
          <a:blip r:embed="rId3" cstate="print"/>
          <a:srcRect l="39897"/>
          <a:stretch>
            <a:fillRect/>
          </a:stretch>
        </p:blipFill>
        <p:spPr bwMode="auto">
          <a:xfrm rot="16200000">
            <a:off x="3561912" y="752498"/>
            <a:ext cx="1902607" cy="3165568"/>
          </a:xfrm>
          <a:prstGeom prst="rect">
            <a:avLst/>
          </a:prstGeom>
          <a:noFill/>
          <a:ln>
            <a:noFill/>
          </a:ln>
          <a:effectLst>
            <a:glow rad="228600">
              <a:schemeClr val="accent4">
                <a:satMod val="175000"/>
                <a:alpha val="40000"/>
              </a:schemeClr>
            </a:glow>
          </a:effectLst>
        </p:spPr>
      </p:pic>
      <p:sp>
        <p:nvSpPr>
          <p:cNvPr id="10" name="TextBox 9"/>
          <p:cNvSpPr txBox="1"/>
          <p:nvPr/>
        </p:nvSpPr>
        <p:spPr>
          <a:xfrm>
            <a:off x="7318923"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32</a:t>
            </a:r>
            <a:endParaRPr lang="en-US" sz="2000" b="1" dirty="0">
              <a:solidFill>
                <a:srgbClr val="00ADDC">
                  <a:lumMod val="40000"/>
                  <a:lumOff val="60000"/>
                </a:srgbClr>
              </a:solidFill>
              <a:latin typeface="Arial" charset="0"/>
            </a:endParaRPr>
          </a:p>
        </p:txBody>
      </p:sp>
      <p:sp>
        <p:nvSpPr>
          <p:cNvPr id="11" name="Title 1"/>
          <p:cNvSpPr txBox="1">
            <a:spLocks/>
          </p:cNvSpPr>
          <p:nvPr/>
        </p:nvSpPr>
        <p:spPr bwMode="auto">
          <a:xfrm>
            <a:off x="118452" y="3540836"/>
            <a:ext cx="8708047" cy="2823564"/>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32 new papers in the most recent quarter </a:t>
            </a:r>
            <a:endParaRPr lang="en-US" sz="2800" dirty="0" smtClean="0">
              <a:solidFill>
                <a:srgbClr val="FF0000"/>
              </a:solidFill>
              <a:latin typeface="Arial" charset="0"/>
            </a:endParaRP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Alzheimer’s Disease Sequencing Project:</a:t>
            </a:r>
          </a:p>
          <a:p>
            <a:pPr marL="971550" lvl="2" defTabSz="863600" eaLnBrk="0" hangingPunct="0">
              <a:spcBef>
                <a:spcPts val="1800"/>
              </a:spcBef>
              <a:buClr>
                <a:srgbClr val="D6ECFF"/>
              </a:buClr>
              <a:buSzPct val="95000"/>
              <a:defRPr/>
            </a:pPr>
            <a:r>
              <a:rPr lang="en-US" sz="2600" dirty="0" smtClean="0">
                <a:solidFill>
                  <a:schemeClr val="tx2">
                    <a:lumMod val="90000"/>
                  </a:schemeClr>
                </a:solidFill>
                <a:latin typeface="Arial" charset="0"/>
              </a:rPr>
              <a:t>Initial </a:t>
            </a:r>
            <a:r>
              <a:rPr lang="en-US" sz="2600" dirty="0">
                <a:solidFill>
                  <a:schemeClr val="tx2">
                    <a:lumMod val="90000"/>
                  </a:schemeClr>
                </a:solidFill>
                <a:latin typeface="Arial" charset="0"/>
              </a:rPr>
              <a:t>data freeze </a:t>
            </a:r>
            <a:r>
              <a:rPr lang="en-US" sz="2600" dirty="0" smtClean="0">
                <a:solidFill>
                  <a:schemeClr val="tx2">
                    <a:lumMod val="90000"/>
                  </a:schemeClr>
                </a:solidFill>
                <a:latin typeface="Arial" charset="0"/>
              </a:rPr>
              <a:t>and release in December 2013 </a:t>
            </a:r>
          </a:p>
          <a:p>
            <a:pPr marL="971550" lvl="2" defTabSz="863600" eaLnBrk="0" hangingPunct="0">
              <a:spcBef>
                <a:spcPts val="1800"/>
              </a:spcBef>
              <a:buClr>
                <a:srgbClr val="D6ECFF"/>
              </a:buClr>
              <a:buSzPct val="95000"/>
              <a:defRPr/>
            </a:pPr>
            <a:r>
              <a:rPr lang="en-US" sz="2600" dirty="0" smtClean="0">
                <a:solidFill>
                  <a:schemeClr val="tx2">
                    <a:lumMod val="90000"/>
                  </a:schemeClr>
                </a:solidFill>
                <a:latin typeface="Arial" charset="0"/>
              </a:rPr>
              <a:t>Whole-genome sequence data from 410 	individuals (89 families) </a:t>
            </a:r>
          </a:p>
        </p:txBody>
      </p:sp>
    </p:spTree>
    <p:extLst>
      <p:ext uri="{BB962C8B-B14F-4D97-AF65-F5344CB8AC3E}">
        <p14:creationId xmlns:p14="http://schemas.microsoft.com/office/powerpoint/2010/main" val="20842996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9687"/>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31750"/>
            <a:ext cx="9144000" cy="762000"/>
          </a:xfrm>
          <a:prstGeom prst="rect">
            <a:avLst/>
          </a:prstGeom>
        </p:spPr>
        <p:txBody>
          <a:bodyPr/>
          <a:lstStyle/>
          <a:p>
            <a:pPr algn="ctr" fontAlgn="auto">
              <a:spcBef>
                <a:spcPts val="0"/>
              </a:spcBef>
              <a:spcAft>
                <a:spcPts val="0"/>
              </a:spcAft>
              <a:defRPr/>
            </a:pPr>
            <a:r>
              <a:rPr lang="en-US" sz="3600" b="1" spc="-100" dirty="0">
                <a:solidFill>
                  <a:srgbClr val="FFFF00"/>
                </a:solidFill>
                <a:latin typeface="Arial" pitchFamily="34" charset="0"/>
                <a:cs typeface="Arial" pitchFamily="34" charset="0"/>
              </a:rPr>
              <a:t>NHGRI </a:t>
            </a:r>
          </a:p>
        </p:txBody>
      </p:sp>
      <p:grpSp>
        <p:nvGrpSpPr>
          <p:cNvPr id="2" name="Group 7"/>
          <p:cNvGrpSpPr>
            <a:grpSpLocks/>
          </p:cNvGrpSpPr>
          <p:nvPr/>
        </p:nvGrpSpPr>
        <p:grpSpPr bwMode="auto">
          <a:xfrm>
            <a:off x="0" y="22958"/>
            <a:ext cx="9144000" cy="944677"/>
            <a:chOff x="0" y="0"/>
            <a:chExt cx="9144000" cy="1086715"/>
          </a:xfrm>
        </p:grpSpPr>
        <p:pic>
          <p:nvPicPr>
            <p:cNvPr id="13" name="Picture 2"/>
            <p:cNvPicPr>
              <a:picLocks noChangeAspect="1" noChangeArrowheads="1"/>
            </p:cNvPicPr>
            <p:nvPr/>
          </p:nvPicPr>
          <p:blipFill>
            <a:blip r:embed="rId3" cstate="print"/>
            <a:srcRect l="23174" t="13216" r="1981" b="74625"/>
            <a:stretch>
              <a:fillRect/>
            </a:stretch>
          </p:blipFill>
          <p:spPr bwMode="auto">
            <a:xfrm>
              <a:off x="0" y="0"/>
              <a:ext cx="9144000" cy="1086715"/>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l="258" t="15894" r="76765" b="77525"/>
            <a:stretch>
              <a:fillRect/>
            </a:stretch>
          </p:blipFill>
          <p:spPr bwMode="auto">
            <a:xfrm>
              <a:off x="0" y="56271"/>
              <a:ext cx="4556907" cy="956603"/>
            </a:xfrm>
            <a:prstGeom prst="rect">
              <a:avLst/>
            </a:prstGeom>
            <a:noFill/>
            <a:ln w="9525">
              <a:noFill/>
              <a:miter lim="800000"/>
              <a:headEnd/>
              <a:tailEnd/>
            </a:ln>
          </p:spPr>
        </p:pic>
      </p:grpSp>
      <p:sp>
        <p:nvSpPr>
          <p:cNvPr id="10" name="TextBox 9"/>
          <p:cNvSpPr txBox="1"/>
          <p:nvPr/>
        </p:nvSpPr>
        <p:spPr>
          <a:xfrm>
            <a:off x="7319575" y="6410926"/>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33</a:t>
            </a:r>
            <a:endParaRPr lang="en-US" sz="2000" dirty="0">
              <a:solidFill>
                <a:schemeClr val="accent4">
                  <a:lumMod val="40000"/>
                  <a:lumOff val="60000"/>
                </a:schemeClr>
              </a:solidFill>
              <a:latin typeface="Arial" charset="0"/>
            </a:endParaRPr>
          </a:p>
        </p:txBody>
      </p:sp>
      <p:sp>
        <p:nvSpPr>
          <p:cNvPr id="16" name="Title 1"/>
          <p:cNvSpPr txBox="1">
            <a:spLocks/>
          </p:cNvSpPr>
          <p:nvPr/>
        </p:nvSpPr>
        <p:spPr bwMode="auto">
          <a:xfrm>
            <a:off x="0" y="1602469"/>
            <a:ext cx="9144000" cy="5060326"/>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Currently ~90 million variants in 2535 samples</a:t>
            </a:r>
          </a:p>
          <a:p>
            <a:pPr marL="568325" lvl="2" eaLnBrk="0" hangingPunct="0">
              <a:spcBef>
                <a:spcPts val="600"/>
              </a:spcBef>
              <a:buClr>
                <a:srgbClr val="D6ECFF"/>
              </a:buClr>
              <a:buSzPct val="95000"/>
              <a:defRPr/>
            </a:pPr>
            <a:r>
              <a:rPr lang="en-US" sz="2600" dirty="0" smtClean="0">
                <a:solidFill>
                  <a:schemeClr val="tx2">
                    <a:lumMod val="90000"/>
                  </a:schemeClr>
                </a:solidFill>
                <a:cs typeface="Arial" pitchFamily="34" charset="0"/>
              </a:rPr>
              <a:t>~76 </a:t>
            </a:r>
            <a:r>
              <a:rPr lang="en-US" sz="2600" dirty="0">
                <a:solidFill>
                  <a:schemeClr val="tx2">
                    <a:lumMod val="90000"/>
                  </a:schemeClr>
                </a:solidFill>
                <a:cs typeface="Arial" pitchFamily="34" charset="0"/>
              </a:rPr>
              <a:t>million </a:t>
            </a:r>
            <a:r>
              <a:rPr lang="en-US" sz="2600" dirty="0" smtClean="0">
                <a:solidFill>
                  <a:schemeClr val="tx2">
                    <a:lumMod val="90000"/>
                  </a:schemeClr>
                </a:solidFill>
                <a:cs typeface="Arial" pitchFamily="34" charset="0"/>
              </a:rPr>
              <a:t>SNPs</a:t>
            </a:r>
          </a:p>
          <a:p>
            <a:pPr marL="568325" lvl="2" eaLnBrk="0" hangingPunct="0">
              <a:spcBef>
                <a:spcPts val="600"/>
              </a:spcBef>
              <a:buClr>
                <a:srgbClr val="D6ECFF"/>
              </a:buClr>
              <a:buSzPct val="95000"/>
              <a:defRPr/>
            </a:pPr>
            <a:r>
              <a:rPr lang="en-US" sz="2600" dirty="0" smtClean="0">
                <a:solidFill>
                  <a:schemeClr val="tx2">
                    <a:lumMod val="90000"/>
                  </a:schemeClr>
                </a:solidFill>
                <a:cs typeface="Arial" pitchFamily="34" charset="0"/>
              </a:rPr>
              <a:t>~7 </a:t>
            </a:r>
            <a:r>
              <a:rPr lang="en-US" sz="2600" dirty="0">
                <a:solidFill>
                  <a:schemeClr val="tx2">
                    <a:lumMod val="90000"/>
                  </a:schemeClr>
                </a:solidFill>
                <a:cs typeface="Arial" pitchFamily="34" charset="0"/>
              </a:rPr>
              <a:t>million </a:t>
            </a:r>
            <a:r>
              <a:rPr lang="en-US" sz="2600" dirty="0" err="1">
                <a:solidFill>
                  <a:schemeClr val="tx2">
                    <a:lumMod val="90000"/>
                  </a:schemeClr>
                </a:solidFill>
                <a:cs typeface="Arial" pitchFamily="34" charset="0"/>
              </a:rPr>
              <a:t>indels</a:t>
            </a:r>
            <a:r>
              <a:rPr lang="en-US" sz="2600" dirty="0">
                <a:solidFill>
                  <a:schemeClr val="tx2">
                    <a:lumMod val="90000"/>
                  </a:schemeClr>
                </a:solidFill>
                <a:cs typeface="Arial" pitchFamily="34" charset="0"/>
              </a:rPr>
              <a:t> </a:t>
            </a:r>
            <a:endParaRPr lang="en-US" sz="2600" dirty="0" smtClean="0">
              <a:solidFill>
                <a:schemeClr val="tx2">
                  <a:lumMod val="90000"/>
                </a:schemeClr>
              </a:solidFill>
              <a:cs typeface="Arial" pitchFamily="34" charset="0"/>
            </a:endParaRPr>
          </a:p>
          <a:p>
            <a:pPr marL="568325" lvl="2" eaLnBrk="0" hangingPunct="0">
              <a:spcBef>
                <a:spcPts val="600"/>
              </a:spcBef>
              <a:buClr>
                <a:srgbClr val="D6ECFF"/>
              </a:buClr>
              <a:buSzPct val="95000"/>
              <a:defRPr/>
            </a:pPr>
            <a:r>
              <a:rPr lang="en-US" sz="2600" dirty="0" smtClean="0">
                <a:solidFill>
                  <a:schemeClr val="tx2">
                    <a:lumMod val="90000"/>
                  </a:schemeClr>
                </a:solidFill>
                <a:cs typeface="Arial" pitchFamily="34" charset="0"/>
              </a:rPr>
              <a:t>~7 </a:t>
            </a:r>
            <a:r>
              <a:rPr lang="en-US" sz="2600" dirty="0">
                <a:solidFill>
                  <a:schemeClr val="tx2">
                    <a:lumMod val="90000"/>
                  </a:schemeClr>
                </a:solidFill>
                <a:cs typeface="Arial" pitchFamily="34" charset="0"/>
              </a:rPr>
              <a:t>million </a:t>
            </a:r>
            <a:r>
              <a:rPr lang="en-US" sz="2600" dirty="0" smtClean="0">
                <a:solidFill>
                  <a:schemeClr val="tx2">
                    <a:lumMod val="90000"/>
                  </a:schemeClr>
                </a:solidFill>
                <a:cs typeface="Arial" pitchFamily="34" charset="0"/>
              </a:rPr>
              <a:t>structural and other </a:t>
            </a:r>
            <a:r>
              <a:rPr lang="en-US" sz="2600" dirty="0">
                <a:solidFill>
                  <a:schemeClr val="tx2">
                    <a:lumMod val="90000"/>
                  </a:schemeClr>
                </a:solidFill>
                <a:cs typeface="Arial" pitchFamily="34" charset="0"/>
              </a:rPr>
              <a:t>complex </a:t>
            </a:r>
            <a:r>
              <a:rPr lang="en-US" sz="2600" dirty="0" smtClean="0">
                <a:solidFill>
                  <a:schemeClr val="tx2">
                    <a:lumMod val="90000"/>
                  </a:schemeClr>
                </a:solidFill>
                <a:cs typeface="Arial" pitchFamily="34" charset="0"/>
              </a:rPr>
              <a:t>variants</a:t>
            </a:r>
            <a:endParaRPr lang="en-US" sz="2600" dirty="0">
              <a:solidFill>
                <a:schemeClr val="tx2">
                  <a:lumMod val="90000"/>
                </a:schemeClr>
              </a:solidFill>
              <a:cs typeface="Arial" pitchFamily="34" charset="0"/>
            </a:endParaRPr>
          </a:p>
          <a:p>
            <a:pPr marL="339725" lvl="1" indent="-228600" eaLnBrk="0" hangingPunct="0">
              <a:spcBef>
                <a:spcPts val="1800"/>
              </a:spcBef>
              <a:buClr>
                <a:schemeClr val="tx1"/>
              </a:buClr>
              <a:buSzPct val="95000"/>
              <a:buFont typeface="Wingdings" pitchFamily="2" charset="2"/>
              <a:buChar char=""/>
              <a:defRPr/>
            </a:pPr>
            <a:endParaRPr lang="en-US" sz="100" dirty="0" smtClean="0">
              <a:solidFill>
                <a:prstClr val="white"/>
              </a:solidFill>
              <a:latin typeface="Arial" charset="0"/>
            </a:endParaRPr>
          </a:p>
          <a:p>
            <a:pPr marL="339725" lvl="1" indent="-228600" eaLnBrk="0" hangingPunct="0">
              <a:spcBef>
                <a:spcPts val="0"/>
              </a:spcBef>
              <a:buClr>
                <a:schemeClr val="tx1"/>
              </a:buClr>
              <a:buSzPct val="95000"/>
              <a:buFont typeface="Wingdings" pitchFamily="2" charset="2"/>
              <a:buChar char=""/>
              <a:defRPr/>
            </a:pPr>
            <a:endParaRPr lang="en-US" sz="1200" dirty="0" smtClean="0">
              <a:solidFill>
                <a:prstClr val="white"/>
              </a:solidFill>
              <a:latin typeface="Arial" charset="0"/>
            </a:endParaRPr>
          </a:p>
          <a:p>
            <a:pPr marL="339725" lvl="1" indent="-228600" eaLnBrk="0" hangingPunct="0">
              <a:spcBef>
                <a:spcPts val="0"/>
              </a:spcBef>
              <a:buClr>
                <a:schemeClr val="tx1"/>
              </a:buClr>
              <a:buSzPct val="95000"/>
              <a:buFont typeface="Wingdings" pitchFamily="2" charset="2"/>
              <a:buChar char=""/>
              <a:defRPr/>
            </a:pPr>
            <a:r>
              <a:rPr lang="en-US" sz="2800" dirty="0" smtClean="0">
                <a:solidFill>
                  <a:prstClr val="white"/>
                </a:solidFill>
                <a:latin typeface="Arial" charset="0"/>
              </a:rPr>
              <a:t>Final release of variants by Fall 2014</a:t>
            </a:r>
            <a:endParaRPr lang="en-US" sz="2800" dirty="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r>
              <a:rPr lang="en-US" sz="2800" dirty="0" smtClean="0">
                <a:solidFill>
                  <a:prstClr val="white"/>
                </a:solidFill>
                <a:latin typeface="Arial" charset="0"/>
              </a:rPr>
              <a:t>Final 1000 Genomes Project Meeting and 	Community Meeting:  June 24-26 in the U.K.</a:t>
            </a: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spTree>
    <p:extLst>
      <p:ext uri="{BB962C8B-B14F-4D97-AF65-F5344CB8AC3E}">
        <p14:creationId xmlns:p14="http://schemas.microsoft.com/office/powerpoint/2010/main" val="24701655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sp>
        <p:nvSpPr>
          <p:cNvPr id="9" name="TextBox 8"/>
          <p:cNvSpPr txBox="1"/>
          <p:nvPr/>
        </p:nvSpPr>
        <p:spPr>
          <a:xfrm>
            <a:off x="7318923"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34</a:t>
            </a:r>
            <a:endParaRPr lang="en-US" sz="2000" b="1" dirty="0">
              <a:solidFill>
                <a:srgbClr val="00ADDC">
                  <a:lumMod val="40000"/>
                  <a:lumOff val="60000"/>
                </a:srgbClr>
              </a:solidFill>
              <a:latin typeface="Arial" charset="0"/>
            </a:endParaRPr>
          </a:p>
        </p:txBody>
      </p:sp>
      <p:sp>
        <p:nvSpPr>
          <p:cNvPr id="10" name="Title 1"/>
          <p:cNvSpPr txBox="1">
            <a:spLocks/>
          </p:cNvSpPr>
          <p:nvPr/>
        </p:nvSpPr>
        <p:spPr bwMode="auto">
          <a:xfrm>
            <a:off x="0" y="6181346"/>
            <a:ext cx="6794205" cy="1105381"/>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457200" indent="-228600">
              <a:spcAft>
                <a:spcPts val="600"/>
              </a:spcAft>
              <a:buFont typeface="Wingdings" pitchFamily="2" charset="2"/>
              <a:buChar char="§"/>
            </a:pPr>
            <a:r>
              <a:rPr lang="en-US" sz="2600" dirty="0" smtClean="0">
                <a:solidFill>
                  <a:prstClr val="white"/>
                </a:solidFill>
                <a:latin typeface="Arial" charset="0"/>
              </a:rPr>
              <a:t>Sample accrual is completed</a:t>
            </a:r>
          </a:p>
          <a:p>
            <a:pPr marL="1028700" lvl="1" indent="-571500">
              <a:spcAft>
                <a:spcPts val="600"/>
              </a:spcAft>
              <a:buFont typeface="Arial" pitchFamily="34" charset="0"/>
              <a:buChar char="•"/>
            </a:pPr>
            <a:endParaRPr lang="en-US" sz="2600" dirty="0">
              <a:solidFill>
                <a:srgbClr val="D6ECFF">
                  <a:lumMod val="90000"/>
                </a:srgbClr>
              </a:solidFill>
              <a:cs typeface="Arial" pitchFamily="34" charset="0"/>
            </a:endParaRPr>
          </a:p>
        </p:txBody>
      </p:sp>
      <p:sp>
        <p:nvSpPr>
          <p:cNvPr id="8" name="Title 7"/>
          <p:cNvSpPr txBox="1">
            <a:spLocks/>
          </p:cNvSpPr>
          <p:nvPr/>
        </p:nvSpPr>
        <p:spPr>
          <a:xfrm>
            <a:off x="31870" y="1054679"/>
            <a:ext cx="9112130" cy="3487909"/>
          </a:xfrm>
          <a:prstGeom prst="rect">
            <a:avLst/>
          </a:prstGeom>
        </p:spPr>
        <p:txBody>
          <a:bodyPr vert="horz" anchor="t">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marL="457200" indent="-228600">
              <a:spcAft>
                <a:spcPts val="600"/>
              </a:spcAft>
              <a:buFont typeface="Wingdings" pitchFamily="2" charset="2"/>
              <a:buChar char="§"/>
            </a:pPr>
            <a:r>
              <a:rPr lang="en-US" sz="2600" b="1" dirty="0" smtClean="0">
                <a:solidFill>
                  <a:prstClr val="white"/>
                </a:solidFill>
                <a:latin typeface="Arial" pitchFamily="34" charset="0"/>
                <a:cs typeface="Arial" pitchFamily="34" charset="0"/>
              </a:rPr>
              <a:t>Pan-cancer analysis</a:t>
            </a:r>
          </a:p>
          <a:p>
            <a:pPr lvl="1">
              <a:spcAft>
                <a:spcPts val="600"/>
              </a:spcAft>
            </a:pPr>
            <a:r>
              <a:rPr lang="en-US" sz="2200" i="1" dirty="0" smtClean="0">
                <a:solidFill>
                  <a:srgbClr val="D6ECFF">
                    <a:lumMod val="90000"/>
                  </a:srgbClr>
                </a:solidFill>
                <a:latin typeface="Arial" pitchFamily="34" charset="0"/>
                <a:cs typeface="Arial" pitchFamily="34" charset="0"/>
              </a:rPr>
              <a:t>Nature </a:t>
            </a:r>
            <a:r>
              <a:rPr lang="en-US" sz="2200" i="1" dirty="0">
                <a:solidFill>
                  <a:srgbClr val="D6ECFF">
                    <a:lumMod val="90000"/>
                  </a:srgbClr>
                </a:solidFill>
                <a:latin typeface="Arial" pitchFamily="34" charset="0"/>
                <a:cs typeface="Arial" pitchFamily="34" charset="0"/>
              </a:rPr>
              <a:t>Genetics </a:t>
            </a:r>
            <a:r>
              <a:rPr lang="en-US" sz="2200" dirty="0" smtClean="0">
                <a:solidFill>
                  <a:srgbClr val="D6ECFF">
                    <a:lumMod val="90000"/>
                  </a:srgbClr>
                </a:solidFill>
                <a:latin typeface="Arial" pitchFamily="34" charset="0"/>
                <a:cs typeface="Arial" pitchFamily="34" charset="0"/>
              </a:rPr>
              <a:t>feature: </a:t>
            </a:r>
            <a:r>
              <a:rPr lang="en-US" sz="2200" dirty="0">
                <a:solidFill>
                  <a:srgbClr val="D6ECFF">
                    <a:lumMod val="90000"/>
                  </a:srgbClr>
                </a:solidFill>
                <a:latin typeface="Arial" pitchFamily="34" charset="0"/>
                <a:cs typeface="Arial" pitchFamily="34" charset="0"/>
              </a:rPr>
              <a:t>27 papers and 5 thematic threads</a:t>
            </a:r>
            <a:endParaRPr lang="en-US" sz="2200" i="1" dirty="0">
              <a:solidFill>
                <a:srgbClr val="D6ECFF">
                  <a:lumMod val="90000"/>
                </a:srgbClr>
              </a:solidFill>
              <a:latin typeface="Arial" pitchFamily="34" charset="0"/>
              <a:cs typeface="Arial" pitchFamily="34" charset="0"/>
            </a:endParaRPr>
          </a:p>
          <a:p>
            <a:pPr lvl="1"/>
            <a:r>
              <a:rPr lang="en-US" sz="2200" dirty="0" smtClean="0">
                <a:solidFill>
                  <a:srgbClr val="D6ECFF">
                    <a:lumMod val="90000"/>
                  </a:srgbClr>
                </a:solidFill>
                <a:latin typeface="Arial" pitchFamily="34" charset="0"/>
                <a:cs typeface="Arial" pitchFamily="34" charset="0"/>
              </a:rPr>
              <a:t>ICGC/TCGA whole-genome pan-cancer analysis project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2438399"/>
            <a:ext cx="7256431" cy="366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74739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up)">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3" name="TextBox 2"/>
          <p:cNvSpPr txBox="1"/>
          <p:nvPr/>
        </p:nvSpPr>
        <p:spPr>
          <a:xfrm>
            <a:off x="7316787" y="6410325"/>
            <a:ext cx="1718740" cy="384721"/>
          </a:xfrm>
          <a:prstGeom prst="rect">
            <a:avLst/>
          </a:prstGeom>
          <a:noFill/>
        </p:spPr>
        <p:txBody>
          <a:bodyPr wrap="none">
            <a:spAutoFit/>
          </a:bodyPr>
          <a:lstStyle/>
          <a:p>
            <a:pPr>
              <a:defRPr/>
            </a:pPr>
            <a:r>
              <a:rPr lang="en-US" sz="1900" b="1" dirty="0">
                <a:solidFill>
                  <a:schemeClr val="accent4">
                    <a:lumMod val="40000"/>
                    <a:lumOff val="60000"/>
                  </a:schemeClr>
                </a:solidFill>
                <a:latin typeface="Arial" charset="0"/>
              </a:rPr>
              <a:t>Document </a:t>
            </a:r>
            <a:r>
              <a:rPr lang="en-US" sz="1900" b="1" dirty="0" smtClean="0">
                <a:solidFill>
                  <a:schemeClr val="accent4">
                    <a:lumMod val="40000"/>
                    <a:lumOff val="60000"/>
                  </a:schemeClr>
                </a:solidFill>
                <a:latin typeface="Arial" charset="0"/>
              </a:rPr>
              <a:t>35</a:t>
            </a:r>
            <a:endParaRPr lang="en-US" sz="1900" b="1" dirty="0">
              <a:solidFill>
                <a:schemeClr val="accent4">
                  <a:lumMod val="40000"/>
                  <a:lumOff val="60000"/>
                </a:schemeClr>
              </a:solidFill>
              <a:latin typeface="Arial" charset="0"/>
            </a:endParaRPr>
          </a:p>
        </p:txBody>
      </p:sp>
      <p:sp>
        <p:nvSpPr>
          <p:cNvPr id="4" name="Rectangle 3"/>
          <p:cNvSpPr/>
          <p:nvPr/>
        </p:nvSpPr>
        <p:spPr>
          <a:xfrm>
            <a:off x="39756" y="1698299"/>
            <a:ext cx="9073896" cy="4632037"/>
          </a:xfrm>
          <a:prstGeom prst="rect">
            <a:avLst/>
          </a:prstGeom>
        </p:spPr>
        <p:txBody>
          <a:bodyPr wrap="square">
            <a:spAutoFit/>
          </a:bodyPr>
          <a:lstStyle/>
          <a:p>
            <a:pPr marL="342900" indent="-342900" defTabSz="568325" fontAlgn="base">
              <a:spcBef>
                <a:spcPct val="0"/>
              </a:spcBef>
              <a:spcAft>
                <a:spcPts val="1400"/>
              </a:spcAft>
              <a:buFont typeface="Wingdings" pitchFamily="2" charset="2"/>
              <a:buChar char="§"/>
            </a:pPr>
            <a:r>
              <a:rPr lang="en-US" sz="2600" b="1" dirty="0" smtClean="0">
                <a:cs typeface="Arial" pitchFamily="34" charset="0"/>
              </a:rPr>
              <a:t>&gt;10,000 </a:t>
            </a:r>
            <a:r>
              <a:rPr lang="en-US" sz="2600" b="1" dirty="0" err="1" smtClean="0">
                <a:cs typeface="Arial" pitchFamily="34" charset="0"/>
              </a:rPr>
              <a:t>exome</a:t>
            </a:r>
            <a:r>
              <a:rPr lang="en-US" sz="2600" b="1" dirty="0" smtClean="0">
                <a:cs typeface="Arial" pitchFamily="34" charset="0"/>
              </a:rPr>
              <a:t> sequences, &gt;862 diseases</a:t>
            </a:r>
            <a:endParaRPr lang="en-US" sz="2600" b="1" dirty="0">
              <a:cs typeface="Arial" pitchFamily="34" charset="0"/>
            </a:endParaRPr>
          </a:p>
          <a:p>
            <a:pPr marL="342900" indent="-342900" defTabSz="568325" fontAlgn="base">
              <a:spcBef>
                <a:spcPct val="0"/>
              </a:spcBef>
              <a:spcAft>
                <a:spcPts val="1400"/>
              </a:spcAft>
              <a:buFont typeface="Wingdings" pitchFamily="2" charset="2"/>
              <a:buChar char="§"/>
            </a:pPr>
            <a:r>
              <a:rPr lang="en-US" sz="2600" b="1" dirty="0" smtClean="0">
                <a:cs typeface="Arial" pitchFamily="34" charset="0"/>
              </a:rPr>
              <a:t>&gt;467 disease genes (202 novel) for &gt;273 diseases</a:t>
            </a:r>
            <a:endParaRPr lang="en-US" sz="2600" dirty="0">
              <a:cs typeface="Arial" pitchFamily="34" charset="0"/>
            </a:endParaRPr>
          </a:p>
          <a:p>
            <a:pPr marL="342900" indent="-342900" defTabSz="803275" fontAlgn="base">
              <a:spcBef>
                <a:spcPct val="0"/>
              </a:spcBef>
              <a:spcAft>
                <a:spcPts val="1400"/>
              </a:spcAft>
              <a:buFont typeface="Wingdings" pitchFamily="2" charset="2"/>
              <a:buChar char="§"/>
            </a:pPr>
            <a:r>
              <a:rPr lang="en-US" sz="2600" b="1" dirty="0" smtClean="0">
                <a:cs typeface="Arial" pitchFamily="34" charset="0"/>
              </a:rPr>
              <a:t>&gt;70 publications: disease-gene discoveries, methods, 	resources, and practices of data sharing</a:t>
            </a:r>
          </a:p>
          <a:p>
            <a:pPr marL="342900" indent="-342900">
              <a:buFont typeface="Wingdings" pitchFamily="2" charset="2"/>
              <a:buChar char="§"/>
            </a:pPr>
            <a:r>
              <a:rPr lang="en-US" sz="2600" dirty="0" smtClean="0">
                <a:cs typeface="Arial" pitchFamily="34" charset="0"/>
              </a:rPr>
              <a:t>Disease-gene d</a:t>
            </a:r>
            <a:r>
              <a:rPr lang="en-US" sz="2600" b="1" dirty="0" smtClean="0">
                <a:cs typeface="Arial" pitchFamily="34" charset="0"/>
              </a:rPr>
              <a:t>iscovery publications </a:t>
            </a:r>
          </a:p>
          <a:p>
            <a:pPr marL="342900" indent="-342900">
              <a:buFont typeface="Wingdings" pitchFamily="2" charset="2"/>
              <a:buChar char="§"/>
            </a:pPr>
            <a:endParaRPr lang="en-US" sz="1000" b="1" dirty="0" smtClean="0">
              <a:cs typeface="Arial" pitchFamily="34" charset="0"/>
            </a:endParaRPr>
          </a:p>
          <a:p>
            <a:pPr marL="630238" lvl="1"/>
            <a:r>
              <a:rPr lang="en-US" sz="2400" b="1" dirty="0" smtClean="0">
                <a:solidFill>
                  <a:schemeClr val="tx2">
                    <a:lumMod val="90000"/>
                  </a:schemeClr>
                </a:solidFill>
                <a:latin typeface="Arial" pitchFamily="34" charset="0"/>
                <a:cs typeface="Arial" pitchFamily="34" charset="0"/>
              </a:rPr>
              <a:t>Novel </a:t>
            </a:r>
            <a:r>
              <a:rPr lang="en-US" sz="2400" b="1" dirty="0">
                <a:solidFill>
                  <a:schemeClr val="tx2">
                    <a:lumMod val="90000"/>
                  </a:schemeClr>
                </a:solidFill>
                <a:latin typeface="Arial" panose="020B0604020202020204" pitchFamily="34" charset="0"/>
                <a:cs typeface="Arial" panose="020B0604020202020204" pitchFamily="34" charset="0"/>
              </a:rPr>
              <a:t>disease </a:t>
            </a:r>
            <a:r>
              <a:rPr lang="en-US" sz="2400" b="1" dirty="0" smtClean="0">
                <a:solidFill>
                  <a:schemeClr val="tx2">
                    <a:lumMod val="90000"/>
                  </a:schemeClr>
                </a:solidFill>
                <a:latin typeface="Arial" panose="020B0604020202020204" pitchFamily="34" charset="0"/>
                <a:cs typeface="Arial" panose="020B0604020202020204" pitchFamily="34" charset="0"/>
              </a:rPr>
              <a:t>genes/pathways and disease biology</a:t>
            </a:r>
            <a:endParaRPr lang="en-US" sz="2400" b="1" dirty="0">
              <a:solidFill>
                <a:schemeClr val="tx2">
                  <a:lumMod val="90000"/>
                </a:schemeClr>
              </a:solidFill>
              <a:latin typeface="Arial" panose="020B0604020202020204" pitchFamily="34" charset="0"/>
              <a:cs typeface="Arial" panose="020B0604020202020204" pitchFamily="34" charset="0"/>
            </a:endParaRPr>
          </a:p>
          <a:p>
            <a:pPr marL="630238" lvl="1"/>
            <a:r>
              <a:rPr lang="en-US" sz="2400" b="1" dirty="0">
                <a:solidFill>
                  <a:schemeClr val="tx2">
                    <a:lumMod val="90000"/>
                  </a:schemeClr>
                </a:solidFill>
                <a:latin typeface="Arial" panose="020B0604020202020204" pitchFamily="34" charset="0"/>
                <a:cs typeface="Arial" panose="020B0604020202020204" pitchFamily="34" charset="0"/>
              </a:rPr>
              <a:t>Phenotypic </a:t>
            </a:r>
            <a:r>
              <a:rPr lang="en-US" sz="2400" b="1" dirty="0" smtClean="0">
                <a:solidFill>
                  <a:schemeClr val="tx2">
                    <a:lumMod val="90000"/>
                  </a:schemeClr>
                </a:solidFill>
                <a:latin typeface="Arial" panose="020B0604020202020204" pitchFamily="34" charset="0"/>
                <a:cs typeface="Arial" panose="020B0604020202020204" pitchFamily="34" charset="0"/>
              </a:rPr>
              <a:t>expansion</a:t>
            </a:r>
          </a:p>
          <a:p>
            <a:pPr marL="630238" lvl="1"/>
            <a:r>
              <a:rPr lang="en-US" sz="2400" b="1" dirty="0">
                <a:solidFill>
                  <a:schemeClr val="tx2">
                    <a:lumMod val="90000"/>
                  </a:schemeClr>
                </a:solidFill>
                <a:latin typeface="Arial" panose="020B0604020202020204" pitchFamily="34" charset="0"/>
                <a:cs typeface="Arial" panose="020B0604020202020204" pitchFamily="34" charset="0"/>
              </a:rPr>
              <a:t>L</a:t>
            </a:r>
            <a:r>
              <a:rPr lang="en-US" sz="2400" b="1" dirty="0" smtClean="0">
                <a:solidFill>
                  <a:schemeClr val="tx2">
                    <a:lumMod val="90000"/>
                  </a:schemeClr>
                </a:solidFill>
                <a:latin typeface="Arial" panose="020B0604020202020204" pitchFamily="34" charset="0"/>
                <a:cs typeface="Arial" panose="020B0604020202020204" pitchFamily="34" charset="0"/>
              </a:rPr>
              <a:t>evels </a:t>
            </a:r>
            <a:r>
              <a:rPr lang="en-US" sz="2400" b="1" dirty="0">
                <a:solidFill>
                  <a:schemeClr val="tx2">
                    <a:lumMod val="90000"/>
                  </a:schemeClr>
                </a:solidFill>
                <a:latin typeface="Arial" panose="020B0604020202020204" pitchFamily="34" charset="0"/>
                <a:cs typeface="Arial" panose="020B0604020202020204" pitchFamily="34" charset="0"/>
              </a:rPr>
              <a:t>of </a:t>
            </a:r>
            <a:r>
              <a:rPr lang="en-US" sz="2400" b="1" dirty="0" smtClean="0">
                <a:solidFill>
                  <a:schemeClr val="tx2">
                    <a:lumMod val="90000"/>
                  </a:schemeClr>
                </a:solidFill>
                <a:latin typeface="Arial" panose="020B0604020202020204" pitchFamily="34" charset="0"/>
                <a:cs typeface="Arial" panose="020B0604020202020204" pitchFamily="34" charset="0"/>
              </a:rPr>
              <a:t>penetrance</a:t>
            </a:r>
            <a:endParaRPr lang="en-US" sz="2400" b="1" dirty="0">
              <a:solidFill>
                <a:schemeClr val="tx2">
                  <a:lumMod val="90000"/>
                </a:schemeClr>
              </a:solidFill>
              <a:latin typeface="Arial" panose="020B0604020202020204" pitchFamily="34" charset="0"/>
              <a:cs typeface="Arial" panose="020B0604020202020204" pitchFamily="34" charset="0"/>
            </a:endParaRPr>
          </a:p>
          <a:p>
            <a:pPr marL="630238" lvl="1"/>
            <a:r>
              <a:rPr lang="en-US" sz="2400" b="1" dirty="0" smtClean="0">
                <a:solidFill>
                  <a:schemeClr val="tx2">
                    <a:lumMod val="90000"/>
                  </a:schemeClr>
                </a:solidFill>
                <a:latin typeface="Arial" panose="020B0604020202020204" pitchFamily="34" charset="0"/>
                <a:cs typeface="Arial" panose="020B0604020202020204" pitchFamily="34" charset="0"/>
              </a:rPr>
              <a:t>Heterogeneity</a:t>
            </a:r>
            <a:endParaRPr lang="en-US" sz="2400" b="1" dirty="0">
              <a:solidFill>
                <a:schemeClr val="tx2">
                  <a:lumMod val="90000"/>
                </a:schemeClr>
              </a:solidFill>
              <a:latin typeface="Arial" panose="020B0604020202020204" pitchFamily="34" charset="0"/>
              <a:cs typeface="Arial" panose="020B0604020202020204" pitchFamily="34" charset="0"/>
            </a:endParaRPr>
          </a:p>
          <a:p>
            <a:pPr marL="630238" lvl="1"/>
            <a:r>
              <a:rPr lang="en-US" sz="2400" b="1" dirty="0" smtClean="0">
                <a:solidFill>
                  <a:schemeClr val="tx2">
                    <a:lumMod val="90000"/>
                  </a:schemeClr>
                </a:solidFill>
                <a:latin typeface="Arial" panose="020B0604020202020204" pitchFamily="34" charset="0"/>
                <a:cs typeface="Arial" panose="020B0604020202020204" pitchFamily="34" charset="0"/>
              </a:rPr>
              <a:t>Other</a:t>
            </a:r>
            <a:endParaRPr lang="en-US" sz="2400" b="1" dirty="0">
              <a:solidFill>
                <a:schemeClr val="tx2">
                  <a:lumMod val="9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4105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3" name="Rectangle 2"/>
          <p:cNvSpPr/>
          <p:nvPr/>
        </p:nvSpPr>
        <p:spPr>
          <a:xfrm>
            <a:off x="1317170" y="1305990"/>
            <a:ext cx="7826830" cy="4934684"/>
          </a:xfrm>
          <a:prstGeom prst="rect">
            <a:avLst/>
          </a:prstGeom>
        </p:spPr>
        <p:txBody>
          <a:bodyPr wrap="square">
            <a:spAutoFit/>
          </a:bodyPr>
          <a:lstStyle/>
          <a:p>
            <a:pPr marL="342900" indent="-231775" defTabSz="568325" fontAlgn="base">
              <a:spcBef>
                <a:spcPct val="0"/>
              </a:spcBef>
              <a:spcAft>
                <a:spcPts val="1400"/>
              </a:spcAft>
              <a:buFont typeface="Wingdings" pitchFamily="2" charset="2"/>
              <a:buChar char="§"/>
            </a:pPr>
            <a:r>
              <a:rPr lang="en-US" sz="2500" b="1" dirty="0" smtClean="0">
                <a:cs typeface="Arial" pitchFamily="34" charset="0"/>
              </a:rPr>
              <a:t>CMG Network:</a:t>
            </a:r>
            <a:r>
              <a:rPr lang="en-US" sz="2600" b="1" dirty="0" smtClean="0">
                <a:solidFill>
                  <a:schemeClr val="tx2">
                    <a:lumMod val="90000"/>
                  </a:schemeClr>
                </a:solidFill>
                <a:cs typeface="Arial" pitchFamily="34" charset="0"/>
              </a:rPr>
              <a:t>		</a:t>
            </a:r>
            <a:r>
              <a:rPr lang="en-US" sz="2200" b="1" dirty="0" smtClean="0">
                <a:solidFill>
                  <a:schemeClr val="tx2">
                    <a:lumMod val="90000"/>
                  </a:schemeClr>
                </a:solidFill>
                <a:cs typeface="Arial" pitchFamily="34" charset="0"/>
              </a:rPr>
              <a:t>								&gt;414 investigators, 200 institutions, 33 countries</a:t>
            </a:r>
          </a:p>
          <a:p>
            <a:pPr marL="342900" indent="-231775" defTabSz="568325" fontAlgn="base">
              <a:spcBef>
                <a:spcPct val="0"/>
              </a:spcBef>
              <a:spcAft>
                <a:spcPts val="1400"/>
              </a:spcAft>
              <a:buFont typeface="Wingdings" pitchFamily="2" charset="2"/>
              <a:buChar char="§"/>
            </a:pPr>
            <a:r>
              <a:rPr lang="en-US" sz="2500" b="1" dirty="0" smtClean="0">
                <a:cs typeface="Arial" pitchFamily="34" charset="0"/>
              </a:rPr>
              <a:t>Coordination: public </a:t>
            </a:r>
            <a:r>
              <a:rPr lang="en-US" sz="2500" b="1" dirty="0">
                <a:cs typeface="Arial" pitchFamily="34" charset="0"/>
              </a:rPr>
              <a:t>disorder </a:t>
            </a:r>
            <a:r>
              <a:rPr lang="en-US" sz="2500" b="1" dirty="0" smtClean="0">
                <a:cs typeface="Arial" pitchFamily="34" charset="0"/>
              </a:rPr>
              <a:t>list, </a:t>
            </a:r>
            <a:r>
              <a:rPr lang="en-US" sz="2500" b="1" dirty="0" err="1" smtClean="0">
                <a:cs typeface="Arial" pitchFamily="34" charset="0"/>
              </a:rPr>
              <a:t>GeneMatcher</a:t>
            </a:r>
            <a:endParaRPr lang="en-US" sz="2500" b="1" dirty="0" smtClean="0">
              <a:cs typeface="Arial" pitchFamily="34" charset="0"/>
            </a:endParaRPr>
          </a:p>
          <a:p>
            <a:pPr marL="342900" indent="-231775" defTabSz="568325" fontAlgn="base">
              <a:spcBef>
                <a:spcPct val="0"/>
              </a:spcBef>
              <a:spcAft>
                <a:spcPts val="1400"/>
              </a:spcAft>
              <a:buFont typeface="Wingdings" pitchFamily="2" charset="2"/>
              <a:buChar char="§"/>
            </a:pPr>
            <a:r>
              <a:rPr lang="en-US" sz="2500" b="1" dirty="0" smtClean="0">
                <a:cs typeface="Arial" pitchFamily="34" charset="0"/>
              </a:rPr>
              <a:t>IRDiRC</a:t>
            </a:r>
          </a:p>
          <a:p>
            <a:pPr lvl="1" defTabSz="568325" fontAlgn="base">
              <a:spcBef>
                <a:spcPct val="0"/>
              </a:spcBef>
              <a:spcAft>
                <a:spcPts val="1400"/>
              </a:spcAft>
            </a:pPr>
            <a:r>
              <a:rPr lang="en-US" sz="2200" b="1" dirty="0" smtClean="0">
                <a:solidFill>
                  <a:schemeClr val="tx2">
                    <a:lumMod val="90000"/>
                  </a:schemeClr>
                </a:solidFill>
                <a:cs typeface="Arial" pitchFamily="34" charset="0"/>
              </a:rPr>
              <a:t>Develop diagnostic tests </a:t>
            </a:r>
            <a:r>
              <a:rPr lang="en-US" sz="2200" b="1" dirty="0">
                <a:solidFill>
                  <a:schemeClr val="tx2">
                    <a:lumMod val="90000"/>
                  </a:schemeClr>
                </a:solidFill>
                <a:cs typeface="Arial" pitchFamily="34" charset="0"/>
              </a:rPr>
              <a:t>for most rare </a:t>
            </a:r>
            <a:r>
              <a:rPr lang="en-US" sz="2200" b="1" dirty="0" smtClean="0">
                <a:solidFill>
                  <a:schemeClr val="tx2">
                    <a:lumMod val="90000"/>
                  </a:schemeClr>
                </a:solidFill>
                <a:cs typeface="Arial" pitchFamily="34" charset="0"/>
              </a:rPr>
              <a:t>disorders</a:t>
            </a:r>
          </a:p>
          <a:p>
            <a:pPr lvl="1" defTabSz="568325" fontAlgn="base">
              <a:spcBef>
                <a:spcPct val="0"/>
              </a:spcBef>
              <a:spcAft>
                <a:spcPts val="1400"/>
              </a:spcAft>
            </a:pPr>
            <a:r>
              <a:rPr lang="en-US" sz="2200" dirty="0" smtClean="0">
                <a:solidFill>
                  <a:schemeClr val="tx2">
                    <a:lumMod val="90000"/>
                  </a:schemeClr>
                </a:solidFill>
                <a:cs typeface="Arial" pitchFamily="34" charset="0"/>
              </a:rPr>
              <a:t>N</a:t>
            </a:r>
            <a:r>
              <a:rPr lang="en-US" sz="2200" b="1" dirty="0" smtClean="0">
                <a:solidFill>
                  <a:schemeClr val="tx2">
                    <a:lumMod val="90000"/>
                  </a:schemeClr>
                </a:solidFill>
                <a:cs typeface="Arial" pitchFamily="34" charset="0"/>
              </a:rPr>
              <a:t>ew </a:t>
            </a:r>
            <a:r>
              <a:rPr lang="en-US" sz="2200" b="1" dirty="0">
                <a:solidFill>
                  <a:schemeClr val="tx2">
                    <a:lumMod val="90000"/>
                  </a:schemeClr>
                </a:solidFill>
                <a:cs typeface="Arial" pitchFamily="34" charset="0"/>
              </a:rPr>
              <a:t>treatments for 200 </a:t>
            </a:r>
            <a:r>
              <a:rPr lang="en-US" sz="2200" b="1" dirty="0" smtClean="0">
                <a:solidFill>
                  <a:schemeClr val="tx2">
                    <a:lumMod val="90000"/>
                  </a:schemeClr>
                </a:solidFill>
                <a:cs typeface="Arial" pitchFamily="34" charset="0"/>
              </a:rPr>
              <a:t>rare disorders by </a:t>
            </a:r>
            <a:r>
              <a:rPr lang="en-US" sz="2200" dirty="0">
                <a:solidFill>
                  <a:schemeClr val="tx2">
                    <a:lumMod val="90000"/>
                  </a:schemeClr>
                </a:solidFill>
                <a:cs typeface="Arial" pitchFamily="34" charset="0"/>
              </a:rPr>
              <a:t>2020</a:t>
            </a:r>
          </a:p>
          <a:p>
            <a:pPr marL="342900" indent="-231775" defTabSz="568325">
              <a:spcAft>
                <a:spcPts val="1400"/>
              </a:spcAft>
              <a:buFont typeface="Wingdings" pitchFamily="2" charset="2"/>
              <a:buChar char="§"/>
            </a:pPr>
            <a:r>
              <a:rPr lang="en-US" sz="2500" dirty="0" smtClean="0">
                <a:cs typeface="Arial" pitchFamily="34" charset="0"/>
              </a:rPr>
              <a:t>NHGRI participation in </a:t>
            </a:r>
            <a:r>
              <a:rPr lang="en-US" sz="2500" dirty="0" err="1">
                <a:cs typeface="Arial" pitchFamily="34" charset="0"/>
              </a:rPr>
              <a:t>IRDiRC</a:t>
            </a:r>
            <a:endParaRPr lang="en-US" sz="2500" dirty="0">
              <a:cs typeface="Arial" pitchFamily="34" charset="0"/>
            </a:endParaRPr>
          </a:p>
          <a:p>
            <a:pPr lvl="1" defTabSz="568325">
              <a:spcAft>
                <a:spcPts val="1400"/>
              </a:spcAft>
            </a:pPr>
            <a:r>
              <a:rPr lang="en-US" sz="2200" dirty="0">
                <a:solidFill>
                  <a:schemeClr val="tx2">
                    <a:lumMod val="90000"/>
                  </a:schemeClr>
                </a:solidFill>
                <a:cs typeface="Arial" pitchFamily="34" charset="0"/>
              </a:rPr>
              <a:t>Executive </a:t>
            </a:r>
            <a:r>
              <a:rPr lang="en-US" sz="2200" dirty="0" smtClean="0">
                <a:solidFill>
                  <a:schemeClr val="tx2">
                    <a:lumMod val="90000"/>
                  </a:schemeClr>
                </a:solidFill>
                <a:cs typeface="Arial" pitchFamily="34" charset="0"/>
              </a:rPr>
              <a:t>Committee</a:t>
            </a:r>
          </a:p>
          <a:p>
            <a:pPr lvl="1" defTabSz="568325">
              <a:spcAft>
                <a:spcPts val="1400"/>
              </a:spcAft>
            </a:pPr>
            <a:r>
              <a:rPr lang="en-US" sz="2200" b="1" dirty="0" smtClean="0">
                <a:solidFill>
                  <a:schemeClr val="tx2">
                    <a:lumMod val="90000"/>
                  </a:schemeClr>
                </a:solidFill>
                <a:cs typeface="Arial" pitchFamily="34" charset="0"/>
              </a:rPr>
              <a:t>Working groups on phenotypic data collection, 	sequencing standards, and disease prioritization</a:t>
            </a:r>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89" t="7904" r="15466" b="7784"/>
          <a:stretch/>
        </p:blipFill>
        <p:spPr bwMode="auto">
          <a:xfrm>
            <a:off x="38099" y="2286000"/>
            <a:ext cx="1279071" cy="35814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17310" y="6410325"/>
            <a:ext cx="1718740" cy="384721"/>
          </a:xfrm>
          <a:prstGeom prst="rect">
            <a:avLst/>
          </a:prstGeom>
          <a:noFill/>
        </p:spPr>
        <p:txBody>
          <a:bodyPr wrap="none">
            <a:spAutoFit/>
          </a:bodyPr>
          <a:lstStyle/>
          <a:p>
            <a:pPr>
              <a:defRPr/>
            </a:pPr>
            <a:r>
              <a:rPr lang="en-US" sz="1900" b="1" dirty="0">
                <a:solidFill>
                  <a:schemeClr val="accent4">
                    <a:lumMod val="40000"/>
                    <a:lumOff val="60000"/>
                  </a:schemeClr>
                </a:solidFill>
                <a:latin typeface="Arial" charset="0"/>
              </a:rPr>
              <a:t>Document </a:t>
            </a:r>
            <a:r>
              <a:rPr lang="en-US" sz="1900" b="1" dirty="0" smtClean="0">
                <a:solidFill>
                  <a:schemeClr val="accent4">
                    <a:lumMod val="40000"/>
                    <a:lumOff val="60000"/>
                  </a:schemeClr>
                </a:solidFill>
                <a:latin typeface="Arial" charset="0"/>
              </a:rPr>
              <a:t>35</a:t>
            </a:r>
            <a:endParaRPr lang="en-US" sz="1900" b="1"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9816545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4764" y="9593"/>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Clinical Sequencing Exploratory Research (CSER) Program</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8" name="Content Placeholder 5"/>
          <p:cNvSpPr txBox="1">
            <a:spLocks/>
          </p:cNvSpPr>
          <p:nvPr/>
        </p:nvSpPr>
        <p:spPr bwMode="auto">
          <a:xfrm>
            <a:off x="-203201" y="1406674"/>
            <a:ext cx="6112387" cy="255572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fontAlgn="base">
              <a:spcBef>
                <a:spcPts val="700"/>
              </a:spcBef>
              <a:spcAft>
                <a:spcPct val="0"/>
              </a:spcAft>
              <a:buClr>
                <a:srgbClr val="D6ECFF"/>
              </a:buClr>
              <a:buSzPct val="95000"/>
            </a:pPr>
            <a:endParaRPr lang="en-US" sz="2000" dirty="0" smtClean="0">
              <a:solidFill>
                <a:prstClr val="white"/>
              </a:solidFill>
            </a:endParaRPr>
          </a:p>
        </p:txBody>
      </p:sp>
      <p:sp>
        <p:nvSpPr>
          <p:cNvPr id="9" name="TextBox 8"/>
          <p:cNvSpPr txBox="1"/>
          <p:nvPr/>
        </p:nvSpPr>
        <p:spPr>
          <a:xfrm>
            <a:off x="7318923" y="640890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36</a:t>
            </a:r>
            <a:endParaRPr lang="en-US" sz="2000" dirty="0">
              <a:solidFill>
                <a:schemeClr val="accent4">
                  <a:lumMod val="40000"/>
                  <a:lumOff val="60000"/>
                </a:schemeClr>
              </a:solidFill>
              <a:latin typeface="Arial"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9995"/>
          <a:stretch/>
        </p:blipFill>
        <p:spPr>
          <a:xfrm>
            <a:off x="232105" y="1283499"/>
            <a:ext cx="4114800" cy="1401885"/>
          </a:xfrm>
          <a:prstGeom prst="rect">
            <a:avLst/>
          </a:prstGeom>
          <a:ln w="12700">
            <a:solidFill>
              <a:srgbClr val="C1EEFF"/>
            </a:solidFill>
          </a:ln>
          <a:effectLst>
            <a:softEdge rad="63500"/>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6502"/>
          <a:stretch/>
        </p:blipFill>
        <p:spPr>
          <a:xfrm>
            <a:off x="4839808" y="1283499"/>
            <a:ext cx="4114800" cy="1152315"/>
          </a:xfrm>
          <a:prstGeom prst="rect">
            <a:avLst/>
          </a:prstGeom>
          <a:ln w="12700">
            <a:solidFill>
              <a:srgbClr val="C1EEFF"/>
            </a:solidFill>
          </a:ln>
          <a:effectLst>
            <a:softEdge rad="63500"/>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34892"/>
          <a:stretch/>
        </p:blipFill>
        <p:spPr>
          <a:xfrm>
            <a:off x="232105" y="2735469"/>
            <a:ext cx="4114800" cy="1163655"/>
          </a:xfrm>
          <a:prstGeom prst="rect">
            <a:avLst/>
          </a:prstGeom>
          <a:ln w="12700">
            <a:solidFill>
              <a:srgbClr val="C1EEFF"/>
            </a:solidFill>
          </a:ln>
          <a:effectLst>
            <a:softEdge rad="63500"/>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29391"/>
          <a:stretch/>
        </p:blipFill>
        <p:spPr>
          <a:xfrm>
            <a:off x="4839808" y="2735469"/>
            <a:ext cx="4114800" cy="969705"/>
          </a:xfrm>
          <a:prstGeom prst="rect">
            <a:avLst/>
          </a:prstGeom>
          <a:ln w="12700">
            <a:solidFill>
              <a:srgbClr val="C1EEFF"/>
            </a:solidFill>
          </a:ln>
          <a:effectLst>
            <a:softEdge rad="63500"/>
          </a:effectLst>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33434"/>
          <a:stretch/>
        </p:blipFill>
        <p:spPr>
          <a:xfrm>
            <a:off x="232105" y="3941764"/>
            <a:ext cx="4114800" cy="1247040"/>
          </a:xfrm>
          <a:prstGeom prst="rect">
            <a:avLst/>
          </a:prstGeom>
          <a:ln w="12700">
            <a:solidFill>
              <a:srgbClr val="C1EEFF"/>
            </a:solidFill>
          </a:ln>
          <a:effectLst>
            <a:softEdge rad="63500"/>
          </a:effectLst>
        </p:spPr>
      </p:pic>
      <p:sp>
        <p:nvSpPr>
          <p:cNvPr id="2" name="TextBox 1"/>
          <p:cNvSpPr txBox="1"/>
          <p:nvPr/>
        </p:nvSpPr>
        <p:spPr>
          <a:xfrm>
            <a:off x="5409494" y="2032000"/>
            <a:ext cx="2975429" cy="369332"/>
          </a:xfrm>
          <a:prstGeom prst="rect">
            <a:avLst/>
          </a:prstGeom>
          <a:noFill/>
          <a:effectLst>
            <a:softEdge rad="63500"/>
          </a:effectLst>
        </p:spPr>
        <p:txBody>
          <a:bodyPr wrap="square" rtlCol="0">
            <a:spAutoFit/>
          </a:bodyPr>
          <a:lstStyle/>
          <a:p>
            <a:endParaRPr lang="en-US" dirty="0"/>
          </a:p>
        </p:txBody>
      </p:sp>
      <p:sp>
        <p:nvSpPr>
          <p:cNvPr id="14" name="Content Placeholder 5"/>
          <p:cNvSpPr txBox="1">
            <a:spLocks/>
          </p:cNvSpPr>
          <p:nvPr/>
        </p:nvSpPr>
        <p:spPr bwMode="auto">
          <a:xfrm>
            <a:off x="304730" y="5365193"/>
            <a:ext cx="8629789" cy="1130207"/>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27013" lvl="1" indent="-227013" defTabSz="457200" fontAlgn="base">
              <a:spcAft>
                <a:spcPct val="0"/>
              </a:spcAft>
              <a:buClr>
                <a:schemeClr val="tx1"/>
              </a:buClr>
              <a:buSzPct val="95000"/>
              <a:buFont typeface="Wingdings" pitchFamily="2" charset="2"/>
              <a:buChar char="§"/>
              <a:defRPr/>
            </a:pPr>
            <a:r>
              <a:rPr lang="en-US" sz="2800" dirty="0" smtClean="0">
                <a:solidFill>
                  <a:prstClr val="white"/>
                </a:solidFill>
              </a:rPr>
              <a:t>Collaborations with other NHGRI consortia:</a:t>
            </a:r>
          </a:p>
          <a:p>
            <a:pPr marL="1371600" lvl="1" indent="0" defTabSz="457200" fontAlgn="base">
              <a:spcAft>
                <a:spcPct val="0"/>
              </a:spcAft>
              <a:buClr>
                <a:schemeClr val="tx1"/>
              </a:buClr>
              <a:buSzPct val="95000"/>
              <a:defRPr/>
            </a:pPr>
            <a:r>
              <a:rPr lang="en-US" sz="2600" dirty="0" err="1" smtClean="0">
                <a:solidFill>
                  <a:schemeClr val="tx2">
                    <a:lumMod val="90000"/>
                  </a:schemeClr>
                </a:solidFill>
              </a:rPr>
              <a:t>eMERGE</a:t>
            </a:r>
            <a:r>
              <a:rPr lang="en-US" sz="2600" dirty="0" smtClean="0">
                <a:solidFill>
                  <a:schemeClr val="tx2">
                    <a:lumMod val="90000"/>
                  </a:schemeClr>
                </a:solidFill>
              </a:rPr>
              <a:t>, CMG, </a:t>
            </a:r>
            <a:r>
              <a:rPr lang="en-US" sz="2600" dirty="0" err="1" smtClean="0">
                <a:solidFill>
                  <a:schemeClr val="tx2">
                    <a:lumMod val="90000"/>
                  </a:schemeClr>
                </a:solidFill>
              </a:rPr>
              <a:t>ClinGen</a:t>
            </a:r>
            <a:endParaRPr lang="en-US" sz="2600" dirty="0" smtClean="0">
              <a:solidFill>
                <a:schemeClr val="tx2">
                  <a:lumMod val="90000"/>
                </a:schemeClr>
              </a:solidFill>
            </a:endParaRPr>
          </a:p>
          <a:p>
            <a:pPr marL="0" lvl="1" indent="0" defTabSz="457200">
              <a:buClr>
                <a:schemeClr val="tx1"/>
              </a:buClr>
              <a:buSzPct val="95000"/>
              <a:defRPr/>
            </a:pPr>
            <a:endParaRPr lang="en-US" sz="2400" dirty="0" smtClean="0"/>
          </a:p>
          <a:p>
            <a:pPr marL="457200" lvl="2" indent="0" defTabSz="457200" fontAlgn="base">
              <a:spcAft>
                <a:spcPct val="0"/>
              </a:spcAft>
              <a:buClr>
                <a:srgbClr val="D6ECFF"/>
              </a:buClr>
              <a:buSzPct val="95000"/>
              <a:defRPr/>
            </a:pPr>
            <a:endParaRPr lang="en-US" sz="1000" dirty="0">
              <a:solidFill>
                <a:schemeClr val="tx2">
                  <a:lumMod val="90000"/>
                </a:schemeClr>
              </a:solidFill>
            </a:endParaRP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47167"/>
          <a:stretch/>
        </p:blipFill>
        <p:spPr>
          <a:xfrm>
            <a:off x="4839808" y="3941764"/>
            <a:ext cx="4114800" cy="1150290"/>
          </a:xfrm>
          <a:prstGeom prst="rect">
            <a:avLst/>
          </a:prstGeom>
          <a:ln w="12700">
            <a:solidFill>
              <a:srgbClr val="C1EEFF"/>
            </a:solidFill>
          </a:ln>
          <a:effectLst>
            <a:softEdge rad="63500"/>
          </a:effectLst>
        </p:spPr>
      </p:pic>
      <p:sp>
        <p:nvSpPr>
          <p:cNvPr id="6" name="TextBox 5"/>
          <p:cNvSpPr txBox="1"/>
          <p:nvPr/>
        </p:nvSpPr>
        <p:spPr>
          <a:xfrm>
            <a:off x="1579267" y="1950720"/>
            <a:ext cx="1325880" cy="369332"/>
          </a:xfrm>
          <a:prstGeom prst="rect">
            <a:avLst/>
          </a:prstGeom>
          <a:noFill/>
          <a:effectLst>
            <a:softEdge rad="63500"/>
          </a:effectLst>
        </p:spPr>
        <p:txBody>
          <a:bodyPr wrap="square" rtlCol="0">
            <a:spAutoFit/>
          </a:bodyPr>
          <a:lstStyle/>
          <a:p>
            <a:endParaRPr lang="en-US" dirty="0"/>
          </a:p>
        </p:txBody>
      </p:sp>
    </p:spTree>
    <p:extLst>
      <p:ext uri="{BB962C8B-B14F-4D97-AF65-F5344CB8AC3E}">
        <p14:creationId xmlns:p14="http://schemas.microsoft.com/office/powerpoint/2010/main" val="10377337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4764" y="9593"/>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Clinical Sequencing Exploratory Research (CSER) Program</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9" name="TextBox 8"/>
          <p:cNvSpPr txBox="1"/>
          <p:nvPr/>
        </p:nvSpPr>
        <p:spPr>
          <a:xfrm>
            <a:off x="7318923"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36</a:t>
            </a:r>
            <a:endParaRPr lang="en-US" sz="2000" dirty="0">
              <a:solidFill>
                <a:schemeClr val="accent4">
                  <a:lumMod val="40000"/>
                  <a:lumOff val="60000"/>
                </a:schemeClr>
              </a:solidFill>
              <a:latin typeface="Arial" charset="0"/>
            </a:endParaRPr>
          </a:p>
        </p:txBody>
      </p:sp>
      <p:sp>
        <p:nvSpPr>
          <p:cNvPr id="2" name="TextBox 1"/>
          <p:cNvSpPr txBox="1"/>
          <p:nvPr/>
        </p:nvSpPr>
        <p:spPr>
          <a:xfrm>
            <a:off x="5689600" y="2032000"/>
            <a:ext cx="2975429" cy="369332"/>
          </a:xfrm>
          <a:prstGeom prst="rect">
            <a:avLst/>
          </a:prstGeom>
          <a:noFill/>
        </p:spPr>
        <p:txBody>
          <a:bodyPr wrap="square" rtlCol="0">
            <a:spAutoFit/>
          </a:bodyPr>
          <a:lstStyle/>
          <a:p>
            <a:endParaRPr lang="en-US" dirty="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73" y="1543050"/>
            <a:ext cx="8504725" cy="453755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0389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1058" y="10360"/>
            <a:ext cx="9144000" cy="10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Genome Sequencing Informatics Tools</a:t>
            </a:r>
          </a:p>
        </p:txBody>
      </p:sp>
      <p:sp>
        <p:nvSpPr>
          <p:cNvPr id="7171" name="Content Placeholder 3"/>
          <p:cNvSpPr>
            <a:spLocks/>
          </p:cNvSpPr>
          <p:nvPr/>
        </p:nvSpPr>
        <p:spPr bwMode="auto">
          <a:xfrm>
            <a:off x="55282" y="2384052"/>
            <a:ext cx="906885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39725" lvl="1" indent="-228600" defTabSz="574675" eaLnBrk="0" hangingPunct="0">
              <a:spcBef>
                <a:spcPts val="1800"/>
              </a:spcBef>
              <a:buClr>
                <a:srgbClr val="D6ECFF"/>
              </a:buClr>
              <a:buSzPct val="95000"/>
              <a:buFont typeface="Wingdings" pitchFamily="2" charset="2"/>
              <a:buChar char=""/>
              <a:defRPr/>
            </a:pPr>
            <a:endParaRPr lang="en-US" sz="2800" b="1" dirty="0" smtClean="0">
              <a:latin typeface="Arial" pitchFamily="34" charset="0"/>
              <a:cs typeface="Arial" pitchFamily="34" charset="0"/>
            </a:endParaRPr>
          </a:p>
          <a:p>
            <a:pPr marL="339725" lvl="1" indent="-228600" defTabSz="574675" eaLnBrk="0" hangingPunct="0">
              <a:spcBef>
                <a:spcPts val="1800"/>
              </a:spcBef>
              <a:buClr>
                <a:schemeClr val="tx1"/>
              </a:buClr>
              <a:buSzPct val="95000"/>
              <a:buFont typeface="Wingdings" pitchFamily="2" charset="2"/>
              <a:buChar char=""/>
              <a:defRPr/>
            </a:pPr>
            <a:r>
              <a:rPr lang="en-US" sz="2800" b="1" dirty="0">
                <a:latin typeface="Arial" pitchFamily="34" charset="0"/>
                <a:cs typeface="Arial" pitchFamily="34" charset="0"/>
              </a:rPr>
              <a:t>GS-IT has released </a:t>
            </a:r>
            <a:r>
              <a:rPr lang="en-US" sz="2800" b="1" dirty="0" smtClean="0">
                <a:latin typeface="Arial" pitchFamily="34" charset="0"/>
                <a:cs typeface="Arial" pitchFamily="34" charset="0"/>
              </a:rPr>
              <a:t>SG </a:t>
            </a:r>
            <a:r>
              <a:rPr lang="en-US" sz="2800" b="1" dirty="0">
                <a:latin typeface="Arial" pitchFamily="34" charset="0"/>
                <a:cs typeface="Arial" pitchFamily="34" charset="0"/>
              </a:rPr>
              <a:t>ADVISER </a:t>
            </a:r>
            <a:r>
              <a:rPr lang="en-US" sz="2800" b="1" dirty="0" smtClean="0">
                <a:latin typeface="Arial" pitchFamily="34" charset="0"/>
                <a:cs typeface="Arial" pitchFamily="34" charset="0"/>
              </a:rPr>
              <a:t>to annotate and 	filter genomic variants</a:t>
            </a:r>
          </a:p>
          <a:p>
            <a:pPr marL="339725" lvl="1" indent="-228600" defTabSz="574675" eaLnBrk="0" hangingPunct="0">
              <a:spcBef>
                <a:spcPts val="1800"/>
              </a:spcBef>
              <a:buClr>
                <a:schemeClr val="tx1"/>
              </a:buClr>
              <a:buSzPct val="95000"/>
              <a:buFont typeface="Wingdings" pitchFamily="2" charset="2"/>
              <a:buChar char=""/>
              <a:defRPr/>
            </a:pPr>
            <a:r>
              <a:rPr lang="en-US" sz="2800" b="1" dirty="0" smtClean="0">
                <a:latin typeface="Arial" pitchFamily="34" charset="0"/>
                <a:cs typeface="Arial" pitchFamily="34" charset="0"/>
              </a:rPr>
              <a:t>Used to solve clinical case of 15-year-old girl</a:t>
            </a:r>
          </a:p>
          <a:p>
            <a:pPr marL="339725" lvl="1" indent="-228600" defTabSz="574675" eaLnBrk="0" hangingPunct="0">
              <a:spcBef>
                <a:spcPts val="1800"/>
              </a:spcBef>
              <a:buClr>
                <a:schemeClr val="tx1"/>
              </a:buClr>
              <a:buSzPct val="95000"/>
              <a:buFont typeface="Wingdings" pitchFamily="2" charset="2"/>
              <a:buChar char=""/>
              <a:defRPr/>
            </a:pPr>
            <a:r>
              <a:rPr lang="en-US" sz="2800" b="1" dirty="0" err="1" smtClean="0">
                <a:latin typeface="Arial" pitchFamily="34" charset="0"/>
                <a:cs typeface="Arial" pitchFamily="34" charset="0"/>
              </a:rPr>
              <a:t>iSeqTools</a:t>
            </a:r>
            <a:r>
              <a:rPr lang="en-US" sz="2800" b="1" dirty="0" smtClean="0">
                <a:latin typeface="Arial" pitchFamily="34" charset="0"/>
                <a:cs typeface="Arial" pitchFamily="34" charset="0"/>
              </a:rPr>
              <a:t> Portal: “The search for what’s wrong 	with Lilly”</a:t>
            </a:r>
            <a:endParaRPr lang="en-US" sz="2800" b="1" dirty="0">
              <a:latin typeface="Arial" pitchFamily="34" charset="0"/>
              <a:cs typeface="Arial" pitchFamily="34" charset="0"/>
            </a:endParaRPr>
          </a:p>
        </p:txBody>
      </p:sp>
      <p:sp>
        <p:nvSpPr>
          <p:cNvPr id="10" name="TextBox 9"/>
          <p:cNvSpPr txBox="1"/>
          <p:nvPr/>
        </p:nvSpPr>
        <p:spPr>
          <a:xfrm>
            <a:off x="7317201" y="6410325"/>
            <a:ext cx="1795684" cy="400110"/>
          </a:xfrm>
          <a:prstGeom prst="rect">
            <a:avLst/>
          </a:prstGeom>
          <a:noFill/>
        </p:spPr>
        <p:txBody>
          <a:bodyPr wrap="none">
            <a:spAutoFit/>
          </a:bodyPr>
          <a:lstStyle/>
          <a:p>
            <a:pPr>
              <a:defRPr/>
            </a:pPr>
            <a:r>
              <a:rPr lang="en-US" sz="2000" b="1" dirty="0" smtClean="0">
                <a:solidFill>
                  <a:schemeClr val="accent4">
                    <a:lumMod val="40000"/>
                    <a:lumOff val="60000"/>
                  </a:schemeClr>
                </a:solidFill>
                <a:latin typeface="Arial" charset="0"/>
              </a:rPr>
              <a:t>Document 37</a:t>
            </a:r>
            <a:endParaRPr lang="en-US" sz="2000" b="1" dirty="0">
              <a:solidFill>
                <a:schemeClr val="accent4">
                  <a:lumMod val="40000"/>
                  <a:lumOff val="60000"/>
                </a:schemeClr>
              </a:solidFill>
              <a:latin typeface="Arial"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5857" y="5719148"/>
            <a:ext cx="1956956" cy="662354"/>
          </a:xfrm>
          <a:prstGeom prst="rect">
            <a:avLst/>
          </a:prstGeom>
          <a:effectLst>
            <a:softEdge rad="63500"/>
          </a:effectLst>
        </p:spPr>
      </p:pic>
      <p:sp>
        <p:nvSpPr>
          <p:cNvPr id="3" name="AutoShape 2"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211015" y="1089528"/>
            <a:ext cx="8801025" cy="1332627"/>
            <a:chOff x="211015" y="643900"/>
            <a:chExt cx="8801025" cy="1332627"/>
          </a:xfrm>
        </p:grpSpPr>
        <p:pic>
          <p:nvPicPr>
            <p:cNvPr id="7" name="Picture 2" descr="http://www.sequencing.uio.no/news/2011/hiseq_2000.jpg"/>
            <p:cNvPicPr>
              <a:picLocks noChangeAspect="1" noChangeArrowheads="1"/>
            </p:cNvPicPr>
            <p:nvPr/>
          </p:nvPicPr>
          <p:blipFill rotWithShape="1">
            <a:blip r:embed="rId4">
              <a:extLst>
                <a:ext uri="{28A0092B-C50C-407E-A947-70E740481C1C}">
                  <a14:useLocalDpi xmlns:a14="http://schemas.microsoft.com/office/drawing/2010/main" val="0"/>
                </a:ext>
              </a:extLst>
            </a:blip>
            <a:srcRect t="3506" b="24608"/>
            <a:stretch/>
          </p:blipFill>
          <p:spPr bwMode="auto">
            <a:xfrm>
              <a:off x="211015" y="643900"/>
              <a:ext cx="1693985" cy="133262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2000795" y="1151186"/>
              <a:ext cx="484666" cy="44081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054" name="Picture 6" descr="http://www.dbnewsfeed.com/wp-content/uploads/2012/08/needle_haystac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711144"/>
              <a:ext cx="1849240" cy="12379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2066" y="809573"/>
              <a:ext cx="3990467" cy="1090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ight Arrow 15"/>
            <p:cNvSpPr/>
            <p:nvPr/>
          </p:nvSpPr>
          <p:spPr>
            <a:xfrm>
              <a:off x="6629399" y="1151187"/>
              <a:ext cx="486281" cy="44081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654981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0" y="21047"/>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5" name="TextBox 14"/>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38</a:t>
            </a:r>
            <a:endParaRPr lang="en-US" sz="2000" dirty="0">
              <a:solidFill>
                <a:srgbClr val="00ADDC">
                  <a:lumMod val="40000"/>
                  <a:lumOff val="60000"/>
                </a:srgbClr>
              </a:solidFill>
              <a:latin typeface="Arial" charset="0"/>
            </a:endParaRPr>
          </a:p>
        </p:txBody>
      </p:sp>
      <p:sp>
        <p:nvSpPr>
          <p:cNvPr id="11" name="Title 1"/>
          <p:cNvSpPr txBox="1">
            <a:spLocks/>
          </p:cNvSpPr>
          <p:nvPr/>
        </p:nvSpPr>
        <p:spPr bwMode="auto">
          <a:xfrm>
            <a:off x="0" y="568425"/>
            <a:ext cx="9144000" cy="1709108"/>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1800"/>
              </a:spcBef>
              <a:buClr>
                <a:schemeClr val="tx1"/>
              </a:buClr>
              <a:buSzPct val="95000"/>
              <a:buFont typeface="Wingdings" pitchFamily="2" charset="2"/>
              <a:buChar char=""/>
              <a:tabLst>
                <a:tab pos="693738" algn="l"/>
              </a:tabLst>
              <a:defRPr/>
            </a:pPr>
            <a:r>
              <a:rPr lang="en-US" sz="2800" dirty="0" smtClean="0">
                <a:solidFill>
                  <a:prstClr val="white"/>
                </a:solidFill>
                <a:latin typeface="Arial" charset="0"/>
              </a:rPr>
              <a:t>Sequencing of epigenetic modifications using 	biological nanopores</a:t>
            </a: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Developing error models for nanopore sequencing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58536"/>
            <a:ext cx="3691797" cy="4097509"/>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00471"/>
            <a:ext cx="3981300" cy="26670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324600" y="5149024"/>
            <a:ext cx="1097280" cy="3657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94147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0" y="21047"/>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5" name="TextBox 14"/>
          <p:cNvSpPr txBox="1"/>
          <p:nvPr/>
        </p:nvSpPr>
        <p:spPr>
          <a:xfrm>
            <a:off x="7318375"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38</a:t>
            </a:r>
            <a:endParaRPr lang="en-US" sz="2000" dirty="0">
              <a:solidFill>
                <a:srgbClr val="00ADDC">
                  <a:lumMod val="40000"/>
                  <a:lumOff val="60000"/>
                </a:srgbClr>
              </a:solidFill>
              <a:latin typeface="Arial" charset="0"/>
            </a:endParaRPr>
          </a:p>
        </p:txBody>
      </p:sp>
      <p:grpSp>
        <p:nvGrpSpPr>
          <p:cNvPr id="5" name="Group 4"/>
          <p:cNvGrpSpPr/>
          <p:nvPr/>
        </p:nvGrpSpPr>
        <p:grpSpPr>
          <a:xfrm>
            <a:off x="4733445" y="2315593"/>
            <a:ext cx="3810000" cy="4076700"/>
            <a:chOff x="13188273" y="2549044"/>
            <a:chExt cx="3810000" cy="40767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273" y="2549044"/>
              <a:ext cx="3810000" cy="4076700"/>
            </a:xfrm>
            <a:prstGeom prst="rect">
              <a:avLst/>
            </a:prstGeom>
            <a:effectLst>
              <a:softEdge rad="31750"/>
            </a:effectLst>
          </p:spPr>
        </p:pic>
        <p:cxnSp>
          <p:nvCxnSpPr>
            <p:cNvPr id="14" name="Straight Arrow Connector 13"/>
            <p:cNvCxnSpPr/>
            <p:nvPr/>
          </p:nvCxnSpPr>
          <p:spPr>
            <a:xfrm flipV="1">
              <a:off x="13738242" y="2867062"/>
              <a:ext cx="0" cy="533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itle 1"/>
          <p:cNvSpPr txBox="1">
            <a:spLocks/>
          </p:cNvSpPr>
          <p:nvPr/>
        </p:nvSpPr>
        <p:spPr bwMode="auto">
          <a:xfrm>
            <a:off x="0" y="568425"/>
            <a:ext cx="9144000" cy="1709108"/>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1800"/>
              </a:spcBef>
              <a:buClr>
                <a:schemeClr val="tx1"/>
              </a:buClr>
              <a:buSzPct val="95000"/>
              <a:buFont typeface="Wingdings" pitchFamily="2" charset="2"/>
              <a:buChar char=""/>
              <a:tabLst>
                <a:tab pos="693738" algn="l"/>
              </a:tabLst>
              <a:defRPr/>
            </a:pPr>
            <a:r>
              <a:rPr lang="en-US" sz="2800" dirty="0" smtClean="0">
                <a:solidFill>
                  <a:prstClr val="white"/>
                </a:solidFill>
                <a:latin typeface="Arial" charset="0"/>
              </a:rPr>
              <a:t>Sequencing of epigenetic modifications using 	biological nanopores</a:t>
            </a: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Developing error models for nanopore sequencing</a:t>
            </a: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58536"/>
            <a:ext cx="3691797" cy="4097509"/>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9194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0" y="21047"/>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5" name="TextBox 14"/>
          <p:cNvSpPr txBox="1"/>
          <p:nvPr/>
        </p:nvSpPr>
        <p:spPr>
          <a:xfrm>
            <a:off x="7318923" y="641031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38</a:t>
            </a:r>
            <a:endParaRPr lang="en-US" sz="2000" dirty="0">
              <a:solidFill>
                <a:srgbClr val="00ADDC">
                  <a:lumMod val="40000"/>
                  <a:lumOff val="60000"/>
                </a:srgbClr>
              </a:solidFill>
              <a:latin typeface="Arial" charset="0"/>
            </a:endParaRPr>
          </a:p>
        </p:txBody>
      </p:sp>
      <p:sp>
        <p:nvSpPr>
          <p:cNvPr id="16" name="Title 1"/>
          <p:cNvSpPr txBox="1">
            <a:spLocks/>
          </p:cNvSpPr>
          <p:nvPr/>
        </p:nvSpPr>
        <p:spPr bwMode="auto">
          <a:xfrm>
            <a:off x="127000" y="817175"/>
            <a:ext cx="8794140" cy="1306882"/>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defTabSz="6350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Need to control DNA translocation rate in solid-	state </a:t>
            </a:r>
            <a:r>
              <a:rPr lang="en-US" sz="2800" dirty="0" err="1" smtClean="0">
                <a:solidFill>
                  <a:prstClr val="white"/>
                </a:solidFill>
                <a:latin typeface="Arial" charset="0"/>
              </a:rPr>
              <a:t>nanopores</a:t>
            </a:r>
            <a:endParaRPr lang="en-US" sz="2800" dirty="0" smtClean="0">
              <a:solidFill>
                <a:prstClr val="white"/>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91706"/>
            <a:ext cx="4762500" cy="2105025"/>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305" y="2381260"/>
            <a:ext cx="4762500" cy="2924175"/>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848962"/>
            <a:ext cx="4038600" cy="3384393"/>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7358" y="3792649"/>
            <a:ext cx="4762500" cy="257175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3966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fade">
                                      <p:cBhvr>
                                        <p:cTn id="16" dur="500"/>
                                        <p:tgtEl>
                                          <p:spTgt spid="20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3"/>
                                        </p:tgtEl>
                                        <p:attrNameLst>
                                          <p:attrName>style.visibility</p:attrName>
                                        </p:attrNameLst>
                                      </p:cBhvr>
                                      <p:to>
                                        <p:strVal val="visible"/>
                                      </p:to>
                                    </p:set>
                                    <p:animEffect transition="in" filter="fade">
                                      <p:cBhvr>
                                        <p:cTn id="26"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9687"/>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0" y="21047"/>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5" name="TextBox 14"/>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38</a:t>
            </a:r>
            <a:endParaRPr lang="en-US" sz="2000" dirty="0">
              <a:solidFill>
                <a:srgbClr val="00ADDC">
                  <a:lumMod val="40000"/>
                  <a:lumOff val="60000"/>
                </a:srgbClr>
              </a:solidFill>
              <a:latin typeface="Arial"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012" y="2057400"/>
            <a:ext cx="2479176" cy="35052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514600" y="2667000"/>
            <a:ext cx="6178675" cy="3583089"/>
            <a:chOff x="2362200" y="2266334"/>
            <a:chExt cx="6178675" cy="3583089"/>
          </a:xfrm>
        </p:grpSpPr>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266335"/>
              <a:ext cx="4045075" cy="357789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266334"/>
              <a:ext cx="2133600" cy="3583089"/>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itle 1"/>
          <p:cNvSpPr txBox="1">
            <a:spLocks/>
          </p:cNvSpPr>
          <p:nvPr/>
        </p:nvSpPr>
        <p:spPr bwMode="auto">
          <a:xfrm>
            <a:off x="127000" y="817175"/>
            <a:ext cx="8794140" cy="1306882"/>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defTabSz="6350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Need to control DNA translocation rate in solid-	state </a:t>
            </a:r>
            <a:r>
              <a:rPr lang="en-US" sz="2800" dirty="0" err="1" smtClean="0">
                <a:solidFill>
                  <a:prstClr val="white"/>
                </a:solidFill>
                <a:latin typeface="Arial" charset="0"/>
              </a:rPr>
              <a:t>nanopores</a:t>
            </a:r>
            <a:endParaRPr lang="en-US" sz="2800" dirty="0" smtClean="0">
              <a:solidFill>
                <a:prstClr val="white"/>
              </a:solidFill>
              <a:latin typeface="Arial" charset="0"/>
            </a:endParaRPr>
          </a:p>
        </p:txBody>
      </p:sp>
    </p:spTree>
    <p:extLst>
      <p:ext uri="{BB962C8B-B14F-4D97-AF65-F5344CB8AC3E}">
        <p14:creationId xmlns:p14="http://schemas.microsoft.com/office/powerpoint/2010/main" val="23760242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0" y="21047"/>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15" name="TextBox 14"/>
          <p:cNvSpPr txBox="1"/>
          <p:nvPr/>
        </p:nvSpPr>
        <p:spPr>
          <a:xfrm>
            <a:off x="7318923"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38</a:t>
            </a:r>
            <a:endParaRPr lang="en-US" sz="2000" dirty="0">
              <a:solidFill>
                <a:srgbClr val="00ADDC">
                  <a:lumMod val="40000"/>
                  <a:lumOff val="60000"/>
                </a:srgbClr>
              </a:solidFill>
              <a:latin typeface="Arial" charset="0"/>
            </a:endParaRPr>
          </a:p>
        </p:txBody>
      </p:sp>
      <p:grpSp>
        <p:nvGrpSpPr>
          <p:cNvPr id="4" name="Group 3"/>
          <p:cNvGrpSpPr/>
          <p:nvPr/>
        </p:nvGrpSpPr>
        <p:grpSpPr>
          <a:xfrm>
            <a:off x="504825" y="1453441"/>
            <a:ext cx="3962400" cy="2889959"/>
            <a:chOff x="381000" y="838200"/>
            <a:chExt cx="4572000" cy="3473495"/>
          </a:xfrm>
        </p:grpSpPr>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838200"/>
              <a:ext cx="3218108" cy="248761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220587"/>
              <a:ext cx="2438400" cy="209110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4876800" y="1445821"/>
            <a:ext cx="2971800" cy="1602179"/>
            <a:chOff x="5216237" y="1534319"/>
            <a:chExt cx="3118138" cy="1856689"/>
          </a:xfrm>
        </p:grpSpPr>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237" y="1534319"/>
              <a:ext cx="1989044" cy="93117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65495"/>
              <a:ext cx="2695575" cy="92551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4649" y="3391718"/>
            <a:ext cx="3096492" cy="2405042"/>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477" y="5015427"/>
            <a:ext cx="2328373" cy="152239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4669226"/>
            <a:ext cx="2389949" cy="203606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26159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30"/>
                                        </p:tgtEl>
                                        <p:attrNameLst>
                                          <p:attrName>style.visibility</p:attrName>
                                        </p:attrNameLst>
                                      </p:cBhvr>
                                      <p:to>
                                        <p:strVal val="visible"/>
                                      </p:to>
                                    </p:set>
                                    <p:animEffect transition="in" filter="fade">
                                      <p:cBhvr>
                                        <p:cTn id="17" dur="500"/>
                                        <p:tgtEl>
                                          <p:spTgt spid="513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133"/>
                                        </p:tgtEl>
                                        <p:attrNameLst>
                                          <p:attrName>style.visibility</p:attrName>
                                        </p:attrNameLst>
                                      </p:cBhvr>
                                      <p:to>
                                        <p:strVal val="visible"/>
                                      </p:to>
                                    </p:set>
                                    <p:animEffect transition="in" filter="fade">
                                      <p:cBhvr>
                                        <p:cTn id="21" dur="500"/>
                                        <p:tgtEl>
                                          <p:spTgt spid="51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32"/>
                                        </p:tgtEl>
                                        <p:attrNameLst>
                                          <p:attrName>style.visibility</p:attrName>
                                        </p:attrNameLst>
                                      </p:cBhvr>
                                      <p:to>
                                        <p:strVal val="visible"/>
                                      </p:to>
                                    </p:set>
                                    <p:animEffect transition="in" filter="fade">
                                      <p:cBhvr>
                                        <p:cTn id="26"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7150" y="1153506"/>
            <a:ext cx="9143999" cy="5233987"/>
          </a:xfrm>
          <a:prstGeom prst="rect">
            <a:avLst/>
          </a:prstGeom>
          <a:noFill/>
          <a:ln w="9525" algn="ctr">
            <a:noFill/>
            <a:miter lim="800000"/>
            <a:headEnd/>
            <a:tailEnd/>
          </a:ln>
        </p:spPr>
        <p:txBody>
          <a:bodyPr/>
          <a:lstStyle/>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800" b="1" dirty="0" smtClean="0">
                <a:solidFill>
                  <a:srgbClr val="FFFFFF"/>
                </a:solidFill>
                <a:latin typeface="Arial" pitchFamily="34" charset="0"/>
                <a:cs typeface="Arial" pitchFamily="34" charset="0"/>
              </a:rPr>
              <a:t>ENCODE Outreach Activities:</a:t>
            </a:r>
          </a:p>
          <a:p>
            <a:pPr marL="635000" lvl="2" defTabSz="-111125" eaLnBrk="0" hangingPunct="0">
              <a:spcBef>
                <a:spcPts val="700"/>
              </a:spcBef>
              <a:buClr>
                <a:schemeClr val="tx1"/>
              </a:buClr>
              <a:buSzPct val="95000"/>
              <a:tabLst>
                <a:tab pos="1308100" algn="l"/>
              </a:tabLst>
            </a:pPr>
            <a:r>
              <a:rPr lang="en-US" sz="2600" b="1" dirty="0" smtClean="0">
                <a:solidFill>
                  <a:srgbClr val="FFFFFF"/>
                </a:solidFill>
                <a:latin typeface="Arial" pitchFamily="34" charset="0"/>
                <a:cs typeface="Arial" pitchFamily="34" charset="0"/>
              </a:rPr>
              <a:t>		</a:t>
            </a:r>
            <a:r>
              <a:rPr lang="en-US" sz="2600" b="1" dirty="0" smtClean="0">
                <a:solidFill>
                  <a:schemeClr val="tx2">
                    <a:lumMod val="90000"/>
                  </a:schemeClr>
                </a:solidFill>
                <a:latin typeface="Arial" pitchFamily="34" charset="0"/>
                <a:cs typeface="Arial" pitchFamily="34" charset="0"/>
              </a:rPr>
              <a:t>ASHG Tutorial</a:t>
            </a:r>
          </a:p>
          <a:p>
            <a:pPr marL="635000" lvl="2" defTabSz="-111125" eaLnBrk="0" hangingPunct="0">
              <a:spcBef>
                <a:spcPts val="700"/>
              </a:spcBef>
              <a:buClr>
                <a:schemeClr val="tx1"/>
              </a:buClr>
              <a:buSzPct val="95000"/>
              <a:tabLst>
                <a:tab pos="1308100" algn="l"/>
              </a:tabLst>
            </a:pPr>
            <a:r>
              <a:rPr lang="en-US" sz="2600" b="1" dirty="0" smtClean="0">
                <a:solidFill>
                  <a:schemeClr val="tx2">
                    <a:lumMod val="90000"/>
                  </a:schemeClr>
                </a:solidFill>
                <a:latin typeface="Arial" pitchFamily="34" charset="0"/>
                <a:cs typeface="Arial" pitchFamily="34" charset="0"/>
              </a:rPr>
              <a:t>		Tutorial at CHARGE Consortium Meeting</a:t>
            </a:r>
          </a:p>
          <a:p>
            <a:pPr marL="571500" lvl="1" indent="-393700" defTabSz="457200" eaLnBrk="0" hangingPunct="0">
              <a:spcBef>
                <a:spcPts val="700"/>
              </a:spcBef>
              <a:buClr>
                <a:schemeClr val="tx1"/>
              </a:buClr>
              <a:buSzPct val="95000"/>
              <a:buFont typeface="Wingdings" pitchFamily="2" charset="2"/>
              <a:buChar char=""/>
              <a:tabLst>
                <a:tab pos="914400" algn="l"/>
              </a:tabLst>
            </a:pPr>
            <a:r>
              <a:rPr lang="en-US" sz="2800" b="1" dirty="0" smtClean="0">
                <a:latin typeface="Arial" pitchFamily="34" charset="0"/>
                <a:cs typeface="Arial" pitchFamily="34" charset="0"/>
              </a:rPr>
              <a:t>Publications using ENCODE Data</a:t>
            </a: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solidFill>
                <a:srgbClr val="FFFFFF"/>
              </a:solidFill>
              <a:latin typeface="Arial" pitchFamily="34" charset="0"/>
              <a:cs typeface="Arial" pitchFamily="34" charset="0"/>
            </a:endParaRPr>
          </a:p>
          <a:p>
            <a:pPr marL="177800" lvl="1" defTabSz="457200" eaLnBrk="0" hangingPunct="0">
              <a:spcBef>
                <a:spcPts val="700"/>
              </a:spcBef>
              <a:buClr>
                <a:srgbClr val="D6ECFF"/>
              </a:buClr>
              <a:buSzPct val="95000"/>
              <a:tabLst>
                <a:tab pos="914400" algn="l"/>
              </a:tabLst>
            </a:pPr>
            <a:endParaRPr lang="en-US" sz="2600" b="1" dirty="0" smtClean="0">
              <a:solidFill>
                <a:srgbClr val="FFFFFF"/>
              </a:solidFill>
              <a:latin typeface="Arial" pitchFamily="34" charset="0"/>
              <a:cs typeface="Arial" pitchFamily="34" charset="0"/>
            </a:endParaRPr>
          </a:p>
        </p:txBody>
      </p:sp>
      <p:sp>
        <p:nvSpPr>
          <p:cNvPr id="15362" name="Rectangle 4"/>
          <p:cNvSpPr>
            <a:spLocks noChangeArrowheads="1"/>
          </p:cNvSpPr>
          <p:nvPr/>
        </p:nvSpPr>
        <p:spPr bwMode="auto">
          <a:xfrm>
            <a:off x="57150" y="266700"/>
            <a:ext cx="9144000" cy="1047750"/>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a:t>
            </a:r>
            <a:endParaRPr lang="en-US" sz="3600" b="1" dirty="0">
              <a:solidFill>
                <a:srgbClr val="FFFF00"/>
              </a:solidFill>
              <a:latin typeface="Arial" pitchFamily="34" charset="0"/>
              <a:cs typeface="Arial" pitchFamily="34" charset="0"/>
            </a:endParaRPr>
          </a:p>
        </p:txBody>
      </p:sp>
      <p:sp>
        <p:nvSpPr>
          <p:cNvPr id="7" name="TextBox 7"/>
          <p:cNvSpPr txBox="1">
            <a:spLocks noChangeArrowheads="1"/>
          </p:cNvSpPr>
          <p:nvPr/>
        </p:nvSpPr>
        <p:spPr bwMode="auto">
          <a:xfrm>
            <a:off x="7318375" y="6410325"/>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39</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0" y="3546"/>
            <a:ext cx="15367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Chart 7"/>
          <p:cNvGraphicFramePr>
            <a:graphicFrameLocks noGrp="1"/>
          </p:cNvGraphicFramePr>
          <p:nvPr>
            <p:extLst>
              <p:ext uri="{D42A27DB-BD31-4B8C-83A1-F6EECF244321}">
                <p14:modId xmlns:p14="http://schemas.microsoft.com/office/powerpoint/2010/main" val="1080031202"/>
              </p:ext>
            </p:extLst>
          </p:nvPr>
        </p:nvGraphicFramePr>
        <p:xfrm>
          <a:off x="695294" y="3412438"/>
          <a:ext cx="7867711" cy="28559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969177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4764" y="9908"/>
            <a:ext cx="9144000" cy="639763"/>
          </a:xfrm>
        </p:spPr>
        <p:txBody>
          <a:bodyPr/>
          <a:lstStyle/>
          <a:p>
            <a:pPr algn="ctr">
              <a:defRPr/>
            </a:pPr>
            <a:r>
              <a:rPr lang="en-US" sz="3600" b="1" dirty="0">
                <a:solidFill>
                  <a:srgbClr val="FFFF00"/>
                </a:solidFill>
                <a:latin typeface="Arial" charset="0"/>
                <a:cs typeface="Arial" charset="0"/>
              </a:rPr>
              <a:t>Centers of Excellence in Genomic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Science (CEGS) Program</a:t>
            </a:r>
          </a:p>
        </p:txBody>
      </p:sp>
      <p:sp>
        <p:nvSpPr>
          <p:cNvPr id="9" name="TextBox 8"/>
          <p:cNvSpPr txBox="1"/>
          <p:nvPr/>
        </p:nvSpPr>
        <p:spPr>
          <a:xfrm>
            <a:off x="7318923" y="6408909"/>
            <a:ext cx="1795684" cy="400110"/>
          </a:xfrm>
          <a:prstGeom prst="rect">
            <a:avLst/>
          </a:prstGeom>
          <a:noFill/>
        </p:spPr>
        <p:txBody>
          <a:bodyPr wrap="none">
            <a:spAutoFit/>
          </a:bodyPr>
          <a:lstStyle/>
          <a:p>
            <a:pPr fontAlgn="base">
              <a:spcBef>
                <a:spcPct val="0"/>
              </a:spcBef>
              <a:spcAft>
                <a:spcPct val="0"/>
              </a:spcAft>
              <a:defRPr/>
            </a:pPr>
            <a:r>
              <a:rPr lang="en-US" sz="2000" b="1" dirty="0" smtClean="0">
                <a:solidFill>
                  <a:srgbClr val="00ADDC">
                    <a:lumMod val="40000"/>
                    <a:lumOff val="60000"/>
                  </a:srgbClr>
                </a:solidFill>
                <a:latin typeface="Arial" charset="0"/>
              </a:rPr>
              <a:t>Document 40</a:t>
            </a:r>
            <a:endParaRPr lang="en-US" sz="2000" b="1" dirty="0">
              <a:solidFill>
                <a:srgbClr val="00ADDC">
                  <a:lumMod val="40000"/>
                  <a:lumOff val="60000"/>
                </a:srgbClr>
              </a:solidFill>
              <a:latin typeface="Arial" charset="0"/>
            </a:endParaRPr>
          </a:p>
        </p:txBody>
      </p:sp>
      <p:sp>
        <p:nvSpPr>
          <p:cNvPr id="10" name="Title 1"/>
          <p:cNvSpPr txBox="1">
            <a:spLocks/>
          </p:cNvSpPr>
          <p:nvPr/>
        </p:nvSpPr>
        <p:spPr bwMode="auto">
          <a:xfrm>
            <a:off x="0" y="1692843"/>
            <a:ext cx="9144000" cy="2613765"/>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CEGS investigators met in October</a:t>
            </a: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CEGS renewed at Dana Farber Cancer Institute</a:t>
            </a:r>
          </a:p>
          <a:p>
            <a:pPr marL="339725" lvl="1" indent="-228600" eaLnBrk="0" hangingPunct="0">
              <a:spcBef>
                <a:spcPts val="1800"/>
              </a:spcBef>
              <a:buClr>
                <a:schemeClr val="tx1"/>
              </a:buClr>
              <a:buSzPct val="95000"/>
              <a:buFont typeface="Wingdings" pitchFamily="2" charset="2"/>
              <a:buChar char=""/>
              <a:defRPr/>
            </a:pPr>
            <a:endParaRPr lang="en-US" sz="2800" dirty="0">
              <a:solidFill>
                <a:prstClr val="white"/>
              </a:solidFill>
              <a:latin typeface="Arial" charset="0"/>
            </a:endParaRPr>
          </a:p>
          <a:p>
            <a:pPr marL="339725" lvl="1" indent="-228600" eaLnBrk="0" hangingPunct="0">
              <a:spcBef>
                <a:spcPts val="1800"/>
              </a:spcBef>
              <a:buClr>
                <a:schemeClr val="tx1"/>
              </a:buClr>
              <a:buSzPct val="95000"/>
              <a:buFont typeface="Wingdings" pitchFamily="2" charset="2"/>
              <a:buChar char=""/>
              <a:defRPr/>
            </a:pPr>
            <a:endParaRPr lang="en-US" sz="2800" dirty="0" smtClean="0">
              <a:solidFill>
                <a:prstClr val="white"/>
              </a:solidFill>
              <a:latin typeface="Arial" charset="0"/>
            </a:endParaRPr>
          </a:p>
          <a:p>
            <a:pPr marL="339725" lvl="1" indent="-228600" eaLnBrk="0" hangingPunct="0">
              <a:spcBef>
                <a:spcPts val="1800"/>
              </a:spcBef>
              <a:buClr>
                <a:schemeClr val="tx1"/>
              </a:buClr>
              <a:buSzPct val="95000"/>
              <a:buFont typeface="Wingdings" pitchFamily="2" charset="2"/>
              <a:buChar char=""/>
              <a:defRPr/>
            </a:pPr>
            <a:endParaRPr lang="en-US" sz="2800" dirty="0" smtClean="0">
              <a:solidFill>
                <a:prstClr val="white"/>
              </a:solidFill>
              <a:latin typeface="Arial" charset="0"/>
            </a:endParaRP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New CEGS applications are under consideration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7" y="3153949"/>
            <a:ext cx="8993623" cy="1412791"/>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0688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3" y="32750"/>
            <a:ext cx="9072529" cy="706437"/>
          </a:xfrm>
        </p:spPr>
        <p:txBody>
          <a:bodyPr>
            <a:noAutofit/>
          </a:bodyPr>
          <a:lstStyle/>
          <a:p>
            <a:pPr algn="ctr">
              <a:defRPr/>
            </a:pPr>
            <a:r>
              <a:rPr lang="en-US" sz="3400" b="1" dirty="0" smtClean="0">
                <a:solidFill>
                  <a:srgbClr val="FFFF00"/>
                </a:solidFill>
                <a:latin typeface="Arial" charset="0"/>
                <a:cs typeface="Arial" charset="0"/>
              </a:rPr>
              <a:t>Global Leaders in Genomic Medicine Meeting</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endParaRPr lang="en-US" sz="3600" b="1" dirty="0"/>
          </a:p>
        </p:txBody>
      </p:sp>
      <p:sp>
        <p:nvSpPr>
          <p:cNvPr id="9" name="Title 1"/>
          <p:cNvSpPr txBox="1">
            <a:spLocks/>
          </p:cNvSpPr>
          <p:nvPr/>
        </p:nvSpPr>
        <p:spPr bwMode="auto">
          <a:xfrm>
            <a:off x="0" y="3405363"/>
            <a:ext cx="9144000" cy="3105807"/>
          </a:xfrm>
          <a:prstGeom prst="rect">
            <a:avLst/>
          </a:prstGeom>
          <a:noFill/>
          <a:ln w="9525" algn="ctr">
            <a:noFill/>
            <a:miter lim="800000"/>
            <a:headEnd/>
            <a:tailEnd/>
          </a:ln>
        </p:spPr>
        <p:txBody>
          <a:bodyPr/>
          <a:lstStyle/>
          <a:p>
            <a:pPr marL="339725" lvl="1" indent="-228600" defTabSz="627063" eaLnBrk="0" fontAlgn="auto" hangingPunct="0">
              <a:spcBef>
                <a:spcPts val="1800"/>
              </a:spcBef>
              <a:spcAft>
                <a:spcPts val="0"/>
              </a:spcAft>
              <a:buClr>
                <a:schemeClr val="tx1"/>
              </a:buClr>
              <a:buSzPct val="95000"/>
              <a:buFont typeface="Wingdings" pitchFamily="2" charset="2"/>
              <a:buChar char=""/>
              <a:defRPr/>
            </a:pPr>
            <a:r>
              <a:rPr lang="en-US" sz="2800" dirty="0" smtClean="0">
                <a:solidFill>
                  <a:prstClr val="white"/>
                </a:solidFill>
                <a:cs typeface="Arial" pitchFamily="34" charset="0"/>
              </a:rPr>
              <a:t>6</a:t>
            </a:r>
            <a:r>
              <a:rPr lang="en-US" sz="2800" baseline="30000" dirty="0" smtClean="0">
                <a:solidFill>
                  <a:prstClr val="white"/>
                </a:solidFill>
                <a:cs typeface="Arial" pitchFamily="34" charset="0"/>
              </a:rPr>
              <a:t>th</a:t>
            </a:r>
            <a:r>
              <a:rPr lang="en-US" sz="2800" dirty="0" smtClean="0">
                <a:solidFill>
                  <a:prstClr val="white"/>
                </a:solidFill>
                <a:cs typeface="Arial" pitchFamily="34" charset="0"/>
              </a:rPr>
              <a:t> Genomic Medicine Meeting</a:t>
            </a:r>
          </a:p>
          <a:p>
            <a:pPr marL="339725" lvl="1" indent="-228600" defTabSz="627063" eaLnBrk="0" fontAlgn="auto" hangingPunct="0">
              <a:spcBef>
                <a:spcPts val="1800"/>
              </a:spcBef>
              <a:spcAft>
                <a:spcPts val="0"/>
              </a:spcAft>
              <a:buClr>
                <a:schemeClr val="tx1"/>
              </a:buClr>
              <a:buSzPct val="95000"/>
              <a:buFont typeface="Wingdings" pitchFamily="2" charset="2"/>
              <a:buChar char=""/>
              <a:defRPr/>
            </a:pPr>
            <a:r>
              <a:rPr lang="en-US" sz="2800" dirty="0" smtClean="0">
                <a:solidFill>
                  <a:prstClr val="white"/>
                </a:solidFill>
                <a:cs typeface="Arial" pitchFamily="34" charset="0"/>
              </a:rPr>
              <a:t>Focused on international projects and potential 	collaborations</a:t>
            </a:r>
          </a:p>
          <a:p>
            <a:pPr marL="339725" lvl="1" indent="-228600" defTabSz="627063" eaLnBrk="0" fontAlgn="auto" hangingPunct="0">
              <a:spcBef>
                <a:spcPts val="1800"/>
              </a:spcBef>
              <a:spcAft>
                <a:spcPts val="0"/>
              </a:spcAft>
              <a:buClr>
                <a:schemeClr val="tx1"/>
              </a:buClr>
              <a:buSzPct val="95000"/>
              <a:buFont typeface="Wingdings" pitchFamily="2" charset="2"/>
              <a:buChar char=""/>
              <a:defRPr/>
            </a:pPr>
            <a:r>
              <a:rPr lang="en-US" sz="2800" dirty="0" smtClean="0">
                <a:solidFill>
                  <a:prstClr val="white"/>
                </a:solidFill>
                <a:cs typeface="Arial" pitchFamily="34" charset="0"/>
              </a:rPr>
              <a:t>Several fertile areas identified</a:t>
            </a:r>
          </a:p>
          <a:p>
            <a:pPr marL="339725" lvl="1" indent="-228600" defTabSz="627063" eaLnBrk="0" fontAlgn="auto" hangingPunct="0">
              <a:spcBef>
                <a:spcPts val="1800"/>
              </a:spcBef>
              <a:spcAft>
                <a:spcPts val="0"/>
              </a:spcAft>
              <a:buClr>
                <a:schemeClr val="tx1"/>
              </a:buClr>
              <a:buSzPct val="95000"/>
              <a:buFont typeface="Wingdings" pitchFamily="2" charset="2"/>
              <a:buChar char=""/>
              <a:defRPr/>
            </a:pPr>
            <a:r>
              <a:rPr lang="en-US" sz="2800" dirty="0" smtClean="0">
                <a:solidFill>
                  <a:prstClr val="white"/>
                </a:solidFill>
                <a:cs typeface="Arial" pitchFamily="34" charset="0"/>
              </a:rPr>
              <a:t>Meeting summary to be presented by Teri </a:t>
            </a:r>
            <a:r>
              <a:rPr lang="en-US" sz="2800" dirty="0" err="1" smtClean="0">
                <a:solidFill>
                  <a:prstClr val="white"/>
                </a:solidFill>
                <a:cs typeface="Arial" pitchFamily="34" charset="0"/>
              </a:rPr>
              <a:t>Manolio</a:t>
            </a:r>
            <a:endParaRPr lang="en-US" sz="2800" dirty="0">
              <a:solidFill>
                <a:prstClr val="white"/>
              </a:solidFill>
              <a:cs typeface="Arial" pitchFamily="34" charset="0"/>
            </a:endParaRPr>
          </a:p>
          <a:p>
            <a:pPr marL="339725" lvl="1" indent="-228600" eaLnBrk="0" fontAlgn="auto" hangingPunct="0">
              <a:spcBef>
                <a:spcPts val="1800"/>
              </a:spcBef>
              <a:spcAft>
                <a:spcPts val="0"/>
              </a:spcAft>
              <a:buClr>
                <a:srgbClr val="D6ECFF"/>
              </a:buClr>
              <a:buSzPct val="95000"/>
              <a:defRPr/>
            </a:pPr>
            <a:endParaRPr lang="en-US" sz="2800" b="0" dirty="0" smtClean="0">
              <a:solidFill>
                <a:prstClr val="white"/>
              </a:solidFill>
              <a:latin typeface="Corbel"/>
            </a:endParaRPr>
          </a:p>
        </p:txBody>
      </p:sp>
      <p:sp>
        <p:nvSpPr>
          <p:cNvPr id="6" name="TextBox 5"/>
          <p:cNvSpPr txBox="1"/>
          <p:nvPr/>
        </p:nvSpPr>
        <p:spPr>
          <a:xfrm>
            <a:off x="7318923" y="640884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41</a:t>
            </a:r>
            <a:endParaRPr lang="en-US" sz="2000" dirty="0">
              <a:solidFill>
                <a:schemeClr val="accent4">
                  <a:lumMod val="40000"/>
                  <a:lumOff val="60000"/>
                </a:schemeClr>
              </a:solidFill>
              <a:latin typeface="Arial" charset="0"/>
            </a:endParaRPr>
          </a:p>
        </p:txBody>
      </p:sp>
      <p:grpSp>
        <p:nvGrpSpPr>
          <p:cNvPr id="20" name="Group 19"/>
          <p:cNvGrpSpPr/>
          <p:nvPr/>
        </p:nvGrpSpPr>
        <p:grpSpPr>
          <a:xfrm>
            <a:off x="3301958" y="806139"/>
            <a:ext cx="2518471" cy="2430080"/>
            <a:chOff x="2237167" y="386536"/>
            <a:chExt cx="4461245" cy="4304669"/>
          </a:xfrm>
        </p:grpSpPr>
        <p:pic>
          <p:nvPicPr>
            <p:cNvPr id="21"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61718" y1="46118" x2="61718" y2="46118"/>
                        </a14:backgroundRemoval>
                      </a14:imgEffect>
                    </a14:imgLayer>
                  </a14:imgProps>
                </a:ext>
                <a:ext uri="{28A0092B-C50C-407E-A947-70E740481C1C}">
                  <a14:useLocalDpi xmlns:a14="http://schemas.microsoft.com/office/drawing/2010/main" val="0"/>
                </a:ext>
              </a:extLst>
            </a:blip>
            <a:srcRect/>
            <a:stretch/>
          </p:blipFill>
          <p:spPr bwMode="auto">
            <a:xfrm>
              <a:off x="2302494" y="386536"/>
              <a:ext cx="4312134" cy="4304669"/>
            </a:xfrm>
            <a:prstGeom prst="rect">
              <a:avLst/>
            </a:prstGeom>
            <a:solidFill>
              <a:sysClr val="window" lastClr="FFFFFF">
                <a:lumMod val="85000"/>
              </a:sysClr>
            </a:solidFill>
            <a:ln>
              <a:noFill/>
            </a:ln>
            <a:effectLst>
              <a:softEdge rad="63500"/>
            </a:effectLst>
            <a:extLst/>
          </p:spPr>
        </p:pic>
        <p:pic>
          <p:nvPicPr>
            <p:cNvPr id="22" name="Picture 3" descr="C:\Users\rlc29\Dropbox\Center for Personalized Medicine\GM6\Artwork for flashdrive\The-Earth-0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6485" b="84498" l="17031" r="84389"/>
                      </a14:imgEffect>
                    </a14:imgLayer>
                  </a14:imgProps>
                </a:ext>
                <a:ext uri="{28A0092B-C50C-407E-A947-70E740481C1C}">
                  <a14:useLocalDpi xmlns:a14="http://schemas.microsoft.com/office/drawing/2010/main" val="0"/>
                </a:ext>
              </a:extLst>
            </a:blip>
            <a:srcRect l="17249" t="16594" r="15939" b="15611"/>
            <a:stretch/>
          </p:blipFill>
          <p:spPr bwMode="auto">
            <a:xfrm>
              <a:off x="3249059" y="1308964"/>
              <a:ext cx="2471590" cy="240856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237167" y="1806860"/>
              <a:ext cx="4461245" cy="1635596"/>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50" normalizeH="0" baseline="0" noProof="0" dirty="0" smtClean="0">
                  <a:ln w="11430">
                    <a:solidFill>
                      <a:sysClr val="windowText" lastClr="000000"/>
                    </a:solidFill>
                  </a:ln>
                  <a:solidFill>
                    <a:sysClr val="window" lastClr="FFFFFF"/>
                  </a:solidFill>
                  <a:effectLst>
                    <a:glow rad="101600">
                      <a:srgbClr val="0000FF">
                        <a:alpha val="75000"/>
                      </a:srgbClr>
                    </a:glow>
                  </a:effectLst>
                  <a:uLnTx/>
                  <a:uFillTx/>
                  <a:latin typeface="Bauhaus 93" panose="04030905020B02020C02" pitchFamily="82" charset="0"/>
                </a:rPr>
                <a:t>Global Leaders in  Genomic Medicine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50" normalizeH="0" baseline="0" noProof="0" dirty="0" smtClean="0">
                  <a:ln w="11430">
                    <a:solidFill>
                      <a:sysClr val="windowText" lastClr="000000"/>
                    </a:solidFill>
                  </a:ln>
                  <a:solidFill>
                    <a:sysClr val="window" lastClr="FFFFFF"/>
                  </a:solidFill>
                  <a:effectLst>
                    <a:glow rad="101600">
                      <a:srgbClr val="0000FF">
                        <a:alpha val="75000"/>
                      </a:srgbClr>
                    </a:glow>
                  </a:effectLst>
                  <a:uLnTx/>
                  <a:uFillTx/>
                  <a:latin typeface="Bauhaus 93" panose="04030905020B02020C02" pitchFamily="82" charset="0"/>
                </a:rPr>
                <a:t>2014</a:t>
              </a:r>
              <a:endParaRPr kumimoji="0" lang="en-US" b="1" i="0" u="none" strike="noStrike" kern="0" cap="none" spc="50" normalizeH="0" baseline="0" noProof="0" dirty="0">
                <a:ln w="11430">
                  <a:solidFill>
                    <a:sysClr val="windowText" lastClr="000000"/>
                  </a:solidFill>
                </a:ln>
                <a:solidFill>
                  <a:sysClr val="window" lastClr="FFFFFF"/>
                </a:solidFill>
                <a:effectLst>
                  <a:glow rad="101600">
                    <a:srgbClr val="0000FF">
                      <a:alpha val="75000"/>
                    </a:srgbClr>
                  </a:glow>
                </a:effectLst>
                <a:uLnTx/>
                <a:uFillTx/>
                <a:latin typeface="Bauhaus 93" panose="04030905020B02020C02" pitchFamily="82" charset="0"/>
              </a:endParaRPr>
            </a:p>
          </p:txBody>
        </p:sp>
      </p:grpSp>
    </p:spTree>
    <p:extLst>
      <p:ext uri="{BB962C8B-B14F-4D97-AF65-F5344CB8AC3E}">
        <p14:creationId xmlns:p14="http://schemas.microsoft.com/office/powerpoint/2010/main" val="2757089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2" y="1901798"/>
            <a:ext cx="7443787" cy="1742654"/>
          </a:xfrm>
          <a:prstGeom prst="rect">
            <a:avLst/>
          </a:prstGeom>
          <a:noFill/>
          <a:ln w="28575">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764" y="6270"/>
            <a:ext cx="9144000" cy="624840"/>
          </a:xfrm>
        </p:spPr>
        <p:txBody>
          <a:bodyPr/>
          <a:lstStyle/>
          <a:p>
            <a:pPr algn="ctr"/>
            <a:r>
              <a:rPr lang="en-US" sz="3600" b="1" dirty="0">
                <a:solidFill>
                  <a:srgbClr val="FFFF00"/>
                </a:solidFill>
                <a:latin typeface="Arial" charset="0"/>
                <a:cs typeface="Arial" charset="0"/>
              </a:rPr>
              <a:t>Inter-Society Coordinating </a:t>
            </a:r>
            <a:r>
              <a:rPr lang="en-US" sz="3600" b="1" dirty="0" smtClean="0">
                <a:solidFill>
                  <a:srgbClr val="FFFF00"/>
                </a:solidFill>
                <a:latin typeface="Arial" charset="0"/>
                <a:cs typeface="Arial" charset="0"/>
              </a:rPr>
              <a:t>Committee for Practitioner Education in Genomics</a:t>
            </a:r>
            <a:endParaRPr lang="en-US" sz="3600" dirty="0">
              <a:solidFill>
                <a:srgbClr val="FFFF00"/>
              </a:solidFill>
            </a:endParaRPr>
          </a:p>
        </p:txBody>
      </p:sp>
      <p:sp>
        <p:nvSpPr>
          <p:cNvPr id="3" name="TextBox 2"/>
          <p:cNvSpPr txBox="1"/>
          <p:nvPr/>
        </p:nvSpPr>
        <p:spPr>
          <a:xfrm>
            <a:off x="373581" y="1261710"/>
            <a:ext cx="8332269" cy="5416868"/>
          </a:xfrm>
          <a:prstGeom prst="rect">
            <a:avLst/>
          </a:prstGeom>
          <a:noFill/>
        </p:spPr>
        <p:txBody>
          <a:bodyPr wrap="square" rtlCol="0">
            <a:spAutoFit/>
          </a:bodyPr>
          <a:lstStyle/>
          <a:p>
            <a:pPr marL="342900" lvl="1" indent="-342900" defTabSz="625475" fontAlgn="auto">
              <a:spcBef>
                <a:spcPts val="0"/>
              </a:spcBef>
              <a:spcAft>
                <a:spcPts val="0"/>
              </a:spcAft>
              <a:buClr>
                <a:schemeClr val="tx1"/>
              </a:buClr>
              <a:buFont typeface="Wingdings" pitchFamily="2" charset="2"/>
              <a:buChar char="§"/>
            </a:pPr>
            <a:r>
              <a:rPr lang="en-US" sz="2800" dirty="0" smtClean="0">
                <a:solidFill>
                  <a:prstClr val="white"/>
                </a:solidFill>
                <a:latin typeface="Arial" charset="0"/>
                <a:cs typeface="Arial" charset="0"/>
              </a:rPr>
              <a:t>Met in person in September</a:t>
            </a:r>
          </a:p>
          <a:p>
            <a:pPr marL="342900" lvl="1" indent="-342900" defTabSz="625475" fontAlgn="auto">
              <a:spcBef>
                <a:spcPts val="0"/>
              </a:spcBef>
              <a:spcAft>
                <a:spcPts val="0"/>
              </a:spcAft>
              <a:buClr>
                <a:schemeClr val="tx1"/>
              </a:buClr>
              <a:buFont typeface="Wingdings" pitchFamily="2" charset="2"/>
              <a:buChar char="§"/>
            </a:pPr>
            <a:endParaRPr lang="en-US" sz="1000" dirty="0" smtClean="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smtClean="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smtClean="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smtClean="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smtClean="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endParaRPr lang="en-US" sz="2800" dirty="0" smtClean="0">
              <a:solidFill>
                <a:prstClr val="white"/>
              </a:solidFill>
              <a:cs typeface="Arial" pitchFamily="34" charset="0"/>
            </a:endParaRPr>
          </a:p>
          <a:p>
            <a:pPr marL="342900" lvl="1" indent="-342900" defTabSz="625475" fontAlgn="auto">
              <a:spcBef>
                <a:spcPts val="0"/>
              </a:spcBef>
              <a:spcAft>
                <a:spcPts val="0"/>
              </a:spcAft>
              <a:buClr>
                <a:schemeClr val="tx1"/>
              </a:buClr>
              <a:buFont typeface="Wingdings" pitchFamily="2" charset="2"/>
              <a:buChar char="§"/>
            </a:pPr>
            <a:r>
              <a:rPr lang="en-US" sz="2800" dirty="0" smtClean="0">
                <a:solidFill>
                  <a:prstClr val="white"/>
                </a:solidFill>
                <a:cs typeface="Arial" pitchFamily="34" charset="0"/>
              </a:rPr>
              <a:t>Next meeting April 2014</a:t>
            </a:r>
            <a:endParaRPr lang="en-US" sz="1600" dirty="0" smtClean="0">
              <a:solidFill>
                <a:prstClr val="white"/>
              </a:solidFill>
              <a:cs typeface="Arial"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63" y="2675148"/>
            <a:ext cx="7443787" cy="2248124"/>
          </a:xfrm>
          <a:prstGeom prst="rect">
            <a:avLst/>
          </a:prstGeom>
          <a:noFill/>
          <a:ln w="28575">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263" y="3760398"/>
            <a:ext cx="7380910" cy="2105025"/>
          </a:xfrm>
          <a:prstGeom prst="rect">
            <a:avLst/>
          </a:prstGeom>
          <a:noFill/>
          <a:ln w="28575">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7318923"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42</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23916388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idx="1"/>
          </p:nvPr>
        </p:nvPicPr>
        <p:blipFill>
          <a:blip r:embed="rId3" cstate="print"/>
          <a:srcRect/>
          <a:stretch>
            <a:fillRect/>
          </a:stretch>
        </p:blipFill>
        <p:spPr bwMode="auto">
          <a:xfrm>
            <a:off x="693070" y="848689"/>
            <a:ext cx="3836307" cy="5047772"/>
          </a:xfrm>
          <a:prstGeom prst="rect">
            <a:avLst/>
          </a:prstGeom>
          <a:noFill/>
          <a:ln w="9525">
            <a:noFill/>
            <a:miter lim="800000"/>
            <a:headEnd/>
            <a:tailEnd/>
          </a:ln>
          <a:effectLst>
            <a:softEdge rad="127000"/>
          </a:effectLst>
        </p:spPr>
      </p:pic>
      <p:grpSp>
        <p:nvGrpSpPr>
          <p:cNvPr id="28" name="Group 27"/>
          <p:cNvGrpSpPr/>
          <p:nvPr/>
        </p:nvGrpSpPr>
        <p:grpSpPr>
          <a:xfrm>
            <a:off x="360303" y="1652853"/>
            <a:ext cx="4468872" cy="2140516"/>
            <a:chOff x="0" y="1295400"/>
            <a:chExt cx="9144000" cy="4114800"/>
          </a:xfrm>
        </p:grpSpPr>
        <p:sp>
          <p:nvSpPr>
            <p:cNvPr id="29" name="Rectangle 28"/>
            <p:cNvSpPr/>
            <p:nvPr/>
          </p:nvSpPr>
          <p:spPr>
            <a:xfrm>
              <a:off x="0" y="1295400"/>
              <a:ext cx="9144000" cy="411480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1" y="1490075"/>
              <a:ext cx="8839200" cy="3725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685800" y="20094"/>
            <a:ext cx="7772400" cy="720614"/>
          </a:xfrm>
        </p:spPr>
        <p:txBody>
          <a:bodyPr/>
          <a:lstStyle/>
          <a:p>
            <a:pPr algn="ctr"/>
            <a:r>
              <a:rPr lang="en-US" sz="3600" b="1" dirty="0" smtClean="0">
                <a:solidFill>
                  <a:srgbClr val="FFFF00"/>
                </a:solidFill>
                <a:latin typeface="Arial" pitchFamily="34" charset="0"/>
                <a:cs typeface="Arial" pitchFamily="34" charset="0"/>
              </a:rPr>
              <a:t>eMERGE Network</a:t>
            </a:r>
            <a:endParaRPr lang="en-US" sz="3600" dirty="0"/>
          </a:p>
        </p:txBody>
      </p:sp>
      <p:sp>
        <p:nvSpPr>
          <p:cNvPr id="8" name="TextBox 7"/>
          <p:cNvSpPr txBox="1"/>
          <p:nvPr/>
        </p:nvSpPr>
        <p:spPr>
          <a:xfrm>
            <a:off x="5333887" y="1300841"/>
            <a:ext cx="4096039" cy="4247317"/>
          </a:xfrm>
          <a:prstGeom prst="rect">
            <a:avLst/>
          </a:prstGeom>
          <a:noFill/>
        </p:spPr>
        <p:txBody>
          <a:bodyPr wrap="square" rtlCol="0">
            <a:spAutoFit/>
          </a:bodyPr>
          <a:lstStyle/>
          <a:p>
            <a:pPr marL="342900" indent="-231775" defTabSz="630238">
              <a:buClr>
                <a:schemeClr val="tx1"/>
              </a:buClr>
              <a:buFont typeface="Wingdings" pitchFamily="2" charset="2"/>
              <a:buChar char="§"/>
            </a:pPr>
            <a:r>
              <a:rPr lang="en-US" sz="2400" b="1" i="1" dirty="0" smtClean="0"/>
              <a:t>Genetics in Medicine 	</a:t>
            </a:r>
            <a:r>
              <a:rPr lang="en-US" sz="2400" b="1" dirty="0" smtClean="0"/>
              <a:t>Special Issue</a:t>
            </a:r>
          </a:p>
          <a:p>
            <a:pPr marL="342900" indent="-231775" defTabSz="630238">
              <a:buClr>
                <a:schemeClr val="tx1"/>
              </a:buClr>
              <a:buFont typeface="Wingdings" pitchFamily="2" charset="2"/>
              <a:buChar char="§"/>
            </a:pPr>
            <a:endParaRPr lang="en-US" sz="2400" dirty="0"/>
          </a:p>
          <a:p>
            <a:pPr marL="342900" indent="-231775" defTabSz="630238">
              <a:buClr>
                <a:schemeClr val="tx1"/>
              </a:buClr>
              <a:buFont typeface="Wingdings" pitchFamily="2" charset="2"/>
              <a:buChar char="§"/>
            </a:pPr>
            <a:r>
              <a:rPr lang="en-US" sz="2400" b="1" dirty="0" smtClean="0"/>
              <a:t>Methods development 	and discovery </a:t>
            </a:r>
          </a:p>
          <a:p>
            <a:pPr marL="342900" indent="-231775" defTabSz="630238">
              <a:buClr>
                <a:schemeClr val="tx1"/>
              </a:buClr>
              <a:buFont typeface="Wingdings" pitchFamily="2" charset="2"/>
              <a:buChar char="§"/>
            </a:pPr>
            <a:endParaRPr lang="en-US" sz="2400" b="1" dirty="0" smtClean="0"/>
          </a:p>
          <a:p>
            <a:pPr marL="342900" indent="-231775" defTabSz="630238">
              <a:spcBef>
                <a:spcPts val="1200"/>
              </a:spcBef>
              <a:buClr>
                <a:schemeClr val="tx1"/>
              </a:buClr>
              <a:buFont typeface="Wingdings" pitchFamily="2" charset="2"/>
              <a:buChar char="§"/>
            </a:pPr>
            <a:r>
              <a:rPr lang="en-US" sz="2400" b="1" dirty="0" smtClean="0"/>
              <a:t>eMERGE in the news</a:t>
            </a:r>
          </a:p>
          <a:p>
            <a:pPr marL="342900" indent="-231775" defTabSz="630238">
              <a:spcBef>
                <a:spcPts val="1200"/>
              </a:spcBef>
              <a:buClr>
                <a:schemeClr val="tx1"/>
              </a:buClr>
              <a:buFont typeface="Wingdings" pitchFamily="2" charset="2"/>
              <a:buChar char="§"/>
            </a:pPr>
            <a:endParaRPr lang="en-US" sz="2400" b="1" dirty="0" smtClean="0"/>
          </a:p>
          <a:p>
            <a:pPr marL="342900" indent="-231775" defTabSz="630238">
              <a:spcBef>
                <a:spcPts val="1200"/>
              </a:spcBef>
              <a:buClr>
                <a:schemeClr val="tx1"/>
              </a:buClr>
              <a:buFont typeface="Wingdings" pitchFamily="2" charset="2"/>
              <a:buChar char="§"/>
            </a:pPr>
            <a:r>
              <a:rPr lang="en-US" sz="2400" b="1" dirty="0" err="1" smtClean="0"/>
              <a:t>eMERGE</a:t>
            </a:r>
            <a:r>
              <a:rPr lang="en-US" sz="2400" b="1" dirty="0" smtClean="0"/>
              <a:t> workshop: 	</a:t>
            </a:r>
            <a:r>
              <a:rPr lang="en-US" sz="2400" dirty="0" smtClean="0">
                <a:solidFill>
                  <a:schemeClr val="tx2">
                    <a:lumMod val="90000"/>
                  </a:schemeClr>
                </a:solidFill>
              </a:rPr>
              <a:t>Future of </a:t>
            </a:r>
            <a:r>
              <a:rPr lang="en-US" sz="2400" dirty="0" err="1" smtClean="0">
                <a:solidFill>
                  <a:schemeClr val="tx2">
                    <a:lumMod val="90000"/>
                  </a:schemeClr>
                </a:solidFill>
              </a:rPr>
              <a:t>eMERGE</a:t>
            </a:r>
            <a:endParaRPr lang="en-US" sz="2400" b="1" dirty="0" smtClean="0">
              <a:solidFill>
                <a:schemeClr val="tx2">
                  <a:lumMod val="90000"/>
                </a:schemeClr>
              </a:solidFill>
            </a:endParaRPr>
          </a:p>
        </p:txBody>
      </p:sp>
      <p:sp>
        <p:nvSpPr>
          <p:cNvPr id="11" name="TextBox 10"/>
          <p:cNvSpPr txBox="1"/>
          <p:nvPr/>
        </p:nvSpPr>
        <p:spPr>
          <a:xfrm>
            <a:off x="7318923"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43</a:t>
            </a:r>
            <a:endParaRPr lang="en-US" sz="2000" dirty="0">
              <a:solidFill>
                <a:schemeClr val="accent4">
                  <a:lumMod val="40000"/>
                  <a:lumOff val="60000"/>
                </a:schemeClr>
              </a:solidFill>
              <a:latin typeface="Arial" charset="0"/>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684" y="2514600"/>
            <a:ext cx="4774869" cy="4049854"/>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lir2\AppData\Local\Microsoft\Windows\Temporary Internet Files\Content.Outlook\7C2NKO8W\eMERGE Background_v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952" y="3477050"/>
            <a:ext cx="4898304" cy="3087404"/>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1244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82"/>
            <a:ext cx="9144000" cy="914400"/>
          </a:xfrm>
        </p:spPr>
        <p:txBody>
          <a:bodyPr/>
          <a:lstStyle/>
          <a:p>
            <a:pPr algn="ctr"/>
            <a:r>
              <a:rPr lang="en-US" sz="3600" b="1" dirty="0" smtClean="0">
                <a:solidFill>
                  <a:srgbClr val="FFFF00"/>
                </a:solidFill>
                <a:latin typeface="Arial" panose="020B0604020202020204" pitchFamily="34" charset="0"/>
                <a:cs typeface="Arial" panose="020B0604020202020204" pitchFamily="34" charset="0"/>
              </a:rPr>
              <a:t>Clinical Genome </a:t>
            </a:r>
            <a:r>
              <a:rPr lang="en-US" sz="3600" b="1" dirty="0">
                <a:solidFill>
                  <a:srgbClr val="FFFF00"/>
                </a:solidFill>
                <a:latin typeface="Arial" panose="020B0604020202020204" pitchFamily="34" charset="0"/>
                <a:cs typeface="Arial" panose="020B0604020202020204" pitchFamily="34" charset="0"/>
              </a:rPr>
              <a:t>(</a:t>
            </a:r>
            <a:r>
              <a:rPr lang="en-US" sz="3600" b="1" dirty="0" err="1">
                <a:solidFill>
                  <a:srgbClr val="FFFF00"/>
                </a:solidFill>
                <a:latin typeface="Arial" panose="020B0604020202020204" pitchFamily="34" charset="0"/>
                <a:cs typeface="Arial" panose="020B0604020202020204" pitchFamily="34" charset="0"/>
              </a:rPr>
              <a:t>ClinGen</a:t>
            </a:r>
            <a:r>
              <a:rPr lang="en-US" sz="3600" b="1" dirty="0" smtClean="0">
                <a:solidFill>
                  <a:srgbClr val="FFFF00"/>
                </a:solidFill>
                <a:latin typeface="Arial" panose="020B0604020202020204" pitchFamily="34" charset="0"/>
                <a:cs typeface="Arial" panose="020B0604020202020204" pitchFamily="34" charset="0"/>
              </a:rPr>
              <a:t>) Resource</a:t>
            </a:r>
            <a:endParaRPr lang="en-US" sz="3600" b="1"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85738" y="651759"/>
            <a:ext cx="8915400" cy="3750211"/>
          </a:xfrm>
        </p:spPr>
        <p:txBody>
          <a:bodyPr/>
          <a:lstStyle/>
          <a:p>
            <a:pPr marL="411163" lvl="1" indent="-342900">
              <a:spcBef>
                <a:spcPts val="700"/>
              </a:spcBef>
              <a:buClr>
                <a:schemeClr val="tx1"/>
              </a:buClr>
              <a:buSzPct val="95000"/>
              <a:buFont typeface="Wingdings" pitchFamily="2" charset="2"/>
              <a:buChar char="§"/>
              <a:tabLst>
                <a:tab pos="688975" algn="l"/>
              </a:tabLst>
            </a:pPr>
            <a:r>
              <a:rPr lang="en-US" sz="2600" b="1" dirty="0" smtClean="0">
                <a:latin typeface="Arial" panose="020B0604020202020204" pitchFamily="34" charset="0"/>
                <a:cs typeface="Arial" panose="020B0604020202020204" pitchFamily="34" charset="0"/>
              </a:rPr>
              <a:t>Goal: Create a centralized repository and inter-	connected resources of clinically relevant variants</a:t>
            </a:r>
            <a:endParaRPr lang="en-US" sz="2600" b="1" dirty="0">
              <a:latin typeface="Arial" panose="020B0604020202020204" pitchFamily="34" charset="0"/>
              <a:cs typeface="Arial" panose="020B0604020202020204" pitchFamily="34" charset="0"/>
            </a:endParaRPr>
          </a:p>
          <a:p>
            <a:pPr marL="411163" lvl="1" indent="-342900" defTabSz="457200">
              <a:spcBef>
                <a:spcPts val="700"/>
              </a:spcBef>
              <a:buClr>
                <a:schemeClr val="tx1"/>
              </a:buClr>
              <a:buSzPct val="95000"/>
              <a:buFont typeface="Wingdings" pitchFamily="2" charset="2"/>
              <a:buChar char="§"/>
              <a:tabLst>
                <a:tab pos="688975" algn="l"/>
              </a:tabLst>
            </a:pPr>
            <a:r>
              <a:rPr lang="en-US" sz="2600" b="1" dirty="0">
                <a:solidFill>
                  <a:prstClr val="white"/>
                </a:solidFill>
                <a:latin typeface="Arial" panose="020B0604020202020204" pitchFamily="34" charset="0"/>
                <a:cs typeface="Arial" panose="020B0604020202020204" pitchFamily="34" charset="0"/>
              </a:rPr>
              <a:t>Standardize </a:t>
            </a:r>
            <a:r>
              <a:rPr lang="en-US" sz="2600" b="1" dirty="0">
                <a:latin typeface="Arial" panose="020B0604020202020204" pitchFamily="34" charset="0"/>
                <a:cs typeface="Arial" panose="020B0604020202020204" pitchFamily="34" charset="0"/>
              </a:rPr>
              <a:t>clinical assessment of </a:t>
            </a:r>
            <a:r>
              <a:rPr lang="en-US" sz="2600" b="1" dirty="0" smtClean="0">
                <a:latin typeface="Arial" panose="020B0604020202020204" pitchFamily="34" charset="0"/>
                <a:cs typeface="Arial" panose="020B0604020202020204" pitchFamily="34" charset="0"/>
              </a:rPr>
              <a:t>variants </a:t>
            </a:r>
            <a:r>
              <a:rPr lang="en-US" sz="2600" b="1" dirty="0">
                <a:latin typeface="Arial" panose="020B0604020202020204" pitchFamily="34" charset="0"/>
                <a:cs typeface="Arial" panose="020B0604020202020204" pitchFamily="34" charset="0"/>
              </a:rPr>
              <a:t>&amp; </a:t>
            </a:r>
            <a:r>
              <a:rPr lang="en-US" sz="2600" b="1" dirty="0" smtClean="0">
                <a:latin typeface="Arial" panose="020B0604020202020204" pitchFamily="34" charset="0"/>
                <a:cs typeface="Arial" panose="020B0604020202020204" pitchFamily="34" charset="0"/>
              </a:rPr>
              <a:t>	deposition into </a:t>
            </a:r>
            <a:r>
              <a:rPr lang="en-US" sz="2600" b="1" dirty="0" err="1">
                <a:latin typeface="Arial" panose="020B0604020202020204" pitchFamily="34" charset="0"/>
                <a:cs typeface="Arial" panose="020B0604020202020204" pitchFamily="34" charset="0"/>
              </a:rPr>
              <a:t>ClinVar</a:t>
            </a:r>
            <a:endParaRPr lang="en-US" sz="2600" b="1" dirty="0">
              <a:latin typeface="Arial" panose="020B0604020202020204" pitchFamily="34" charset="0"/>
              <a:cs typeface="Arial" panose="020B0604020202020204" pitchFamily="34" charset="0"/>
            </a:endParaRPr>
          </a:p>
          <a:p>
            <a:pPr marL="411163" lvl="1" indent="-342900" defTabSz="457200">
              <a:spcBef>
                <a:spcPts val="700"/>
              </a:spcBef>
              <a:buClr>
                <a:schemeClr val="tx1"/>
              </a:buClr>
              <a:buSzPct val="95000"/>
              <a:buFont typeface="Wingdings" pitchFamily="2" charset="2"/>
              <a:buChar char="§"/>
              <a:tabLst>
                <a:tab pos="688975" algn="l"/>
              </a:tabLst>
            </a:pPr>
            <a:r>
              <a:rPr lang="en-US" sz="2600" b="1" dirty="0">
                <a:solidFill>
                  <a:srgbClr val="FFFFFF"/>
                </a:solidFill>
                <a:latin typeface="Arial" panose="020B0604020202020204" pitchFamily="34" charset="0"/>
                <a:cs typeface="Arial" panose="020B0604020202020204" pitchFamily="34" charset="0"/>
              </a:rPr>
              <a:t>Develop a consensus approach to identify clinically </a:t>
            </a:r>
            <a:r>
              <a:rPr lang="en-US" sz="2600" b="1" dirty="0" smtClean="0">
                <a:solidFill>
                  <a:srgbClr val="FFFFFF"/>
                </a:solidFill>
                <a:latin typeface="Arial" panose="020B0604020202020204" pitchFamily="34" charset="0"/>
                <a:cs typeface="Arial" panose="020B0604020202020204" pitchFamily="34" charset="0"/>
              </a:rPr>
              <a:t>	relevant </a:t>
            </a:r>
            <a:r>
              <a:rPr lang="en-US" sz="2600" b="1" dirty="0">
                <a:solidFill>
                  <a:srgbClr val="FFFFFF"/>
                </a:solidFill>
                <a:latin typeface="Arial" panose="020B0604020202020204" pitchFamily="34" charset="0"/>
                <a:cs typeface="Arial" panose="020B0604020202020204" pitchFamily="34" charset="0"/>
              </a:rPr>
              <a:t>variants</a:t>
            </a:r>
          </a:p>
          <a:p>
            <a:pPr marL="411163" lvl="1" indent="-342900" defTabSz="457200">
              <a:spcBef>
                <a:spcPts val="700"/>
              </a:spcBef>
              <a:buClr>
                <a:schemeClr val="tx1"/>
              </a:buClr>
              <a:buSzPct val="95000"/>
              <a:buFont typeface="Wingdings" pitchFamily="2" charset="2"/>
              <a:buChar char="§"/>
              <a:tabLst>
                <a:tab pos="688975" algn="l"/>
              </a:tabLst>
            </a:pPr>
            <a:r>
              <a:rPr lang="en-US" sz="2600" b="1" dirty="0">
                <a:solidFill>
                  <a:srgbClr val="FFFFFF"/>
                </a:solidFill>
                <a:latin typeface="Arial" panose="020B0604020202020204" pitchFamily="34" charset="0"/>
                <a:cs typeface="Arial" panose="020B0604020202020204" pitchFamily="34" charset="0"/>
              </a:rPr>
              <a:t>Facilitate use of genomic information in clinical care </a:t>
            </a:r>
            <a:r>
              <a:rPr lang="en-US" sz="2600" b="1" dirty="0" smtClean="0">
                <a:solidFill>
                  <a:srgbClr val="FFFFFF"/>
                </a:solidFill>
                <a:latin typeface="Arial" panose="020B0604020202020204" pitchFamily="34" charset="0"/>
                <a:cs typeface="Arial" panose="020B0604020202020204" pitchFamily="34" charset="0"/>
              </a:rPr>
              <a:t>	and research</a:t>
            </a:r>
            <a:endParaRPr lang="en-US" sz="2600" b="1" dirty="0">
              <a:solidFill>
                <a:srgbClr val="FFFFFF"/>
              </a:solidFill>
              <a:latin typeface="Arial" panose="020B0604020202020204" pitchFamily="34" charset="0"/>
              <a:cs typeface="Arial" panose="020B0604020202020204" pitchFamily="34" charset="0"/>
            </a:endParaRPr>
          </a:p>
          <a:p>
            <a:pPr marL="411163" lvl="1" indent="-342900">
              <a:spcBef>
                <a:spcPts val="700"/>
              </a:spcBef>
              <a:buClr>
                <a:schemeClr val="tx2"/>
              </a:buClr>
              <a:buSzPct val="95000"/>
              <a:buFont typeface="Wingdings" pitchFamily="2" charset="2"/>
              <a:buChar char=""/>
            </a:pPr>
            <a:endParaRPr lang="en-US" sz="2600" b="1"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7" name="Group 6"/>
          <p:cNvGrpSpPr>
            <a:grpSpLocks noChangeAspect="1"/>
          </p:cNvGrpSpPr>
          <p:nvPr/>
        </p:nvGrpSpPr>
        <p:grpSpPr>
          <a:xfrm>
            <a:off x="2764306" y="4284600"/>
            <a:ext cx="3672461" cy="2401721"/>
            <a:chOff x="4114798" y="2675518"/>
            <a:chExt cx="4800602" cy="3368493"/>
          </a:xfrm>
        </p:grpSpPr>
        <p:sp>
          <p:nvSpPr>
            <p:cNvPr id="15" name="Freeform 14"/>
            <p:cNvSpPr/>
            <p:nvPr/>
          </p:nvSpPr>
          <p:spPr>
            <a:xfrm>
              <a:off x="4114801" y="3965800"/>
              <a:ext cx="2400300" cy="2078210"/>
            </a:xfrm>
            <a:custGeom>
              <a:avLst/>
              <a:gdLst>
                <a:gd name="connsiteX0" fmla="*/ 0 w 2400300"/>
                <a:gd name="connsiteY0" fmla="*/ 0 h 2057400"/>
                <a:gd name="connsiteX1" fmla="*/ 2057393 w 2400300"/>
                <a:gd name="connsiteY1" fmla="*/ 0 h 2057400"/>
                <a:gd name="connsiteX2" fmla="*/ 2400300 w 2400300"/>
                <a:gd name="connsiteY2" fmla="*/ 342907 h 2057400"/>
                <a:gd name="connsiteX3" fmla="*/ 2400300 w 2400300"/>
                <a:gd name="connsiteY3" fmla="*/ 2057400 h 2057400"/>
                <a:gd name="connsiteX4" fmla="*/ 0 w 2400300"/>
                <a:gd name="connsiteY4" fmla="*/ 2057400 h 2057400"/>
                <a:gd name="connsiteX5" fmla="*/ 0 w 2400300"/>
                <a:gd name="connsiteY5"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300" h="2057400">
                  <a:moveTo>
                    <a:pt x="2400300" y="2057400"/>
                  </a:moveTo>
                  <a:lnTo>
                    <a:pt x="342907" y="2057400"/>
                  </a:lnTo>
                  <a:cubicBezTo>
                    <a:pt x="153525" y="2057400"/>
                    <a:pt x="0" y="1903875"/>
                    <a:pt x="0" y="1714493"/>
                  </a:cubicBezTo>
                  <a:lnTo>
                    <a:pt x="0" y="0"/>
                  </a:lnTo>
                  <a:lnTo>
                    <a:pt x="2400300" y="0"/>
                  </a:lnTo>
                  <a:lnTo>
                    <a:pt x="2400300" y="205740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shade val="80000"/>
                <a:hueOff val="327673"/>
                <a:satOff val="-24391"/>
                <a:lumOff val="23647"/>
                <a:alphaOff val="0"/>
              </a:schemeClr>
            </a:fillRef>
            <a:effectRef idx="1">
              <a:schemeClr val="accent4">
                <a:shade val="80000"/>
                <a:hueOff val="327673"/>
                <a:satOff val="-24391"/>
                <a:lumOff val="23647"/>
                <a:alphaOff val="0"/>
              </a:schemeClr>
            </a:effectRef>
            <a:fontRef idx="minor">
              <a:schemeClr val="dk1"/>
            </a:fontRef>
          </p:style>
          <p:txBody>
            <a:bodyPr spcFirstLastPara="0" vert="horz" wrap="square" lIns="163575" tIns="677927" rIns="163576" bIns="163576" numCol="1" spcCol="1270" anchor="ctr" anchorCtr="0">
              <a:noAutofit/>
            </a:bodyPr>
            <a:lstStyle/>
            <a:p>
              <a:pPr lvl="0" algn="ctr" defTabSz="1022350">
                <a:lnSpc>
                  <a:spcPct val="90000"/>
                </a:lnSpc>
                <a:spcBef>
                  <a:spcPct val="0"/>
                </a:spcBef>
                <a:spcAft>
                  <a:spcPct val="35000"/>
                </a:spcAft>
              </a:pPr>
              <a:r>
                <a:rPr lang="en-US" sz="1600" b="1" kern="1200" dirty="0" smtClean="0"/>
                <a:t>Informatics, Analysis &amp; Dissemination</a:t>
              </a:r>
            </a:p>
            <a:p>
              <a:pPr lvl="0" algn="ctr" defTabSz="1022350">
                <a:lnSpc>
                  <a:spcPct val="90000"/>
                </a:lnSpc>
                <a:spcBef>
                  <a:spcPct val="0"/>
                </a:spcBef>
                <a:spcAft>
                  <a:spcPct val="35000"/>
                </a:spcAft>
              </a:pPr>
              <a:r>
                <a:rPr lang="en-US" sz="1400" b="1" kern="1200" dirty="0" smtClean="0"/>
                <a:t>(Bustamante/Plon) </a:t>
              </a:r>
            </a:p>
          </p:txBody>
        </p:sp>
        <p:sp>
          <p:nvSpPr>
            <p:cNvPr id="16" name="Freeform 15"/>
            <p:cNvSpPr/>
            <p:nvPr/>
          </p:nvSpPr>
          <p:spPr>
            <a:xfrm>
              <a:off x="6515100" y="3965802"/>
              <a:ext cx="2400300" cy="2078209"/>
            </a:xfrm>
            <a:custGeom>
              <a:avLst/>
              <a:gdLst>
                <a:gd name="connsiteX0" fmla="*/ 0 w 2057400"/>
                <a:gd name="connsiteY0" fmla="*/ 0 h 2400300"/>
                <a:gd name="connsiteX1" fmla="*/ 1714493 w 2057400"/>
                <a:gd name="connsiteY1" fmla="*/ 0 h 2400300"/>
                <a:gd name="connsiteX2" fmla="*/ 2057400 w 2057400"/>
                <a:gd name="connsiteY2" fmla="*/ 342907 h 2400300"/>
                <a:gd name="connsiteX3" fmla="*/ 2057400 w 2057400"/>
                <a:gd name="connsiteY3" fmla="*/ 2400300 h 2400300"/>
                <a:gd name="connsiteX4" fmla="*/ 0 w 2057400"/>
                <a:gd name="connsiteY4" fmla="*/ 2400300 h 2400300"/>
                <a:gd name="connsiteX5" fmla="*/ 0 w 2057400"/>
                <a:gd name="connsiteY5"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00" h="2400300">
                  <a:moveTo>
                    <a:pt x="2057400" y="1"/>
                  </a:moveTo>
                  <a:lnTo>
                    <a:pt x="2057400" y="2000241"/>
                  </a:lnTo>
                  <a:cubicBezTo>
                    <a:pt x="2057400" y="2221187"/>
                    <a:pt x="1925807" y="2400299"/>
                    <a:pt x="1763480" y="2400299"/>
                  </a:cubicBezTo>
                  <a:lnTo>
                    <a:pt x="0" y="2400299"/>
                  </a:lnTo>
                  <a:lnTo>
                    <a:pt x="0" y="1"/>
                  </a:lnTo>
                  <a:lnTo>
                    <a:pt x="2057400" y="1"/>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shade val="80000"/>
                <a:hueOff val="491509"/>
                <a:satOff val="-36587"/>
                <a:lumOff val="35470"/>
                <a:alphaOff val="0"/>
              </a:schemeClr>
            </a:fillRef>
            <a:effectRef idx="1">
              <a:schemeClr val="accent4">
                <a:shade val="80000"/>
                <a:hueOff val="491509"/>
                <a:satOff val="-36587"/>
                <a:lumOff val="35470"/>
                <a:alphaOff val="0"/>
              </a:schemeClr>
            </a:effectRef>
            <a:fontRef idx="minor">
              <a:schemeClr val="dk1"/>
            </a:fontRef>
          </p:style>
          <p:txBody>
            <a:bodyPr spcFirstLastPara="0" vert="horz" wrap="square" lIns="170688" tIns="685038" rIns="170688" bIns="170688" numCol="1" spcCol="1270" anchor="ctr" anchorCtr="0">
              <a:noAutofit/>
            </a:bodyPr>
            <a:lstStyle/>
            <a:p>
              <a:pPr lvl="0" algn="ctr" defTabSz="1066800">
                <a:lnSpc>
                  <a:spcPct val="90000"/>
                </a:lnSpc>
                <a:spcBef>
                  <a:spcPct val="0"/>
                </a:spcBef>
                <a:spcAft>
                  <a:spcPct val="35000"/>
                </a:spcAft>
              </a:pPr>
              <a:endParaRPr lang="en-US" sz="1600" b="1" kern="1200" dirty="0" smtClean="0"/>
            </a:p>
            <a:p>
              <a:pPr lvl="0" algn="ctr" defTabSz="1066800">
                <a:lnSpc>
                  <a:spcPct val="90000"/>
                </a:lnSpc>
                <a:spcBef>
                  <a:spcPct val="0"/>
                </a:spcBef>
                <a:spcAft>
                  <a:spcPct val="35000"/>
                </a:spcAft>
              </a:pPr>
              <a:r>
                <a:rPr lang="en-US" sz="1600" b="1" kern="1200" dirty="0" err="1" smtClean="0"/>
                <a:t>Curation</a:t>
              </a:r>
              <a:r>
                <a:rPr lang="en-US" sz="1600" b="1" kern="1200" dirty="0" smtClean="0"/>
                <a:t>, Actionability, EHR Integration</a:t>
              </a:r>
            </a:p>
            <a:p>
              <a:pPr lvl="0" algn="ctr" defTabSz="1066800">
                <a:lnSpc>
                  <a:spcPct val="90000"/>
                </a:lnSpc>
                <a:spcBef>
                  <a:spcPct val="0"/>
                </a:spcBef>
                <a:spcAft>
                  <a:spcPct val="35000"/>
                </a:spcAft>
              </a:pPr>
              <a:r>
                <a:rPr lang="en-US" sz="1400" b="1" kern="1200" dirty="0" smtClean="0"/>
                <a:t>(Berg/Watson)</a:t>
              </a:r>
            </a:p>
            <a:p>
              <a:pPr lvl="0" algn="ctr" defTabSz="1066800">
                <a:lnSpc>
                  <a:spcPct val="90000"/>
                </a:lnSpc>
                <a:spcBef>
                  <a:spcPct val="0"/>
                </a:spcBef>
                <a:spcAft>
                  <a:spcPct val="35000"/>
                </a:spcAft>
              </a:pPr>
              <a:r>
                <a:rPr lang="en-US" sz="1600" b="0" kern="1200" dirty="0" smtClean="0"/>
                <a:t> </a:t>
              </a:r>
              <a:endParaRPr lang="en-US" sz="1600" b="0" kern="1200" dirty="0"/>
            </a:p>
          </p:txBody>
        </p:sp>
        <p:sp>
          <p:nvSpPr>
            <p:cNvPr id="13" name="Freeform 12"/>
            <p:cNvSpPr/>
            <p:nvPr/>
          </p:nvSpPr>
          <p:spPr>
            <a:xfrm>
              <a:off x="4114798" y="2675521"/>
              <a:ext cx="2400302" cy="1756004"/>
            </a:xfrm>
            <a:custGeom>
              <a:avLst/>
              <a:gdLst>
                <a:gd name="connsiteX0" fmla="*/ 0 w 2057400"/>
                <a:gd name="connsiteY0" fmla="*/ 0 h 2400300"/>
                <a:gd name="connsiteX1" fmla="*/ 1714493 w 2057400"/>
                <a:gd name="connsiteY1" fmla="*/ 0 h 2400300"/>
                <a:gd name="connsiteX2" fmla="*/ 2057400 w 2057400"/>
                <a:gd name="connsiteY2" fmla="*/ 342907 h 2400300"/>
                <a:gd name="connsiteX3" fmla="*/ 2057400 w 2057400"/>
                <a:gd name="connsiteY3" fmla="*/ 2400300 h 2400300"/>
                <a:gd name="connsiteX4" fmla="*/ 0 w 2057400"/>
                <a:gd name="connsiteY4" fmla="*/ 2400300 h 2400300"/>
                <a:gd name="connsiteX5" fmla="*/ 0 w 2057400"/>
                <a:gd name="connsiteY5" fmla="*/ 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00" h="2400300">
                  <a:moveTo>
                    <a:pt x="0" y="2400300"/>
                  </a:moveTo>
                  <a:lnTo>
                    <a:pt x="0" y="400058"/>
                  </a:lnTo>
                  <a:cubicBezTo>
                    <a:pt x="0" y="179112"/>
                    <a:pt x="131593" y="0"/>
                    <a:pt x="293920" y="0"/>
                  </a:cubicBezTo>
                  <a:lnTo>
                    <a:pt x="2057400" y="0"/>
                  </a:lnTo>
                  <a:lnTo>
                    <a:pt x="2057400" y="2400300"/>
                  </a:lnTo>
                  <a:lnTo>
                    <a:pt x="0" y="240030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shade val="80000"/>
                <a:hueOff val="0"/>
                <a:satOff val="0"/>
                <a:lumOff val="0"/>
                <a:alphaOff val="0"/>
              </a:schemeClr>
            </a:fillRef>
            <a:effectRef idx="1">
              <a:schemeClr val="accent4">
                <a:shade val="80000"/>
                <a:hueOff val="0"/>
                <a:satOff val="0"/>
                <a:lumOff val="0"/>
                <a:alphaOff val="0"/>
              </a:schemeClr>
            </a:effectRef>
            <a:fontRef idx="minor">
              <a:schemeClr val="dk1"/>
            </a:fontRef>
          </p:style>
          <p:txBody>
            <a:bodyPr spcFirstLastPara="0" vert="horz" wrap="square" lIns="170689" tIns="170688" rIns="170688" bIns="685039" numCol="1" spcCol="1270" anchor="ctr" anchorCtr="0">
              <a:noAutofit/>
            </a:bodyPr>
            <a:lstStyle/>
            <a:p>
              <a:pPr lvl="0" algn="ctr" defTabSz="1066800">
                <a:lnSpc>
                  <a:spcPct val="90000"/>
                </a:lnSpc>
                <a:spcBef>
                  <a:spcPct val="0"/>
                </a:spcBef>
                <a:spcAft>
                  <a:spcPct val="35000"/>
                </a:spcAft>
              </a:pPr>
              <a:endParaRPr lang="en-US" sz="1600" b="1" kern="1200" dirty="0" smtClean="0"/>
            </a:p>
            <a:p>
              <a:pPr lvl="0" algn="ctr" defTabSz="1066800">
                <a:lnSpc>
                  <a:spcPct val="90000"/>
                </a:lnSpc>
                <a:spcBef>
                  <a:spcPct val="0"/>
                </a:spcBef>
                <a:spcAft>
                  <a:spcPct val="35000"/>
                </a:spcAft>
              </a:pPr>
              <a:r>
                <a:rPr lang="en-US" sz="1600" b="1" kern="1200" dirty="0" smtClean="0"/>
                <a:t>Standards &amp; Data Deposition</a:t>
              </a:r>
            </a:p>
            <a:p>
              <a:pPr lvl="0" algn="ctr" defTabSz="1066800">
                <a:lnSpc>
                  <a:spcPct val="90000"/>
                </a:lnSpc>
                <a:spcBef>
                  <a:spcPct val="0"/>
                </a:spcBef>
                <a:spcAft>
                  <a:spcPct val="35000"/>
                </a:spcAft>
              </a:pPr>
              <a:r>
                <a:rPr lang="en-US" sz="1400" b="1" kern="1200" dirty="0" smtClean="0"/>
                <a:t>(Rehm/Martin)</a:t>
              </a:r>
            </a:p>
            <a:p>
              <a:pPr lvl="0" algn="ctr" defTabSz="1066800">
                <a:lnSpc>
                  <a:spcPct val="90000"/>
                </a:lnSpc>
                <a:spcBef>
                  <a:spcPct val="0"/>
                </a:spcBef>
                <a:spcAft>
                  <a:spcPct val="35000"/>
                </a:spcAft>
              </a:pPr>
              <a:endParaRPr lang="en-US" sz="1400" kern="1200" dirty="0"/>
            </a:p>
          </p:txBody>
        </p:sp>
        <p:sp>
          <p:nvSpPr>
            <p:cNvPr id="14" name="Freeform 13"/>
            <p:cNvSpPr/>
            <p:nvPr/>
          </p:nvSpPr>
          <p:spPr>
            <a:xfrm>
              <a:off x="6515100" y="2675518"/>
              <a:ext cx="2400300" cy="1756006"/>
            </a:xfrm>
            <a:custGeom>
              <a:avLst/>
              <a:gdLst>
                <a:gd name="connsiteX0" fmla="*/ 0 w 2400300"/>
                <a:gd name="connsiteY0" fmla="*/ 0 h 2057400"/>
                <a:gd name="connsiteX1" fmla="*/ 2057393 w 2400300"/>
                <a:gd name="connsiteY1" fmla="*/ 0 h 2057400"/>
                <a:gd name="connsiteX2" fmla="*/ 2400300 w 2400300"/>
                <a:gd name="connsiteY2" fmla="*/ 342907 h 2057400"/>
                <a:gd name="connsiteX3" fmla="*/ 2400300 w 2400300"/>
                <a:gd name="connsiteY3" fmla="*/ 2057400 h 2057400"/>
                <a:gd name="connsiteX4" fmla="*/ 0 w 2400300"/>
                <a:gd name="connsiteY4" fmla="*/ 2057400 h 2057400"/>
                <a:gd name="connsiteX5" fmla="*/ 0 w 2400300"/>
                <a:gd name="connsiteY5"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0300" h="2057400">
                  <a:moveTo>
                    <a:pt x="0" y="0"/>
                  </a:moveTo>
                  <a:lnTo>
                    <a:pt x="2057393" y="0"/>
                  </a:lnTo>
                  <a:cubicBezTo>
                    <a:pt x="2246775" y="0"/>
                    <a:pt x="2400300" y="153525"/>
                    <a:pt x="2400300" y="342907"/>
                  </a:cubicBezTo>
                  <a:lnTo>
                    <a:pt x="2400300" y="2057400"/>
                  </a:lnTo>
                  <a:lnTo>
                    <a:pt x="0" y="205740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shade val="80000"/>
                <a:hueOff val="163836"/>
                <a:satOff val="-12196"/>
                <a:lumOff val="11823"/>
                <a:alphaOff val="0"/>
              </a:schemeClr>
            </a:fillRef>
            <a:effectRef idx="1">
              <a:schemeClr val="accent4">
                <a:shade val="80000"/>
                <a:hueOff val="163836"/>
                <a:satOff val="-12196"/>
                <a:lumOff val="11823"/>
                <a:alphaOff val="0"/>
              </a:schemeClr>
            </a:effectRef>
            <a:fontRef idx="minor">
              <a:schemeClr val="dk1"/>
            </a:fontRef>
          </p:style>
          <p:txBody>
            <a:bodyPr spcFirstLastPara="0" vert="horz" wrap="square" lIns="163576" tIns="163576" rIns="163576" bIns="677926" numCol="1" spcCol="1270" anchor="ctr" anchorCtr="0">
              <a:noAutofit/>
            </a:bodyPr>
            <a:lstStyle/>
            <a:p>
              <a:pPr lvl="0" algn="ctr" defTabSz="1022350">
                <a:lnSpc>
                  <a:spcPct val="90000"/>
                </a:lnSpc>
                <a:spcBef>
                  <a:spcPct val="0"/>
                </a:spcBef>
                <a:spcAft>
                  <a:spcPct val="35000"/>
                </a:spcAft>
              </a:pPr>
              <a:r>
                <a:rPr lang="en-US" sz="1600" b="1" kern="1200" dirty="0" smtClean="0"/>
                <a:t>ClinVar:   Variant Data Archive </a:t>
              </a:r>
            </a:p>
            <a:p>
              <a:pPr lvl="0" algn="ctr" defTabSz="1022350">
                <a:lnSpc>
                  <a:spcPct val="90000"/>
                </a:lnSpc>
                <a:spcBef>
                  <a:spcPct val="0"/>
                </a:spcBef>
                <a:spcAft>
                  <a:spcPct val="35000"/>
                </a:spcAft>
              </a:pPr>
              <a:r>
                <a:rPr lang="en-US" sz="1400" b="1" kern="1200" dirty="0" smtClean="0"/>
                <a:t>(Sherry/Maglott)</a:t>
              </a:r>
            </a:p>
          </p:txBody>
        </p:sp>
        <p:sp>
          <p:nvSpPr>
            <p:cNvPr id="17" name="Freeform 16"/>
            <p:cNvSpPr/>
            <p:nvPr/>
          </p:nvSpPr>
          <p:spPr>
            <a:xfrm>
              <a:off x="5554982" y="3786866"/>
              <a:ext cx="1920235" cy="881738"/>
            </a:xfrm>
            <a:custGeom>
              <a:avLst/>
              <a:gdLst>
                <a:gd name="connsiteX0" fmla="*/ 0 w 1920235"/>
                <a:gd name="connsiteY0" fmla="*/ 146959 h 881739"/>
                <a:gd name="connsiteX1" fmla="*/ 146959 w 1920235"/>
                <a:gd name="connsiteY1" fmla="*/ 0 h 881739"/>
                <a:gd name="connsiteX2" fmla="*/ 1773276 w 1920235"/>
                <a:gd name="connsiteY2" fmla="*/ 0 h 881739"/>
                <a:gd name="connsiteX3" fmla="*/ 1920235 w 1920235"/>
                <a:gd name="connsiteY3" fmla="*/ 146959 h 881739"/>
                <a:gd name="connsiteX4" fmla="*/ 1920235 w 1920235"/>
                <a:gd name="connsiteY4" fmla="*/ 734780 h 881739"/>
                <a:gd name="connsiteX5" fmla="*/ 1773276 w 1920235"/>
                <a:gd name="connsiteY5" fmla="*/ 881739 h 881739"/>
                <a:gd name="connsiteX6" fmla="*/ 146959 w 1920235"/>
                <a:gd name="connsiteY6" fmla="*/ 881739 h 881739"/>
                <a:gd name="connsiteX7" fmla="*/ 0 w 1920235"/>
                <a:gd name="connsiteY7" fmla="*/ 734780 h 881739"/>
                <a:gd name="connsiteX8" fmla="*/ 0 w 1920235"/>
                <a:gd name="connsiteY8" fmla="*/ 146959 h 88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235" h="881739">
                  <a:moveTo>
                    <a:pt x="0" y="146959"/>
                  </a:moveTo>
                  <a:cubicBezTo>
                    <a:pt x="0" y="65796"/>
                    <a:pt x="65796" y="0"/>
                    <a:pt x="146959" y="0"/>
                  </a:cubicBezTo>
                  <a:lnTo>
                    <a:pt x="1773276" y="0"/>
                  </a:lnTo>
                  <a:cubicBezTo>
                    <a:pt x="1854439" y="0"/>
                    <a:pt x="1920235" y="65796"/>
                    <a:pt x="1920235" y="146959"/>
                  </a:cubicBezTo>
                  <a:lnTo>
                    <a:pt x="1920235" y="734780"/>
                  </a:lnTo>
                  <a:cubicBezTo>
                    <a:pt x="1920235" y="815943"/>
                    <a:pt x="1854439" y="881739"/>
                    <a:pt x="1773276" y="881739"/>
                  </a:cubicBezTo>
                  <a:lnTo>
                    <a:pt x="146959" y="881739"/>
                  </a:lnTo>
                  <a:cubicBezTo>
                    <a:pt x="65796" y="881739"/>
                    <a:pt x="0" y="815943"/>
                    <a:pt x="0" y="734780"/>
                  </a:cubicBezTo>
                  <a:lnTo>
                    <a:pt x="0" y="146959"/>
                  </a:lnTo>
                  <a:close/>
                </a:path>
              </a:pathLst>
            </a:custGeom>
            <a:scene3d>
              <a:camera prst="orthographicFront"/>
              <a:lightRig rig="flat" dir="t"/>
            </a:scene3d>
            <a:sp3d prstMaterial="dkEdge">
              <a:bevelT w="8200" h="38100"/>
            </a:sp3d>
          </p:spPr>
          <p:style>
            <a:lnRef idx="1">
              <a:schemeClr val="lt1">
                <a:hueOff val="0"/>
                <a:satOff val="0"/>
                <a:lumOff val="0"/>
                <a:alphaOff val="0"/>
              </a:schemeClr>
            </a:lnRef>
            <a:fillRef idx="2">
              <a:schemeClr val="accent4">
                <a:tint val="40000"/>
                <a:hueOff val="0"/>
                <a:satOff val="0"/>
                <a:lumOff val="0"/>
                <a:alphaOff val="0"/>
              </a:schemeClr>
            </a:fillRef>
            <a:effectRef idx="1">
              <a:schemeClr val="accent4">
                <a:tint val="40000"/>
                <a:hueOff val="0"/>
                <a:satOff val="0"/>
                <a:lumOff val="0"/>
                <a:alphaOff val="0"/>
              </a:schemeClr>
            </a:effectRef>
            <a:fontRef idx="minor">
              <a:schemeClr val="dk1">
                <a:hueOff val="0"/>
                <a:satOff val="0"/>
                <a:lumOff val="0"/>
                <a:alphaOff val="0"/>
              </a:schemeClr>
            </a:fontRef>
          </p:style>
          <p:txBody>
            <a:bodyPr spcFirstLastPara="0" vert="horz" wrap="square" lIns="157343" tIns="157343" rIns="157343" bIns="157343" numCol="1" spcCol="1270" anchor="ctr" anchorCtr="0">
              <a:noAutofit/>
            </a:bodyPr>
            <a:lstStyle/>
            <a:p>
              <a:pPr lvl="0" algn="ctr" defTabSz="1333500">
                <a:lnSpc>
                  <a:spcPct val="90000"/>
                </a:lnSpc>
                <a:spcBef>
                  <a:spcPct val="0"/>
                </a:spcBef>
                <a:spcAft>
                  <a:spcPct val="35000"/>
                </a:spcAft>
              </a:pPr>
              <a:r>
                <a:rPr lang="en-US" sz="2000" b="1" kern="1200" dirty="0" smtClean="0"/>
                <a:t>ClinGen</a:t>
              </a:r>
              <a:endParaRPr lang="en-US" sz="2000" b="1" kern="1200" dirty="0"/>
            </a:p>
          </p:txBody>
        </p:sp>
      </p:grpSp>
      <p:sp>
        <p:nvSpPr>
          <p:cNvPr id="11" name="TextBox 10"/>
          <p:cNvSpPr txBox="1"/>
          <p:nvPr/>
        </p:nvSpPr>
        <p:spPr>
          <a:xfrm>
            <a:off x="7319575" y="6410926"/>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44</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6815062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9494"/>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Genomics and Society Working Group</a:t>
            </a:r>
            <a:endParaRPr lang="en-US" sz="36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pic>
        <p:nvPicPr>
          <p:cNvPr id="12" name="Picture 5" descr="Silhouettes "/>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20628" y="4352765"/>
            <a:ext cx="4916200" cy="1909125"/>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18923" y="640890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45</a:t>
            </a:r>
            <a:endParaRPr lang="en-US" sz="2000" dirty="0">
              <a:solidFill>
                <a:schemeClr val="accent4">
                  <a:lumMod val="40000"/>
                  <a:lumOff val="60000"/>
                </a:schemeClr>
              </a:solidFill>
              <a:latin typeface="Arial" charset="0"/>
            </a:endParaRPr>
          </a:p>
        </p:txBody>
      </p:sp>
      <p:sp>
        <p:nvSpPr>
          <p:cNvPr id="10" name="Title 1"/>
          <p:cNvSpPr txBox="1">
            <a:spLocks/>
          </p:cNvSpPr>
          <p:nvPr/>
        </p:nvSpPr>
        <p:spPr bwMode="auto">
          <a:xfrm>
            <a:off x="0" y="770619"/>
            <a:ext cx="9144000" cy="3724040"/>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2</a:t>
            </a:r>
            <a:r>
              <a:rPr lang="en-US" sz="2800" baseline="30000" dirty="0" smtClean="0">
                <a:solidFill>
                  <a:prstClr val="white"/>
                </a:solidFill>
                <a:latin typeface="Arial" charset="0"/>
              </a:rPr>
              <a:t>nd</a:t>
            </a:r>
            <a:r>
              <a:rPr lang="en-US" sz="2800" dirty="0" smtClean="0">
                <a:solidFill>
                  <a:prstClr val="white"/>
                </a:solidFill>
                <a:latin typeface="Arial" charset="0"/>
              </a:rPr>
              <a:t> in-person meeting: November 2013</a:t>
            </a: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Topics discussed included: </a:t>
            </a:r>
          </a:p>
          <a:p>
            <a:pPr marL="568325" lvl="2" eaLnBrk="0" hangingPunct="0">
              <a:spcBef>
                <a:spcPts val="600"/>
              </a:spcBef>
              <a:buClr>
                <a:srgbClr val="D6ECFF"/>
              </a:buClr>
              <a:buSzPct val="95000"/>
              <a:defRPr/>
            </a:pPr>
            <a:r>
              <a:rPr lang="en-US" sz="2600" dirty="0" smtClean="0">
                <a:solidFill>
                  <a:schemeClr val="tx2">
                    <a:lumMod val="90000"/>
                  </a:schemeClr>
                </a:solidFill>
                <a:latin typeface="Arial" charset="0"/>
              </a:rPr>
              <a:t>	Priority </a:t>
            </a:r>
            <a:r>
              <a:rPr lang="en-US" sz="2600" dirty="0">
                <a:solidFill>
                  <a:schemeClr val="tx2">
                    <a:lumMod val="90000"/>
                  </a:schemeClr>
                </a:solidFill>
                <a:latin typeface="Arial" charset="0"/>
              </a:rPr>
              <a:t>Setting</a:t>
            </a:r>
          </a:p>
          <a:p>
            <a:pPr marL="568325" lvl="2" eaLnBrk="0" hangingPunct="0">
              <a:spcBef>
                <a:spcPts val="600"/>
              </a:spcBef>
              <a:buClr>
                <a:srgbClr val="D6ECFF"/>
              </a:buClr>
              <a:buSzPct val="95000"/>
              <a:defRPr/>
            </a:pPr>
            <a:r>
              <a:rPr lang="en-US" sz="2600" dirty="0">
                <a:solidFill>
                  <a:schemeClr val="tx2">
                    <a:lumMod val="90000"/>
                  </a:schemeClr>
                </a:solidFill>
                <a:latin typeface="Arial" charset="0"/>
              </a:rPr>
              <a:t>	Funding Mechanisms</a:t>
            </a:r>
          </a:p>
          <a:p>
            <a:pPr marL="568325" lvl="2" eaLnBrk="0" hangingPunct="0">
              <a:spcBef>
                <a:spcPts val="600"/>
              </a:spcBef>
              <a:buClr>
                <a:srgbClr val="D6ECFF"/>
              </a:buClr>
              <a:buSzPct val="95000"/>
              <a:defRPr/>
            </a:pPr>
            <a:r>
              <a:rPr lang="en-US" sz="2600" dirty="0">
                <a:solidFill>
                  <a:schemeClr val="tx2">
                    <a:lumMod val="90000"/>
                  </a:schemeClr>
                </a:solidFill>
                <a:latin typeface="Arial" charset="0"/>
              </a:rPr>
              <a:t>	Boundaries of ELSI </a:t>
            </a:r>
            <a:r>
              <a:rPr lang="en-US" sz="2600" dirty="0" smtClean="0">
                <a:solidFill>
                  <a:schemeClr val="tx2">
                    <a:lumMod val="90000"/>
                  </a:schemeClr>
                </a:solidFill>
                <a:latin typeface="Arial" charset="0"/>
              </a:rPr>
              <a:t>Research</a:t>
            </a:r>
          </a:p>
          <a:p>
            <a:pPr marL="568325" lvl="1" indent="-457200" eaLnBrk="0" hangingPunct="0">
              <a:spcBef>
                <a:spcPts val="1800"/>
              </a:spcBef>
              <a:buClr>
                <a:schemeClr val="tx1"/>
              </a:buClr>
              <a:buSzPct val="95000"/>
              <a:buFont typeface="Wingdings" panose="05000000000000000000" pitchFamily="2" charset="2"/>
              <a:buChar char="§"/>
              <a:defRPr/>
            </a:pPr>
            <a:r>
              <a:rPr lang="en-US" sz="2800" dirty="0" smtClean="0">
                <a:latin typeface="Arial" charset="0"/>
              </a:rPr>
              <a:t>Next in-person meeting: April 2014</a:t>
            </a:r>
            <a:endParaRPr lang="en-US" sz="2800" dirty="0">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a:p>
            <a:pPr marL="111125" lvl="1" eaLnBrk="0" hangingPunct="0">
              <a:spcBef>
                <a:spcPts val="1800"/>
              </a:spcBef>
              <a:buClr>
                <a:srgbClr val="D6ECFF"/>
              </a:buClr>
              <a:buSzPct val="95000"/>
              <a:defRPr/>
            </a:pPr>
            <a:endParaRPr lang="en-US" sz="2800" dirty="0" smtClean="0">
              <a:solidFill>
                <a:prstClr val="white"/>
              </a:solidFill>
              <a:latin typeface="Arial" charset="0"/>
            </a:endParaRPr>
          </a:p>
        </p:txBody>
      </p:sp>
    </p:spTree>
    <p:extLst>
      <p:ext uri="{BB962C8B-B14F-4D97-AF65-F5344CB8AC3E}">
        <p14:creationId xmlns:p14="http://schemas.microsoft.com/office/powerpoint/2010/main" val="30670425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png"/>
          <p:cNvPicPr>
            <a:picLocks noChangeAspect="1"/>
          </p:cNvPicPr>
          <p:nvPr/>
        </p:nvPicPr>
        <p:blipFill>
          <a:blip r:embed="rId3" cstate="print"/>
          <a:srcRect/>
          <a:stretch>
            <a:fillRect/>
          </a:stretch>
        </p:blipFill>
        <p:spPr bwMode="auto">
          <a:xfrm>
            <a:off x="3633802" y="1055324"/>
            <a:ext cx="1866867" cy="1703107"/>
          </a:xfrm>
          <a:prstGeom prst="rect">
            <a:avLst/>
          </a:prstGeom>
          <a:noFill/>
          <a:ln w="9525">
            <a:noFill/>
            <a:miter lim="800000"/>
            <a:headEnd/>
            <a:tailEnd/>
          </a:ln>
        </p:spPr>
      </p:pic>
      <p:sp>
        <p:nvSpPr>
          <p:cNvPr id="11" name="Rectangle 4"/>
          <p:cNvSpPr>
            <a:spLocks noChangeArrowheads="1"/>
          </p:cNvSpPr>
          <p:nvPr/>
        </p:nvSpPr>
        <p:spPr bwMode="auto">
          <a:xfrm>
            <a:off x="-4764" y="9424"/>
            <a:ext cx="9144000" cy="73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latin typeface="Arial" charset="0"/>
              </a:rPr>
              <a:t>New </a:t>
            </a:r>
            <a:r>
              <a:rPr lang="en-US" sz="3600" dirty="0" smtClean="0">
                <a:solidFill>
                  <a:srgbClr val="FFFF00"/>
                </a:solidFill>
                <a:latin typeface="Arial" charset="0"/>
              </a:rPr>
              <a:t>NHGRI Training Notices</a:t>
            </a:r>
          </a:p>
        </p:txBody>
      </p:sp>
      <p:sp>
        <p:nvSpPr>
          <p:cNvPr id="6" name="TextBox 5"/>
          <p:cNvSpPr txBox="1"/>
          <p:nvPr/>
        </p:nvSpPr>
        <p:spPr>
          <a:xfrm>
            <a:off x="7318923"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46</a:t>
            </a:r>
            <a:endParaRPr lang="en-US" sz="2000" dirty="0">
              <a:solidFill>
                <a:srgbClr val="00ADDC">
                  <a:lumMod val="40000"/>
                  <a:lumOff val="60000"/>
                </a:srgbClr>
              </a:solidFill>
              <a:latin typeface="Arial" charset="0"/>
            </a:endParaRPr>
          </a:p>
        </p:txBody>
      </p:sp>
      <p:sp>
        <p:nvSpPr>
          <p:cNvPr id="8" name="Title 1"/>
          <p:cNvSpPr txBox="1">
            <a:spLocks/>
          </p:cNvSpPr>
          <p:nvPr/>
        </p:nvSpPr>
        <p:spPr bwMode="auto">
          <a:xfrm>
            <a:off x="-32235" y="2321455"/>
            <a:ext cx="9144000" cy="3986276"/>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endParaRPr>
          </a:p>
          <a:p>
            <a:pPr marL="796925" lvl="2" indent="-228600" defTabSz="1025525" eaLnBrk="0" hangingPunct="0">
              <a:spcBef>
                <a:spcPts val="1800"/>
              </a:spcBef>
              <a:buClr>
                <a:schemeClr val="tx1"/>
              </a:buClr>
              <a:buSzPct val="95000"/>
              <a:buFont typeface="Wingdings" pitchFamily="2" charset="2"/>
              <a:buChar char=""/>
              <a:defRPr/>
            </a:pPr>
            <a:r>
              <a:rPr lang="en-US" sz="2800" dirty="0" smtClean="0">
                <a:solidFill>
                  <a:prstClr val="white"/>
                </a:solidFill>
              </a:rPr>
              <a:t>T32 Programs </a:t>
            </a:r>
            <a:r>
              <a:rPr lang="en-US" sz="2800" dirty="0">
                <a:solidFill>
                  <a:prstClr val="white"/>
                </a:solidFill>
              </a:rPr>
              <a:t>Focused on </a:t>
            </a:r>
            <a:r>
              <a:rPr lang="en-US" sz="2800" dirty="0">
                <a:solidFill>
                  <a:srgbClr val="00ADDC">
                    <a:lumMod val="60000"/>
                    <a:lumOff val="40000"/>
                  </a:srgbClr>
                </a:solidFill>
              </a:rPr>
              <a:t>Genomic </a:t>
            </a:r>
            <a:r>
              <a:rPr lang="en-US" sz="2800" dirty="0" smtClean="0">
                <a:solidFill>
                  <a:srgbClr val="00ADDC">
                    <a:lumMod val="60000"/>
                    <a:lumOff val="40000"/>
                  </a:srgbClr>
                </a:solidFill>
              </a:rPr>
              <a:t>		Science</a:t>
            </a:r>
            <a:r>
              <a:rPr lang="en-US" sz="2800" dirty="0">
                <a:solidFill>
                  <a:prstClr val="white"/>
                </a:solidFill>
              </a:rPr>
              <a:t> </a:t>
            </a:r>
            <a:r>
              <a:rPr lang="en-US" sz="2800" dirty="0" smtClean="0">
                <a:solidFill>
                  <a:prstClr val="white"/>
                </a:solidFill>
              </a:rPr>
              <a:t>(</a:t>
            </a:r>
            <a:r>
              <a:rPr lang="en-US" sz="2800" dirty="0">
                <a:solidFill>
                  <a:prstClr val="white"/>
                </a:solidFill>
              </a:rPr>
              <a:t>NOT-HG-14-016</a:t>
            </a:r>
            <a:r>
              <a:rPr lang="en-US" sz="2800" dirty="0" smtClean="0">
                <a:solidFill>
                  <a:prstClr val="white"/>
                </a:solidFill>
              </a:rPr>
              <a:t>)</a:t>
            </a:r>
          </a:p>
          <a:p>
            <a:pPr marL="796925" lvl="2" indent="-228600" defTabSz="1025525" eaLnBrk="0" hangingPunct="0">
              <a:spcBef>
                <a:spcPts val="1800"/>
              </a:spcBef>
              <a:buClr>
                <a:srgbClr val="D6ECFF"/>
              </a:buClr>
              <a:buSzPct val="95000"/>
              <a:buFont typeface="Wingdings" pitchFamily="2" charset="2"/>
              <a:buChar char=""/>
              <a:defRPr/>
            </a:pPr>
            <a:endParaRPr lang="en-US" sz="2800" dirty="0">
              <a:solidFill>
                <a:prstClr val="white"/>
              </a:solidFill>
            </a:endParaRPr>
          </a:p>
          <a:p>
            <a:pPr marL="796925" lvl="2" indent="-228600" defTabSz="1025525" eaLnBrk="0" hangingPunct="0">
              <a:spcBef>
                <a:spcPts val="1800"/>
              </a:spcBef>
              <a:buClr>
                <a:schemeClr val="tx1"/>
              </a:buClr>
              <a:buSzPct val="95000"/>
              <a:buFont typeface="Wingdings" pitchFamily="2" charset="2"/>
              <a:buChar char=""/>
              <a:defRPr/>
            </a:pPr>
            <a:r>
              <a:rPr lang="en-US" sz="2800" dirty="0" smtClean="0">
                <a:solidFill>
                  <a:prstClr val="white"/>
                </a:solidFill>
              </a:rPr>
              <a:t>T32 Postdoctoral </a:t>
            </a:r>
            <a:r>
              <a:rPr lang="en-US" sz="2800" dirty="0">
                <a:solidFill>
                  <a:prstClr val="white"/>
                </a:solidFill>
              </a:rPr>
              <a:t>Training </a:t>
            </a:r>
            <a:r>
              <a:rPr lang="en-US" sz="2800" dirty="0" smtClean="0">
                <a:solidFill>
                  <a:prstClr val="white"/>
                </a:solidFill>
              </a:rPr>
              <a:t>Programs Focused 	on </a:t>
            </a:r>
            <a:r>
              <a:rPr lang="en-US" sz="2800" dirty="0" smtClean="0">
                <a:solidFill>
                  <a:srgbClr val="00ADDC">
                    <a:lumMod val="60000"/>
                    <a:lumOff val="40000"/>
                  </a:srgbClr>
                </a:solidFill>
              </a:rPr>
              <a:t>Genomic Medicine</a:t>
            </a:r>
            <a:r>
              <a:rPr lang="en-US" sz="2800" dirty="0">
                <a:solidFill>
                  <a:srgbClr val="00ADDC">
                    <a:lumMod val="60000"/>
                    <a:lumOff val="40000"/>
                  </a:srgbClr>
                </a:solidFill>
              </a:rPr>
              <a:t> </a:t>
            </a:r>
            <a:r>
              <a:rPr lang="en-US" sz="2800" dirty="0" smtClean="0">
                <a:solidFill>
                  <a:prstClr val="white"/>
                </a:solidFill>
              </a:rPr>
              <a:t>(</a:t>
            </a:r>
            <a:r>
              <a:rPr lang="en-US" sz="2800" dirty="0">
                <a:solidFill>
                  <a:prstClr val="white"/>
                </a:solidFill>
              </a:rPr>
              <a:t>NOT-HG-14-017</a:t>
            </a:r>
            <a:r>
              <a:rPr lang="en-US" sz="2800" dirty="0" smtClean="0">
                <a:solidFill>
                  <a:prstClr val="white"/>
                </a:solidFill>
              </a:rPr>
              <a:t>)</a:t>
            </a:r>
            <a:endParaRPr lang="en-US" sz="1600" dirty="0">
              <a:solidFill>
                <a:prstClr val="white"/>
              </a:solidFill>
            </a:endParaRPr>
          </a:p>
        </p:txBody>
      </p:sp>
      <p:sp>
        <p:nvSpPr>
          <p:cNvPr id="2" name="Oval 1"/>
          <p:cNvSpPr/>
          <p:nvPr/>
        </p:nvSpPr>
        <p:spPr>
          <a:xfrm>
            <a:off x="4005917" y="5800437"/>
            <a:ext cx="1122637" cy="649188"/>
          </a:xfrm>
          <a:prstGeom prst="ellipse">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New</a:t>
            </a:r>
            <a:endParaRPr lang="en-US" sz="2400" dirty="0">
              <a:ln w="31550" cmpd="sng">
                <a:gradFill>
                  <a:gsLst>
                    <a:gs pos="25000">
                      <a:srgbClr val="7FD13B">
                        <a:shade val="25000"/>
                        <a:satMod val="190000"/>
                      </a:srgbClr>
                    </a:gs>
                    <a:gs pos="80000">
                      <a:srgbClr val="7FD13B">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4311529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4414" y="12505"/>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Extramural Staff Departure</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 name="Title 1"/>
          <p:cNvSpPr txBox="1">
            <a:spLocks/>
          </p:cNvSpPr>
          <p:nvPr/>
        </p:nvSpPr>
        <p:spPr>
          <a:xfrm>
            <a:off x="-14414" y="5949449"/>
            <a:ext cx="9144000"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Jane Peterson, Ph.D.</a:t>
            </a:r>
            <a:endParaRPr lang="en-US" sz="3200" spc="-100" dirty="0">
              <a:solidFill>
                <a:prstClr val="white"/>
              </a:solidFill>
              <a:latin typeface="Arial" charset="0"/>
              <a:cs typeface="Arial" charset="0"/>
            </a:endParaRPr>
          </a:p>
        </p:txBody>
      </p:sp>
      <p:pic>
        <p:nvPicPr>
          <p:cNvPr id="6" name="Picture 3" descr="C:\Users\wettersk\Desktop\DSC_3254 cop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9" t="9851" r="68235" b="42707"/>
          <a:stretch/>
        </p:blipFill>
        <p:spPr bwMode="auto">
          <a:xfrm>
            <a:off x="2699090" y="1222988"/>
            <a:ext cx="3716993" cy="456821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884268"/>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8923" y="640884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46</a:t>
            </a:r>
            <a:endParaRPr lang="en-US" sz="2000" dirty="0">
              <a:solidFill>
                <a:srgbClr val="00ADDC">
                  <a:lumMod val="40000"/>
                  <a:lumOff val="60000"/>
                </a:srgbClr>
              </a:solidFill>
              <a:latin typeface="Arial" charset="0"/>
            </a:endParaRPr>
          </a:p>
        </p:txBody>
      </p:sp>
      <p:sp>
        <p:nvSpPr>
          <p:cNvPr id="8" name="Title 1"/>
          <p:cNvSpPr txBox="1">
            <a:spLocks/>
          </p:cNvSpPr>
          <p:nvPr/>
        </p:nvSpPr>
        <p:spPr bwMode="auto">
          <a:xfrm>
            <a:off x="-32235" y="2522191"/>
            <a:ext cx="9144000" cy="3319975"/>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endParaRPr>
          </a:p>
          <a:p>
            <a:pPr marL="796925" lvl="2" indent="-228600" defTabSz="1025525" eaLnBrk="0" hangingPunct="0">
              <a:spcBef>
                <a:spcPts val="1800"/>
              </a:spcBef>
              <a:buClr>
                <a:srgbClr val="D6ECFF"/>
              </a:buClr>
              <a:buSzPct val="95000"/>
              <a:buFont typeface="Wingdings" pitchFamily="2" charset="2"/>
              <a:buChar char=""/>
              <a:defRPr/>
            </a:pPr>
            <a:r>
              <a:rPr lang="en-US" sz="2800" dirty="0">
                <a:solidFill>
                  <a:srgbClr val="00ADDC">
                    <a:lumMod val="60000"/>
                    <a:lumOff val="40000"/>
                  </a:srgbClr>
                </a:solidFill>
              </a:rPr>
              <a:t>Research Scientist </a:t>
            </a:r>
            <a:r>
              <a:rPr lang="en-US" sz="2800" dirty="0" smtClean="0">
                <a:solidFill>
                  <a:prstClr val="white"/>
                </a:solidFill>
              </a:rPr>
              <a:t>Development </a:t>
            </a:r>
            <a:r>
              <a:rPr lang="en-US" sz="2800" dirty="0">
                <a:solidFill>
                  <a:prstClr val="white"/>
                </a:solidFill>
              </a:rPr>
              <a:t>K01 </a:t>
            </a:r>
            <a:r>
              <a:rPr lang="en-US" sz="2800" dirty="0" smtClean="0">
                <a:solidFill>
                  <a:prstClr val="white"/>
                </a:solidFill>
              </a:rPr>
              <a:t>Award </a:t>
            </a:r>
            <a:r>
              <a:rPr lang="en-US" sz="2800" dirty="0">
                <a:solidFill>
                  <a:prstClr val="white"/>
                </a:solidFill>
              </a:rPr>
              <a:t> </a:t>
            </a:r>
            <a:br>
              <a:rPr lang="en-US" sz="2800" dirty="0">
                <a:solidFill>
                  <a:prstClr val="white"/>
                </a:solidFill>
              </a:rPr>
            </a:br>
            <a:r>
              <a:rPr lang="en-US" sz="2800" dirty="0" smtClean="0">
                <a:solidFill>
                  <a:prstClr val="white"/>
                </a:solidFill>
              </a:rPr>
              <a:t>	(</a:t>
            </a:r>
            <a:r>
              <a:rPr lang="en-US" sz="2800" dirty="0">
                <a:solidFill>
                  <a:prstClr val="white"/>
                </a:solidFill>
              </a:rPr>
              <a:t>NOT-HG-14-018)</a:t>
            </a:r>
          </a:p>
          <a:p>
            <a:pPr marL="796925" lvl="2" indent="-228600" defTabSz="1025525" eaLnBrk="0" hangingPunct="0">
              <a:spcBef>
                <a:spcPts val="1800"/>
              </a:spcBef>
              <a:buClr>
                <a:srgbClr val="D6ECFF"/>
              </a:buClr>
              <a:buSzPct val="95000"/>
              <a:buFont typeface="Wingdings" pitchFamily="2" charset="2"/>
              <a:buChar char=""/>
              <a:defRPr/>
            </a:pPr>
            <a:endParaRPr lang="en-US" sz="1600" dirty="0">
              <a:solidFill>
                <a:prstClr val="white"/>
              </a:solidFill>
            </a:endParaRPr>
          </a:p>
          <a:p>
            <a:pPr marL="796925" lvl="2" indent="-228600" defTabSz="1025525" eaLnBrk="0" hangingPunct="0">
              <a:spcBef>
                <a:spcPts val="1800"/>
              </a:spcBef>
              <a:buClr>
                <a:srgbClr val="D6ECFF"/>
              </a:buClr>
              <a:buSzPct val="95000"/>
              <a:buFont typeface="Wingdings" pitchFamily="2" charset="2"/>
              <a:buChar char=""/>
              <a:defRPr/>
            </a:pPr>
            <a:r>
              <a:rPr lang="en-US" sz="2800" dirty="0" smtClean="0">
                <a:solidFill>
                  <a:srgbClr val="00ADDC">
                    <a:lumMod val="60000"/>
                    <a:lumOff val="40000"/>
                  </a:srgbClr>
                </a:solidFill>
              </a:rPr>
              <a:t>Clinical </a:t>
            </a:r>
            <a:r>
              <a:rPr lang="en-US" sz="2800" dirty="0">
                <a:solidFill>
                  <a:srgbClr val="00ADDC">
                    <a:lumMod val="60000"/>
                    <a:lumOff val="40000"/>
                  </a:srgbClr>
                </a:solidFill>
              </a:rPr>
              <a:t>Investigator </a:t>
            </a:r>
            <a:r>
              <a:rPr lang="en-US" sz="2800" dirty="0">
                <a:solidFill>
                  <a:prstClr val="white"/>
                </a:solidFill>
              </a:rPr>
              <a:t>K08 </a:t>
            </a:r>
            <a:r>
              <a:rPr lang="en-US" sz="2800" dirty="0" smtClean="0">
                <a:solidFill>
                  <a:prstClr val="white"/>
                </a:solidFill>
              </a:rPr>
              <a:t>Award (NOT-HG-14-	019</a:t>
            </a:r>
            <a:r>
              <a:rPr lang="en-US" sz="2800" dirty="0">
                <a:solidFill>
                  <a:prstClr val="white"/>
                </a:solidFill>
              </a:rPr>
              <a:t>)</a:t>
            </a:r>
          </a:p>
          <a:p>
            <a:pPr marL="111125" lvl="1" eaLnBrk="0" hangingPunct="0">
              <a:spcBef>
                <a:spcPts val="1800"/>
              </a:spcBef>
              <a:buClr>
                <a:srgbClr val="D6ECFF"/>
              </a:buClr>
              <a:buSzPct val="95000"/>
              <a:defRPr/>
            </a:pPr>
            <a:endParaRPr lang="en-US" sz="2800" dirty="0" smtClean="0">
              <a:solidFill>
                <a:prstClr val="white"/>
              </a:solidFill>
              <a:latin typeface="Arial" charset="0"/>
            </a:endParaRPr>
          </a:p>
          <a:p>
            <a:pPr marL="111125" lvl="1" eaLnBrk="0" hangingPunct="0">
              <a:spcBef>
                <a:spcPts val="1800"/>
              </a:spcBef>
              <a:buClr>
                <a:srgbClr val="D6ECFF"/>
              </a:buClr>
              <a:buSzPct val="95000"/>
              <a:defRPr/>
            </a:pPr>
            <a:endParaRPr lang="en-US" sz="2800" dirty="0" smtClean="0">
              <a:solidFill>
                <a:prstClr val="white"/>
              </a:solidFill>
              <a:latin typeface="Arial" charset="0"/>
            </a:endParaRPr>
          </a:p>
        </p:txBody>
      </p:sp>
      <p:pic>
        <p:nvPicPr>
          <p:cNvPr id="7" name="Picture 6" descr="2.png"/>
          <p:cNvPicPr>
            <a:picLocks noChangeAspect="1"/>
          </p:cNvPicPr>
          <p:nvPr/>
        </p:nvPicPr>
        <p:blipFill>
          <a:blip r:embed="rId3" cstate="print"/>
          <a:srcRect/>
          <a:stretch>
            <a:fillRect/>
          </a:stretch>
        </p:blipFill>
        <p:spPr bwMode="auto">
          <a:xfrm>
            <a:off x="3633802" y="1055324"/>
            <a:ext cx="1866867" cy="1703107"/>
          </a:xfrm>
          <a:prstGeom prst="rect">
            <a:avLst/>
          </a:prstGeom>
          <a:noFill/>
          <a:ln w="9525">
            <a:noFill/>
            <a:miter lim="800000"/>
            <a:headEnd/>
            <a:tailEnd/>
          </a:ln>
        </p:spPr>
      </p:pic>
      <p:sp>
        <p:nvSpPr>
          <p:cNvPr id="9" name="Rectangle 4"/>
          <p:cNvSpPr>
            <a:spLocks noChangeArrowheads="1"/>
          </p:cNvSpPr>
          <p:nvPr/>
        </p:nvSpPr>
        <p:spPr bwMode="auto">
          <a:xfrm>
            <a:off x="-4764" y="9424"/>
            <a:ext cx="9144000" cy="73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latin typeface="Arial" charset="0"/>
              </a:rPr>
              <a:t>New </a:t>
            </a:r>
            <a:r>
              <a:rPr lang="en-US" sz="3600" dirty="0" smtClean="0">
                <a:solidFill>
                  <a:srgbClr val="FFFF00"/>
                </a:solidFill>
                <a:latin typeface="Arial" charset="0"/>
              </a:rPr>
              <a:t>NHGRI Training Notices</a:t>
            </a:r>
          </a:p>
        </p:txBody>
      </p:sp>
    </p:spTree>
    <p:extLst>
      <p:ext uri="{BB962C8B-B14F-4D97-AF65-F5344CB8AC3E}">
        <p14:creationId xmlns:p14="http://schemas.microsoft.com/office/powerpoint/2010/main" val="24798765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66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 descr="C:\Documents and Settings\wellingtonc\Desktop\Untitled-2.png"/>
          <p:cNvPicPr>
            <a:picLocks noChangeAspect="1" noChangeArrowheads="1"/>
          </p:cNvPicPr>
          <p:nvPr/>
        </p:nvPicPr>
        <p:blipFill>
          <a:blip r:embed="rId3" cstate="print"/>
          <a:srcRect l="48204" t="30989"/>
          <a:stretch>
            <a:fillRect/>
          </a:stretch>
        </p:blipFill>
        <p:spPr bwMode="auto">
          <a:xfrm>
            <a:off x="5181600" y="1309920"/>
            <a:ext cx="3807262" cy="3767138"/>
          </a:xfrm>
          <a:prstGeom prst="rect">
            <a:avLst/>
          </a:prstGeom>
          <a:noFill/>
          <a:ln w="9525">
            <a:noFill/>
            <a:miter lim="800000"/>
            <a:headEnd/>
            <a:tailEnd/>
          </a:ln>
        </p:spPr>
      </p:pic>
      <p:sp>
        <p:nvSpPr>
          <p:cNvPr id="15362" name="Rectangle 2"/>
          <p:cNvSpPr>
            <a:spLocks noChangeArrowheads="1"/>
          </p:cNvSpPr>
          <p:nvPr/>
        </p:nvSpPr>
        <p:spPr bwMode="auto">
          <a:xfrm>
            <a:off x="0" y="6404"/>
            <a:ext cx="9144000" cy="696913"/>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pitchFamily="34" charset="0"/>
                <a:cs typeface="Arial" pitchFamily="34" charset="0"/>
              </a:rPr>
              <a:t>Human </a:t>
            </a:r>
            <a:r>
              <a:rPr lang="en-US" sz="3600" b="1" spc="-100" dirty="0" err="1">
                <a:solidFill>
                  <a:srgbClr val="FFFF00"/>
                </a:solidFill>
                <a:latin typeface="Arial" pitchFamily="34" charset="0"/>
                <a:cs typeface="Arial" pitchFamily="34" charset="0"/>
              </a:rPr>
              <a:t>Microbiome</a:t>
            </a:r>
            <a:r>
              <a:rPr lang="en-US" sz="3600" b="1" spc="-100" dirty="0">
                <a:solidFill>
                  <a:srgbClr val="FFFF00"/>
                </a:solidFill>
                <a:latin typeface="Arial" pitchFamily="34" charset="0"/>
                <a:cs typeface="Arial" pitchFamily="34" charset="0"/>
              </a:rPr>
              <a:t> Project (HMP) </a:t>
            </a:r>
          </a:p>
        </p:txBody>
      </p:sp>
      <p:sp>
        <p:nvSpPr>
          <p:cNvPr id="9" name="TextBox 8"/>
          <p:cNvSpPr txBox="1"/>
          <p:nvPr/>
        </p:nvSpPr>
        <p:spPr>
          <a:xfrm>
            <a:off x="7318375" y="641032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47</a:t>
            </a:r>
            <a:endParaRPr lang="en-US" sz="2000" b="1" dirty="0">
              <a:solidFill>
                <a:srgbClr val="00ADDC">
                  <a:lumMod val="40000"/>
                  <a:lumOff val="60000"/>
                </a:srgbClr>
              </a:solidFill>
              <a:latin typeface="Arial" charset="0"/>
            </a:endParaRPr>
          </a:p>
        </p:txBody>
      </p:sp>
      <p:sp>
        <p:nvSpPr>
          <p:cNvPr id="7" name="Title 1"/>
          <p:cNvSpPr txBox="1">
            <a:spLocks/>
          </p:cNvSpPr>
          <p:nvPr/>
        </p:nvSpPr>
        <p:spPr bwMode="auto">
          <a:xfrm>
            <a:off x="-93691" y="830324"/>
            <a:ext cx="91440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fontAlgn="base">
              <a:spcBef>
                <a:spcPts val="700"/>
              </a:spcBef>
              <a:spcAft>
                <a:spcPct val="0"/>
              </a:spcAft>
              <a:buClr>
                <a:schemeClr val="tx1"/>
              </a:buClr>
              <a:buSzPct val="95000"/>
              <a:buFont typeface="Wingdings" pitchFamily="2" charset="2"/>
              <a:buChar char=""/>
              <a:tabLst>
                <a:tab pos="914400" algn="l"/>
              </a:tabLst>
            </a:pPr>
            <a:r>
              <a:rPr lang="en-US" sz="2800" dirty="0" smtClean="0"/>
              <a:t>Phase 2: Fiscal Year 2013 to 2015</a:t>
            </a:r>
          </a:p>
          <a:p>
            <a:pPr marL="177800" lvl="1" indent="0" defTabSz="457200" fontAlgn="base">
              <a:spcBef>
                <a:spcPts val="700"/>
              </a:spcBef>
              <a:spcAft>
                <a:spcPct val="0"/>
              </a:spcAft>
              <a:buClr>
                <a:srgbClr val="D6ECFF"/>
              </a:buClr>
              <a:buSzPct val="95000"/>
              <a:tabLst>
                <a:tab pos="914400" algn="l"/>
              </a:tabLst>
            </a:pPr>
            <a:endParaRPr lang="en-US" sz="800" dirty="0" smtClean="0"/>
          </a:p>
          <a:p>
            <a:pPr marL="571500" lvl="1" indent="-393700" defTabSz="457200" fontAlgn="base">
              <a:spcBef>
                <a:spcPts val="700"/>
              </a:spcBef>
              <a:spcAft>
                <a:spcPct val="0"/>
              </a:spcAft>
              <a:buClr>
                <a:schemeClr val="tx1"/>
              </a:buClr>
              <a:buSzPct val="95000"/>
              <a:buFont typeface="Wingdings" pitchFamily="2" charset="2"/>
              <a:buChar char=""/>
              <a:tabLst>
                <a:tab pos="914400" algn="l"/>
              </a:tabLst>
            </a:pPr>
            <a:r>
              <a:rPr lang="en-US" sz="2800" dirty="0" smtClean="0"/>
              <a:t>Create integrated multi-‘</a:t>
            </a:r>
            <a:r>
              <a:rPr lang="en-US" sz="2800" dirty="0" err="1" smtClean="0"/>
              <a:t>omics</a:t>
            </a:r>
            <a:r>
              <a:rPr lang="en-US" sz="2800" dirty="0" smtClean="0"/>
              <a:t> dataset of 	</a:t>
            </a:r>
            <a:r>
              <a:rPr lang="en-US" sz="2800" dirty="0" err="1" smtClean="0"/>
              <a:t>microbiome</a:t>
            </a:r>
            <a:r>
              <a:rPr lang="en-US" sz="2800" dirty="0" smtClean="0"/>
              <a:t> and host properties</a:t>
            </a:r>
          </a:p>
          <a:p>
            <a:pPr marL="177800" lvl="1" indent="0" defTabSz="457200" fontAlgn="base">
              <a:spcBef>
                <a:spcPts val="700"/>
              </a:spcBef>
              <a:spcAft>
                <a:spcPct val="0"/>
              </a:spcAft>
              <a:buClr>
                <a:srgbClr val="D6ECFF"/>
              </a:buClr>
              <a:buSzPct val="95000"/>
              <a:tabLst>
                <a:tab pos="914400" algn="l"/>
              </a:tabLst>
            </a:pPr>
            <a:endParaRPr lang="en-US" sz="800" dirty="0" smtClean="0"/>
          </a:p>
          <a:p>
            <a:pPr marL="571500" lvl="1" indent="-393700" defTabSz="457200" fontAlgn="base">
              <a:spcBef>
                <a:spcPts val="700"/>
              </a:spcBef>
              <a:spcAft>
                <a:spcPct val="0"/>
              </a:spcAft>
              <a:buClr>
                <a:schemeClr val="tx1"/>
              </a:buClr>
              <a:buSzPct val="95000"/>
              <a:buFont typeface="Wingdings" pitchFamily="2" charset="2"/>
              <a:buChar char=""/>
              <a:tabLst>
                <a:tab pos="914400" algn="l"/>
              </a:tabLst>
            </a:pPr>
            <a:r>
              <a:rPr lang="en-US" sz="2800" dirty="0">
                <a:solidFill>
                  <a:srgbClr val="FFFFFF"/>
                </a:solidFill>
              </a:rPr>
              <a:t>A </a:t>
            </a:r>
            <a:r>
              <a:rPr lang="en-US" sz="2800" dirty="0" smtClean="0">
                <a:solidFill>
                  <a:srgbClr val="FFFFFF"/>
                </a:solidFill>
              </a:rPr>
              <a:t>Common </a:t>
            </a:r>
            <a:r>
              <a:rPr lang="en-US" sz="2800" dirty="0">
                <a:solidFill>
                  <a:srgbClr val="FFFFFF"/>
                </a:solidFill>
              </a:rPr>
              <a:t>Fund </a:t>
            </a:r>
            <a:r>
              <a:rPr lang="en-US" sz="2800" dirty="0" smtClean="0">
                <a:solidFill>
                  <a:srgbClr val="FFFFFF"/>
                </a:solidFill>
              </a:rPr>
              <a:t>initiative </a:t>
            </a:r>
            <a:r>
              <a:rPr lang="en-US" sz="2800" dirty="0">
                <a:solidFill>
                  <a:srgbClr val="FFFFFF"/>
                </a:solidFill>
              </a:rPr>
              <a:t>with </a:t>
            </a:r>
            <a:r>
              <a:rPr lang="en-US" sz="2800" dirty="0" smtClean="0">
                <a:solidFill>
                  <a:srgbClr val="FFFFFF"/>
                </a:solidFill>
              </a:rPr>
              <a:t>co-funding </a:t>
            </a:r>
            <a:r>
              <a:rPr lang="en-US" sz="2800" dirty="0">
                <a:solidFill>
                  <a:srgbClr val="FFFFFF"/>
                </a:solidFill>
              </a:rPr>
              <a:t>from </a:t>
            </a:r>
            <a:r>
              <a:rPr lang="en-US" sz="2800" dirty="0" smtClean="0">
                <a:solidFill>
                  <a:srgbClr val="FFFFFF"/>
                </a:solidFill>
              </a:rPr>
              <a:t>	other ICs, $22.1M total</a:t>
            </a:r>
            <a:endParaRPr lang="en-US" sz="2800" dirty="0">
              <a:solidFill>
                <a:srgbClr val="FFFFFF"/>
              </a:solidFill>
            </a:endParaRPr>
          </a:p>
          <a:p>
            <a:pPr marL="773112" lvl="2" indent="0" defTabSz="457200" fontAlgn="base">
              <a:spcBef>
                <a:spcPts val="700"/>
              </a:spcBef>
              <a:spcAft>
                <a:spcPct val="0"/>
              </a:spcAft>
              <a:buClr>
                <a:srgbClr val="D6ECFF"/>
              </a:buClr>
              <a:buSzPct val="95000"/>
              <a:tabLst>
                <a:tab pos="914400" algn="l"/>
              </a:tabLst>
            </a:pPr>
            <a:r>
              <a:rPr lang="en-US" sz="2600" dirty="0" smtClean="0">
                <a:solidFill>
                  <a:schemeClr val="tx2">
                    <a:lumMod val="90000"/>
                  </a:schemeClr>
                </a:solidFill>
              </a:rPr>
              <a:t>			(NIDDK, NCCAM, ORWH, ODS)</a:t>
            </a:r>
          </a:p>
          <a:p>
            <a:pPr marL="1166812" lvl="2" indent="-393700" defTabSz="457200" fontAlgn="base">
              <a:spcBef>
                <a:spcPts val="700"/>
              </a:spcBef>
              <a:spcAft>
                <a:spcPct val="0"/>
              </a:spcAft>
              <a:buClr>
                <a:srgbClr val="D6ECFF"/>
              </a:buClr>
              <a:buSzPct val="95000"/>
              <a:buFont typeface="Wingdings" pitchFamily="2" charset="2"/>
              <a:buChar char=""/>
              <a:tabLst>
                <a:tab pos="914400" algn="l"/>
              </a:tabLst>
            </a:pPr>
            <a:endParaRPr lang="en-US" sz="400" dirty="0">
              <a:solidFill>
                <a:srgbClr val="FFFFFF"/>
              </a:solidFill>
            </a:endParaRPr>
          </a:p>
          <a:p>
            <a:pPr marL="571500" lvl="1" indent="-393700" defTabSz="457200" fontAlgn="base">
              <a:spcBef>
                <a:spcPts val="700"/>
              </a:spcBef>
              <a:spcAft>
                <a:spcPct val="0"/>
              </a:spcAft>
              <a:buClr>
                <a:schemeClr val="tx1"/>
              </a:buClr>
              <a:buSzPct val="95000"/>
              <a:buFont typeface="Wingdings" pitchFamily="2" charset="2"/>
              <a:buChar char=""/>
              <a:tabLst>
                <a:tab pos="914400" algn="l"/>
              </a:tabLst>
            </a:pPr>
            <a:r>
              <a:rPr lang="en-US" sz="2800" dirty="0" smtClean="0"/>
              <a:t>HMP2 Consortium:</a:t>
            </a:r>
          </a:p>
          <a:p>
            <a:pPr marL="773112" lvl="2" indent="0" defTabSz="457200" fontAlgn="base">
              <a:spcBef>
                <a:spcPts val="700"/>
              </a:spcBef>
              <a:spcAft>
                <a:spcPct val="0"/>
              </a:spcAft>
              <a:buClr>
                <a:srgbClr val="D6ECFF"/>
              </a:buClr>
              <a:buSzPct val="95000"/>
              <a:tabLst>
                <a:tab pos="914400" algn="l"/>
              </a:tabLst>
            </a:pPr>
            <a:r>
              <a:rPr lang="en-US" sz="2600" dirty="0" smtClean="0">
                <a:solidFill>
                  <a:schemeClr val="tx2">
                    <a:lumMod val="90000"/>
                  </a:schemeClr>
                </a:solidFill>
              </a:rPr>
              <a:t>			Preterm </a:t>
            </a:r>
            <a:r>
              <a:rPr lang="en-US" sz="2600" dirty="0">
                <a:solidFill>
                  <a:schemeClr val="tx2">
                    <a:lumMod val="90000"/>
                  </a:schemeClr>
                </a:solidFill>
              </a:rPr>
              <a:t>birth </a:t>
            </a:r>
            <a:r>
              <a:rPr lang="en-US" sz="2600" dirty="0" smtClean="0">
                <a:solidFill>
                  <a:schemeClr val="tx2">
                    <a:lumMod val="90000"/>
                  </a:schemeClr>
                </a:solidFill>
              </a:rPr>
              <a:t>and </a:t>
            </a:r>
            <a:r>
              <a:rPr lang="en-US" sz="2600" dirty="0" err="1" smtClean="0">
                <a:solidFill>
                  <a:schemeClr val="tx2">
                    <a:lumMod val="90000"/>
                  </a:schemeClr>
                </a:solidFill>
              </a:rPr>
              <a:t>microbiome</a:t>
            </a:r>
            <a:r>
              <a:rPr lang="en-US" sz="2600" dirty="0" smtClean="0">
                <a:solidFill>
                  <a:schemeClr val="tx2">
                    <a:lumMod val="90000"/>
                  </a:schemeClr>
                </a:solidFill>
              </a:rPr>
              <a:t>: Buck</a:t>
            </a:r>
          </a:p>
          <a:p>
            <a:pPr marL="773112" lvl="2" indent="0" defTabSz="457200" fontAlgn="base">
              <a:spcBef>
                <a:spcPts val="700"/>
              </a:spcBef>
              <a:spcAft>
                <a:spcPct val="0"/>
              </a:spcAft>
              <a:buClr>
                <a:srgbClr val="D6ECFF"/>
              </a:buClr>
              <a:buSzPct val="95000"/>
              <a:tabLst>
                <a:tab pos="914400" algn="l"/>
              </a:tabLst>
            </a:pPr>
            <a:r>
              <a:rPr lang="en-US" sz="2600" dirty="0" smtClean="0">
                <a:solidFill>
                  <a:schemeClr val="tx2">
                    <a:lumMod val="90000"/>
                  </a:schemeClr>
                </a:solidFill>
              </a:rPr>
              <a:t>			IBD and </a:t>
            </a:r>
            <a:r>
              <a:rPr lang="en-US" sz="2600" dirty="0" err="1" smtClean="0">
                <a:solidFill>
                  <a:schemeClr val="tx2">
                    <a:lumMod val="90000"/>
                  </a:schemeClr>
                </a:solidFill>
              </a:rPr>
              <a:t>microbiome</a:t>
            </a:r>
            <a:r>
              <a:rPr lang="en-US" sz="2600" dirty="0" smtClean="0">
                <a:solidFill>
                  <a:schemeClr val="tx2">
                    <a:lumMod val="90000"/>
                  </a:schemeClr>
                </a:solidFill>
              </a:rPr>
              <a:t>: Xavier/Huttenhower</a:t>
            </a:r>
          </a:p>
          <a:p>
            <a:pPr marL="773112" lvl="2" indent="0" defTabSz="457200" fontAlgn="base">
              <a:spcBef>
                <a:spcPts val="700"/>
              </a:spcBef>
              <a:spcAft>
                <a:spcPct val="0"/>
              </a:spcAft>
              <a:buClr>
                <a:srgbClr val="D6ECFF"/>
              </a:buClr>
              <a:buSzPct val="95000"/>
              <a:tabLst>
                <a:tab pos="914400" algn="l"/>
              </a:tabLst>
            </a:pPr>
            <a:r>
              <a:rPr lang="en-US" sz="2600" dirty="0" smtClean="0">
                <a:solidFill>
                  <a:schemeClr val="tx2">
                    <a:lumMod val="90000"/>
                  </a:schemeClr>
                </a:solidFill>
              </a:rPr>
              <a:t>			Diabetes and </a:t>
            </a:r>
            <a:r>
              <a:rPr lang="en-US" sz="2600" dirty="0" err="1" smtClean="0">
                <a:solidFill>
                  <a:schemeClr val="tx2">
                    <a:lumMod val="90000"/>
                  </a:schemeClr>
                </a:solidFill>
              </a:rPr>
              <a:t>microbiome</a:t>
            </a:r>
            <a:r>
              <a:rPr lang="en-US" sz="2600" dirty="0" smtClean="0">
                <a:solidFill>
                  <a:schemeClr val="tx2">
                    <a:lumMod val="90000"/>
                  </a:schemeClr>
                </a:solidFill>
              </a:rPr>
              <a:t>: Snyder/Weinstock</a:t>
            </a:r>
          </a:p>
        </p:txBody>
      </p:sp>
    </p:spTree>
    <p:extLst>
      <p:ext uri="{BB962C8B-B14F-4D97-AF65-F5344CB8AC3E}">
        <p14:creationId xmlns:p14="http://schemas.microsoft.com/office/powerpoint/2010/main" val="40701153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627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cs typeface="Arial" pitchFamily="34" charset="0"/>
              </a:rPr>
              <a:t>Knockout Mouse</a:t>
            </a:r>
            <a:r>
              <a:rPr lang="en-US" sz="3600" dirty="0" smtClean="0">
                <a:solidFill>
                  <a:srgbClr val="FFFF00"/>
                </a:solidFill>
                <a:cs typeface="Arial" pitchFamily="34" charset="0"/>
              </a:rPr>
              <a:t> </a:t>
            </a:r>
            <a:r>
              <a:rPr lang="en-US" sz="3600" dirty="0" err="1" smtClean="0">
                <a:solidFill>
                  <a:srgbClr val="FFFF00"/>
                </a:solidFill>
                <a:cs typeface="Arial" pitchFamily="34" charset="0"/>
              </a:rPr>
              <a:t>Phenotyping</a:t>
            </a:r>
            <a:r>
              <a:rPr lang="en-US" sz="3600" dirty="0" smtClean="0">
                <a:solidFill>
                  <a:srgbClr val="FFFF00"/>
                </a:solidFill>
                <a:cs typeface="Arial" pitchFamily="34" charset="0"/>
              </a:rPr>
              <a:t> Project (KOMP</a:t>
            </a:r>
            <a:r>
              <a:rPr lang="en-US" sz="3600" dirty="0">
                <a:solidFill>
                  <a:srgbClr val="FFFF00"/>
                </a:solidFill>
                <a:cs typeface="Arial" pitchFamily="34" charset="0"/>
              </a:rPr>
              <a:t>2</a:t>
            </a:r>
            <a:r>
              <a:rPr lang="en-US" sz="3600" dirty="0" smtClean="0">
                <a:solidFill>
                  <a:srgbClr val="FFFF00"/>
                </a:solidFill>
                <a:cs typeface="Arial" pitchFamily="34" charset="0"/>
              </a:rPr>
              <a:t>)</a:t>
            </a:r>
            <a:endParaRPr lang="en-US" sz="3600" dirty="0">
              <a:solidFill>
                <a:srgbClr val="FFFF00"/>
              </a:solidFill>
              <a:cs typeface="Arial" pitchFamily="34" charset="0"/>
            </a:endParaRP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6581093" y="681655"/>
            <a:ext cx="1787246" cy="1057490"/>
          </a:xfrm>
          <a:prstGeom prst="rect">
            <a:avLst/>
          </a:prstGeom>
          <a:noFill/>
          <a:ln>
            <a:noFill/>
          </a:ln>
          <a:effectLst>
            <a:softEdge rad="31750"/>
          </a:effectLst>
        </p:spPr>
      </p:pic>
      <p:sp>
        <p:nvSpPr>
          <p:cNvPr id="11" name="TextBox 10"/>
          <p:cNvSpPr txBox="1"/>
          <p:nvPr/>
        </p:nvSpPr>
        <p:spPr>
          <a:xfrm>
            <a:off x="7318923"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48</a:t>
            </a:r>
            <a:endParaRPr lang="en-US" sz="2000" dirty="0">
              <a:solidFill>
                <a:schemeClr val="accent4">
                  <a:lumMod val="40000"/>
                  <a:lumOff val="60000"/>
                </a:schemeClr>
              </a:solidFill>
              <a:latin typeface="Arial" charset="0"/>
            </a:endParaRPr>
          </a:p>
        </p:txBody>
      </p:sp>
      <p:pic>
        <p:nvPicPr>
          <p:cNvPr id="2" name="Picture 1" descr="Productio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1031" y="1855589"/>
            <a:ext cx="4307182" cy="1565919"/>
          </a:xfrm>
          <a:prstGeom prst="rect">
            <a:avLst/>
          </a:prstGeom>
          <a:effectLst>
            <a:glow rad="101600">
              <a:schemeClr val="accent6">
                <a:satMod val="175000"/>
                <a:alpha val="40000"/>
              </a:schemeClr>
            </a:glow>
          </a:effectLst>
        </p:spPr>
      </p:pic>
      <p:pic>
        <p:nvPicPr>
          <p:cNvPr id="3" name="Picture 2" descr="phenoDCC.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8938" y="3621864"/>
            <a:ext cx="4309275" cy="2697348"/>
          </a:xfrm>
          <a:prstGeom prst="rect">
            <a:avLst/>
          </a:prstGeom>
          <a:effectLst>
            <a:glow rad="101600">
              <a:schemeClr val="accent6">
                <a:satMod val="175000"/>
                <a:alpha val="40000"/>
              </a:schemeClr>
            </a:glow>
          </a:effectLst>
        </p:spPr>
      </p:pic>
      <p:sp>
        <p:nvSpPr>
          <p:cNvPr id="12" name="Title 1"/>
          <p:cNvSpPr txBox="1">
            <a:spLocks/>
          </p:cNvSpPr>
          <p:nvPr/>
        </p:nvSpPr>
        <p:spPr bwMode="auto">
          <a:xfrm>
            <a:off x="31532" y="1554104"/>
            <a:ext cx="4493161" cy="5494185"/>
          </a:xfrm>
          <a:prstGeom prst="rect">
            <a:avLst/>
          </a:prstGeom>
          <a:noFill/>
          <a:ln w="9525" algn="ctr">
            <a:noFill/>
            <a:miter lim="800000"/>
            <a:headEnd/>
            <a:tailEnd/>
          </a:ln>
        </p:spPr>
        <p:txBody>
          <a:bodyPr/>
          <a:lstStyle/>
          <a:p>
            <a:pPr marL="228600" lvl="1" indent="-228600" defTabSz="520700">
              <a:spcAft>
                <a:spcPts val="600"/>
              </a:spcAft>
              <a:buClr>
                <a:prstClr val="white"/>
              </a:buClr>
              <a:buSzPct val="95000"/>
              <a:buFont typeface="Wingdings" pitchFamily="2" charset="2"/>
              <a:buChar char=""/>
            </a:pPr>
            <a:r>
              <a:rPr lang="en-US" sz="2400" dirty="0" smtClean="0"/>
              <a:t>Halfway </a:t>
            </a:r>
            <a:r>
              <a:rPr lang="en-US" sz="2400" dirty="0"/>
              <a:t>into the project and </a:t>
            </a:r>
            <a:r>
              <a:rPr lang="en-US" sz="2400" dirty="0" smtClean="0"/>
              <a:t>	production </a:t>
            </a:r>
            <a:r>
              <a:rPr lang="en-US" sz="2400" dirty="0"/>
              <a:t>is on </a:t>
            </a:r>
            <a:r>
              <a:rPr lang="en-US" sz="2400" dirty="0" smtClean="0"/>
              <a:t>track</a:t>
            </a:r>
          </a:p>
          <a:p>
            <a:pPr marL="228600" lvl="1" indent="-228600" defTabSz="520700">
              <a:spcAft>
                <a:spcPts val="600"/>
              </a:spcAft>
              <a:buClr>
                <a:prstClr val="white"/>
              </a:buClr>
              <a:buSzPct val="95000"/>
              <a:buFont typeface="Wingdings" pitchFamily="2" charset="2"/>
              <a:buChar char=""/>
            </a:pPr>
            <a:endParaRPr lang="en-US" sz="2400" dirty="0"/>
          </a:p>
          <a:p>
            <a:pPr marL="228600" lvl="1" indent="-228600" defTabSz="520700">
              <a:spcAft>
                <a:spcPts val="600"/>
              </a:spcAft>
              <a:buClr>
                <a:prstClr val="white"/>
              </a:buClr>
              <a:buSzPct val="95000"/>
              <a:buFont typeface="Wingdings" pitchFamily="2" charset="2"/>
              <a:buChar char=""/>
            </a:pPr>
            <a:r>
              <a:rPr lang="en-US" sz="2400" dirty="0"/>
              <a:t>Major focus on phenotype </a:t>
            </a:r>
            <a:r>
              <a:rPr lang="en-US" sz="2400" dirty="0" smtClean="0"/>
              <a:t>	data </a:t>
            </a:r>
            <a:r>
              <a:rPr lang="en-US" sz="2400" dirty="0"/>
              <a:t>upload and quality </a:t>
            </a:r>
            <a:r>
              <a:rPr lang="en-US" sz="2400" dirty="0" smtClean="0"/>
              <a:t>	control; roll </a:t>
            </a:r>
            <a:r>
              <a:rPr lang="en-US" sz="2400" dirty="0"/>
              <a:t>out of </a:t>
            </a:r>
            <a:r>
              <a:rPr lang="en-US" sz="2400" dirty="0" smtClean="0"/>
              <a:t>	</a:t>
            </a:r>
            <a:r>
              <a:rPr lang="en-US" sz="2400" dirty="0" err="1" smtClean="0"/>
              <a:t>PhenoDCC</a:t>
            </a:r>
            <a:r>
              <a:rPr lang="en-US" sz="2400" dirty="0" smtClean="0"/>
              <a:t> </a:t>
            </a:r>
            <a:r>
              <a:rPr lang="en-US" sz="2400" dirty="0"/>
              <a:t>web </a:t>
            </a:r>
            <a:r>
              <a:rPr lang="en-US" sz="2400" dirty="0" smtClean="0"/>
              <a:t>interface</a:t>
            </a:r>
          </a:p>
          <a:p>
            <a:pPr marL="228600" lvl="1" indent="-228600" defTabSz="520700">
              <a:spcAft>
                <a:spcPts val="600"/>
              </a:spcAft>
              <a:buClr>
                <a:prstClr val="white"/>
              </a:buClr>
              <a:buSzPct val="95000"/>
              <a:buFont typeface="Wingdings" pitchFamily="2" charset="2"/>
              <a:buChar char=""/>
            </a:pPr>
            <a:endParaRPr lang="en-US" sz="2400" dirty="0"/>
          </a:p>
          <a:p>
            <a:pPr marL="228600" lvl="1" indent="-228600" defTabSz="520700">
              <a:spcAft>
                <a:spcPts val="600"/>
              </a:spcAft>
              <a:buClr>
                <a:prstClr val="white"/>
              </a:buClr>
              <a:buSzPct val="95000"/>
              <a:buFont typeface="Wingdings" pitchFamily="2" charset="2"/>
              <a:buChar char=""/>
            </a:pPr>
            <a:r>
              <a:rPr lang="en-US" sz="2400" dirty="0"/>
              <a:t>IMPC </a:t>
            </a:r>
            <a:r>
              <a:rPr lang="en-US" sz="2400" dirty="0" smtClean="0"/>
              <a:t>launched pilot to 	evaluate </a:t>
            </a:r>
            <a:r>
              <a:rPr lang="en-US" sz="2400" dirty="0"/>
              <a:t>the application </a:t>
            </a:r>
            <a:r>
              <a:rPr lang="en-US" sz="2400" dirty="0" smtClean="0"/>
              <a:t>	of </a:t>
            </a:r>
            <a:r>
              <a:rPr lang="en-US" sz="2400" dirty="0"/>
              <a:t>CRISPR </a:t>
            </a:r>
            <a:r>
              <a:rPr lang="en-US" sz="2400" dirty="0" smtClean="0"/>
              <a:t>technology</a:t>
            </a:r>
            <a:endParaRPr lang="en-US" sz="2400" b="1" dirty="0">
              <a:solidFill>
                <a:prstClr val="white"/>
              </a:solidFill>
              <a:latin typeface="Arial" charset="0"/>
            </a:endParaRPr>
          </a:p>
        </p:txBody>
      </p:sp>
    </p:spTree>
    <p:extLst>
      <p:ext uri="{BB962C8B-B14F-4D97-AF65-F5344CB8AC3E}">
        <p14:creationId xmlns:p14="http://schemas.microsoft.com/office/powerpoint/2010/main" val="26306624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up)">
                                      <p:cBhvr>
                                        <p:cTn id="7" dur="500"/>
                                        <p:tgtEl>
                                          <p:spTgt spid="327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childTnLst>
                                </p:cTn>
                              </p:par>
                              <p:par>
                                <p:cTn id="20" presetID="22" presetClass="entr" presetSubtype="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378371" y="2988023"/>
            <a:ext cx="9222826" cy="383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800100" lvl="2" indent="-342900" defTabSz="457200">
              <a:buClr>
                <a:prstClr val="white"/>
              </a:buClr>
              <a:buSzPct val="95000"/>
              <a:buFont typeface="Wingdings" pitchFamily="2" charset="2"/>
              <a:buChar char="§"/>
              <a:tabLst>
                <a:tab pos="914400" algn="l"/>
              </a:tabLst>
            </a:pPr>
            <a:r>
              <a:rPr lang="en-US" sz="2800" dirty="0" smtClean="0"/>
              <a:t>Scale-up </a:t>
            </a:r>
            <a:r>
              <a:rPr lang="en-US" sz="2800" dirty="0"/>
              <a:t>phase underway</a:t>
            </a:r>
          </a:p>
          <a:p>
            <a:pPr marL="658812" lvl="3" indent="0" defTabSz="457200">
              <a:buClr>
                <a:schemeClr val="tx1"/>
              </a:buClr>
              <a:buSzPct val="95000"/>
              <a:tabLst>
                <a:tab pos="914400" algn="l"/>
              </a:tabLst>
            </a:pPr>
            <a:r>
              <a:rPr lang="en-US" sz="2800" dirty="0" smtClean="0">
                <a:solidFill>
                  <a:schemeClr val="tx2">
                    <a:lumMod val="90000"/>
                  </a:schemeClr>
                </a:solidFill>
              </a:rPr>
              <a:t>			600/900 donors enrolled</a:t>
            </a:r>
            <a:endParaRPr lang="en-US" sz="2800" dirty="0">
              <a:solidFill>
                <a:schemeClr val="tx2">
                  <a:lumMod val="90000"/>
                </a:schemeClr>
              </a:solidFill>
            </a:endParaRPr>
          </a:p>
          <a:p>
            <a:pPr marL="658812" lvl="3" indent="0" defTabSz="457200">
              <a:buClr>
                <a:schemeClr val="tx1"/>
              </a:buClr>
              <a:buSzPct val="95000"/>
              <a:tabLst>
                <a:tab pos="914400" algn="l"/>
              </a:tabLst>
            </a:pPr>
            <a:r>
              <a:rPr lang="en-US" sz="2800" dirty="0" smtClean="0">
                <a:solidFill>
                  <a:schemeClr val="tx2">
                    <a:lumMod val="90000"/>
                  </a:schemeClr>
                </a:solidFill>
              </a:rPr>
              <a:t>			10K/25K </a:t>
            </a:r>
            <a:r>
              <a:rPr lang="en-US" sz="2800" dirty="0">
                <a:solidFill>
                  <a:schemeClr val="tx2">
                    <a:lumMod val="90000"/>
                  </a:schemeClr>
                </a:solidFill>
              </a:rPr>
              <a:t>RNA-</a:t>
            </a:r>
            <a:r>
              <a:rPr lang="en-US" sz="2800" dirty="0" err="1">
                <a:solidFill>
                  <a:schemeClr val="tx2">
                    <a:lumMod val="90000"/>
                  </a:schemeClr>
                </a:solidFill>
              </a:rPr>
              <a:t>Seq</a:t>
            </a:r>
            <a:r>
              <a:rPr lang="en-US" sz="2800" dirty="0">
                <a:solidFill>
                  <a:schemeClr val="tx2">
                    <a:lumMod val="90000"/>
                  </a:schemeClr>
                </a:solidFill>
              </a:rPr>
              <a:t> </a:t>
            </a:r>
            <a:r>
              <a:rPr lang="en-US" sz="2800" dirty="0" smtClean="0">
                <a:solidFill>
                  <a:schemeClr val="tx2">
                    <a:lumMod val="90000"/>
                  </a:schemeClr>
                </a:solidFill>
              </a:rPr>
              <a:t>studies</a:t>
            </a:r>
          </a:p>
          <a:p>
            <a:pPr marL="658812" lvl="3" indent="0" defTabSz="457200">
              <a:buClr>
                <a:schemeClr val="tx1"/>
              </a:buClr>
              <a:buSzPct val="95000"/>
              <a:tabLst>
                <a:tab pos="914400" algn="l"/>
              </a:tabLst>
            </a:pPr>
            <a:endParaRPr lang="en-US" sz="1200" dirty="0">
              <a:solidFill>
                <a:schemeClr val="tx2">
                  <a:lumMod val="90000"/>
                </a:schemeClr>
              </a:solidFill>
            </a:endParaRPr>
          </a:p>
          <a:p>
            <a:pPr marL="798513" lvl="3" indent="-341313" defTabSz="457200">
              <a:buClr>
                <a:schemeClr val="tx1"/>
              </a:buClr>
              <a:buSzPct val="95000"/>
              <a:buFont typeface="Wingdings" pitchFamily="2" charset="2"/>
              <a:buChar char="§"/>
              <a:tabLst>
                <a:tab pos="914400" algn="l"/>
              </a:tabLst>
            </a:pPr>
            <a:r>
              <a:rPr lang="en-US" sz="2800" dirty="0" smtClean="0">
                <a:solidFill>
                  <a:prstClr val="white"/>
                </a:solidFill>
              </a:rPr>
              <a:t>Seven “</a:t>
            </a:r>
            <a:r>
              <a:rPr lang="en-US" sz="2800" dirty="0">
                <a:solidFill>
                  <a:prstClr val="white"/>
                </a:solidFill>
              </a:rPr>
              <a:t>Enhancing </a:t>
            </a:r>
            <a:r>
              <a:rPr lang="en-US" sz="2800" dirty="0" err="1">
                <a:solidFill>
                  <a:prstClr val="white"/>
                </a:solidFill>
              </a:rPr>
              <a:t>GTEx</a:t>
            </a:r>
            <a:r>
              <a:rPr lang="en-US" sz="2800" dirty="0">
                <a:solidFill>
                  <a:prstClr val="white"/>
                </a:solidFill>
              </a:rPr>
              <a:t>” U01 awards </a:t>
            </a:r>
            <a:r>
              <a:rPr lang="en-US" sz="2800" dirty="0" smtClean="0">
                <a:solidFill>
                  <a:prstClr val="white"/>
                </a:solidFill>
              </a:rPr>
              <a:t>made</a:t>
            </a:r>
          </a:p>
          <a:p>
            <a:pPr marL="658812" lvl="3" indent="0" defTabSz="457200">
              <a:buClr>
                <a:schemeClr val="tx1"/>
              </a:buClr>
              <a:buSzPct val="95000"/>
              <a:tabLst>
                <a:tab pos="914400" algn="l"/>
              </a:tabLst>
            </a:pPr>
            <a:endParaRPr lang="en-US" sz="1200" dirty="0" smtClean="0">
              <a:solidFill>
                <a:prstClr val="white"/>
              </a:solidFill>
            </a:endParaRPr>
          </a:p>
          <a:p>
            <a:pPr marL="796925" lvl="2" indent="-339725" defTabSz="284163">
              <a:buClr>
                <a:prstClr val="white"/>
              </a:buClr>
              <a:buSzPct val="95000"/>
              <a:buFont typeface="Wingdings" pitchFamily="2" charset="2"/>
              <a:buChar char="§"/>
            </a:pPr>
            <a:r>
              <a:rPr lang="en-US" sz="2800" dirty="0" err="1">
                <a:solidFill>
                  <a:srgbClr val="FFFFFF"/>
                </a:solidFill>
                <a:latin typeface="Arial"/>
                <a:cs typeface="Arial"/>
              </a:rPr>
              <a:t>Biospecimen</a:t>
            </a:r>
            <a:r>
              <a:rPr lang="en-US" sz="2800" dirty="0">
                <a:solidFill>
                  <a:srgbClr val="FFFFFF"/>
                </a:solidFill>
                <a:latin typeface="Arial"/>
                <a:cs typeface="Arial"/>
              </a:rPr>
              <a:t> </a:t>
            </a:r>
            <a:r>
              <a:rPr lang="en-US" sz="2800" dirty="0" smtClean="0">
                <a:solidFill>
                  <a:srgbClr val="FFFFFF"/>
                </a:solidFill>
                <a:latin typeface="Arial"/>
                <a:cs typeface="Arial"/>
              </a:rPr>
              <a:t>Access Policy live</a:t>
            </a:r>
            <a:endParaRPr lang="en-US" sz="2800" dirty="0">
              <a:solidFill>
                <a:srgbClr val="FFFFFF"/>
              </a:solidFill>
              <a:latin typeface="Arial"/>
              <a:cs typeface="Arial"/>
            </a:endParaRPr>
          </a:p>
          <a:p>
            <a:pPr marL="796925" lvl="2" indent="-339725" defTabSz="284163">
              <a:buClr>
                <a:prstClr val="white"/>
              </a:buClr>
              <a:buSzPct val="95000"/>
              <a:buFont typeface="Wingdings" pitchFamily="2" charset="2"/>
              <a:buChar char="§"/>
            </a:pPr>
            <a:endParaRPr lang="en-US" sz="1200" dirty="0">
              <a:solidFill>
                <a:srgbClr val="FFFFFF"/>
              </a:solidFill>
              <a:latin typeface="Arial"/>
              <a:cs typeface="Arial"/>
            </a:endParaRPr>
          </a:p>
          <a:p>
            <a:pPr marL="796925" lvl="2" indent="-339725" defTabSz="284163">
              <a:buClr>
                <a:prstClr val="white"/>
              </a:buClr>
              <a:buSzPct val="95000"/>
              <a:buFont typeface="Wingdings" pitchFamily="2" charset="2"/>
              <a:buChar char="§"/>
            </a:pPr>
            <a:r>
              <a:rPr lang="en-US" sz="2800" dirty="0">
                <a:solidFill>
                  <a:srgbClr val="FFFFFF"/>
                </a:solidFill>
                <a:latin typeface="Arial"/>
                <a:cs typeface="Arial"/>
              </a:rPr>
              <a:t> </a:t>
            </a:r>
            <a:r>
              <a:rPr lang="en-US" sz="2800" dirty="0" smtClean="0">
                <a:solidFill>
                  <a:srgbClr val="FFFFFF"/>
                </a:solidFill>
                <a:latin typeface="Arial"/>
                <a:cs typeface="Arial"/>
              </a:rPr>
              <a:t>2</a:t>
            </a:r>
            <a:r>
              <a:rPr lang="en-US" sz="2800" baseline="30000" dirty="0" smtClean="0">
                <a:solidFill>
                  <a:srgbClr val="FFFFFF"/>
                </a:solidFill>
                <a:latin typeface="Arial"/>
                <a:cs typeface="Arial"/>
              </a:rPr>
              <a:t>nd</a:t>
            </a:r>
            <a:r>
              <a:rPr lang="en-US" sz="2800" dirty="0" smtClean="0">
                <a:solidFill>
                  <a:srgbClr val="FFFFFF"/>
                </a:solidFill>
                <a:latin typeface="Arial"/>
                <a:cs typeface="Arial"/>
              </a:rPr>
              <a:t> </a:t>
            </a:r>
            <a:r>
              <a:rPr lang="en-US" sz="2800" dirty="0" err="1" smtClean="0">
                <a:solidFill>
                  <a:srgbClr val="FFFFFF"/>
                </a:solidFill>
                <a:latin typeface="Arial"/>
                <a:cs typeface="Arial"/>
              </a:rPr>
              <a:t>GTEx</a:t>
            </a:r>
            <a:r>
              <a:rPr lang="en-US" sz="2800" dirty="0" smtClean="0">
                <a:solidFill>
                  <a:srgbClr val="FFFFFF"/>
                </a:solidFill>
                <a:latin typeface="Arial"/>
                <a:cs typeface="Arial"/>
              </a:rPr>
              <a:t> </a:t>
            </a:r>
            <a:r>
              <a:rPr lang="en-US" sz="2800" dirty="0">
                <a:solidFill>
                  <a:srgbClr val="FFFFFF"/>
                </a:solidFill>
                <a:latin typeface="Arial"/>
                <a:cs typeface="Arial"/>
              </a:rPr>
              <a:t>Community Scientific </a:t>
            </a:r>
            <a:r>
              <a:rPr lang="en-US" sz="2800" dirty="0" smtClean="0">
                <a:solidFill>
                  <a:srgbClr val="FFFFFF"/>
                </a:solidFill>
                <a:latin typeface="Arial"/>
                <a:cs typeface="Arial"/>
              </a:rPr>
              <a:t>Meeting in 					June </a:t>
            </a:r>
            <a:r>
              <a:rPr lang="en-US" sz="2800" dirty="0">
                <a:solidFill>
                  <a:srgbClr val="FFFFFF"/>
                </a:solidFill>
                <a:latin typeface="Arial"/>
                <a:cs typeface="Arial"/>
              </a:rPr>
              <a:t>2014 in Boston</a:t>
            </a:r>
            <a:endParaRPr lang="en-US" sz="2800" dirty="0">
              <a:solidFill>
                <a:srgbClr val="FFFFFF"/>
              </a:solidFill>
              <a:cs typeface="Arial" pitchFamily="34" charset="0"/>
            </a:endParaRPr>
          </a:p>
          <a:p>
            <a:pPr marL="658812" lvl="3" indent="0" defTabSz="457200">
              <a:buClr>
                <a:schemeClr val="tx1"/>
              </a:buClr>
              <a:buSzPct val="95000"/>
              <a:tabLst>
                <a:tab pos="914400" algn="l"/>
              </a:tabLst>
            </a:pPr>
            <a:endParaRPr lang="en-US" sz="2800" dirty="0">
              <a:solidFill>
                <a:prstClr val="white"/>
              </a:solidFill>
            </a:endParaRPr>
          </a:p>
          <a:p>
            <a:pPr marL="658812" lvl="3" indent="0" defTabSz="457200">
              <a:buClr>
                <a:schemeClr val="tx1"/>
              </a:buClr>
              <a:buSzPct val="95000"/>
              <a:tabLst>
                <a:tab pos="914400" algn="l"/>
              </a:tabLst>
            </a:pPr>
            <a:endParaRPr lang="en-US" sz="2800" dirty="0" smtClean="0">
              <a:solidFill>
                <a:schemeClr val="tx2">
                  <a:lumMod val="90000"/>
                </a:schemeClr>
              </a:solidFill>
            </a:endParaRPr>
          </a:p>
        </p:txBody>
      </p:sp>
      <p:sp>
        <p:nvSpPr>
          <p:cNvPr id="9" name="Rectangle 8"/>
          <p:cNvSpPr/>
          <p:nvPr/>
        </p:nvSpPr>
        <p:spPr>
          <a:xfrm>
            <a:off x="3581400" y="4495800"/>
            <a:ext cx="8077200" cy="830997"/>
          </a:xfrm>
          <a:prstGeom prst="rect">
            <a:avLst/>
          </a:prstGeom>
        </p:spPr>
        <p:txBody>
          <a:bodyPr wrap="square">
            <a:spAutoFit/>
          </a:bodyPr>
          <a:lstStyle/>
          <a:p>
            <a:pPr marL="393700" lvl="1" indent="-393700" defTabSz="457200">
              <a:buClr>
                <a:srgbClr val="D6ECFF"/>
              </a:buClr>
              <a:buSzPct val="95000"/>
              <a:buFont typeface="Wingdings" pitchFamily="2" charset="2"/>
              <a:buChar char=""/>
              <a:tabLst>
                <a:tab pos="914400" algn="l"/>
              </a:tabLst>
            </a:pPr>
            <a:endParaRPr lang="en-US" sz="2400" b="1" dirty="0">
              <a:solidFill>
                <a:srgbClr val="FFFFFF"/>
              </a:solidFill>
              <a:latin typeface="Arial"/>
              <a:cs typeface="Arial"/>
            </a:endParaRPr>
          </a:p>
          <a:p>
            <a:pPr marL="201612" lvl="2" defTabSz="457200">
              <a:buClr>
                <a:srgbClr val="D6ECFF"/>
              </a:buClr>
              <a:buSzPct val="95000"/>
              <a:tabLst>
                <a:tab pos="914400" algn="l"/>
              </a:tabLst>
            </a:pPr>
            <a:endParaRPr lang="en-US" sz="2400" b="1" dirty="0">
              <a:solidFill>
                <a:srgbClr val="FFFFFF"/>
              </a:solidFill>
              <a:latin typeface="Arial"/>
              <a:cs typeface="Aria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2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0923" y="973898"/>
            <a:ext cx="4152687" cy="197656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318923" y="641032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49</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2657369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endParaRPr lang="en-US" sz="3000">
              <a:solidFill>
                <a:prstClr val="white"/>
              </a:solidFill>
              <a:latin typeface="Calibri" pitchFamily="34" charset="0"/>
              <a:cs typeface="Arial" pitchFamily="34" charset="0"/>
            </a:endParaRPr>
          </a:p>
        </p:txBody>
      </p:sp>
      <p:sp>
        <p:nvSpPr>
          <p:cNvPr id="12" name="TextBox 11"/>
          <p:cNvSpPr txBox="1"/>
          <p:nvPr/>
        </p:nvSpPr>
        <p:spPr>
          <a:xfrm>
            <a:off x="7316788"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50</a:t>
            </a:r>
            <a:endParaRPr lang="en-US" sz="2000" dirty="0">
              <a:solidFill>
                <a:srgbClr val="00ADDC">
                  <a:lumMod val="40000"/>
                  <a:lumOff val="60000"/>
                </a:srgbClr>
              </a:solidFill>
              <a:latin typeface="Arial" charset="0"/>
            </a:endParaRPr>
          </a:p>
        </p:txBody>
      </p:sp>
      <p:sp>
        <p:nvSpPr>
          <p:cNvPr id="14" name="Title 1"/>
          <p:cNvSpPr txBox="1">
            <a:spLocks/>
          </p:cNvSpPr>
          <p:nvPr/>
        </p:nvSpPr>
        <p:spPr bwMode="auto">
          <a:xfrm>
            <a:off x="0" y="1940942"/>
            <a:ext cx="9144000" cy="1213738"/>
          </a:xfrm>
          <a:prstGeom prst="rect">
            <a:avLst/>
          </a:prstGeom>
          <a:noFill/>
          <a:ln w="9525" algn="ctr">
            <a:noFill/>
            <a:miter lim="800000"/>
            <a:headEnd/>
            <a:tailEnd/>
          </a:ln>
        </p:spPr>
        <p:txBody>
          <a:bodyPr/>
          <a:lstStyle/>
          <a:p>
            <a:pPr marL="339725" lvl="1" indent="-228600" defTabSz="635000" eaLnBrk="0" hangingPunct="0">
              <a:spcBef>
                <a:spcPts val="1800"/>
              </a:spcBef>
              <a:buClr>
                <a:prstClr val="white"/>
              </a:buClr>
              <a:buSzPct val="95000"/>
              <a:buFont typeface="Wingdings" pitchFamily="2" charset="2"/>
              <a:buChar char=""/>
              <a:defRPr/>
            </a:pPr>
            <a:r>
              <a:rPr lang="en-US" sz="2800" dirty="0" smtClean="0">
                <a:solidFill>
                  <a:prstClr val="white"/>
                </a:solidFill>
                <a:latin typeface="Arial" charset="0"/>
              </a:rPr>
              <a:t>Protein Capture Data Portal went live in October </a:t>
            </a:r>
          </a:p>
          <a:p>
            <a:pPr marL="339725" lvl="1" indent="-228600" defTabSz="635000" eaLnBrk="0" hangingPunct="0">
              <a:spcBef>
                <a:spcPts val="1800"/>
              </a:spcBef>
              <a:buClr>
                <a:prstClr val="white"/>
              </a:buClr>
              <a:buSzPct val="95000"/>
              <a:buFont typeface="Wingdings" pitchFamily="2" charset="2"/>
              <a:buChar char=""/>
              <a:defRPr/>
            </a:pPr>
            <a:endParaRPr lang="en-US" sz="2800" dirty="0" smtClean="0">
              <a:solidFill>
                <a:prstClr val="white"/>
              </a:solidFill>
              <a:latin typeface="Arial" charset="0"/>
            </a:endParaRPr>
          </a:p>
          <a:p>
            <a:pPr marL="339725" lvl="1" indent="-228600" defTabSz="635000" eaLnBrk="0" hangingPunct="0">
              <a:spcBef>
                <a:spcPts val="1800"/>
              </a:spcBef>
              <a:buClr>
                <a:prstClr val="white"/>
              </a:buClr>
              <a:buSzPct val="95000"/>
              <a:buFont typeface="Wingdings" pitchFamily="2" charset="2"/>
              <a:buChar char=""/>
              <a:defRPr/>
            </a:pPr>
            <a:endParaRPr lang="en-US" sz="2800" dirty="0">
              <a:solidFill>
                <a:prstClr val="white"/>
              </a:solidFill>
              <a:latin typeface="Arial" charset="0"/>
            </a:endParaRPr>
          </a:p>
          <a:p>
            <a:pPr marL="339725" lvl="1" indent="-228600" defTabSz="635000" eaLnBrk="0" hangingPunct="0">
              <a:spcBef>
                <a:spcPts val="1800"/>
              </a:spcBef>
              <a:buClr>
                <a:prstClr val="white"/>
              </a:buClr>
              <a:buSzPct val="95000"/>
              <a:buFont typeface="Wingdings" pitchFamily="2" charset="2"/>
              <a:buChar char=""/>
              <a:defRPr/>
            </a:pPr>
            <a:endParaRPr lang="en-US" sz="2800" dirty="0" smtClean="0">
              <a:solidFill>
                <a:prstClr val="white"/>
              </a:solidFill>
              <a:latin typeface="Arial" charset="0"/>
            </a:endParaRPr>
          </a:p>
          <a:p>
            <a:pPr marL="339725" lvl="1" indent="-228600" defTabSz="635000" eaLnBrk="0" hangingPunct="0">
              <a:spcBef>
                <a:spcPts val="1800"/>
              </a:spcBef>
              <a:buClr>
                <a:prstClr val="white"/>
              </a:buClr>
              <a:buSzPct val="95000"/>
              <a:buFont typeface="Wingdings" pitchFamily="2" charset="2"/>
              <a:buChar char=""/>
              <a:defRPr/>
            </a:pPr>
            <a:endParaRPr lang="en-US" sz="2800" dirty="0" smtClean="0">
              <a:solidFill>
                <a:prstClr val="white"/>
              </a:solidFill>
              <a:latin typeface="Arial" charset="0"/>
            </a:endParaRPr>
          </a:p>
          <a:p>
            <a:pPr marL="339725" lvl="1" indent="-228600" defTabSz="635000" eaLnBrk="0" hangingPunct="0">
              <a:spcBef>
                <a:spcPts val="1800"/>
              </a:spcBef>
              <a:buClr>
                <a:prstClr val="white"/>
              </a:buClr>
              <a:buSzPct val="95000"/>
              <a:buFont typeface="Wingdings" pitchFamily="2" charset="2"/>
              <a:buChar char=""/>
              <a:defRPr/>
            </a:pPr>
            <a:endParaRPr lang="en-US" sz="2800" dirty="0">
              <a:solidFill>
                <a:prstClr val="white"/>
              </a:solidFill>
              <a:latin typeface="Arial" charset="0"/>
            </a:endParaRPr>
          </a:p>
          <a:p>
            <a:pPr marL="339725" lvl="1" indent="-228600" defTabSz="635000" eaLnBrk="0" hangingPunct="0">
              <a:spcBef>
                <a:spcPts val="1800"/>
              </a:spcBef>
              <a:buClr>
                <a:prstClr val="white"/>
              </a:buClr>
              <a:buSzPct val="95000"/>
              <a:buFont typeface="Wingdings" pitchFamily="2" charset="2"/>
              <a:buChar char=""/>
              <a:defRPr/>
            </a:pPr>
            <a:r>
              <a:rPr lang="en-US" sz="2800" dirty="0" smtClean="0">
                <a:solidFill>
                  <a:prstClr val="white"/>
                </a:solidFill>
                <a:latin typeface="Arial" charset="0"/>
              </a:rPr>
              <a:t>3</a:t>
            </a:r>
            <a:r>
              <a:rPr lang="en-US" sz="2800" baseline="30000" dirty="0" smtClean="0">
                <a:solidFill>
                  <a:prstClr val="white"/>
                </a:solidFill>
                <a:latin typeface="Arial" charset="0"/>
              </a:rPr>
              <a:t>rd</a:t>
            </a:r>
            <a:r>
              <a:rPr lang="en-US" sz="2800" dirty="0" smtClean="0">
                <a:solidFill>
                  <a:prstClr val="white"/>
                </a:solidFill>
                <a:latin typeface="Arial" charset="0"/>
              </a:rPr>
              <a:t> Annual Consortium Meeting in December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552" y="0"/>
            <a:ext cx="6080895" cy="1785817"/>
          </a:xfrm>
          <a:prstGeom prst="rect">
            <a:avLst/>
          </a:prstGeom>
          <a:effectLst>
            <a:softEdge rad="127000"/>
          </a:effec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53" t="8973" r="2174" b="44454"/>
          <a:stretch/>
        </p:blipFill>
        <p:spPr bwMode="auto">
          <a:xfrm>
            <a:off x="145304" y="2690813"/>
            <a:ext cx="8883872" cy="2992914"/>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1653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animEffect transition="in" filter="wipe(up)">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659" y="406743"/>
            <a:ext cx="5567183" cy="2155274"/>
          </a:xfrm>
          <a:prstGeom prst="rect">
            <a:avLst/>
          </a:prstGeom>
          <a:effectLst>
            <a:glow rad="228600">
              <a:schemeClr val="accent4">
                <a:satMod val="175000"/>
                <a:alpha val="40000"/>
              </a:schemeClr>
            </a:glow>
            <a:softEdge rad="63500"/>
          </a:effectLst>
        </p:spPr>
      </p:pic>
      <p:sp>
        <p:nvSpPr>
          <p:cNvPr id="6" name="Title 1"/>
          <p:cNvSpPr txBox="1">
            <a:spLocks/>
          </p:cNvSpPr>
          <p:nvPr/>
        </p:nvSpPr>
        <p:spPr bwMode="auto">
          <a:xfrm>
            <a:off x="99951" y="3013468"/>
            <a:ext cx="9144000" cy="3930223"/>
          </a:xfrm>
          <a:prstGeom prst="rect">
            <a:avLst/>
          </a:prstGeom>
          <a:noFill/>
          <a:ln w="9525" algn="ctr">
            <a:noFill/>
            <a:miter lim="800000"/>
            <a:headEnd/>
            <a:tailEnd/>
          </a:ln>
        </p:spPr>
        <p:txBody>
          <a:bodyPr/>
          <a:lstStyle/>
          <a:p>
            <a:pPr marL="339725" lvl="1" indent="-228600" defTabSz="6350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Applications for Data and Signature Generation 	Centers (RM13-013</a:t>
            </a:r>
            <a:r>
              <a:rPr lang="en-US" sz="2800" dirty="0">
                <a:solidFill>
                  <a:prstClr val="white"/>
                </a:solidFill>
                <a:latin typeface="Arial" charset="0"/>
              </a:rPr>
              <a:t>) </a:t>
            </a:r>
            <a:r>
              <a:rPr lang="en-US" sz="2800" dirty="0" smtClean="0">
                <a:solidFill>
                  <a:prstClr val="white"/>
                </a:solidFill>
                <a:latin typeface="Arial" charset="0"/>
              </a:rPr>
              <a:t>received; review in April </a:t>
            </a:r>
            <a:endParaRPr lang="en-US" sz="2800" dirty="0">
              <a:solidFill>
                <a:prstClr val="white"/>
              </a:solidFill>
              <a:latin typeface="Arial" charset="0"/>
            </a:endParaRPr>
          </a:p>
          <a:p>
            <a:pPr marL="339725" lvl="1" indent="-228600" defTabSz="6350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BD2K-LINCS Data Integration and Coordination 	Center RFA (HG-14-001) released; due in March</a:t>
            </a:r>
            <a:endParaRPr lang="en-US" sz="2800" dirty="0">
              <a:solidFill>
                <a:prstClr val="white"/>
              </a:solidFill>
              <a:latin typeface="Arial" charset="0"/>
            </a:endParaRPr>
          </a:p>
          <a:p>
            <a:pPr marL="339725" lvl="1" indent="-228600" defTabSz="6350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LINCS </a:t>
            </a:r>
            <a:r>
              <a:rPr lang="en-US" sz="2800" dirty="0" smtClean="0">
                <a:solidFill>
                  <a:prstClr val="white"/>
                </a:solidFill>
                <a:latin typeface="Arial" charset="0"/>
              </a:rPr>
              <a:t>Symposium held at Broad </a:t>
            </a:r>
            <a:r>
              <a:rPr lang="en-US" sz="2800" dirty="0">
                <a:solidFill>
                  <a:prstClr val="white"/>
                </a:solidFill>
                <a:latin typeface="Arial" charset="0"/>
              </a:rPr>
              <a:t>Institute </a:t>
            </a:r>
            <a:r>
              <a:rPr lang="en-US" sz="2800" dirty="0" smtClean="0">
                <a:solidFill>
                  <a:prstClr val="white"/>
                </a:solidFill>
                <a:latin typeface="Arial" charset="0"/>
              </a:rPr>
              <a:t>in 	November</a:t>
            </a:r>
            <a:endParaRPr lang="en-US" sz="2800" dirty="0">
              <a:solidFill>
                <a:prstClr val="white"/>
              </a:solidFill>
              <a:latin typeface="Arial" charset="0"/>
            </a:endParaRPr>
          </a:p>
        </p:txBody>
      </p:sp>
      <p:sp>
        <p:nvSpPr>
          <p:cNvPr id="7" name="TextBox 6"/>
          <p:cNvSpPr txBox="1"/>
          <p:nvPr/>
        </p:nvSpPr>
        <p:spPr>
          <a:xfrm>
            <a:off x="7319575" y="6410325"/>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51</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2647553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CENTERS\H3Africa\Logos\H3Africa_500px_trans.png"/>
          <p:cNvPicPr>
            <a:picLocks noChangeAspect="1" noChangeArrowheads="1"/>
          </p:cNvPicPr>
          <p:nvPr/>
        </p:nvPicPr>
        <p:blipFill>
          <a:blip r:embed="rId3" cstate="print"/>
          <a:srcRect/>
          <a:stretch>
            <a:fillRect/>
          </a:stretch>
        </p:blipFill>
        <p:spPr bwMode="auto">
          <a:xfrm>
            <a:off x="3798727" y="627719"/>
            <a:ext cx="1514256" cy="1578640"/>
          </a:xfrm>
          <a:prstGeom prst="rect">
            <a:avLst/>
          </a:prstGeom>
          <a:noFill/>
        </p:spPr>
      </p:pic>
      <p:sp>
        <p:nvSpPr>
          <p:cNvPr id="7" name="Rectangle 2"/>
          <p:cNvSpPr>
            <a:spLocks noChangeArrowheads="1"/>
          </p:cNvSpPr>
          <p:nvPr/>
        </p:nvSpPr>
        <p:spPr bwMode="auto">
          <a:xfrm>
            <a:off x="-4764" y="5655"/>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charset="0"/>
              </a:rPr>
              <a:t>H3Africa Initiative</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9" name="TextBox 8"/>
          <p:cNvSpPr txBox="1"/>
          <p:nvPr/>
        </p:nvSpPr>
        <p:spPr>
          <a:xfrm>
            <a:off x="7318923" y="640884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52</a:t>
            </a:r>
            <a:endParaRPr lang="en-US" sz="2000" dirty="0">
              <a:solidFill>
                <a:schemeClr val="accent4">
                  <a:lumMod val="40000"/>
                  <a:lumOff val="60000"/>
                </a:schemeClr>
              </a:solidFill>
              <a:latin typeface="Arial" charset="0"/>
            </a:endParaRPr>
          </a:p>
        </p:txBody>
      </p:sp>
      <p:sp>
        <p:nvSpPr>
          <p:cNvPr id="10" name="Title 1"/>
          <p:cNvSpPr txBox="1">
            <a:spLocks/>
          </p:cNvSpPr>
          <p:nvPr/>
        </p:nvSpPr>
        <p:spPr bwMode="auto">
          <a:xfrm>
            <a:off x="0" y="2315909"/>
            <a:ext cx="8925904" cy="3859298"/>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3</a:t>
            </a:r>
            <a:r>
              <a:rPr lang="en-US" sz="2700" baseline="30000" dirty="0" smtClean="0">
                <a:solidFill>
                  <a:prstClr val="white"/>
                </a:solidFill>
                <a:latin typeface="Arial" charset="0"/>
              </a:rPr>
              <a:t>rd</a:t>
            </a:r>
            <a:r>
              <a:rPr lang="en-US" sz="2700" dirty="0" smtClean="0">
                <a:solidFill>
                  <a:prstClr val="white"/>
                </a:solidFill>
                <a:latin typeface="Arial" charset="0"/>
              </a:rPr>
              <a:t> Consortium Meeting held in Johannesburg in 	October (without NIH staff)</a:t>
            </a:r>
          </a:p>
          <a:p>
            <a:pPr marL="339725" lvl="1" indent="-228600"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Policy </a:t>
            </a:r>
            <a:r>
              <a:rPr lang="en-US" sz="2700" dirty="0">
                <a:solidFill>
                  <a:prstClr val="white"/>
                </a:solidFill>
                <a:latin typeface="Arial" charset="0"/>
              </a:rPr>
              <a:t>documents </a:t>
            </a:r>
            <a:r>
              <a:rPr lang="en-US" sz="2700" dirty="0" smtClean="0">
                <a:solidFill>
                  <a:prstClr val="white"/>
                </a:solidFill>
                <a:latin typeface="Arial" charset="0"/>
              </a:rPr>
              <a:t>in </a:t>
            </a:r>
            <a:r>
              <a:rPr lang="en-US" sz="2700" dirty="0">
                <a:solidFill>
                  <a:prstClr val="white"/>
                </a:solidFill>
                <a:latin typeface="Arial" charset="0"/>
              </a:rPr>
              <a:t>final stages </a:t>
            </a:r>
            <a:r>
              <a:rPr lang="en-US" sz="2700" dirty="0" smtClean="0">
                <a:solidFill>
                  <a:prstClr val="white"/>
                </a:solidFill>
                <a:latin typeface="Arial" charset="0"/>
              </a:rPr>
              <a:t>of </a:t>
            </a:r>
            <a:r>
              <a:rPr lang="en-US" sz="2700" dirty="0">
                <a:solidFill>
                  <a:prstClr val="white"/>
                </a:solidFill>
                <a:latin typeface="Arial" charset="0"/>
              </a:rPr>
              <a:t>approval </a:t>
            </a:r>
            <a:endParaRPr lang="en-US" sz="2700" dirty="0" smtClean="0">
              <a:solidFill>
                <a:prstClr val="white"/>
              </a:solidFill>
              <a:latin typeface="Arial" charset="0"/>
            </a:endParaRPr>
          </a:p>
          <a:p>
            <a:pPr marL="339725" lvl="1" indent="-228600"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H3Africa marker paper submitted</a:t>
            </a:r>
          </a:p>
          <a:p>
            <a:pPr marL="339725" lvl="1" indent="-228600"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Many grantees have received ethics approval</a:t>
            </a:r>
          </a:p>
          <a:p>
            <a:pPr marL="339725" lvl="1" indent="-228600"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Sample collection underway</a:t>
            </a:r>
          </a:p>
          <a:p>
            <a:pPr marL="339725" lvl="1" indent="-228600" eaLnBrk="0" hangingPunct="0">
              <a:spcBef>
                <a:spcPts val="1800"/>
              </a:spcBef>
              <a:buClr>
                <a:schemeClr val="tx1"/>
              </a:buClr>
              <a:buSzPct val="95000"/>
              <a:buFont typeface="Wingdings" pitchFamily="2" charset="2"/>
              <a:buChar char=""/>
              <a:defRPr/>
            </a:pPr>
            <a:r>
              <a:rPr lang="en-US" sz="2700" dirty="0" smtClean="0">
                <a:solidFill>
                  <a:prstClr val="white"/>
                </a:solidFill>
                <a:latin typeface="Arial" charset="0"/>
              </a:rPr>
              <a:t>4</a:t>
            </a:r>
            <a:r>
              <a:rPr lang="en-US" sz="2700" baseline="30000" dirty="0" smtClean="0">
                <a:solidFill>
                  <a:prstClr val="white"/>
                </a:solidFill>
                <a:latin typeface="Arial" charset="0"/>
              </a:rPr>
              <a:t>th</a:t>
            </a:r>
            <a:r>
              <a:rPr lang="en-US" sz="2700" dirty="0" smtClean="0">
                <a:solidFill>
                  <a:prstClr val="white"/>
                </a:solidFill>
                <a:latin typeface="Arial" charset="0"/>
              </a:rPr>
              <a:t> Consortium </a:t>
            </a:r>
            <a:r>
              <a:rPr lang="en-US" sz="2700" dirty="0">
                <a:solidFill>
                  <a:prstClr val="white"/>
                </a:solidFill>
                <a:latin typeface="Arial" charset="0"/>
              </a:rPr>
              <a:t>Meeting </a:t>
            </a:r>
            <a:r>
              <a:rPr lang="en-US" sz="2700" dirty="0" smtClean="0">
                <a:solidFill>
                  <a:prstClr val="white"/>
                </a:solidFill>
                <a:latin typeface="Arial" charset="0"/>
              </a:rPr>
              <a:t>in </a:t>
            </a:r>
            <a:r>
              <a:rPr lang="en-US" sz="2700" dirty="0">
                <a:solidFill>
                  <a:prstClr val="white"/>
                </a:solidFill>
                <a:latin typeface="Arial" charset="0"/>
              </a:rPr>
              <a:t>Uganda </a:t>
            </a:r>
            <a:r>
              <a:rPr lang="en-US" sz="2700" dirty="0" smtClean="0">
                <a:solidFill>
                  <a:prstClr val="white"/>
                </a:solidFill>
                <a:latin typeface="Arial" charset="0"/>
              </a:rPr>
              <a:t>in late May</a:t>
            </a:r>
          </a:p>
        </p:txBody>
      </p:sp>
    </p:spTree>
    <p:extLst>
      <p:ext uri="{BB962C8B-B14F-4D97-AF65-F5344CB8AC3E}">
        <p14:creationId xmlns:p14="http://schemas.microsoft.com/office/powerpoint/2010/main" val="418493681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7983"/>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a:t>
            </a:r>
            <a:r>
              <a:rPr lang="en-US" sz="3600" b="1" spc="-100" dirty="0" smtClean="0">
                <a:solidFill>
                  <a:srgbClr val="FFFF00"/>
                </a:solidFill>
                <a:latin typeface="Arial" charset="0"/>
              </a:rPr>
              <a:t>Network (UDN)</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7" name="Title 1"/>
          <p:cNvSpPr txBox="1">
            <a:spLocks/>
          </p:cNvSpPr>
          <p:nvPr/>
        </p:nvSpPr>
        <p:spPr bwMode="auto">
          <a:xfrm>
            <a:off x="-7511" y="3637177"/>
            <a:ext cx="9144000" cy="2707142"/>
          </a:xfrm>
          <a:prstGeom prst="rect">
            <a:avLst/>
          </a:prstGeom>
          <a:noFill/>
          <a:ln w="9525" algn="ctr">
            <a:noFill/>
            <a:miter lim="800000"/>
            <a:headEnd/>
            <a:tailEnd/>
          </a:ln>
        </p:spPr>
        <p:txBody>
          <a:bodyPr/>
          <a:lstStyle/>
          <a:p>
            <a:pPr marL="339725" lvl="1" indent="-228600" defTabSz="627063" eaLnBrk="0" fontAlgn="base" hangingPunct="0">
              <a:spcBef>
                <a:spcPts val="1200"/>
              </a:spcBef>
              <a:spcAft>
                <a:spcPct val="0"/>
              </a:spcAft>
              <a:buClr>
                <a:schemeClr val="tx1"/>
              </a:buClr>
              <a:buSzPct val="95000"/>
              <a:buFont typeface="Wingdings" pitchFamily="2" charset="2"/>
              <a:buChar char=""/>
              <a:defRPr/>
            </a:pPr>
            <a:r>
              <a:rPr lang="en-US" sz="2800" b="1" dirty="0" smtClean="0">
                <a:latin typeface="Arial" charset="0"/>
              </a:rPr>
              <a:t>Harvard Medical School awarded the UDN 	Coordinating Center (RFA-RM-12-020) </a:t>
            </a:r>
            <a:endParaRPr lang="en-US" sz="2800" dirty="0">
              <a:latin typeface="Arial" charset="0"/>
            </a:endParaRPr>
          </a:p>
          <a:p>
            <a:pPr marL="339725" lvl="1" indent="-228600" defTabSz="627063" eaLnBrk="0" fontAlgn="base" hangingPunct="0">
              <a:spcBef>
                <a:spcPts val="1200"/>
              </a:spcBef>
              <a:spcAft>
                <a:spcPct val="0"/>
              </a:spcAft>
              <a:buClr>
                <a:schemeClr val="tx1"/>
              </a:buClr>
              <a:buSzPct val="95000"/>
              <a:buFont typeface="Wingdings" pitchFamily="2" charset="2"/>
              <a:buChar char=""/>
              <a:defRPr/>
            </a:pPr>
            <a:endParaRPr lang="en-US" sz="1000" b="1" dirty="0" smtClean="0">
              <a:latin typeface="Arial" charset="0"/>
            </a:endParaRPr>
          </a:p>
          <a:p>
            <a:pPr marL="339725" lvl="1" indent="-228600" defTabSz="627063" eaLnBrk="0" fontAlgn="base" hangingPunct="0">
              <a:spcBef>
                <a:spcPts val="1200"/>
              </a:spcBef>
              <a:spcAft>
                <a:spcPct val="0"/>
              </a:spcAft>
              <a:buClr>
                <a:schemeClr val="tx1"/>
              </a:buClr>
              <a:buSzPct val="95000"/>
              <a:buFont typeface="Wingdings" pitchFamily="2" charset="2"/>
              <a:buChar char=""/>
              <a:defRPr/>
            </a:pPr>
            <a:r>
              <a:rPr lang="en-US" sz="2800" b="1" dirty="0" smtClean="0">
                <a:latin typeface="Arial" charset="0"/>
              </a:rPr>
              <a:t>Clinical Site (RFA-RM-13-004) applications have 	been received and are under review</a:t>
            </a:r>
            <a:endParaRPr lang="en-US" sz="2800" b="1" dirty="0">
              <a:latin typeface="Arial" charset="0"/>
            </a:endParaRPr>
          </a:p>
          <a:p>
            <a:pPr marL="796925" lvl="2" indent="-228600" eaLnBrk="0" fontAlgn="base" hangingPunct="0">
              <a:spcBef>
                <a:spcPts val="1800"/>
              </a:spcBef>
              <a:spcAft>
                <a:spcPct val="0"/>
              </a:spcAft>
              <a:buClr>
                <a:srgbClr val="D6ECFF"/>
              </a:buClr>
              <a:buSzPct val="95000"/>
              <a:buFont typeface="Wingdings" pitchFamily="2" charset="2"/>
              <a:buChar char=""/>
              <a:defRPr/>
            </a:pPr>
            <a:endParaRPr lang="en-US" sz="2800" b="1" dirty="0">
              <a:solidFill>
                <a:srgbClr val="FFFF00"/>
              </a:solidFill>
              <a:latin typeface="Arial" charset="0"/>
            </a:endParaRPr>
          </a:p>
        </p:txBody>
      </p:sp>
      <p:sp>
        <p:nvSpPr>
          <p:cNvPr id="8" name="TextBox 7"/>
          <p:cNvSpPr txBox="1"/>
          <p:nvPr/>
        </p:nvSpPr>
        <p:spPr>
          <a:xfrm>
            <a:off x="7319575" y="641032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53</a:t>
            </a:r>
            <a:endParaRPr lang="en-US" sz="2000" b="1" dirty="0">
              <a:solidFill>
                <a:srgbClr val="00ADDC">
                  <a:lumMod val="40000"/>
                  <a:lumOff val="60000"/>
                </a:srgbClr>
              </a:solidFill>
              <a:latin typeface="Arial"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1661" y="1122955"/>
            <a:ext cx="2852067" cy="2030672"/>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831" y="1155221"/>
            <a:ext cx="2237884" cy="1990065"/>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35756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3" y="18645"/>
            <a:ext cx="9072529" cy="706437"/>
          </a:xfrm>
        </p:spPr>
        <p:txBody>
          <a:bodyPr/>
          <a:lstStyle/>
          <a:p>
            <a:pPr algn="ctr">
              <a:defRPr/>
            </a:pPr>
            <a:r>
              <a:rPr lang="en-US" sz="3600" b="1" dirty="0" smtClean="0">
                <a:solidFill>
                  <a:srgbClr val="FFFF00"/>
                </a:solidFill>
                <a:latin typeface="Arial" charset="0"/>
                <a:cs typeface="Arial" charset="0"/>
              </a:rPr>
              <a:t>Big Data to Knowledge (BD2K)</a:t>
            </a:r>
            <a:endParaRPr lang="en-US" sz="3600" b="1" dirty="0"/>
          </a:p>
        </p:txBody>
      </p:sp>
      <p:pic>
        <p:nvPicPr>
          <p:cNvPr id="8" name="Picture 2" descr="H:\00_C to H_Exact_July 22 2012\Users\egreen\Desktop\Big Data Graphics\92374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367" y="725108"/>
            <a:ext cx="2171495" cy="217149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54</a:t>
            </a:r>
            <a:endParaRPr lang="en-US" sz="2000" dirty="0">
              <a:solidFill>
                <a:srgbClr val="00ADDC">
                  <a:lumMod val="40000"/>
                  <a:lumOff val="60000"/>
                </a:srgbClr>
              </a:solidFill>
              <a:latin typeface="Arial" charset="0"/>
            </a:endParaRPr>
          </a:p>
        </p:txBody>
      </p:sp>
      <p:sp>
        <p:nvSpPr>
          <p:cNvPr id="10" name="Title 1"/>
          <p:cNvSpPr txBox="1">
            <a:spLocks/>
          </p:cNvSpPr>
          <p:nvPr/>
        </p:nvSpPr>
        <p:spPr bwMode="auto">
          <a:xfrm>
            <a:off x="0" y="3211913"/>
            <a:ext cx="9114606" cy="2778984"/>
          </a:xfrm>
          <a:prstGeom prst="rect">
            <a:avLst/>
          </a:prstGeom>
          <a:noFill/>
          <a:ln w="9525" algn="ctr">
            <a:noFill/>
            <a:miter lim="800000"/>
            <a:headEnd/>
            <a:tailEnd/>
          </a:ln>
        </p:spPr>
        <p:txBody>
          <a:bodyPr/>
          <a:lstStyle/>
          <a:p>
            <a:pPr marL="339725" lvl="1" indent="-228600" defTabSz="627063" eaLnBrk="0" hangingPunct="0">
              <a:spcBef>
                <a:spcPts val="1200"/>
              </a:spcBef>
              <a:buClr>
                <a:schemeClr val="tx1"/>
              </a:buClr>
              <a:buSzPct val="95000"/>
              <a:buFont typeface="Wingdings" pitchFamily="2" charset="2"/>
              <a:buChar char=""/>
              <a:defRPr/>
            </a:pPr>
            <a:r>
              <a:rPr lang="en-US" sz="2800" dirty="0">
                <a:solidFill>
                  <a:prstClr val="white"/>
                </a:solidFill>
                <a:latin typeface="Arial" charset="0"/>
              </a:rPr>
              <a:t>Several FOAs issued </a:t>
            </a:r>
            <a:r>
              <a:rPr lang="en-US" sz="2800" dirty="0" smtClean="0">
                <a:solidFill>
                  <a:prstClr val="white"/>
                </a:solidFill>
                <a:latin typeface="Arial" charset="0"/>
              </a:rPr>
              <a:t>following:</a:t>
            </a:r>
            <a:endParaRPr lang="en-US" sz="2800" dirty="0">
              <a:solidFill>
                <a:prstClr val="white"/>
              </a:solidFill>
              <a:latin typeface="Arial" charset="0"/>
            </a:endParaRPr>
          </a:p>
          <a:p>
            <a:pPr lvl="2" defTabSz="627063" eaLnBrk="0" hangingPunct="0">
              <a:spcBef>
                <a:spcPts val="1200"/>
              </a:spcBef>
              <a:buClr>
                <a:srgbClr val="D6ECFF"/>
              </a:buClr>
              <a:buSzPct val="95000"/>
              <a:defRPr/>
            </a:pPr>
            <a:r>
              <a:rPr lang="en-US" sz="2600" dirty="0">
                <a:solidFill>
                  <a:schemeClr val="tx2">
                    <a:lumMod val="90000"/>
                  </a:schemeClr>
                </a:solidFill>
                <a:latin typeface="Arial" charset="0"/>
              </a:rPr>
              <a:t>RFIs – data catalog, training, software needs</a:t>
            </a:r>
          </a:p>
          <a:p>
            <a:pPr lvl="2" defTabSz="627063" eaLnBrk="0" hangingPunct="0">
              <a:spcBef>
                <a:spcPts val="1200"/>
              </a:spcBef>
              <a:buClr>
                <a:srgbClr val="D6ECFF"/>
              </a:buClr>
              <a:buSzPct val="95000"/>
              <a:defRPr/>
            </a:pPr>
            <a:r>
              <a:rPr lang="en-US" sz="2600" dirty="0">
                <a:solidFill>
                  <a:schemeClr val="tx2">
                    <a:lumMod val="90000"/>
                  </a:schemeClr>
                </a:solidFill>
                <a:latin typeface="Arial" charset="0"/>
              </a:rPr>
              <a:t>Workshops – t</a:t>
            </a:r>
            <a:r>
              <a:rPr lang="en-US" sz="2600" dirty="0" smtClean="0">
                <a:solidFill>
                  <a:schemeClr val="tx2">
                    <a:lumMod val="90000"/>
                  </a:schemeClr>
                </a:solidFill>
                <a:latin typeface="Arial" charset="0"/>
              </a:rPr>
              <a:t>raining</a:t>
            </a:r>
            <a:r>
              <a:rPr lang="en-US" sz="2600" dirty="0">
                <a:solidFill>
                  <a:schemeClr val="tx2">
                    <a:lumMod val="90000"/>
                  </a:schemeClr>
                </a:solidFill>
                <a:latin typeface="Arial" charset="0"/>
              </a:rPr>
              <a:t>, </a:t>
            </a:r>
            <a:r>
              <a:rPr lang="en-US" sz="2600" dirty="0" smtClean="0">
                <a:solidFill>
                  <a:schemeClr val="tx2">
                    <a:lumMod val="90000"/>
                  </a:schemeClr>
                </a:solidFill>
                <a:latin typeface="Arial" charset="0"/>
              </a:rPr>
              <a:t>data catalog</a:t>
            </a:r>
            <a:r>
              <a:rPr lang="en-US" sz="2600" dirty="0">
                <a:solidFill>
                  <a:schemeClr val="tx2">
                    <a:lumMod val="90000"/>
                  </a:schemeClr>
                </a:solidFill>
                <a:latin typeface="Arial" charset="0"/>
              </a:rPr>
              <a:t>, </a:t>
            </a:r>
            <a:r>
              <a:rPr lang="en-US" sz="2600" dirty="0" smtClean="0">
                <a:solidFill>
                  <a:schemeClr val="tx2">
                    <a:lumMod val="90000"/>
                  </a:schemeClr>
                </a:solidFill>
                <a:latin typeface="Arial" charset="0"/>
              </a:rPr>
              <a:t>frameworks 	for standards</a:t>
            </a:r>
            <a:r>
              <a:rPr lang="en-US" sz="2600" dirty="0">
                <a:solidFill>
                  <a:schemeClr val="tx2">
                    <a:lumMod val="90000"/>
                  </a:schemeClr>
                </a:solidFill>
                <a:latin typeface="Arial" charset="0"/>
              </a:rPr>
              <a:t>, </a:t>
            </a:r>
            <a:r>
              <a:rPr lang="en-US" sz="2600" dirty="0" smtClean="0">
                <a:solidFill>
                  <a:schemeClr val="tx2">
                    <a:lumMod val="90000"/>
                  </a:schemeClr>
                </a:solidFill>
                <a:latin typeface="Arial" charset="0"/>
              </a:rPr>
              <a:t>research </a:t>
            </a:r>
            <a:r>
              <a:rPr lang="en-US" sz="2600" dirty="0">
                <a:solidFill>
                  <a:schemeClr val="tx2">
                    <a:lumMod val="90000"/>
                  </a:schemeClr>
                </a:solidFill>
                <a:latin typeface="Arial" charset="0"/>
              </a:rPr>
              <a:t>u</a:t>
            </a:r>
            <a:r>
              <a:rPr lang="en-US" sz="2600" dirty="0" smtClean="0">
                <a:solidFill>
                  <a:schemeClr val="tx2">
                    <a:lumMod val="90000"/>
                  </a:schemeClr>
                </a:solidFill>
                <a:latin typeface="Arial" charset="0"/>
              </a:rPr>
              <a:t>se </a:t>
            </a:r>
            <a:r>
              <a:rPr lang="en-US" sz="2600" dirty="0">
                <a:solidFill>
                  <a:schemeClr val="tx2">
                    <a:lumMod val="90000"/>
                  </a:schemeClr>
                </a:solidFill>
                <a:latin typeface="Arial" charset="0"/>
              </a:rPr>
              <a:t>of </a:t>
            </a:r>
            <a:r>
              <a:rPr lang="en-US" sz="2600" dirty="0" smtClean="0">
                <a:solidFill>
                  <a:schemeClr val="tx2">
                    <a:lumMod val="90000"/>
                  </a:schemeClr>
                </a:solidFill>
                <a:latin typeface="Arial" charset="0"/>
              </a:rPr>
              <a:t>clinical data</a:t>
            </a:r>
          </a:p>
          <a:p>
            <a:pPr lvl="2" defTabSz="627063" eaLnBrk="0" hangingPunct="0">
              <a:spcBef>
                <a:spcPts val="1200"/>
              </a:spcBef>
              <a:buClr>
                <a:srgbClr val="D6ECFF"/>
              </a:buClr>
              <a:buSzPct val="95000"/>
              <a:defRPr/>
            </a:pPr>
            <a:endParaRPr lang="en-US" sz="1200" dirty="0" smtClean="0">
              <a:solidFill>
                <a:schemeClr val="tx2">
                  <a:lumMod val="90000"/>
                </a:schemeClr>
              </a:solidFill>
              <a:latin typeface="Arial" charset="0"/>
            </a:endParaRPr>
          </a:p>
          <a:p>
            <a:pPr marL="339725" lvl="1" indent="-228600" defTabSz="627063" eaLnBrk="0" hangingPunct="0">
              <a:spcBef>
                <a:spcPts val="1200"/>
              </a:spcBef>
              <a:buClr>
                <a:schemeClr val="tx1"/>
              </a:buClr>
              <a:buSzPct val="95000"/>
              <a:buFont typeface="Wingdings" pitchFamily="2" charset="2"/>
              <a:buChar char=""/>
              <a:defRPr/>
            </a:pPr>
            <a:r>
              <a:rPr lang="en-US" sz="2800" dirty="0" smtClean="0">
                <a:solidFill>
                  <a:prstClr val="white"/>
                </a:solidFill>
                <a:latin typeface="Arial" charset="0"/>
              </a:rPr>
              <a:t>Three workshops </a:t>
            </a:r>
            <a:r>
              <a:rPr lang="en-US" sz="2800" dirty="0">
                <a:solidFill>
                  <a:prstClr val="white"/>
                </a:solidFill>
                <a:latin typeface="Arial" charset="0"/>
              </a:rPr>
              <a:t>planned </a:t>
            </a:r>
            <a:r>
              <a:rPr lang="en-US" sz="2800" dirty="0" smtClean="0">
                <a:solidFill>
                  <a:prstClr val="white"/>
                </a:solidFill>
                <a:latin typeface="Arial" charset="0"/>
              </a:rPr>
              <a:t>in Fiscal Year 2014</a:t>
            </a:r>
            <a:endParaRPr lang="en-US" sz="2800" dirty="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a:solidFill>
                <a:srgbClr val="FFFF00"/>
              </a:solidFill>
              <a:latin typeface="Arial" charset="0"/>
            </a:endParaRPr>
          </a:p>
        </p:txBody>
      </p:sp>
    </p:spTree>
    <p:extLst>
      <p:ext uri="{BB962C8B-B14F-4D97-AF65-F5344CB8AC3E}">
        <p14:creationId xmlns:p14="http://schemas.microsoft.com/office/powerpoint/2010/main" val="22081579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12505"/>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Extramural Staff Departure</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pSp>
        <p:nvGrpSpPr>
          <p:cNvPr id="2" name="Group 1"/>
          <p:cNvGrpSpPr/>
          <p:nvPr/>
        </p:nvGrpSpPr>
        <p:grpSpPr>
          <a:xfrm>
            <a:off x="7469" y="1404848"/>
            <a:ext cx="9144000" cy="5020851"/>
            <a:chOff x="7469" y="1404848"/>
            <a:chExt cx="9144000" cy="5020851"/>
          </a:xfrm>
        </p:grpSpPr>
        <p:sp>
          <p:nvSpPr>
            <p:cNvPr id="4" name="Title 1"/>
            <p:cNvSpPr txBox="1">
              <a:spLocks/>
            </p:cNvSpPr>
            <p:nvPr/>
          </p:nvSpPr>
          <p:spPr>
            <a:xfrm>
              <a:off x="7469" y="5644649"/>
              <a:ext cx="9144000"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Carson Loomis, Ph.D.</a:t>
              </a:r>
              <a:endParaRPr lang="en-US" sz="3200" spc="-100" dirty="0">
                <a:solidFill>
                  <a:prstClr val="white"/>
                </a:solidFill>
                <a:latin typeface="Arial" charset="0"/>
                <a:cs typeface="Arial"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1365" y="1404848"/>
              <a:ext cx="6173144" cy="402239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194787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0" y="3939529"/>
            <a:ext cx="9144000" cy="3188228"/>
          </a:xfrm>
          <a:prstGeom prst="rect">
            <a:avLst/>
          </a:prstGeom>
          <a:noFill/>
          <a:ln w="9525" algn="ctr">
            <a:noFill/>
            <a:miter lim="800000"/>
            <a:headEnd/>
            <a:tailEnd/>
          </a:ln>
        </p:spPr>
        <p:txBody>
          <a:bodyPr/>
          <a:lstStyle/>
          <a:p>
            <a:pPr marL="111125" lvl="1" algn="ctr" defTabSz="627063" eaLnBrk="0" hangingPunct="0">
              <a:spcBef>
                <a:spcPts val="1200"/>
              </a:spcBef>
              <a:buClr>
                <a:srgbClr val="D6ECFF"/>
              </a:buClr>
              <a:buSzPct val="95000"/>
              <a:defRPr/>
            </a:pPr>
            <a:r>
              <a:rPr lang="en-US" sz="2800" dirty="0">
                <a:solidFill>
                  <a:srgbClr val="66FF33"/>
                </a:solidFill>
                <a:latin typeface="Arial" charset="0"/>
              </a:rPr>
              <a:t>BD2K-LINCS-Perturbation Data Coordination 	</a:t>
            </a:r>
            <a:r>
              <a:rPr lang="en-US" sz="2800" dirty="0" smtClean="0">
                <a:solidFill>
                  <a:srgbClr val="66FF33"/>
                </a:solidFill>
                <a:latin typeface="Arial" charset="0"/>
              </a:rPr>
              <a:t>	and </a:t>
            </a:r>
            <a:r>
              <a:rPr lang="en-US" sz="2800" dirty="0">
                <a:solidFill>
                  <a:srgbClr val="66FF33"/>
                </a:solidFill>
                <a:latin typeface="Arial" charset="0"/>
              </a:rPr>
              <a:t>Integration Center</a:t>
            </a:r>
          </a:p>
          <a:p>
            <a:pPr marL="561975" lvl="1" indent="-228600" defTabSz="627063" eaLnBrk="0" hangingPunct="0">
              <a:spcBef>
                <a:spcPts val="1200"/>
              </a:spcBef>
              <a:buClr>
                <a:schemeClr val="tx1"/>
              </a:buClr>
              <a:buSzPct val="95000"/>
              <a:buFont typeface="Wingdings" pitchFamily="2" charset="2"/>
              <a:buChar char=""/>
              <a:defRPr/>
            </a:pPr>
            <a:r>
              <a:rPr lang="en-US" sz="2600" dirty="0">
                <a:solidFill>
                  <a:prstClr val="white"/>
                </a:solidFill>
                <a:latin typeface="Arial" charset="0"/>
              </a:rPr>
              <a:t>Released </a:t>
            </a:r>
            <a:r>
              <a:rPr lang="en-US" sz="2600" dirty="0" smtClean="0">
                <a:solidFill>
                  <a:prstClr val="white"/>
                </a:solidFill>
                <a:latin typeface="Arial" charset="0"/>
              </a:rPr>
              <a:t>December 2013</a:t>
            </a:r>
            <a:r>
              <a:rPr lang="en-US" sz="2600" dirty="0">
                <a:solidFill>
                  <a:prstClr val="white"/>
                </a:solidFill>
                <a:latin typeface="Arial" charset="0"/>
              </a:rPr>
              <a:t>; </a:t>
            </a:r>
            <a:r>
              <a:rPr lang="en-US" sz="2600" dirty="0" smtClean="0">
                <a:solidFill>
                  <a:prstClr val="white"/>
                </a:solidFill>
                <a:latin typeface="Arial" charset="0"/>
              </a:rPr>
              <a:t>due in March 2014</a:t>
            </a:r>
            <a:endParaRPr lang="en-US" sz="2600" dirty="0">
              <a:solidFill>
                <a:prstClr val="white"/>
              </a:solidFill>
              <a:latin typeface="Arial" charset="0"/>
            </a:endParaRPr>
          </a:p>
          <a:p>
            <a:pPr marL="561975" lvl="1" indent="-228600" defTabSz="627063" eaLnBrk="0" hangingPunct="0">
              <a:spcBef>
                <a:spcPts val="1200"/>
              </a:spcBef>
              <a:buClr>
                <a:schemeClr val="tx1"/>
              </a:buClr>
              <a:buSzPct val="95000"/>
              <a:buFont typeface="Wingdings" pitchFamily="2" charset="2"/>
              <a:buChar char=""/>
              <a:defRPr/>
            </a:pPr>
            <a:r>
              <a:rPr lang="en-US" sz="2600" dirty="0" smtClean="0">
                <a:solidFill>
                  <a:prstClr val="white"/>
                </a:solidFill>
                <a:latin typeface="Arial" charset="0"/>
              </a:rPr>
              <a:t>Co-funded </a:t>
            </a:r>
            <a:r>
              <a:rPr lang="en-US" sz="2600" dirty="0">
                <a:solidFill>
                  <a:prstClr val="white"/>
                </a:solidFill>
                <a:latin typeface="Arial" charset="0"/>
              </a:rPr>
              <a:t>by BD2K and </a:t>
            </a:r>
            <a:r>
              <a:rPr lang="en-US" sz="2600" dirty="0" smtClean="0">
                <a:solidFill>
                  <a:prstClr val="white"/>
                </a:solidFill>
                <a:latin typeface="Arial" charset="0"/>
              </a:rPr>
              <a:t>NIH Common </a:t>
            </a:r>
            <a:r>
              <a:rPr lang="en-US" sz="2600" dirty="0">
                <a:solidFill>
                  <a:prstClr val="white"/>
                </a:solidFill>
                <a:latin typeface="Arial" charset="0"/>
              </a:rPr>
              <a:t>Fund</a:t>
            </a:r>
          </a:p>
          <a:p>
            <a:pPr marL="561975" lvl="1" indent="-228600" defTabSz="627063" eaLnBrk="0" hangingPunct="0">
              <a:spcBef>
                <a:spcPts val="1200"/>
              </a:spcBef>
              <a:buClr>
                <a:schemeClr val="tx1"/>
              </a:buClr>
              <a:buSzPct val="95000"/>
              <a:buFont typeface="Wingdings" pitchFamily="2" charset="2"/>
              <a:buChar char=""/>
              <a:defRPr/>
            </a:pPr>
            <a:r>
              <a:rPr lang="en-US" sz="2600" dirty="0" smtClean="0">
                <a:solidFill>
                  <a:prstClr val="white"/>
                </a:solidFill>
                <a:latin typeface="Arial" charset="0"/>
              </a:rPr>
              <a:t>Awards late Fiscal Year 2014</a:t>
            </a:r>
            <a:endParaRPr lang="en-US" sz="2600" dirty="0">
              <a:solidFill>
                <a:srgbClr val="FFFF00"/>
              </a:solidFill>
              <a:latin typeface="Arial" charset="0"/>
            </a:endParaRPr>
          </a:p>
        </p:txBody>
      </p:sp>
      <p:sp>
        <p:nvSpPr>
          <p:cNvPr id="10" name="Title 1"/>
          <p:cNvSpPr txBox="1">
            <a:spLocks/>
          </p:cNvSpPr>
          <p:nvPr/>
        </p:nvSpPr>
        <p:spPr bwMode="auto">
          <a:xfrm>
            <a:off x="0" y="750560"/>
            <a:ext cx="9144000" cy="2952479"/>
          </a:xfrm>
          <a:prstGeom prst="rect">
            <a:avLst/>
          </a:prstGeom>
          <a:noFill/>
          <a:ln w="9525" algn="ctr">
            <a:noFill/>
            <a:miter lim="800000"/>
            <a:headEnd/>
            <a:tailEnd/>
          </a:ln>
        </p:spPr>
        <p:txBody>
          <a:bodyPr/>
          <a:lstStyle/>
          <a:p>
            <a:pPr marL="111125" lvl="1" algn="ctr" defTabSz="627063" eaLnBrk="0" hangingPunct="0">
              <a:spcBef>
                <a:spcPts val="1200"/>
              </a:spcBef>
              <a:buClr>
                <a:srgbClr val="D6ECFF"/>
              </a:buClr>
              <a:buSzPct val="95000"/>
              <a:defRPr/>
            </a:pPr>
            <a:r>
              <a:rPr lang="en-US" sz="2800" dirty="0">
                <a:solidFill>
                  <a:srgbClr val="66FF33"/>
                </a:solidFill>
                <a:latin typeface="Arial" charset="0"/>
              </a:rPr>
              <a:t>Investigator-Initiated BD2K Centers of Excellence</a:t>
            </a:r>
            <a:endParaRPr lang="en-US" sz="2800" dirty="0" smtClean="0">
              <a:solidFill>
                <a:srgbClr val="66FF33"/>
              </a:solidFill>
              <a:latin typeface="Arial" charset="0"/>
            </a:endParaRPr>
          </a:p>
          <a:p>
            <a:pPr marL="561975" lvl="1" indent="-228600" defTabSz="627063" eaLnBrk="0" hangingPunct="0">
              <a:spcBef>
                <a:spcPts val="1200"/>
              </a:spcBef>
              <a:buClr>
                <a:schemeClr val="tx1"/>
              </a:buClr>
              <a:buSzPct val="95000"/>
              <a:buFont typeface="Wingdings" pitchFamily="2" charset="2"/>
              <a:buChar char=""/>
              <a:defRPr/>
            </a:pPr>
            <a:r>
              <a:rPr lang="en-US" sz="2600" dirty="0" smtClean="0">
                <a:solidFill>
                  <a:prstClr val="white"/>
                </a:solidFill>
                <a:latin typeface="Arial" charset="0"/>
              </a:rPr>
              <a:t>First-round applications submitted November 2013</a:t>
            </a:r>
          </a:p>
          <a:p>
            <a:pPr marL="561975" lvl="1" indent="-228600" defTabSz="627063" eaLnBrk="0" hangingPunct="0">
              <a:spcBef>
                <a:spcPts val="1200"/>
              </a:spcBef>
              <a:buClr>
                <a:schemeClr val="tx1"/>
              </a:buClr>
              <a:buSzPct val="95000"/>
              <a:buFont typeface="Wingdings" pitchFamily="2" charset="2"/>
              <a:buChar char=""/>
              <a:defRPr/>
            </a:pPr>
            <a:r>
              <a:rPr lang="en-US" sz="2600" dirty="0" smtClean="0">
                <a:solidFill>
                  <a:prstClr val="white"/>
                </a:solidFill>
                <a:latin typeface="Arial" charset="0"/>
              </a:rPr>
              <a:t>April 2014 review; May 2014 Council</a:t>
            </a:r>
            <a:endParaRPr lang="en-US" sz="2600" dirty="0">
              <a:solidFill>
                <a:prstClr val="white"/>
              </a:solidFill>
              <a:latin typeface="Arial" charset="0"/>
            </a:endParaRPr>
          </a:p>
          <a:p>
            <a:pPr marL="561975" lvl="1" indent="-228600" defTabSz="627063" eaLnBrk="0" hangingPunct="0">
              <a:spcBef>
                <a:spcPts val="1200"/>
              </a:spcBef>
              <a:buClr>
                <a:schemeClr val="tx1"/>
              </a:buClr>
              <a:buSzPct val="95000"/>
              <a:buFont typeface="Wingdings" pitchFamily="2" charset="2"/>
              <a:buChar char=""/>
              <a:defRPr/>
            </a:pPr>
            <a:r>
              <a:rPr lang="en-US" sz="2600" dirty="0">
                <a:solidFill>
                  <a:prstClr val="white"/>
                </a:solidFill>
                <a:latin typeface="Arial" charset="0"/>
              </a:rPr>
              <a:t>Awards </a:t>
            </a:r>
            <a:r>
              <a:rPr lang="en-US" sz="2600" dirty="0" smtClean="0">
                <a:solidFill>
                  <a:prstClr val="white"/>
                </a:solidFill>
                <a:latin typeface="Arial" charset="0"/>
              </a:rPr>
              <a:t>September 2014</a:t>
            </a:r>
          </a:p>
          <a:p>
            <a:pPr marL="561975" lvl="1" indent="-228600" defTabSz="627063" eaLnBrk="0" hangingPunct="0">
              <a:spcBef>
                <a:spcPts val="1200"/>
              </a:spcBef>
              <a:buClr>
                <a:schemeClr val="tx1"/>
              </a:buClr>
              <a:buSzPct val="95000"/>
              <a:buFont typeface="Wingdings" pitchFamily="2" charset="2"/>
              <a:buChar char=""/>
              <a:defRPr/>
            </a:pPr>
            <a:r>
              <a:rPr lang="en-US" sz="2600" dirty="0" smtClean="0">
                <a:solidFill>
                  <a:prstClr val="white"/>
                </a:solidFill>
                <a:latin typeface="Arial" charset="0"/>
              </a:rPr>
              <a:t>Second-round applications in Fiscal Year 2015</a:t>
            </a:r>
            <a:endParaRPr lang="en-US" sz="2600" dirty="0">
              <a:solidFill>
                <a:srgbClr val="FFFF00"/>
              </a:solidFill>
              <a:latin typeface="Arial" charset="0"/>
            </a:endParaRPr>
          </a:p>
        </p:txBody>
      </p:sp>
      <p:sp>
        <p:nvSpPr>
          <p:cNvPr id="6" name="TextBox 5"/>
          <p:cNvSpPr txBox="1"/>
          <p:nvPr/>
        </p:nvSpPr>
        <p:spPr>
          <a:xfrm>
            <a:off x="7318923" y="640884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54</a:t>
            </a:r>
            <a:endParaRPr lang="en-US" sz="2000" dirty="0">
              <a:solidFill>
                <a:srgbClr val="00ADDC">
                  <a:lumMod val="40000"/>
                  <a:lumOff val="60000"/>
                </a:srgbClr>
              </a:solidFill>
              <a:latin typeface="Arial" charset="0"/>
            </a:endParaRPr>
          </a:p>
        </p:txBody>
      </p:sp>
      <p:sp>
        <p:nvSpPr>
          <p:cNvPr id="9" name="Title 1"/>
          <p:cNvSpPr>
            <a:spLocks noGrp="1"/>
          </p:cNvSpPr>
          <p:nvPr>
            <p:ph type="title"/>
          </p:nvPr>
        </p:nvSpPr>
        <p:spPr>
          <a:xfrm>
            <a:off x="30183" y="18645"/>
            <a:ext cx="9072529" cy="706437"/>
          </a:xfrm>
        </p:spPr>
        <p:txBody>
          <a:bodyPr/>
          <a:lstStyle/>
          <a:p>
            <a:pPr algn="ctr">
              <a:defRPr/>
            </a:pPr>
            <a:r>
              <a:rPr lang="en-US" sz="3600" b="1" dirty="0" smtClean="0">
                <a:solidFill>
                  <a:srgbClr val="FFFF00"/>
                </a:solidFill>
                <a:latin typeface="Arial" charset="0"/>
                <a:cs typeface="Arial" charset="0"/>
              </a:rPr>
              <a:t>Big Data to Knowledge (BD2K)</a:t>
            </a:r>
            <a:endParaRPr lang="en-US" sz="3600" b="1" dirty="0"/>
          </a:p>
        </p:txBody>
      </p:sp>
    </p:spTree>
    <p:extLst>
      <p:ext uri="{BB962C8B-B14F-4D97-AF65-F5344CB8AC3E}">
        <p14:creationId xmlns:p14="http://schemas.microsoft.com/office/powerpoint/2010/main" val="27934054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0" y="2013557"/>
            <a:ext cx="9144000" cy="4142279"/>
          </a:xfrm>
          <a:prstGeom prst="rect">
            <a:avLst/>
          </a:prstGeom>
          <a:noFill/>
          <a:ln w="9525" algn="ctr">
            <a:noFill/>
            <a:miter lim="800000"/>
            <a:headEnd/>
            <a:tailEnd/>
          </a:ln>
        </p:spPr>
        <p:txBody>
          <a:bodyPr/>
          <a:lstStyle/>
          <a:p>
            <a:pPr marL="111125" lvl="1" algn="ctr" defTabSz="627063" eaLnBrk="0" hangingPunct="0">
              <a:spcBef>
                <a:spcPts val="1200"/>
              </a:spcBef>
              <a:buClr>
                <a:srgbClr val="D6ECFF"/>
              </a:buClr>
              <a:buSzPct val="95000"/>
              <a:defRPr/>
            </a:pPr>
            <a:r>
              <a:rPr lang="en-US" sz="3000" dirty="0">
                <a:solidFill>
                  <a:srgbClr val="66FF33"/>
                </a:solidFill>
                <a:latin typeface="Arial" charset="0"/>
              </a:rPr>
              <a:t>Data Discovery </a:t>
            </a:r>
            <a:r>
              <a:rPr lang="en-US" sz="3000" dirty="0" smtClean="0">
                <a:solidFill>
                  <a:srgbClr val="66FF33"/>
                </a:solidFill>
                <a:latin typeface="Arial" charset="0"/>
              </a:rPr>
              <a:t>Index</a:t>
            </a:r>
          </a:p>
          <a:p>
            <a:pPr marL="111125" lvl="1" algn="ctr" defTabSz="627063" eaLnBrk="0" hangingPunct="0">
              <a:spcBef>
                <a:spcPts val="1200"/>
              </a:spcBef>
              <a:buClr>
                <a:srgbClr val="D6ECFF"/>
              </a:buClr>
              <a:buSzPct val="95000"/>
              <a:defRPr/>
            </a:pPr>
            <a:endParaRPr lang="en-US" sz="2000" dirty="0">
              <a:solidFill>
                <a:srgbClr val="66FF33"/>
              </a:solidFill>
              <a:latin typeface="Arial" charset="0"/>
            </a:endParaRPr>
          </a:p>
          <a:p>
            <a:pPr marL="339725" lvl="1" indent="-228600" defTabSz="627063" eaLnBrk="0" hangingPunct="0">
              <a:spcBef>
                <a:spcPts val="1200"/>
              </a:spcBef>
              <a:buClr>
                <a:schemeClr val="tx1"/>
              </a:buClr>
              <a:buSzPct val="95000"/>
              <a:buFont typeface="Wingdings" pitchFamily="2" charset="2"/>
              <a:buChar char=""/>
              <a:defRPr/>
            </a:pPr>
            <a:r>
              <a:rPr lang="en-US" sz="2800" dirty="0">
                <a:solidFill>
                  <a:prstClr val="white"/>
                </a:solidFill>
                <a:latin typeface="Arial" charset="0"/>
              </a:rPr>
              <a:t>RFA “Development of an NIH BD2K Data Discovery </a:t>
            </a:r>
            <a:r>
              <a:rPr lang="en-US" sz="2800" dirty="0" smtClean="0">
                <a:solidFill>
                  <a:prstClr val="white"/>
                </a:solidFill>
                <a:latin typeface="Arial" charset="0"/>
              </a:rPr>
              <a:t>	Index </a:t>
            </a:r>
            <a:r>
              <a:rPr lang="en-US" sz="2800" dirty="0">
                <a:solidFill>
                  <a:prstClr val="white"/>
                </a:solidFill>
                <a:latin typeface="Arial" charset="0"/>
              </a:rPr>
              <a:t>Coordination Consortium (U24)”</a:t>
            </a:r>
          </a:p>
          <a:p>
            <a:pPr marL="339725" lvl="1" indent="-228600" defTabSz="627063" eaLnBrk="0" hangingPunct="0">
              <a:spcBef>
                <a:spcPts val="1200"/>
              </a:spcBef>
              <a:buClr>
                <a:schemeClr val="tx1"/>
              </a:buClr>
              <a:buSzPct val="95000"/>
              <a:buFont typeface="Wingdings" pitchFamily="2" charset="2"/>
              <a:buChar char=""/>
              <a:defRPr/>
            </a:pPr>
            <a:r>
              <a:rPr lang="en-US" sz="2800" dirty="0">
                <a:solidFill>
                  <a:prstClr val="white"/>
                </a:solidFill>
                <a:latin typeface="Arial" charset="0"/>
              </a:rPr>
              <a:t>RFA issued </a:t>
            </a:r>
            <a:r>
              <a:rPr lang="en-US" sz="2800" dirty="0" smtClean="0">
                <a:solidFill>
                  <a:prstClr val="white"/>
                </a:solidFill>
                <a:latin typeface="Arial" charset="0"/>
              </a:rPr>
              <a:t>in December 2013</a:t>
            </a:r>
            <a:endParaRPr lang="en-US" sz="2800" dirty="0">
              <a:solidFill>
                <a:prstClr val="white"/>
              </a:solidFill>
              <a:latin typeface="Arial" charset="0"/>
            </a:endParaRPr>
          </a:p>
          <a:p>
            <a:pPr marL="339725" lvl="1" indent="-228600" defTabSz="627063" eaLnBrk="0" hangingPunct="0">
              <a:spcBef>
                <a:spcPts val="1200"/>
              </a:spcBef>
              <a:buClr>
                <a:schemeClr val="tx1"/>
              </a:buClr>
              <a:buSzPct val="95000"/>
              <a:buFont typeface="Wingdings" pitchFamily="2" charset="2"/>
              <a:buChar char=""/>
              <a:defRPr/>
            </a:pPr>
            <a:r>
              <a:rPr lang="en-US" sz="2800" dirty="0">
                <a:solidFill>
                  <a:prstClr val="white"/>
                </a:solidFill>
                <a:latin typeface="Arial" charset="0"/>
              </a:rPr>
              <a:t>Applications due </a:t>
            </a:r>
            <a:r>
              <a:rPr lang="en-US" sz="2800" dirty="0" smtClean="0">
                <a:solidFill>
                  <a:prstClr val="white"/>
                </a:solidFill>
                <a:latin typeface="Arial" charset="0"/>
              </a:rPr>
              <a:t>in early March 2014</a:t>
            </a:r>
            <a:endParaRPr lang="en-US" sz="2800" dirty="0">
              <a:solidFill>
                <a:prstClr val="white"/>
              </a:solidFill>
              <a:latin typeface="Arial" charset="0"/>
            </a:endParaRPr>
          </a:p>
          <a:p>
            <a:pPr marL="339725" lvl="1" indent="-228600" defTabSz="627063" eaLnBrk="0" hangingPunct="0">
              <a:spcBef>
                <a:spcPts val="1200"/>
              </a:spcBef>
              <a:buClr>
                <a:schemeClr val="tx1"/>
              </a:buClr>
              <a:buSzPct val="95000"/>
              <a:buFont typeface="Wingdings" pitchFamily="2" charset="2"/>
              <a:buChar char=""/>
              <a:defRPr/>
            </a:pPr>
            <a:r>
              <a:rPr lang="en-US" sz="2800" dirty="0" smtClean="0">
                <a:solidFill>
                  <a:prstClr val="white"/>
                </a:solidFill>
                <a:latin typeface="Arial" charset="0"/>
              </a:rPr>
              <a:t>Awards in </a:t>
            </a:r>
            <a:r>
              <a:rPr lang="en-US" sz="2800" dirty="0">
                <a:solidFill>
                  <a:prstClr val="white"/>
                </a:solidFill>
                <a:latin typeface="Arial" charset="0"/>
              </a:rPr>
              <a:t>late </a:t>
            </a:r>
            <a:r>
              <a:rPr lang="en-US" sz="2800" dirty="0" smtClean="0">
                <a:solidFill>
                  <a:prstClr val="white"/>
                </a:solidFill>
                <a:latin typeface="Arial" charset="0"/>
              </a:rPr>
              <a:t>Fiscal Year 2014</a:t>
            </a:r>
            <a:endParaRPr lang="en-US" sz="2800" dirty="0">
              <a:solidFill>
                <a:prstClr val="white"/>
              </a:solidFill>
              <a:latin typeface="Arial" charset="0"/>
            </a:endParaRPr>
          </a:p>
          <a:p>
            <a:pPr marL="339725" lvl="1" indent="-228600" defTabSz="627063" eaLnBrk="0" hangingPunct="0">
              <a:spcBef>
                <a:spcPts val="1200"/>
              </a:spcBef>
              <a:buClr>
                <a:schemeClr val="tx1"/>
              </a:buClr>
              <a:buSzPct val="95000"/>
              <a:buFont typeface="Wingdings" pitchFamily="2" charset="2"/>
              <a:buChar char=""/>
              <a:defRPr/>
            </a:pPr>
            <a:r>
              <a:rPr lang="en-US" sz="2800" dirty="0" smtClean="0">
                <a:solidFill>
                  <a:prstClr val="white"/>
                </a:solidFill>
                <a:latin typeface="Arial" charset="0"/>
              </a:rPr>
              <a:t>Co-funded </a:t>
            </a:r>
            <a:r>
              <a:rPr lang="en-US" sz="2800" dirty="0">
                <a:solidFill>
                  <a:prstClr val="white"/>
                </a:solidFill>
                <a:latin typeface="Arial" charset="0"/>
              </a:rPr>
              <a:t>by BD2K and </a:t>
            </a:r>
            <a:r>
              <a:rPr lang="en-US" sz="2800" dirty="0" smtClean="0">
                <a:solidFill>
                  <a:prstClr val="white"/>
                </a:solidFill>
                <a:latin typeface="Arial" charset="0"/>
              </a:rPr>
              <a:t>NIH Common </a:t>
            </a:r>
            <a:r>
              <a:rPr lang="en-US" sz="2800" dirty="0">
                <a:solidFill>
                  <a:prstClr val="white"/>
                </a:solidFill>
                <a:latin typeface="Arial" charset="0"/>
              </a:rPr>
              <a:t>Fund</a:t>
            </a:r>
          </a:p>
          <a:p>
            <a:pPr marL="796925" lvl="2" indent="-228600" eaLnBrk="0" hangingPunct="0">
              <a:spcBef>
                <a:spcPts val="1800"/>
              </a:spcBef>
              <a:buClr>
                <a:srgbClr val="D6ECFF"/>
              </a:buClr>
              <a:buSzPct val="95000"/>
              <a:buFont typeface="Wingdings" pitchFamily="2" charset="2"/>
              <a:buChar char=""/>
              <a:defRPr/>
            </a:pPr>
            <a:endParaRPr lang="en-US" sz="2800" dirty="0">
              <a:solidFill>
                <a:srgbClr val="FFFF00"/>
              </a:solidFill>
              <a:latin typeface="Arial" charset="0"/>
            </a:endParaRPr>
          </a:p>
        </p:txBody>
      </p:sp>
      <p:sp>
        <p:nvSpPr>
          <p:cNvPr id="6" name="TextBox 5"/>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54</a:t>
            </a:r>
            <a:endParaRPr lang="en-US" sz="2000" dirty="0">
              <a:solidFill>
                <a:srgbClr val="00ADDC">
                  <a:lumMod val="40000"/>
                  <a:lumOff val="60000"/>
                </a:srgbClr>
              </a:solidFill>
              <a:latin typeface="Arial" charset="0"/>
            </a:endParaRPr>
          </a:p>
        </p:txBody>
      </p:sp>
      <p:sp>
        <p:nvSpPr>
          <p:cNvPr id="10" name="Title 1"/>
          <p:cNvSpPr txBox="1">
            <a:spLocks/>
          </p:cNvSpPr>
          <p:nvPr/>
        </p:nvSpPr>
        <p:spPr bwMode="auto">
          <a:xfrm>
            <a:off x="0" y="1203451"/>
            <a:ext cx="9144000" cy="615820"/>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lgn="ctr"/>
            <a:r>
              <a:rPr lang="en-US" sz="2800" dirty="0" smtClean="0">
                <a:solidFill>
                  <a:prstClr val="white"/>
                </a:solidFill>
              </a:rPr>
              <a:t>Data Catalog</a:t>
            </a:r>
          </a:p>
        </p:txBody>
      </p:sp>
      <p:sp>
        <p:nvSpPr>
          <p:cNvPr id="3" name="&quot;No&quot; Symbol 2"/>
          <p:cNvSpPr/>
          <p:nvPr/>
        </p:nvSpPr>
        <p:spPr>
          <a:xfrm>
            <a:off x="2998176" y="1027964"/>
            <a:ext cx="3112477" cy="869333"/>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1"/>
          <p:cNvSpPr>
            <a:spLocks noGrp="1"/>
          </p:cNvSpPr>
          <p:nvPr>
            <p:ph type="title"/>
          </p:nvPr>
        </p:nvSpPr>
        <p:spPr>
          <a:xfrm>
            <a:off x="30183" y="18645"/>
            <a:ext cx="9072529" cy="706437"/>
          </a:xfrm>
        </p:spPr>
        <p:txBody>
          <a:bodyPr/>
          <a:lstStyle/>
          <a:p>
            <a:pPr algn="ctr">
              <a:defRPr/>
            </a:pPr>
            <a:r>
              <a:rPr lang="en-US" sz="3600" b="1" dirty="0" smtClean="0">
                <a:solidFill>
                  <a:srgbClr val="FFFF00"/>
                </a:solidFill>
                <a:latin typeface="Arial" charset="0"/>
                <a:cs typeface="Arial" charset="0"/>
              </a:rPr>
              <a:t>Big Data to Knowledge (BD2K)</a:t>
            </a:r>
            <a:endParaRPr lang="en-US" sz="3600" b="1" dirty="0"/>
          </a:p>
        </p:txBody>
      </p:sp>
    </p:spTree>
    <p:extLst>
      <p:ext uri="{BB962C8B-B14F-4D97-AF65-F5344CB8AC3E}">
        <p14:creationId xmlns:p14="http://schemas.microsoft.com/office/powerpoint/2010/main" val="6732101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0" y="722884"/>
            <a:ext cx="9144000" cy="5609983"/>
          </a:xfrm>
          <a:prstGeom prst="rect">
            <a:avLst/>
          </a:prstGeom>
          <a:noFill/>
          <a:ln w="9525" algn="ctr">
            <a:noFill/>
            <a:miter lim="800000"/>
            <a:headEnd/>
            <a:tailEnd/>
          </a:ln>
        </p:spPr>
        <p:txBody>
          <a:bodyPr/>
          <a:lstStyle/>
          <a:p>
            <a:pPr marL="111125" lvl="1" algn="ctr" defTabSz="627063" eaLnBrk="0" hangingPunct="0">
              <a:spcBef>
                <a:spcPts val="1200"/>
              </a:spcBef>
              <a:buClr>
                <a:srgbClr val="D6ECFF"/>
              </a:buClr>
              <a:buSzPct val="95000"/>
              <a:defRPr/>
            </a:pPr>
            <a:r>
              <a:rPr lang="en-US" sz="3000" dirty="0" smtClean="0">
                <a:solidFill>
                  <a:srgbClr val="66FF33"/>
                </a:solidFill>
                <a:latin typeface="Arial" charset="0"/>
              </a:rPr>
              <a:t>Training</a:t>
            </a:r>
          </a:p>
          <a:p>
            <a:pPr marL="111125" lvl="1" algn="ctr" defTabSz="627063" eaLnBrk="0" hangingPunct="0">
              <a:spcBef>
                <a:spcPts val="1200"/>
              </a:spcBef>
              <a:buClr>
                <a:srgbClr val="D6ECFF"/>
              </a:buClr>
              <a:buSzPct val="95000"/>
              <a:defRPr/>
            </a:pPr>
            <a:endParaRPr lang="en-US" sz="2000" dirty="0" smtClean="0">
              <a:solidFill>
                <a:srgbClr val="66FF33"/>
              </a:solidFill>
              <a:latin typeface="Arial" charset="0"/>
            </a:endParaRPr>
          </a:p>
          <a:p>
            <a:pPr marL="339725" lvl="1" indent="-228600" defTabSz="627063" eaLnBrk="0" hangingPunct="0">
              <a:spcBef>
                <a:spcPts val="1200"/>
              </a:spcBef>
              <a:buClr>
                <a:schemeClr val="tx1"/>
              </a:buClr>
              <a:buSzPct val="95000"/>
              <a:buFont typeface="Wingdings" pitchFamily="2" charset="2"/>
              <a:buChar char=""/>
              <a:defRPr/>
            </a:pPr>
            <a:r>
              <a:rPr lang="en-US" sz="2800" dirty="0" smtClean="0">
                <a:solidFill>
                  <a:prstClr val="white"/>
                </a:solidFill>
                <a:latin typeface="Arial" charset="0"/>
              </a:rPr>
              <a:t>Three training FOAs issued:</a:t>
            </a:r>
          </a:p>
          <a:p>
            <a:pPr marL="850900" lvl="2" defTabSz="627063" eaLnBrk="0" hangingPunct="0">
              <a:spcBef>
                <a:spcPts val="1200"/>
              </a:spcBef>
              <a:buClr>
                <a:srgbClr val="D6ECFF"/>
              </a:buClr>
              <a:buSzPct val="95000"/>
              <a:defRPr/>
            </a:pPr>
            <a:r>
              <a:rPr lang="en-US" sz="2600" dirty="0" smtClean="0">
                <a:solidFill>
                  <a:schemeClr val="tx2">
                    <a:lumMod val="90000"/>
                  </a:schemeClr>
                </a:solidFill>
                <a:latin typeface="Arial" charset="0"/>
              </a:rPr>
              <a:t>K01 for mentored career development awards</a:t>
            </a:r>
          </a:p>
          <a:p>
            <a:pPr marL="850900" lvl="2" defTabSz="627063" eaLnBrk="0" hangingPunct="0">
              <a:spcBef>
                <a:spcPts val="1200"/>
              </a:spcBef>
              <a:buClr>
                <a:srgbClr val="D6ECFF"/>
              </a:buClr>
              <a:buSzPct val="95000"/>
              <a:defRPr/>
            </a:pPr>
            <a:r>
              <a:rPr lang="en-US" sz="2600" dirty="0" smtClean="0">
                <a:solidFill>
                  <a:schemeClr val="tx2">
                    <a:lumMod val="90000"/>
                  </a:schemeClr>
                </a:solidFill>
                <a:latin typeface="Arial" charset="0"/>
              </a:rPr>
              <a:t>R25 for short courses for skills development</a:t>
            </a:r>
          </a:p>
          <a:p>
            <a:pPr marL="850900" lvl="2" defTabSz="627063" eaLnBrk="0" hangingPunct="0">
              <a:spcBef>
                <a:spcPts val="1200"/>
              </a:spcBef>
              <a:buClr>
                <a:srgbClr val="D6ECFF"/>
              </a:buClr>
              <a:buSzPct val="95000"/>
              <a:defRPr/>
            </a:pPr>
            <a:r>
              <a:rPr lang="en-US" sz="2600" dirty="0" smtClean="0">
                <a:solidFill>
                  <a:schemeClr val="tx2">
                    <a:lumMod val="90000"/>
                  </a:schemeClr>
                </a:solidFill>
                <a:latin typeface="Arial" charset="0"/>
              </a:rPr>
              <a:t>R25 for open educational resources</a:t>
            </a:r>
          </a:p>
          <a:p>
            <a:pPr marL="850900" lvl="2" defTabSz="627063" eaLnBrk="0" hangingPunct="0">
              <a:spcBef>
                <a:spcPts val="1200"/>
              </a:spcBef>
              <a:buClr>
                <a:srgbClr val="D6ECFF"/>
              </a:buClr>
              <a:buSzPct val="95000"/>
              <a:defRPr/>
            </a:pPr>
            <a:r>
              <a:rPr lang="en-US" sz="2600" dirty="0" smtClean="0">
                <a:solidFill>
                  <a:schemeClr val="tx2">
                    <a:lumMod val="90000"/>
                  </a:schemeClr>
                </a:solidFill>
                <a:latin typeface="Arial" charset="0"/>
              </a:rPr>
              <a:t>Applications due in early April </a:t>
            </a:r>
          </a:p>
          <a:p>
            <a:pPr marL="850900" lvl="2" defTabSz="627063" eaLnBrk="0" hangingPunct="0">
              <a:spcBef>
                <a:spcPts val="1200"/>
              </a:spcBef>
              <a:buClr>
                <a:srgbClr val="D6ECFF"/>
              </a:buClr>
              <a:buSzPct val="95000"/>
              <a:defRPr/>
            </a:pPr>
            <a:r>
              <a:rPr lang="en-US" sz="2600" dirty="0" smtClean="0">
                <a:solidFill>
                  <a:schemeClr val="tx2">
                    <a:lumMod val="90000"/>
                  </a:schemeClr>
                </a:solidFill>
                <a:latin typeface="Arial" charset="0"/>
              </a:rPr>
              <a:t>Awards in Fiscal Year 2014</a:t>
            </a:r>
          </a:p>
          <a:p>
            <a:pPr marL="850900" lvl="2" defTabSz="627063" eaLnBrk="0" hangingPunct="0">
              <a:spcBef>
                <a:spcPts val="1200"/>
              </a:spcBef>
              <a:buClr>
                <a:srgbClr val="D6ECFF"/>
              </a:buClr>
              <a:buSzPct val="95000"/>
              <a:defRPr/>
            </a:pPr>
            <a:endParaRPr lang="en-US" sz="600" dirty="0" smtClean="0">
              <a:solidFill>
                <a:schemeClr val="tx2">
                  <a:lumMod val="90000"/>
                </a:schemeClr>
              </a:solidFill>
              <a:latin typeface="Arial" charset="0"/>
            </a:endParaRPr>
          </a:p>
          <a:p>
            <a:pPr marL="339725" lvl="1" indent="-228600" defTabSz="627063" eaLnBrk="0" hangingPunct="0">
              <a:spcBef>
                <a:spcPts val="1200"/>
              </a:spcBef>
              <a:buClr>
                <a:schemeClr val="tx1"/>
              </a:buClr>
              <a:buSzPct val="95000"/>
              <a:buFont typeface="Wingdings" pitchFamily="2" charset="2"/>
              <a:buChar char=""/>
              <a:defRPr/>
            </a:pPr>
            <a:r>
              <a:rPr lang="en-US" sz="2800" dirty="0" smtClean="0">
                <a:solidFill>
                  <a:prstClr val="white"/>
                </a:solidFill>
                <a:latin typeface="Arial" charset="0"/>
              </a:rPr>
              <a:t>Three other FOAs directed at long-term training 	opportunities; Fiscal Year 2015 funding</a:t>
            </a:r>
          </a:p>
          <a:p>
            <a:pPr marL="796925" lvl="2" indent="-228600" eaLnBrk="0" hangingPunct="0">
              <a:spcBef>
                <a:spcPts val="1800"/>
              </a:spcBef>
              <a:buClr>
                <a:srgbClr val="D6ECFF"/>
              </a:buClr>
              <a:buSzPct val="95000"/>
              <a:buFont typeface="Wingdings" pitchFamily="2" charset="2"/>
              <a:buChar char=""/>
              <a:defRPr/>
            </a:pPr>
            <a:endParaRPr lang="en-US" sz="2800" dirty="0">
              <a:solidFill>
                <a:srgbClr val="FFFF00"/>
              </a:solidFill>
              <a:latin typeface="Arial" charset="0"/>
            </a:endParaRPr>
          </a:p>
        </p:txBody>
      </p:sp>
      <p:sp>
        <p:nvSpPr>
          <p:cNvPr id="6" name="TextBox 5"/>
          <p:cNvSpPr txBox="1"/>
          <p:nvPr/>
        </p:nvSpPr>
        <p:spPr>
          <a:xfrm>
            <a:off x="7318923" y="640884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54</a:t>
            </a:r>
            <a:endParaRPr lang="en-US" sz="2000" dirty="0">
              <a:solidFill>
                <a:srgbClr val="00ADDC">
                  <a:lumMod val="40000"/>
                  <a:lumOff val="60000"/>
                </a:srgbClr>
              </a:solidFill>
              <a:latin typeface="Arial" charset="0"/>
            </a:endParaRPr>
          </a:p>
        </p:txBody>
      </p:sp>
      <p:sp>
        <p:nvSpPr>
          <p:cNvPr id="7" name="Title 1"/>
          <p:cNvSpPr>
            <a:spLocks noGrp="1"/>
          </p:cNvSpPr>
          <p:nvPr>
            <p:ph type="title"/>
          </p:nvPr>
        </p:nvSpPr>
        <p:spPr>
          <a:xfrm>
            <a:off x="30183" y="18645"/>
            <a:ext cx="9072529" cy="706437"/>
          </a:xfrm>
        </p:spPr>
        <p:txBody>
          <a:bodyPr/>
          <a:lstStyle/>
          <a:p>
            <a:pPr algn="ctr">
              <a:defRPr/>
            </a:pPr>
            <a:r>
              <a:rPr lang="en-US" sz="3600" b="1" dirty="0" smtClean="0">
                <a:solidFill>
                  <a:srgbClr val="FFFF00"/>
                </a:solidFill>
                <a:latin typeface="Arial" charset="0"/>
                <a:cs typeface="Arial" charset="0"/>
              </a:rPr>
              <a:t>Big Data to Knowledge (BD2K)</a:t>
            </a:r>
            <a:endParaRPr lang="en-US" sz="3600" b="1" dirty="0"/>
          </a:p>
        </p:txBody>
      </p:sp>
    </p:spTree>
    <p:extLst>
      <p:ext uri="{BB962C8B-B14F-4D97-AF65-F5344CB8AC3E}">
        <p14:creationId xmlns:p14="http://schemas.microsoft.com/office/powerpoint/2010/main" val="12611780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951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5770"/>
            <a:ext cx="9144000" cy="639763"/>
          </a:xfrm>
        </p:spPr>
        <p:txBody>
          <a:bodyPr/>
          <a:lstStyle/>
          <a:p>
            <a:pPr algn="ctr">
              <a:defRPr/>
            </a:pPr>
            <a:r>
              <a:rPr lang="en-US" sz="3600" b="1" dirty="0" smtClean="0">
                <a:solidFill>
                  <a:srgbClr val="FFFF00"/>
                </a:solidFill>
                <a:latin typeface="Arial" charset="0"/>
                <a:cs typeface="Arial" charset="0"/>
              </a:rPr>
              <a:t>2014 USA Science and Engineering Festival (USASEF)</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375" y="6410386"/>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55</a:t>
            </a:r>
            <a:endParaRPr lang="en-US" sz="2000" dirty="0">
              <a:solidFill>
                <a:schemeClr val="accent4">
                  <a:lumMod val="40000"/>
                  <a:lumOff val="60000"/>
                </a:schemeClr>
              </a:solidFill>
              <a:latin typeface="Arial" charset="0"/>
            </a:endParaRPr>
          </a:p>
        </p:txBody>
      </p:sp>
      <p:sp>
        <p:nvSpPr>
          <p:cNvPr id="7" name="Title 1"/>
          <p:cNvSpPr txBox="1">
            <a:spLocks/>
          </p:cNvSpPr>
          <p:nvPr/>
        </p:nvSpPr>
        <p:spPr bwMode="auto">
          <a:xfrm>
            <a:off x="11904" y="3423617"/>
            <a:ext cx="8953500" cy="3295650"/>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April 25-27 at the Washington Convention Center</a:t>
            </a:r>
          </a:p>
          <a:p>
            <a:pPr marL="339725" lvl="1" indent="-2286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250,000 </a:t>
            </a:r>
            <a:r>
              <a:rPr lang="en-US" sz="2800" dirty="0" smtClean="0">
                <a:solidFill>
                  <a:prstClr val="white"/>
                </a:solidFill>
                <a:latin typeface="Arial" charset="0"/>
              </a:rPr>
              <a:t>attendees in 2012</a:t>
            </a: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Expect to exceed this number in 2014</a:t>
            </a: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&gt;300 </a:t>
            </a:r>
            <a:r>
              <a:rPr lang="en-US" sz="2800" dirty="0">
                <a:solidFill>
                  <a:prstClr val="white"/>
                </a:solidFill>
                <a:latin typeface="Arial" charset="0"/>
              </a:rPr>
              <a:t>new organizations </a:t>
            </a:r>
            <a:r>
              <a:rPr lang="en-US" sz="2800" dirty="0" smtClean="0">
                <a:solidFill>
                  <a:prstClr val="white"/>
                </a:solidFill>
                <a:latin typeface="Arial" charset="0"/>
              </a:rPr>
              <a:t>participating </a:t>
            </a:r>
            <a:r>
              <a:rPr lang="en-US" sz="2800" dirty="0">
                <a:solidFill>
                  <a:prstClr val="white"/>
                </a:solidFill>
                <a:latin typeface="Arial" charset="0"/>
              </a:rPr>
              <a:t>in </a:t>
            </a:r>
            <a:r>
              <a:rPr lang="en-US" sz="2800" dirty="0" smtClean="0">
                <a:solidFill>
                  <a:prstClr val="white"/>
                </a:solidFill>
                <a:latin typeface="Arial" charset="0"/>
              </a:rPr>
              <a:t>2014</a:t>
            </a: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NHGRI will have a booth</a:t>
            </a:r>
            <a:endParaRPr lang="en-US" sz="2800" i="1" dirty="0" smtClean="0">
              <a:solidFill>
                <a:prstClr val="white"/>
              </a:solidFill>
              <a:latin typeface="Arial"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6983" y="1276954"/>
            <a:ext cx="1883285" cy="2001305"/>
          </a:xfrm>
          <a:prstGeom prst="rect">
            <a:avLst/>
          </a:prstGeom>
          <a:noFill/>
          <a:ln w="9525">
            <a:solidFill>
              <a:schemeClr val="tx1"/>
            </a:solidFill>
            <a:miter lim="800000"/>
            <a:headEnd/>
            <a:tailEnd/>
          </a:ln>
          <a:effectLst>
            <a:softEdge rad="63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36163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2154" y="7339"/>
            <a:ext cx="9144000" cy="639763"/>
          </a:xfrm>
        </p:spPr>
        <p:txBody>
          <a:bodyPr/>
          <a:lstStyle/>
          <a:p>
            <a:pPr algn="ctr">
              <a:defRPr/>
            </a:pPr>
            <a:r>
              <a:rPr lang="en-US" sz="3600" b="1" dirty="0" smtClean="0">
                <a:solidFill>
                  <a:srgbClr val="FFFF00"/>
                </a:solidFill>
                <a:latin typeface="Arial" charset="0"/>
                <a:cs typeface="Arial" charset="0"/>
              </a:rPr>
              <a:t>Genomics in Medicine Lecture Series</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9405" y="6410832"/>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56</a:t>
            </a:r>
            <a:endParaRPr lang="en-US" sz="2000" b="1" dirty="0">
              <a:solidFill>
                <a:srgbClr val="00ADDC">
                  <a:lumMod val="40000"/>
                  <a:lumOff val="60000"/>
                </a:srgbClr>
              </a:solidFill>
              <a:latin typeface="Arial" charset="0"/>
            </a:endParaRPr>
          </a:p>
        </p:txBody>
      </p:sp>
      <p:sp>
        <p:nvSpPr>
          <p:cNvPr id="3" name="AutoShape 2" descr="http://inside.genome.gov/NHGRIStaff/Staff/retrieve.cfm?imageid=20&amp;dpi=300&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158750" y="556948"/>
            <a:ext cx="8985250" cy="6176043"/>
            <a:chOff x="158750" y="556948"/>
            <a:chExt cx="8985250" cy="6176043"/>
          </a:xfrm>
        </p:grpSpPr>
        <p:grpSp>
          <p:nvGrpSpPr>
            <p:cNvPr id="2" name="Group 1"/>
            <p:cNvGrpSpPr/>
            <p:nvPr/>
          </p:nvGrpSpPr>
          <p:grpSpPr>
            <a:xfrm>
              <a:off x="158750" y="556948"/>
              <a:ext cx="8985250" cy="3609756"/>
              <a:chOff x="158750" y="677268"/>
              <a:chExt cx="8985250" cy="3609756"/>
            </a:xfrm>
          </p:grpSpPr>
          <p:sp>
            <p:nvSpPr>
              <p:cNvPr id="5" name="Title 1"/>
              <p:cNvSpPr txBox="1">
                <a:spLocks/>
              </p:cNvSpPr>
              <p:nvPr/>
            </p:nvSpPr>
            <p:spPr bwMode="auto">
              <a:xfrm>
                <a:off x="158750" y="677268"/>
                <a:ext cx="88265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lgn="ctr" defTabSz="568325" fontAlgn="base">
                  <a:spcBef>
                    <a:spcPts val="700"/>
                  </a:spcBef>
                  <a:spcAft>
                    <a:spcPct val="0"/>
                  </a:spcAft>
                  <a:buClr>
                    <a:srgbClr val="D6ECFF"/>
                  </a:buClr>
                  <a:buSzPct val="95000"/>
                </a:pPr>
                <a:endParaRPr lang="en-US" sz="1100" dirty="0" smtClean="0">
                  <a:solidFill>
                    <a:prstClr val="white"/>
                  </a:solidFill>
                </a:endParaRPr>
              </a:p>
              <a:p>
                <a:pPr marL="68263" indent="0" algn="ctr" defTabSz="568325" fontAlgn="base">
                  <a:spcBef>
                    <a:spcPts val="700"/>
                  </a:spcBef>
                  <a:spcAft>
                    <a:spcPct val="0"/>
                  </a:spcAft>
                  <a:buClr>
                    <a:srgbClr val="D6ECFF"/>
                  </a:buClr>
                  <a:buSzPct val="95000"/>
                </a:pPr>
                <a:r>
                  <a:rPr lang="en-US" sz="3000" dirty="0" smtClean="0">
                    <a:solidFill>
                      <a:prstClr val="white"/>
                    </a:solidFill>
                  </a:rPr>
                  <a:t>Series culminates in 2014 with a focus on genomics and neurology &amp; psychiatry</a:t>
                </a:r>
                <a:endParaRPr lang="en-US" sz="3000" dirty="0">
                  <a:solidFill>
                    <a:prstClr val="white"/>
                  </a:solidFill>
                </a:endParaRPr>
              </a:p>
            </p:txBody>
          </p:sp>
          <p:sp>
            <p:nvSpPr>
              <p:cNvPr id="19" name="TextBox 18"/>
              <p:cNvSpPr txBox="1"/>
              <p:nvPr/>
            </p:nvSpPr>
            <p:spPr>
              <a:xfrm>
                <a:off x="209550" y="3990975"/>
                <a:ext cx="1999265" cy="276999"/>
              </a:xfrm>
              <a:prstGeom prst="rect">
                <a:avLst/>
              </a:prstGeom>
              <a:noFill/>
            </p:spPr>
            <p:txBody>
              <a:bodyPr wrap="none" rtlCol="0">
                <a:spAutoFit/>
              </a:bodyPr>
              <a:lstStyle/>
              <a:p>
                <a:r>
                  <a:rPr lang="en-US" sz="1200" dirty="0" smtClean="0"/>
                  <a:t>Maximilian Muenke, M.D.</a:t>
                </a:r>
                <a:endParaRPr lang="en-US" sz="1200" dirty="0"/>
              </a:p>
            </p:txBody>
          </p:sp>
          <p:sp>
            <p:nvSpPr>
              <p:cNvPr id="23" name="TextBox 22"/>
              <p:cNvSpPr txBox="1"/>
              <p:nvPr/>
            </p:nvSpPr>
            <p:spPr>
              <a:xfrm>
                <a:off x="2392416" y="3990975"/>
                <a:ext cx="2204450" cy="276999"/>
              </a:xfrm>
              <a:prstGeom prst="rect">
                <a:avLst/>
              </a:prstGeom>
              <a:noFill/>
            </p:spPr>
            <p:txBody>
              <a:bodyPr wrap="none" rtlCol="0">
                <a:spAutoFit/>
              </a:bodyPr>
              <a:lstStyle/>
              <a:p>
                <a:r>
                  <a:rPr lang="en-US" sz="1200" dirty="0" smtClean="0"/>
                  <a:t>Kenneth H. Fischbeck, M.D.</a:t>
                </a:r>
                <a:endParaRPr lang="en-US" sz="1200" dirty="0"/>
              </a:p>
            </p:txBody>
          </p:sp>
          <p:sp>
            <p:nvSpPr>
              <p:cNvPr id="25" name="TextBox 24"/>
              <p:cNvSpPr txBox="1"/>
              <p:nvPr/>
            </p:nvSpPr>
            <p:spPr>
              <a:xfrm>
                <a:off x="4662343" y="4000500"/>
                <a:ext cx="2068195" cy="276999"/>
              </a:xfrm>
              <a:prstGeom prst="rect">
                <a:avLst/>
              </a:prstGeom>
              <a:noFill/>
            </p:spPr>
            <p:txBody>
              <a:bodyPr wrap="none" rtlCol="0">
                <a:spAutoFit/>
              </a:bodyPr>
              <a:lstStyle/>
              <a:p>
                <a:r>
                  <a:rPr lang="en-US" sz="1200" dirty="0" smtClean="0"/>
                  <a:t>Francis J. McMahon, M.D.</a:t>
                </a:r>
                <a:endParaRPr lang="en-US" sz="1200" dirty="0"/>
              </a:p>
            </p:txBody>
          </p:sp>
          <p:sp>
            <p:nvSpPr>
              <p:cNvPr id="27" name="TextBox 26"/>
              <p:cNvSpPr txBox="1"/>
              <p:nvPr/>
            </p:nvSpPr>
            <p:spPr>
              <a:xfrm>
                <a:off x="6700702" y="4010025"/>
                <a:ext cx="2443298" cy="276999"/>
              </a:xfrm>
              <a:prstGeom prst="rect">
                <a:avLst/>
              </a:prstGeom>
              <a:noFill/>
            </p:spPr>
            <p:txBody>
              <a:bodyPr wrap="none" rtlCol="0">
                <a:spAutoFit/>
              </a:bodyPr>
              <a:lstStyle/>
              <a:p>
                <a:r>
                  <a:rPr lang="en-US" sz="1200" dirty="0" smtClean="0"/>
                  <a:t>Kathleen R. </a:t>
                </a:r>
                <a:r>
                  <a:rPr lang="en-US" sz="1200" dirty="0" err="1" smtClean="0"/>
                  <a:t>Merikangas</a:t>
                </a:r>
                <a:r>
                  <a:rPr lang="en-US" sz="1200" dirty="0" smtClean="0"/>
                  <a:t>, Ph.D.</a:t>
                </a:r>
                <a:endParaRPr lang="en-US" sz="1200" dirty="0"/>
              </a:p>
            </p:txBody>
          </p:sp>
        </p:grpSp>
        <p:pic>
          <p:nvPicPr>
            <p:cNvPr id="31" name="Picture 30" descr="KMerikangas.jpg"/>
            <p:cNvPicPr>
              <a:picLocks noChangeAspect="1"/>
            </p:cNvPicPr>
            <p:nvPr/>
          </p:nvPicPr>
          <p:blipFill>
            <a:blip r:embed="rId3" cstate="print"/>
            <a:stretch>
              <a:fillRect/>
            </a:stretch>
          </p:blipFill>
          <p:spPr>
            <a:xfrm>
              <a:off x="6981825" y="2206625"/>
              <a:ext cx="1771650" cy="1549400"/>
            </a:xfrm>
            <a:prstGeom prst="rect">
              <a:avLst/>
            </a:prstGeom>
          </p:spPr>
        </p:pic>
        <p:pic>
          <p:nvPicPr>
            <p:cNvPr id="32" name="Picture 31" descr="FMcMahon.jpg"/>
            <p:cNvPicPr>
              <a:picLocks noChangeAspect="1"/>
            </p:cNvPicPr>
            <p:nvPr/>
          </p:nvPicPr>
          <p:blipFill>
            <a:blip r:embed="rId4" cstate="print"/>
            <a:stretch>
              <a:fillRect/>
            </a:stretch>
          </p:blipFill>
          <p:spPr>
            <a:xfrm>
              <a:off x="4867274" y="2209801"/>
              <a:ext cx="1581150" cy="1581150"/>
            </a:xfrm>
            <a:prstGeom prst="rect">
              <a:avLst/>
            </a:prstGeom>
          </p:spPr>
        </p:pic>
        <p:pic>
          <p:nvPicPr>
            <p:cNvPr id="33" name="Picture 32" descr="KFischbeck.jpg"/>
            <p:cNvPicPr>
              <a:picLocks noChangeAspect="1"/>
            </p:cNvPicPr>
            <p:nvPr/>
          </p:nvPicPr>
          <p:blipFill>
            <a:blip r:embed="rId5" cstate="print"/>
            <a:stretch>
              <a:fillRect/>
            </a:stretch>
          </p:blipFill>
          <p:spPr>
            <a:xfrm>
              <a:off x="2638425" y="2212975"/>
              <a:ext cx="1581149" cy="1581149"/>
            </a:xfrm>
            <a:prstGeom prst="rect">
              <a:avLst/>
            </a:prstGeom>
          </p:spPr>
        </p:pic>
        <p:pic>
          <p:nvPicPr>
            <p:cNvPr id="35" name="Picture 34" descr="SuburbanHospital.bmp"/>
            <p:cNvPicPr>
              <a:picLocks noChangeAspect="1"/>
            </p:cNvPicPr>
            <p:nvPr/>
          </p:nvPicPr>
          <p:blipFill>
            <a:blip r:embed="rId6" cstate="print"/>
            <a:stretch>
              <a:fillRect/>
            </a:stretch>
          </p:blipFill>
          <p:spPr>
            <a:xfrm>
              <a:off x="2779523" y="4381261"/>
              <a:ext cx="3584954" cy="2351730"/>
            </a:xfrm>
            <a:prstGeom prst="roundRect">
              <a:avLst/>
            </a:prstGeom>
          </p:spPr>
        </p:pic>
        <p:pic>
          <p:nvPicPr>
            <p:cNvPr id="307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75" t="4780" r="55981" b="42048"/>
            <a:stretch/>
          </p:blipFill>
          <p:spPr bwMode="auto">
            <a:xfrm>
              <a:off x="418607" y="2212975"/>
              <a:ext cx="1553628" cy="158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873193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7497"/>
            <a:ext cx="9144000" cy="685800"/>
          </a:xfrm>
        </p:spPr>
        <p:txBody>
          <a:bodyPr/>
          <a:lstStyle/>
          <a:p>
            <a:pPr algn="ctr">
              <a:defRPr/>
            </a:pPr>
            <a:r>
              <a:rPr lang="en-US" sz="3600" b="1" dirty="0" smtClean="0">
                <a:solidFill>
                  <a:srgbClr val="FFFF00"/>
                </a:solidFill>
                <a:latin typeface="Arial" charset="0"/>
                <a:cs typeface="Arial" charset="0"/>
              </a:rPr>
              <a:t>Pharmacist Resources on G2C2</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375" y="6408738"/>
            <a:ext cx="1795684"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57</a:t>
            </a:r>
            <a:endParaRPr lang="en-US" sz="2000" b="1" dirty="0">
              <a:solidFill>
                <a:srgbClr val="00ADDC">
                  <a:lumMod val="40000"/>
                  <a:lumOff val="60000"/>
                </a:srgbClr>
              </a:solidFill>
              <a:latin typeface="Arial" charset="0"/>
            </a:endParaRPr>
          </a:p>
        </p:txBody>
      </p:sp>
      <p:pic>
        <p:nvPicPr>
          <p:cNvPr id="2050" name="Picture 2" descr="55127243-7119-b393-e92e-47456e460c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21" y="1009963"/>
            <a:ext cx="7385843" cy="2437328"/>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73158" y="3736429"/>
            <a:ext cx="7624447" cy="2893100"/>
          </a:xfrm>
          <a:prstGeom prst="rect">
            <a:avLst/>
          </a:prstGeom>
          <a:noFill/>
        </p:spPr>
        <p:txBody>
          <a:bodyPr wrap="square" rtlCol="0">
            <a:spAutoFit/>
          </a:bodyPr>
          <a:lstStyle/>
          <a:p>
            <a:r>
              <a:rPr lang="en-US" sz="2800" b="1" dirty="0" smtClean="0">
                <a:cs typeface="Arial" panose="020B0604020202020204" pitchFamily="34" charset="0"/>
              </a:rPr>
              <a:t>Thanks To:  </a:t>
            </a:r>
          </a:p>
          <a:p>
            <a:endParaRPr lang="en-US" dirty="0">
              <a:cs typeface="Arial" panose="020B0604020202020204" pitchFamily="34" charset="0"/>
            </a:endParaRPr>
          </a:p>
          <a:p>
            <a:r>
              <a:rPr lang="en-US" sz="2800" dirty="0">
                <a:cs typeface="Arial" panose="020B0604020202020204" pitchFamily="34" charset="0"/>
              </a:rPr>
              <a:t> </a:t>
            </a:r>
            <a:r>
              <a:rPr lang="en-US" sz="2800" dirty="0" smtClean="0">
                <a:cs typeface="Arial" panose="020B0604020202020204" pitchFamily="34" charset="0"/>
              </a:rPr>
              <a:t> </a:t>
            </a:r>
            <a:r>
              <a:rPr lang="x-none" sz="2800" b="1" smtClean="0">
                <a:cs typeface="Arial" panose="020B0604020202020204" pitchFamily="34" charset="0"/>
              </a:rPr>
              <a:t>Grace </a:t>
            </a:r>
            <a:r>
              <a:rPr lang="x-none" sz="2800" b="1">
                <a:cs typeface="Arial" panose="020B0604020202020204" pitchFamily="34" charset="0"/>
              </a:rPr>
              <a:t>M. Kuo, PharmD, MPH, PhD, </a:t>
            </a:r>
            <a:r>
              <a:rPr lang="x-none" sz="2800" b="1" smtClean="0">
                <a:cs typeface="Arial" panose="020B0604020202020204" pitchFamily="34" charset="0"/>
              </a:rPr>
              <a:t>FCCP</a:t>
            </a:r>
            <a:endParaRPr lang="en-US" sz="2800" b="1" dirty="0" smtClean="0">
              <a:cs typeface="Arial" panose="020B0604020202020204" pitchFamily="34" charset="0"/>
            </a:endParaRPr>
          </a:p>
          <a:p>
            <a:r>
              <a:rPr lang="en-US" sz="2800" b="1" dirty="0" smtClean="0">
                <a:cs typeface="Arial" panose="020B0604020202020204" pitchFamily="34" charset="0"/>
              </a:rPr>
              <a:t>  </a:t>
            </a:r>
            <a:r>
              <a:rPr lang="x-none" sz="2800" b="1" smtClean="0">
                <a:cs typeface="Arial" panose="020B0604020202020204" pitchFamily="34" charset="0"/>
              </a:rPr>
              <a:t>Mary </a:t>
            </a:r>
            <a:r>
              <a:rPr lang="x-none" sz="2800" b="1">
                <a:cs typeface="Arial" panose="020B0604020202020204" pitchFamily="34" charset="0"/>
              </a:rPr>
              <a:t>W. Roederer, Pharm.D., BCPS</a:t>
            </a:r>
            <a:endParaRPr lang="en-US" sz="2800" b="1" dirty="0">
              <a:cs typeface="Arial" panose="020B0604020202020204" pitchFamily="34" charset="0"/>
            </a:endParaRPr>
          </a:p>
          <a:p>
            <a:r>
              <a:rPr lang="en-US" sz="2800" b="1" dirty="0" smtClean="0">
                <a:cs typeface="Arial" panose="020B0604020202020204" pitchFamily="34" charset="0"/>
              </a:rPr>
              <a:t>  </a:t>
            </a:r>
            <a:r>
              <a:rPr lang="x-none" sz="2800" b="1" smtClean="0">
                <a:cs typeface="Arial" panose="020B0604020202020204" pitchFamily="34" charset="0"/>
              </a:rPr>
              <a:t>James </a:t>
            </a:r>
            <a:r>
              <a:rPr lang="x-none" sz="2800" b="1">
                <a:cs typeface="Arial" panose="020B0604020202020204" pitchFamily="34" charset="0"/>
              </a:rPr>
              <a:t>M. Hoffman, PharmD, MS, BCPS</a:t>
            </a:r>
            <a:endParaRPr lang="en-US" sz="2800" b="1" dirty="0">
              <a:cs typeface="Arial" panose="020B0604020202020204" pitchFamily="34" charset="0"/>
            </a:endParaRPr>
          </a:p>
          <a:p>
            <a:r>
              <a:rPr lang="en-US" sz="2800" b="1" dirty="0" smtClean="0">
                <a:cs typeface="Arial" panose="020B0604020202020204" pitchFamily="34" charset="0"/>
              </a:rPr>
              <a:t>  </a:t>
            </a:r>
            <a:r>
              <a:rPr lang="x-none" sz="2800" b="1" smtClean="0">
                <a:cs typeface="Arial" panose="020B0604020202020204" pitchFamily="34" charset="0"/>
              </a:rPr>
              <a:t>Reginald </a:t>
            </a:r>
            <a:r>
              <a:rPr lang="x-none" sz="2800" b="1">
                <a:cs typeface="Arial" panose="020B0604020202020204" pitchFamily="34" charset="0"/>
              </a:rPr>
              <a:t>F. Frye, Pharm.D., Ph.D., FCCP</a:t>
            </a:r>
            <a:endParaRPr lang="en-US" sz="2800" b="1" dirty="0">
              <a:cs typeface="Arial" panose="020B0604020202020204" pitchFamily="34" charset="0"/>
            </a:endParaRPr>
          </a:p>
          <a:p>
            <a:endParaRPr lang="en-US" sz="2400" dirty="0"/>
          </a:p>
        </p:txBody>
      </p:sp>
    </p:spTree>
    <p:extLst>
      <p:ext uri="{BB962C8B-B14F-4D97-AF65-F5344CB8AC3E}">
        <p14:creationId xmlns:p14="http://schemas.microsoft.com/office/powerpoint/2010/main" val="3169105726"/>
      </p:ext>
    </p:extLst>
  </p:cSld>
  <p:clrMapOvr>
    <a:masterClrMapping/>
  </p:clrMapOvr>
  <p:transition spd="slow">
    <p:wipe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2778"/>
            <a:ext cx="9144000" cy="1347787"/>
          </a:xfrm>
          <a:prstGeom prst="rect">
            <a:avLst/>
          </a:prstGeom>
        </p:spPr>
        <p:txBody>
          <a:bodyPr/>
          <a:lstStyle/>
          <a:p>
            <a:pPr algn="ctr">
              <a:defRPr/>
            </a:pPr>
            <a:r>
              <a:rPr lang="en-US" sz="3600" spc="-100" dirty="0">
                <a:solidFill>
                  <a:srgbClr val="FFFF00"/>
                </a:solidFill>
                <a:cs typeface="Arial" pitchFamily="34" charset="0"/>
              </a:rPr>
              <a:t>ASHG-NHGRI Genetics &amp; Public Policy </a:t>
            </a:r>
            <a:endParaRPr lang="en-US" sz="3600" spc="-100" dirty="0" smtClean="0">
              <a:solidFill>
                <a:srgbClr val="FFFF00"/>
              </a:solidFill>
              <a:cs typeface="Arial" pitchFamily="34" charset="0"/>
            </a:endParaRPr>
          </a:p>
          <a:p>
            <a:pPr algn="ctr">
              <a:defRPr/>
            </a:pPr>
            <a:r>
              <a:rPr lang="en-US" sz="3600" spc="-100" dirty="0" smtClean="0">
                <a:solidFill>
                  <a:srgbClr val="FFFF00"/>
                </a:solidFill>
                <a:cs typeface="Arial" pitchFamily="34" charset="0"/>
              </a:rPr>
              <a:t>and </a:t>
            </a:r>
            <a:r>
              <a:rPr lang="en-US" sz="3600" spc="-100" dirty="0">
                <a:solidFill>
                  <a:srgbClr val="FFFF00"/>
                </a:solidFill>
                <a:cs typeface="Arial" pitchFamily="34" charset="0"/>
              </a:rPr>
              <a:t>Genetics &amp; Education Fellowships</a:t>
            </a:r>
          </a:p>
        </p:txBody>
      </p:sp>
      <p:sp>
        <p:nvSpPr>
          <p:cNvPr id="6" name="TextBox 5"/>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58</a:t>
            </a:r>
            <a:endParaRPr lang="en-US" sz="2000" dirty="0">
              <a:solidFill>
                <a:srgbClr val="00ADDC">
                  <a:lumMod val="40000"/>
                  <a:lumOff val="60000"/>
                </a:srgbClr>
              </a:solidFill>
              <a:latin typeface="Arial"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39" t="8338" r="3542" b="8261"/>
          <a:stretch/>
        </p:blipFill>
        <p:spPr bwMode="auto">
          <a:xfrm>
            <a:off x="1050881" y="1425575"/>
            <a:ext cx="7042237" cy="4781069"/>
          </a:xfrm>
          <a:prstGeom prst="rect">
            <a:avLst/>
          </a:prstGeom>
          <a:noFill/>
          <a:ln>
            <a:noFill/>
          </a:ln>
          <a:effectLst>
            <a:glow rad="228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4596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up)">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66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5663"/>
            <a:ext cx="9144000" cy="1347787"/>
          </a:xfrm>
          <a:prstGeom prst="rect">
            <a:avLst/>
          </a:prstGeom>
        </p:spPr>
        <p:txBody>
          <a:bodyPr/>
          <a:lstStyle/>
          <a:p>
            <a:pPr algn="ctr">
              <a:defRPr/>
            </a:pPr>
            <a:r>
              <a:rPr lang="en-US" sz="3600" spc="-100" dirty="0">
                <a:solidFill>
                  <a:srgbClr val="FFFF00"/>
                </a:solidFill>
                <a:cs typeface="Arial" pitchFamily="34" charset="0"/>
              </a:rPr>
              <a:t>Federal Employee of the Year </a:t>
            </a:r>
            <a:r>
              <a:rPr lang="en-US" sz="3600" spc="-100" dirty="0" smtClean="0">
                <a:solidFill>
                  <a:srgbClr val="FFFF00"/>
                </a:solidFill>
                <a:cs typeface="Arial" pitchFamily="34" charset="0"/>
              </a:rPr>
              <a:t>Award</a:t>
            </a:r>
            <a:endParaRPr lang="en-US" sz="3600" spc="-100" dirty="0">
              <a:solidFill>
                <a:srgbClr val="FFFF00"/>
              </a:solidFill>
              <a:cs typeface="Arial" pitchFamily="34" charset="0"/>
            </a:endParaRPr>
          </a:p>
        </p:txBody>
      </p:sp>
      <p:sp>
        <p:nvSpPr>
          <p:cNvPr id="6" name="TextBox 5"/>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59</a:t>
            </a:r>
            <a:endParaRPr lang="en-US" sz="2000" dirty="0">
              <a:solidFill>
                <a:srgbClr val="00ADDC">
                  <a:lumMod val="40000"/>
                  <a:lumOff val="60000"/>
                </a:srgbClr>
              </a:solidFill>
              <a:latin typeface="Arial"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871" t="13137" r="12500" b="16530"/>
          <a:stretch/>
        </p:blipFill>
        <p:spPr bwMode="auto">
          <a:xfrm>
            <a:off x="330738" y="1436081"/>
            <a:ext cx="8489092" cy="460907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9272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up)">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764" y="9620"/>
            <a:ext cx="9144000" cy="1285780"/>
          </a:xfrm>
          <a:prstGeom prst="rect">
            <a:avLst/>
          </a:prstGeom>
        </p:spPr>
        <p:txBody>
          <a:bodyPr/>
          <a:lstStyle/>
          <a:p>
            <a:pPr algn="ctr">
              <a:defRPr/>
            </a:pPr>
            <a:r>
              <a:rPr lang="en-US" sz="3600" spc="-100" smtClean="0">
                <a:solidFill>
                  <a:srgbClr val="FFFF00"/>
                </a:solidFill>
                <a:latin typeface="Arial" charset="0"/>
                <a:cs typeface="Arial" pitchFamily="34" charset="0"/>
              </a:rPr>
              <a:t>New Director,</a:t>
            </a:r>
            <a:endParaRPr lang="en-US" sz="3600" spc="-100" dirty="0" smtClean="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NHGRI Division of Genomics and Society</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pSp>
        <p:nvGrpSpPr>
          <p:cNvPr id="2" name="Group 1"/>
          <p:cNvGrpSpPr/>
          <p:nvPr/>
        </p:nvGrpSpPr>
        <p:grpSpPr>
          <a:xfrm>
            <a:off x="-24063" y="1341120"/>
            <a:ext cx="9144000" cy="5186179"/>
            <a:chOff x="-24063" y="1341120"/>
            <a:chExt cx="9144000" cy="5186179"/>
          </a:xfrm>
        </p:grpSpPr>
        <p:sp>
          <p:nvSpPr>
            <p:cNvPr id="4" name="Title 1"/>
            <p:cNvSpPr txBox="1">
              <a:spLocks/>
            </p:cNvSpPr>
            <p:nvPr/>
          </p:nvSpPr>
          <p:spPr>
            <a:xfrm>
              <a:off x="-24063" y="5746249"/>
              <a:ext cx="9144000"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Larry Brody, Ph.D.</a:t>
              </a:r>
              <a:endParaRPr lang="en-US" sz="3200" spc="-100" dirty="0">
                <a:solidFill>
                  <a:prstClr val="white"/>
                </a:solidFill>
                <a:latin typeface="Arial" charset="0"/>
                <a:cs typeface="Arial"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214" y="1341120"/>
              <a:ext cx="6309447" cy="419839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7155602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5047"/>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19" name="TextBox 18"/>
          <p:cNvSpPr txBox="1"/>
          <p:nvPr/>
        </p:nvSpPr>
        <p:spPr>
          <a:xfrm>
            <a:off x="7318923" y="640884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60</a:t>
            </a:r>
            <a:endParaRPr lang="en-US" sz="2000" dirty="0">
              <a:solidFill>
                <a:schemeClr val="accent4">
                  <a:lumMod val="40000"/>
                  <a:lumOff val="60000"/>
                </a:schemeClr>
              </a:solidFill>
              <a:latin typeface="Arial" charset="0"/>
            </a:endParaRPr>
          </a:p>
        </p:txBody>
      </p:sp>
      <p:grpSp>
        <p:nvGrpSpPr>
          <p:cNvPr id="4" name="Group 3"/>
          <p:cNvGrpSpPr/>
          <p:nvPr/>
        </p:nvGrpSpPr>
        <p:grpSpPr>
          <a:xfrm>
            <a:off x="544286" y="1260475"/>
            <a:ext cx="6850924" cy="1238250"/>
            <a:chOff x="1066800" y="1028700"/>
            <a:chExt cx="6850924" cy="1238250"/>
          </a:xfrm>
        </p:grpSpPr>
        <p:grpSp>
          <p:nvGrpSpPr>
            <p:cNvPr id="24" name="Group 23"/>
            <p:cNvGrpSpPr/>
            <p:nvPr/>
          </p:nvGrpSpPr>
          <p:grpSpPr>
            <a:xfrm>
              <a:off x="1085850" y="1028700"/>
              <a:ext cx="6831874" cy="1238250"/>
              <a:chOff x="1085850" y="1028700"/>
              <a:chExt cx="6831874" cy="1238250"/>
            </a:xfrm>
          </p:grpSpPr>
          <p:pic>
            <p:nvPicPr>
              <p:cNvPr id="8" name="Picture 6" descr="Tara Palmore, M.D. and Julie Segre, Ph.D. "/>
              <p:cNvPicPr>
                <a:picLocks noChangeAspect="1" noChangeArrowheads="1"/>
              </p:cNvPicPr>
              <p:nvPr/>
            </p:nvPicPr>
            <p:blipFill>
              <a:blip r:embed="rId3" cstate="print"/>
              <a:srcRect l="50604" t="4798" b="40692"/>
              <a:stretch>
                <a:fillRect/>
              </a:stretch>
            </p:blipFill>
            <p:spPr bwMode="auto">
              <a:xfrm>
                <a:off x="6269328" y="1028700"/>
                <a:ext cx="1648396" cy="1209675"/>
              </a:xfrm>
              <a:prstGeom prst="rect">
                <a:avLst/>
              </a:prstGeom>
              <a:noFill/>
            </p:spPr>
          </p:pic>
          <p:pic>
            <p:nvPicPr>
              <p:cNvPr id="5123" name="Picture 3" descr="http://www.genome.gov/dmd/previews/79219_large.jpg"/>
              <p:cNvPicPr>
                <a:picLocks noChangeAspect="1" noChangeArrowheads="1"/>
              </p:cNvPicPr>
              <p:nvPr/>
            </p:nvPicPr>
            <p:blipFill>
              <a:blip r:embed="rId4" cstate="print"/>
              <a:srcRect l="26612" t="7108" r="35240" b="48292"/>
              <a:stretch>
                <a:fillRect/>
              </a:stretch>
            </p:blipFill>
            <p:spPr bwMode="auto">
              <a:xfrm>
                <a:off x="6305550" y="1028700"/>
                <a:ext cx="1600200" cy="1219200"/>
              </a:xfrm>
              <a:prstGeom prst="rect">
                <a:avLst/>
              </a:prstGeom>
              <a:noFill/>
            </p:spPr>
          </p:pic>
          <p:grpSp>
            <p:nvGrpSpPr>
              <p:cNvPr id="22" name="Group 21"/>
              <p:cNvGrpSpPr/>
              <p:nvPr/>
            </p:nvGrpSpPr>
            <p:grpSpPr>
              <a:xfrm>
                <a:off x="1090807" y="1043836"/>
                <a:ext cx="5214742" cy="670664"/>
                <a:chOff x="82769" y="990601"/>
                <a:chExt cx="6563381" cy="844112"/>
              </a:xfrm>
            </p:grpSpPr>
            <p:pic>
              <p:nvPicPr>
                <p:cNvPr id="20" name="Picture 4"/>
                <p:cNvPicPr>
                  <a:picLocks noChangeAspect="1" noChangeArrowheads="1"/>
                </p:cNvPicPr>
                <p:nvPr/>
              </p:nvPicPr>
              <p:blipFill>
                <a:blip r:embed="rId5" cstate="print"/>
                <a:srcRect l="78412" t="20949" r="15000" b="70899"/>
                <a:stretch>
                  <a:fillRect/>
                </a:stretch>
              </p:blipFill>
              <p:spPr bwMode="auto">
                <a:xfrm>
                  <a:off x="4967781" y="995526"/>
                  <a:ext cx="1678369" cy="830778"/>
                </a:xfrm>
                <a:prstGeom prst="rect">
                  <a:avLst/>
                </a:prstGeom>
                <a:noFill/>
                <a:ln w="9525">
                  <a:noFill/>
                  <a:miter lim="800000"/>
                  <a:headEnd/>
                  <a:tailEnd/>
                </a:ln>
              </p:spPr>
            </p:pic>
            <p:pic>
              <p:nvPicPr>
                <p:cNvPr id="21" name="Picture 4"/>
                <p:cNvPicPr>
                  <a:picLocks noChangeAspect="1" noChangeArrowheads="1"/>
                </p:cNvPicPr>
                <p:nvPr/>
              </p:nvPicPr>
              <p:blipFill>
                <a:blip r:embed="rId5" cstate="print"/>
                <a:srcRect l="55469" t="24023" r="32069" b="70620"/>
                <a:stretch>
                  <a:fillRect/>
                </a:stretch>
              </p:blipFill>
              <p:spPr bwMode="auto">
                <a:xfrm>
                  <a:off x="82769" y="990601"/>
                  <a:ext cx="4908989" cy="844112"/>
                </a:xfrm>
                <a:prstGeom prst="rect">
                  <a:avLst/>
                </a:prstGeom>
                <a:noFill/>
                <a:ln w="9525">
                  <a:noFill/>
                  <a:miter lim="800000"/>
                  <a:headEnd/>
                  <a:tailEnd/>
                </a:ln>
              </p:spPr>
            </p:pic>
          </p:grpSp>
          <p:sp>
            <p:nvSpPr>
              <p:cNvPr id="23" name="TextBox 22"/>
              <p:cNvSpPr txBox="1"/>
              <p:nvPr/>
            </p:nvSpPr>
            <p:spPr>
              <a:xfrm>
                <a:off x="1085850" y="1600200"/>
                <a:ext cx="5219700" cy="666750"/>
              </a:xfrm>
              <a:prstGeom prst="rect">
                <a:avLst/>
              </a:prstGeom>
              <a:solidFill>
                <a:schemeClr val="tx1"/>
              </a:solidFill>
            </p:spPr>
            <p:txBody>
              <a:bodyPr wrap="square" rtlCol="0">
                <a:spAutoFit/>
              </a:bodyPr>
              <a:lstStyle/>
              <a:p>
                <a:r>
                  <a:rPr lang="en-US" dirty="0" smtClean="0">
                    <a:solidFill>
                      <a:schemeClr val="bg1"/>
                    </a:solidFill>
                  </a:rPr>
                  <a:t>Childhood Family Living Arrangements and</a:t>
                </a:r>
              </a:p>
              <a:p>
                <a:r>
                  <a:rPr lang="en-US" dirty="0" smtClean="0">
                    <a:solidFill>
                      <a:schemeClr val="bg1"/>
                    </a:solidFill>
                  </a:rPr>
                  <a:t>Blood Pressure in Black Men</a:t>
                </a:r>
                <a:endParaRPr lang="en-US" dirty="0">
                  <a:solidFill>
                    <a:schemeClr val="bg1"/>
                  </a:solidFill>
                </a:endParaRPr>
              </a:p>
            </p:txBody>
          </p:sp>
        </p:grpSp>
        <p:sp>
          <p:nvSpPr>
            <p:cNvPr id="2" name="Rectangle 1"/>
            <p:cNvSpPr/>
            <p:nvPr/>
          </p:nvSpPr>
          <p:spPr>
            <a:xfrm>
              <a:off x="1066800" y="1028700"/>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733212" y="2993090"/>
            <a:ext cx="6850924" cy="1286147"/>
            <a:chOff x="1066800" y="2647950"/>
            <a:chExt cx="6850924" cy="1286147"/>
          </a:xfrm>
        </p:grpSpPr>
        <p:pic>
          <p:nvPicPr>
            <p:cNvPr id="5126" name="Picture 6" descr="http://www.genome.gov/dmd/previews/76886_large.jpg"/>
            <p:cNvPicPr>
              <a:picLocks noChangeAspect="1" noChangeArrowheads="1"/>
            </p:cNvPicPr>
            <p:nvPr/>
          </p:nvPicPr>
          <p:blipFill>
            <a:blip r:embed="rId6" cstate="print"/>
            <a:srcRect l="26792" t="2625" r="13756" b="34367"/>
            <a:stretch>
              <a:fillRect/>
            </a:stretch>
          </p:blipFill>
          <p:spPr bwMode="auto">
            <a:xfrm>
              <a:off x="1066800" y="2647950"/>
              <a:ext cx="1790700" cy="1257300"/>
            </a:xfrm>
            <a:prstGeom prst="rect">
              <a:avLst/>
            </a:prstGeom>
            <a:noFill/>
          </p:spPr>
        </p:pic>
        <p:sp>
          <p:nvSpPr>
            <p:cNvPr id="25" name="TextBox 24"/>
            <p:cNvSpPr txBox="1"/>
            <p:nvPr/>
          </p:nvSpPr>
          <p:spPr>
            <a:xfrm>
              <a:off x="2838450" y="2667000"/>
              <a:ext cx="5048250" cy="1231106"/>
            </a:xfrm>
            <a:prstGeom prst="rect">
              <a:avLst/>
            </a:prstGeom>
            <a:solidFill>
              <a:schemeClr val="tx1"/>
            </a:solidFill>
          </p:spPr>
          <p:txBody>
            <a:bodyPr wrap="square" rtlCol="0">
              <a:spAutoFit/>
            </a:bodyPr>
            <a:lstStyle/>
            <a:p>
              <a:endParaRPr lang="en-US" sz="2000" b="0" dirty="0" smtClean="0">
                <a:solidFill>
                  <a:schemeClr val="bg1"/>
                </a:solidFill>
              </a:endParaRPr>
            </a:p>
            <a:p>
              <a:r>
                <a:rPr lang="en-US" b="0" dirty="0" smtClean="0">
                  <a:solidFill>
                    <a:schemeClr val="bg1"/>
                  </a:solidFill>
                </a:rPr>
                <a:t>The genome of the ctenophore</a:t>
              </a:r>
            </a:p>
            <a:p>
              <a:r>
                <a:rPr lang="en-US" b="0" dirty="0" smtClean="0">
                  <a:solidFill>
                    <a:schemeClr val="bg1"/>
                  </a:solidFill>
                </a:rPr>
                <a:t> </a:t>
              </a:r>
              <a:r>
                <a:rPr lang="en-US" b="0" dirty="0" err="1" smtClean="0">
                  <a:solidFill>
                    <a:schemeClr val="bg1"/>
                  </a:solidFill>
                </a:rPr>
                <a:t>Mnemiopsis</a:t>
              </a:r>
              <a:r>
                <a:rPr lang="en-US" b="0" dirty="0" smtClean="0">
                  <a:solidFill>
                    <a:schemeClr val="bg1"/>
                  </a:solidFill>
                </a:rPr>
                <a:t> </a:t>
              </a:r>
              <a:r>
                <a:rPr lang="en-US" b="0" dirty="0" err="1" smtClean="0">
                  <a:solidFill>
                    <a:schemeClr val="bg1"/>
                  </a:solidFill>
                </a:rPr>
                <a:t>leidyi</a:t>
              </a:r>
              <a:r>
                <a:rPr lang="en-US" b="0" dirty="0" smtClean="0">
                  <a:solidFill>
                    <a:schemeClr val="bg1"/>
                  </a:solidFill>
                </a:rPr>
                <a:t> and </a:t>
              </a:r>
            </a:p>
            <a:p>
              <a:r>
                <a:rPr lang="en-US" b="0" dirty="0" smtClean="0">
                  <a:solidFill>
                    <a:schemeClr val="bg1"/>
                  </a:solidFill>
                </a:rPr>
                <a:t>its implications for cell type evolution</a:t>
              </a:r>
              <a:endParaRPr lang="en-US" b="0" dirty="0">
                <a:solidFill>
                  <a:schemeClr val="bg1"/>
                </a:solidFill>
              </a:endParaRPr>
            </a:p>
          </p:txBody>
        </p:sp>
        <p:pic>
          <p:nvPicPr>
            <p:cNvPr id="5127" name="Picture 7"/>
            <p:cNvPicPr>
              <a:picLocks noChangeAspect="1" noChangeArrowheads="1"/>
            </p:cNvPicPr>
            <p:nvPr/>
          </p:nvPicPr>
          <p:blipFill>
            <a:blip r:embed="rId7" cstate="print"/>
            <a:srcRect l="55000" t="24805" r="38516" b="65722"/>
            <a:stretch>
              <a:fillRect/>
            </a:stretch>
          </p:blipFill>
          <p:spPr bwMode="auto">
            <a:xfrm>
              <a:off x="6381750" y="2676755"/>
              <a:ext cx="1485900" cy="868266"/>
            </a:xfrm>
            <a:prstGeom prst="rect">
              <a:avLst/>
            </a:prstGeom>
            <a:noFill/>
            <a:ln w="9525">
              <a:noFill/>
              <a:miter lim="800000"/>
              <a:headEnd/>
              <a:tailEnd/>
            </a:ln>
          </p:spPr>
        </p:pic>
        <p:sp>
          <p:nvSpPr>
            <p:cNvPr id="35" name="Rectangle 34"/>
            <p:cNvSpPr/>
            <p:nvPr/>
          </p:nvSpPr>
          <p:spPr>
            <a:xfrm>
              <a:off x="1066800" y="2695847"/>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63336" y="4773601"/>
            <a:ext cx="6853140" cy="1261586"/>
            <a:chOff x="1045534" y="4396264"/>
            <a:chExt cx="6853140" cy="1261586"/>
          </a:xfrm>
        </p:grpSpPr>
        <p:sp>
          <p:nvSpPr>
            <p:cNvPr id="27" name="TextBox 26"/>
            <p:cNvSpPr txBox="1"/>
            <p:nvPr/>
          </p:nvSpPr>
          <p:spPr>
            <a:xfrm>
              <a:off x="1047750" y="4895850"/>
              <a:ext cx="5200650" cy="738664"/>
            </a:xfrm>
            <a:prstGeom prst="rect">
              <a:avLst/>
            </a:prstGeom>
            <a:solidFill>
              <a:schemeClr val="tx1"/>
            </a:solidFill>
          </p:spPr>
          <p:txBody>
            <a:bodyPr wrap="square" rtlCol="0">
              <a:spAutoFit/>
            </a:bodyPr>
            <a:lstStyle/>
            <a:p>
              <a:endParaRPr lang="en-US" sz="1200" b="0" dirty="0" smtClean="0">
                <a:solidFill>
                  <a:schemeClr val="bg1"/>
                </a:solidFill>
              </a:endParaRPr>
            </a:p>
            <a:p>
              <a:r>
                <a:rPr lang="en-US" sz="1500" b="0" dirty="0" smtClean="0">
                  <a:solidFill>
                    <a:schemeClr val="bg1"/>
                  </a:solidFill>
                </a:rPr>
                <a:t>A Polymorphism in IRF4 Affects Human Pigmentation through a </a:t>
              </a:r>
              <a:r>
                <a:rPr lang="en-US" sz="1500" b="0" dirty="0" err="1" smtClean="0">
                  <a:solidFill>
                    <a:schemeClr val="bg1"/>
                  </a:solidFill>
                </a:rPr>
                <a:t>Tyrosinase</a:t>
              </a:r>
              <a:r>
                <a:rPr lang="en-US" sz="1500" b="0" dirty="0" smtClean="0">
                  <a:solidFill>
                    <a:schemeClr val="bg1"/>
                  </a:solidFill>
                </a:rPr>
                <a:t>-Dependent MITF/TFAP2A Pathway</a:t>
              </a:r>
              <a:endParaRPr lang="en-US" sz="1500" b="0" dirty="0">
                <a:solidFill>
                  <a:schemeClr val="bg1"/>
                </a:solidFill>
              </a:endParaRPr>
            </a:p>
          </p:txBody>
        </p:sp>
        <p:pic>
          <p:nvPicPr>
            <p:cNvPr id="5128" name="Picture 8"/>
            <p:cNvPicPr>
              <a:picLocks noChangeAspect="1" noChangeArrowheads="1"/>
            </p:cNvPicPr>
            <p:nvPr/>
          </p:nvPicPr>
          <p:blipFill>
            <a:blip r:embed="rId8" cstate="print"/>
            <a:srcRect l="61250" t="30664" r="14141" b="63522"/>
            <a:stretch>
              <a:fillRect/>
            </a:stretch>
          </p:blipFill>
          <p:spPr bwMode="auto">
            <a:xfrm>
              <a:off x="1045534" y="4438650"/>
              <a:ext cx="5240965" cy="495300"/>
            </a:xfrm>
            <a:prstGeom prst="rect">
              <a:avLst/>
            </a:prstGeom>
            <a:noFill/>
            <a:ln w="9525">
              <a:noFill/>
              <a:miter lim="800000"/>
              <a:headEnd/>
              <a:tailEnd/>
            </a:ln>
          </p:spPr>
        </p:pic>
        <p:pic>
          <p:nvPicPr>
            <p:cNvPr id="5130" name="Picture 10" descr="http://www.genome.gov/dmd/previews/24640_large.jpg"/>
            <p:cNvPicPr>
              <a:picLocks noChangeAspect="1" noChangeArrowheads="1"/>
            </p:cNvPicPr>
            <p:nvPr/>
          </p:nvPicPr>
          <p:blipFill>
            <a:blip r:embed="rId9" cstate="print"/>
            <a:srcRect l="60924" t="7143" r="5721" b="54167"/>
            <a:stretch>
              <a:fillRect/>
            </a:stretch>
          </p:blipFill>
          <p:spPr bwMode="auto">
            <a:xfrm>
              <a:off x="6210300" y="4419600"/>
              <a:ext cx="1638300" cy="1238250"/>
            </a:xfrm>
            <a:prstGeom prst="rect">
              <a:avLst/>
            </a:prstGeom>
            <a:noFill/>
          </p:spPr>
        </p:pic>
        <p:sp>
          <p:nvSpPr>
            <p:cNvPr id="36" name="Rectangle 35"/>
            <p:cNvSpPr/>
            <p:nvPr/>
          </p:nvSpPr>
          <p:spPr>
            <a:xfrm>
              <a:off x="1047750" y="4396264"/>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4038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9389"/>
            <a:ext cx="9144000" cy="811212"/>
          </a:xfrm>
          <a:prstGeom prst="rect">
            <a:avLst/>
          </a:prstGeom>
        </p:spPr>
        <p:txBody>
          <a:bodyPr/>
          <a:lstStyle/>
          <a:p>
            <a:pPr algn="ctr">
              <a:defRPr/>
            </a:pPr>
            <a:r>
              <a:rPr lang="en-US" sz="3600" spc="-100" dirty="0" smtClean="0">
                <a:solidFill>
                  <a:srgbClr val="FFFF00"/>
                </a:solidFill>
                <a:latin typeface="Arial" pitchFamily="34" charset="0"/>
                <a:cs typeface="Arial" pitchFamily="34" charset="0"/>
              </a:rPr>
              <a:t>10</a:t>
            </a:r>
            <a:r>
              <a:rPr lang="en-US" sz="3600" spc="-100" baseline="30000" dirty="0" smtClean="0">
                <a:solidFill>
                  <a:srgbClr val="FFFF00"/>
                </a:solidFill>
                <a:latin typeface="Arial" pitchFamily="34" charset="0"/>
                <a:cs typeface="Arial" pitchFamily="34" charset="0"/>
              </a:rPr>
              <a:t>th</a:t>
            </a:r>
            <a:r>
              <a:rPr lang="en-US" sz="3600" spc="-100" dirty="0" smtClean="0">
                <a:solidFill>
                  <a:srgbClr val="FFFF00"/>
                </a:solidFill>
                <a:latin typeface="Arial" pitchFamily="34" charset="0"/>
                <a:cs typeface="Arial" pitchFamily="34" charset="0"/>
              </a:rPr>
              <a:t> Anniversary of the NHGRI</a:t>
            </a:r>
          </a:p>
          <a:p>
            <a:pPr algn="ctr">
              <a:defRPr/>
            </a:pPr>
            <a:r>
              <a:rPr lang="en-US" sz="3600" spc="-100" dirty="0" smtClean="0">
                <a:solidFill>
                  <a:srgbClr val="FFFF00"/>
                </a:solidFill>
                <a:latin typeface="Arial" pitchFamily="34" charset="0"/>
                <a:cs typeface="Arial" pitchFamily="34" charset="0"/>
              </a:rPr>
              <a:t>Social and Behavioral Research Branch</a:t>
            </a:r>
            <a:endParaRPr lang="en-US" sz="3600" spc="-100" dirty="0">
              <a:solidFill>
                <a:srgbClr val="FFFF00"/>
              </a:solidFill>
              <a:latin typeface="Arial" pitchFamily="34" charset="0"/>
              <a:cs typeface="Arial" pitchFamily="34" charset="0"/>
            </a:endParaRPr>
          </a:p>
        </p:txBody>
      </p:sp>
      <p:sp>
        <p:nvSpPr>
          <p:cNvPr id="19" name="TextBox 18"/>
          <p:cNvSpPr txBox="1"/>
          <p:nvPr/>
        </p:nvSpPr>
        <p:spPr>
          <a:xfrm>
            <a:off x="7318923" y="640884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61</a:t>
            </a:r>
            <a:endParaRPr lang="en-US" sz="2000" dirty="0">
              <a:solidFill>
                <a:schemeClr val="accent4">
                  <a:lumMod val="40000"/>
                  <a:lumOff val="60000"/>
                </a:schemeClr>
              </a:solidFill>
              <a:latin typeface="Arial" charset="0"/>
            </a:endParaRPr>
          </a:p>
        </p:txBody>
      </p:sp>
      <p:pic>
        <p:nvPicPr>
          <p:cNvPr id="4" name="Picture 3" descr="SBRB annivesaryPoster11_25-01.jpg"/>
          <p:cNvPicPr>
            <a:picLocks noChangeAspect="1"/>
          </p:cNvPicPr>
          <p:nvPr/>
        </p:nvPicPr>
        <p:blipFill>
          <a:blip r:embed="rId3" cstate="print"/>
          <a:srcRect t="6121" b="45708"/>
          <a:stretch>
            <a:fillRect/>
          </a:stretch>
        </p:blipFill>
        <p:spPr>
          <a:xfrm>
            <a:off x="1486337" y="1640450"/>
            <a:ext cx="6109720" cy="4576942"/>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17900607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1418556"/>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grpSp>
        <p:nvGrpSpPr>
          <p:cNvPr id="2" name="Group 1"/>
          <p:cNvGrpSpPr/>
          <p:nvPr/>
        </p:nvGrpSpPr>
        <p:grpSpPr>
          <a:xfrm>
            <a:off x="0" y="1552831"/>
            <a:ext cx="9144000" cy="5111495"/>
            <a:chOff x="0" y="1425831"/>
            <a:chExt cx="9144000" cy="5111495"/>
          </a:xfrm>
        </p:grpSpPr>
        <p:sp>
          <p:nvSpPr>
            <p:cNvPr id="94214" name="Rectangle 6"/>
            <p:cNvSpPr>
              <a:spLocks noChangeArrowheads="1"/>
            </p:cNvSpPr>
            <p:nvPr/>
          </p:nvSpPr>
          <p:spPr bwMode="auto">
            <a:xfrm>
              <a:off x="0" y="576738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pic>
          <p:nvPicPr>
            <p:cNvPr id="1026" name="Picture 2" descr="C:\Users\wettersk\Desktop\100CANON\Cozumel Nov 2013\IMG_52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22" b="16929"/>
            <a:stretch/>
          </p:blipFill>
          <p:spPr bwMode="auto">
            <a:xfrm>
              <a:off x="1978928" y="1425831"/>
              <a:ext cx="5195908" cy="4368191"/>
            </a:xfrm>
            <a:prstGeom prst="round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smtClean="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smtClean="0">
                <a:solidFill>
                  <a:srgbClr val="E9BC79"/>
                </a:solidFill>
                <a:latin typeface="Arial"/>
                <a:cs typeface="Arial"/>
              </a:rPr>
              <a:t>through genomics research</a:t>
            </a:r>
            <a:endParaRPr lang="en-US" sz="3300" i="1" dirty="0">
              <a:solidFill>
                <a:srgbClr val="E9BC79"/>
              </a:solidFill>
              <a:latin typeface="Arial"/>
              <a:cs typeface="Arial"/>
            </a:endParaRPr>
          </a:p>
        </p:txBody>
      </p:sp>
    </p:spTree>
    <p:extLst>
      <p:ext uri="{BB962C8B-B14F-4D97-AF65-F5344CB8AC3E}">
        <p14:creationId xmlns:p14="http://schemas.microsoft.com/office/powerpoint/2010/main" val="4074229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7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4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12_EDG_2">
  <a:themeElements>
    <a:clrScheme name="">
      <a:dk1>
        <a:srgbClr val="000000"/>
      </a:dk1>
      <a:lt1>
        <a:srgbClr val="FFFFFF"/>
      </a:lt1>
      <a:dk2>
        <a:srgbClr val="003366"/>
      </a:dk2>
      <a:lt2>
        <a:srgbClr val="FFFF00"/>
      </a:lt2>
      <a:accent1>
        <a:srgbClr val="FF9900"/>
      </a:accent1>
      <a:accent2>
        <a:srgbClr val="00FFFF"/>
      </a:accent2>
      <a:accent3>
        <a:srgbClr val="AAADB8"/>
      </a:accent3>
      <a:accent4>
        <a:srgbClr val="DADADA"/>
      </a:accent4>
      <a:accent5>
        <a:srgbClr val="FFCAAA"/>
      </a:accent5>
      <a:accent6>
        <a:srgbClr val="00E7E7"/>
      </a:accent6>
      <a:hlink>
        <a:srgbClr val="FF0000"/>
      </a:hlink>
      <a:folHlink>
        <a:srgbClr val="969696"/>
      </a:folHlink>
    </a:clrScheme>
    <a:fontScheme name="EDG_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EDG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G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G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G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G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G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G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6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47783</TotalTime>
  <Words>12984</Words>
  <Application>Microsoft Office PowerPoint</Application>
  <PresentationFormat>On-screen Show (4:3)</PresentationFormat>
  <Paragraphs>1087</Paragraphs>
  <Slides>93</Slides>
  <Notes>93</Notes>
  <HiddenSlides>0</HiddenSlides>
  <MMClips>0</MMClips>
  <ScaleCrop>false</ScaleCrop>
  <HeadingPairs>
    <vt:vector size="4" baseType="variant">
      <vt:variant>
        <vt:lpstr>Theme</vt:lpstr>
      </vt:variant>
      <vt:variant>
        <vt:i4>8</vt:i4>
      </vt:variant>
      <vt:variant>
        <vt:lpstr>Slide Titles</vt:lpstr>
      </vt:variant>
      <vt:variant>
        <vt:i4>93</vt:i4>
      </vt:variant>
    </vt:vector>
  </HeadingPairs>
  <TitlesOfParts>
    <vt:vector size="101" baseType="lpstr">
      <vt:lpstr>BlackGreyFadePhyllisTheme</vt:lpstr>
      <vt:lpstr>1_BlackGreyFadePhyllisTheme</vt:lpstr>
      <vt:lpstr>3_BlackGreyFadePhyllisTheme</vt:lpstr>
      <vt:lpstr>7_BlackGreyFadePhyllisTheme</vt:lpstr>
      <vt:lpstr>4_BlackGreyFadePhyllisTheme</vt:lpstr>
      <vt:lpstr>12_EDG_2</vt:lpstr>
      <vt:lpstr>2_BlackGreyFadePhyllisTheme</vt:lpstr>
      <vt:lpstr>6_BlackGreyFadePhyllisTheme</vt:lpstr>
      <vt:lpstr>National Advisory Council  for Human Genome Research  February 2014  Eric Green, M.D., Ph.D. Director, NHGRI</vt:lpstr>
      <vt:lpstr>genome.gov/DirectorsReport  </vt:lpstr>
      <vt:lpstr>Open Session Presentations</vt:lpstr>
      <vt:lpstr>Open Session Presentations</vt:lpstr>
      <vt:lpstr>Director’s Report Outline</vt:lpstr>
      <vt:lpstr>Director’s Report Outline</vt:lpstr>
      <vt:lpstr>PowerPoint Presentation</vt:lpstr>
      <vt:lpstr>PowerPoint Presentation</vt:lpstr>
      <vt:lpstr>PowerPoint Presentation</vt:lpstr>
      <vt:lpstr>PowerPoint Presentation</vt:lpstr>
      <vt:lpstr>Genome: Unlocking Life’s Code Exhibition</vt:lpstr>
      <vt:lpstr>PowerPoint Presentation</vt:lpstr>
      <vt:lpstr>PowerPoint Presentation</vt:lpstr>
      <vt:lpstr>Genome Exhibition Programs</vt:lpstr>
      <vt:lpstr>Genome Exhibition Travel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NIH Genomic Data Sharing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Elected to the Institute of Medicine</vt:lpstr>
      <vt:lpstr> Elected to AAAS</vt:lpstr>
      <vt:lpstr>NCHPEG Transitions to The Jackson Laboratory</vt:lpstr>
      <vt:lpstr>Presidential Commission for the  Study of Bioethical Issues</vt:lpstr>
      <vt:lpstr>PowerPoint Presentation</vt:lpstr>
      <vt:lpstr>PowerPoint Presentation</vt:lpstr>
      <vt:lpstr>NHGRI Genome Advance of the Month</vt:lpstr>
      <vt:lpstr>PowerPoint Presentation</vt:lpstr>
      <vt:lpstr>People  and Things to Watch in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Sequencing Technology Development</vt:lpstr>
      <vt:lpstr>DNA Sequencing Technology Development</vt:lpstr>
      <vt:lpstr>DNA Sequencing Technology Development</vt:lpstr>
      <vt:lpstr>DNA Sequencing Technology Development</vt:lpstr>
      <vt:lpstr>DNA Sequencing Technology Development</vt:lpstr>
      <vt:lpstr>PowerPoint Presentation</vt:lpstr>
      <vt:lpstr>Centers of Excellence in Genomic  Science (CEGS) Program</vt:lpstr>
      <vt:lpstr>Global Leaders in Genomic Medicine Meeting </vt:lpstr>
      <vt:lpstr>Inter-Society Coordinating Committee for Practitioner Education in Genomics</vt:lpstr>
      <vt:lpstr>eMERGE Network</vt:lpstr>
      <vt:lpstr>Clinical Genome (ClinGen)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Data to Knowledge (BD2K)</vt:lpstr>
      <vt:lpstr>Big Data to Knowledge (BD2K)</vt:lpstr>
      <vt:lpstr>Big Data to Knowledge (BD2K)</vt:lpstr>
      <vt:lpstr>Big Data to Knowledge (BD2K)</vt:lpstr>
      <vt:lpstr>PowerPoint Presentation</vt:lpstr>
      <vt:lpstr>2014 USA Science and Engineering Festival (USASEF)</vt:lpstr>
      <vt:lpstr>Genomics in Medicine Lecture Series</vt:lpstr>
      <vt:lpstr>Pharmacist Resources on G2C2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cp:lastModifiedBy>
  <cp:revision>3834</cp:revision>
  <cp:lastPrinted>2014-02-09T22:46:50Z</cp:lastPrinted>
  <dcterms:created xsi:type="dcterms:W3CDTF">1601-01-01T00:00:00Z</dcterms:created>
  <dcterms:modified xsi:type="dcterms:W3CDTF">2014-02-10T05:31:23Z</dcterms:modified>
</cp:coreProperties>
</file>